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55"/>
  </p:notesMasterIdLst>
  <p:sldIdLst>
    <p:sldId id="256" r:id="rId2"/>
    <p:sldId id="257" r:id="rId3"/>
    <p:sldId id="289" r:id="rId4"/>
    <p:sldId id="339" r:id="rId5"/>
    <p:sldId id="258" r:id="rId6"/>
    <p:sldId id="340" r:id="rId7"/>
    <p:sldId id="292" r:id="rId8"/>
    <p:sldId id="341" r:id="rId9"/>
    <p:sldId id="342" r:id="rId10"/>
    <p:sldId id="291" r:id="rId11"/>
    <p:sldId id="331" r:id="rId12"/>
    <p:sldId id="343" r:id="rId13"/>
    <p:sldId id="344" r:id="rId14"/>
    <p:sldId id="260" r:id="rId15"/>
    <p:sldId id="345" r:id="rId16"/>
    <p:sldId id="346" r:id="rId17"/>
    <p:sldId id="347" r:id="rId18"/>
    <p:sldId id="348" r:id="rId19"/>
    <p:sldId id="262" r:id="rId20"/>
    <p:sldId id="333" r:id="rId21"/>
    <p:sldId id="335" r:id="rId22"/>
    <p:sldId id="349" r:id="rId23"/>
    <p:sldId id="350" r:id="rId24"/>
    <p:sldId id="352" r:id="rId25"/>
    <p:sldId id="351" r:id="rId26"/>
    <p:sldId id="354" r:id="rId27"/>
    <p:sldId id="355" r:id="rId28"/>
    <p:sldId id="372" r:id="rId29"/>
    <p:sldId id="356" r:id="rId30"/>
    <p:sldId id="353" r:id="rId31"/>
    <p:sldId id="357" r:id="rId32"/>
    <p:sldId id="358" r:id="rId33"/>
    <p:sldId id="264" r:id="rId34"/>
    <p:sldId id="265" r:id="rId35"/>
    <p:sldId id="359" r:id="rId36"/>
    <p:sldId id="360" r:id="rId37"/>
    <p:sldId id="361" r:id="rId38"/>
    <p:sldId id="272" r:id="rId39"/>
    <p:sldId id="362" r:id="rId40"/>
    <p:sldId id="363" r:id="rId41"/>
    <p:sldId id="366" r:id="rId42"/>
    <p:sldId id="365" r:id="rId43"/>
    <p:sldId id="273" r:id="rId44"/>
    <p:sldId id="364" r:id="rId45"/>
    <p:sldId id="285" r:id="rId46"/>
    <p:sldId id="367" r:id="rId47"/>
    <p:sldId id="368" r:id="rId48"/>
    <p:sldId id="316" r:id="rId49"/>
    <p:sldId id="369" r:id="rId50"/>
    <p:sldId id="370" r:id="rId51"/>
    <p:sldId id="288" r:id="rId52"/>
    <p:sldId id="319" r:id="rId53"/>
    <p:sldId id="371"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FB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79" d="100"/>
          <a:sy n="79" d="100"/>
        </p:scale>
        <p:origin x="120" y="72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FF6CA-1548-4E28-B18B-D1CAD608CCBF}" type="datetimeFigureOut">
              <a:rPr lang="en-US" smtClean="0"/>
              <a:t>7/18/2016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9F092-BC88-4B26-AEDB-79051C4FCA01}" type="slidenum">
              <a:rPr lang="en-US" smtClean="0"/>
              <a:t>‹#›</a:t>
            </a:fld>
            <a:endParaRPr lang="en-US"/>
          </a:p>
        </p:txBody>
      </p:sp>
    </p:spTree>
    <p:extLst>
      <p:ext uri="{BB962C8B-B14F-4D97-AF65-F5344CB8AC3E}">
        <p14:creationId xmlns:p14="http://schemas.microsoft.com/office/powerpoint/2010/main" val="1484242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39F092-BC88-4B26-AEDB-79051C4FCA01}" type="slidenum">
              <a:rPr lang="en-US" smtClean="0"/>
              <a:t>1</a:t>
            </a:fld>
            <a:endParaRPr lang="en-US"/>
          </a:p>
        </p:txBody>
      </p:sp>
    </p:spTree>
    <p:extLst>
      <p:ext uri="{BB962C8B-B14F-4D97-AF65-F5344CB8AC3E}">
        <p14:creationId xmlns:p14="http://schemas.microsoft.com/office/powerpoint/2010/main" val="3975272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39F092-BC88-4B26-AEDB-79051C4FCA01}" type="slidenum">
              <a:rPr lang="en-US" smtClean="0"/>
              <a:t>2</a:t>
            </a:fld>
            <a:endParaRPr lang="en-US"/>
          </a:p>
        </p:txBody>
      </p:sp>
    </p:spTree>
    <p:extLst>
      <p:ext uri="{BB962C8B-B14F-4D97-AF65-F5344CB8AC3E}">
        <p14:creationId xmlns:p14="http://schemas.microsoft.com/office/powerpoint/2010/main" val="152638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B90074-1FF3-4821-A047-6FDBA0367AB0}" type="slidenum">
              <a:rPr lang="en-US"/>
              <a:pPr/>
              <a:t>24</a:t>
            </a:fld>
            <a:endParaRPr lang="en-US"/>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60259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23743A-5040-4A0F-8D84-0FC0F245E801}" type="datetime1">
              <a:rPr lang="en-US" smtClean="0"/>
              <a:t>7/18/2016</a:t>
            </a:fld>
            <a:endParaRPr lang="en-US"/>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
        <p:nvSpPr>
          <p:cNvPr id="6" name="Slide Number Placeholder 5"/>
          <p:cNvSpPr>
            <a:spLocks noGrp="1"/>
          </p:cNvSpPr>
          <p:nvPr>
            <p:ph type="sldNum" sz="quarter" idx="12"/>
          </p:nvPr>
        </p:nvSpPr>
        <p:spPr/>
        <p:txBody>
          <a:bodyPr/>
          <a:lstStyle/>
          <a:p>
            <a:fld id="{06561D9D-DE0C-4D85-A6F5-45800B2FCD8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221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ED99E4-3DD1-464F-93A6-59DFEC0D0F75}" type="datetime1">
              <a:rPr lang="en-US" smtClean="0"/>
              <a:t>7/18/2016</a:t>
            </a:fld>
            <a:endParaRPr lang="en-US"/>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
        <p:nvSpPr>
          <p:cNvPr id="6" name="Slide Number Placeholder 5"/>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3194963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5EAD32-120E-4BCC-908A-CDE1B485FF4E}" type="datetime1">
              <a:rPr lang="en-US" smtClean="0"/>
              <a:t>7/18/2016</a:t>
            </a:fld>
            <a:endParaRPr lang="en-US"/>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
        <p:nvSpPr>
          <p:cNvPr id="6" name="Slide Number Placeholder 5"/>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2439755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1074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00200"/>
            <a:ext cx="11074400" cy="4114800"/>
          </a:xfrm>
        </p:spPr>
        <p:txBody>
          <a:bodyPr/>
          <a:lstStyle/>
          <a:p>
            <a:endParaRPr lang="en-US"/>
          </a:p>
        </p:txBody>
      </p:sp>
      <p:sp>
        <p:nvSpPr>
          <p:cNvPr id="4" name="Slide Number Placeholder 3"/>
          <p:cNvSpPr>
            <a:spLocks noGrp="1"/>
          </p:cNvSpPr>
          <p:nvPr>
            <p:ph type="sldNum" sz="quarter" idx="10"/>
          </p:nvPr>
        </p:nvSpPr>
        <p:spPr>
          <a:xfrm>
            <a:off x="9550400" y="6397625"/>
            <a:ext cx="2540000" cy="457200"/>
          </a:xfrm>
        </p:spPr>
        <p:txBody>
          <a:bodyPr/>
          <a:lstStyle>
            <a:lvl1pPr>
              <a:defRPr/>
            </a:lvl1pPr>
          </a:lstStyle>
          <a:p>
            <a:r>
              <a:rPr lang="en-US"/>
              <a:t>1-</a:t>
            </a:r>
            <a:fld id="{A08EE8DA-19F6-4B82-B15B-74FED49B860A}" type="slidenum">
              <a:rPr lang="en-US"/>
              <a:pPr/>
              <a:t>‹#›</a:t>
            </a:fld>
            <a:endParaRPr lang="en-US"/>
          </a:p>
        </p:txBody>
      </p:sp>
    </p:spTree>
    <p:extLst>
      <p:ext uri="{BB962C8B-B14F-4D97-AF65-F5344CB8AC3E}">
        <p14:creationId xmlns:p14="http://schemas.microsoft.com/office/powerpoint/2010/main" val="2687295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0B7761-EF14-42D9-BC44-827E09E0080B}" type="datetime1">
              <a:rPr lang="en-US" smtClean="0"/>
              <a:t>7/18/2016</a:t>
            </a:fld>
            <a:endParaRPr lang="en-US"/>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
        <p:nvSpPr>
          <p:cNvPr id="6" name="Slide Number Placeholder 5"/>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175040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0FBB9E-01B3-48AA-BFA7-5BA9054452FF}" type="datetime1">
              <a:rPr lang="en-US" smtClean="0"/>
              <a:t>7/18/2016</a:t>
            </a:fld>
            <a:endParaRPr lang="en-US"/>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
        <p:nvSpPr>
          <p:cNvPr id="6" name="Slide Number Placeholder 5"/>
          <p:cNvSpPr>
            <a:spLocks noGrp="1"/>
          </p:cNvSpPr>
          <p:nvPr>
            <p:ph type="sldNum" sz="quarter" idx="12"/>
          </p:nvPr>
        </p:nvSpPr>
        <p:spPr/>
        <p:txBody>
          <a:bodyPr/>
          <a:lstStyle/>
          <a:p>
            <a:fld id="{06561D9D-DE0C-4D85-A6F5-45800B2FCD8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414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BDAB8C-6009-4333-A1B9-2CC10F4116F7}" type="datetime1">
              <a:rPr lang="en-US" smtClean="0"/>
              <a:t>7/18/2016</a:t>
            </a:fld>
            <a:endParaRPr lang="en-US"/>
          </a:p>
        </p:txBody>
      </p:sp>
      <p:sp>
        <p:nvSpPr>
          <p:cNvPr id="6" name="Footer Placeholder 5"/>
          <p:cNvSpPr>
            <a:spLocks noGrp="1"/>
          </p:cNvSpPr>
          <p:nvPr>
            <p:ph type="ftr" sz="quarter" idx="11"/>
          </p:nvPr>
        </p:nvSpPr>
        <p:spPr/>
        <p:txBody>
          <a:bodyPr/>
          <a:lstStyle/>
          <a:p>
            <a:r>
              <a:rPr lang="en-US" smtClean="0"/>
              <a:t>Prelude to Programming, 6th edition by Elizabeth Drake</a:t>
            </a:r>
            <a:endParaRPr lang="en-US"/>
          </a:p>
        </p:txBody>
      </p:sp>
      <p:sp>
        <p:nvSpPr>
          <p:cNvPr id="7" name="Slide Number Placeholder 6"/>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2527697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2D8128C-35CA-429B-A9F4-6CE1E0C03942}" type="datetime1">
              <a:rPr lang="en-US" smtClean="0"/>
              <a:t>7/18/2016</a:t>
            </a:fld>
            <a:endParaRPr lang="en-US"/>
          </a:p>
        </p:txBody>
      </p:sp>
      <p:sp>
        <p:nvSpPr>
          <p:cNvPr id="8" name="Footer Placeholder 7"/>
          <p:cNvSpPr>
            <a:spLocks noGrp="1"/>
          </p:cNvSpPr>
          <p:nvPr>
            <p:ph type="ftr" sz="quarter" idx="11"/>
          </p:nvPr>
        </p:nvSpPr>
        <p:spPr/>
        <p:txBody>
          <a:bodyPr/>
          <a:lstStyle/>
          <a:p>
            <a:r>
              <a:rPr lang="en-US" smtClean="0"/>
              <a:t>Prelude to Programming, 6th edition by Elizabeth Drake</a:t>
            </a:r>
            <a:endParaRPr lang="en-US"/>
          </a:p>
        </p:txBody>
      </p:sp>
      <p:sp>
        <p:nvSpPr>
          <p:cNvPr id="9" name="Slide Number Placeholder 8"/>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2061487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9892781-AC42-4ACC-AAA4-F0086B83E95D}" type="datetime1">
              <a:rPr lang="en-US" smtClean="0"/>
              <a:t>7/18/2016</a:t>
            </a:fld>
            <a:endParaRPr lang="en-US"/>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5" name="Slide Number Placeholder 4"/>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321258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559B8C3-C3C2-4504-B694-73D8FBF60FC3}" type="datetime1">
              <a:rPr lang="en-US" smtClean="0"/>
              <a:t>7/18/2016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Prelude to Programming, 6th edition by Elizabeth Drake</a:t>
            </a:r>
            <a:endParaRPr lang="en-US"/>
          </a:p>
        </p:txBody>
      </p:sp>
      <p:sp>
        <p:nvSpPr>
          <p:cNvPr id="9" name="Slide Number Placeholder 8"/>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3334992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58B9689-B8D3-484B-8B97-DC2B965AC679}" type="datetime1">
              <a:rPr lang="en-US" smtClean="0"/>
              <a:t>7/18/2016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Prelude to Programming, 6th edition by Elizabeth Drake</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6561D9D-DE0C-4D85-A6F5-45800B2FCD8F}" type="slidenum">
              <a:rPr lang="en-US" smtClean="0"/>
              <a:t>‹#›</a:t>
            </a:fld>
            <a:endParaRPr lang="en-US"/>
          </a:p>
        </p:txBody>
      </p:sp>
    </p:spTree>
    <p:extLst>
      <p:ext uri="{BB962C8B-B14F-4D97-AF65-F5344CB8AC3E}">
        <p14:creationId xmlns:p14="http://schemas.microsoft.com/office/powerpoint/2010/main" val="928768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35CACE-BB94-4502-9F48-13D79D12BBBB}" type="datetime1">
              <a:rPr lang="en-US" smtClean="0"/>
              <a:t>7/18/2016</a:t>
            </a:fld>
            <a:endParaRPr lang="en-US"/>
          </a:p>
        </p:txBody>
      </p:sp>
      <p:sp>
        <p:nvSpPr>
          <p:cNvPr id="6" name="Footer Placeholder 5"/>
          <p:cNvSpPr>
            <a:spLocks noGrp="1"/>
          </p:cNvSpPr>
          <p:nvPr>
            <p:ph type="ftr" sz="quarter" idx="11"/>
          </p:nvPr>
        </p:nvSpPr>
        <p:spPr/>
        <p:txBody>
          <a:bodyPr/>
          <a:lstStyle/>
          <a:p>
            <a:r>
              <a:rPr lang="en-US" smtClean="0"/>
              <a:t>Prelude to Programming, 6th edition by Elizabeth Drake</a:t>
            </a:r>
            <a:endParaRPr lang="en-US"/>
          </a:p>
        </p:txBody>
      </p:sp>
      <p:sp>
        <p:nvSpPr>
          <p:cNvPr id="7" name="Slide Number Placeholder 6"/>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3817928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90D936F-619A-425C-BD01-F09E4E03B05F}" type="datetime1">
              <a:rPr lang="en-US" smtClean="0"/>
              <a:t>7/18/2016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Prelude to Programming, 6th edition by Elizabeth Drake</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6561D9D-DE0C-4D85-A6F5-45800B2FCD8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0249988"/>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4.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themeOverride" Target="../theme/themeOverr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marL="0" indent="0"/>
            <a:r>
              <a:rPr lang="en-US" sz="7200" dirty="0" smtClean="0">
                <a:solidFill>
                  <a:srgbClr val="006699"/>
                </a:solidFill>
                <a:latin typeface="Aharoni" panose="02010803020104030203" pitchFamily="2" charset="-79"/>
                <a:cs typeface="Aharoni" panose="02010803020104030203" pitchFamily="2" charset="-79"/>
              </a:rPr>
              <a:t>Chapter 4</a:t>
            </a:r>
            <a:br>
              <a:rPr lang="en-US" sz="7200" dirty="0" smtClean="0">
                <a:solidFill>
                  <a:srgbClr val="006699"/>
                </a:solidFill>
                <a:latin typeface="Aharoni" panose="02010803020104030203" pitchFamily="2" charset="-79"/>
                <a:cs typeface="Aharoni" panose="02010803020104030203" pitchFamily="2" charset="-79"/>
              </a:rPr>
            </a:br>
            <a:r>
              <a:rPr lang="en-US" sz="7200" dirty="0" smtClean="0">
                <a:solidFill>
                  <a:srgbClr val="006699"/>
                </a:solidFill>
                <a:latin typeface="Aharoni" panose="02010803020104030203" pitchFamily="2" charset="-79"/>
                <a:cs typeface="Aharoni" panose="02010803020104030203" pitchFamily="2" charset="-79"/>
              </a:rPr>
              <a:t>Selection Structures:</a:t>
            </a:r>
            <a:br>
              <a:rPr lang="en-US" sz="7200" dirty="0" smtClean="0">
                <a:solidFill>
                  <a:srgbClr val="006699"/>
                </a:solidFill>
                <a:latin typeface="Aharoni" panose="02010803020104030203" pitchFamily="2" charset="-79"/>
                <a:cs typeface="Aharoni" panose="02010803020104030203" pitchFamily="2" charset="-79"/>
              </a:rPr>
            </a:br>
            <a:r>
              <a:rPr lang="en-US" sz="7200" dirty="0" smtClean="0">
                <a:solidFill>
                  <a:srgbClr val="006699"/>
                </a:solidFill>
                <a:latin typeface="Aharoni" panose="02010803020104030203" pitchFamily="2" charset="-79"/>
                <a:cs typeface="Aharoni" panose="02010803020104030203" pitchFamily="2" charset="-79"/>
              </a:rPr>
              <a:t>Making Decisions</a:t>
            </a:r>
            <a:endParaRPr lang="en-US" sz="7200" dirty="0"/>
          </a:p>
        </p:txBody>
      </p:sp>
      <p:sp>
        <p:nvSpPr>
          <p:cNvPr id="3" name="Subtitle 2"/>
          <p:cNvSpPr>
            <a:spLocks noGrp="1"/>
          </p:cNvSpPr>
          <p:nvPr>
            <p:ph type="subTitle" idx="1"/>
          </p:nvPr>
        </p:nvSpPr>
        <p:spPr/>
        <p:txBody>
          <a:bodyPr/>
          <a:lstStyle/>
          <a:p>
            <a:endParaRPr lang="en-US" b="1" dirty="0">
              <a:solidFill>
                <a:srgbClr val="FF000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599095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8387" y="394978"/>
            <a:ext cx="10058400" cy="1092300"/>
          </a:xfrm>
        </p:spPr>
        <p:txBody>
          <a:bodyPr>
            <a:normAutofit/>
          </a:bodyPr>
          <a:lstStyle/>
          <a:p>
            <a:r>
              <a:rPr lang="en-US" b="1" dirty="0">
                <a:solidFill>
                  <a:schemeClr val="accent1">
                    <a:lumMod val="75000"/>
                  </a:schemeClr>
                </a:solidFill>
              </a:rPr>
              <a:t>4</a:t>
            </a:r>
            <a:r>
              <a:rPr lang="en-US" b="1" dirty="0" smtClean="0">
                <a:solidFill>
                  <a:schemeClr val="accent1">
                    <a:lumMod val="75000"/>
                  </a:schemeClr>
                </a:solidFill>
              </a:rPr>
              <a:t>.2 Relational and Logical Operators</a:t>
            </a:r>
            <a:endParaRPr lang="en-US" b="1" dirty="0">
              <a:solidFill>
                <a:schemeClr val="accent1">
                  <a:lumMod val="75000"/>
                </a:schemeClr>
              </a:solidFill>
            </a:endParaRPr>
          </a:p>
        </p:txBody>
      </p:sp>
      <p:sp>
        <p:nvSpPr>
          <p:cNvPr id="3" name="Content Placeholder 2"/>
          <p:cNvSpPr>
            <a:spLocks noGrp="1"/>
          </p:cNvSpPr>
          <p:nvPr>
            <p:ph idx="1"/>
          </p:nvPr>
        </p:nvSpPr>
        <p:spPr/>
        <p:txBody>
          <a:bodyPr>
            <a:normAutofit/>
          </a:bodyPr>
          <a:lstStyle/>
          <a:p>
            <a:pPr hangingPunct="0"/>
            <a:r>
              <a:rPr lang="en-US" sz="3600" dirty="0" smtClean="0">
                <a:solidFill>
                  <a:srgbClr val="002060"/>
                </a:solidFill>
              </a:rPr>
              <a:t>Decision </a:t>
            </a:r>
            <a:r>
              <a:rPr lang="en-US" sz="3600" dirty="0">
                <a:solidFill>
                  <a:srgbClr val="002060"/>
                </a:solidFill>
              </a:rPr>
              <a:t>making involves testing a </a:t>
            </a:r>
            <a:r>
              <a:rPr lang="en-US" sz="3600" dirty="0" smtClean="0">
                <a:solidFill>
                  <a:srgbClr val="002060"/>
                </a:solidFill>
              </a:rPr>
              <a:t>condition</a:t>
            </a:r>
          </a:p>
          <a:p>
            <a:pPr hangingPunct="0"/>
            <a:r>
              <a:rPr lang="en-US" sz="3600" dirty="0" smtClean="0">
                <a:solidFill>
                  <a:srgbClr val="002060"/>
                </a:solidFill>
              </a:rPr>
              <a:t>To </a:t>
            </a:r>
            <a:r>
              <a:rPr lang="en-US" sz="3600" dirty="0">
                <a:solidFill>
                  <a:srgbClr val="002060"/>
                </a:solidFill>
              </a:rPr>
              <a:t>help construct these </a:t>
            </a:r>
            <a:r>
              <a:rPr lang="en-US" sz="3600" dirty="0" smtClean="0">
                <a:solidFill>
                  <a:srgbClr val="002060"/>
                </a:solidFill>
              </a:rPr>
              <a:t>conditions use </a:t>
            </a:r>
          </a:p>
          <a:p>
            <a:pPr lvl="1" hangingPunct="0"/>
            <a:r>
              <a:rPr lang="en-US" sz="3600" dirty="0" smtClean="0">
                <a:solidFill>
                  <a:srgbClr val="002060"/>
                </a:solidFill>
              </a:rPr>
              <a:t>relational operators</a:t>
            </a:r>
          </a:p>
          <a:p>
            <a:pPr lvl="1" hangingPunct="0"/>
            <a:r>
              <a:rPr lang="en-US" sz="3600" dirty="0" smtClean="0">
                <a:solidFill>
                  <a:srgbClr val="002060"/>
                </a:solidFill>
              </a:rPr>
              <a:t>logical operators</a:t>
            </a:r>
            <a:endParaRPr lang="en-US" sz="36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7171319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68440"/>
          </a:xfrm>
        </p:spPr>
        <p:txBody>
          <a:bodyPr>
            <a:normAutofit/>
          </a:bodyPr>
          <a:lstStyle/>
          <a:p>
            <a:r>
              <a:rPr lang="en-US" b="1" dirty="0" smtClean="0">
                <a:solidFill>
                  <a:schemeClr val="accent1">
                    <a:lumMod val="75000"/>
                  </a:schemeClr>
                </a:solidFill>
              </a:rPr>
              <a:t>Relational Operators</a:t>
            </a:r>
            <a:endParaRPr lang="en-US" b="1" dirty="0">
              <a:solidFill>
                <a:schemeClr val="accent1">
                  <a:lumMod val="75000"/>
                </a:schemeClr>
              </a:solidFill>
            </a:endParaRPr>
          </a:p>
        </p:txBody>
      </p:sp>
      <p:sp>
        <p:nvSpPr>
          <p:cNvPr id="3" name="Content Placeholder 2"/>
          <p:cNvSpPr>
            <a:spLocks noGrp="1"/>
          </p:cNvSpPr>
          <p:nvPr>
            <p:ph idx="1"/>
          </p:nvPr>
        </p:nvSpPr>
        <p:spPr/>
        <p:txBody>
          <a:bodyPr>
            <a:normAutofit/>
          </a:bodyPr>
          <a:lstStyle/>
          <a:p>
            <a:pPr>
              <a:buNone/>
            </a:pPr>
            <a:r>
              <a:rPr lang="en-US" sz="2400" dirty="0" smtClean="0">
                <a:solidFill>
                  <a:srgbClr val="002060"/>
                </a:solidFill>
              </a:rPr>
              <a:t> </a:t>
            </a:r>
            <a:r>
              <a:rPr lang="en-US" sz="2400" b="1" dirty="0">
                <a:solidFill>
                  <a:srgbClr val="002060"/>
                </a:solidFill>
              </a:rPr>
              <a:t>Relational</a:t>
            </a:r>
            <a:r>
              <a:rPr lang="en-US" sz="2400" dirty="0">
                <a:solidFill>
                  <a:srgbClr val="002060"/>
                </a:solidFill>
              </a:rPr>
              <a:t> </a:t>
            </a:r>
            <a:r>
              <a:rPr lang="en-US" sz="2400" b="1" dirty="0">
                <a:solidFill>
                  <a:srgbClr val="002060"/>
                </a:solidFill>
              </a:rPr>
              <a:t>operators</a:t>
            </a:r>
            <a:r>
              <a:rPr lang="en-US" sz="2400" dirty="0">
                <a:solidFill>
                  <a:srgbClr val="002060"/>
                </a:solidFill>
              </a:rPr>
              <a:t> are the symbols used in the condition to be evaluated in </a:t>
            </a:r>
            <a:r>
              <a:rPr lang="en-US" sz="2400" b="1" dirty="0">
                <a:solidFill>
                  <a:srgbClr val="002060"/>
                </a:solidFill>
                <a:latin typeface="Courier New" panose="02070309020205020404" pitchFamily="49" charset="0"/>
              </a:rPr>
              <a:t>If</a:t>
            </a:r>
            <a:r>
              <a:rPr lang="en-US" sz="2400" dirty="0">
                <a:solidFill>
                  <a:srgbClr val="002060"/>
                </a:solidFill>
              </a:rPr>
              <a:t> statements</a:t>
            </a:r>
            <a:r>
              <a:rPr lang="en-US" sz="2400" dirty="0" smtClean="0">
                <a:solidFill>
                  <a:srgbClr val="002060"/>
                </a:solidFill>
              </a:rPr>
              <a:t>:</a:t>
            </a:r>
            <a:endParaRPr lang="en-US" sz="2400" dirty="0">
              <a:solidFill>
                <a:srgbClr val="002060"/>
              </a:solidFill>
            </a:endParaRPr>
          </a:p>
          <a:p>
            <a:pPr lvl="2">
              <a:buNone/>
            </a:pPr>
            <a:r>
              <a:rPr lang="en-US" sz="1800" b="1" dirty="0">
                <a:solidFill>
                  <a:srgbClr val="002060"/>
                </a:solidFill>
                <a:latin typeface="Courier New" panose="02070309020205020404" pitchFamily="49" charset="0"/>
              </a:rPr>
              <a:t>=	=</a:t>
            </a:r>
            <a:r>
              <a:rPr lang="en-US" sz="2800" dirty="0">
                <a:solidFill>
                  <a:srgbClr val="002060"/>
                </a:solidFill>
              </a:rPr>
              <a:t>	is the same as (the comparison operator)</a:t>
            </a:r>
          </a:p>
          <a:p>
            <a:pPr lvl="2">
              <a:buNone/>
            </a:pPr>
            <a:r>
              <a:rPr lang="en-US" sz="1800" b="1" dirty="0">
                <a:solidFill>
                  <a:srgbClr val="002060"/>
                </a:solidFill>
                <a:latin typeface="Courier New" panose="02070309020205020404" pitchFamily="49" charset="0"/>
              </a:rPr>
              <a:t>!=</a:t>
            </a:r>
            <a:r>
              <a:rPr lang="en-US" sz="2800" dirty="0">
                <a:solidFill>
                  <a:srgbClr val="002060"/>
                </a:solidFill>
              </a:rPr>
              <a:t>	is not the same as (not equal to)</a:t>
            </a:r>
          </a:p>
          <a:p>
            <a:pPr lvl="2">
              <a:buNone/>
            </a:pPr>
            <a:r>
              <a:rPr lang="en-US" sz="1800" b="1" dirty="0">
                <a:solidFill>
                  <a:srgbClr val="002060"/>
                </a:solidFill>
                <a:latin typeface="Courier New" panose="02070309020205020404" pitchFamily="49" charset="0"/>
              </a:rPr>
              <a:t>&lt;	</a:t>
            </a:r>
            <a:r>
              <a:rPr lang="en-US" sz="2800" dirty="0">
                <a:solidFill>
                  <a:srgbClr val="002060"/>
                </a:solidFill>
              </a:rPr>
              <a:t>	less than</a:t>
            </a:r>
          </a:p>
          <a:p>
            <a:pPr lvl="2">
              <a:buNone/>
            </a:pPr>
            <a:r>
              <a:rPr lang="en-US" sz="1800" b="1" dirty="0">
                <a:solidFill>
                  <a:srgbClr val="002060"/>
                </a:solidFill>
                <a:latin typeface="Courier New" panose="02070309020205020404" pitchFamily="49" charset="0"/>
              </a:rPr>
              <a:t>&gt;	</a:t>
            </a:r>
            <a:r>
              <a:rPr lang="en-US" sz="2800" dirty="0">
                <a:solidFill>
                  <a:srgbClr val="002060"/>
                </a:solidFill>
              </a:rPr>
              <a:t>	greater than</a:t>
            </a:r>
          </a:p>
          <a:p>
            <a:pPr lvl="2">
              <a:buNone/>
            </a:pPr>
            <a:r>
              <a:rPr lang="en-US" sz="1800" b="1" dirty="0">
                <a:solidFill>
                  <a:srgbClr val="002060"/>
                </a:solidFill>
                <a:latin typeface="Courier New" panose="02070309020205020404" pitchFamily="49" charset="0"/>
              </a:rPr>
              <a:t>&lt;=</a:t>
            </a:r>
            <a:r>
              <a:rPr lang="en-US" sz="2800" dirty="0">
                <a:solidFill>
                  <a:srgbClr val="002060"/>
                </a:solidFill>
              </a:rPr>
              <a:t>	less than or equal to</a:t>
            </a:r>
          </a:p>
          <a:p>
            <a:pPr lvl="2">
              <a:buNone/>
            </a:pPr>
            <a:r>
              <a:rPr lang="en-US" sz="1800" b="1" dirty="0">
                <a:solidFill>
                  <a:srgbClr val="002060"/>
                </a:solidFill>
                <a:latin typeface="Courier New" panose="02070309020205020404" pitchFamily="49" charset="0"/>
              </a:rPr>
              <a:t>&gt;=</a:t>
            </a:r>
            <a:r>
              <a:rPr lang="en-US" sz="2800" dirty="0">
                <a:solidFill>
                  <a:srgbClr val="002060"/>
                </a:solidFill>
              </a:rPr>
              <a:t>	greater than or equal to</a:t>
            </a:r>
          </a:p>
          <a:p>
            <a:pPr hangingPunct="0"/>
            <a:endParaRPr lang="en-US" sz="28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8002304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68440"/>
          </a:xfrm>
        </p:spPr>
        <p:txBody>
          <a:bodyPr>
            <a:normAutofit/>
          </a:bodyPr>
          <a:lstStyle/>
          <a:p>
            <a:r>
              <a:rPr lang="en-US" b="1" dirty="0" smtClean="0">
                <a:solidFill>
                  <a:schemeClr val="accent1">
                    <a:lumMod val="75000"/>
                  </a:schemeClr>
                </a:solidFill>
              </a:rPr>
              <a:t>Example</a:t>
            </a:r>
            <a:endParaRPr lang="en-US" b="1" dirty="0">
              <a:solidFill>
                <a:schemeClr val="accent1">
                  <a:lumMod val="75000"/>
                </a:schemeClr>
              </a:solidFill>
            </a:endParaRPr>
          </a:p>
        </p:txBody>
      </p:sp>
      <p:sp>
        <p:nvSpPr>
          <p:cNvPr id="3" name="Content Placeholder 2"/>
          <p:cNvSpPr>
            <a:spLocks noGrp="1"/>
          </p:cNvSpPr>
          <p:nvPr>
            <p:ph idx="1"/>
          </p:nvPr>
        </p:nvSpPr>
        <p:spPr/>
        <p:txBody>
          <a:bodyPr>
            <a:normAutofit fontScale="62500" lnSpcReduction="20000"/>
          </a:bodyPr>
          <a:lstStyle/>
          <a:p>
            <a:pPr marL="0" indent="0">
              <a:lnSpc>
                <a:spcPct val="120000"/>
              </a:lnSpc>
              <a:spcBef>
                <a:spcPts val="0"/>
              </a:spcBef>
              <a:spcAft>
                <a:spcPts val="600"/>
              </a:spcAft>
              <a:buNone/>
            </a:pPr>
            <a:r>
              <a:rPr lang="en-US" sz="2400" dirty="0" smtClean="0">
                <a:solidFill>
                  <a:srgbClr val="002060"/>
                </a:solidFill>
              </a:rPr>
              <a:t> </a:t>
            </a:r>
            <a:r>
              <a:rPr lang="en-US" sz="2900" dirty="0">
                <a:solidFill>
                  <a:srgbClr val="002060"/>
                </a:solidFill>
              </a:rPr>
              <a:t>Assume the variables </a:t>
            </a:r>
            <a:r>
              <a:rPr lang="en-US" sz="2900" b="1" dirty="0">
                <a:solidFill>
                  <a:srgbClr val="0070C0"/>
                </a:solidFill>
                <a:latin typeface="Courier New" panose="02070309020205020404" pitchFamily="49" charset="0"/>
              </a:rPr>
              <a:t>A</a:t>
            </a:r>
            <a:r>
              <a:rPr lang="en-US" sz="2900" b="1" dirty="0">
                <a:solidFill>
                  <a:srgbClr val="002060"/>
                </a:solidFill>
                <a:latin typeface="Courier New" panose="02070309020205020404" pitchFamily="49" charset="0"/>
              </a:rPr>
              <a:t> </a:t>
            </a:r>
            <a:r>
              <a:rPr lang="en-US" sz="2900" dirty="0">
                <a:solidFill>
                  <a:srgbClr val="002060"/>
                </a:solidFill>
              </a:rPr>
              <a:t>and </a:t>
            </a:r>
            <a:r>
              <a:rPr lang="en-US" sz="2900" b="1" dirty="0">
                <a:solidFill>
                  <a:srgbClr val="0070C0"/>
                </a:solidFill>
                <a:latin typeface="Courier New" panose="02070309020205020404" pitchFamily="49" charset="0"/>
              </a:rPr>
              <a:t>B</a:t>
            </a:r>
            <a:r>
              <a:rPr lang="en-US" sz="2900" b="1" dirty="0">
                <a:solidFill>
                  <a:srgbClr val="002060"/>
                </a:solidFill>
                <a:latin typeface="Courier New" panose="02070309020205020404" pitchFamily="49" charset="0"/>
              </a:rPr>
              <a:t> </a:t>
            </a:r>
            <a:r>
              <a:rPr lang="en-US" sz="2900" dirty="0">
                <a:solidFill>
                  <a:srgbClr val="002060"/>
                </a:solidFill>
              </a:rPr>
              <a:t>have the values:</a:t>
            </a:r>
          </a:p>
          <a:p>
            <a:pPr marL="0" indent="0">
              <a:lnSpc>
                <a:spcPct val="120000"/>
              </a:lnSpc>
              <a:spcBef>
                <a:spcPts val="0"/>
              </a:spcBef>
              <a:spcAft>
                <a:spcPts val="600"/>
              </a:spcAft>
              <a:buNone/>
            </a:pPr>
            <a:r>
              <a:rPr lang="en-US" sz="2900" b="1" dirty="0" smtClean="0">
                <a:solidFill>
                  <a:srgbClr val="002060"/>
                </a:solidFill>
                <a:latin typeface="Courier New" panose="02070309020205020404" pitchFamily="49" charset="0"/>
              </a:rPr>
              <a:t>             </a:t>
            </a:r>
            <a:r>
              <a:rPr lang="en-US" sz="2900" b="1" dirty="0" smtClean="0">
                <a:solidFill>
                  <a:srgbClr val="0070C0"/>
                </a:solidFill>
                <a:latin typeface="Courier New" panose="02070309020205020404" pitchFamily="49" charset="0"/>
              </a:rPr>
              <a:t>A</a:t>
            </a:r>
            <a:r>
              <a:rPr lang="en-US" sz="2900" dirty="0" smtClean="0">
                <a:solidFill>
                  <a:srgbClr val="002060"/>
                </a:solidFill>
                <a:latin typeface="Courier New" panose="02070309020205020404" pitchFamily="49" charset="0"/>
              </a:rPr>
              <a:t> </a:t>
            </a:r>
            <a:r>
              <a:rPr lang="en-US" sz="2900" b="1" dirty="0">
                <a:solidFill>
                  <a:srgbClr val="002060"/>
                </a:solidFill>
                <a:latin typeface="Courier New" panose="02070309020205020404" pitchFamily="49" charset="0"/>
              </a:rPr>
              <a:t>= 9,</a:t>
            </a:r>
            <a:r>
              <a:rPr lang="en-US" sz="2900" dirty="0">
                <a:solidFill>
                  <a:srgbClr val="002060"/>
                </a:solidFill>
                <a:latin typeface="Courier New" panose="02070309020205020404" pitchFamily="49" charset="0"/>
              </a:rPr>
              <a:t> </a:t>
            </a:r>
            <a:r>
              <a:rPr lang="en-US" sz="2900" b="1" dirty="0">
                <a:solidFill>
                  <a:srgbClr val="0070C0"/>
                </a:solidFill>
                <a:latin typeface="Courier New" panose="02070309020205020404" pitchFamily="49" charset="0"/>
              </a:rPr>
              <a:t>B</a:t>
            </a:r>
            <a:r>
              <a:rPr lang="en-US" sz="2900" dirty="0">
                <a:solidFill>
                  <a:srgbClr val="002060"/>
                </a:solidFill>
                <a:latin typeface="Courier New" panose="02070309020205020404" pitchFamily="49" charset="0"/>
              </a:rPr>
              <a:t> </a:t>
            </a:r>
            <a:r>
              <a:rPr lang="en-US" sz="2900" b="1" dirty="0">
                <a:solidFill>
                  <a:srgbClr val="002060"/>
                </a:solidFill>
                <a:latin typeface="Courier New" panose="02070309020205020404" pitchFamily="49" charset="0"/>
              </a:rPr>
              <a:t>= 6</a:t>
            </a:r>
          </a:p>
          <a:p>
            <a:pPr marL="0" indent="0">
              <a:lnSpc>
                <a:spcPct val="120000"/>
              </a:lnSpc>
              <a:spcBef>
                <a:spcPts val="0"/>
              </a:spcBef>
              <a:spcAft>
                <a:spcPts val="600"/>
              </a:spcAft>
              <a:buNone/>
            </a:pPr>
            <a:r>
              <a:rPr lang="en-US" sz="2900" dirty="0">
                <a:solidFill>
                  <a:srgbClr val="002060"/>
                </a:solidFill>
              </a:rPr>
              <a:t>Then the </a:t>
            </a:r>
            <a:r>
              <a:rPr lang="en-US" sz="2900" b="1" dirty="0">
                <a:solidFill>
                  <a:srgbClr val="002060"/>
                </a:solidFill>
                <a:latin typeface="Courier New" panose="02070309020205020404" pitchFamily="49" charset="0"/>
              </a:rPr>
              <a:t>If</a:t>
            </a:r>
            <a:r>
              <a:rPr lang="en-US" sz="2900" b="1" dirty="0">
                <a:solidFill>
                  <a:srgbClr val="002060"/>
                </a:solidFill>
              </a:rPr>
              <a:t> </a:t>
            </a:r>
            <a:r>
              <a:rPr lang="en-US" sz="2900" dirty="0">
                <a:solidFill>
                  <a:srgbClr val="002060"/>
                </a:solidFill>
              </a:rPr>
              <a:t>statement:</a:t>
            </a:r>
          </a:p>
          <a:p>
            <a:pPr marL="0" lvl="1" indent="0">
              <a:lnSpc>
                <a:spcPct val="120000"/>
              </a:lnSpc>
              <a:spcBef>
                <a:spcPts val="0"/>
              </a:spcBef>
              <a:spcAft>
                <a:spcPts val="600"/>
              </a:spcAft>
              <a:buNone/>
            </a:pPr>
            <a:r>
              <a:rPr lang="en-US" sz="2900" b="1" dirty="0" smtClean="0">
                <a:solidFill>
                  <a:srgbClr val="002060"/>
                </a:solidFill>
                <a:latin typeface="Courier New" panose="02070309020205020404" pitchFamily="49" charset="0"/>
              </a:rPr>
              <a:t>     If </a:t>
            </a:r>
            <a:r>
              <a:rPr lang="en-US" sz="2900" b="1" dirty="0">
                <a:solidFill>
                  <a:srgbClr val="0070C0"/>
                </a:solidFill>
                <a:latin typeface="Courier New" panose="02070309020205020404" pitchFamily="49" charset="0"/>
              </a:rPr>
              <a:t>A</a:t>
            </a:r>
            <a:r>
              <a:rPr lang="en-US" sz="2900" b="1" dirty="0">
                <a:solidFill>
                  <a:srgbClr val="002060"/>
                </a:solidFill>
                <a:latin typeface="Courier New" panose="02070309020205020404" pitchFamily="49" charset="0"/>
              </a:rPr>
              <a:t> &gt; </a:t>
            </a:r>
            <a:r>
              <a:rPr lang="en-US" sz="2900" b="1" dirty="0">
                <a:solidFill>
                  <a:srgbClr val="0070C0"/>
                </a:solidFill>
                <a:latin typeface="Courier New" panose="02070309020205020404" pitchFamily="49" charset="0"/>
              </a:rPr>
              <a:t>B</a:t>
            </a:r>
            <a:r>
              <a:rPr lang="en-US" sz="2900" b="1" dirty="0">
                <a:solidFill>
                  <a:srgbClr val="002060"/>
                </a:solidFill>
                <a:latin typeface="Courier New" panose="02070309020205020404" pitchFamily="49" charset="0"/>
              </a:rPr>
              <a:t> Then</a:t>
            </a:r>
          </a:p>
          <a:p>
            <a:pPr marL="0" lvl="1" indent="0">
              <a:lnSpc>
                <a:spcPct val="120000"/>
              </a:lnSpc>
              <a:spcBef>
                <a:spcPts val="0"/>
              </a:spcBef>
              <a:spcAft>
                <a:spcPts val="600"/>
              </a:spcAft>
              <a:buNone/>
            </a:pPr>
            <a:r>
              <a:rPr lang="en-US" sz="2900" b="1" dirty="0">
                <a:solidFill>
                  <a:srgbClr val="002060"/>
                </a:solidFill>
                <a:latin typeface="Courier New" panose="02070309020205020404" pitchFamily="49" charset="0"/>
              </a:rPr>
              <a:t>	 </a:t>
            </a:r>
            <a:r>
              <a:rPr lang="en-US" sz="2900" b="1" dirty="0" smtClean="0">
                <a:solidFill>
                  <a:srgbClr val="002060"/>
                </a:solidFill>
                <a:latin typeface="Courier New" panose="02070309020205020404" pitchFamily="49" charset="0"/>
              </a:rPr>
              <a:t>  Write </a:t>
            </a:r>
            <a:r>
              <a:rPr lang="en-US" sz="2900" b="1" dirty="0">
                <a:solidFill>
                  <a:srgbClr val="0070C0"/>
                </a:solidFill>
                <a:latin typeface="Courier New" panose="02070309020205020404" pitchFamily="49" charset="0"/>
              </a:rPr>
              <a:t>A</a:t>
            </a:r>
            <a:r>
              <a:rPr lang="en-US" sz="2900" b="1" dirty="0">
                <a:solidFill>
                  <a:srgbClr val="002060"/>
                </a:solidFill>
                <a:latin typeface="Courier New" panose="02070309020205020404" pitchFamily="49" charset="0"/>
              </a:rPr>
              <a:t> + </a:t>
            </a:r>
            <a:r>
              <a:rPr lang="en-US" sz="2900" b="1" dirty="0">
                <a:solidFill>
                  <a:srgbClr val="002060"/>
                </a:solidFill>
              </a:rPr>
              <a:t>”</a:t>
            </a:r>
            <a:r>
              <a:rPr lang="en-US" sz="2900" b="1" dirty="0">
                <a:solidFill>
                  <a:srgbClr val="002060"/>
                </a:solidFill>
                <a:latin typeface="Courier New" panose="02070309020205020404" pitchFamily="49" charset="0"/>
              </a:rPr>
              <a:t>is greater than</a:t>
            </a:r>
            <a:r>
              <a:rPr lang="en-US" sz="2900" b="1" dirty="0">
                <a:solidFill>
                  <a:srgbClr val="002060"/>
                </a:solidFill>
              </a:rPr>
              <a:t>”</a:t>
            </a:r>
            <a:r>
              <a:rPr lang="en-US" sz="2900" b="1" dirty="0">
                <a:solidFill>
                  <a:srgbClr val="002060"/>
                </a:solidFill>
                <a:latin typeface="Courier New" panose="02070309020205020404" pitchFamily="49" charset="0"/>
              </a:rPr>
              <a:t> + </a:t>
            </a:r>
            <a:r>
              <a:rPr lang="en-US" sz="2900" b="1" dirty="0">
                <a:solidFill>
                  <a:srgbClr val="0070C0"/>
                </a:solidFill>
                <a:latin typeface="Courier New" panose="02070309020205020404" pitchFamily="49" charset="0"/>
              </a:rPr>
              <a:t>B</a:t>
            </a:r>
          </a:p>
          <a:p>
            <a:pPr marL="0" lvl="1" indent="0">
              <a:lnSpc>
                <a:spcPct val="120000"/>
              </a:lnSpc>
              <a:spcBef>
                <a:spcPts val="0"/>
              </a:spcBef>
              <a:spcAft>
                <a:spcPts val="600"/>
              </a:spcAft>
              <a:buNone/>
            </a:pPr>
            <a:r>
              <a:rPr lang="en-US" sz="2900" b="1" dirty="0" smtClean="0">
                <a:solidFill>
                  <a:srgbClr val="002060"/>
                </a:solidFill>
                <a:latin typeface="Courier New" panose="02070309020205020404" pitchFamily="49" charset="0"/>
              </a:rPr>
              <a:t>     End </a:t>
            </a:r>
            <a:r>
              <a:rPr lang="en-US" sz="2900" b="1" dirty="0">
                <a:solidFill>
                  <a:srgbClr val="002060"/>
                </a:solidFill>
                <a:latin typeface="Courier New" panose="02070309020205020404" pitchFamily="49" charset="0"/>
              </a:rPr>
              <a:t>If</a:t>
            </a:r>
          </a:p>
          <a:p>
            <a:pPr marL="0" indent="0">
              <a:lnSpc>
                <a:spcPct val="120000"/>
              </a:lnSpc>
              <a:spcBef>
                <a:spcPts val="0"/>
              </a:spcBef>
              <a:spcAft>
                <a:spcPts val="600"/>
              </a:spcAft>
              <a:buNone/>
            </a:pPr>
            <a:r>
              <a:rPr lang="en-US" sz="2900" dirty="0">
                <a:solidFill>
                  <a:srgbClr val="002060"/>
                </a:solidFill>
              </a:rPr>
              <a:t>can be read:</a:t>
            </a:r>
          </a:p>
          <a:p>
            <a:pPr marL="0" indent="0">
              <a:lnSpc>
                <a:spcPct val="120000"/>
              </a:lnSpc>
              <a:spcBef>
                <a:spcPts val="0"/>
              </a:spcBef>
              <a:spcAft>
                <a:spcPts val="600"/>
              </a:spcAft>
              <a:buNone/>
            </a:pPr>
            <a:r>
              <a:rPr lang="en-US" sz="2900" dirty="0">
                <a:solidFill>
                  <a:srgbClr val="002060"/>
                </a:solidFill>
              </a:rPr>
              <a:t>	 “If it is true that the value of the variable </a:t>
            </a:r>
            <a:r>
              <a:rPr lang="en-US" sz="2900" b="1" dirty="0">
                <a:solidFill>
                  <a:srgbClr val="0070C0"/>
                </a:solidFill>
                <a:latin typeface="Courier New" panose="02070309020205020404" pitchFamily="49" charset="0"/>
              </a:rPr>
              <a:t>A</a:t>
            </a:r>
            <a:r>
              <a:rPr lang="en-US" sz="2900" dirty="0">
                <a:solidFill>
                  <a:srgbClr val="002060"/>
                </a:solidFill>
              </a:rPr>
              <a:t> is greater than the value of the variable </a:t>
            </a:r>
            <a:r>
              <a:rPr lang="en-US" sz="2900" b="1" dirty="0">
                <a:solidFill>
                  <a:srgbClr val="0070C0"/>
                </a:solidFill>
                <a:latin typeface="Courier New" panose="02070309020205020404" pitchFamily="49" charset="0"/>
              </a:rPr>
              <a:t>B</a:t>
            </a:r>
            <a:r>
              <a:rPr lang="en-US" sz="2900" dirty="0">
                <a:solidFill>
                  <a:srgbClr val="002060"/>
                </a:solidFill>
              </a:rPr>
              <a:t>, then write the value of </a:t>
            </a:r>
            <a:r>
              <a:rPr lang="en-US" sz="2900" b="1" dirty="0">
                <a:solidFill>
                  <a:srgbClr val="0070C0"/>
                </a:solidFill>
                <a:latin typeface="Courier New" panose="02070309020205020404" pitchFamily="49" charset="0"/>
              </a:rPr>
              <a:t>B</a:t>
            </a:r>
            <a:r>
              <a:rPr lang="en-US" sz="2900" b="1" dirty="0">
                <a:solidFill>
                  <a:srgbClr val="002060"/>
                </a:solidFill>
                <a:latin typeface="Courier New" panose="02070309020205020404" pitchFamily="49" charset="0"/>
              </a:rPr>
              <a:t> </a:t>
            </a:r>
            <a:r>
              <a:rPr lang="en-US" sz="2900" dirty="0">
                <a:solidFill>
                  <a:srgbClr val="002060"/>
                </a:solidFill>
              </a:rPr>
              <a:t>to the screen.”</a:t>
            </a:r>
          </a:p>
          <a:p>
            <a:pPr marL="0" indent="0">
              <a:lnSpc>
                <a:spcPct val="120000"/>
              </a:lnSpc>
              <a:spcBef>
                <a:spcPts val="0"/>
              </a:spcBef>
              <a:spcAft>
                <a:spcPts val="600"/>
              </a:spcAft>
              <a:buNone/>
            </a:pPr>
            <a:r>
              <a:rPr lang="en-US" sz="2900" dirty="0">
                <a:solidFill>
                  <a:srgbClr val="002060"/>
                </a:solidFill>
              </a:rPr>
              <a:t>The display will be:</a:t>
            </a:r>
          </a:p>
          <a:p>
            <a:pPr marL="0" indent="0">
              <a:lnSpc>
                <a:spcPct val="120000"/>
              </a:lnSpc>
              <a:spcBef>
                <a:spcPts val="0"/>
              </a:spcBef>
              <a:spcAft>
                <a:spcPts val="600"/>
              </a:spcAft>
              <a:buNone/>
            </a:pPr>
            <a:r>
              <a:rPr lang="en-US" sz="2900" dirty="0">
                <a:solidFill>
                  <a:srgbClr val="002060"/>
                </a:solidFill>
              </a:rPr>
              <a:t>		</a:t>
            </a:r>
            <a:r>
              <a:rPr lang="en-US" sz="2900" b="1" dirty="0">
                <a:solidFill>
                  <a:srgbClr val="002060"/>
                </a:solidFill>
                <a:latin typeface="Courier New" panose="02070309020205020404" pitchFamily="49" charset="0"/>
              </a:rPr>
              <a:t>9 is greater than 6</a:t>
            </a:r>
          </a:p>
          <a:p>
            <a:pPr hangingPunct="0"/>
            <a:endParaRPr lang="en-US" sz="28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908618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68440"/>
          </a:xfrm>
        </p:spPr>
        <p:txBody>
          <a:bodyPr>
            <a:normAutofit/>
          </a:bodyPr>
          <a:lstStyle/>
          <a:p>
            <a:r>
              <a:rPr lang="en-US" b="1" dirty="0" smtClean="0">
                <a:solidFill>
                  <a:schemeClr val="accent1">
                    <a:lumMod val="75000"/>
                  </a:schemeClr>
                </a:solidFill>
              </a:rPr>
              <a:t>More examples:</a:t>
            </a:r>
            <a:endParaRPr lang="en-US" b="1" dirty="0">
              <a:solidFill>
                <a:schemeClr val="accent1">
                  <a:lumMod val="75000"/>
                </a:schemeClr>
              </a:solidFill>
            </a:endParaRPr>
          </a:p>
        </p:txBody>
      </p:sp>
      <p:sp>
        <p:nvSpPr>
          <p:cNvPr id="3" name="Content Placeholder 2"/>
          <p:cNvSpPr>
            <a:spLocks noGrp="1"/>
          </p:cNvSpPr>
          <p:nvPr>
            <p:ph idx="1"/>
          </p:nvPr>
        </p:nvSpPr>
        <p:spPr/>
        <p:txBody>
          <a:bodyPr>
            <a:normAutofit/>
          </a:bodyPr>
          <a:lstStyle/>
          <a:p>
            <a:pPr lvl="1">
              <a:buNone/>
            </a:pPr>
            <a:r>
              <a:rPr lang="en-US" sz="2400" dirty="0" smtClean="0">
                <a:solidFill>
                  <a:srgbClr val="002060"/>
                </a:solidFill>
              </a:rPr>
              <a:t> </a:t>
            </a:r>
            <a:r>
              <a:rPr lang="en-US" sz="2400" dirty="0">
                <a:solidFill>
                  <a:srgbClr val="002060"/>
                </a:solidFill>
              </a:rPr>
              <a:t>Given: </a:t>
            </a:r>
            <a:r>
              <a:rPr lang="en-US" sz="2400" b="1" dirty="0">
                <a:solidFill>
                  <a:srgbClr val="0070C0"/>
                </a:solidFill>
                <a:latin typeface="Courier New" panose="02070309020205020404" pitchFamily="49" charset="0"/>
              </a:rPr>
              <a:t>A</a:t>
            </a:r>
            <a:r>
              <a:rPr lang="en-US" sz="2400" dirty="0">
                <a:solidFill>
                  <a:srgbClr val="002060"/>
                </a:solidFill>
                <a:latin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 23</a:t>
            </a:r>
            <a:r>
              <a:rPr lang="en-US" sz="2400" dirty="0">
                <a:solidFill>
                  <a:srgbClr val="002060"/>
                </a:solidFill>
                <a:latin typeface="Courier New" panose="02070309020205020404" pitchFamily="49" charset="0"/>
              </a:rPr>
              <a:t>, </a:t>
            </a:r>
            <a:r>
              <a:rPr lang="en-US" sz="2400" b="1" dirty="0">
                <a:solidFill>
                  <a:srgbClr val="0070C0"/>
                </a:solidFill>
                <a:latin typeface="Courier New" panose="02070309020205020404" pitchFamily="49" charset="0"/>
              </a:rPr>
              <a:t>B</a:t>
            </a:r>
            <a:r>
              <a:rPr lang="en-US" sz="2400" dirty="0">
                <a:solidFill>
                  <a:srgbClr val="002060"/>
                </a:solidFill>
                <a:latin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 16</a:t>
            </a:r>
          </a:p>
          <a:p>
            <a:pPr>
              <a:buNone/>
            </a:pPr>
            <a:r>
              <a:rPr lang="en-US" sz="2400" dirty="0">
                <a:solidFill>
                  <a:srgbClr val="002060"/>
                </a:solidFill>
              </a:rPr>
              <a:t>Then:</a:t>
            </a:r>
          </a:p>
          <a:p>
            <a:pPr lvl="1">
              <a:buNone/>
            </a:pPr>
            <a:r>
              <a:rPr lang="en-US" sz="2400" b="1" dirty="0">
                <a:solidFill>
                  <a:srgbClr val="0070C0"/>
                </a:solidFill>
                <a:latin typeface="Courier New" panose="02070309020205020404" pitchFamily="49" charset="0"/>
              </a:rPr>
              <a:t>A</a:t>
            </a:r>
            <a:r>
              <a:rPr lang="en-US" sz="2400" dirty="0">
                <a:solidFill>
                  <a:srgbClr val="002060"/>
                </a:solidFill>
                <a:latin typeface="Courier New" panose="02070309020205020404" pitchFamily="49" charset="0"/>
              </a:rPr>
              <a:t> </a:t>
            </a:r>
            <a:r>
              <a:rPr lang="en-US" sz="2400" b="1" dirty="0">
                <a:solidFill>
                  <a:srgbClr val="002060"/>
                </a:solidFill>
                <a:latin typeface="Courier New" panose="02070309020205020404" pitchFamily="49" charset="0"/>
              </a:rPr>
              <a:t>&gt;</a:t>
            </a:r>
            <a:r>
              <a:rPr lang="en-US" sz="2400" dirty="0">
                <a:solidFill>
                  <a:srgbClr val="002060"/>
                </a:solidFill>
                <a:latin typeface="Courier New" panose="02070309020205020404" pitchFamily="49" charset="0"/>
              </a:rPr>
              <a:t> </a:t>
            </a:r>
            <a:r>
              <a:rPr lang="en-US" sz="2400" b="1" dirty="0">
                <a:solidFill>
                  <a:srgbClr val="0070C0"/>
                </a:solidFill>
                <a:latin typeface="Courier New" panose="02070309020205020404" pitchFamily="49" charset="0"/>
              </a:rPr>
              <a:t>B</a:t>
            </a:r>
            <a:r>
              <a:rPr lang="en-US" sz="2400" b="1" dirty="0">
                <a:solidFill>
                  <a:srgbClr val="002060"/>
                </a:solidFill>
                <a:latin typeface="Courier New" panose="02070309020205020404" pitchFamily="49" charset="0"/>
              </a:rPr>
              <a:t> </a:t>
            </a:r>
            <a:r>
              <a:rPr lang="en-US" sz="2400" dirty="0">
                <a:solidFill>
                  <a:srgbClr val="002060"/>
                </a:solidFill>
              </a:rPr>
              <a:t>is </a:t>
            </a:r>
            <a:r>
              <a:rPr lang="en-US" sz="2400" dirty="0">
                <a:solidFill>
                  <a:srgbClr val="002060"/>
                </a:solidFill>
                <a:latin typeface="Courier New" panose="02070309020205020404" pitchFamily="49" charset="0"/>
                <a:cs typeface="Courier New" panose="02070309020205020404" pitchFamily="49" charset="0"/>
              </a:rPr>
              <a:t>true</a:t>
            </a:r>
          </a:p>
          <a:p>
            <a:pPr lvl="1">
              <a:buNone/>
            </a:pPr>
            <a:r>
              <a:rPr lang="en-US" sz="2400" b="1" dirty="0">
                <a:solidFill>
                  <a:srgbClr val="0070C0"/>
                </a:solidFill>
                <a:latin typeface="Courier New" panose="02070309020205020404" pitchFamily="49" charset="0"/>
              </a:rPr>
              <a:t>A</a:t>
            </a:r>
            <a:r>
              <a:rPr lang="en-US" sz="2400" b="1" dirty="0">
                <a:solidFill>
                  <a:srgbClr val="002060"/>
                </a:solidFill>
                <a:latin typeface="Courier New" panose="02070309020205020404" pitchFamily="49" charset="0"/>
              </a:rPr>
              <a:t> &lt;</a:t>
            </a:r>
            <a:r>
              <a:rPr lang="en-US" sz="2400" dirty="0">
                <a:solidFill>
                  <a:srgbClr val="002060"/>
                </a:solidFill>
                <a:latin typeface="Courier New" panose="02070309020205020404" pitchFamily="49" charset="0"/>
              </a:rPr>
              <a:t> </a:t>
            </a:r>
            <a:r>
              <a:rPr lang="en-US" sz="2400" b="1" dirty="0">
                <a:solidFill>
                  <a:srgbClr val="0070C0"/>
                </a:solidFill>
                <a:latin typeface="Courier New" panose="02070309020205020404" pitchFamily="49" charset="0"/>
              </a:rPr>
              <a:t>B</a:t>
            </a:r>
            <a:r>
              <a:rPr lang="en-US" sz="2400" b="1" dirty="0">
                <a:solidFill>
                  <a:srgbClr val="002060"/>
                </a:solidFill>
                <a:latin typeface="Courier New" panose="02070309020205020404" pitchFamily="49" charset="0"/>
              </a:rPr>
              <a:t> </a:t>
            </a:r>
            <a:r>
              <a:rPr lang="en-US" sz="2400" dirty="0">
                <a:solidFill>
                  <a:srgbClr val="002060"/>
                </a:solidFill>
              </a:rPr>
              <a:t>is </a:t>
            </a:r>
            <a:r>
              <a:rPr lang="en-US" sz="2400" dirty="0">
                <a:solidFill>
                  <a:srgbClr val="002060"/>
                </a:solidFill>
                <a:latin typeface="Courier New" panose="02070309020205020404" pitchFamily="49" charset="0"/>
                <a:cs typeface="Courier New" panose="02070309020205020404" pitchFamily="49" charset="0"/>
              </a:rPr>
              <a:t>false</a:t>
            </a:r>
          </a:p>
          <a:p>
            <a:pPr lvl="1">
              <a:buNone/>
            </a:pPr>
            <a:r>
              <a:rPr lang="en-US" sz="2400" b="1" dirty="0">
                <a:solidFill>
                  <a:srgbClr val="0070C0"/>
                </a:solidFill>
                <a:latin typeface="Courier New" panose="02070309020205020404" pitchFamily="49" charset="0"/>
              </a:rPr>
              <a:t>A</a:t>
            </a:r>
            <a:r>
              <a:rPr lang="en-US" sz="2400" dirty="0">
                <a:solidFill>
                  <a:srgbClr val="002060"/>
                </a:solidFill>
                <a:latin typeface="Courier New" panose="02070309020205020404" pitchFamily="49" charset="0"/>
              </a:rPr>
              <a:t> </a:t>
            </a:r>
            <a:r>
              <a:rPr lang="en-US" sz="2400" b="1" dirty="0">
                <a:solidFill>
                  <a:srgbClr val="002060"/>
                </a:solidFill>
                <a:latin typeface="Courier New" panose="02070309020205020404" pitchFamily="49" charset="0"/>
              </a:rPr>
              <a:t>&gt;=</a:t>
            </a:r>
            <a:r>
              <a:rPr lang="en-US" sz="2400" dirty="0">
                <a:solidFill>
                  <a:srgbClr val="002060"/>
                </a:solidFill>
                <a:latin typeface="Courier New" panose="02070309020205020404" pitchFamily="49" charset="0"/>
              </a:rPr>
              <a:t> </a:t>
            </a:r>
            <a:r>
              <a:rPr lang="en-US" sz="2400" b="1" dirty="0">
                <a:solidFill>
                  <a:srgbClr val="0070C0"/>
                </a:solidFill>
                <a:latin typeface="Courier New" panose="02070309020205020404" pitchFamily="49" charset="0"/>
              </a:rPr>
              <a:t>B</a:t>
            </a:r>
            <a:r>
              <a:rPr lang="en-US" sz="2400" b="1" dirty="0">
                <a:solidFill>
                  <a:srgbClr val="002060"/>
                </a:solidFill>
              </a:rPr>
              <a:t> </a:t>
            </a:r>
            <a:r>
              <a:rPr lang="en-US" sz="2400" dirty="0">
                <a:solidFill>
                  <a:srgbClr val="002060"/>
                </a:solidFill>
              </a:rPr>
              <a:t>is </a:t>
            </a:r>
            <a:r>
              <a:rPr lang="en-US" sz="2400" dirty="0">
                <a:solidFill>
                  <a:srgbClr val="002060"/>
                </a:solidFill>
                <a:latin typeface="Courier New" panose="02070309020205020404" pitchFamily="49" charset="0"/>
                <a:cs typeface="Courier New" panose="02070309020205020404" pitchFamily="49" charset="0"/>
              </a:rPr>
              <a:t>true</a:t>
            </a:r>
          </a:p>
          <a:p>
            <a:pPr lvl="1">
              <a:buNone/>
            </a:pPr>
            <a:r>
              <a:rPr lang="en-US" sz="2400" b="1" dirty="0">
                <a:solidFill>
                  <a:srgbClr val="0070C0"/>
                </a:solidFill>
                <a:latin typeface="Courier New" panose="02070309020205020404" pitchFamily="49" charset="0"/>
              </a:rPr>
              <a:t>A</a:t>
            </a:r>
            <a:r>
              <a:rPr lang="en-US" sz="2400" dirty="0">
                <a:solidFill>
                  <a:srgbClr val="002060"/>
                </a:solidFill>
                <a:latin typeface="Courier New" panose="02070309020205020404" pitchFamily="49" charset="0"/>
              </a:rPr>
              <a:t> </a:t>
            </a:r>
            <a:r>
              <a:rPr lang="en-US" sz="2400" b="1" dirty="0">
                <a:solidFill>
                  <a:srgbClr val="002060"/>
                </a:solidFill>
                <a:latin typeface="Courier New" panose="02070309020205020404" pitchFamily="49" charset="0"/>
              </a:rPr>
              <a:t>&lt;=</a:t>
            </a:r>
            <a:r>
              <a:rPr lang="en-US" sz="2400" dirty="0">
                <a:solidFill>
                  <a:srgbClr val="002060"/>
                </a:solidFill>
                <a:latin typeface="Courier New" panose="02070309020205020404" pitchFamily="49" charset="0"/>
              </a:rPr>
              <a:t> </a:t>
            </a:r>
            <a:r>
              <a:rPr lang="en-US" sz="2400" b="1" dirty="0">
                <a:solidFill>
                  <a:srgbClr val="0070C0"/>
                </a:solidFill>
                <a:latin typeface="Courier New" panose="02070309020205020404" pitchFamily="49" charset="0"/>
              </a:rPr>
              <a:t>B</a:t>
            </a:r>
            <a:r>
              <a:rPr lang="en-US" sz="2400" dirty="0">
                <a:solidFill>
                  <a:srgbClr val="002060"/>
                </a:solidFill>
              </a:rPr>
              <a:t> is </a:t>
            </a:r>
            <a:r>
              <a:rPr lang="en-US" sz="2400" dirty="0">
                <a:solidFill>
                  <a:srgbClr val="002060"/>
                </a:solidFill>
                <a:latin typeface="Courier New" panose="02070309020205020404" pitchFamily="49" charset="0"/>
                <a:cs typeface="Courier New" panose="02070309020205020404" pitchFamily="49" charset="0"/>
              </a:rPr>
              <a:t>false</a:t>
            </a:r>
          </a:p>
          <a:p>
            <a:pPr lvl="1">
              <a:buNone/>
            </a:pPr>
            <a:r>
              <a:rPr lang="en-US" sz="2400" b="1" dirty="0">
                <a:solidFill>
                  <a:srgbClr val="0070C0"/>
                </a:solidFill>
                <a:latin typeface="Courier New" panose="02070309020205020404" pitchFamily="49" charset="0"/>
              </a:rPr>
              <a:t>A</a:t>
            </a:r>
            <a:r>
              <a:rPr lang="en-US" sz="2400" dirty="0">
                <a:solidFill>
                  <a:srgbClr val="002060"/>
                </a:solidFill>
                <a:latin typeface="Courier New" panose="02070309020205020404" pitchFamily="49" charset="0"/>
              </a:rPr>
              <a:t> </a:t>
            </a:r>
            <a:r>
              <a:rPr lang="en-US" sz="2400" b="1" dirty="0">
                <a:solidFill>
                  <a:srgbClr val="002060"/>
                </a:solidFill>
                <a:latin typeface="Courier New" panose="02070309020205020404" pitchFamily="49" charset="0"/>
              </a:rPr>
              <a:t>!=</a:t>
            </a:r>
            <a:r>
              <a:rPr lang="en-US" sz="2400" dirty="0">
                <a:solidFill>
                  <a:srgbClr val="002060"/>
                </a:solidFill>
                <a:latin typeface="Courier New" panose="02070309020205020404" pitchFamily="49" charset="0"/>
              </a:rPr>
              <a:t> </a:t>
            </a:r>
            <a:r>
              <a:rPr lang="en-US" sz="2400" b="1" dirty="0">
                <a:solidFill>
                  <a:srgbClr val="0070C0"/>
                </a:solidFill>
                <a:latin typeface="Courier New" panose="02070309020205020404" pitchFamily="49" charset="0"/>
              </a:rPr>
              <a:t>B</a:t>
            </a:r>
            <a:r>
              <a:rPr lang="en-US" sz="2400" dirty="0">
                <a:solidFill>
                  <a:srgbClr val="002060"/>
                </a:solidFill>
              </a:rPr>
              <a:t> is </a:t>
            </a:r>
            <a:r>
              <a:rPr lang="en-US" sz="2400" dirty="0">
                <a:solidFill>
                  <a:srgbClr val="002060"/>
                </a:solidFill>
                <a:latin typeface="Courier New" panose="02070309020205020404" pitchFamily="49" charset="0"/>
                <a:cs typeface="Courier New" panose="02070309020205020404" pitchFamily="49" charset="0"/>
              </a:rPr>
              <a:t>true</a:t>
            </a:r>
          </a:p>
          <a:p>
            <a:pPr lvl="1">
              <a:buNone/>
            </a:pPr>
            <a:r>
              <a:rPr lang="en-US" sz="2400" b="1" dirty="0">
                <a:solidFill>
                  <a:srgbClr val="0070C0"/>
                </a:solidFill>
                <a:latin typeface="Courier New" panose="02070309020205020404" pitchFamily="49" charset="0"/>
              </a:rPr>
              <a:t>A</a:t>
            </a:r>
            <a:r>
              <a:rPr lang="en-US" sz="2400" dirty="0">
                <a:solidFill>
                  <a:srgbClr val="002060"/>
                </a:solidFill>
                <a:latin typeface="Courier New" panose="02070309020205020404" pitchFamily="49" charset="0"/>
              </a:rPr>
              <a:t> </a:t>
            </a:r>
            <a:r>
              <a:rPr lang="en-US" sz="2400" b="1" dirty="0">
                <a:solidFill>
                  <a:srgbClr val="002060"/>
                </a:solidFill>
                <a:latin typeface="Courier New" panose="02070309020205020404" pitchFamily="49" charset="0"/>
              </a:rPr>
              <a:t>==</a:t>
            </a:r>
            <a:r>
              <a:rPr lang="en-US" sz="2400" dirty="0">
                <a:solidFill>
                  <a:srgbClr val="002060"/>
                </a:solidFill>
                <a:latin typeface="Courier New" panose="02070309020205020404" pitchFamily="49" charset="0"/>
              </a:rPr>
              <a:t> </a:t>
            </a:r>
            <a:r>
              <a:rPr lang="en-US" sz="2400" b="1" dirty="0">
                <a:solidFill>
                  <a:srgbClr val="0070C0"/>
                </a:solidFill>
                <a:latin typeface="Courier New" panose="02070309020205020404" pitchFamily="49" charset="0"/>
              </a:rPr>
              <a:t>B</a:t>
            </a:r>
            <a:r>
              <a:rPr lang="en-US" sz="2400" dirty="0">
                <a:solidFill>
                  <a:srgbClr val="002060"/>
                </a:solidFill>
              </a:rPr>
              <a:t> is </a:t>
            </a:r>
            <a:r>
              <a:rPr lang="en-US" sz="2400" dirty="0">
                <a:solidFill>
                  <a:srgbClr val="002060"/>
                </a:solidFill>
                <a:latin typeface="Courier New" panose="02070309020205020404" pitchFamily="49" charset="0"/>
                <a:cs typeface="Courier New" panose="02070309020205020404" pitchFamily="49" charset="0"/>
              </a:rPr>
              <a:t>false</a:t>
            </a:r>
          </a:p>
          <a:p>
            <a:pPr hangingPunct="0"/>
            <a:endParaRPr lang="en-US" sz="28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8981835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10826"/>
          </a:xfrm>
        </p:spPr>
        <p:txBody>
          <a:bodyPr>
            <a:noAutofit/>
          </a:bodyPr>
          <a:lstStyle/>
          <a:p>
            <a:r>
              <a:rPr lang="en-US" sz="4000" b="1" dirty="0" smtClean="0">
                <a:solidFill>
                  <a:schemeClr val="accent1">
                    <a:lumMod val="75000"/>
                  </a:schemeClr>
                </a:solidFill>
              </a:rPr>
              <a:t>Comparison </a:t>
            </a:r>
            <a:r>
              <a:rPr lang="en-US" sz="4000" b="1" i="1" dirty="0" smtClean="0">
                <a:solidFill>
                  <a:schemeClr val="accent1">
                    <a:lumMod val="75000"/>
                  </a:schemeClr>
                </a:solidFill>
              </a:rPr>
              <a:t>vs.</a:t>
            </a:r>
            <a:r>
              <a:rPr lang="en-US" sz="4000" b="1" dirty="0" smtClean="0">
                <a:solidFill>
                  <a:schemeClr val="accent1">
                    <a:lumMod val="75000"/>
                  </a:schemeClr>
                </a:solidFill>
              </a:rPr>
              <a:t> Assignment Operators</a:t>
            </a:r>
            <a:endParaRPr lang="en-US" sz="4000" b="1" dirty="0">
              <a:solidFill>
                <a:srgbClr val="002060"/>
              </a:solidFill>
            </a:endParaRPr>
          </a:p>
        </p:txBody>
      </p:sp>
      <p:sp>
        <p:nvSpPr>
          <p:cNvPr id="3" name="Content Placeholder 2"/>
          <p:cNvSpPr>
            <a:spLocks noGrp="1"/>
          </p:cNvSpPr>
          <p:nvPr>
            <p:ph idx="1"/>
          </p:nvPr>
        </p:nvSpPr>
        <p:spPr>
          <a:xfrm>
            <a:off x="1149531" y="1737360"/>
            <a:ext cx="10058400" cy="4023360"/>
          </a:xfrm>
        </p:spPr>
        <p:txBody>
          <a:bodyPr>
            <a:normAutofit lnSpcReduction="10000"/>
          </a:bodyPr>
          <a:lstStyle/>
          <a:p>
            <a:pPr marL="0" indent="0">
              <a:lnSpc>
                <a:spcPct val="110000"/>
              </a:lnSpc>
              <a:spcBef>
                <a:spcPts val="0"/>
              </a:spcBef>
              <a:spcAft>
                <a:spcPts val="600"/>
              </a:spcAft>
              <a:buFont typeface="Times" panose="02020603050405020304" pitchFamily="18" charset="0"/>
              <a:buNone/>
            </a:pPr>
            <a:r>
              <a:rPr lang="en-US" sz="2400" dirty="0">
                <a:solidFill>
                  <a:srgbClr val="002060"/>
                </a:solidFill>
              </a:rPr>
              <a:t>There is a significant difference between the use of an equals sign (</a:t>
            </a:r>
            <a:r>
              <a:rPr lang="en-US" sz="2400" b="1" dirty="0">
                <a:solidFill>
                  <a:srgbClr val="002060"/>
                </a:solidFill>
                <a:latin typeface="Courier New" panose="02070309020205020404" pitchFamily="49" charset="0"/>
              </a:rPr>
              <a:t>=</a:t>
            </a:r>
            <a:r>
              <a:rPr lang="en-US" sz="2400" dirty="0">
                <a:solidFill>
                  <a:srgbClr val="002060"/>
                </a:solidFill>
              </a:rPr>
              <a:t>) as the assignment operator and a double equals sign (</a:t>
            </a:r>
            <a:r>
              <a:rPr lang="en-US" sz="2400" b="1" dirty="0">
                <a:solidFill>
                  <a:srgbClr val="002060"/>
                </a:solidFill>
                <a:latin typeface="Courier New" panose="02070309020205020404" pitchFamily="49" charset="0"/>
              </a:rPr>
              <a:t>==</a:t>
            </a:r>
            <a:r>
              <a:rPr lang="en-US" sz="2400" dirty="0">
                <a:solidFill>
                  <a:srgbClr val="002060"/>
                </a:solidFill>
              </a:rPr>
              <a:t>) as the comparison operator. </a:t>
            </a:r>
          </a:p>
          <a:p>
            <a:pPr marL="0" indent="0">
              <a:lnSpc>
                <a:spcPct val="110000"/>
              </a:lnSpc>
              <a:spcBef>
                <a:spcPts val="0"/>
              </a:spcBef>
              <a:spcAft>
                <a:spcPts val="600"/>
              </a:spcAft>
              <a:buFont typeface="Times" panose="02020603050405020304" pitchFamily="18" charset="0"/>
              <a:buNone/>
            </a:pPr>
            <a:r>
              <a:rPr lang="en-US" sz="2400" dirty="0">
                <a:solidFill>
                  <a:srgbClr val="002060"/>
                </a:solidFill>
              </a:rPr>
              <a:t>As an </a:t>
            </a:r>
            <a:r>
              <a:rPr lang="en-US" sz="2400" b="1" dirty="0">
                <a:solidFill>
                  <a:srgbClr val="002060"/>
                </a:solidFill>
              </a:rPr>
              <a:t>assignment operator</a:t>
            </a:r>
            <a:r>
              <a:rPr lang="en-US" sz="2400" dirty="0">
                <a:solidFill>
                  <a:srgbClr val="002060"/>
                </a:solidFill>
              </a:rPr>
              <a:t>, the equals sign sets the value of an expression on the right side to the variable on the left side.</a:t>
            </a:r>
          </a:p>
          <a:p>
            <a:pPr marL="0" indent="0">
              <a:lnSpc>
                <a:spcPct val="110000"/>
              </a:lnSpc>
              <a:spcBef>
                <a:spcPts val="0"/>
              </a:spcBef>
              <a:spcAft>
                <a:spcPts val="600"/>
              </a:spcAft>
              <a:buFont typeface="Times" panose="02020603050405020304" pitchFamily="18" charset="0"/>
              <a:buNone/>
            </a:pPr>
            <a:r>
              <a:rPr lang="en-US" sz="2400" dirty="0">
                <a:solidFill>
                  <a:srgbClr val="002060"/>
                </a:solidFill>
              </a:rPr>
              <a:t>As a </a:t>
            </a:r>
            <a:r>
              <a:rPr lang="en-US" sz="2400" b="1" dirty="0">
                <a:solidFill>
                  <a:srgbClr val="002060"/>
                </a:solidFill>
              </a:rPr>
              <a:t>comparison operator</a:t>
            </a:r>
            <a:r>
              <a:rPr lang="en-US" sz="2400" dirty="0">
                <a:solidFill>
                  <a:srgbClr val="002060"/>
                </a:solidFill>
              </a:rPr>
              <a:t>, the double equals sign asks the question, “Is the value of the variable on the left side the same as the value of the expression, number, or variable on the right side?”</a:t>
            </a:r>
          </a:p>
          <a:p>
            <a:pPr marL="0" indent="0">
              <a:lnSpc>
                <a:spcPct val="110000"/>
              </a:lnSpc>
              <a:spcBef>
                <a:spcPts val="0"/>
              </a:spcBef>
              <a:spcAft>
                <a:spcPts val="600"/>
              </a:spcAft>
            </a:pPr>
            <a:r>
              <a:rPr lang="en-US" sz="2400" dirty="0">
                <a:solidFill>
                  <a:srgbClr val="002060"/>
                </a:solidFill>
              </a:rPr>
              <a:t>a single equals sign (</a:t>
            </a:r>
            <a:r>
              <a:rPr lang="en-US" sz="2400" b="1" dirty="0">
                <a:solidFill>
                  <a:srgbClr val="002060"/>
                </a:solidFill>
                <a:latin typeface="Courier New" panose="02070309020205020404" pitchFamily="49" charset="0"/>
              </a:rPr>
              <a:t>=</a:t>
            </a:r>
            <a:r>
              <a:rPr lang="en-US" sz="2400" dirty="0">
                <a:solidFill>
                  <a:srgbClr val="002060"/>
                </a:solidFill>
              </a:rPr>
              <a:t>) signifies the </a:t>
            </a:r>
            <a:r>
              <a:rPr lang="en-US" sz="2400" b="1" dirty="0">
                <a:solidFill>
                  <a:srgbClr val="002060"/>
                </a:solidFill>
              </a:rPr>
              <a:t>assignment operator</a:t>
            </a:r>
          </a:p>
          <a:p>
            <a:pPr marL="0" indent="0">
              <a:lnSpc>
                <a:spcPct val="110000"/>
              </a:lnSpc>
              <a:spcBef>
                <a:spcPts val="0"/>
              </a:spcBef>
              <a:spcAft>
                <a:spcPts val="600"/>
              </a:spcAft>
            </a:pPr>
            <a:r>
              <a:rPr lang="en-US" sz="2400" dirty="0">
                <a:solidFill>
                  <a:srgbClr val="002060"/>
                </a:solidFill>
              </a:rPr>
              <a:t>a double equals sign (</a:t>
            </a:r>
            <a:r>
              <a:rPr lang="en-US" sz="2400" b="1" dirty="0">
                <a:solidFill>
                  <a:srgbClr val="002060"/>
                </a:solidFill>
                <a:latin typeface="Courier New" panose="02070309020205020404" pitchFamily="49" charset="0"/>
              </a:rPr>
              <a:t>==</a:t>
            </a:r>
            <a:r>
              <a:rPr lang="en-US" sz="2400" dirty="0">
                <a:solidFill>
                  <a:srgbClr val="002060"/>
                </a:solidFill>
              </a:rPr>
              <a:t>) signifies the </a:t>
            </a:r>
            <a:r>
              <a:rPr lang="en-US" sz="2400" b="1" dirty="0">
                <a:solidFill>
                  <a:srgbClr val="002060"/>
                </a:solidFill>
              </a:rPr>
              <a:t>comparison operator</a:t>
            </a:r>
          </a:p>
          <a:p>
            <a:pPr marL="0" indent="0">
              <a:lnSpc>
                <a:spcPct val="110000"/>
              </a:lnSpc>
              <a:spcBef>
                <a:spcPts val="0"/>
              </a:spcBef>
              <a:spcAft>
                <a:spcPts val="600"/>
              </a:spcAft>
              <a:buFont typeface="Times" panose="02020603050405020304" pitchFamily="18" charset="0"/>
              <a:buNone/>
            </a:pPr>
            <a:endParaRPr lang="en-US" sz="1800" dirty="0">
              <a:solidFill>
                <a:srgbClr val="002060"/>
              </a:solidFill>
            </a:endParaRPr>
          </a:p>
          <a:p>
            <a:pPr marL="0" indent="0">
              <a:lnSpc>
                <a:spcPct val="100000"/>
              </a:lnSpc>
              <a:spcBef>
                <a:spcPts val="600"/>
              </a:spcBef>
              <a:spcAft>
                <a:spcPts val="0"/>
              </a:spcAft>
              <a:buNone/>
            </a:pPr>
            <a:endParaRPr lang="en-US" sz="24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40459286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10826"/>
          </a:xfrm>
        </p:spPr>
        <p:txBody>
          <a:bodyPr>
            <a:noAutofit/>
          </a:bodyPr>
          <a:lstStyle/>
          <a:p>
            <a:r>
              <a:rPr lang="en-US" sz="4000" b="1" dirty="0" smtClean="0">
                <a:solidFill>
                  <a:schemeClr val="accent1">
                    <a:lumMod val="75000"/>
                  </a:schemeClr>
                </a:solidFill>
              </a:rPr>
              <a:t>The Assignment Operator</a:t>
            </a:r>
            <a:endParaRPr lang="en-US" sz="4000" b="1" dirty="0">
              <a:solidFill>
                <a:srgbClr val="002060"/>
              </a:solidFill>
            </a:endParaRPr>
          </a:p>
        </p:txBody>
      </p:sp>
      <p:sp>
        <p:nvSpPr>
          <p:cNvPr id="3" name="Content Placeholder 2"/>
          <p:cNvSpPr>
            <a:spLocks noGrp="1"/>
          </p:cNvSpPr>
          <p:nvPr>
            <p:ph idx="1"/>
          </p:nvPr>
        </p:nvSpPr>
        <p:spPr>
          <a:xfrm>
            <a:off x="1149531" y="1737360"/>
            <a:ext cx="10058400" cy="4023360"/>
          </a:xfrm>
        </p:spPr>
        <p:txBody>
          <a:bodyPr>
            <a:normAutofit/>
          </a:bodyPr>
          <a:lstStyle/>
          <a:p>
            <a:pPr>
              <a:buNone/>
            </a:pPr>
            <a:r>
              <a:rPr lang="en-US" sz="2400" dirty="0">
                <a:solidFill>
                  <a:srgbClr val="002060"/>
                </a:solidFill>
              </a:rPr>
              <a:t>Given</a:t>
            </a:r>
            <a:r>
              <a:rPr lang="en-US" sz="2400" dirty="0" smtClean="0">
                <a:solidFill>
                  <a:srgbClr val="002060"/>
                </a:solidFill>
              </a:rPr>
              <a:t>:		</a:t>
            </a:r>
            <a:r>
              <a:rPr lang="en-US" sz="2400" dirty="0" smtClean="0">
                <a:solidFill>
                  <a:srgbClr val="0070C0"/>
                </a:solidFill>
              </a:rPr>
              <a:t> </a:t>
            </a:r>
            <a:r>
              <a:rPr lang="en-US" sz="2400" b="1" dirty="0">
                <a:solidFill>
                  <a:srgbClr val="0070C0"/>
                </a:solidFill>
                <a:latin typeface="Courier New" panose="02070309020205020404" pitchFamily="49" charset="0"/>
                <a:cs typeface="Courier New" panose="02070309020205020404" pitchFamily="49" charset="0"/>
              </a:rPr>
              <a:t>A</a:t>
            </a:r>
            <a:r>
              <a:rPr lang="en-US" sz="2400" dirty="0">
                <a:solidFill>
                  <a:srgbClr val="002060"/>
                </a:solidFill>
                <a:latin typeface="Courier New" panose="02070309020205020404" pitchFamily="49" charset="0"/>
                <a:cs typeface="Courier New" panose="02070309020205020404" pitchFamily="49" charset="0"/>
              </a:rPr>
              <a:t> = 14, </a:t>
            </a:r>
            <a:r>
              <a:rPr lang="en-US" sz="2400" b="1" dirty="0">
                <a:solidFill>
                  <a:srgbClr val="0070C0"/>
                </a:solidFill>
                <a:latin typeface="Courier New" panose="02070309020205020404" pitchFamily="49" charset="0"/>
                <a:cs typeface="Courier New" panose="02070309020205020404" pitchFamily="49" charset="0"/>
              </a:rPr>
              <a:t>B</a:t>
            </a:r>
            <a:r>
              <a:rPr lang="en-US" sz="2400" dirty="0">
                <a:solidFill>
                  <a:srgbClr val="002060"/>
                </a:solidFill>
                <a:latin typeface="Courier New" panose="02070309020205020404" pitchFamily="49" charset="0"/>
                <a:cs typeface="Courier New" panose="02070309020205020404" pitchFamily="49" charset="0"/>
              </a:rPr>
              <a:t> = 27</a:t>
            </a:r>
          </a:p>
          <a:p>
            <a:pPr>
              <a:buNone/>
            </a:pPr>
            <a:r>
              <a:rPr lang="en-US" sz="2400" dirty="0">
                <a:solidFill>
                  <a:srgbClr val="002060"/>
                </a:solidFill>
              </a:rPr>
              <a:t>In programming code, the assignment statement:</a:t>
            </a:r>
          </a:p>
          <a:p>
            <a:pPr algn="ctr">
              <a:buNone/>
            </a:pPr>
            <a:r>
              <a:rPr lang="en-US" sz="2400" b="1" dirty="0">
                <a:solidFill>
                  <a:srgbClr val="0070C0"/>
                </a:solidFill>
                <a:latin typeface="Courier New" panose="02070309020205020404" pitchFamily="49" charset="0"/>
                <a:cs typeface="Courier New" panose="02070309020205020404" pitchFamily="49" charset="0"/>
              </a:rPr>
              <a:t>A</a:t>
            </a:r>
            <a:r>
              <a:rPr lang="en-US" sz="2400" b="1" dirty="0">
                <a:solidFill>
                  <a:srgbClr val="002060"/>
                </a:solidFill>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 </a:t>
            </a:r>
            <a:r>
              <a:rPr lang="en-US" sz="2400" b="1" dirty="0" smtClean="0">
                <a:solidFill>
                  <a:srgbClr val="0070C0"/>
                </a:solidFill>
                <a:latin typeface="Courier New" panose="02070309020205020404" pitchFamily="49" charset="0"/>
                <a:cs typeface="Courier New" panose="02070309020205020404" pitchFamily="49" charset="0"/>
              </a:rPr>
              <a:t>B</a:t>
            </a:r>
            <a:r>
              <a:rPr lang="en-US" sz="2400" b="1" dirty="0" smtClean="0">
                <a:solidFill>
                  <a:srgbClr val="002060"/>
                </a:solidFill>
                <a:latin typeface="Courier New" panose="02070309020205020404" pitchFamily="49" charset="0"/>
                <a:cs typeface="Courier New" panose="02070309020205020404" pitchFamily="49" charset="0"/>
              </a:rPr>
              <a:t> </a:t>
            </a:r>
            <a:endParaRPr lang="en-US" sz="2400" b="1" dirty="0">
              <a:solidFill>
                <a:srgbClr val="002060"/>
              </a:solidFill>
              <a:latin typeface="Courier New" panose="02070309020205020404" pitchFamily="49" charset="0"/>
              <a:cs typeface="Courier New" panose="02070309020205020404" pitchFamily="49" charset="0"/>
            </a:endParaRPr>
          </a:p>
          <a:p>
            <a:pPr>
              <a:buNone/>
            </a:pPr>
            <a:r>
              <a:rPr lang="en-US" sz="2400" dirty="0">
                <a:solidFill>
                  <a:srgbClr val="002060"/>
                </a:solidFill>
              </a:rPr>
              <a:t>sets the value of </a:t>
            </a:r>
            <a:r>
              <a:rPr lang="en-US" sz="2400" b="1" dirty="0">
                <a:solidFill>
                  <a:srgbClr val="0070C0"/>
                </a:solidFill>
                <a:latin typeface="Courier New" panose="02070309020205020404" pitchFamily="49" charset="0"/>
                <a:cs typeface="Courier New" panose="02070309020205020404" pitchFamily="49" charset="0"/>
              </a:rPr>
              <a:t>B</a:t>
            </a:r>
            <a:r>
              <a:rPr lang="en-US" sz="2400" b="1" dirty="0">
                <a:solidFill>
                  <a:srgbClr val="002060"/>
                </a:solidFill>
                <a:latin typeface="Courier New" panose="02070309020205020404" pitchFamily="49" charset="0"/>
              </a:rPr>
              <a:t> </a:t>
            </a:r>
            <a:r>
              <a:rPr lang="en-US" sz="2400" dirty="0">
                <a:solidFill>
                  <a:srgbClr val="002060"/>
                </a:solidFill>
              </a:rPr>
              <a:t>to the variable </a:t>
            </a:r>
            <a:r>
              <a:rPr lang="en-US" sz="2400" b="1" dirty="0">
                <a:solidFill>
                  <a:srgbClr val="0070C0"/>
                </a:solidFill>
                <a:latin typeface="Courier New" panose="02070309020205020404" pitchFamily="49" charset="0"/>
                <a:cs typeface="Courier New" panose="02070309020205020404" pitchFamily="49" charset="0"/>
              </a:rPr>
              <a:t>A</a:t>
            </a:r>
            <a:r>
              <a:rPr lang="en-US" sz="2400" dirty="0">
                <a:solidFill>
                  <a:srgbClr val="002060"/>
                </a:solidFill>
              </a:rPr>
              <a:t>. </a:t>
            </a:r>
          </a:p>
          <a:p>
            <a:pPr>
              <a:buNone/>
            </a:pPr>
            <a:r>
              <a:rPr lang="en-US" sz="2400" dirty="0">
                <a:solidFill>
                  <a:srgbClr val="002060"/>
                </a:solidFill>
              </a:rPr>
              <a:t>In other words, after this statement is executed, both </a:t>
            </a:r>
            <a:r>
              <a:rPr lang="en-US" sz="2400" b="1" dirty="0">
                <a:solidFill>
                  <a:srgbClr val="0070C0"/>
                </a:solidFill>
                <a:latin typeface="Courier New" panose="02070309020205020404" pitchFamily="49" charset="0"/>
                <a:cs typeface="Courier New" panose="02070309020205020404" pitchFamily="49" charset="0"/>
              </a:rPr>
              <a:t>A</a:t>
            </a:r>
            <a:r>
              <a:rPr lang="en-US" sz="2400" dirty="0">
                <a:solidFill>
                  <a:srgbClr val="002060"/>
                </a:solidFill>
                <a:latin typeface="Courier New" panose="02070309020205020404" pitchFamily="49" charset="0"/>
                <a:cs typeface="Courier New" panose="02070309020205020404" pitchFamily="49" charset="0"/>
              </a:rPr>
              <a:t> = 27 </a:t>
            </a:r>
            <a:r>
              <a:rPr lang="en-US" sz="2400" dirty="0">
                <a:solidFill>
                  <a:srgbClr val="002060"/>
                </a:solidFill>
              </a:rPr>
              <a:t>and </a:t>
            </a:r>
            <a:r>
              <a:rPr lang="en-US" sz="2400" b="1" dirty="0">
                <a:solidFill>
                  <a:srgbClr val="0070C0"/>
                </a:solidFill>
                <a:latin typeface="Courier New" panose="02070309020205020404" pitchFamily="49" charset="0"/>
                <a:cs typeface="Courier New" panose="02070309020205020404" pitchFamily="49" charset="0"/>
              </a:rPr>
              <a:t>B</a:t>
            </a:r>
            <a:r>
              <a:rPr lang="en-US" sz="2400" b="1" dirty="0">
                <a:solidFill>
                  <a:srgbClr val="002060"/>
                </a:solidFill>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 27</a:t>
            </a:r>
            <a:r>
              <a:rPr lang="en-US" sz="2400" dirty="0">
                <a:solidFill>
                  <a:srgbClr val="002060"/>
                </a:solidFill>
              </a:rPr>
              <a:t>. </a:t>
            </a:r>
          </a:p>
          <a:p>
            <a:pPr>
              <a:buNone/>
            </a:pPr>
            <a:r>
              <a:rPr lang="en-US" sz="2400" dirty="0">
                <a:solidFill>
                  <a:srgbClr val="002060"/>
                </a:solidFill>
              </a:rPr>
              <a:t>In this case, the equals sign is used as an </a:t>
            </a:r>
            <a:r>
              <a:rPr lang="en-US" sz="2400" b="1" dirty="0">
                <a:solidFill>
                  <a:srgbClr val="002060"/>
                </a:solidFill>
              </a:rPr>
              <a:t>assignment operator</a:t>
            </a:r>
            <a:r>
              <a:rPr lang="en-US" sz="2400" dirty="0">
                <a:solidFill>
                  <a:srgbClr val="002060"/>
                </a:solidFill>
              </a:rPr>
              <a:t>.</a:t>
            </a:r>
          </a:p>
          <a:p>
            <a:pPr marL="0" indent="0">
              <a:lnSpc>
                <a:spcPct val="110000"/>
              </a:lnSpc>
              <a:spcBef>
                <a:spcPts val="0"/>
              </a:spcBef>
              <a:spcAft>
                <a:spcPts val="600"/>
              </a:spcAft>
              <a:buFont typeface="Times" panose="02020603050405020304" pitchFamily="18" charset="0"/>
              <a:buNone/>
            </a:pPr>
            <a:endParaRPr lang="en-US" sz="1800" dirty="0">
              <a:solidFill>
                <a:srgbClr val="002060"/>
              </a:solidFill>
            </a:endParaRPr>
          </a:p>
          <a:p>
            <a:pPr marL="0" indent="0">
              <a:lnSpc>
                <a:spcPct val="100000"/>
              </a:lnSpc>
              <a:spcBef>
                <a:spcPts val="600"/>
              </a:spcBef>
              <a:spcAft>
                <a:spcPts val="0"/>
              </a:spcAft>
              <a:buNone/>
            </a:pPr>
            <a:endParaRPr lang="en-US" sz="24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9089749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10826"/>
          </a:xfrm>
        </p:spPr>
        <p:txBody>
          <a:bodyPr>
            <a:noAutofit/>
          </a:bodyPr>
          <a:lstStyle/>
          <a:p>
            <a:r>
              <a:rPr lang="en-US" sz="4000" b="1" dirty="0" smtClean="0">
                <a:solidFill>
                  <a:schemeClr val="accent1">
                    <a:lumMod val="75000"/>
                  </a:schemeClr>
                </a:solidFill>
              </a:rPr>
              <a:t>The Comparison Operator</a:t>
            </a:r>
            <a:endParaRPr lang="en-US" sz="4000" b="1" dirty="0">
              <a:solidFill>
                <a:srgbClr val="002060"/>
              </a:solidFill>
            </a:endParaRPr>
          </a:p>
        </p:txBody>
      </p:sp>
      <p:sp>
        <p:nvSpPr>
          <p:cNvPr id="3" name="Content Placeholder 2"/>
          <p:cNvSpPr>
            <a:spLocks noGrp="1"/>
          </p:cNvSpPr>
          <p:nvPr>
            <p:ph idx="1"/>
          </p:nvPr>
        </p:nvSpPr>
        <p:spPr>
          <a:xfrm>
            <a:off x="1149531" y="1737360"/>
            <a:ext cx="10058400" cy="4023360"/>
          </a:xfrm>
        </p:spPr>
        <p:txBody>
          <a:bodyPr>
            <a:normAutofit/>
          </a:bodyPr>
          <a:lstStyle/>
          <a:p>
            <a:pPr marL="0" indent="0">
              <a:lnSpc>
                <a:spcPct val="100000"/>
              </a:lnSpc>
              <a:spcBef>
                <a:spcPts val="0"/>
              </a:spcBef>
              <a:spcAft>
                <a:spcPts val="600"/>
              </a:spcAft>
              <a:buNone/>
            </a:pPr>
            <a:r>
              <a:rPr lang="en-US" sz="2400" dirty="0">
                <a:solidFill>
                  <a:srgbClr val="002060"/>
                </a:solidFill>
              </a:rPr>
              <a:t>Given: </a:t>
            </a:r>
            <a:r>
              <a:rPr lang="en-US" sz="2400" dirty="0" smtClean="0">
                <a:solidFill>
                  <a:srgbClr val="002060"/>
                </a:solidFill>
              </a:rPr>
              <a:t>		</a:t>
            </a:r>
            <a:r>
              <a:rPr lang="en-US" sz="2400" b="1" dirty="0" smtClean="0">
                <a:solidFill>
                  <a:srgbClr val="0070C0"/>
                </a:solidFill>
                <a:latin typeface="Courier New" panose="02070309020205020404" pitchFamily="49" charset="0"/>
                <a:cs typeface="Courier New" panose="02070309020205020404" pitchFamily="49" charset="0"/>
              </a:rPr>
              <a:t>A</a:t>
            </a:r>
            <a:r>
              <a:rPr lang="en-US" sz="2400" b="1" dirty="0" smtClean="0">
                <a:solidFill>
                  <a:srgbClr val="002060"/>
                </a:solidFill>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 14, </a:t>
            </a:r>
            <a:r>
              <a:rPr lang="en-US" sz="2400" b="1" dirty="0">
                <a:solidFill>
                  <a:srgbClr val="0070C0"/>
                </a:solidFill>
                <a:latin typeface="Courier New" panose="02070309020205020404" pitchFamily="49" charset="0"/>
                <a:cs typeface="Courier New" panose="02070309020205020404" pitchFamily="49" charset="0"/>
              </a:rPr>
              <a:t>B</a:t>
            </a:r>
            <a:r>
              <a:rPr lang="en-US" sz="2400" b="1" dirty="0">
                <a:solidFill>
                  <a:srgbClr val="002060"/>
                </a:solidFill>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 27</a:t>
            </a:r>
          </a:p>
          <a:p>
            <a:pPr marL="0" indent="0">
              <a:lnSpc>
                <a:spcPct val="100000"/>
              </a:lnSpc>
              <a:spcBef>
                <a:spcPts val="0"/>
              </a:spcBef>
              <a:spcAft>
                <a:spcPts val="600"/>
              </a:spcAft>
              <a:buNone/>
            </a:pPr>
            <a:r>
              <a:rPr lang="en-US" sz="2400" dirty="0">
                <a:solidFill>
                  <a:srgbClr val="002060"/>
                </a:solidFill>
              </a:rPr>
              <a:t>Using </a:t>
            </a:r>
            <a:r>
              <a:rPr lang="en-US" sz="2400" b="1" dirty="0">
                <a:solidFill>
                  <a:srgbClr val="002060"/>
                </a:solidFill>
              </a:rPr>
              <a:t>relational</a:t>
            </a:r>
            <a:r>
              <a:rPr lang="en-US" sz="2400" dirty="0">
                <a:solidFill>
                  <a:srgbClr val="002060"/>
                </a:solidFill>
              </a:rPr>
              <a:t> </a:t>
            </a:r>
            <a:r>
              <a:rPr lang="en-US" sz="2400" b="1" dirty="0">
                <a:solidFill>
                  <a:srgbClr val="002060"/>
                </a:solidFill>
              </a:rPr>
              <a:t>operators</a:t>
            </a:r>
            <a:r>
              <a:rPr lang="en-US" sz="2400" dirty="0">
                <a:solidFill>
                  <a:srgbClr val="002060"/>
                </a:solidFill>
              </a:rPr>
              <a:t>, the statement:</a:t>
            </a:r>
          </a:p>
          <a:p>
            <a:pPr marL="0" indent="0" algn="ctr">
              <a:lnSpc>
                <a:spcPct val="100000"/>
              </a:lnSpc>
              <a:spcBef>
                <a:spcPts val="0"/>
              </a:spcBef>
              <a:spcAft>
                <a:spcPts val="600"/>
              </a:spcAft>
              <a:buNone/>
            </a:pPr>
            <a:r>
              <a:rPr lang="en-US" sz="2400" b="1" dirty="0">
                <a:solidFill>
                  <a:srgbClr val="0070C0"/>
                </a:solidFill>
                <a:latin typeface="Courier New" panose="02070309020205020404" pitchFamily="49" charset="0"/>
                <a:cs typeface="Courier New" panose="02070309020205020404" pitchFamily="49" charset="0"/>
              </a:rPr>
              <a:t>A</a:t>
            </a:r>
            <a:r>
              <a:rPr lang="en-US" sz="2400" b="1" dirty="0">
                <a:solidFill>
                  <a:srgbClr val="002060"/>
                </a:solidFill>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a:t>
            </a:r>
            <a:r>
              <a:rPr lang="en-US" sz="2400" b="1" dirty="0">
                <a:solidFill>
                  <a:srgbClr val="002060"/>
                </a:solidFill>
                <a:latin typeface="Courier New" panose="02070309020205020404" pitchFamily="49" charset="0"/>
                <a:cs typeface="Courier New" panose="02070309020205020404" pitchFamily="49" charset="0"/>
              </a:rPr>
              <a:t> </a:t>
            </a:r>
            <a:r>
              <a:rPr lang="en-US" sz="2400" b="1" dirty="0">
                <a:solidFill>
                  <a:srgbClr val="0070C0"/>
                </a:solidFill>
                <a:latin typeface="Courier New" panose="02070309020205020404" pitchFamily="49" charset="0"/>
                <a:cs typeface="Courier New" panose="02070309020205020404" pitchFamily="49" charset="0"/>
              </a:rPr>
              <a:t>B</a:t>
            </a:r>
          </a:p>
          <a:p>
            <a:pPr marL="0" indent="0">
              <a:lnSpc>
                <a:spcPct val="100000"/>
              </a:lnSpc>
              <a:spcBef>
                <a:spcPts val="0"/>
              </a:spcBef>
              <a:spcAft>
                <a:spcPts val="600"/>
              </a:spcAft>
              <a:buNone/>
            </a:pPr>
            <a:r>
              <a:rPr lang="en-US" sz="2400" dirty="0">
                <a:solidFill>
                  <a:srgbClr val="002060"/>
                </a:solidFill>
              </a:rPr>
              <a:t>is a </a:t>
            </a:r>
            <a:r>
              <a:rPr lang="en-US" sz="2400" b="1" dirty="0">
                <a:solidFill>
                  <a:srgbClr val="002060"/>
                </a:solidFill>
              </a:rPr>
              <a:t>comparison</a:t>
            </a:r>
            <a:r>
              <a:rPr lang="en-US" sz="2400" dirty="0">
                <a:solidFill>
                  <a:srgbClr val="002060"/>
                </a:solidFill>
              </a:rPr>
              <a:t>. </a:t>
            </a:r>
          </a:p>
          <a:p>
            <a:pPr marL="0" indent="0">
              <a:lnSpc>
                <a:spcPct val="100000"/>
              </a:lnSpc>
              <a:spcBef>
                <a:spcPts val="0"/>
              </a:spcBef>
              <a:spcAft>
                <a:spcPts val="600"/>
              </a:spcAft>
              <a:buNone/>
            </a:pPr>
            <a:r>
              <a:rPr lang="en-US" sz="2400" dirty="0">
                <a:solidFill>
                  <a:srgbClr val="002060"/>
                </a:solidFill>
              </a:rPr>
              <a:t>This statement asks the question, “Is the value of </a:t>
            </a:r>
            <a:r>
              <a:rPr lang="en-US" sz="2400" b="1" dirty="0">
                <a:solidFill>
                  <a:srgbClr val="0070C0"/>
                </a:solidFill>
                <a:latin typeface="Courier New" panose="02070309020205020404" pitchFamily="49" charset="0"/>
                <a:cs typeface="Courier New" panose="02070309020205020404" pitchFamily="49" charset="0"/>
              </a:rPr>
              <a:t>A</a:t>
            </a:r>
            <a:r>
              <a:rPr lang="en-US" sz="2400" dirty="0">
                <a:solidFill>
                  <a:srgbClr val="002060"/>
                </a:solidFill>
              </a:rPr>
              <a:t> the same as the value of </a:t>
            </a:r>
            <a:r>
              <a:rPr lang="en-US" sz="2400" b="1" dirty="0">
                <a:solidFill>
                  <a:srgbClr val="0070C0"/>
                </a:solidFill>
                <a:latin typeface="Courier New" panose="02070309020205020404" pitchFamily="49" charset="0"/>
                <a:cs typeface="Courier New" panose="02070309020205020404" pitchFamily="49" charset="0"/>
              </a:rPr>
              <a:t>B</a:t>
            </a:r>
            <a:r>
              <a:rPr lang="en-US" sz="2400" dirty="0">
                <a:solidFill>
                  <a:srgbClr val="002060"/>
                </a:solidFill>
              </a:rPr>
              <a:t>?” In this case, since </a:t>
            </a:r>
            <a:r>
              <a:rPr lang="en-US" sz="2400" b="1" dirty="0">
                <a:solidFill>
                  <a:srgbClr val="0070C0"/>
                </a:solidFill>
                <a:latin typeface="Courier New" panose="02070309020205020404" pitchFamily="49" charset="0"/>
                <a:cs typeface="Courier New" panose="02070309020205020404" pitchFamily="49" charset="0"/>
              </a:rPr>
              <a:t>A</a:t>
            </a:r>
            <a:r>
              <a:rPr lang="en-US" sz="2400" b="1" dirty="0">
                <a:solidFill>
                  <a:srgbClr val="002060"/>
                </a:solidFill>
                <a:latin typeface="Courier New" panose="02070309020205020404" pitchFamily="49" charset="0"/>
              </a:rPr>
              <a:t> </a:t>
            </a:r>
            <a:r>
              <a:rPr lang="en-US" sz="2400" dirty="0">
                <a:solidFill>
                  <a:srgbClr val="002060"/>
                </a:solidFill>
              </a:rPr>
              <a:t>and</a:t>
            </a:r>
            <a:r>
              <a:rPr lang="en-US" sz="2400" b="1" dirty="0">
                <a:solidFill>
                  <a:srgbClr val="002060"/>
                </a:solidFill>
                <a:latin typeface="Courier New" panose="02070309020205020404" pitchFamily="49" charset="0"/>
              </a:rPr>
              <a:t> </a:t>
            </a:r>
            <a:r>
              <a:rPr lang="en-US" sz="2400" b="1" dirty="0">
                <a:solidFill>
                  <a:srgbClr val="0070C0"/>
                </a:solidFill>
                <a:latin typeface="Courier New" panose="02070309020205020404" pitchFamily="49" charset="0"/>
                <a:cs typeface="Courier New" panose="02070309020205020404" pitchFamily="49" charset="0"/>
              </a:rPr>
              <a:t>B</a:t>
            </a:r>
            <a:r>
              <a:rPr lang="en-US" sz="2400" b="1" dirty="0">
                <a:solidFill>
                  <a:srgbClr val="002060"/>
                </a:solidFill>
                <a:latin typeface="Courier New" panose="02070309020205020404" pitchFamily="49" charset="0"/>
              </a:rPr>
              <a:t> </a:t>
            </a:r>
            <a:r>
              <a:rPr lang="en-US" sz="2400" dirty="0">
                <a:solidFill>
                  <a:srgbClr val="002060"/>
                </a:solidFill>
              </a:rPr>
              <a:t>have different values, the answer is “no” and the statement would result in a value of </a:t>
            </a:r>
            <a:r>
              <a:rPr lang="en-US" sz="2400" dirty="0">
                <a:solidFill>
                  <a:srgbClr val="002060"/>
                </a:solidFill>
                <a:latin typeface="Courier New" panose="02070309020205020404" pitchFamily="49" charset="0"/>
                <a:cs typeface="Courier New" panose="02070309020205020404" pitchFamily="49" charset="0"/>
              </a:rPr>
              <a:t>False</a:t>
            </a:r>
            <a:r>
              <a:rPr lang="en-US" sz="2400" dirty="0">
                <a:solidFill>
                  <a:srgbClr val="002060"/>
                </a:solidFill>
                <a:latin typeface="Courier New" panose="02070309020205020404" pitchFamily="49" charset="0"/>
              </a:rPr>
              <a:t>.</a:t>
            </a:r>
          </a:p>
          <a:p>
            <a:pPr marL="0" indent="0">
              <a:lnSpc>
                <a:spcPct val="100000"/>
              </a:lnSpc>
              <a:spcBef>
                <a:spcPts val="600"/>
              </a:spcBef>
              <a:spcAft>
                <a:spcPts val="0"/>
              </a:spcAft>
              <a:buNone/>
            </a:pPr>
            <a:endParaRPr lang="en-US" sz="24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6727160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accent1">
                    <a:lumMod val="75000"/>
                  </a:schemeClr>
                </a:solidFill>
              </a:rPr>
              <a:t>Two ways to obtain a positive result</a:t>
            </a:r>
            <a:endParaRPr lang="en-US" sz="4400" b="1" dirty="0">
              <a:solidFill>
                <a:schemeClr val="accent1">
                  <a:lumMod val="75000"/>
                </a:schemeClr>
              </a:solidFill>
            </a:endParaRPr>
          </a:p>
        </p:txBody>
      </p:sp>
      <p:sp>
        <p:nvSpPr>
          <p:cNvPr id="3" name="Content Placeholder 2"/>
          <p:cNvSpPr>
            <a:spLocks noGrp="1"/>
          </p:cNvSpPr>
          <p:nvPr>
            <p:ph sz="half" idx="1"/>
          </p:nvPr>
        </p:nvSpPr>
        <p:spPr>
          <a:xfrm>
            <a:off x="1135878" y="1845735"/>
            <a:ext cx="4937760" cy="4023360"/>
          </a:xfrm>
        </p:spPr>
        <p:txBody>
          <a:bodyPr>
            <a:normAutofit/>
          </a:bodyPr>
          <a:lstStyle/>
          <a:p>
            <a:pPr>
              <a:buFont typeface="Times" panose="02020603050405020304" pitchFamily="18" charset="0"/>
              <a:buNone/>
            </a:pPr>
            <a:r>
              <a:rPr lang="en-US" sz="2400" dirty="0">
                <a:solidFill>
                  <a:srgbClr val="002060"/>
                </a:solidFill>
                <a:latin typeface="Courier New" panose="02070309020205020404" pitchFamily="49" charset="0"/>
              </a:rPr>
              <a:t>If </a:t>
            </a:r>
            <a:r>
              <a:rPr lang="en-US" sz="2400" b="1" dirty="0">
                <a:solidFill>
                  <a:srgbClr val="0070C0"/>
                </a:solidFill>
                <a:latin typeface="Courier New" panose="02070309020205020404" pitchFamily="49" charset="0"/>
              </a:rPr>
              <a:t>Number</a:t>
            </a:r>
            <a:r>
              <a:rPr lang="en-US" sz="2400" dirty="0">
                <a:solidFill>
                  <a:srgbClr val="002060"/>
                </a:solidFill>
                <a:latin typeface="Courier New" panose="02070309020205020404" pitchFamily="49" charset="0"/>
              </a:rPr>
              <a:t> &gt;= 0 Then</a:t>
            </a:r>
          </a:p>
          <a:p>
            <a:pPr>
              <a:buFont typeface="Times" panose="02020603050405020304" pitchFamily="18" charset="0"/>
              <a:buNone/>
            </a:pPr>
            <a:r>
              <a:rPr lang="en-US" sz="2400" dirty="0">
                <a:solidFill>
                  <a:srgbClr val="002060"/>
                </a:solidFill>
                <a:latin typeface="Courier New" panose="02070309020205020404" pitchFamily="49" charset="0"/>
              </a:rPr>
              <a:t>    Write </a:t>
            </a:r>
            <a:r>
              <a:rPr lang="en-US" sz="2400" b="1" dirty="0">
                <a:solidFill>
                  <a:srgbClr val="0070C0"/>
                </a:solidFill>
                <a:latin typeface="Courier New" panose="02070309020205020404" pitchFamily="49" charset="0"/>
              </a:rPr>
              <a:t>Number</a:t>
            </a:r>
          </a:p>
          <a:p>
            <a:pPr>
              <a:buFont typeface="Times" panose="02020603050405020304" pitchFamily="18" charset="0"/>
              <a:buNone/>
            </a:pPr>
            <a:r>
              <a:rPr lang="en-US" sz="2400" dirty="0">
                <a:solidFill>
                  <a:srgbClr val="002060"/>
                </a:solidFill>
                <a:latin typeface="Courier New" panose="02070309020205020404" pitchFamily="49" charset="0"/>
              </a:rPr>
              <a:t>Else</a:t>
            </a:r>
          </a:p>
          <a:p>
            <a:pPr>
              <a:buFont typeface="Times" panose="02020603050405020304" pitchFamily="18" charset="0"/>
              <a:buNone/>
            </a:pPr>
            <a:r>
              <a:rPr lang="en-US" sz="2400" dirty="0">
                <a:solidFill>
                  <a:srgbClr val="002060"/>
                </a:solidFill>
                <a:latin typeface="Courier New" panose="02070309020205020404" pitchFamily="49" charset="0"/>
              </a:rPr>
              <a:t>   Set </a:t>
            </a:r>
            <a:r>
              <a:rPr lang="en-US" sz="2400" b="1" dirty="0" err="1">
                <a:solidFill>
                  <a:srgbClr val="0070C0"/>
                </a:solidFill>
                <a:latin typeface="Courier New" panose="02070309020205020404" pitchFamily="49" charset="0"/>
              </a:rPr>
              <a:t>PosNum</a:t>
            </a:r>
            <a:r>
              <a:rPr lang="en-US" sz="2400" dirty="0">
                <a:solidFill>
                  <a:srgbClr val="002060"/>
                </a:solidFill>
                <a:latin typeface="Courier New" panose="02070309020205020404" pitchFamily="49" charset="0"/>
              </a:rPr>
              <a:t> = -</a:t>
            </a:r>
            <a:r>
              <a:rPr lang="en-US" sz="2400" b="1" dirty="0">
                <a:solidFill>
                  <a:srgbClr val="0070C0"/>
                </a:solidFill>
                <a:latin typeface="Courier New" panose="02070309020205020404" pitchFamily="49" charset="0"/>
              </a:rPr>
              <a:t>Number</a:t>
            </a:r>
          </a:p>
          <a:p>
            <a:pPr>
              <a:buFont typeface="Times" panose="02020603050405020304" pitchFamily="18" charset="0"/>
              <a:buNone/>
            </a:pPr>
            <a:r>
              <a:rPr lang="en-US" sz="2400" dirty="0">
                <a:solidFill>
                  <a:srgbClr val="002060"/>
                </a:solidFill>
                <a:latin typeface="Courier New" panose="02070309020205020404" pitchFamily="49" charset="0"/>
              </a:rPr>
              <a:t>   Write </a:t>
            </a:r>
            <a:r>
              <a:rPr lang="en-US" sz="2400" b="1" dirty="0" err="1">
                <a:solidFill>
                  <a:srgbClr val="0070C0"/>
                </a:solidFill>
                <a:latin typeface="Courier New" panose="02070309020205020404" pitchFamily="49" charset="0"/>
              </a:rPr>
              <a:t>PosNum</a:t>
            </a:r>
            <a:endParaRPr lang="en-US" sz="2400" b="1" dirty="0">
              <a:solidFill>
                <a:srgbClr val="0070C0"/>
              </a:solidFill>
              <a:latin typeface="Courier New" panose="02070309020205020404" pitchFamily="49" charset="0"/>
            </a:endParaRPr>
          </a:p>
          <a:p>
            <a:pPr>
              <a:buFont typeface="Times" panose="02020603050405020304" pitchFamily="18" charset="0"/>
              <a:buNone/>
            </a:pPr>
            <a:r>
              <a:rPr lang="en-US" sz="2400" dirty="0">
                <a:solidFill>
                  <a:srgbClr val="002060"/>
                </a:solidFill>
                <a:latin typeface="Courier New" panose="02070309020205020404" pitchFamily="49" charset="0"/>
              </a:rPr>
              <a:t>End If</a:t>
            </a:r>
          </a:p>
        </p:txBody>
      </p:sp>
      <p:sp>
        <p:nvSpPr>
          <p:cNvPr id="9" name="Content Placeholder 8"/>
          <p:cNvSpPr>
            <a:spLocks noGrp="1"/>
          </p:cNvSpPr>
          <p:nvPr>
            <p:ph sz="half" idx="2"/>
          </p:nvPr>
        </p:nvSpPr>
        <p:spPr/>
        <p:txBody>
          <a:bodyPr>
            <a:normAutofit/>
          </a:bodyPr>
          <a:lstStyle/>
          <a:p>
            <a:pPr>
              <a:buFont typeface="Times" panose="02020603050405020304" pitchFamily="18" charset="0"/>
              <a:buNone/>
            </a:pPr>
            <a:r>
              <a:rPr lang="en-US" sz="2400" dirty="0">
                <a:solidFill>
                  <a:srgbClr val="002060"/>
                </a:solidFill>
                <a:latin typeface="Courier New" panose="02070309020205020404" pitchFamily="49" charset="0"/>
              </a:rPr>
              <a:t>If </a:t>
            </a:r>
            <a:r>
              <a:rPr lang="en-US" sz="2400" b="1" dirty="0">
                <a:solidFill>
                  <a:srgbClr val="0070C0"/>
                </a:solidFill>
                <a:latin typeface="Courier New" panose="02070309020205020404" pitchFamily="49" charset="0"/>
              </a:rPr>
              <a:t>Number</a:t>
            </a:r>
            <a:r>
              <a:rPr lang="en-US" sz="2400" dirty="0">
                <a:solidFill>
                  <a:srgbClr val="002060"/>
                </a:solidFill>
                <a:latin typeface="Courier New" panose="02070309020205020404" pitchFamily="49" charset="0"/>
              </a:rPr>
              <a:t> &lt; 0 Then</a:t>
            </a:r>
          </a:p>
          <a:p>
            <a:pPr>
              <a:buFont typeface="Times" panose="02020603050405020304" pitchFamily="18" charset="0"/>
              <a:buNone/>
            </a:pPr>
            <a:r>
              <a:rPr lang="en-US" sz="2400" dirty="0">
                <a:solidFill>
                  <a:srgbClr val="002060"/>
                </a:solidFill>
                <a:latin typeface="Courier New" panose="02070309020205020404" pitchFamily="49" charset="0"/>
              </a:rPr>
              <a:t>     Set </a:t>
            </a:r>
            <a:r>
              <a:rPr lang="en-US" sz="2400" b="1" dirty="0" err="1">
                <a:solidFill>
                  <a:srgbClr val="0070C0"/>
                </a:solidFill>
                <a:latin typeface="Courier New" panose="02070309020205020404" pitchFamily="49" charset="0"/>
              </a:rPr>
              <a:t>PosNum</a:t>
            </a:r>
            <a:r>
              <a:rPr lang="en-US" sz="2400" dirty="0">
                <a:solidFill>
                  <a:srgbClr val="002060"/>
                </a:solidFill>
                <a:latin typeface="Courier New" panose="02070309020205020404" pitchFamily="49" charset="0"/>
              </a:rPr>
              <a:t> = -</a:t>
            </a:r>
            <a:r>
              <a:rPr lang="en-US" sz="2400" b="1" dirty="0">
                <a:solidFill>
                  <a:srgbClr val="0070C0"/>
                </a:solidFill>
                <a:latin typeface="Courier New" panose="02070309020205020404" pitchFamily="49" charset="0"/>
              </a:rPr>
              <a:t>Number</a:t>
            </a:r>
          </a:p>
          <a:p>
            <a:pPr>
              <a:buFont typeface="Times" panose="02020603050405020304" pitchFamily="18" charset="0"/>
              <a:buNone/>
            </a:pPr>
            <a:r>
              <a:rPr lang="en-US" sz="2400" dirty="0">
                <a:solidFill>
                  <a:srgbClr val="002060"/>
                </a:solidFill>
                <a:latin typeface="Courier New" panose="02070309020205020404" pitchFamily="49" charset="0"/>
              </a:rPr>
              <a:t>     Write </a:t>
            </a:r>
            <a:r>
              <a:rPr lang="en-US" sz="2400" b="1" dirty="0" err="1">
                <a:solidFill>
                  <a:srgbClr val="0070C0"/>
                </a:solidFill>
                <a:latin typeface="Courier New" panose="02070309020205020404" pitchFamily="49" charset="0"/>
              </a:rPr>
              <a:t>PosNum</a:t>
            </a:r>
            <a:endParaRPr lang="en-US" sz="2400" b="1" dirty="0">
              <a:solidFill>
                <a:srgbClr val="0070C0"/>
              </a:solidFill>
              <a:latin typeface="Courier New" panose="02070309020205020404" pitchFamily="49" charset="0"/>
            </a:endParaRPr>
          </a:p>
          <a:p>
            <a:pPr>
              <a:buFont typeface="Times" panose="02020603050405020304" pitchFamily="18" charset="0"/>
              <a:buNone/>
            </a:pPr>
            <a:r>
              <a:rPr lang="en-US" sz="2400" dirty="0">
                <a:solidFill>
                  <a:srgbClr val="002060"/>
                </a:solidFill>
                <a:latin typeface="Courier New" panose="02070309020205020404" pitchFamily="49" charset="0"/>
              </a:rPr>
              <a:t>Else</a:t>
            </a:r>
          </a:p>
          <a:p>
            <a:pPr>
              <a:buFont typeface="Times" panose="02020603050405020304" pitchFamily="18" charset="0"/>
              <a:buNone/>
            </a:pPr>
            <a:r>
              <a:rPr lang="en-US" sz="2400" dirty="0">
                <a:solidFill>
                  <a:srgbClr val="002060"/>
                </a:solidFill>
                <a:latin typeface="Courier New" panose="02070309020205020404" pitchFamily="49" charset="0"/>
              </a:rPr>
              <a:t>     Write </a:t>
            </a:r>
            <a:r>
              <a:rPr lang="en-US" sz="2400" b="1" dirty="0">
                <a:solidFill>
                  <a:srgbClr val="0070C0"/>
                </a:solidFill>
                <a:latin typeface="Courier New" panose="02070309020205020404" pitchFamily="49" charset="0"/>
              </a:rPr>
              <a:t>Number</a:t>
            </a:r>
          </a:p>
          <a:p>
            <a:pPr>
              <a:buFont typeface="Times" panose="02020603050405020304" pitchFamily="18" charset="0"/>
              <a:buNone/>
            </a:pPr>
            <a:r>
              <a:rPr lang="en-US" sz="2400" dirty="0">
                <a:solidFill>
                  <a:srgbClr val="002060"/>
                </a:solidFill>
                <a:latin typeface="Courier New" panose="02070309020205020404" pitchFamily="49" charset="0"/>
              </a:rPr>
              <a:t>End If</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cxnSp>
        <p:nvCxnSpPr>
          <p:cNvPr id="6" name="Straight Connector 5"/>
          <p:cNvCxnSpPr/>
          <p:nvPr/>
        </p:nvCxnSpPr>
        <p:spPr>
          <a:xfrm flipH="1">
            <a:off x="5647765" y="1737360"/>
            <a:ext cx="13447" cy="3547334"/>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014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128540"/>
          </a:xfrm>
        </p:spPr>
        <p:txBody>
          <a:bodyPr>
            <a:normAutofit/>
          </a:bodyPr>
          <a:lstStyle/>
          <a:p>
            <a:r>
              <a:rPr lang="en-US" sz="4000" b="1" dirty="0" smtClean="0">
                <a:solidFill>
                  <a:schemeClr val="accent1">
                    <a:lumMod val="75000"/>
                  </a:schemeClr>
                </a:solidFill>
              </a:rPr>
              <a:t>Be careful! Do these two give the same result?</a:t>
            </a:r>
            <a:endParaRPr lang="en-US" sz="4000" b="1" dirty="0">
              <a:solidFill>
                <a:schemeClr val="accent1">
                  <a:lumMod val="75000"/>
                </a:schemeClr>
              </a:solidFill>
            </a:endParaRPr>
          </a:p>
        </p:txBody>
      </p:sp>
      <p:sp>
        <p:nvSpPr>
          <p:cNvPr id="3" name="Content Placeholder 2"/>
          <p:cNvSpPr>
            <a:spLocks noGrp="1"/>
          </p:cNvSpPr>
          <p:nvPr>
            <p:ph sz="half" idx="1"/>
          </p:nvPr>
        </p:nvSpPr>
        <p:spPr>
          <a:xfrm>
            <a:off x="902845" y="1786470"/>
            <a:ext cx="4937760" cy="4023360"/>
          </a:xfrm>
        </p:spPr>
        <p:txBody>
          <a:bodyPr>
            <a:normAutofit/>
          </a:bodyPr>
          <a:lstStyle/>
          <a:p>
            <a:pPr marL="0" indent="0">
              <a:lnSpc>
                <a:spcPct val="150000"/>
              </a:lnSpc>
              <a:spcBef>
                <a:spcPts val="0"/>
              </a:spcBef>
              <a:spcAft>
                <a:spcPts val="0"/>
              </a:spcAft>
              <a:buNone/>
            </a:pPr>
            <a:r>
              <a:rPr lang="en-US" sz="2400" dirty="0">
                <a:solidFill>
                  <a:srgbClr val="002060"/>
                </a:solidFill>
                <a:latin typeface="Courier New" panose="02070309020205020404" pitchFamily="49" charset="0"/>
                <a:cs typeface="Courier New" panose="02070309020205020404" pitchFamily="49" charset="0"/>
              </a:rPr>
              <a:t>If </a:t>
            </a:r>
            <a:r>
              <a:rPr lang="en-US" sz="2400" b="1" dirty="0">
                <a:solidFill>
                  <a:srgbClr val="0070C0"/>
                </a:solidFill>
                <a:latin typeface="Courier New" panose="02070309020205020404" pitchFamily="49" charset="0"/>
                <a:cs typeface="Courier New" panose="02070309020205020404" pitchFamily="49" charset="0"/>
              </a:rPr>
              <a:t>Age</a:t>
            </a:r>
            <a:r>
              <a:rPr lang="en-US" sz="2400" dirty="0">
                <a:solidFill>
                  <a:srgbClr val="002060"/>
                </a:solidFill>
                <a:latin typeface="Courier New" panose="02070309020205020404" pitchFamily="49" charset="0"/>
                <a:cs typeface="Courier New" panose="02070309020205020404" pitchFamily="49" charset="0"/>
              </a:rPr>
              <a:t> &gt; 16 Then</a:t>
            </a:r>
          </a:p>
          <a:p>
            <a:pPr marL="0" indent="0">
              <a:lnSpc>
                <a:spcPct val="150000"/>
              </a:lnSpc>
              <a:spcBef>
                <a:spcPts val="0"/>
              </a:spcBef>
              <a:spcAft>
                <a:spcPts val="0"/>
              </a:spcAft>
              <a:buNone/>
            </a:pPr>
            <a:r>
              <a:rPr lang="en-US" sz="2400" dirty="0">
                <a:solidFill>
                  <a:srgbClr val="002060"/>
                </a:solidFill>
                <a:latin typeface="Courier New" panose="02070309020205020404" pitchFamily="49" charset="0"/>
                <a:cs typeface="Courier New" panose="02070309020205020404" pitchFamily="49" charset="0"/>
              </a:rPr>
              <a:t>   Write “You can drive!”</a:t>
            </a:r>
          </a:p>
          <a:p>
            <a:pPr marL="0" indent="0">
              <a:lnSpc>
                <a:spcPct val="150000"/>
              </a:lnSpc>
              <a:spcBef>
                <a:spcPts val="0"/>
              </a:spcBef>
              <a:spcAft>
                <a:spcPts val="0"/>
              </a:spcAft>
              <a:buNone/>
            </a:pPr>
            <a:r>
              <a:rPr lang="en-US" sz="2400" dirty="0">
                <a:solidFill>
                  <a:srgbClr val="002060"/>
                </a:solidFill>
                <a:latin typeface="Courier New" panose="02070309020205020404" pitchFamily="49" charset="0"/>
                <a:cs typeface="Courier New" panose="02070309020205020404" pitchFamily="49" charset="0"/>
              </a:rPr>
              <a:t>Else</a:t>
            </a:r>
          </a:p>
          <a:p>
            <a:pPr marL="0" indent="0">
              <a:lnSpc>
                <a:spcPct val="150000"/>
              </a:lnSpc>
              <a:spcBef>
                <a:spcPts val="0"/>
              </a:spcBef>
              <a:spcAft>
                <a:spcPts val="0"/>
              </a:spcAft>
              <a:buNone/>
            </a:pPr>
            <a:r>
              <a:rPr lang="en-US" sz="2400" dirty="0">
                <a:solidFill>
                  <a:srgbClr val="002060"/>
                </a:solidFill>
                <a:latin typeface="Courier New" panose="02070309020205020404" pitchFamily="49" charset="0"/>
                <a:cs typeface="Courier New" panose="02070309020205020404" pitchFamily="49" charset="0"/>
              </a:rPr>
              <a:t>   Write “Sorry, </a:t>
            </a:r>
            <a:r>
              <a:rPr lang="en-US" sz="2400" dirty="0" smtClean="0">
                <a:solidFill>
                  <a:srgbClr val="002060"/>
                </a:solidFill>
                <a:latin typeface="Courier New" panose="02070309020205020404" pitchFamily="49" charset="0"/>
                <a:cs typeface="Courier New" panose="02070309020205020404" pitchFamily="49" charset="0"/>
              </a:rPr>
              <a:t>you’re</a:t>
            </a:r>
            <a:r>
              <a:rPr lang="en-US" sz="2400" dirty="0" smtClean="0">
                <a:solidFill>
                  <a:srgbClr val="002060"/>
                </a:solidFill>
                <a:latin typeface="Courier New" panose="02070309020205020404" pitchFamily="49" charset="0"/>
                <a:cs typeface="Courier New" panose="02070309020205020404" pitchFamily="49" charset="0"/>
                <a:sym typeface="Wingdings 3" panose="05040102010807070707" pitchFamily="18" charset="2"/>
              </a:rPr>
              <a:t></a:t>
            </a:r>
            <a:r>
              <a:rPr lang="en-US" sz="2400" dirty="0" smtClean="0">
                <a:solidFill>
                  <a:srgbClr val="002060"/>
                </a:solidFill>
                <a:latin typeface="Courier New" panose="02070309020205020404" pitchFamily="49" charset="0"/>
                <a:cs typeface="Courier New" panose="02070309020205020404" pitchFamily="49" charset="0"/>
              </a:rPr>
              <a:t> </a:t>
            </a:r>
            <a:br>
              <a:rPr lang="en-US" sz="2400" dirty="0" smtClean="0">
                <a:solidFill>
                  <a:srgbClr val="002060"/>
                </a:solidFill>
                <a:latin typeface="Courier New" panose="02070309020205020404" pitchFamily="49" charset="0"/>
                <a:cs typeface="Courier New" panose="02070309020205020404" pitchFamily="49" charset="0"/>
              </a:rPr>
            </a:br>
            <a:r>
              <a:rPr lang="en-US" sz="2400" dirty="0" smtClean="0">
                <a:solidFill>
                  <a:srgbClr val="002060"/>
                </a:solidFill>
                <a:latin typeface="Courier New" panose="02070309020205020404" pitchFamily="49" charset="0"/>
                <a:cs typeface="Courier New" panose="02070309020205020404" pitchFamily="49" charset="0"/>
              </a:rPr>
              <a:t>      too </a:t>
            </a:r>
            <a:r>
              <a:rPr lang="en-US" sz="2400" dirty="0">
                <a:solidFill>
                  <a:srgbClr val="002060"/>
                </a:solidFill>
                <a:latin typeface="Courier New" panose="02070309020205020404" pitchFamily="49" charset="0"/>
                <a:cs typeface="Courier New" panose="02070309020205020404" pitchFamily="49" charset="0"/>
              </a:rPr>
              <a:t>young.”</a:t>
            </a:r>
          </a:p>
          <a:p>
            <a:pPr marL="0" indent="0">
              <a:lnSpc>
                <a:spcPct val="150000"/>
              </a:lnSpc>
              <a:spcBef>
                <a:spcPts val="0"/>
              </a:spcBef>
              <a:spcAft>
                <a:spcPts val="0"/>
              </a:spcAft>
              <a:buNone/>
            </a:pPr>
            <a:r>
              <a:rPr lang="en-US" sz="2400" dirty="0">
                <a:solidFill>
                  <a:srgbClr val="002060"/>
                </a:solidFill>
                <a:latin typeface="Courier New" panose="02070309020205020404" pitchFamily="49" charset="0"/>
                <a:cs typeface="Courier New" panose="02070309020205020404" pitchFamily="49" charset="0"/>
              </a:rPr>
              <a:t>End If</a:t>
            </a:r>
          </a:p>
        </p:txBody>
      </p:sp>
      <p:sp>
        <p:nvSpPr>
          <p:cNvPr id="9" name="Content Placeholder 8"/>
          <p:cNvSpPr>
            <a:spLocks noGrp="1"/>
          </p:cNvSpPr>
          <p:nvPr>
            <p:ph sz="half" idx="2"/>
          </p:nvPr>
        </p:nvSpPr>
        <p:spPr>
          <a:xfrm>
            <a:off x="6402977" y="1786470"/>
            <a:ext cx="4937760" cy="4023360"/>
          </a:xfrm>
        </p:spPr>
        <p:txBody>
          <a:bodyPr>
            <a:normAutofit/>
          </a:bodyPr>
          <a:lstStyle/>
          <a:p>
            <a:pPr marL="0" indent="0">
              <a:lnSpc>
                <a:spcPct val="150000"/>
              </a:lnSpc>
              <a:spcBef>
                <a:spcPts val="0"/>
              </a:spcBef>
              <a:spcAft>
                <a:spcPts val="0"/>
              </a:spcAft>
              <a:buNone/>
            </a:pPr>
            <a:r>
              <a:rPr lang="en-US" sz="2400" dirty="0">
                <a:solidFill>
                  <a:srgbClr val="002060"/>
                </a:solidFill>
                <a:latin typeface="Courier New" panose="02070309020205020404" pitchFamily="49" charset="0"/>
              </a:rPr>
              <a:t>If </a:t>
            </a:r>
            <a:r>
              <a:rPr lang="en-US" sz="2400" b="1" dirty="0">
                <a:solidFill>
                  <a:srgbClr val="0070C0"/>
                </a:solidFill>
                <a:latin typeface="Courier New" panose="02070309020205020404" pitchFamily="49" charset="0"/>
                <a:cs typeface="Courier New" panose="02070309020205020404" pitchFamily="49" charset="0"/>
              </a:rPr>
              <a:t>Age</a:t>
            </a:r>
            <a:r>
              <a:rPr lang="en-US" sz="2400" dirty="0">
                <a:solidFill>
                  <a:srgbClr val="002060"/>
                </a:solidFill>
                <a:latin typeface="Courier New" panose="02070309020205020404" pitchFamily="49" charset="0"/>
              </a:rPr>
              <a:t> &lt; 16 Then</a:t>
            </a:r>
          </a:p>
          <a:p>
            <a:pPr marL="0" indent="0">
              <a:lnSpc>
                <a:spcPct val="150000"/>
              </a:lnSpc>
              <a:spcBef>
                <a:spcPts val="0"/>
              </a:spcBef>
              <a:spcAft>
                <a:spcPts val="0"/>
              </a:spcAft>
              <a:buNone/>
            </a:pPr>
            <a:r>
              <a:rPr lang="en-US" sz="2400" dirty="0">
                <a:solidFill>
                  <a:srgbClr val="002060"/>
                </a:solidFill>
                <a:latin typeface="Courier New" panose="02070309020205020404" pitchFamily="49" charset="0"/>
              </a:rPr>
              <a:t>   Write </a:t>
            </a:r>
            <a:r>
              <a:rPr lang="en-US" sz="2400" dirty="0">
                <a:solidFill>
                  <a:srgbClr val="002060"/>
                </a:solidFill>
              </a:rPr>
              <a:t>“</a:t>
            </a:r>
            <a:r>
              <a:rPr lang="en-US" sz="2400" dirty="0">
                <a:solidFill>
                  <a:srgbClr val="002060"/>
                </a:solidFill>
                <a:latin typeface="Courier New" panose="02070309020205020404" pitchFamily="49" charset="0"/>
              </a:rPr>
              <a:t>Sorry, </a:t>
            </a:r>
            <a:r>
              <a:rPr lang="en-US" sz="2400" dirty="0" smtClean="0">
                <a:solidFill>
                  <a:srgbClr val="002060"/>
                </a:solidFill>
                <a:latin typeface="Courier New" panose="02070309020205020404" pitchFamily="49" charset="0"/>
              </a:rPr>
              <a:t>you</a:t>
            </a:r>
            <a:r>
              <a:rPr lang="en-US" sz="2400" dirty="0" smtClean="0">
                <a:solidFill>
                  <a:srgbClr val="002060"/>
                </a:solidFill>
              </a:rPr>
              <a:t>’</a:t>
            </a:r>
            <a:r>
              <a:rPr lang="en-US" sz="2400" dirty="0" smtClean="0">
                <a:solidFill>
                  <a:srgbClr val="002060"/>
                </a:solidFill>
                <a:latin typeface="Courier New" panose="02070309020205020404" pitchFamily="49" charset="0"/>
              </a:rPr>
              <a:t>re</a:t>
            </a:r>
            <a:r>
              <a:rPr lang="en-US" sz="2400" dirty="0" smtClean="0">
                <a:solidFill>
                  <a:srgbClr val="002060"/>
                </a:solidFill>
                <a:latin typeface="Courier New" panose="02070309020205020404" pitchFamily="49" charset="0"/>
                <a:sym typeface="Wingdings 3" panose="05040102010807070707" pitchFamily="18" charset="2"/>
              </a:rPr>
              <a:t></a:t>
            </a:r>
            <a:r>
              <a:rPr lang="en-US" sz="2400" dirty="0" smtClean="0">
                <a:solidFill>
                  <a:srgbClr val="002060"/>
                </a:solidFill>
                <a:latin typeface="Courier New" panose="02070309020205020404" pitchFamily="49" charset="0"/>
              </a:rPr>
              <a:t> </a:t>
            </a:r>
          </a:p>
          <a:p>
            <a:pPr marL="0" indent="0">
              <a:lnSpc>
                <a:spcPct val="150000"/>
              </a:lnSpc>
              <a:spcBef>
                <a:spcPts val="0"/>
              </a:spcBef>
              <a:spcAft>
                <a:spcPts val="0"/>
              </a:spcAft>
              <a:buNone/>
            </a:pPr>
            <a:r>
              <a:rPr lang="en-US" sz="2400" dirty="0">
                <a:solidFill>
                  <a:srgbClr val="002060"/>
                </a:solidFill>
                <a:latin typeface="Courier New" panose="02070309020205020404" pitchFamily="49" charset="0"/>
              </a:rPr>
              <a:t> </a:t>
            </a:r>
            <a:r>
              <a:rPr lang="en-US" sz="2400" dirty="0" smtClean="0">
                <a:solidFill>
                  <a:srgbClr val="002060"/>
                </a:solidFill>
                <a:latin typeface="Courier New" panose="02070309020205020404" pitchFamily="49" charset="0"/>
              </a:rPr>
              <a:t>       too </a:t>
            </a:r>
            <a:r>
              <a:rPr lang="en-US" sz="2400" dirty="0">
                <a:solidFill>
                  <a:srgbClr val="002060"/>
                </a:solidFill>
                <a:latin typeface="Courier New" panose="02070309020205020404" pitchFamily="49" charset="0"/>
              </a:rPr>
              <a:t>young.</a:t>
            </a:r>
            <a:r>
              <a:rPr lang="en-US" sz="2400" dirty="0">
                <a:solidFill>
                  <a:srgbClr val="002060"/>
                </a:solidFill>
              </a:rPr>
              <a:t>”</a:t>
            </a:r>
            <a:r>
              <a:rPr lang="en-US" sz="2400" dirty="0">
                <a:solidFill>
                  <a:srgbClr val="002060"/>
                </a:solidFill>
                <a:latin typeface="Courier New" panose="02070309020205020404" pitchFamily="49" charset="0"/>
              </a:rPr>
              <a:t> </a:t>
            </a:r>
          </a:p>
          <a:p>
            <a:pPr marL="0" indent="0">
              <a:lnSpc>
                <a:spcPct val="150000"/>
              </a:lnSpc>
              <a:spcBef>
                <a:spcPts val="0"/>
              </a:spcBef>
              <a:spcAft>
                <a:spcPts val="0"/>
              </a:spcAft>
              <a:buNone/>
            </a:pPr>
            <a:r>
              <a:rPr lang="en-US" sz="2400" dirty="0">
                <a:solidFill>
                  <a:srgbClr val="002060"/>
                </a:solidFill>
                <a:latin typeface="Courier New" panose="02070309020205020404" pitchFamily="49" charset="0"/>
              </a:rPr>
              <a:t>Else</a:t>
            </a:r>
          </a:p>
          <a:p>
            <a:pPr marL="0" indent="0">
              <a:lnSpc>
                <a:spcPct val="150000"/>
              </a:lnSpc>
              <a:spcBef>
                <a:spcPts val="0"/>
              </a:spcBef>
              <a:spcAft>
                <a:spcPts val="0"/>
              </a:spcAft>
              <a:buNone/>
            </a:pPr>
            <a:r>
              <a:rPr lang="en-US" sz="2400" dirty="0">
                <a:solidFill>
                  <a:srgbClr val="002060"/>
                </a:solidFill>
                <a:latin typeface="Courier New" panose="02070309020205020404" pitchFamily="49" charset="0"/>
              </a:rPr>
              <a:t>   Write </a:t>
            </a:r>
            <a:r>
              <a:rPr lang="en-US" sz="2400" dirty="0">
                <a:solidFill>
                  <a:srgbClr val="002060"/>
                </a:solidFill>
              </a:rPr>
              <a:t>“</a:t>
            </a:r>
            <a:r>
              <a:rPr lang="en-US" sz="2400" dirty="0">
                <a:solidFill>
                  <a:srgbClr val="002060"/>
                </a:solidFill>
                <a:latin typeface="Courier New" panose="02070309020205020404" pitchFamily="49" charset="0"/>
              </a:rPr>
              <a:t>You can drive!</a:t>
            </a:r>
            <a:r>
              <a:rPr lang="en-US" sz="2400" dirty="0">
                <a:solidFill>
                  <a:srgbClr val="002060"/>
                </a:solidFill>
              </a:rPr>
              <a:t>”</a:t>
            </a:r>
            <a:endParaRPr lang="en-US" sz="2400" dirty="0">
              <a:solidFill>
                <a:srgbClr val="002060"/>
              </a:solidFill>
              <a:latin typeface="Courier New" panose="02070309020205020404" pitchFamily="49" charset="0"/>
            </a:endParaRPr>
          </a:p>
          <a:p>
            <a:pPr marL="0" indent="0">
              <a:lnSpc>
                <a:spcPct val="150000"/>
              </a:lnSpc>
              <a:spcBef>
                <a:spcPts val="0"/>
              </a:spcBef>
              <a:spcAft>
                <a:spcPts val="0"/>
              </a:spcAft>
              <a:buNone/>
            </a:pPr>
            <a:r>
              <a:rPr lang="en-US" sz="2400" dirty="0">
                <a:solidFill>
                  <a:srgbClr val="002060"/>
                </a:solidFill>
                <a:latin typeface="Courier New" panose="02070309020205020404" pitchFamily="49" charset="0"/>
              </a:rPr>
              <a:t>End If</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cxnSp>
        <p:nvCxnSpPr>
          <p:cNvPr id="6" name="Straight Connector 5"/>
          <p:cNvCxnSpPr/>
          <p:nvPr/>
        </p:nvCxnSpPr>
        <p:spPr>
          <a:xfrm flipH="1">
            <a:off x="5845038" y="1786470"/>
            <a:ext cx="13447" cy="3547334"/>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36804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063226"/>
          </a:xfrm>
        </p:spPr>
        <p:txBody>
          <a:bodyPr>
            <a:normAutofit/>
          </a:bodyPr>
          <a:lstStyle/>
          <a:p>
            <a:r>
              <a:rPr lang="en-US" b="1" dirty="0" smtClean="0">
                <a:solidFill>
                  <a:schemeClr val="accent1">
                    <a:lumMod val="75000"/>
                  </a:schemeClr>
                </a:solidFill>
              </a:rPr>
              <a:t>Logical Operators</a:t>
            </a:r>
            <a:endParaRPr lang="en-US" b="1" dirty="0">
              <a:solidFill>
                <a:schemeClr val="accent1">
                  <a:lumMod val="75000"/>
                </a:schemeClr>
              </a:solidFill>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smtClean="0">
                <a:solidFill>
                  <a:srgbClr val="002060"/>
                </a:solidFill>
              </a:rPr>
              <a:t>  Logical </a:t>
            </a:r>
            <a:r>
              <a:rPr lang="en-US" sz="2800" dirty="0">
                <a:solidFill>
                  <a:srgbClr val="002060"/>
                </a:solidFill>
              </a:rPr>
              <a:t>operators are used to connect simple conditions into a more complex condition called a </a:t>
            </a:r>
            <a:r>
              <a:rPr lang="en-US" sz="2800" b="1" dirty="0">
                <a:solidFill>
                  <a:srgbClr val="002060"/>
                </a:solidFill>
              </a:rPr>
              <a:t>compound condition</a:t>
            </a:r>
            <a:r>
              <a:rPr lang="en-US" sz="2800" dirty="0">
                <a:solidFill>
                  <a:srgbClr val="002060"/>
                </a:solidFill>
              </a:rPr>
              <a:t>.</a:t>
            </a:r>
          </a:p>
          <a:p>
            <a:pPr>
              <a:buFont typeface="Wingdings" panose="05000000000000000000" pitchFamily="2" charset="2"/>
              <a:buChar char="Ø"/>
            </a:pPr>
            <a:r>
              <a:rPr lang="en-US" sz="2800" dirty="0" smtClean="0">
                <a:solidFill>
                  <a:srgbClr val="002060"/>
                </a:solidFill>
              </a:rPr>
              <a:t>  The </a:t>
            </a:r>
            <a:r>
              <a:rPr lang="en-US" sz="2800" dirty="0">
                <a:solidFill>
                  <a:srgbClr val="002060"/>
                </a:solidFill>
              </a:rPr>
              <a:t>simple conditions each contain one relational operator.</a:t>
            </a:r>
          </a:p>
          <a:p>
            <a:pPr>
              <a:buFont typeface="Wingdings" panose="05000000000000000000" pitchFamily="2" charset="2"/>
              <a:buChar char="Ø"/>
            </a:pPr>
            <a:r>
              <a:rPr lang="en-US" sz="2800" dirty="0" smtClean="0">
                <a:solidFill>
                  <a:srgbClr val="002060"/>
                </a:solidFill>
              </a:rPr>
              <a:t>  Using </a:t>
            </a:r>
            <a:r>
              <a:rPr lang="en-US" sz="2800" dirty="0">
                <a:solidFill>
                  <a:srgbClr val="002060"/>
                </a:solidFill>
              </a:rPr>
              <a:t>compound conditions reduces the amount of code that must be written</a:t>
            </a:r>
            <a:r>
              <a:rPr lang="en-US" sz="2800" dirty="0" smtClean="0">
                <a:solidFill>
                  <a:srgbClr val="002060"/>
                </a:solidFill>
              </a:rPr>
              <a:t>.</a:t>
            </a:r>
          </a:p>
          <a:p>
            <a:pPr>
              <a:buFont typeface="Wingdings" panose="05000000000000000000" pitchFamily="2" charset="2"/>
              <a:buChar char="Ø"/>
            </a:pPr>
            <a:r>
              <a:rPr lang="en-US" sz="2800" dirty="0">
                <a:solidFill>
                  <a:srgbClr val="002060"/>
                </a:solidFill>
              </a:rPr>
              <a:t> </a:t>
            </a:r>
            <a:r>
              <a:rPr lang="en-US" sz="2800" dirty="0" smtClean="0">
                <a:solidFill>
                  <a:srgbClr val="002060"/>
                </a:solidFill>
              </a:rPr>
              <a:t>Three logical operators we will use: </a:t>
            </a:r>
            <a:r>
              <a:rPr lang="en-US" sz="2800" dirty="0" smtClean="0">
                <a:solidFill>
                  <a:srgbClr val="002060"/>
                </a:solidFill>
                <a:latin typeface="Courier New" panose="02070309020205020404" pitchFamily="49" charset="0"/>
                <a:cs typeface="Courier New" panose="02070309020205020404" pitchFamily="49" charset="0"/>
              </a:rPr>
              <a:t>AND</a:t>
            </a:r>
            <a:r>
              <a:rPr lang="en-US" sz="2800" dirty="0" smtClean="0">
                <a:solidFill>
                  <a:srgbClr val="002060"/>
                </a:solidFill>
              </a:rPr>
              <a:t>, </a:t>
            </a:r>
            <a:r>
              <a:rPr lang="en-US" sz="2800" dirty="0" smtClean="0">
                <a:solidFill>
                  <a:srgbClr val="002060"/>
                </a:solidFill>
                <a:latin typeface="Courier New" panose="02070309020205020404" pitchFamily="49" charset="0"/>
                <a:cs typeface="Courier New" panose="02070309020205020404" pitchFamily="49" charset="0"/>
              </a:rPr>
              <a:t>OR</a:t>
            </a:r>
            <a:r>
              <a:rPr lang="en-US" sz="2800" dirty="0" smtClean="0">
                <a:solidFill>
                  <a:srgbClr val="002060"/>
                </a:solidFill>
              </a:rPr>
              <a:t>, </a:t>
            </a:r>
            <a:r>
              <a:rPr lang="en-US" sz="2800" dirty="0" smtClean="0">
                <a:solidFill>
                  <a:srgbClr val="002060"/>
                </a:solidFill>
                <a:latin typeface="Courier New" panose="02070309020205020404" pitchFamily="49" charset="0"/>
                <a:cs typeface="Courier New" panose="02070309020205020404" pitchFamily="49" charset="0"/>
              </a:rPr>
              <a:t>NOT</a:t>
            </a:r>
            <a:endParaRPr lang="en-US" sz="2800" dirty="0">
              <a:solidFill>
                <a:srgbClr val="00206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293879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chemeClr val="accent1">
                    <a:lumMod val="75000"/>
                  </a:schemeClr>
                </a:solidFill>
              </a:rPr>
              <a:t>4</a:t>
            </a:r>
            <a:r>
              <a:rPr lang="en-US" sz="4400" b="1" dirty="0" smtClean="0">
                <a:solidFill>
                  <a:schemeClr val="accent1">
                    <a:lumMod val="75000"/>
                  </a:schemeClr>
                </a:solidFill>
              </a:rPr>
              <a:t>.1 An Introduction to Selection Structures</a:t>
            </a:r>
            <a:endParaRPr lang="en-US" sz="4400" b="1" dirty="0">
              <a:solidFill>
                <a:schemeClr val="accent1">
                  <a:lumMod val="75000"/>
                </a:schemeClr>
              </a:solidFill>
            </a:endParaRPr>
          </a:p>
        </p:txBody>
      </p:sp>
      <p:sp>
        <p:nvSpPr>
          <p:cNvPr id="3" name="Content Placeholder 2"/>
          <p:cNvSpPr>
            <a:spLocks noGrp="1"/>
          </p:cNvSpPr>
          <p:nvPr>
            <p:ph idx="1"/>
          </p:nvPr>
        </p:nvSpPr>
        <p:spPr/>
        <p:txBody>
          <a:bodyPr>
            <a:normAutofit/>
          </a:bodyPr>
          <a:lstStyle/>
          <a:p>
            <a:r>
              <a:rPr lang="en-US" sz="2800" b="1" dirty="0">
                <a:solidFill>
                  <a:srgbClr val="002060"/>
                </a:solidFill>
              </a:rPr>
              <a:t>Single-alternative</a:t>
            </a:r>
            <a:r>
              <a:rPr lang="en-US" sz="2800" dirty="0">
                <a:solidFill>
                  <a:srgbClr val="002060"/>
                </a:solidFill>
              </a:rPr>
              <a:t> (</a:t>
            </a:r>
            <a:r>
              <a:rPr lang="en-US" sz="2800" b="1" dirty="0">
                <a:solidFill>
                  <a:srgbClr val="002060"/>
                </a:solidFill>
                <a:latin typeface="Courier New" panose="02070309020205020404" pitchFamily="49" charset="0"/>
              </a:rPr>
              <a:t>If-Then</a:t>
            </a:r>
            <a:r>
              <a:rPr lang="en-US" sz="2800" dirty="0">
                <a:solidFill>
                  <a:srgbClr val="002060"/>
                </a:solidFill>
              </a:rPr>
              <a:t>)</a:t>
            </a:r>
          </a:p>
          <a:p>
            <a:pPr lvl="1"/>
            <a:r>
              <a:rPr lang="en-US" sz="2400" dirty="0">
                <a:solidFill>
                  <a:srgbClr val="002060"/>
                </a:solidFill>
              </a:rPr>
              <a:t>A single block of statements to be executed or skipped</a:t>
            </a:r>
          </a:p>
          <a:p>
            <a:r>
              <a:rPr lang="en-US" sz="2800" b="1" dirty="0">
                <a:solidFill>
                  <a:srgbClr val="002060"/>
                </a:solidFill>
              </a:rPr>
              <a:t>Dual-alternative</a:t>
            </a:r>
            <a:r>
              <a:rPr lang="en-US" sz="2800" dirty="0">
                <a:solidFill>
                  <a:srgbClr val="002060"/>
                </a:solidFill>
              </a:rPr>
              <a:t> (</a:t>
            </a:r>
            <a:r>
              <a:rPr lang="en-US" sz="2800" b="1" dirty="0">
                <a:solidFill>
                  <a:srgbClr val="002060"/>
                </a:solidFill>
                <a:latin typeface="Courier New" panose="02070309020205020404" pitchFamily="49" charset="0"/>
              </a:rPr>
              <a:t>If-Then-Else</a:t>
            </a:r>
            <a:r>
              <a:rPr lang="en-US" sz="2800" dirty="0">
                <a:solidFill>
                  <a:srgbClr val="002060"/>
                </a:solidFill>
              </a:rPr>
              <a:t>)</a:t>
            </a:r>
          </a:p>
          <a:p>
            <a:pPr lvl="1"/>
            <a:r>
              <a:rPr lang="en-US" sz="2400" dirty="0">
                <a:solidFill>
                  <a:srgbClr val="002060"/>
                </a:solidFill>
              </a:rPr>
              <a:t> Two blocks of statements, one of which is to be executed, while the other one is to be skipped</a:t>
            </a:r>
          </a:p>
          <a:p>
            <a:r>
              <a:rPr lang="en-US" sz="2800" b="1" dirty="0">
                <a:solidFill>
                  <a:srgbClr val="002060"/>
                </a:solidFill>
              </a:rPr>
              <a:t>Multiple-alternative</a:t>
            </a:r>
            <a:r>
              <a:rPr lang="en-US" sz="2800" dirty="0">
                <a:solidFill>
                  <a:srgbClr val="002060"/>
                </a:solidFill>
              </a:rPr>
              <a:t> (</a:t>
            </a:r>
            <a:r>
              <a:rPr lang="en-US" sz="2800" b="1" dirty="0">
                <a:solidFill>
                  <a:srgbClr val="002060"/>
                </a:solidFill>
                <a:latin typeface="Courier New" panose="02070309020205020404" pitchFamily="49" charset="0"/>
              </a:rPr>
              <a:t>If-Then-Else-If</a:t>
            </a:r>
            <a:r>
              <a:rPr lang="en-US" sz="2800" dirty="0">
                <a:solidFill>
                  <a:srgbClr val="002060"/>
                </a:solidFill>
                <a:latin typeface="Courier New" panose="02070309020205020404" pitchFamily="49" charset="0"/>
              </a:rPr>
              <a:t> </a:t>
            </a:r>
            <a:r>
              <a:rPr lang="en-US" sz="2800" dirty="0">
                <a:solidFill>
                  <a:srgbClr val="002060"/>
                </a:solidFill>
                <a:latin typeface="Times New Roman" panose="02020603050405020304" pitchFamily="18" charset="0"/>
              </a:rPr>
              <a:t>or</a:t>
            </a:r>
            <a:r>
              <a:rPr lang="en-US" sz="2800" dirty="0">
                <a:solidFill>
                  <a:srgbClr val="002060"/>
                </a:solidFill>
                <a:latin typeface="Courier New" panose="02070309020205020404" pitchFamily="49" charset="0"/>
              </a:rPr>
              <a:t> </a:t>
            </a:r>
            <a:r>
              <a:rPr lang="en-US" sz="2800" b="1" dirty="0">
                <a:solidFill>
                  <a:srgbClr val="002060"/>
                </a:solidFill>
                <a:latin typeface="Courier New" panose="02070309020205020404" pitchFamily="49" charset="0"/>
              </a:rPr>
              <a:t>Case/Switch</a:t>
            </a:r>
            <a:r>
              <a:rPr lang="en-US" sz="2800" dirty="0">
                <a:solidFill>
                  <a:srgbClr val="002060"/>
                </a:solidFill>
              </a:rPr>
              <a:t>) </a:t>
            </a:r>
          </a:p>
          <a:p>
            <a:pPr lvl="1"/>
            <a:r>
              <a:rPr lang="en-US" sz="2400" dirty="0">
                <a:solidFill>
                  <a:srgbClr val="002060"/>
                </a:solidFill>
              </a:rPr>
              <a:t>More than two blocks of statements, only one of which is to be executed and the rest skipped</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6097863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68440"/>
          </a:xfrm>
        </p:spPr>
        <p:txBody>
          <a:bodyPr>
            <a:noAutofit/>
          </a:bodyPr>
          <a:lstStyle/>
          <a:p>
            <a:r>
              <a:rPr lang="en-US" sz="3600" b="1" dirty="0" smtClean="0">
                <a:solidFill>
                  <a:schemeClr val="accent1">
                    <a:lumMod val="75000"/>
                  </a:schemeClr>
                </a:solidFill>
              </a:rPr>
              <a:t>Logical operators can save space:</a:t>
            </a:r>
            <a:br>
              <a:rPr lang="en-US" sz="3600" b="1" dirty="0" smtClean="0">
                <a:solidFill>
                  <a:schemeClr val="accent1">
                    <a:lumMod val="75000"/>
                  </a:schemeClr>
                </a:solidFill>
              </a:rPr>
            </a:br>
            <a:r>
              <a:rPr lang="en-US" sz="3600" b="1" dirty="0" smtClean="0">
                <a:solidFill>
                  <a:schemeClr val="accent1">
                    <a:lumMod val="75000"/>
                  </a:schemeClr>
                </a:solidFill>
              </a:rPr>
              <a:t>The following are equivalent</a:t>
            </a:r>
            <a:endParaRPr lang="en-US" sz="3600" b="1" dirty="0">
              <a:solidFill>
                <a:schemeClr val="accent1">
                  <a:lumMod val="75000"/>
                </a:schemeClr>
              </a:solidFill>
            </a:endParaRPr>
          </a:p>
        </p:txBody>
      </p:sp>
      <p:sp>
        <p:nvSpPr>
          <p:cNvPr id="3" name="Content Placeholder 2"/>
          <p:cNvSpPr>
            <a:spLocks noGrp="1"/>
          </p:cNvSpPr>
          <p:nvPr>
            <p:ph sz="half" idx="1"/>
          </p:nvPr>
        </p:nvSpPr>
        <p:spPr>
          <a:xfrm>
            <a:off x="1159827" y="1845734"/>
            <a:ext cx="3760516" cy="4023360"/>
          </a:xfrm>
        </p:spPr>
        <p:txBody>
          <a:bodyPr>
            <a:normAutofit/>
          </a:bodyPr>
          <a:lstStyle/>
          <a:p>
            <a:pPr>
              <a:buFont typeface="Times" panose="02020603050405020304" pitchFamily="18" charset="0"/>
              <a:buNone/>
            </a:pPr>
            <a:r>
              <a:rPr lang="en-US" sz="2400" dirty="0" smtClean="0">
                <a:solidFill>
                  <a:srgbClr val="002060"/>
                </a:solidFill>
              </a:rPr>
              <a:t> </a:t>
            </a:r>
            <a:r>
              <a:rPr lang="en-US" sz="2400" dirty="0" smtClean="0">
                <a:solidFill>
                  <a:srgbClr val="002060"/>
                </a:solidFill>
                <a:latin typeface="Courier New" panose="02070309020205020404" pitchFamily="49" charset="0"/>
                <a:cs typeface="Courier New" panose="02070309020205020404" pitchFamily="49" charset="0"/>
              </a:rPr>
              <a:t>Input </a:t>
            </a:r>
            <a:r>
              <a:rPr lang="en-US" sz="2400" b="1" dirty="0">
                <a:solidFill>
                  <a:srgbClr val="0070C0"/>
                </a:solidFill>
                <a:latin typeface="Courier New" panose="02070309020205020404" pitchFamily="49" charset="0"/>
                <a:cs typeface="Courier New" panose="02070309020205020404" pitchFamily="49" charset="0"/>
              </a:rPr>
              <a:t>X</a:t>
            </a:r>
          </a:p>
          <a:p>
            <a:pPr>
              <a:buFont typeface="Times" panose="02020603050405020304" pitchFamily="18" charset="0"/>
              <a:buNone/>
            </a:pPr>
            <a:r>
              <a:rPr lang="en-US" sz="2400" dirty="0">
                <a:solidFill>
                  <a:srgbClr val="002060"/>
                </a:solidFill>
                <a:latin typeface="Courier New" panose="02070309020205020404" pitchFamily="49" charset="0"/>
                <a:cs typeface="Courier New" panose="02070309020205020404" pitchFamily="49" charset="0"/>
              </a:rPr>
              <a:t>If  </a:t>
            </a:r>
            <a:r>
              <a:rPr lang="en-US" sz="2400" b="1" dirty="0">
                <a:solidFill>
                  <a:srgbClr val="0070C0"/>
                </a:solidFill>
                <a:latin typeface="Courier New" panose="02070309020205020404" pitchFamily="49" charset="0"/>
                <a:cs typeface="Courier New" panose="02070309020205020404" pitchFamily="49" charset="0"/>
              </a:rPr>
              <a:t>X</a:t>
            </a:r>
            <a:r>
              <a:rPr lang="en-US" sz="2400" dirty="0">
                <a:solidFill>
                  <a:srgbClr val="002060"/>
                </a:solidFill>
                <a:latin typeface="Courier New" panose="02070309020205020404" pitchFamily="49" charset="0"/>
                <a:cs typeface="Courier New" panose="02070309020205020404" pitchFamily="49" charset="0"/>
              </a:rPr>
              <a:t> &lt; 5 Then</a:t>
            </a:r>
          </a:p>
          <a:p>
            <a:pPr>
              <a:buFont typeface="Times" panose="02020603050405020304" pitchFamily="18" charset="0"/>
              <a:buNone/>
            </a:pPr>
            <a:r>
              <a:rPr lang="en-US" sz="2400" dirty="0">
                <a:solidFill>
                  <a:srgbClr val="002060"/>
                </a:solidFill>
                <a:latin typeface="Courier New" panose="02070309020205020404" pitchFamily="49" charset="0"/>
                <a:cs typeface="Courier New" panose="02070309020205020404" pitchFamily="49" charset="0"/>
              </a:rPr>
              <a:t>	</a:t>
            </a:r>
            <a:r>
              <a:rPr lang="en-US" sz="2400" dirty="0" smtClean="0">
                <a:solidFill>
                  <a:srgbClr val="002060"/>
                </a:solidFill>
                <a:latin typeface="Courier New" panose="02070309020205020404" pitchFamily="49" charset="0"/>
                <a:cs typeface="Courier New" panose="02070309020205020404" pitchFamily="49" charset="0"/>
              </a:rPr>
              <a:t>     Write </a:t>
            </a:r>
            <a:r>
              <a:rPr lang="en-US" sz="2400" dirty="0">
                <a:solidFill>
                  <a:srgbClr val="002060"/>
                </a:solidFill>
                <a:latin typeface="Courier New" panose="02070309020205020404" pitchFamily="49" charset="0"/>
                <a:cs typeface="Courier New" panose="02070309020205020404" pitchFamily="49" charset="0"/>
              </a:rPr>
              <a:t>“OK”</a:t>
            </a:r>
          </a:p>
          <a:p>
            <a:pPr>
              <a:buFont typeface="Times" panose="02020603050405020304" pitchFamily="18" charset="0"/>
              <a:buNone/>
            </a:pPr>
            <a:r>
              <a:rPr lang="en-US" sz="2400" dirty="0">
                <a:solidFill>
                  <a:srgbClr val="002060"/>
                </a:solidFill>
                <a:latin typeface="Courier New" panose="02070309020205020404" pitchFamily="49" charset="0"/>
                <a:cs typeface="Courier New" panose="02070309020205020404" pitchFamily="49" charset="0"/>
              </a:rPr>
              <a:t>End If</a:t>
            </a:r>
          </a:p>
          <a:p>
            <a:pPr>
              <a:buFont typeface="Times" panose="02020603050405020304" pitchFamily="18" charset="0"/>
              <a:buNone/>
            </a:pPr>
            <a:r>
              <a:rPr lang="en-US" sz="2400" dirty="0">
                <a:solidFill>
                  <a:srgbClr val="002060"/>
                </a:solidFill>
                <a:latin typeface="Courier New" panose="02070309020205020404" pitchFamily="49" charset="0"/>
                <a:cs typeface="Courier New" panose="02070309020205020404" pitchFamily="49" charset="0"/>
              </a:rPr>
              <a:t>If </a:t>
            </a:r>
            <a:r>
              <a:rPr lang="en-US" sz="2400" b="1" dirty="0">
                <a:solidFill>
                  <a:srgbClr val="0070C0"/>
                </a:solidFill>
                <a:latin typeface="Courier New" panose="02070309020205020404" pitchFamily="49" charset="0"/>
                <a:cs typeface="Courier New" panose="02070309020205020404" pitchFamily="49" charset="0"/>
              </a:rPr>
              <a:t>X</a:t>
            </a:r>
            <a:r>
              <a:rPr lang="en-US" sz="2400" dirty="0">
                <a:solidFill>
                  <a:srgbClr val="002060"/>
                </a:solidFill>
                <a:latin typeface="Courier New" panose="02070309020205020404" pitchFamily="49" charset="0"/>
                <a:cs typeface="Courier New" panose="02070309020205020404" pitchFamily="49" charset="0"/>
              </a:rPr>
              <a:t> &gt; 10 Then</a:t>
            </a:r>
          </a:p>
          <a:p>
            <a:pPr>
              <a:buFont typeface="Times" panose="02020603050405020304" pitchFamily="18" charset="0"/>
              <a:buNone/>
            </a:pPr>
            <a:r>
              <a:rPr lang="en-US" sz="2400" dirty="0">
                <a:solidFill>
                  <a:srgbClr val="002060"/>
                </a:solidFill>
                <a:latin typeface="Courier New" panose="02070309020205020404" pitchFamily="49" charset="0"/>
                <a:cs typeface="Courier New" panose="02070309020205020404" pitchFamily="49" charset="0"/>
              </a:rPr>
              <a:t>	</a:t>
            </a:r>
            <a:r>
              <a:rPr lang="en-US" sz="2400" dirty="0" smtClean="0">
                <a:solidFill>
                  <a:srgbClr val="002060"/>
                </a:solidFill>
                <a:latin typeface="Courier New" panose="02070309020205020404" pitchFamily="49" charset="0"/>
                <a:cs typeface="Courier New" panose="02070309020205020404" pitchFamily="49" charset="0"/>
              </a:rPr>
              <a:t>     Write </a:t>
            </a:r>
            <a:r>
              <a:rPr lang="en-US" sz="2400" dirty="0">
                <a:solidFill>
                  <a:srgbClr val="002060"/>
                </a:solidFill>
                <a:latin typeface="Courier New" panose="02070309020205020404" pitchFamily="49" charset="0"/>
                <a:cs typeface="Courier New" panose="02070309020205020404" pitchFamily="49" charset="0"/>
              </a:rPr>
              <a:t>“OK”</a:t>
            </a:r>
          </a:p>
          <a:p>
            <a:pPr>
              <a:buFont typeface="Times" panose="02020603050405020304" pitchFamily="18" charset="0"/>
              <a:buNone/>
            </a:pPr>
            <a:r>
              <a:rPr lang="en-US" sz="2400" dirty="0">
                <a:solidFill>
                  <a:srgbClr val="002060"/>
                </a:solidFill>
                <a:latin typeface="Courier New" panose="02070309020205020404" pitchFamily="49" charset="0"/>
                <a:cs typeface="Courier New" panose="02070309020205020404" pitchFamily="49" charset="0"/>
              </a:rPr>
              <a:t>End If</a:t>
            </a:r>
          </a:p>
          <a:p>
            <a:pPr marL="0" indent="0" hangingPunct="0">
              <a:buNone/>
            </a:pPr>
            <a:endParaRPr lang="en-US" sz="2400" b="1" dirty="0">
              <a:solidFill>
                <a:srgbClr val="002060"/>
              </a:solidFill>
            </a:endParaRPr>
          </a:p>
        </p:txBody>
      </p:sp>
      <p:sp>
        <p:nvSpPr>
          <p:cNvPr id="5" name="Content Placeholder 4"/>
          <p:cNvSpPr>
            <a:spLocks noGrp="1"/>
          </p:cNvSpPr>
          <p:nvPr>
            <p:ph sz="half" idx="2"/>
          </p:nvPr>
        </p:nvSpPr>
        <p:spPr>
          <a:xfrm>
            <a:off x="5257800" y="1845735"/>
            <a:ext cx="5897880" cy="4023360"/>
          </a:xfrm>
        </p:spPr>
        <p:txBody>
          <a:bodyPr/>
          <a:lstStyle/>
          <a:p>
            <a:pPr>
              <a:buFont typeface="Times" panose="02020603050405020304" pitchFamily="18" charset="0"/>
              <a:buNone/>
            </a:pPr>
            <a:r>
              <a:rPr lang="en-US" sz="2400" dirty="0">
                <a:solidFill>
                  <a:srgbClr val="002060"/>
                </a:solidFill>
                <a:latin typeface="Courier New" panose="02070309020205020404" pitchFamily="49" charset="0"/>
                <a:cs typeface="Courier New" panose="02070309020205020404" pitchFamily="49" charset="0"/>
              </a:rPr>
              <a:t>Input </a:t>
            </a:r>
            <a:r>
              <a:rPr lang="en-US" sz="2400" b="1" dirty="0">
                <a:solidFill>
                  <a:srgbClr val="0070C0"/>
                </a:solidFill>
                <a:latin typeface="Courier New" panose="02070309020205020404" pitchFamily="49" charset="0"/>
                <a:cs typeface="Courier New" panose="02070309020205020404" pitchFamily="49" charset="0"/>
              </a:rPr>
              <a:t>X</a:t>
            </a:r>
          </a:p>
          <a:p>
            <a:pPr>
              <a:buFont typeface="Times" panose="02020603050405020304" pitchFamily="18" charset="0"/>
              <a:buNone/>
            </a:pPr>
            <a:r>
              <a:rPr lang="en-US" sz="2400" dirty="0">
                <a:solidFill>
                  <a:srgbClr val="002060"/>
                </a:solidFill>
                <a:latin typeface="Courier New" panose="02070309020205020404" pitchFamily="49" charset="0"/>
                <a:cs typeface="Courier New" panose="02070309020205020404" pitchFamily="49" charset="0"/>
              </a:rPr>
              <a:t>If (</a:t>
            </a:r>
            <a:r>
              <a:rPr lang="en-US" sz="2400" b="1" dirty="0">
                <a:solidFill>
                  <a:srgbClr val="0070C0"/>
                </a:solidFill>
                <a:latin typeface="Courier New" panose="02070309020205020404" pitchFamily="49" charset="0"/>
                <a:cs typeface="Courier New" panose="02070309020205020404" pitchFamily="49" charset="0"/>
              </a:rPr>
              <a:t>X</a:t>
            </a:r>
            <a:r>
              <a:rPr lang="en-US" sz="2400" dirty="0">
                <a:solidFill>
                  <a:srgbClr val="002060"/>
                </a:solidFill>
                <a:latin typeface="Courier New" panose="02070309020205020404" pitchFamily="49" charset="0"/>
                <a:cs typeface="Courier New" panose="02070309020205020404" pitchFamily="49" charset="0"/>
              </a:rPr>
              <a:t> &lt; 5) OR (</a:t>
            </a:r>
            <a:r>
              <a:rPr lang="en-US" sz="2400" b="1" dirty="0">
                <a:solidFill>
                  <a:srgbClr val="0070C0"/>
                </a:solidFill>
                <a:latin typeface="Courier New" panose="02070309020205020404" pitchFamily="49" charset="0"/>
                <a:cs typeface="Courier New" panose="02070309020205020404" pitchFamily="49" charset="0"/>
              </a:rPr>
              <a:t>X</a:t>
            </a:r>
            <a:r>
              <a:rPr lang="en-US" sz="2400" dirty="0">
                <a:solidFill>
                  <a:srgbClr val="002060"/>
                </a:solidFill>
                <a:latin typeface="Courier New" panose="02070309020205020404" pitchFamily="49" charset="0"/>
                <a:cs typeface="Courier New" panose="02070309020205020404" pitchFamily="49" charset="0"/>
              </a:rPr>
              <a:t> &gt; 10) Then</a:t>
            </a:r>
          </a:p>
          <a:p>
            <a:pPr>
              <a:buFont typeface="Times" panose="02020603050405020304" pitchFamily="18" charset="0"/>
              <a:buNone/>
            </a:pPr>
            <a:r>
              <a:rPr lang="en-US" sz="2400" dirty="0">
                <a:solidFill>
                  <a:srgbClr val="002060"/>
                </a:solidFill>
                <a:latin typeface="Courier New" panose="02070309020205020404" pitchFamily="49" charset="0"/>
                <a:cs typeface="Courier New" panose="02070309020205020404" pitchFamily="49" charset="0"/>
              </a:rPr>
              <a:t>	</a:t>
            </a:r>
            <a:r>
              <a:rPr lang="en-US" sz="2400" dirty="0" smtClean="0">
                <a:solidFill>
                  <a:srgbClr val="002060"/>
                </a:solidFill>
                <a:latin typeface="Courier New" panose="02070309020205020404" pitchFamily="49" charset="0"/>
                <a:cs typeface="Courier New" panose="02070309020205020404" pitchFamily="49" charset="0"/>
              </a:rPr>
              <a:t>     Write </a:t>
            </a:r>
            <a:r>
              <a:rPr lang="en-US" sz="2400" dirty="0">
                <a:solidFill>
                  <a:srgbClr val="002060"/>
                </a:solidFill>
                <a:latin typeface="Courier New" panose="02070309020205020404" pitchFamily="49" charset="0"/>
                <a:cs typeface="Courier New" panose="02070309020205020404" pitchFamily="49" charset="0"/>
              </a:rPr>
              <a:t>“OK”</a:t>
            </a:r>
          </a:p>
          <a:p>
            <a:pPr>
              <a:buFont typeface="Times" panose="02020603050405020304" pitchFamily="18" charset="0"/>
              <a:buNone/>
            </a:pPr>
            <a:r>
              <a:rPr lang="en-US" sz="2400" dirty="0">
                <a:solidFill>
                  <a:srgbClr val="002060"/>
                </a:solidFill>
                <a:latin typeface="Courier New" panose="02070309020205020404" pitchFamily="49" charset="0"/>
                <a:cs typeface="Courier New" panose="02070309020205020404" pitchFamily="49" charset="0"/>
              </a:rPr>
              <a:t>End If </a:t>
            </a:r>
          </a:p>
          <a:p>
            <a:endParaRPr lang="en-US" dirty="0"/>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cxnSp>
        <p:nvCxnSpPr>
          <p:cNvPr id="6" name="Straight Connector 5"/>
          <p:cNvCxnSpPr/>
          <p:nvPr/>
        </p:nvCxnSpPr>
        <p:spPr>
          <a:xfrm flipH="1">
            <a:off x="4733365" y="1723913"/>
            <a:ext cx="13447" cy="3547334"/>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99487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5251" y="544286"/>
            <a:ext cx="10058400" cy="920931"/>
          </a:xfrm>
        </p:spPr>
        <p:txBody>
          <a:bodyPr>
            <a:normAutofit/>
          </a:bodyPr>
          <a:lstStyle/>
          <a:p>
            <a:r>
              <a:rPr lang="en-US" b="1" dirty="0" smtClean="0">
                <a:solidFill>
                  <a:schemeClr val="accent1">
                    <a:lumMod val="75000"/>
                  </a:schemeClr>
                </a:solidFill>
              </a:rPr>
              <a:t>The </a:t>
            </a:r>
            <a:r>
              <a:rPr lang="en-US" b="1" dirty="0" smtClean="0">
                <a:solidFill>
                  <a:schemeClr val="accent1">
                    <a:lumMod val="75000"/>
                  </a:schemeClr>
                </a:solidFill>
                <a:latin typeface="Courier New" panose="02070309020205020404" pitchFamily="49" charset="0"/>
                <a:cs typeface="Courier New" panose="02070309020205020404" pitchFamily="49" charset="0"/>
              </a:rPr>
              <a:t>AND</a:t>
            </a:r>
            <a:r>
              <a:rPr lang="en-US" b="1" dirty="0" smtClean="0">
                <a:solidFill>
                  <a:schemeClr val="accent1">
                    <a:lumMod val="75000"/>
                  </a:schemeClr>
                </a:solidFill>
              </a:rPr>
              <a:t> Operator</a:t>
            </a:r>
            <a:endParaRPr lang="en-US" b="1" dirty="0">
              <a:solidFill>
                <a:schemeClr val="accent1">
                  <a:lumMod val="75000"/>
                </a:schemeClr>
              </a:solidFill>
            </a:endParaRPr>
          </a:p>
        </p:txBody>
      </p:sp>
      <p:sp>
        <p:nvSpPr>
          <p:cNvPr id="3" name="Content Placeholder 2"/>
          <p:cNvSpPr>
            <a:spLocks noGrp="1"/>
          </p:cNvSpPr>
          <p:nvPr>
            <p:ph idx="1"/>
          </p:nvPr>
        </p:nvSpPr>
        <p:spPr>
          <a:ln>
            <a:noFill/>
          </a:ln>
        </p:spPr>
        <p:txBody>
          <a:bodyPr>
            <a:normAutofit/>
          </a:bodyPr>
          <a:lstStyle/>
          <a:p>
            <a:pPr marL="0" indent="0">
              <a:lnSpc>
                <a:spcPct val="100000"/>
              </a:lnSpc>
              <a:spcBef>
                <a:spcPts val="0"/>
              </a:spcBef>
              <a:spcAft>
                <a:spcPts val="600"/>
              </a:spcAft>
            </a:pPr>
            <a:r>
              <a:rPr lang="en-US" sz="2400" dirty="0" smtClean="0">
                <a:solidFill>
                  <a:srgbClr val="002060"/>
                </a:solidFill>
              </a:rPr>
              <a:t> </a:t>
            </a:r>
            <a:r>
              <a:rPr lang="en-US" sz="2800" dirty="0">
                <a:solidFill>
                  <a:srgbClr val="002060"/>
                </a:solidFill>
              </a:rPr>
              <a:t>A compound condition consisting of two simple conditions joined by an </a:t>
            </a:r>
            <a:r>
              <a:rPr lang="en-US" sz="2800" b="1" dirty="0">
                <a:solidFill>
                  <a:srgbClr val="002060"/>
                </a:solidFill>
                <a:latin typeface="Courier New" panose="02070309020205020404" pitchFamily="49" charset="0"/>
              </a:rPr>
              <a:t>AND </a:t>
            </a:r>
            <a:r>
              <a:rPr lang="en-US" sz="2800" dirty="0">
                <a:solidFill>
                  <a:srgbClr val="002060"/>
                </a:solidFill>
              </a:rPr>
              <a:t>is </a:t>
            </a:r>
            <a:r>
              <a:rPr lang="en-US" sz="2800" dirty="0">
                <a:solidFill>
                  <a:srgbClr val="002060"/>
                </a:solidFill>
                <a:latin typeface="Courier New" panose="02070309020205020404" pitchFamily="49" charset="0"/>
                <a:cs typeface="Courier New" panose="02070309020205020404" pitchFamily="49" charset="0"/>
              </a:rPr>
              <a:t>true</a:t>
            </a:r>
            <a:r>
              <a:rPr lang="en-US" sz="2800" dirty="0">
                <a:solidFill>
                  <a:srgbClr val="002060"/>
                </a:solidFill>
              </a:rPr>
              <a:t> only if both simple conditions are </a:t>
            </a:r>
            <a:r>
              <a:rPr lang="en-US" sz="2800" dirty="0">
                <a:solidFill>
                  <a:srgbClr val="002060"/>
                </a:solidFill>
                <a:latin typeface="Courier New" panose="02070309020205020404" pitchFamily="49" charset="0"/>
                <a:cs typeface="Courier New" panose="02070309020205020404" pitchFamily="49" charset="0"/>
              </a:rPr>
              <a:t>true</a:t>
            </a:r>
            <a:r>
              <a:rPr lang="en-US" sz="2800" dirty="0">
                <a:solidFill>
                  <a:srgbClr val="002060"/>
                </a:solidFill>
              </a:rPr>
              <a:t>. </a:t>
            </a:r>
            <a:endParaRPr lang="en-US" sz="2800" dirty="0" smtClean="0">
              <a:solidFill>
                <a:srgbClr val="002060"/>
              </a:solidFill>
            </a:endParaRPr>
          </a:p>
          <a:p>
            <a:pPr marL="0" indent="0">
              <a:lnSpc>
                <a:spcPct val="100000"/>
              </a:lnSpc>
              <a:spcBef>
                <a:spcPts val="0"/>
              </a:spcBef>
              <a:spcAft>
                <a:spcPts val="600"/>
              </a:spcAft>
            </a:pPr>
            <a:r>
              <a:rPr lang="en-US" sz="2800" dirty="0" smtClean="0">
                <a:solidFill>
                  <a:srgbClr val="002060"/>
                </a:solidFill>
              </a:rPr>
              <a:t>It </a:t>
            </a:r>
            <a:r>
              <a:rPr lang="en-US" sz="2800" dirty="0">
                <a:solidFill>
                  <a:srgbClr val="002060"/>
                </a:solidFill>
              </a:rPr>
              <a:t>is </a:t>
            </a:r>
            <a:r>
              <a:rPr lang="en-US" sz="2800" dirty="0">
                <a:solidFill>
                  <a:srgbClr val="002060"/>
                </a:solidFill>
                <a:latin typeface="Courier New" panose="02070309020205020404" pitchFamily="49" charset="0"/>
                <a:cs typeface="Courier New" panose="02070309020205020404" pitchFamily="49" charset="0"/>
              </a:rPr>
              <a:t>false</a:t>
            </a:r>
            <a:r>
              <a:rPr lang="en-US" sz="2800" dirty="0">
                <a:solidFill>
                  <a:srgbClr val="002060"/>
                </a:solidFill>
              </a:rPr>
              <a:t> if even one of the conditions is </a:t>
            </a:r>
            <a:r>
              <a:rPr lang="en-US" sz="2800" dirty="0">
                <a:solidFill>
                  <a:srgbClr val="002060"/>
                </a:solidFill>
                <a:latin typeface="Courier New" panose="02070309020205020404" pitchFamily="49" charset="0"/>
                <a:cs typeface="Courier New" panose="02070309020205020404" pitchFamily="49" charset="0"/>
              </a:rPr>
              <a:t>false</a:t>
            </a:r>
            <a:r>
              <a:rPr lang="en-US" sz="2800" dirty="0">
                <a:solidFill>
                  <a:srgbClr val="002060"/>
                </a:solidFill>
              </a:rPr>
              <a:t>. </a:t>
            </a:r>
            <a:endParaRPr lang="en-US" sz="2800" dirty="0" smtClean="0">
              <a:solidFill>
                <a:srgbClr val="002060"/>
              </a:solidFill>
            </a:endParaRPr>
          </a:p>
          <a:p>
            <a:pPr marL="0" indent="0">
              <a:lnSpc>
                <a:spcPct val="100000"/>
              </a:lnSpc>
              <a:spcBef>
                <a:spcPts val="0"/>
              </a:spcBef>
              <a:spcAft>
                <a:spcPts val="600"/>
              </a:spcAft>
            </a:pPr>
            <a:r>
              <a:rPr lang="en-US" sz="2800" dirty="0" smtClean="0">
                <a:solidFill>
                  <a:srgbClr val="002060"/>
                </a:solidFill>
              </a:rPr>
              <a:t>The </a:t>
            </a:r>
            <a:r>
              <a:rPr lang="en-US" sz="2800" dirty="0">
                <a:solidFill>
                  <a:srgbClr val="002060"/>
                </a:solidFill>
              </a:rPr>
              <a:t>statement: </a:t>
            </a:r>
          </a:p>
          <a:p>
            <a:pPr marL="0" indent="0" algn="ctr">
              <a:lnSpc>
                <a:spcPct val="100000"/>
              </a:lnSpc>
              <a:spcBef>
                <a:spcPts val="0"/>
              </a:spcBef>
              <a:spcAft>
                <a:spcPts val="600"/>
              </a:spcAft>
              <a:buFont typeface="Times" panose="02020603050405020304" pitchFamily="18" charset="0"/>
              <a:buNone/>
            </a:pPr>
            <a:r>
              <a:rPr lang="en-US" sz="2800" dirty="0">
                <a:solidFill>
                  <a:srgbClr val="002060"/>
                </a:solidFill>
                <a:latin typeface="Courier New" panose="02070309020205020404" pitchFamily="49" charset="0"/>
                <a:cs typeface="Courier New" panose="02070309020205020404" pitchFamily="49" charset="0"/>
              </a:rPr>
              <a:t>If (</a:t>
            </a:r>
            <a:r>
              <a:rPr lang="en-US" sz="2800" b="1" dirty="0">
                <a:solidFill>
                  <a:srgbClr val="0070C0"/>
                </a:solidFill>
                <a:latin typeface="Courier New" panose="02070309020205020404" pitchFamily="49" charset="0"/>
              </a:rPr>
              <a:t>X</a:t>
            </a:r>
            <a:r>
              <a:rPr lang="en-US" sz="2800" b="1" dirty="0">
                <a:solidFill>
                  <a:srgbClr val="002060"/>
                </a:solidFill>
                <a:latin typeface="Courier New" panose="02070309020205020404" pitchFamily="49" charset="0"/>
              </a:rPr>
              <a:t> </a:t>
            </a:r>
            <a:r>
              <a:rPr lang="en-US" sz="2800" dirty="0">
                <a:solidFill>
                  <a:srgbClr val="002060"/>
                </a:solidFill>
                <a:latin typeface="Courier New" panose="02070309020205020404" pitchFamily="49" charset="0"/>
                <a:cs typeface="Courier New" panose="02070309020205020404" pitchFamily="49" charset="0"/>
              </a:rPr>
              <a:t>&gt; 5) AND (</a:t>
            </a:r>
            <a:r>
              <a:rPr lang="en-US" sz="2800" b="1" dirty="0">
                <a:solidFill>
                  <a:srgbClr val="0070C0"/>
                </a:solidFill>
                <a:latin typeface="Courier New" panose="02070309020205020404" pitchFamily="49" charset="0"/>
              </a:rPr>
              <a:t>X</a:t>
            </a:r>
            <a:r>
              <a:rPr lang="en-US" sz="2800" b="1" dirty="0">
                <a:solidFill>
                  <a:srgbClr val="002060"/>
                </a:solidFill>
                <a:latin typeface="Courier New" panose="02070309020205020404" pitchFamily="49" charset="0"/>
              </a:rPr>
              <a:t> </a:t>
            </a:r>
            <a:r>
              <a:rPr lang="en-US" sz="2800" dirty="0">
                <a:solidFill>
                  <a:srgbClr val="002060"/>
                </a:solidFill>
                <a:latin typeface="Courier New" panose="02070309020205020404" pitchFamily="49" charset="0"/>
                <a:cs typeface="Courier New" panose="02070309020205020404" pitchFamily="49" charset="0"/>
              </a:rPr>
              <a:t>&lt; 10) Then …</a:t>
            </a:r>
          </a:p>
          <a:p>
            <a:pPr marL="0" indent="0">
              <a:lnSpc>
                <a:spcPct val="100000"/>
              </a:lnSpc>
              <a:spcBef>
                <a:spcPts val="0"/>
              </a:spcBef>
              <a:spcAft>
                <a:spcPts val="600"/>
              </a:spcAft>
              <a:buFont typeface="Times" panose="02020603050405020304" pitchFamily="18" charset="0"/>
              <a:buNone/>
            </a:pPr>
            <a:r>
              <a:rPr lang="en-US" sz="2800" dirty="0">
                <a:solidFill>
                  <a:srgbClr val="002060"/>
                </a:solidFill>
              </a:rPr>
              <a:t>is </a:t>
            </a:r>
            <a:r>
              <a:rPr lang="en-US" sz="2800" dirty="0">
                <a:solidFill>
                  <a:srgbClr val="002060"/>
                </a:solidFill>
                <a:latin typeface="Courier New" panose="02070309020205020404" pitchFamily="49" charset="0"/>
                <a:cs typeface="Courier New" panose="02070309020205020404" pitchFamily="49" charset="0"/>
              </a:rPr>
              <a:t>true</a:t>
            </a:r>
            <a:r>
              <a:rPr lang="en-US" sz="2800" dirty="0">
                <a:solidFill>
                  <a:srgbClr val="002060"/>
                </a:solidFill>
              </a:rPr>
              <a:t> only if </a:t>
            </a:r>
            <a:r>
              <a:rPr lang="en-US" sz="2800" b="1" dirty="0">
                <a:solidFill>
                  <a:srgbClr val="0070C0"/>
                </a:solidFill>
                <a:latin typeface="Courier New" panose="02070309020205020404" pitchFamily="49" charset="0"/>
              </a:rPr>
              <a:t>X</a:t>
            </a:r>
            <a:r>
              <a:rPr lang="en-US" sz="2800" dirty="0">
                <a:solidFill>
                  <a:srgbClr val="002060"/>
                </a:solidFill>
              </a:rPr>
              <a:t> is </a:t>
            </a:r>
            <a:r>
              <a:rPr lang="en-US" sz="2800" dirty="0">
                <a:solidFill>
                  <a:srgbClr val="002060"/>
                </a:solidFill>
                <a:latin typeface="Courier New" panose="02070309020205020404" pitchFamily="49" charset="0"/>
                <a:cs typeface="Courier New" panose="02070309020205020404" pitchFamily="49" charset="0"/>
              </a:rPr>
              <a:t>6</a:t>
            </a:r>
            <a:r>
              <a:rPr lang="en-US" sz="2800" dirty="0">
                <a:solidFill>
                  <a:srgbClr val="002060"/>
                </a:solidFill>
              </a:rPr>
              <a:t>, </a:t>
            </a:r>
            <a:r>
              <a:rPr lang="en-US" sz="2800" dirty="0">
                <a:solidFill>
                  <a:srgbClr val="002060"/>
                </a:solidFill>
                <a:latin typeface="Courier New" panose="02070309020205020404" pitchFamily="49" charset="0"/>
                <a:cs typeface="Courier New" panose="02070309020205020404" pitchFamily="49" charset="0"/>
              </a:rPr>
              <a:t>7</a:t>
            </a:r>
            <a:r>
              <a:rPr lang="en-US" sz="2800" dirty="0">
                <a:solidFill>
                  <a:srgbClr val="002060"/>
                </a:solidFill>
              </a:rPr>
              <a:t>, </a:t>
            </a:r>
            <a:r>
              <a:rPr lang="en-US" sz="2800" dirty="0">
                <a:solidFill>
                  <a:srgbClr val="002060"/>
                </a:solidFill>
                <a:latin typeface="Courier New" panose="02070309020205020404" pitchFamily="49" charset="0"/>
                <a:cs typeface="Courier New" panose="02070309020205020404" pitchFamily="49" charset="0"/>
              </a:rPr>
              <a:t>8</a:t>
            </a:r>
            <a:r>
              <a:rPr lang="en-US" sz="2800" dirty="0">
                <a:solidFill>
                  <a:srgbClr val="002060"/>
                </a:solidFill>
              </a:rPr>
              <a:t>, or </a:t>
            </a:r>
            <a:r>
              <a:rPr lang="en-US" sz="2800" dirty="0">
                <a:solidFill>
                  <a:srgbClr val="002060"/>
                </a:solidFill>
                <a:latin typeface="Courier New" panose="02070309020205020404" pitchFamily="49" charset="0"/>
                <a:cs typeface="Courier New" panose="02070309020205020404" pitchFamily="49" charset="0"/>
              </a:rPr>
              <a:t>9</a:t>
            </a:r>
            <a:r>
              <a:rPr lang="en-US" sz="2800" dirty="0">
                <a:solidFill>
                  <a:srgbClr val="002060"/>
                </a:solidFill>
              </a:rPr>
              <a:t>. It has to be both greater than </a:t>
            </a:r>
            <a:r>
              <a:rPr lang="en-US" sz="2800" dirty="0">
                <a:solidFill>
                  <a:srgbClr val="002060"/>
                </a:solidFill>
                <a:latin typeface="Courier New" panose="02070309020205020404" pitchFamily="49" charset="0"/>
                <a:cs typeface="Courier New" panose="02070309020205020404" pitchFamily="49" charset="0"/>
              </a:rPr>
              <a:t>5</a:t>
            </a:r>
            <a:r>
              <a:rPr lang="en-US" sz="2800" dirty="0">
                <a:solidFill>
                  <a:srgbClr val="002060"/>
                </a:solidFill>
              </a:rPr>
              <a:t> and less than </a:t>
            </a:r>
            <a:r>
              <a:rPr lang="en-US" sz="2800" dirty="0">
                <a:solidFill>
                  <a:srgbClr val="002060"/>
                </a:solidFill>
                <a:latin typeface="Courier New" panose="02070309020205020404" pitchFamily="49" charset="0"/>
                <a:cs typeface="Courier New" panose="02070309020205020404" pitchFamily="49" charset="0"/>
              </a:rPr>
              <a:t>10</a:t>
            </a:r>
            <a:r>
              <a:rPr lang="en-US" sz="2800" dirty="0">
                <a:solidFill>
                  <a:srgbClr val="002060"/>
                </a:solidFill>
              </a:rPr>
              <a:t> at the same time. </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0272006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989" y="598715"/>
            <a:ext cx="10058400" cy="931817"/>
          </a:xfrm>
        </p:spPr>
        <p:txBody>
          <a:bodyPr>
            <a:normAutofit/>
          </a:bodyPr>
          <a:lstStyle/>
          <a:p>
            <a:r>
              <a:rPr lang="en-US" b="1" dirty="0" smtClean="0">
                <a:solidFill>
                  <a:schemeClr val="accent1">
                    <a:lumMod val="75000"/>
                  </a:schemeClr>
                </a:solidFill>
              </a:rPr>
              <a:t>The </a:t>
            </a:r>
            <a:r>
              <a:rPr lang="en-US" b="1" dirty="0" smtClean="0">
                <a:solidFill>
                  <a:schemeClr val="accent1">
                    <a:lumMod val="75000"/>
                  </a:schemeClr>
                </a:solidFill>
                <a:latin typeface="Courier New" panose="02070309020205020404" pitchFamily="49" charset="0"/>
                <a:cs typeface="Courier New" panose="02070309020205020404" pitchFamily="49" charset="0"/>
              </a:rPr>
              <a:t>OR</a:t>
            </a:r>
            <a:r>
              <a:rPr lang="en-US" b="1" dirty="0" smtClean="0">
                <a:solidFill>
                  <a:schemeClr val="accent1">
                    <a:lumMod val="75000"/>
                  </a:schemeClr>
                </a:solidFill>
              </a:rPr>
              <a:t> Operator</a:t>
            </a:r>
            <a:endParaRPr lang="en-US" b="1" dirty="0">
              <a:solidFill>
                <a:schemeClr val="accent1">
                  <a:lumMod val="75000"/>
                </a:schemeClr>
              </a:solidFill>
            </a:endParaRPr>
          </a:p>
        </p:txBody>
      </p:sp>
      <p:sp>
        <p:nvSpPr>
          <p:cNvPr id="3" name="Content Placeholder 2"/>
          <p:cNvSpPr>
            <a:spLocks noGrp="1"/>
          </p:cNvSpPr>
          <p:nvPr>
            <p:ph idx="1"/>
          </p:nvPr>
        </p:nvSpPr>
        <p:spPr>
          <a:ln>
            <a:noFill/>
          </a:ln>
        </p:spPr>
        <p:txBody>
          <a:bodyPr>
            <a:normAutofit/>
          </a:bodyPr>
          <a:lstStyle/>
          <a:p>
            <a:r>
              <a:rPr lang="en-US" sz="2400" dirty="0" smtClean="0">
                <a:solidFill>
                  <a:srgbClr val="002060"/>
                </a:solidFill>
              </a:rPr>
              <a:t> </a:t>
            </a:r>
            <a:r>
              <a:rPr lang="en-US" sz="2800" dirty="0">
                <a:solidFill>
                  <a:srgbClr val="002060"/>
                </a:solidFill>
              </a:rPr>
              <a:t>A compound condition consisting of two simple conditions joined by an </a:t>
            </a:r>
            <a:r>
              <a:rPr lang="en-US" sz="2800" b="1" dirty="0">
                <a:solidFill>
                  <a:srgbClr val="002060"/>
                </a:solidFill>
                <a:latin typeface="Courier New" panose="02070309020205020404" pitchFamily="49" charset="0"/>
              </a:rPr>
              <a:t>OR</a:t>
            </a:r>
            <a:r>
              <a:rPr lang="en-US" sz="2800" dirty="0">
                <a:solidFill>
                  <a:srgbClr val="002060"/>
                </a:solidFill>
              </a:rPr>
              <a:t> is </a:t>
            </a:r>
            <a:r>
              <a:rPr lang="en-US" sz="2800" dirty="0">
                <a:solidFill>
                  <a:srgbClr val="002060"/>
                </a:solidFill>
                <a:latin typeface="Courier New" panose="02070309020205020404" pitchFamily="49" charset="0"/>
                <a:cs typeface="Courier New" panose="02070309020205020404" pitchFamily="49" charset="0"/>
              </a:rPr>
              <a:t>true</a:t>
            </a:r>
            <a:r>
              <a:rPr lang="en-US" sz="2800" dirty="0">
                <a:solidFill>
                  <a:srgbClr val="002060"/>
                </a:solidFill>
              </a:rPr>
              <a:t> if even one of the simple conditions is </a:t>
            </a:r>
            <a:r>
              <a:rPr lang="en-US" sz="2800" dirty="0">
                <a:solidFill>
                  <a:srgbClr val="002060"/>
                </a:solidFill>
                <a:latin typeface="Courier New" panose="02070309020205020404" pitchFamily="49" charset="0"/>
                <a:cs typeface="Courier New" panose="02070309020205020404" pitchFamily="49" charset="0"/>
              </a:rPr>
              <a:t>true</a:t>
            </a:r>
            <a:r>
              <a:rPr lang="en-US" sz="2800" dirty="0">
                <a:solidFill>
                  <a:srgbClr val="002060"/>
                </a:solidFill>
              </a:rPr>
              <a:t>. </a:t>
            </a:r>
            <a:endParaRPr lang="en-US" sz="2800" dirty="0" smtClean="0">
              <a:solidFill>
                <a:srgbClr val="002060"/>
              </a:solidFill>
            </a:endParaRPr>
          </a:p>
          <a:p>
            <a:r>
              <a:rPr lang="en-US" sz="2800" dirty="0" smtClean="0">
                <a:solidFill>
                  <a:srgbClr val="002060"/>
                </a:solidFill>
              </a:rPr>
              <a:t>It </a:t>
            </a:r>
            <a:r>
              <a:rPr lang="en-US" sz="2800" dirty="0">
                <a:solidFill>
                  <a:srgbClr val="002060"/>
                </a:solidFill>
              </a:rPr>
              <a:t>is </a:t>
            </a:r>
            <a:r>
              <a:rPr lang="en-US" sz="2800" dirty="0">
                <a:solidFill>
                  <a:srgbClr val="002060"/>
                </a:solidFill>
                <a:latin typeface="Courier New" panose="02070309020205020404" pitchFamily="49" charset="0"/>
                <a:cs typeface="Courier New" panose="02070309020205020404" pitchFamily="49" charset="0"/>
              </a:rPr>
              <a:t>false</a:t>
            </a:r>
            <a:r>
              <a:rPr lang="en-US" sz="2800" dirty="0">
                <a:solidFill>
                  <a:srgbClr val="002060"/>
                </a:solidFill>
              </a:rPr>
              <a:t> only if both are </a:t>
            </a:r>
            <a:r>
              <a:rPr lang="en-US" sz="2800" dirty="0">
                <a:solidFill>
                  <a:srgbClr val="002060"/>
                </a:solidFill>
                <a:latin typeface="Courier New" panose="02070309020205020404" pitchFamily="49" charset="0"/>
                <a:cs typeface="Courier New" panose="02070309020205020404" pitchFamily="49" charset="0"/>
              </a:rPr>
              <a:t>false</a:t>
            </a:r>
            <a:r>
              <a:rPr lang="en-US" sz="2800" dirty="0">
                <a:solidFill>
                  <a:srgbClr val="002060"/>
                </a:solidFill>
              </a:rPr>
              <a:t>. </a:t>
            </a:r>
            <a:endParaRPr lang="en-US" sz="2800" dirty="0" smtClean="0">
              <a:solidFill>
                <a:srgbClr val="002060"/>
              </a:solidFill>
            </a:endParaRPr>
          </a:p>
          <a:p>
            <a:r>
              <a:rPr lang="en-US" sz="2800" dirty="0" smtClean="0">
                <a:solidFill>
                  <a:srgbClr val="002060"/>
                </a:solidFill>
              </a:rPr>
              <a:t>For </a:t>
            </a:r>
            <a:r>
              <a:rPr lang="en-US" sz="2800" dirty="0">
                <a:solidFill>
                  <a:srgbClr val="002060"/>
                </a:solidFill>
              </a:rPr>
              <a:t>example: </a:t>
            </a:r>
          </a:p>
          <a:p>
            <a:pPr algn="ctr">
              <a:buFont typeface="Times" panose="02020603050405020304" pitchFamily="18" charset="0"/>
              <a:buNone/>
            </a:pPr>
            <a:r>
              <a:rPr lang="en-US" sz="2800" dirty="0">
                <a:solidFill>
                  <a:srgbClr val="002060"/>
                </a:solidFill>
                <a:latin typeface="Courier New" panose="02070309020205020404" pitchFamily="49" charset="0"/>
              </a:rPr>
              <a:t>If (</a:t>
            </a:r>
            <a:r>
              <a:rPr lang="en-US" sz="2800" b="1" dirty="0">
                <a:solidFill>
                  <a:srgbClr val="0070C0"/>
                </a:solidFill>
                <a:latin typeface="Courier New" panose="02070309020205020404" pitchFamily="49" charset="0"/>
              </a:rPr>
              <a:t>Response</a:t>
            </a:r>
            <a:r>
              <a:rPr lang="en-US" sz="2800" b="1" dirty="0">
                <a:solidFill>
                  <a:srgbClr val="002060"/>
                </a:solidFill>
                <a:latin typeface="Courier New" panose="02070309020205020404" pitchFamily="49" charset="0"/>
              </a:rPr>
              <a:t> </a:t>
            </a:r>
            <a:r>
              <a:rPr lang="en-US" sz="2800" dirty="0">
                <a:solidFill>
                  <a:srgbClr val="002060"/>
                </a:solidFill>
                <a:latin typeface="Courier New" panose="02070309020205020404" pitchFamily="49" charset="0"/>
              </a:rPr>
              <a:t>==</a:t>
            </a:r>
            <a:r>
              <a:rPr lang="en-US" sz="2800" dirty="0">
                <a:solidFill>
                  <a:srgbClr val="002060"/>
                </a:solidFill>
              </a:rPr>
              <a:t>“</a:t>
            </a:r>
            <a:r>
              <a:rPr lang="en-US" sz="2800" dirty="0">
                <a:solidFill>
                  <a:srgbClr val="002060"/>
                </a:solidFill>
                <a:latin typeface="Courier New" panose="02070309020205020404" pitchFamily="49" charset="0"/>
              </a:rPr>
              <a:t>Y</a:t>
            </a:r>
            <a:r>
              <a:rPr lang="en-US" sz="2800" dirty="0">
                <a:solidFill>
                  <a:srgbClr val="002060"/>
                </a:solidFill>
              </a:rPr>
              <a:t>”</a:t>
            </a:r>
            <a:r>
              <a:rPr lang="en-US" sz="2800" dirty="0">
                <a:solidFill>
                  <a:srgbClr val="002060"/>
                </a:solidFill>
                <a:latin typeface="Courier New" panose="02070309020205020404" pitchFamily="49" charset="0"/>
              </a:rPr>
              <a:t>) OR (</a:t>
            </a:r>
            <a:r>
              <a:rPr lang="en-US" sz="2800" b="1" dirty="0">
                <a:solidFill>
                  <a:srgbClr val="0070C0"/>
                </a:solidFill>
                <a:latin typeface="Courier New" panose="02070309020205020404" pitchFamily="49" charset="0"/>
              </a:rPr>
              <a:t>Response</a:t>
            </a:r>
            <a:r>
              <a:rPr lang="en-US" sz="2800" b="1" dirty="0">
                <a:solidFill>
                  <a:srgbClr val="002060"/>
                </a:solidFill>
                <a:latin typeface="Courier New" panose="02070309020205020404" pitchFamily="49" charset="0"/>
              </a:rPr>
              <a:t> </a:t>
            </a:r>
            <a:r>
              <a:rPr lang="en-US" sz="2800" dirty="0">
                <a:solidFill>
                  <a:srgbClr val="002060"/>
                </a:solidFill>
                <a:latin typeface="Courier New" panose="02070309020205020404" pitchFamily="49" charset="0"/>
              </a:rPr>
              <a:t>==</a:t>
            </a:r>
            <a:r>
              <a:rPr lang="en-US" sz="2800" dirty="0">
                <a:solidFill>
                  <a:srgbClr val="002060"/>
                </a:solidFill>
              </a:rPr>
              <a:t>“</a:t>
            </a:r>
            <a:r>
              <a:rPr lang="en-US" sz="2800" dirty="0">
                <a:solidFill>
                  <a:srgbClr val="002060"/>
                </a:solidFill>
                <a:latin typeface="Courier New" panose="02070309020205020404" pitchFamily="49" charset="0"/>
              </a:rPr>
              <a:t>y</a:t>
            </a:r>
            <a:r>
              <a:rPr lang="en-US" sz="2800" dirty="0">
                <a:solidFill>
                  <a:srgbClr val="002060"/>
                </a:solidFill>
              </a:rPr>
              <a:t>”</a:t>
            </a:r>
            <a:r>
              <a:rPr lang="en-US" sz="2800" dirty="0">
                <a:solidFill>
                  <a:srgbClr val="002060"/>
                </a:solidFill>
                <a:latin typeface="Courier New" panose="02070309020205020404" pitchFamily="49" charset="0"/>
              </a:rPr>
              <a:t>) Then </a:t>
            </a:r>
            <a:r>
              <a:rPr lang="en-US" sz="2800" dirty="0">
                <a:solidFill>
                  <a:srgbClr val="002060"/>
                </a:solidFill>
              </a:rPr>
              <a:t>…</a:t>
            </a:r>
            <a:endParaRPr lang="en-US" sz="2800" dirty="0">
              <a:solidFill>
                <a:srgbClr val="002060"/>
              </a:solidFill>
              <a:latin typeface="Courier New" panose="02070309020205020404" pitchFamily="49" charset="0"/>
            </a:endParaRPr>
          </a:p>
          <a:p>
            <a:r>
              <a:rPr lang="en-US" sz="2800" dirty="0">
                <a:solidFill>
                  <a:srgbClr val="002060"/>
                </a:solidFill>
              </a:rPr>
              <a:t>This is </a:t>
            </a:r>
            <a:r>
              <a:rPr lang="en-US" sz="2800" dirty="0">
                <a:solidFill>
                  <a:srgbClr val="002060"/>
                </a:solidFill>
                <a:latin typeface="Courier New" panose="02070309020205020404" pitchFamily="49" charset="0"/>
                <a:cs typeface="Courier New" panose="02070309020205020404" pitchFamily="49" charset="0"/>
              </a:rPr>
              <a:t>true</a:t>
            </a:r>
            <a:r>
              <a:rPr lang="en-US" sz="2800" dirty="0">
                <a:solidFill>
                  <a:srgbClr val="002060"/>
                </a:solidFill>
              </a:rPr>
              <a:t> if </a:t>
            </a:r>
            <a:r>
              <a:rPr lang="en-US" sz="2800" b="1" dirty="0">
                <a:solidFill>
                  <a:srgbClr val="0070C0"/>
                </a:solidFill>
                <a:latin typeface="Courier New" panose="02070309020205020404" pitchFamily="49" charset="0"/>
              </a:rPr>
              <a:t>Response</a:t>
            </a:r>
            <a:r>
              <a:rPr lang="en-US" sz="2800" dirty="0">
                <a:solidFill>
                  <a:srgbClr val="002060"/>
                </a:solidFill>
                <a:latin typeface="Courier New" panose="02070309020205020404" pitchFamily="49" charset="0"/>
              </a:rPr>
              <a:t> </a:t>
            </a:r>
            <a:r>
              <a:rPr lang="en-US" sz="2800" dirty="0">
                <a:solidFill>
                  <a:srgbClr val="002060"/>
                </a:solidFill>
              </a:rPr>
              <a:t>is uppercase (‘</a:t>
            </a:r>
            <a:r>
              <a:rPr lang="en-US" sz="2800" dirty="0">
                <a:solidFill>
                  <a:srgbClr val="002060"/>
                </a:solidFill>
                <a:latin typeface="Courier New" panose="02070309020205020404" pitchFamily="49" charset="0"/>
              </a:rPr>
              <a:t>Y</a:t>
            </a:r>
            <a:r>
              <a:rPr lang="en-US" sz="2800" dirty="0">
                <a:solidFill>
                  <a:srgbClr val="002060"/>
                </a:solidFill>
              </a:rPr>
              <a:t>’) or lowercase (‘</a:t>
            </a:r>
            <a:r>
              <a:rPr lang="en-US" sz="2800" dirty="0">
                <a:solidFill>
                  <a:srgbClr val="002060"/>
                </a:solidFill>
                <a:latin typeface="Courier New" panose="02070309020205020404" pitchFamily="49" charset="0"/>
              </a:rPr>
              <a:t>y</a:t>
            </a:r>
            <a:r>
              <a:rPr lang="en-US" sz="2800" dirty="0">
                <a:solidFill>
                  <a:srgbClr val="002060"/>
                </a:solidFill>
              </a:rPr>
              <a:t>’). For the above condition to be </a:t>
            </a:r>
            <a:r>
              <a:rPr lang="en-US" sz="2800" dirty="0">
                <a:solidFill>
                  <a:srgbClr val="002060"/>
                </a:solidFill>
                <a:latin typeface="Courier New" panose="02070309020205020404" pitchFamily="49" charset="0"/>
                <a:cs typeface="Courier New" panose="02070309020205020404" pitchFamily="49" charset="0"/>
              </a:rPr>
              <a:t>false</a:t>
            </a:r>
            <a:r>
              <a:rPr lang="en-US" sz="2800" dirty="0">
                <a:solidFill>
                  <a:srgbClr val="002060"/>
                </a:solidFill>
              </a:rPr>
              <a:t>, </a:t>
            </a:r>
            <a:r>
              <a:rPr lang="en-US" sz="2800" b="1" dirty="0">
                <a:solidFill>
                  <a:srgbClr val="0070C0"/>
                </a:solidFill>
                <a:latin typeface="Courier New" panose="02070309020205020404" pitchFamily="49" charset="0"/>
              </a:rPr>
              <a:t>Response</a:t>
            </a:r>
            <a:r>
              <a:rPr lang="en-US" sz="2800" dirty="0">
                <a:solidFill>
                  <a:srgbClr val="002060"/>
                </a:solidFill>
                <a:latin typeface="Courier New" panose="02070309020205020404" pitchFamily="49" charset="0"/>
              </a:rPr>
              <a:t> </a:t>
            </a:r>
            <a:r>
              <a:rPr lang="en-US" sz="2800" dirty="0">
                <a:solidFill>
                  <a:srgbClr val="002060"/>
                </a:solidFill>
              </a:rPr>
              <a:t>would have to be something other than either ‘</a:t>
            </a:r>
            <a:r>
              <a:rPr lang="en-US" sz="2800" dirty="0">
                <a:solidFill>
                  <a:srgbClr val="002060"/>
                </a:solidFill>
                <a:latin typeface="Courier New" panose="02070309020205020404" pitchFamily="49" charset="0"/>
              </a:rPr>
              <a:t>Y</a:t>
            </a:r>
            <a:r>
              <a:rPr lang="en-US" sz="2800" dirty="0">
                <a:solidFill>
                  <a:srgbClr val="002060"/>
                </a:solidFill>
              </a:rPr>
              <a:t>’ or ‘</a:t>
            </a:r>
            <a:r>
              <a:rPr lang="en-US" sz="2800" dirty="0">
                <a:solidFill>
                  <a:srgbClr val="002060"/>
                </a:solidFill>
                <a:latin typeface="Courier New" panose="02070309020205020404" pitchFamily="49" charset="0"/>
              </a:rPr>
              <a:t>y</a:t>
            </a:r>
            <a:r>
              <a:rPr lang="en-US" sz="2800" dirty="0">
                <a:solidFill>
                  <a:srgbClr val="002060"/>
                </a:solidFill>
              </a:rPr>
              <a:t>’. </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0047856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35429"/>
            <a:ext cx="10058400" cy="819614"/>
          </a:xfrm>
        </p:spPr>
        <p:txBody>
          <a:bodyPr>
            <a:normAutofit/>
          </a:bodyPr>
          <a:lstStyle/>
          <a:p>
            <a:r>
              <a:rPr lang="en-US" b="1" dirty="0" smtClean="0">
                <a:solidFill>
                  <a:schemeClr val="accent1">
                    <a:lumMod val="75000"/>
                  </a:schemeClr>
                </a:solidFill>
              </a:rPr>
              <a:t>The </a:t>
            </a:r>
            <a:r>
              <a:rPr lang="en-US" b="1" dirty="0" smtClean="0">
                <a:solidFill>
                  <a:schemeClr val="accent1">
                    <a:lumMod val="75000"/>
                  </a:schemeClr>
                </a:solidFill>
                <a:latin typeface="Courier New" panose="02070309020205020404" pitchFamily="49" charset="0"/>
                <a:cs typeface="Courier New" panose="02070309020205020404" pitchFamily="49" charset="0"/>
              </a:rPr>
              <a:t>NOT</a:t>
            </a:r>
            <a:r>
              <a:rPr lang="en-US" b="1" dirty="0" smtClean="0">
                <a:solidFill>
                  <a:schemeClr val="accent1">
                    <a:lumMod val="75000"/>
                  </a:schemeClr>
                </a:solidFill>
              </a:rPr>
              <a:t> Operator</a:t>
            </a:r>
            <a:endParaRPr lang="en-US" b="1" dirty="0">
              <a:solidFill>
                <a:schemeClr val="accent1">
                  <a:lumMod val="75000"/>
                </a:schemeClr>
              </a:solidFill>
            </a:endParaRPr>
          </a:p>
        </p:txBody>
      </p:sp>
      <p:sp>
        <p:nvSpPr>
          <p:cNvPr id="3" name="Content Placeholder 2"/>
          <p:cNvSpPr>
            <a:spLocks noGrp="1"/>
          </p:cNvSpPr>
          <p:nvPr>
            <p:ph idx="1"/>
          </p:nvPr>
        </p:nvSpPr>
        <p:spPr>
          <a:ln>
            <a:noFill/>
          </a:ln>
        </p:spPr>
        <p:txBody>
          <a:bodyPr>
            <a:noAutofit/>
          </a:bodyPr>
          <a:lstStyle/>
          <a:p>
            <a:r>
              <a:rPr lang="en-US" sz="2800" dirty="0" smtClean="0">
                <a:solidFill>
                  <a:srgbClr val="002060"/>
                </a:solidFill>
              </a:rPr>
              <a:t> </a:t>
            </a:r>
            <a:r>
              <a:rPr lang="en-US" sz="2800" b="1" dirty="0">
                <a:solidFill>
                  <a:srgbClr val="002060"/>
                </a:solidFill>
                <a:latin typeface="Courier New" panose="02070309020205020404" pitchFamily="49" charset="0"/>
              </a:rPr>
              <a:t>AND</a:t>
            </a:r>
            <a:r>
              <a:rPr lang="en-US" sz="2800" dirty="0">
                <a:solidFill>
                  <a:srgbClr val="002060"/>
                </a:solidFill>
                <a:latin typeface="Courier New" panose="02070309020205020404" pitchFamily="49" charset="0"/>
              </a:rPr>
              <a:t> </a:t>
            </a:r>
            <a:r>
              <a:rPr lang="en-US" sz="2800" dirty="0" err="1">
                <a:solidFill>
                  <a:srgbClr val="002060"/>
                </a:solidFill>
              </a:rPr>
              <a:t>and</a:t>
            </a:r>
            <a:r>
              <a:rPr lang="en-US" sz="2800" dirty="0">
                <a:solidFill>
                  <a:srgbClr val="002060"/>
                </a:solidFill>
              </a:rPr>
              <a:t> </a:t>
            </a:r>
            <a:r>
              <a:rPr lang="en-US" sz="2800" b="1" dirty="0">
                <a:solidFill>
                  <a:srgbClr val="002060"/>
                </a:solidFill>
                <a:latin typeface="Courier New" panose="02070309020205020404" pitchFamily="49" charset="0"/>
              </a:rPr>
              <a:t>OR</a:t>
            </a:r>
            <a:r>
              <a:rPr lang="en-US" sz="2800" dirty="0">
                <a:solidFill>
                  <a:srgbClr val="002060"/>
                </a:solidFill>
              </a:rPr>
              <a:t> affect 2 simple conditions.</a:t>
            </a:r>
          </a:p>
          <a:p>
            <a:r>
              <a:rPr lang="en-US" sz="2800" b="1" dirty="0">
                <a:solidFill>
                  <a:srgbClr val="002060"/>
                </a:solidFill>
                <a:latin typeface="Courier New" panose="02070309020205020404" pitchFamily="49" charset="0"/>
              </a:rPr>
              <a:t>NOT</a:t>
            </a:r>
            <a:r>
              <a:rPr lang="en-US" sz="2800" dirty="0">
                <a:solidFill>
                  <a:srgbClr val="002060"/>
                </a:solidFill>
              </a:rPr>
              <a:t> affects only one condition. If you need to negate more than one simple condition, you will need more than one </a:t>
            </a:r>
            <a:r>
              <a:rPr lang="en-US" sz="2800" b="1" dirty="0" smtClean="0">
                <a:solidFill>
                  <a:srgbClr val="002060"/>
                </a:solidFill>
                <a:latin typeface="Courier New" panose="02070309020205020404" pitchFamily="49" charset="0"/>
              </a:rPr>
              <a:t>NOT.</a:t>
            </a:r>
            <a:endParaRPr lang="en-US" sz="2800" b="1" dirty="0">
              <a:solidFill>
                <a:srgbClr val="002060"/>
              </a:solidFill>
              <a:latin typeface="Courier New" panose="02070309020205020404" pitchFamily="49" charset="0"/>
            </a:endParaRPr>
          </a:p>
          <a:p>
            <a:r>
              <a:rPr lang="en-US" sz="2800" dirty="0">
                <a:solidFill>
                  <a:srgbClr val="002060"/>
                </a:solidFill>
              </a:rPr>
              <a:t>A condition with the </a:t>
            </a:r>
            <a:r>
              <a:rPr lang="en-US" sz="2800" b="1" dirty="0">
                <a:solidFill>
                  <a:srgbClr val="002060"/>
                </a:solidFill>
                <a:latin typeface="Courier New" panose="02070309020205020404" pitchFamily="49" charset="0"/>
              </a:rPr>
              <a:t>NOT </a:t>
            </a:r>
            <a:r>
              <a:rPr lang="en-US" sz="2800" dirty="0">
                <a:solidFill>
                  <a:srgbClr val="002060"/>
                </a:solidFill>
              </a:rPr>
              <a:t>operator is </a:t>
            </a:r>
            <a:r>
              <a:rPr lang="en-US" sz="2800" dirty="0">
                <a:solidFill>
                  <a:srgbClr val="002060"/>
                </a:solidFill>
                <a:latin typeface="Courier New" panose="02070309020205020404" pitchFamily="49" charset="0"/>
                <a:cs typeface="Courier New" panose="02070309020205020404" pitchFamily="49" charset="0"/>
              </a:rPr>
              <a:t>true</a:t>
            </a:r>
            <a:r>
              <a:rPr lang="en-US" sz="2800" dirty="0">
                <a:solidFill>
                  <a:srgbClr val="002060"/>
                </a:solidFill>
              </a:rPr>
              <a:t> only if the condition is </a:t>
            </a:r>
            <a:r>
              <a:rPr lang="en-US" sz="2800" dirty="0">
                <a:solidFill>
                  <a:srgbClr val="002060"/>
                </a:solidFill>
                <a:latin typeface="Courier New" panose="02070309020205020404" pitchFamily="49" charset="0"/>
                <a:cs typeface="Courier New" panose="02070309020205020404" pitchFamily="49" charset="0"/>
              </a:rPr>
              <a:t>false</a:t>
            </a:r>
            <a:r>
              <a:rPr lang="en-US" sz="2800" dirty="0">
                <a:solidFill>
                  <a:srgbClr val="002060"/>
                </a:solidFill>
              </a:rPr>
              <a:t>.</a:t>
            </a:r>
          </a:p>
          <a:p>
            <a:pPr lvl="1" algn="ctr">
              <a:buNone/>
            </a:pPr>
            <a:r>
              <a:rPr lang="en-US" sz="2800" dirty="0">
                <a:solidFill>
                  <a:srgbClr val="002060"/>
                </a:solidFill>
                <a:latin typeface="Courier New" panose="02070309020205020404" pitchFamily="49" charset="0"/>
                <a:cs typeface="Courier New" panose="02070309020205020404" pitchFamily="49" charset="0"/>
              </a:rPr>
              <a:t>NOT(</a:t>
            </a:r>
            <a:r>
              <a:rPr lang="en-US" sz="2800" b="1" dirty="0">
                <a:solidFill>
                  <a:srgbClr val="0070C0"/>
                </a:solidFill>
                <a:latin typeface="Courier New" panose="02070309020205020404" pitchFamily="49" charset="0"/>
              </a:rPr>
              <a:t>A</a:t>
            </a:r>
            <a:r>
              <a:rPr lang="en-US" sz="2800" b="1" dirty="0">
                <a:solidFill>
                  <a:srgbClr val="002060"/>
                </a:solidFill>
                <a:latin typeface="Courier New" panose="02070309020205020404" pitchFamily="49" charset="0"/>
              </a:rPr>
              <a:t> </a:t>
            </a:r>
            <a:r>
              <a:rPr lang="en-US" sz="2800" dirty="0">
                <a:solidFill>
                  <a:srgbClr val="002060"/>
                </a:solidFill>
                <a:latin typeface="Courier New" panose="02070309020205020404" pitchFamily="49" charset="0"/>
                <a:cs typeface="Courier New" panose="02070309020205020404" pitchFamily="49" charset="0"/>
              </a:rPr>
              <a:t>&lt;</a:t>
            </a:r>
            <a:r>
              <a:rPr lang="en-US" sz="2800" b="1" dirty="0">
                <a:solidFill>
                  <a:srgbClr val="002060"/>
                </a:solidFill>
                <a:latin typeface="Courier New" panose="02070309020205020404" pitchFamily="49" charset="0"/>
              </a:rPr>
              <a:t> </a:t>
            </a:r>
            <a:r>
              <a:rPr lang="en-US" sz="2800" b="1" dirty="0">
                <a:solidFill>
                  <a:srgbClr val="0070C0"/>
                </a:solidFill>
                <a:latin typeface="Courier New" panose="02070309020205020404" pitchFamily="49" charset="0"/>
              </a:rPr>
              <a:t>B</a:t>
            </a:r>
            <a:r>
              <a:rPr lang="en-US" sz="2800" dirty="0">
                <a:solidFill>
                  <a:srgbClr val="002060"/>
                </a:solidFill>
                <a:latin typeface="Courier New" panose="02070309020205020404" pitchFamily="49" charset="0"/>
                <a:cs typeface="Courier New" panose="02070309020205020404" pitchFamily="49" charset="0"/>
              </a:rPr>
              <a:t>)</a:t>
            </a:r>
            <a:r>
              <a:rPr lang="en-US" sz="2800" dirty="0">
                <a:solidFill>
                  <a:srgbClr val="002060"/>
                </a:solidFill>
              </a:rPr>
              <a:t>  </a:t>
            </a:r>
          </a:p>
          <a:p>
            <a:pPr lvl="1">
              <a:buNone/>
            </a:pPr>
            <a:r>
              <a:rPr lang="en-US" sz="2800" dirty="0">
                <a:solidFill>
                  <a:srgbClr val="002060"/>
                </a:solidFill>
              </a:rPr>
              <a:t>is true only if </a:t>
            </a:r>
            <a:r>
              <a:rPr lang="en-US" sz="2800" b="1" dirty="0">
                <a:solidFill>
                  <a:srgbClr val="0070C0"/>
                </a:solidFill>
                <a:latin typeface="Courier New" panose="02070309020205020404" pitchFamily="49" charset="0"/>
              </a:rPr>
              <a:t>B</a:t>
            </a:r>
            <a:r>
              <a:rPr lang="en-US" sz="2800" b="1" dirty="0">
                <a:solidFill>
                  <a:srgbClr val="002060"/>
                </a:solidFill>
                <a:latin typeface="Courier New" panose="02070309020205020404" pitchFamily="49" charset="0"/>
              </a:rPr>
              <a:t> </a:t>
            </a:r>
            <a:r>
              <a:rPr lang="en-US" sz="2800" dirty="0">
                <a:solidFill>
                  <a:srgbClr val="002060"/>
                </a:solidFill>
              </a:rPr>
              <a:t>is greater than or equal to </a:t>
            </a:r>
            <a:r>
              <a:rPr lang="en-US" sz="2800" b="1" dirty="0">
                <a:solidFill>
                  <a:srgbClr val="0070C0"/>
                </a:solidFill>
                <a:latin typeface="Courier New" panose="02070309020205020404" pitchFamily="49" charset="0"/>
              </a:rPr>
              <a:t>A</a:t>
            </a:r>
            <a:r>
              <a:rPr lang="en-US" sz="2800" dirty="0">
                <a:solidFill>
                  <a:srgbClr val="002060"/>
                </a:solidFill>
              </a:rPr>
              <a:t>.</a:t>
            </a:r>
          </a:p>
          <a:p>
            <a:pPr lvl="1" algn="ctr">
              <a:buNone/>
            </a:pPr>
            <a:r>
              <a:rPr lang="en-US" sz="2800" dirty="0">
                <a:solidFill>
                  <a:srgbClr val="002060"/>
                </a:solidFill>
                <a:latin typeface="Courier New" panose="02070309020205020404" pitchFamily="49" charset="0"/>
                <a:cs typeface="Courier New" panose="02070309020205020404" pitchFamily="49" charset="0"/>
              </a:rPr>
              <a:t>If (</a:t>
            </a:r>
            <a:r>
              <a:rPr lang="en-US" sz="2800" b="1" dirty="0">
                <a:solidFill>
                  <a:srgbClr val="0070C0"/>
                </a:solidFill>
                <a:latin typeface="Courier New" panose="02070309020205020404" pitchFamily="49" charset="0"/>
              </a:rPr>
              <a:t>X</a:t>
            </a:r>
            <a:r>
              <a:rPr lang="en-US" sz="2800" b="1" dirty="0">
                <a:solidFill>
                  <a:srgbClr val="002060"/>
                </a:solidFill>
                <a:latin typeface="Courier New" panose="02070309020205020404" pitchFamily="49" charset="0"/>
              </a:rPr>
              <a:t> </a:t>
            </a:r>
            <a:r>
              <a:rPr lang="en-US" sz="2800" dirty="0">
                <a:solidFill>
                  <a:srgbClr val="002060"/>
                </a:solidFill>
                <a:latin typeface="Courier New" panose="02070309020205020404" pitchFamily="49" charset="0"/>
                <a:cs typeface="Courier New" panose="02070309020205020404" pitchFamily="49" charset="0"/>
              </a:rPr>
              <a:t>&gt; 100) AND NOT(</a:t>
            </a:r>
            <a:r>
              <a:rPr lang="en-US" sz="2800" b="1" dirty="0">
                <a:solidFill>
                  <a:srgbClr val="0070C0"/>
                </a:solidFill>
                <a:latin typeface="Courier New" panose="02070309020205020404" pitchFamily="49" charset="0"/>
              </a:rPr>
              <a:t>X</a:t>
            </a:r>
            <a:r>
              <a:rPr lang="en-US" sz="2800" b="1" dirty="0">
                <a:solidFill>
                  <a:srgbClr val="002060"/>
                </a:solidFill>
                <a:latin typeface="Courier New" panose="02070309020205020404" pitchFamily="49" charset="0"/>
              </a:rPr>
              <a:t> </a:t>
            </a:r>
            <a:r>
              <a:rPr lang="en-US" sz="2800" dirty="0">
                <a:solidFill>
                  <a:srgbClr val="002060"/>
                </a:solidFill>
                <a:latin typeface="Courier New" panose="02070309020205020404" pitchFamily="49" charset="0"/>
                <a:cs typeface="Courier New" panose="02070309020205020404" pitchFamily="49" charset="0"/>
              </a:rPr>
              <a:t>==</a:t>
            </a:r>
            <a:r>
              <a:rPr lang="en-US" sz="2800" b="1" dirty="0">
                <a:solidFill>
                  <a:srgbClr val="002060"/>
                </a:solidFill>
                <a:latin typeface="Courier New" panose="02070309020205020404" pitchFamily="49" charset="0"/>
              </a:rPr>
              <a:t> </a:t>
            </a:r>
            <a:r>
              <a:rPr lang="en-US" sz="2800" b="1" dirty="0">
                <a:solidFill>
                  <a:srgbClr val="0070C0"/>
                </a:solidFill>
                <a:latin typeface="Courier New" panose="02070309020205020404" pitchFamily="49" charset="0"/>
              </a:rPr>
              <a:t>Y</a:t>
            </a:r>
            <a:r>
              <a:rPr lang="en-US" sz="2800" dirty="0">
                <a:solidFill>
                  <a:srgbClr val="002060"/>
                </a:solidFill>
                <a:latin typeface="Courier New" panose="02070309020205020404" pitchFamily="49" charset="0"/>
                <a:cs typeface="Courier New" panose="02070309020205020404" pitchFamily="49" charset="0"/>
              </a:rPr>
              <a:t>) Then…</a:t>
            </a:r>
          </a:p>
          <a:p>
            <a:pPr lvl="1">
              <a:buNone/>
            </a:pPr>
            <a:r>
              <a:rPr lang="en-US" sz="2800" dirty="0">
                <a:solidFill>
                  <a:srgbClr val="002060"/>
                </a:solidFill>
              </a:rPr>
              <a:t>is true only if </a:t>
            </a:r>
            <a:r>
              <a:rPr lang="en-US" sz="2800" b="1" dirty="0">
                <a:solidFill>
                  <a:srgbClr val="0070C0"/>
                </a:solidFill>
                <a:latin typeface="Courier New" panose="02070309020205020404" pitchFamily="49" charset="0"/>
              </a:rPr>
              <a:t>X</a:t>
            </a:r>
            <a:r>
              <a:rPr lang="en-US" sz="2800" dirty="0">
                <a:solidFill>
                  <a:srgbClr val="002060"/>
                </a:solidFill>
              </a:rPr>
              <a:t> is greater than 100 but not equal to the value of </a:t>
            </a:r>
            <a:r>
              <a:rPr lang="en-US" sz="2800" b="1" dirty="0">
                <a:solidFill>
                  <a:srgbClr val="0070C0"/>
                </a:solidFill>
                <a:latin typeface="Courier New" panose="02070309020205020404" pitchFamily="49" charset="0"/>
              </a:rPr>
              <a:t>Y</a:t>
            </a:r>
            <a:r>
              <a:rPr lang="en-US" sz="2800" b="1" dirty="0">
                <a:solidFill>
                  <a:srgbClr val="002060"/>
                </a:solidFill>
                <a:latin typeface="Courier New" panose="02070309020205020404" pitchFamily="49" charset="0"/>
              </a:rPr>
              <a:t>.</a:t>
            </a:r>
            <a:r>
              <a:rPr lang="en-US" sz="2800" dirty="0">
                <a:solidFill>
                  <a:srgbClr val="002060"/>
                </a:solidFill>
              </a:rPr>
              <a:t> </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28810783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3"/>
          <p:cNvSpPr>
            <a:spLocks noGrp="1"/>
          </p:cNvSpPr>
          <p:nvPr>
            <p:ph type="sldNum" sz="quarter" idx="10"/>
          </p:nvPr>
        </p:nvSpPr>
        <p:spPr/>
        <p:txBody>
          <a:bodyPr/>
          <a:lstStyle/>
          <a:p>
            <a:r>
              <a:rPr lang="en-US"/>
              <a:t>1-</a:t>
            </a:r>
            <a:fld id="{A5B0503C-CF65-4227-81A7-125CA6C7E19B}" type="slidenum">
              <a:rPr lang="en-US"/>
              <a:pPr/>
              <a:t>24</a:t>
            </a:fld>
            <a:endParaRPr lang="en-US"/>
          </a:p>
        </p:txBody>
      </p:sp>
      <p:sp>
        <p:nvSpPr>
          <p:cNvPr id="173058" name="Rectangle 2"/>
          <p:cNvSpPr>
            <a:spLocks noGrp="1" noChangeArrowheads="1"/>
          </p:cNvSpPr>
          <p:nvPr>
            <p:ph type="title"/>
          </p:nvPr>
        </p:nvSpPr>
        <p:spPr>
          <a:xfrm>
            <a:off x="1151068" y="303214"/>
            <a:ext cx="9212132" cy="992187"/>
          </a:xfrm>
        </p:spPr>
        <p:txBody>
          <a:bodyPr>
            <a:noAutofit/>
          </a:bodyPr>
          <a:lstStyle/>
          <a:p>
            <a:r>
              <a:rPr lang="en-US" sz="3600" b="1" dirty="0">
                <a:solidFill>
                  <a:schemeClr val="accent1">
                    <a:lumMod val="75000"/>
                  </a:schemeClr>
                </a:solidFill>
              </a:rPr>
              <a:t>Truth Tables for </a:t>
            </a:r>
            <a:r>
              <a:rPr lang="en-US" sz="3600" b="1" dirty="0">
                <a:solidFill>
                  <a:schemeClr val="accent1">
                    <a:lumMod val="75000"/>
                  </a:schemeClr>
                </a:solidFill>
                <a:latin typeface="Courier New" panose="02070309020205020404" pitchFamily="49" charset="0"/>
                <a:cs typeface="Courier New" panose="02070309020205020404" pitchFamily="49" charset="0"/>
              </a:rPr>
              <a:t>OR</a:t>
            </a:r>
            <a:r>
              <a:rPr lang="en-US" sz="3600" b="1" dirty="0">
                <a:solidFill>
                  <a:schemeClr val="accent1">
                    <a:lumMod val="75000"/>
                  </a:schemeClr>
                </a:solidFill>
              </a:rPr>
              <a:t>, </a:t>
            </a:r>
            <a:r>
              <a:rPr lang="en-US" sz="3600" b="1" dirty="0">
                <a:solidFill>
                  <a:schemeClr val="accent1">
                    <a:lumMod val="75000"/>
                  </a:schemeClr>
                </a:solidFill>
                <a:latin typeface="Courier New" panose="02070309020205020404" pitchFamily="49" charset="0"/>
                <a:cs typeface="Courier New" panose="02070309020205020404" pitchFamily="49" charset="0"/>
              </a:rPr>
              <a:t>AND</a:t>
            </a:r>
            <a:r>
              <a:rPr lang="en-US" sz="3600" b="1" dirty="0">
                <a:solidFill>
                  <a:schemeClr val="accent1">
                    <a:lumMod val="75000"/>
                  </a:schemeClr>
                </a:solidFill>
              </a:rPr>
              <a:t>, and </a:t>
            </a:r>
            <a:r>
              <a:rPr lang="en-US" sz="3600" b="1" dirty="0">
                <a:solidFill>
                  <a:schemeClr val="accent1">
                    <a:lumMod val="75000"/>
                  </a:schemeClr>
                </a:solidFill>
                <a:latin typeface="Courier New" panose="02070309020205020404" pitchFamily="49" charset="0"/>
                <a:cs typeface="Courier New" panose="02070309020205020404" pitchFamily="49" charset="0"/>
              </a:rPr>
              <a:t>NOT</a:t>
            </a:r>
            <a:r>
              <a:rPr lang="en-US" sz="3600" b="1" dirty="0">
                <a:solidFill>
                  <a:schemeClr val="accent1">
                    <a:lumMod val="75000"/>
                  </a:schemeClr>
                </a:solidFill>
              </a:rPr>
              <a:t> Operators</a:t>
            </a:r>
          </a:p>
        </p:txBody>
      </p:sp>
      <p:graphicFrame>
        <p:nvGraphicFramePr>
          <p:cNvPr id="173097" name="Group 41"/>
          <p:cNvGraphicFramePr>
            <a:graphicFrameLocks noGrp="1"/>
          </p:cNvGraphicFramePr>
          <p:nvPr>
            <p:ph type="tbl" idx="1"/>
            <p:extLst>
              <p:ext uri="{D42A27DB-BD31-4B8C-83A1-F6EECF244321}">
                <p14:modId xmlns:p14="http://schemas.microsoft.com/office/powerpoint/2010/main" val="386196572"/>
              </p:ext>
            </p:extLst>
          </p:nvPr>
        </p:nvGraphicFramePr>
        <p:xfrm>
          <a:off x="2057400" y="1600201"/>
          <a:ext cx="8305800" cy="4073527"/>
        </p:xfrm>
        <a:graphic>
          <a:graphicData uri="http://schemas.openxmlformats.org/drawingml/2006/table">
            <a:tbl>
              <a:tblPr/>
              <a:tblGrid>
                <a:gridCol w="1230313">
                  <a:extLst>
                    <a:ext uri="{9D8B030D-6E8A-4147-A177-3AD203B41FA5}">
                      <a16:colId xmlns:a16="http://schemas.microsoft.com/office/drawing/2014/main" val="20000"/>
                    </a:ext>
                  </a:extLst>
                </a:gridCol>
                <a:gridCol w="1460500">
                  <a:extLst>
                    <a:ext uri="{9D8B030D-6E8A-4147-A177-3AD203B41FA5}">
                      <a16:colId xmlns:a16="http://schemas.microsoft.com/office/drawing/2014/main" val="20001"/>
                    </a:ext>
                  </a:extLst>
                </a:gridCol>
                <a:gridCol w="2078037">
                  <a:extLst>
                    <a:ext uri="{9D8B030D-6E8A-4147-A177-3AD203B41FA5}">
                      <a16:colId xmlns:a16="http://schemas.microsoft.com/office/drawing/2014/main" val="20002"/>
                    </a:ext>
                  </a:extLst>
                </a:gridCol>
                <a:gridCol w="1876425">
                  <a:extLst>
                    <a:ext uri="{9D8B030D-6E8A-4147-A177-3AD203B41FA5}">
                      <a16:colId xmlns:a16="http://schemas.microsoft.com/office/drawing/2014/main" val="20003"/>
                    </a:ext>
                  </a:extLst>
                </a:gridCol>
                <a:gridCol w="1660525">
                  <a:extLst>
                    <a:ext uri="{9D8B030D-6E8A-4147-A177-3AD203B41FA5}">
                      <a16:colId xmlns:a16="http://schemas.microsoft.com/office/drawing/2014/main" val="20004"/>
                    </a:ext>
                  </a:extLst>
                </a:gridCol>
              </a:tblGrid>
              <a:tr h="814388">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70C0"/>
                          </a:solidFill>
                          <a:effectLst/>
                          <a:latin typeface="Courier New" panose="02070309020205020404" pitchFamily="49" charset="0"/>
                          <a:ea typeface="ヒラギノ角ゴ Pro W3" pitchFamily="-48" charset="-128"/>
                          <a:cs typeface="Arial" panose="020B0604020202020204" pitchFamily="34" charset="0"/>
                        </a:rPr>
                        <a:t>X</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kern="1200" cap="none" normalizeH="0" baseline="0" dirty="0" smtClean="0">
                          <a:ln>
                            <a:noFill/>
                          </a:ln>
                          <a:solidFill>
                            <a:srgbClr val="0070C0"/>
                          </a:solidFill>
                          <a:effectLst/>
                          <a:latin typeface="Courier New" panose="02070309020205020404" pitchFamily="49" charset="0"/>
                          <a:ea typeface="ヒラギノ角ゴ Pro W3" pitchFamily="-48" charset="-128"/>
                          <a:cs typeface="Arial" panose="020B0604020202020204" pitchFamily="34" charset="0"/>
                        </a:rPr>
                        <a:t>Y</a:t>
                      </a:r>
                      <a:r>
                        <a:rPr kumimoji="0" lang="en-US" sz="2400" b="0" i="0" u="none" strike="noStrike" cap="none" normalizeH="0" baseline="0" dirty="0" smtClean="0">
                          <a:ln>
                            <a:noFill/>
                          </a:ln>
                          <a:solidFill>
                            <a:schemeClr val="tx1"/>
                          </a:solidFill>
                          <a:effectLst/>
                          <a:latin typeface="Courier New" panose="02070309020205020404" pitchFamily="49" charset="0"/>
                          <a:ea typeface="ヒラギノ角ゴ Pro W3" pitchFamily="-48" charset="-128"/>
                          <a:cs typeface="Arial" panose="020B0604020202020204" pitchFamily="34"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kern="1200" cap="none" normalizeH="0" baseline="0" dirty="0" smtClean="0">
                          <a:ln>
                            <a:noFill/>
                          </a:ln>
                          <a:solidFill>
                            <a:srgbClr val="0070C0"/>
                          </a:solidFill>
                          <a:effectLst/>
                          <a:latin typeface="Courier New" panose="02070309020205020404" pitchFamily="49" charset="0"/>
                          <a:ea typeface="ヒラギノ角ゴ Pro W3" pitchFamily="-48" charset="-128"/>
                          <a:cs typeface="Arial" panose="020B0604020202020204" pitchFamily="34" charset="0"/>
                        </a:rPr>
                        <a:t>X</a:t>
                      </a:r>
                      <a:r>
                        <a:rPr kumimoji="0" lang="en-US" sz="2400" b="0" i="0" u="none" strike="noStrike" cap="none" normalizeH="0" baseline="0" dirty="0" smtClean="0">
                          <a:ln>
                            <a:noFill/>
                          </a:ln>
                          <a:solidFill>
                            <a:schemeClr val="tx1"/>
                          </a:solidFill>
                          <a:effectLst/>
                          <a:latin typeface="Courier New" panose="02070309020205020404" pitchFamily="49" charset="0"/>
                          <a:ea typeface="ヒラギノ角ゴ Pro W3" pitchFamily="-48" charset="-128"/>
                          <a:cs typeface="Arial" panose="020B0604020202020204" pitchFamily="34" charset="0"/>
                        </a:rPr>
                        <a:t> </a:t>
                      </a:r>
                      <a:r>
                        <a:rPr kumimoji="0" lang="en-US" sz="2400" b="0" i="0" u="none" strike="noStrike" kern="1200"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OR</a:t>
                      </a:r>
                      <a:r>
                        <a:rPr kumimoji="0" lang="en-US" sz="2400" b="0" i="0" u="none" strike="noStrike" cap="none" normalizeH="0" baseline="0" dirty="0" smtClean="0">
                          <a:ln>
                            <a:noFill/>
                          </a:ln>
                          <a:solidFill>
                            <a:schemeClr val="tx1"/>
                          </a:solidFill>
                          <a:effectLst/>
                          <a:latin typeface="Courier New" panose="02070309020205020404" pitchFamily="49" charset="0"/>
                          <a:ea typeface="ヒラギノ角ゴ Pro W3" pitchFamily="-48" charset="-128"/>
                          <a:cs typeface="Arial" panose="020B0604020202020204" pitchFamily="34" charset="0"/>
                        </a:rPr>
                        <a:t> </a:t>
                      </a:r>
                      <a:r>
                        <a:rPr kumimoji="0" lang="en-US" sz="2400" b="1" i="0" u="none" strike="noStrike" kern="1200" cap="none" normalizeH="0" baseline="0" dirty="0" smtClean="0">
                          <a:ln>
                            <a:noFill/>
                          </a:ln>
                          <a:solidFill>
                            <a:srgbClr val="0070C0"/>
                          </a:solidFill>
                          <a:effectLst/>
                          <a:latin typeface="Courier New" panose="02070309020205020404" pitchFamily="49" charset="0"/>
                          <a:ea typeface="ヒラギノ角ゴ Pro W3" pitchFamily="-48" charset="-128"/>
                          <a:cs typeface="Arial" panose="020B0604020202020204" pitchFamily="34" charset="0"/>
                        </a:rPr>
                        <a:t>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kern="1200" cap="none" normalizeH="0" baseline="0" dirty="0" smtClean="0">
                          <a:ln>
                            <a:noFill/>
                          </a:ln>
                          <a:solidFill>
                            <a:srgbClr val="0070C0"/>
                          </a:solidFill>
                          <a:effectLst/>
                          <a:latin typeface="Courier New" panose="02070309020205020404" pitchFamily="49" charset="0"/>
                          <a:ea typeface="ヒラギノ角ゴ Pro W3" pitchFamily="-48" charset="-128"/>
                          <a:cs typeface="Arial" panose="020B0604020202020204" pitchFamily="34" charset="0"/>
                        </a:rPr>
                        <a:t>X</a:t>
                      </a:r>
                      <a:r>
                        <a:rPr kumimoji="0" lang="en-US" sz="2400" b="0" i="0" u="none" strike="noStrike" cap="none" normalizeH="0" baseline="0" dirty="0" smtClean="0">
                          <a:ln>
                            <a:noFill/>
                          </a:ln>
                          <a:solidFill>
                            <a:schemeClr val="tx1"/>
                          </a:solidFill>
                          <a:effectLst/>
                          <a:latin typeface="Courier New" panose="02070309020205020404" pitchFamily="49" charset="0"/>
                          <a:ea typeface="ヒラギノ角ゴ Pro W3" pitchFamily="-48" charset="-128"/>
                          <a:cs typeface="Arial" panose="020B0604020202020204" pitchFamily="34" charset="0"/>
                        </a:rPr>
                        <a:t> </a:t>
                      </a:r>
                      <a:r>
                        <a:rPr kumimoji="0" lang="en-US" sz="2400" b="0" i="0" u="none" strike="noStrike" kern="1200"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AND</a:t>
                      </a:r>
                      <a:r>
                        <a:rPr kumimoji="0" lang="en-US" sz="2400" b="0" i="0" u="none" strike="noStrike" cap="none" normalizeH="0" baseline="0" dirty="0" smtClean="0">
                          <a:ln>
                            <a:noFill/>
                          </a:ln>
                          <a:solidFill>
                            <a:schemeClr val="tx1"/>
                          </a:solidFill>
                          <a:effectLst/>
                          <a:latin typeface="Courier New" panose="02070309020205020404" pitchFamily="49" charset="0"/>
                          <a:ea typeface="ヒラギノ角ゴ Pro W3" pitchFamily="-48" charset="-128"/>
                          <a:cs typeface="Arial" panose="020B0604020202020204" pitchFamily="34" charset="0"/>
                        </a:rPr>
                        <a:t> </a:t>
                      </a:r>
                      <a:r>
                        <a:rPr kumimoji="0" lang="en-US" sz="2400" b="1" i="0" u="none" strike="noStrike" kern="1200" cap="none" normalizeH="0" baseline="0" dirty="0" smtClean="0">
                          <a:ln>
                            <a:noFill/>
                          </a:ln>
                          <a:solidFill>
                            <a:srgbClr val="0070C0"/>
                          </a:solidFill>
                          <a:effectLst/>
                          <a:latin typeface="Courier New" panose="02070309020205020404" pitchFamily="49" charset="0"/>
                          <a:ea typeface="ヒラギノ角ゴ Pro W3" pitchFamily="-48" charset="-128"/>
                          <a:cs typeface="Arial" panose="020B0604020202020204" pitchFamily="34" charset="0"/>
                        </a:rPr>
                        <a:t>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kern="1200"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NOT</a:t>
                      </a:r>
                      <a:r>
                        <a:rPr kumimoji="0" lang="en-US" sz="2400" b="0" i="0" u="none" strike="noStrike" cap="none" normalizeH="0" baseline="0" dirty="0" smtClean="0">
                          <a:ln>
                            <a:noFill/>
                          </a:ln>
                          <a:solidFill>
                            <a:schemeClr val="tx1"/>
                          </a:solidFill>
                          <a:effectLst/>
                          <a:latin typeface="Courier New" panose="02070309020205020404" pitchFamily="49" charset="0"/>
                          <a:ea typeface="ヒラギノ角ゴ Pro W3" pitchFamily="-48" charset="-128"/>
                          <a:cs typeface="Arial" panose="020B0604020202020204" pitchFamily="34" charset="0"/>
                        </a:rPr>
                        <a:t> </a:t>
                      </a:r>
                      <a:r>
                        <a:rPr kumimoji="0" lang="en-US" sz="2400" b="1" i="0" u="none" strike="noStrike" kern="1200" cap="none" normalizeH="0" baseline="0" dirty="0" smtClean="0">
                          <a:ln>
                            <a:noFill/>
                          </a:ln>
                          <a:solidFill>
                            <a:srgbClr val="0070C0"/>
                          </a:solidFill>
                          <a:effectLst/>
                          <a:latin typeface="Courier New" panose="02070309020205020404" pitchFamily="49" charset="0"/>
                          <a:ea typeface="ヒラギノ角ゴ Pro W3" pitchFamily="-48" charset="-128"/>
                          <a:cs typeface="Arial" panose="020B0604020202020204" pitchFamily="34" charset="0"/>
                        </a:rPr>
                        <a:t>X</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14388">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true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true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true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true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false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5975">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true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true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false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4388">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false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true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true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true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14388">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false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8E3E"/>
                        </a:buClr>
                        <a:buFont typeface="Times" panose="02020603050405020304" pitchFamily="18" charset="0"/>
                        <a:defRPr sz="2800">
                          <a:solidFill>
                            <a:schemeClr val="tx1"/>
                          </a:solidFill>
                          <a:latin typeface="Arial" panose="020B0604020202020204" pitchFamily="34" charset="0"/>
                          <a:ea typeface="ヒラギノ角ゴ Pro W3" pitchFamily="-48" charset="-128"/>
                          <a:cs typeface="Arial" panose="020B0604020202020204" pitchFamily="34" charset="0"/>
                        </a:defRPr>
                      </a:lvl1pPr>
                      <a:lvl2pPr>
                        <a:spcBef>
                          <a:spcPct val="20000"/>
                        </a:spcBef>
                        <a:buClr>
                          <a:srgbClr val="FF8E3E"/>
                        </a:buClr>
                        <a:defRPr sz="2400">
                          <a:solidFill>
                            <a:schemeClr val="tx1"/>
                          </a:solidFill>
                          <a:latin typeface="Arial" panose="020B0604020202020204" pitchFamily="34" charset="0"/>
                          <a:ea typeface="ヒラギノ角ゴ Pro W3" pitchFamily="-48" charset="-128"/>
                          <a:cs typeface="Arial" panose="020B0604020202020204" pitchFamily="34" charset="0"/>
                        </a:defRPr>
                      </a:lvl2pPr>
                      <a:lvl3pPr>
                        <a:spcBef>
                          <a:spcPct val="20000"/>
                        </a:spcBef>
                        <a:buClr>
                          <a:srgbClr val="FF8E3E"/>
                        </a:buClr>
                        <a:defRPr sz="2000">
                          <a:solidFill>
                            <a:schemeClr val="tx1"/>
                          </a:solidFill>
                          <a:latin typeface="Arial" panose="020B0604020202020204" pitchFamily="34" charset="0"/>
                          <a:ea typeface="ヒラギノ角ゴ Pro W3" pitchFamily="-48" charset="-128"/>
                          <a:cs typeface="Arial" panose="020B0604020202020204" pitchFamily="34" charset="0"/>
                        </a:defRPr>
                      </a:lvl3pPr>
                      <a:lvl4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4pPr>
                      <a:lvl5pPr>
                        <a:spcBef>
                          <a:spcPct val="20000"/>
                        </a:spcBef>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5pPr>
                      <a:lvl6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6pPr>
                      <a:lvl7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7pPr>
                      <a:lvl8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8pPr>
                      <a:lvl9pPr fontAlgn="base">
                        <a:spcBef>
                          <a:spcPct val="20000"/>
                        </a:spcBef>
                        <a:spcAft>
                          <a:spcPct val="0"/>
                        </a:spcAft>
                        <a:buClr>
                          <a:srgbClr val="FF8E3E"/>
                        </a:buClr>
                        <a:defRPr>
                          <a:solidFill>
                            <a:schemeClr val="tx1"/>
                          </a:solidFill>
                          <a:latin typeface="Arial" panose="020B0604020202020204" pitchFamily="34" charset="0"/>
                          <a:ea typeface="ヒラギノ角ゴ Pro W3" pitchFamily="-48" charset="-128"/>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2060"/>
                          </a:solidFill>
                          <a:effectLst/>
                          <a:latin typeface="Courier New" panose="02070309020205020404" pitchFamily="49" charset="0"/>
                          <a:ea typeface="ヒラギノ角ゴ Pro W3" pitchFamily="-48" charset="-128"/>
                          <a:cs typeface="Arial" panose="020B0604020202020204" pitchFamily="34" charset="0"/>
                        </a:rPr>
                        <a:t>true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449680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35429"/>
            <a:ext cx="10058400" cy="819614"/>
          </a:xfrm>
        </p:spPr>
        <p:txBody>
          <a:bodyPr>
            <a:normAutofit/>
          </a:bodyPr>
          <a:lstStyle/>
          <a:p>
            <a:r>
              <a:rPr lang="en-US" sz="4400" dirty="0" smtClean="0">
                <a:solidFill>
                  <a:srgbClr val="002060"/>
                </a:solidFill>
                <a:latin typeface="+mn-lt"/>
              </a:rPr>
              <a:t>Hints</a:t>
            </a:r>
            <a:endParaRPr lang="en-US" b="1" dirty="0">
              <a:solidFill>
                <a:schemeClr val="accent1">
                  <a:lumMod val="75000"/>
                </a:schemeClr>
              </a:solidFill>
            </a:endParaRPr>
          </a:p>
        </p:txBody>
      </p:sp>
      <p:sp>
        <p:nvSpPr>
          <p:cNvPr id="3" name="Content Placeholder 2"/>
          <p:cNvSpPr>
            <a:spLocks noGrp="1"/>
          </p:cNvSpPr>
          <p:nvPr>
            <p:ph idx="1"/>
          </p:nvPr>
        </p:nvSpPr>
        <p:spPr>
          <a:ln>
            <a:noFill/>
          </a:ln>
        </p:spPr>
        <p:txBody>
          <a:bodyPr>
            <a:noAutofit/>
          </a:bodyPr>
          <a:lstStyle/>
          <a:p>
            <a:pPr marL="0" indent="0">
              <a:lnSpc>
                <a:spcPct val="100000"/>
              </a:lnSpc>
              <a:spcBef>
                <a:spcPts val="0"/>
              </a:spcBef>
              <a:spcAft>
                <a:spcPts val="600"/>
              </a:spcAft>
            </a:pPr>
            <a:r>
              <a:rPr lang="en-US" sz="2800" dirty="0" smtClean="0">
                <a:solidFill>
                  <a:srgbClr val="002060"/>
                </a:solidFill>
              </a:rPr>
              <a:t>In </a:t>
            </a:r>
            <a:r>
              <a:rPr lang="en-US" sz="2800" dirty="0">
                <a:solidFill>
                  <a:srgbClr val="002060"/>
                </a:solidFill>
              </a:rPr>
              <a:t>a compound condition, it is necessary to use complete simple conditions.</a:t>
            </a:r>
          </a:p>
          <a:p>
            <a:pPr marL="0" indent="0">
              <a:lnSpc>
                <a:spcPct val="100000"/>
              </a:lnSpc>
              <a:spcBef>
                <a:spcPts val="0"/>
              </a:spcBef>
              <a:spcAft>
                <a:spcPts val="600"/>
              </a:spcAft>
            </a:pPr>
            <a:r>
              <a:rPr lang="en-US" sz="2800" dirty="0">
                <a:solidFill>
                  <a:srgbClr val="002060"/>
                </a:solidFill>
              </a:rPr>
              <a:t>This is correct:</a:t>
            </a:r>
          </a:p>
          <a:p>
            <a:pPr marL="0" lvl="1" indent="0">
              <a:lnSpc>
                <a:spcPct val="100000"/>
              </a:lnSpc>
              <a:spcBef>
                <a:spcPts val="0"/>
              </a:spcBef>
              <a:spcAft>
                <a:spcPts val="600"/>
              </a:spcAft>
              <a:buFontTx/>
              <a:buNone/>
            </a:pPr>
            <a:r>
              <a:rPr lang="en-US" sz="2800" b="1" dirty="0" smtClean="0">
                <a:solidFill>
                  <a:srgbClr val="002060"/>
                </a:solidFill>
              </a:rPr>
              <a:t>		</a:t>
            </a:r>
            <a:r>
              <a:rPr lang="en-US" sz="2800" dirty="0" smtClean="0">
                <a:solidFill>
                  <a:srgbClr val="002060"/>
                </a:solidFill>
                <a:latin typeface="Courier New" panose="02070309020205020404" pitchFamily="49" charset="0"/>
                <a:cs typeface="Courier New" panose="02070309020205020404" pitchFamily="49" charset="0"/>
              </a:rPr>
              <a:t>If </a:t>
            </a:r>
            <a:r>
              <a:rPr lang="en-US" sz="2800" dirty="0">
                <a:solidFill>
                  <a:srgbClr val="002060"/>
                </a:solidFill>
                <a:latin typeface="Courier New" panose="02070309020205020404" pitchFamily="49" charset="0"/>
                <a:cs typeface="Courier New" panose="02070309020205020404" pitchFamily="49" charset="0"/>
              </a:rPr>
              <a:t>(</a:t>
            </a:r>
            <a:r>
              <a:rPr lang="en-US" sz="2800" b="1" dirty="0">
                <a:solidFill>
                  <a:srgbClr val="0070C0"/>
                </a:solidFill>
                <a:latin typeface="Courier New" panose="02070309020205020404" pitchFamily="49" charset="0"/>
                <a:cs typeface="Courier New" panose="02070309020205020404" pitchFamily="49" charset="0"/>
              </a:rPr>
              <a:t>X</a:t>
            </a:r>
            <a:r>
              <a:rPr lang="en-US" sz="2800" dirty="0">
                <a:solidFill>
                  <a:srgbClr val="002060"/>
                </a:solidFill>
                <a:latin typeface="Courier New" panose="02070309020205020404" pitchFamily="49" charset="0"/>
                <a:cs typeface="Courier New" panose="02070309020205020404" pitchFamily="49" charset="0"/>
              </a:rPr>
              <a:t> &lt; 5) OR (</a:t>
            </a:r>
            <a:r>
              <a:rPr lang="en-US" sz="2800" b="1" dirty="0">
                <a:solidFill>
                  <a:srgbClr val="0070C0"/>
                </a:solidFill>
                <a:latin typeface="Courier New" panose="02070309020205020404" pitchFamily="49" charset="0"/>
                <a:cs typeface="Courier New" panose="02070309020205020404" pitchFamily="49" charset="0"/>
              </a:rPr>
              <a:t>X</a:t>
            </a:r>
            <a:r>
              <a:rPr lang="en-US" sz="2800" dirty="0">
                <a:solidFill>
                  <a:srgbClr val="002060"/>
                </a:solidFill>
                <a:latin typeface="Courier New" panose="02070309020205020404" pitchFamily="49" charset="0"/>
                <a:cs typeface="Courier New" panose="02070309020205020404" pitchFamily="49" charset="0"/>
              </a:rPr>
              <a:t> &gt; 10)</a:t>
            </a:r>
            <a:r>
              <a:rPr lang="en-US" sz="2800" i="1" dirty="0">
                <a:solidFill>
                  <a:srgbClr val="002060"/>
                </a:solidFill>
                <a:latin typeface="Courier New" panose="02070309020205020404" pitchFamily="49" charset="0"/>
                <a:cs typeface="Courier New" panose="02070309020205020404" pitchFamily="49" charset="0"/>
              </a:rPr>
              <a:t> </a:t>
            </a:r>
            <a:r>
              <a:rPr lang="en-US" sz="2800" dirty="0">
                <a:solidFill>
                  <a:srgbClr val="002060"/>
                </a:solidFill>
                <a:latin typeface="Courier New" panose="02070309020205020404" pitchFamily="49" charset="0"/>
                <a:cs typeface="Courier New" panose="02070309020205020404" pitchFamily="49" charset="0"/>
              </a:rPr>
              <a:t>Then …</a:t>
            </a:r>
          </a:p>
          <a:p>
            <a:pPr marL="0" indent="0">
              <a:lnSpc>
                <a:spcPct val="100000"/>
              </a:lnSpc>
              <a:spcBef>
                <a:spcPts val="0"/>
              </a:spcBef>
              <a:spcAft>
                <a:spcPts val="600"/>
              </a:spcAft>
            </a:pPr>
            <a:r>
              <a:rPr lang="en-US" sz="2800" dirty="0">
                <a:solidFill>
                  <a:srgbClr val="002060"/>
                </a:solidFill>
              </a:rPr>
              <a:t>This is not correct:</a:t>
            </a:r>
          </a:p>
          <a:p>
            <a:pPr marL="0" lvl="1" indent="0">
              <a:lnSpc>
                <a:spcPct val="100000"/>
              </a:lnSpc>
              <a:spcBef>
                <a:spcPts val="0"/>
              </a:spcBef>
              <a:spcAft>
                <a:spcPts val="600"/>
              </a:spcAft>
              <a:buNone/>
            </a:pPr>
            <a:r>
              <a:rPr lang="en-US" sz="2800" i="1" dirty="0">
                <a:solidFill>
                  <a:srgbClr val="002060"/>
                </a:solidFill>
              </a:rPr>
              <a:t>	</a:t>
            </a:r>
            <a:r>
              <a:rPr lang="en-US" sz="2800" i="1" dirty="0" smtClean="0">
                <a:solidFill>
                  <a:srgbClr val="002060"/>
                </a:solidFill>
              </a:rPr>
              <a:t>	</a:t>
            </a:r>
            <a:r>
              <a:rPr lang="en-US" sz="2800" dirty="0" smtClean="0">
                <a:solidFill>
                  <a:srgbClr val="002060"/>
                </a:solidFill>
                <a:latin typeface="Courier New" panose="02070309020205020404" pitchFamily="49" charset="0"/>
                <a:cs typeface="Courier New" panose="02070309020205020404" pitchFamily="49" charset="0"/>
              </a:rPr>
              <a:t>If </a:t>
            </a:r>
            <a:r>
              <a:rPr lang="en-US" sz="2800" dirty="0">
                <a:solidFill>
                  <a:srgbClr val="002060"/>
                </a:solidFill>
                <a:latin typeface="Courier New" panose="02070309020205020404" pitchFamily="49" charset="0"/>
                <a:cs typeface="Courier New" panose="02070309020205020404" pitchFamily="49" charset="0"/>
              </a:rPr>
              <a:t>(</a:t>
            </a:r>
            <a:r>
              <a:rPr lang="en-US" sz="2800" b="1" dirty="0">
                <a:solidFill>
                  <a:srgbClr val="0070C0"/>
                </a:solidFill>
                <a:latin typeface="Courier New" panose="02070309020205020404" pitchFamily="49" charset="0"/>
                <a:cs typeface="Courier New" panose="02070309020205020404" pitchFamily="49" charset="0"/>
              </a:rPr>
              <a:t>X</a:t>
            </a:r>
            <a:r>
              <a:rPr lang="en-US" sz="2800" dirty="0">
                <a:solidFill>
                  <a:srgbClr val="002060"/>
                </a:solidFill>
                <a:latin typeface="Courier New" panose="02070309020205020404" pitchFamily="49" charset="0"/>
                <a:cs typeface="Courier New" panose="02070309020205020404" pitchFamily="49" charset="0"/>
              </a:rPr>
              <a:t> &lt; 5 OR &gt; 10) Then …</a:t>
            </a:r>
          </a:p>
          <a:p>
            <a:pPr marL="0" indent="0">
              <a:lnSpc>
                <a:spcPct val="100000"/>
              </a:lnSpc>
              <a:spcBef>
                <a:spcPts val="0"/>
              </a:spcBef>
              <a:spcAft>
                <a:spcPts val="600"/>
              </a:spcAft>
            </a:pPr>
            <a:endParaRPr lang="en-US" sz="28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23248182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527125" y="434727"/>
            <a:ext cx="10908254" cy="1411535"/>
          </a:xfrm>
        </p:spPr>
        <p:txBody>
          <a:bodyPr>
            <a:noAutofit/>
          </a:bodyPr>
          <a:lstStyle/>
          <a:p>
            <a:pPr hangingPunct="0">
              <a:lnSpc>
                <a:spcPct val="100000"/>
              </a:lnSpc>
              <a:spcAft>
                <a:spcPts val="300"/>
              </a:spcAft>
            </a:pPr>
            <a:r>
              <a:rPr lang="en-US" sz="2000" dirty="0" smtClean="0">
                <a:solidFill>
                  <a:srgbClr val="002060"/>
                </a:solidFill>
                <a:latin typeface="+mn-lt"/>
              </a:rPr>
              <a:t>Example: First way using </a:t>
            </a:r>
            <a:r>
              <a:rPr lang="en-US" sz="2000" b="1" dirty="0" smtClean="0">
                <a:solidFill>
                  <a:srgbClr val="002060"/>
                </a:solidFill>
                <a:latin typeface="Courier New" panose="02070309020205020404" pitchFamily="49" charset="0"/>
                <a:cs typeface="Courier New" panose="02070309020205020404" pitchFamily="49" charset="0"/>
              </a:rPr>
              <a:t>AND</a:t>
            </a:r>
            <a:r>
              <a:rPr lang="en-US" sz="2000" dirty="0" smtClean="0">
                <a:solidFill>
                  <a:srgbClr val="002060"/>
                </a:solidFill>
                <a:latin typeface="+mn-lt"/>
              </a:rPr>
              <a:t/>
            </a:r>
            <a:br>
              <a:rPr lang="en-US" sz="2000" dirty="0" smtClean="0">
                <a:solidFill>
                  <a:srgbClr val="002060"/>
                </a:solidFill>
                <a:latin typeface="+mn-lt"/>
              </a:rPr>
            </a:br>
            <a:r>
              <a:rPr lang="en-US" sz="2000" dirty="0" smtClean="0">
                <a:solidFill>
                  <a:srgbClr val="002060"/>
                </a:solidFill>
              </a:rPr>
              <a:t>Workers </a:t>
            </a:r>
            <a:r>
              <a:rPr lang="en-US" sz="2000" dirty="0">
                <a:solidFill>
                  <a:srgbClr val="002060"/>
                </a:solidFill>
              </a:rPr>
              <a:t>who earn less than $10 per hour are paid </a:t>
            </a:r>
            <a:r>
              <a:rPr lang="en-US" sz="2000" dirty="0" smtClean="0">
                <a:solidFill>
                  <a:srgbClr val="002060"/>
                </a:solidFill>
              </a:rPr>
              <a:t>1.5 </a:t>
            </a:r>
            <a:r>
              <a:rPr lang="en-US" sz="2000" dirty="0">
                <a:solidFill>
                  <a:srgbClr val="002060"/>
                </a:solidFill>
              </a:rPr>
              <a:t>times their normal rate </a:t>
            </a:r>
            <a:r>
              <a:rPr lang="en-US" sz="2000" dirty="0" smtClean="0">
                <a:solidFill>
                  <a:srgbClr val="002060"/>
                </a:solidFill>
              </a:rPr>
              <a:t>for </a:t>
            </a:r>
            <a:r>
              <a:rPr lang="en-US" sz="2000" dirty="0">
                <a:solidFill>
                  <a:srgbClr val="002060"/>
                </a:solidFill>
              </a:rPr>
              <a:t>overtime </a:t>
            </a:r>
            <a:r>
              <a:rPr lang="en-US" sz="2000" dirty="0" smtClean="0">
                <a:solidFill>
                  <a:srgbClr val="002060"/>
                </a:solidFill>
              </a:rPr>
              <a:t>hours.</a:t>
            </a:r>
            <a:r>
              <a:rPr lang="en-US" sz="2000" dirty="0">
                <a:solidFill>
                  <a:srgbClr val="002060"/>
                </a:solidFill>
              </a:rPr>
              <a:t/>
            </a:r>
            <a:br>
              <a:rPr lang="en-US" sz="2000" dirty="0">
                <a:solidFill>
                  <a:srgbClr val="002060"/>
                </a:solidFill>
              </a:rPr>
            </a:br>
            <a:r>
              <a:rPr lang="en-US" sz="2000" dirty="0" smtClean="0">
                <a:solidFill>
                  <a:srgbClr val="002060"/>
                </a:solidFill>
              </a:rPr>
              <a:t>Workers </a:t>
            </a:r>
            <a:r>
              <a:rPr lang="en-US" sz="2000" dirty="0">
                <a:solidFill>
                  <a:srgbClr val="002060"/>
                </a:solidFill>
              </a:rPr>
              <a:t>who earn $10 or more per hour are paid their regular hourly rate regardless of </a:t>
            </a:r>
            <a:r>
              <a:rPr lang="en-US" sz="2000" dirty="0" smtClean="0">
                <a:solidFill>
                  <a:srgbClr val="002060"/>
                </a:solidFill>
              </a:rPr>
              <a:t>number hours worked.</a:t>
            </a:r>
            <a:r>
              <a:rPr lang="en-US" sz="2000" dirty="0">
                <a:solidFill>
                  <a:srgbClr val="002060"/>
                </a:solidFill>
              </a:rPr>
              <a:t/>
            </a:r>
            <a:br>
              <a:rPr lang="en-US" sz="2000" dirty="0">
                <a:solidFill>
                  <a:srgbClr val="002060"/>
                </a:solidFill>
              </a:rPr>
            </a:br>
            <a:r>
              <a:rPr lang="en-US" sz="2000" dirty="0" smtClean="0">
                <a:solidFill>
                  <a:srgbClr val="002060"/>
                </a:solidFill>
              </a:rPr>
              <a:t>Working </a:t>
            </a:r>
            <a:r>
              <a:rPr lang="en-US" sz="2000" dirty="0">
                <a:solidFill>
                  <a:srgbClr val="002060"/>
                </a:solidFill>
              </a:rPr>
              <a:t>more than 40 hours per week is considered overtime</a:t>
            </a:r>
            <a:r>
              <a:rPr lang="en-US" sz="2000" dirty="0" smtClean="0">
                <a:solidFill>
                  <a:srgbClr val="002060"/>
                </a:solidFill>
              </a:rPr>
              <a:t>.</a:t>
            </a:r>
            <a:endParaRPr lang="en-US" sz="2000" b="1" dirty="0">
              <a:solidFill>
                <a:srgbClr val="002060"/>
              </a:solidFill>
            </a:endParaRPr>
          </a:p>
        </p:txBody>
      </p:sp>
      <p:sp>
        <p:nvSpPr>
          <p:cNvPr id="3" name="Content Placeholder 2"/>
          <p:cNvSpPr>
            <a:spLocks noGrp="1"/>
          </p:cNvSpPr>
          <p:nvPr>
            <p:ph idx="4294967295"/>
          </p:nvPr>
        </p:nvSpPr>
        <p:spPr>
          <a:xfrm>
            <a:off x="1226372" y="1846263"/>
            <a:ext cx="10965628" cy="4022726"/>
          </a:xfrm>
          <a:ln>
            <a:noFill/>
          </a:ln>
        </p:spPr>
        <p:txBody>
          <a:bodyPr>
            <a:noAutofit/>
          </a:bodyPr>
          <a:lstStyle/>
          <a:p>
            <a:pPr hangingPunct="0"/>
            <a:r>
              <a:rPr lang="en-US" sz="2400" dirty="0" smtClean="0">
                <a:solidFill>
                  <a:srgbClr val="002060"/>
                </a:solidFill>
                <a:latin typeface="Courier New" panose="02070309020205020404" pitchFamily="49" charset="0"/>
                <a:cs typeface="Courier New" panose="02070309020205020404" pitchFamily="49" charset="0"/>
              </a:rPr>
              <a:t>1  If </a:t>
            </a:r>
            <a:r>
              <a:rPr lang="en-US" sz="2400" dirty="0">
                <a:solidFill>
                  <a:srgbClr val="002060"/>
                </a:solidFill>
                <a:latin typeface="Courier New" panose="02070309020205020404" pitchFamily="49" charset="0"/>
                <a:cs typeface="Courier New" panose="02070309020205020404" pitchFamily="49" charset="0"/>
              </a:rPr>
              <a:t>(</a:t>
            </a:r>
            <a:r>
              <a:rPr lang="en-US" sz="2400" b="1" dirty="0" err="1">
                <a:solidFill>
                  <a:srgbClr val="0070C0"/>
                </a:solidFill>
                <a:latin typeface="Courier New" panose="02070309020205020404" pitchFamily="49" charset="0"/>
                <a:cs typeface="Courier New" panose="02070309020205020404" pitchFamily="49" charset="0"/>
              </a:rPr>
              <a:t>PayRate</a:t>
            </a:r>
            <a:r>
              <a:rPr lang="en-US" sz="2400" dirty="0">
                <a:solidFill>
                  <a:srgbClr val="002060"/>
                </a:solidFill>
                <a:latin typeface="Courier New" panose="02070309020205020404" pitchFamily="49" charset="0"/>
                <a:cs typeface="Courier New" panose="02070309020205020404" pitchFamily="49" charset="0"/>
              </a:rPr>
              <a:t> &lt; 10) AND (</a:t>
            </a:r>
            <a:r>
              <a:rPr lang="en-US" sz="2400" b="1" dirty="0">
                <a:solidFill>
                  <a:srgbClr val="0070C0"/>
                </a:solidFill>
                <a:latin typeface="Courier New" panose="02070309020205020404" pitchFamily="49" charset="0"/>
                <a:cs typeface="Courier New" panose="02070309020205020404" pitchFamily="49" charset="0"/>
              </a:rPr>
              <a:t>Hours</a:t>
            </a:r>
            <a:r>
              <a:rPr lang="en-US" sz="2400" dirty="0">
                <a:solidFill>
                  <a:srgbClr val="002060"/>
                </a:solidFill>
                <a:latin typeface="Courier New" panose="02070309020205020404" pitchFamily="49" charset="0"/>
                <a:cs typeface="Courier New" panose="02070309020205020404" pitchFamily="49" charset="0"/>
              </a:rPr>
              <a:t> &gt; 40) Then</a:t>
            </a:r>
          </a:p>
          <a:p>
            <a:pPr hangingPunct="0"/>
            <a:r>
              <a:rPr lang="en-US" sz="2400" dirty="0" smtClean="0">
                <a:solidFill>
                  <a:srgbClr val="002060"/>
                </a:solidFill>
                <a:latin typeface="Courier New" panose="02070309020205020404" pitchFamily="49" charset="0"/>
                <a:cs typeface="Courier New" panose="02070309020205020404" pitchFamily="49" charset="0"/>
              </a:rPr>
              <a:t>2       Set </a:t>
            </a:r>
            <a:r>
              <a:rPr lang="en-US" sz="2400" b="1" dirty="0" err="1">
                <a:solidFill>
                  <a:srgbClr val="0070C0"/>
                </a:solidFill>
                <a:latin typeface="Courier New" panose="02070309020205020404" pitchFamily="49" charset="0"/>
                <a:cs typeface="Courier New" panose="02070309020205020404" pitchFamily="49" charset="0"/>
              </a:rPr>
              <a:t>OvertimeHours</a:t>
            </a:r>
            <a:r>
              <a:rPr lang="en-US" sz="2400" dirty="0">
                <a:solidFill>
                  <a:srgbClr val="002060"/>
                </a:solidFill>
                <a:latin typeface="Courier New" panose="02070309020205020404" pitchFamily="49" charset="0"/>
                <a:cs typeface="Courier New" panose="02070309020205020404" pitchFamily="49" charset="0"/>
              </a:rPr>
              <a:t> = </a:t>
            </a:r>
            <a:r>
              <a:rPr lang="en-US" sz="2400" b="1" dirty="0">
                <a:solidFill>
                  <a:srgbClr val="0070C0"/>
                </a:solidFill>
                <a:latin typeface="Courier New" panose="02070309020205020404" pitchFamily="49" charset="0"/>
                <a:cs typeface="Courier New" panose="02070309020205020404" pitchFamily="49" charset="0"/>
              </a:rPr>
              <a:t>Hours</a:t>
            </a:r>
            <a:r>
              <a:rPr lang="en-US" sz="2400" dirty="0">
                <a:solidFill>
                  <a:srgbClr val="002060"/>
                </a:solidFill>
                <a:latin typeface="Courier New" panose="02070309020205020404" pitchFamily="49" charset="0"/>
                <a:cs typeface="Courier New" panose="02070309020205020404" pitchFamily="49" charset="0"/>
              </a:rPr>
              <a:t> – 40</a:t>
            </a:r>
          </a:p>
          <a:p>
            <a:pPr hangingPunct="0"/>
            <a:r>
              <a:rPr lang="en-US" sz="2400" dirty="0">
                <a:solidFill>
                  <a:srgbClr val="002060"/>
                </a:solidFill>
                <a:latin typeface="Courier New" panose="02070309020205020404" pitchFamily="49" charset="0"/>
                <a:cs typeface="Courier New" panose="02070309020205020404" pitchFamily="49" charset="0"/>
              </a:rPr>
              <a:t>3	 </a:t>
            </a:r>
            <a:r>
              <a:rPr lang="en-US" sz="2400" dirty="0" smtClean="0">
                <a:solidFill>
                  <a:srgbClr val="002060"/>
                </a:solidFill>
                <a:latin typeface="Courier New" panose="02070309020205020404" pitchFamily="49" charset="0"/>
                <a:cs typeface="Courier New" panose="02070309020205020404" pitchFamily="49" charset="0"/>
              </a:rPr>
              <a:t>   Set </a:t>
            </a:r>
            <a:r>
              <a:rPr lang="en-US" sz="2400" b="1" dirty="0" err="1">
                <a:solidFill>
                  <a:srgbClr val="0070C0"/>
                </a:solidFill>
                <a:latin typeface="Courier New" panose="02070309020205020404" pitchFamily="49" charset="0"/>
                <a:cs typeface="Courier New" panose="02070309020205020404" pitchFamily="49" charset="0"/>
              </a:rPr>
              <a:t>OvertimePay</a:t>
            </a:r>
            <a:r>
              <a:rPr lang="en-US" sz="2400" dirty="0">
                <a:solidFill>
                  <a:srgbClr val="002060"/>
                </a:solidFill>
                <a:latin typeface="Courier New" panose="02070309020205020404" pitchFamily="49" charset="0"/>
                <a:cs typeface="Courier New" panose="02070309020205020404" pitchFamily="49" charset="0"/>
              </a:rPr>
              <a:t> = </a:t>
            </a:r>
            <a:r>
              <a:rPr lang="en-US" sz="2400" b="1" dirty="0" err="1">
                <a:solidFill>
                  <a:srgbClr val="0070C0"/>
                </a:solidFill>
                <a:latin typeface="Courier New" panose="02070309020205020404" pitchFamily="49" charset="0"/>
                <a:cs typeface="Courier New" panose="02070309020205020404" pitchFamily="49" charset="0"/>
              </a:rPr>
              <a:t>OvertimeHours</a:t>
            </a:r>
            <a:r>
              <a:rPr lang="en-US" sz="2400" dirty="0">
                <a:solidFill>
                  <a:srgbClr val="002060"/>
                </a:solidFill>
                <a:latin typeface="Courier New" panose="02070309020205020404" pitchFamily="49" charset="0"/>
                <a:cs typeface="Courier New" panose="02070309020205020404" pitchFamily="49" charset="0"/>
              </a:rPr>
              <a:t> * 1.5 * </a:t>
            </a:r>
            <a:r>
              <a:rPr lang="en-US" sz="2400" b="1" dirty="0" err="1">
                <a:solidFill>
                  <a:srgbClr val="0070C0"/>
                </a:solidFill>
                <a:latin typeface="Courier New" panose="02070309020205020404" pitchFamily="49" charset="0"/>
                <a:cs typeface="Courier New" panose="02070309020205020404" pitchFamily="49" charset="0"/>
              </a:rPr>
              <a:t>PayRate</a:t>
            </a:r>
            <a:endParaRPr lang="en-US" sz="2400" b="1" dirty="0">
              <a:solidFill>
                <a:srgbClr val="0070C0"/>
              </a:solidFill>
              <a:latin typeface="Courier New" panose="02070309020205020404" pitchFamily="49" charset="0"/>
              <a:cs typeface="Courier New" panose="02070309020205020404" pitchFamily="49" charset="0"/>
            </a:endParaRPr>
          </a:p>
          <a:p>
            <a:pPr hangingPunct="0"/>
            <a:r>
              <a:rPr lang="en-US" sz="2400" dirty="0">
                <a:solidFill>
                  <a:srgbClr val="002060"/>
                </a:solidFill>
                <a:latin typeface="Courier New" panose="02070309020205020404" pitchFamily="49" charset="0"/>
                <a:cs typeface="Courier New" panose="02070309020205020404" pitchFamily="49" charset="0"/>
              </a:rPr>
              <a:t>4	 </a:t>
            </a:r>
            <a:r>
              <a:rPr lang="en-US" sz="2400" dirty="0" smtClean="0">
                <a:solidFill>
                  <a:srgbClr val="002060"/>
                </a:solidFill>
                <a:latin typeface="Courier New" panose="02070309020205020404" pitchFamily="49" charset="0"/>
                <a:cs typeface="Courier New" panose="02070309020205020404" pitchFamily="49" charset="0"/>
              </a:rPr>
              <a:t>   Set </a:t>
            </a:r>
            <a:r>
              <a:rPr lang="en-US" sz="2400" b="1" dirty="0" err="1">
                <a:solidFill>
                  <a:srgbClr val="0070C0"/>
                </a:solidFill>
                <a:latin typeface="Courier New" panose="02070309020205020404" pitchFamily="49" charset="0"/>
                <a:cs typeface="Courier New" panose="02070309020205020404" pitchFamily="49" charset="0"/>
              </a:rPr>
              <a:t>TotalPay</a:t>
            </a:r>
            <a:r>
              <a:rPr lang="en-US" sz="2400" dirty="0">
                <a:solidFill>
                  <a:srgbClr val="002060"/>
                </a:solidFill>
                <a:latin typeface="Courier New" panose="02070309020205020404" pitchFamily="49" charset="0"/>
                <a:cs typeface="Courier New" panose="02070309020205020404" pitchFamily="49" charset="0"/>
              </a:rPr>
              <a:t> = 40 * </a:t>
            </a:r>
            <a:r>
              <a:rPr lang="en-US" sz="2400" b="1" dirty="0" err="1">
                <a:solidFill>
                  <a:srgbClr val="0070C0"/>
                </a:solidFill>
                <a:latin typeface="Courier New" panose="02070309020205020404" pitchFamily="49" charset="0"/>
                <a:cs typeface="Courier New" panose="02070309020205020404" pitchFamily="49" charset="0"/>
              </a:rPr>
              <a:t>PayRate</a:t>
            </a:r>
            <a:r>
              <a:rPr lang="en-US" sz="2400" dirty="0">
                <a:solidFill>
                  <a:srgbClr val="002060"/>
                </a:solidFill>
                <a:latin typeface="Courier New" panose="02070309020205020404" pitchFamily="49" charset="0"/>
                <a:cs typeface="Courier New" panose="02070309020205020404" pitchFamily="49" charset="0"/>
              </a:rPr>
              <a:t> + </a:t>
            </a:r>
            <a:r>
              <a:rPr lang="en-US" sz="2400" b="1" dirty="0" err="1">
                <a:solidFill>
                  <a:srgbClr val="0070C0"/>
                </a:solidFill>
                <a:latin typeface="Courier New" panose="02070309020205020404" pitchFamily="49" charset="0"/>
                <a:cs typeface="Courier New" panose="02070309020205020404" pitchFamily="49" charset="0"/>
              </a:rPr>
              <a:t>OvertimePay</a:t>
            </a:r>
            <a:endParaRPr lang="en-US" sz="2400" b="1" dirty="0">
              <a:solidFill>
                <a:srgbClr val="0070C0"/>
              </a:solidFill>
              <a:latin typeface="Courier New" panose="02070309020205020404" pitchFamily="49" charset="0"/>
              <a:cs typeface="Courier New" panose="02070309020205020404" pitchFamily="49" charset="0"/>
            </a:endParaRPr>
          </a:p>
          <a:p>
            <a:pPr hangingPunct="0"/>
            <a:r>
              <a:rPr lang="en-US" sz="2400" dirty="0" smtClean="0">
                <a:solidFill>
                  <a:srgbClr val="002060"/>
                </a:solidFill>
                <a:latin typeface="Courier New" panose="02070309020205020404" pitchFamily="49" charset="0"/>
                <a:cs typeface="Courier New" panose="02070309020205020404" pitchFamily="49" charset="0"/>
              </a:rPr>
              <a:t>5</a:t>
            </a:r>
            <a:r>
              <a:rPr lang="en-US" sz="2400" dirty="0">
                <a:solidFill>
                  <a:srgbClr val="002060"/>
                </a:solidFill>
                <a:latin typeface="Courier New" panose="02070309020205020404" pitchFamily="49" charset="0"/>
                <a:cs typeface="Courier New" panose="02070309020205020404" pitchFamily="49" charset="0"/>
              </a:rPr>
              <a:t> </a:t>
            </a:r>
            <a:r>
              <a:rPr lang="en-US" sz="2400" dirty="0" smtClean="0">
                <a:solidFill>
                  <a:srgbClr val="002060"/>
                </a:solidFill>
                <a:latin typeface="Courier New" panose="02070309020205020404" pitchFamily="49" charset="0"/>
                <a:cs typeface="Courier New" panose="02070309020205020404" pitchFamily="49" charset="0"/>
              </a:rPr>
              <a:t> Else</a:t>
            </a:r>
            <a:endParaRPr lang="en-US" sz="2400" dirty="0">
              <a:solidFill>
                <a:srgbClr val="002060"/>
              </a:solidFill>
              <a:latin typeface="Courier New" panose="02070309020205020404" pitchFamily="49" charset="0"/>
              <a:cs typeface="Courier New" panose="02070309020205020404" pitchFamily="49" charset="0"/>
            </a:endParaRPr>
          </a:p>
          <a:p>
            <a:pPr hangingPunct="0"/>
            <a:r>
              <a:rPr lang="en-US" sz="2400" dirty="0" smtClean="0">
                <a:solidFill>
                  <a:srgbClr val="002060"/>
                </a:solidFill>
                <a:latin typeface="Courier New" panose="02070309020205020404" pitchFamily="49" charset="0"/>
                <a:cs typeface="Courier New" panose="02070309020205020404" pitchFamily="49" charset="0"/>
              </a:rPr>
              <a:t>6</a:t>
            </a:r>
            <a:r>
              <a:rPr lang="en-US" sz="2400" dirty="0">
                <a:solidFill>
                  <a:srgbClr val="002060"/>
                </a:solidFill>
                <a:latin typeface="Courier New" panose="02070309020205020404" pitchFamily="49" charset="0"/>
                <a:cs typeface="Courier New" panose="02070309020205020404" pitchFamily="49" charset="0"/>
              </a:rPr>
              <a:t>	 </a:t>
            </a:r>
            <a:r>
              <a:rPr lang="en-US" sz="2400" dirty="0" smtClean="0">
                <a:solidFill>
                  <a:srgbClr val="002060"/>
                </a:solidFill>
                <a:latin typeface="Courier New" panose="02070309020205020404" pitchFamily="49" charset="0"/>
                <a:cs typeface="Courier New" panose="02070309020205020404" pitchFamily="49" charset="0"/>
              </a:rPr>
              <a:t>   Set </a:t>
            </a:r>
            <a:r>
              <a:rPr lang="en-US" sz="2400" b="1" dirty="0" err="1">
                <a:solidFill>
                  <a:srgbClr val="0070C0"/>
                </a:solidFill>
                <a:latin typeface="Courier New" panose="02070309020205020404" pitchFamily="49" charset="0"/>
                <a:cs typeface="Courier New" panose="02070309020205020404" pitchFamily="49" charset="0"/>
              </a:rPr>
              <a:t>TotalPay</a:t>
            </a:r>
            <a:r>
              <a:rPr lang="en-US" sz="2400" dirty="0">
                <a:solidFill>
                  <a:srgbClr val="002060"/>
                </a:solidFill>
                <a:latin typeface="Courier New" panose="02070309020205020404" pitchFamily="49" charset="0"/>
                <a:cs typeface="Courier New" panose="02070309020205020404" pitchFamily="49" charset="0"/>
              </a:rPr>
              <a:t> = </a:t>
            </a:r>
            <a:r>
              <a:rPr lang="en-US" sz="2400" b="1" dirty="0">
                <a:solidFill>
                  <a:srgbClr val="0070C0"/>
                </a:solidFill>
                <a:latin typeface="Courier New" panose="02070309020205020404" pitchFamily="49" charset="0"/>
                <a:cs typeface="Courier New" panose="02070309020205020404" pitchFamily="49" charset="0"/>
              </a:rPr>
              <a:t>Hours</a:t>
            </a:r>
            <a:r>
              <a:rPr lang="en-US" sz="2400" dirty="0">
                <a:solidFill>
                  <a:srgbClr val="002060"/>
                </a:solidFill>
                <a:latin typeface="Courier New" panose="02070309020205020404" pitchFamily="49" charset="0"/>
                <a:cs typeface="Courier New" panose="02070309020205020404" pitchFamily="49" charset="0"/>
              </a:rPr>
              <a:t> * </a:t>
            </a:r>
            <a:r>
              <a:rPr lang="en-US" sz="2400" b="1" dirty="0" err="1">
                <a:solidFill>
                  <a:srgbClr val="0070C0"/>
                </a:solidFill>
                <a:latin typeface="Courier New" panose="02070309020205020404" pitchFamily="49" charset="0"/>
                <a:cs typeface="Courier New" panose="02070309020205020404" pitchFamily="49" charset="0"/>
              </a:rPr>
              <a:t>PayRate</a:t>
            </a:r>
            <a:endParaRPr lang="en-US" sz="2400" b="1" dirty="0">
              <a:solidFill>
                <a:srgbClr val="0070C0"/>
              </a:solidFill>
              <a:latin typeface="Courier New" panose="02070309020205020404" pitchFamily="49" charset="0"/>
              <a:cs typeface="Courier New" panose="02070309020205020404" pitchFamily="49" charset="0"/>
            </a:endParaRPr>
          </a:p>
          <a:p>
            <a:pPr hangingPunct="0"/>
            <a:r>
              <a:rPr lang="en-US" sz="2400" dirty="0" smtClean="0">
                <a:solidFill>
                  <a:srgbClr val="002060"/>
                </a:solidFill>
                <a:latin typeface="Courier New" panose="02070309020205020404" pitchFamily="49" charset="0"/>
                <a:cs typeface="Courier New" panose="02070309020205020404" pitchFamily="49" charset="0"/>
              </a:rPr>
              <a:t>7  End </a:t>
            </a:r>
            <a:r>
              <a:rPr lang="en-US" sz="2400" dirty="0">
                <a:solidFill>
                  <a:srgbClr val="002060"/>
                </a:solidFill>
                <a:latin typeface="Courier New" panose="02070309020205020404" pitchFamily="49" charset="0"/>
                <a:cs typeface="Courier New" panose="02070309020205020404" pitchFamily="49" charset="0"/>
              </a:rPr>
              <a:t>If</a:t>
            </a:r>
          </a:p>
          <a:p>
            <a:pPr marL="0" indent="0">
              <a:lnSpc>
                <a:spcPct val="100000"/>
              </a:lnSpc>
              <a:spcBef>
                <a:spcPts val="0"/>
              </a:spcBef>
              <a:spcAft>
                <a:spcPts val="600"/>
              </a:spcAft>
            </a:pPr>
            <a:endParaRPr lang="en-US" sz="2800" dirty="0">
              <a:solidFill>
                <a:srgbClr val="002060"/>
              </a:solidFill>
            </a:endParaRPr>
          </a:p>
        </p:txBody>
      </p:sp>
    </p:spTree>
    <p:extLst>
      <p:ext uri="{BB962C8B-B14F-4D97-AF65-F5344CB8AC3E}">
        <p14:creationId xmlns:p14="http://schemas.microsoft.com/office/powerpoint/2010/main" val="25845103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527125" y="434727"/>
            <a:ext cx="10908254" cy="1411535"/>
          </a:xfrm>
        </p:spPr>
        <p:txBody>
          <a:bodyPr>
            <a:noAutofit/>
          </a:bodyPr>
          <a:lstStyle/>
          <a:p>
            <a:pPr hangingPunct="0">
              <a:lnSpc>
                <a:spcPct val="100000"/>
              </a:lnSpc>
              <a:spcAft>
                <a:spcPts val="300"/>
              </a:spcAft>
            </a:pPr>
            <a:r>
              <a:rPr lang="en-US" sz="2000" dirty="0" smtClean="0">
                <a:solidFill>
                  <a:srgbClr val="002060"/>
                </a:solidFill>
                <a:latin typeface="+mn-lt"/>
              </a:rPr>
              <a:t>Example: Second way using </a:t>
            </a:r>
            <a:r>
              <a:rPr lang="en-US" sz="2000" b="1" dirty="0" smtClean="0">
                <a:solidFill>
                  <a:srgbClr val="002060"/>
                </a:solidFill>
                <a:latin typeface="Courier New" panose="02070309020205020404" pitchFamily="49" charset="0"/>
                <a:cs typeface="Courier New" panose="02070309020205020404" pitchFamily="49" charset="0"/>
              </a:rPr>
              <a:t>OR</a:t>
            </a:r>
            <a:r>
              <a:rPr lang="en-US" sz="2000" dirty="0" smtClean="0">
                <a:solidFill>
                  <a:srgbClr val="002060"/>
                </a:solidFill>
                <a:latin typeface="+mn-lt"/>
              </a:rPr>
              <a:t/>
            </a:r>
            <a:br>
              <a:rPr lang="en-US" sz="2000" dirty="0" smtClean="0">
                <a:solidFill>
                  <a:srgbClr val="002060"/>
                </a:solidFill>
                <a:latin typeface="+mn-lt"/>
              </a:rPr>
            </a:br>
            <a:r>
              <a:rPr lang="en-US" sz="2000" dirty="0" smtClean="0">
                <a:solidFill>
                  <a:srgbClr val="002060"/>
                </a:solidFill>
              </a:rPr>
              <a:t>Workers </a:t>
            </a:r>
            <a:r>
              <a:rPr lang="en-US" sz="2000" dirty="0">
                <a:solidFill>
                  <a:srgbClr val="002060"/>
                </a:solidFill>
              </a:rPr>
              <a:t>who earn less than $10 per hour are paid </a:t>
            </a:r>
            <a:r>
              <a:rPr lang="en-US" sz="2000" dirty="0" smtClean="0">
                <a:solidFill>
                  <a:srgbClr val="002060"/>
                </a:solidFill>
              </a:rPr>
              <a:t>1.5 </a:t>
            </a:r>
            <a:r>
              <a:rPr lang="en-US" sz="2000" dirty="0">
                <a:solidFill>
                  <a:srgbClr val="002060"/>
                </a:solidFill>
              </a:rPr>
              <a:t>times their normal rate </a:t>
            </a:r>
            <a:r>
              <a:rPr lang="en-US" sz="2000" dirty="0" smtClean="0">
                <a:solidFill>
                  <a:srgbClr val="002060"/>
                </a:solidFill>
              </a:rPr>
              <a:t>for </a:t>
            </a:r>
            <a:r>
              <a:rPr lang="en-US" sz="2000" dirty="0">
                <a:solidFill>
                  <a:srgbClr val="002060"/>
                </a:solidFill>
              </a:rPr>
              <a:t>overtime </a:t>
            </a:r>
            <a:r>
              <a:rPr lang="en-US" sz="2000" dirty="0" smtClean="0">
                <a:solidFill>
                  <a:srgbClr val="002060"/>
                </a:solidFill>
              </a:rPr>
              <a:t>hours.</a:t>
            </a:r>
            <a:r>
              <a:rPr lang="en-US" sz="2000" dirty="0">
                <a:solidFill>
                  <a:srgbClr val="002060"/>
                </a:solidFill>
              </a:rPr>
              <a:t/>
            </a:r>
            <a:br>
              <a:rPr lang="en-US" sz="2000" dirty="0">
                <a:solidFill>
                  <a:srgbClr val="002060"/>
                </a:solidFill>
              </a:rPr>
            </a:br>
            <a:r>
              <a:rPr lang="en-US" sz="2000" dirty="0" smtClean="0">
                <a:solidFill>
                  <a:srgbClr val="002060"/>
                </a:solidFill>
              </a:rPr>
              <a:t>Workers </a:t>
            </a:r>
            <a:r>
              <a:rPr lang="en-US" sz="2000" dirty="0">
                <a:solidFill>
                  <a:srgbClr val="002060"/>
                </a:solidFill>
              </a:rPr>
              <a:t>who earn $10 or more per hour are paid their regular hourly rate regardless of </a:t>
            </a:r>
            <a:r>
              <a:rPr lang="en-US" sz="2000" dirty="0" smtClean="0">
                <a:solidFill>
                  <a:srgbClr val="002060"/>
                </a:solidFill>
              </a:rPr>
              <a:t>number hours worked.</a:t>
            </a:r>
            <a:r>
              <a:rPr lang="en-US" sz="2000" dirty="0">
                <a:solidFill>
                  <a:srgbClr val="002060"/>
                </a:solidFill>
              </a:rPr>
              <a:t/>
            </a:r>
            <a:br>
              <a:rPr lang="en-US" sz="2000" dirty="0">
                <a:solidFill>
                  <a:srgbClr val="002060"/>
                </a:solidFill>
              </a:rPr>
            </a:br>
            <a:r>
              <a:rPr lang="en-US" sz="2000" dirty="0" smtClean="0">
                <a:solidFill>
                  <a:srgbClr val="002060"/>
                </a:solidFill>
              </a:rPr>
              <a:t>Working </a:t>
            </a:r>
            <a:r>
              <a:rPr lang="en-US" sz="2000" dirty="0">
                <a:solidFill>
                  <a:srgbClr val="002060"/>
                </a:solidFill>
              </a:rPr>
              <a:t>more than 40 hours per week is considered overtime</a:t>
            </a:r>
            <a:r>
              <a:rPr lang="en-US" sz="2000" dirty="0" smtClean="0">
                <a:solidFill>
                  <a:srgbClr val="002060"/>
                </a:solidFill>
              </a:rPr>
              <a:t>.</a:t>
            </a:r>
            <a:endParaRPr lang="en-US" sz="2000" b="1" dirty="0">
              <a:solidFill>
                <a:srgbClr val="002060"/>
              </a:solidFill>
            </a:endParaRPr>
          </a:p>
        </p:txBody>
      </p:sp>
      <p:sp>
        <p:nvSpPr>
          <p:cNvPr id="3" name="Content Placeholder 2"/>
          <p:cNvSpPr>
            <a:spLocks noGrp="1"/>
          </p:cNvSpPr>
          <p:nvPr>
            <p:ph idx="4294967295"/>
          </p:nvPr>
        </p:nvSpPr>
        <p:spPr>
          <a:xfrm>
            <a:off x="1226372" y="1846263"/>
            <a:ext cx="10965628" cy="4022726"/>
          </a:xfrm>
          <a:ln>
            <a:noFill/>
          </a:ln>
        </p:spPr>
        <p:txBody>
          <a:bodyPr>
            <a:noAutofit/>
          </a:bodyPr>
          <a:lstStyle/>
          <a:p>
            <a:pPr hangingPunct="0"/>
            <a:r>
              <a:rPr lang="en-US" sz="2400" dirty="0" smtClean="0">
                <a:solidFill>
                  <a:srgbClr val="002060"/>
                </a:solidFill>
                <a:latin typeface="Courier New" panose="02070309020205020404" pitchFamily="49" charset="0"/>
                <a:cs typeface="Courier New" panose="02070309020205020404" pitchFamily="49" charset="0"/>
              </a:rPr>
              <a:t>1  If </a:t>
            </a:r>
            <a:r>
              <a:rPr lang="en-US" sz="2400" dirty="0">
                <a:solidFill>
                  <a:srgbClr val="002060"/>
                </a:solidFill>
                <a:latin typeface="Courier New" panose="02070309020205020404" pitchFamily="49" charset="0"/>
                <a:cs typeface="Courier New" panose="02070309020205020404" pitchFamily="49" charset="0"/>
              </a:rPr>
              <a:t>(</a:t>
            </a:r>
            <a:r>
              <a:rPr lang="en-US" sz="2400" b="1" dirty="0" err="1">
                <a:solidFill>
                  <a:srgbClr val="0070C0"/>
                </a:solidFill>
                <a:latin typeface="Courier New" panose="02070309020205020404" pitchFamily="49" charset="0"/>
                <a:cs typeface="Courier New" panose="02070309020205020404" pitchFamily="49" charset="0"/>
              </a:rPr>
              <a:t>PayRate</a:t>
            </a:r>
            <a:r>
              <a:rPr lang="en-US" sz="2400" dirty="0">
                <a:solidFill>
                  <a:srgbClr val="002060"/>
                </a:solidFill>
                <a:latin typeface="Courier New" panose="02070309020205020404" pitchFamily="49" charset="0"/>
                <a:cs typeface="Courier New" panose="02070309020205020404" pitchFamily="49" charset="0"/>
              </a:rPr>
              <a:t> </a:t>
            </a:r>
            <a:r>
              <a:rPr lang="en-US" sz="2400" dirty="0" smtClean="0">
                <a:solidFill>
                  <a:srgbClr val="002060"/>
                </a:solidFill>
                <a:latin typeface="Courier New" panose="02070309020205020404" pitchFamily="49" charset="0"/>
                <a:cs typeface="Courier New" panose="02070309020205020404" pitchFamily="49" charset="0"/>
              </a:rPr>
              <a:t>&gt;= </a:t>
            </a:r>
            <a:r>
              <a:rPr lang="en-US" sz="2400" dirty="0">
                <a:solidFill>
                  <a:srgbClr val="002060"/>
                </a:solidFill>
                <a:latin typeface="Courier New" panose="02070309020205020404" pitchFamily="49" charset="0"/>
                <a:cs typeface="Courier New" panose="02070309020205020404" pitchFamily="49" charset="0"/>
              </a:rPr>
              <a:t>10) </a:t>
            </a:r>
            <a:r>
              <a:rPr lang="en-US" sz="2400" dirty="0" smtClean="0">
                <a:solidFill>
                  <a:srgbClr val="002060"/>
                </a:solidFill>
                <a:latin typeface="Courier New" panose="02070309020205020404" pitchFamily="49" charset="0"/>
                <a:cs typeface="Courier New" panose="02070309020205020404" pitchFamily="49" charset="0"/>
              </a:rPr>
              <a:t>OR </a:t>
            </a:r>
            <a:r>
              <a:rPr lang="en-US" sz="2400" dirty="0">
                <a:solidFill>
                  <a:srgbClr val="002060"/>
                </a:solidFill>
                <a:latin typeface="Courier New" panose="02070309020205020404" pitchFamily="49" charset="0"/>
                <a:cs typeface="Courier New" panose="02070309020205020404" pitchFamily="49" charset="0"/>
              </a:rPr>
              <a:t>(</a:t>
            </a:r>
            <a:r>
              <a:rPr lang="en-US" sz="2400" b="1" dirty="0">
                <a:solidFill>
                  <a:srgbClr val="0070C0"/>
                </a:solidFill>
                <a:latin typeface="Courier New" panose="02070309020205020404" pitchFamily="49" charset="0"/>
                <a:cs typeface="Courier New" panose="02070309020205020404" pitchFamily="49" charset="0"/>
              </a:rPr>
              <a:t>Hours</a:t>
            </a:r>
            <a:r>
              <a:rPr lang="en-US" sz="2400" dirty="0">
                <a:solidFill>
                  <a:srgbClr val="002060"/>
                </a:solidFill>
                <a:latin typeface="Courier New" panose="02070309020205020404" pitchFamily="49" charset="0"/>
                <a:cs typeface="Courier New" panose="02070309020205020404" pitchFamily="49" charset="0"/>
              </a:rPr>
              <a:t> </a:t>
            </a:r>
            <a:r>
              <a:rPr lang="en-US" sz="2400" dirty="0" smtClean="0">
                <a:solidFill>
                  <a:srgbClr val="002060"/>
                </a:solidFill>
                <a:latin typeface="Courier New" panose="02070309020205020404" pitchFamily="49" charset="0"/>
                <a:cs typeface="Courier New" panose="02070309020205020404" pitchFamily="49" charset="0"/>
              </a:rPr>
              <a:t>&lt;= </a:t>
            </a:r>
            <a:r>
              <a:rPr lang="en-US" sz="2400" dirty="0">
                <a:solidFill>
                  <a:srgbClr val="002060"/>
                </a:solidFill>
                <a:latin typeface="Courier New" panose="02070309020205020404" pitchFamily="49" charset="0"/>
                <a:cs typeface="Courier New" panose="02070309020205020404" pitchFamily="49" charset="0"/>
              </a:rPr>
              <a:t>40) Then</a:t>
            </a:r>
          </a:p>
          <a:p>
            <a:pPr hangingPunct="0"/>
            <a:r>
              <a:rPr lang="en-US" sz="2400" dirty="0" smtClean="0">
                <a:solidFill>
                  <a:srgbClr val="002060"/>
                </a:solidFill>
                <a:latin typeface="Courier New" panose="02070309020205020404" pitchFamily="49" charset="0"/>
                <a:cs typeface="Courier New" panose="02070309020205020404" pitchFamily="49" charset="0"/>
              </a:rPr>
              <a:t>2 	     Set </a:t>
            </a:r>
            <a:r>
              <a:rPr lang="en-US" sz="2400" b="1" dirty="0" err="1">
                <a:solidFill>
                  <a:srgbClr val="0070C0"/>
                </a:solidFill>
                <a:latin typeface="Courier New" panose="02070309020205020404" pitchFamily="49" charset="0"/>
                <a:cs typeface="Courier New" panose="02070309020205020404" pitchFamily="49" charset="0"/>
              </a:rPr>
              <a:t>TotalPay</a:t>
            </a:r>
            <a:r>
              <a:rPr lang="en-US" sz="2400" dirty="0">
                <a:solidFill>
                  <a:srgbClr val="002060"/>
                </a:solidFill>
                <a:latin typeface="Courier New" panose="02070309020205020404" pitchFamily="49" charset="0"/>
                <a:cs typeface="Courier New" panose="02070309020205020404" pitchFamily="49" charset="0"/>
              </a:rPr>
              <a:t> = </a:t>
            </a:r>
            <a:r>
              <a:rPr lang="en-US" sz="2400" b="1" dirty="0">
                <a:solidFill>
                  <a:srgbClr val="0070C0"/>
                </a:solidFill>
                <a:latin typeface="Courier New" panose="02070309020205020404" pitchFamily="49" charset="0"/>
                <a:cs typeface="Courier New" panose="02070309020205020404" pitchFamily="49" charset="0"/>
              </a:rPr>
              <a:t>Hours</a:t>
            </a:r>
            <a:r>
              <a:rPr lang="en-US" sz="2400" dirty="0">
                <a:solidFill>
                  <a:srgbClr val="002060"/>
                </a:solidFill>
                <a:latin typeface="Courier New" panose="02070309020205020404" pitchFamily="49" charset="0"/>
                <a:cs typeface="Courier New" panose="02070309020205020404" pitchFamily="49" charset="0"/>
              </a:rPr>
              <a:t> * </a:t>
            </a:r>
            <a:r>
              <a:rPr lang="en-US" sz="2400" b="1" dirty="0" err="1">
                <a:solidFill>
                  <a:srgbClr val="0070C0"/>
                </a:solidFill>
                <a:latin typeface="Courier New" panose="02070309020205020404" pitchFamily="49" charset="0"/>
                <a:cs typeface="Courier New" panose="02070309020205020404" pitchFamily="49" charset="0"/>
              </a:rPr>
              <a:t>PayRate</a:t>
            </a:r>
            <a:endParaRPr lang="en-US" sz="2400" dirty="0" smtClean="0">
              <a:solidFill>
                <a:srgbClr val="002060"/>
              </a:solidFill>
              <a:latin typeface="Courier New" panose="02070309020205020404" pitchFamily="49" charset="0"/>
              <a:cs typeface="Courier New" panose="02070309020205020404" pitchFamily="49" charset="0"/>
            </a:endParaRPr>
          </a:p>
          <a:p>
            <a:pPr hangingPunct="0"/>
            <a:r>
              <a:rPr lang="en-US" sz="2400" dirty="0" smtClean="0">
                <a:solidFill>
                  <a:srgbClr val="002060"/>
                </a:solidFill>
                <a:latin typeface="Courier New" panose="02070309020205020404" pitchFamily="49" charset="0"/>
                <a:cs typeface="Courier New" panose="02070309020205020404" pitchFamily="49" charset="0"/>
              </a:rPr>
              <a:t>3  Else</a:t>
            </a:r>
            <a:endParaRPr lang="en-US" sz="2400" dirty="0">
              <a:solidFill>
                <a:srgbClr val="002060"/>
              </a:solidFill>
              <a:latin typeface="Courier New" panose="02070309020205020404" pitchFamily="49" charset="0"/>
              <a:cs typeface="Courier New" panose="02070309020205020404" pitchFamily="49" charset="0"/>
            </a:endParaRPr>
          </a:p>
          <a:p>
            <a:pPr hangingPunct="0"/>
            <a:r>
              <a:rPr lang="en-US" sz="2400" dirty="0" smtClean="0">
                <a:solidFill>
                  <a:srgbClr val="002060"/>
                </a:solidFill>
                <a:latin typeface="Courier New" panose="02070309020205020404" pitchFamily="49" charset="0"/>
                <a:cs typeface="Courier New" panose="02070309020205020404" pitchFamily="49" charset="0"/>
              </a:rPr>
              <a:t>4	    Set </a:t>
            </a:r>
            <a:r>
              <a:rPr lang="en-US" sz="2400" b="1" dirty="0" err="1">
                <a:solidFill>
                  <a:srgbClr val="0070C0"/>
                </a:solidFill>
                <a:latin typeface="Courier New" panose="02070309020205020404" pitchFamily="49" charset="0"/>
                <a:cs typeface="Courier New" panose="02070309020205020404" pitchFamily="49" charset="0"/>
              </a:rPr>
              <a:t>OvertimeHours</a:t>
            </a:r>
            <a:r>
              <a:rPr lang="en-US" sz="2400" dirty="0">
                <a:solidFill>
                  <a:srgbClr val="002060"/>
                </a:solidFill>
                <a:latin typeface="Courier New" panose="02070309020205020404" pitchFamily="49" charset="0"/>
                <a:cs typeface="Courier New" panose="02070309020205020404" pitchFamily="49" charset="0"/>
              </a:rPr>
              <a:t> = </a:t>
            </a:r>
            <a:r>
              <a:rPr lang="en-US" sz="2400" b="1" dirty="0">
                <a:solidFill>
                  <a:srgbClr val="0070C0"/>
                </a:solidFill>
                <a:latin typeface="Courier New" panose="02070309020205020404" pitchFamily="49" charset="0"/>
                <a:cs typeface="Courier New" panose="02070309020205020404" pitchFamily="49" charset="0"/>
              </a:rPr>
              <a:t>Hours</a:t>
            </a:r>
            <a:r>
              <a:rPr lang="en-US" sz="2400" dirty="0">
                <a:solidFill>
                  <a:srgbClr val="002060"/>
                </a:solidFill>
                <a:latin typeface="Courier New" panose="02070309020205020404" pitchFamily="49" charset="0"/>
                <a:cs typeface="Courier New" panose="02070309020205020404" pitchFamily="49" charset="0"/>
              </a:rPr>
              <a:t> – 40</a:t>
            </a:r>
          </a:p>
          <a:p>
            <a:pPr hangingPunct="0"/>
            <a:r>
              <a:rPr lang="en-US" sz="2400" dirty="0" smtClean="0">
                <a:solidFill>
                  <a:srgbClr val="002060"/>
                </a:solidFill>
                <a:latin typeface="Courier New" panose="02070309020205020404" pitchFamily="49" charset="0"/>
                <a:cs typeface="Courier New" panose="02070309020205020404" pitchFamily="49" charset="0"/>
              </a:rPr>
              <a:t>5</a:t>
            </a:r>
            <a:r>
              <a:rPr lang="en-US" sz="2400" dirty="0">
                <a:solidFill>
                  <a:srgbClr val="002060"/>
                </a:solidFill>
                <a:latin typeface="Courier New" panose="02070309020205020404" pitchFamily="49" charset="0"/>
                <a:cs typeface="Courier New" panose="02070309020205020404" pitchFamily="49" charset="0"/>
              </a:rPr>
              <a:t>	    Set </a:t>
            </a:r>
            <a:r>
              <a:rPr lang="en-US" sz="2400" b="1" dirty="0" err="1">
                <a:solidFill>
                  <a:srgbClr val="0070C0"/>
                </a:solidFill>
                <a:latin typeface="Courier New" panose="02070309020205020404" pitchFamily="49" charset="0"/>
                <a:cs typeface="Courier New" panose="02070309020205020404" pitchFamily="49" charset="0"/>
              </a:rPr>
              <a:t>OvertimePay</a:t>
            </a:r>
            <a:r>
              <a:rPr lang="en-US" sz="2400" dirty="0">
                <a:solidFill>
                  <a:srgbClr val="002060"/>
                </a:solidFill>
                <a:latin typeface="Courier New" panose="02070309020205020404" pitchFamily="49" charset="0"/>
                <a:cs typeface="Courier New" panose="02070309020205020404" pitchFamily="49" charset="0"/>
              </a:rPr>
              <a:t> = </a:t>
            </a:r>
            <a:r>
              <a:rPr lang="en-US" sz="2400" b="1" dirty="0" err="1">
                <a:solidFill>
                  <a:srgbClr val="0070C0"/>
                </a:solidFill>
                <a:latin typeface="Courier New" panose="02070309020205020404" pitchFamily="49" charset="0"/>
                <a:cs typeface="Courier New" panose="02070309020205020404" pitchFamily="49" charset="0"/>
              </a:rPr>
              <a:t>OvertimeHours</a:t>
            </a:r>
            <a:r>
              <a:rPr lang="en-US" sz="2400" dirty="0">
                <a:solidFill>
                  <a:srgbClr val="002060"/>
                </a:solidFill>
                <a:latin typeface="Courier New" panose="02070309020205020404" pitchFamily="49" charset="0"/>
                <a:cs typeface="Courier New" panose="02070309020205020404" pitchFamily="49" charset="0"/>
              </a:rPr>
              <a:t> * 1.5 * </a:t>
            </a:r>
            <a:r>
              <a:rPr lang="en-US" sz="2400" b="1" dirty="0" err="1">
                <a:solidFill>
                  <a:srgbClr val="0070C0"/>
                </a:solidFill>
                <a:latin typeface="Courier New" panose="02070309020205020404" pitchFamily="49" charset="0"/>
                <a:cs typeface="Courier New" panose="02070309020205020404" pitchFamily="49" charset="0"/>
              </a:rPr>
              <a:t>PayRate</a:t>
            </a:r>
            <a:endParaRPr lang="en-US" sz="2400" b="1" dirty="0">
              <a:solidFill>
                <a:srgbClr val="0070C0"/>
              </a:solidFill>
              <a:latin typeface="Courier New" panose="02070309020205020404" pitchFamily="49" charset="0"/>
              <a:cs typeface="Courier New" panose="02070309020205020404" pitchFamily="49" charset="0"/>
            </a:endParaRPr>
          </a:p>
          <a:p>
            <a:pPr hangingPunct="0"/>
            <a:r>
              <a:rPr lang="en-US" sz="2400" dirty="0" smtClean="0">
                <a:solidFill>
                  <a:srgbClr val="002060"/>
                </a:solidFill>
                <a:latin typeface="Courier New" panose="02070309020205020404" pitchFamily="49" charset="0"/>
                <a:cs typeface="Courier New" panose="02070309020205020404" pitchFamily="49" charset="0"/>
              </a:rPr>
              <a:t>6</a:t>
            </a:r>
            <a:r>
              <a:rPr lang="en-US" sz="2400" dirty="0">
                <a:solidFill>
                  <a:srgbClr val="002060"/>
                </a:solidFill>
                <a:latin typeface="Courier New" panose="02070309020205020404" pitchFamily="49" charset="0"/>
                <a:cs typeface="Courier New" panose="02070309020205020404" pitchFamily="49" charset="0"/>
              </a:rPr>
              <a:t>	    Set </a:t>
            </a:r>
            <a:r>
              <a:rPr lang="en-US" sz="2400" b="1" dirty="0" err="1">
                <a:solidFill>
                  <a:srgbClr val="0070C0"/>
                </a:solidFill>
                <a:latin typeface="Courier New" panose="02070309020205020404" pitchFamily="49" charset="0"/>
                <a:cs typeface="Courier New" panose="02070309020205020404" pitchFamily="49" charset="0"/>
              </a:rPr>
              <a:t>TotalPay</a:t>
            </a:r>
            <a:r>
              <a:rPr lang="en-US" sz="2400" dirty="0">
                <a:solidFill>
                  <a:srgbClr val="002060"/>
                </a:solidFill>
                <a:latin typeface="Courier New" panose="02070309020205020404" pitchFamily="49" charset="0"/>
                <a:cs typeface="Courier New" panose="02070309020205020404" pitchFamily="49" charset="0"/>
              </a:rPr>
              <a:t> = 40 * </a:t>
            </a:r>
            <a:r>
              <a:rPr lang="en-US" sz="2400" b="1" dirty="0" err="1">
                <a:solidFill>
                  <a:srgbClr val="0070C0"/>
                </a:solidFill>
                <a:latin typeface="Courier New" panose="02070309020205020404" pitchFamily="49" charset="0"/>
                <a:cs typeface="Courier New" panose="02070309020205020404" pitchFamily="49" charset="0"/>
              </a:rPr>
              <a:t>PayRate</a:t>
            </a:r>
            <a:r>
              <a:rPr lang="en-US" sz="2400" dirty="0">
                <a:solidFill>
                  <a:srgbClr val="002060"/>
                </a:solidFill>
                <a:latin typeface="Courier New" panose="02070309020205020404" pitchFamily="49" charset="0"/>
                <a:cs typeface="Courier New" panose="02070309020205020404" pitchFamily="49" charset="0"/>
              </a:rPr>
              <a:t> + </a:t>
            </a:r>
            <a:r>
              <a:rPr lang="en-US" sz="2400" b="1" dirty="0" err="1">
                <a:solidFill>
                  <a:srgbClr val="0070C0"/>
                </a:solidFill>
                <a:latin typeface="Courier New" panose="02070309020205020404" pitchFamily="49" charset="0"/>
                <a:cs typeface="Courier New" panose="02070309020205020404" pitchFamily="49" charset="0"/>
              </a:rPr>
              <a:t>OvertimePay</a:t>
            </a:r>
            <a:endParaRPr lang="en-US" sz="2400" b="1" dirty="0">
              <a:solidFill>
                <a:srgbClr val="0070C0"/>
              </a:solidFill>
              <a:latin typeface="Courier New" panose="02070309020205020404" pitchFamily="49" charset="0"/>
              <a:cs typeface="Courier New" panose="02070309020205020404" pitchFamily="49" charset="0"/>
            </a:endParaRPr>
          </a:p>
          <a:p>
            <a:pPr hangingPunct="0"/>
            <a:r>
              <a:rPr lang="en-US" sz="2400" dirty="0" smtClean="0">
                <a:solidFill>
                  <a:srgbClr val="002060"/>
                </a:solidFill>
                <a:latin typeface="Courier New" panose="02070309020205020404" pitchFamily="49" charset="0"/>
                <a:cs typeface="Courier New" panose="02070309020205020404" pitchFamily="49" charset="0"/>
              </a:rPr>
              <a:t>7  End </a:t>
            </a:r>
            <a:r>
              <a:rPr lang="en-US" sz="2400" dirty="0">
                <a:solidFill>
                  <a:srgbClr val="002060"/>
                </a:solidFill>
                <a:latin typeface="Courier New" panose="02070309020205020404" pitchFamily="49" charset="0"/>
                <a:cs typeface="Courier New" panose="02070309020205020404" pitchFamily="49" charset="0"/>
              </a:rPr>
              <a:t>If</a:t>
            </a:r>
          </a:p>
          <a:p>
            <a:pPr marL="0" indent="0">
              <a:lnSpc>
                <a:spcPct val="100000"/>
              </a:lnSpc>
              <a:spcBef>
                <a:spcPts val="0"/>
              </a:spcBef>
              <a:spcAft>
                <a:spcPts val="600"/>
              </a:spcAft>
            </a:pPr>
            <a:endParaRPr lang="en-US" sz="2800" dirty="0">
              <a:solidFill>
                <a:srgbClr val="002060"/>
              </a:solidFill>
            </a:endParaRPr>
          </a:p>
        </p:txBody>
      </p:sp>
    </p:spTree>
    <p:extLst>
      <p:ext uri="{BB962C8B-B14F-4D97-AF65-F5344CB8AC3E}">
        <p14:creationId xmlns:p14="http://schemas.microsoft.com/office/powerpoint/2010/main" val="34070122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490549" y="-760089"/>
            <a:ext cx="10908254" cy="101721"/>
          </a:xfrm>
        </p:spPr>
        <p:txBody>
          <a:bodyPr>
            <a:noAutofit/>
          </a:bodyPr>
          <a:lstStyle/>
          <a:p>
            <a:pPr hangingPunct="0">
              <a:lnSpc>
                <a:spcPct val="100000"/>
              </a:lnSpc>
              <a:spcAft>
                <a:spcPts val="300"/>
              </a:spcAft>
            </a:pPr>
            <a:r>
              <a:rPr lang="en-US" sz="2000" dirty="0" smtClean="0">
                <a:solidFill>
                  <a:srgbClr val="002060"/>
                </a:solidFill>
                <a:latin typeface="+mn-lt"/>
              </a:rPr>
              <a:t>Side by side comparison</a:t>
            </a:r>
            <a:endParaRPr lang="en-US" sz="2000" b="1" dirty="0">
              <a:solidFill>
                <a:srgbClr val="002060"/>
              </a:solidFill>
            </a:endParaRPr>
          </a:p>
        </p:txBody>
      </p:sp>
      <p:sp>
        <p:nvSpPr>
          <p:cNvPr id="3" name="Content Placeholder 2"/>
          <p:cNvSpPr>
            <a:spLocks noGrp="1"/>
          </p:cNvSpPr>
          <p:nvPr>
            <p:ph idx="4294967295"/>
          </p:nvPr>
        </p:nvSpPr>
        <p:spPr>
          <a:xfrm>
            <a:off x="433175" y="-658368"/>
            <a:ext cx="10965628" cy="4022726"/>
          </a:xfrm>
          <a:ln>
            <a:noFill/>
          </a:ln>
        </p:spPr>
        <p:txBody>
          <a:bodyPr>
            <a:noAutofit/>
          </a:bodyPr>
          <a:lstStyle/>
          <a:p>
            <a:pPr hangingPunct="0"/>
            <a:r>
              <a:rPr lang="en-US" sz="2400" dirty="0" smtClean="0">
                <a:solidFill>
                  <a:srgbClr val="002060"/>
                </a:solidFill>
                <a:latin typeface="Courier New" panose="02070309020205020404" pitchFamily="49" charset="0"/>
                <a:cs typeface="Courier New" panose="02070309020205020404" pitchFamily="49" charset="0"/>
              </a:rPr>
              <a:t>1  If </a:t>
            </a:r>
            <a:r>
              <a:rPr lang="en-US" sz="2400" dirty="0">
                <a:solidFill>
                  <a:srgbClr val="002060"/>
                </a:solidFill>
                <a:latin typeface="Courier New" panose="02070309020205020404" pitchFamily="49" charset="0"/>
                <a:cs typeface="Courier New" panose="02070309020205020404" pitchFamily="49" charset="0"/>
              </a:rPr>
              <a:t>(</a:t>
            </a:r>
            <a:r>
              <a:rPr lang="en-US" sz="2400" b="1" dirty="0" err="1">
                <a:solidFill>
                  <a:srgbClr val="0070C0"/>
                </a:solidFill>
                <a:latin typeface="Courier New" panose="02070309020205020404" pitchFamily="49" charset="0"/>
                <a:cs typeface="Courier New" panose="02070309020205020404" pitchFamily="49" charset="0"/>
              </a:rPr>
              <a:t>PayRate</a:t>
            </a:r>
            <a:r>
              <a:rPr lang="en-US" sz="2400" dirty="0">
                <a:solidFill>
                  <a:srgbClr val="002060"/>
                </a:solidFill>
                <a:latin typeface="Courier New" panose="02070309020205020404" pitchFamily="49" charset="0"/>
                <a:cs typeface="Courier New" panose="02070309020205020404" pitchFamily="49" charset="0"/>
              </a:rPr>
              <a:t> </a:t>
            </a:r>
            <a:r>
              <a:rPr lang="en-US" sz="2400" dirty="0" smtClean="0">
                <a:solidFill>
                  <a:srgbClr val="002060"/>
                </a:solidFill>
                <a:latin typeface="Courier New" panose="02070309020205020404" pitchFamily="49" charset="0"/>
                <a:cs typeface="Courier New" panose="02070309020205020404" pitchFamily="49" charset="0"/>
              </a:rPr>
              <a:t>&gt;= </a:t>
            </a:r>
            <a:r>
              <a:rPr lang="en-US" sz="2400" dirty="0">
                <a:solidFill>
                  <a:srgbClr val="002060"/>
                </a:solidFill>
                <a:latin typeface="Courier New" panose="02070309020205020404" pitchFamily="49" charset="0"/>
                <a:cs typeface="Courier New" panose="02070309020205020404" pitchFamily="49" charset="0"/>
              </a:rPr>
              <a:t>10) </a:t>
            </a:r>
            <a:r>
              <a:rPr lang="en-US" sz="2400" dirty="0" smtClean="0">
                <a:solidFill>
                  <a:srgbClr val="002060"/>
                </a:solidFill>
                <a:latin typeface="Courier New" panose="02070309020205020404" pitchFamily="49" charset="0"/>
                <a:cs typeface="Courier New" panose="02070309020205020404" pitchFamily="49" charset="0"/>
              </a:rPr>
              <a:t>OR </a:t>
            </a:r>
            <a:r>
              <a:rPr lang="en-US" sz="2400" dirty="0">
                <a:solidFill>
                  <a:srgbClr val="002060"/>
                </a:solidFill>
                <a:latin typeface="Courier New" panose="02070309020205020404" pitchFamily="49" charset="0"/>
                <a:cs typeface="Courier New" panose="02070309020205020404" pitchFamily="49" charset="0"/>
              </a:rPr>
              <a:t>(</a:t>
            </a:r>
            <a:r>
              <a:rPr lang="en-US" sz="2400" b="1" dirty="0">
                <a:solidFill>
                  <a:srgbClr val="0070C0"/>
                </a:solidFill>
                <a:latin typeface="Courier New" panose="02070309020205020404" pitchFamily="49" charset="0"/>
                <a:cs typeface="Courier New" panose="02070309020205020404" pitchFamily="49" charset="0"/>
              </a:rPr>
              <a:t>Hours</a:t>
            </a:r>
            <a:r>
              <a:rPr lang="en-US" sz="2400" dirty="0">
                <a:solidFill>
                  <a:srgbClr val="002060"/>
                </a:solidFill>
                <a:latin typeface="Courier New" panose="02070309020205020404" pitchFamily="49" charset="0"/>
                <a:cs typeface="Courier New" panose="02070309020205020404" pitchFamily="49" charset="0"/>
              </a:rPr>
              <a:t> </a:t>
            </a:r>
            <a:r>
              <a:rPr lang="en-US" sz="2400" dirty="0" smtClean="0">
                <a:solidFill>
                  <a:srgbClr val="002060"/>
                </a:solidFill>
                <a:latin typeface="Courier New" panose="02070309020205020404" pitchFamily="49" charset="0"/>
                <a:cs typeface="Courier New" panose="02070309020205020404" pitchFamily="49" charset="0"/>
              </a:rPr>
              <a:t>&lt;= </a:t>
            </a:r>
            <a:r>
              <a:rPr lang="en-US" sz="2400" dirty="0">
                <a:solidFill>
                  <a:srgbClr val="002060"/>
                </a:solidFill>
                <a:latin typeface="Courier New" panose="02070309020205020404" pitchFamily="49" charset="0"/>
                <a:cs typeface="Courier New" panose="02070309020205020404" pitchFamily="49" charset="0"/>
              </a:rPr>
              <a:t>40) Then</a:t>
            </a:r>
          </a:p>
          <a:p>
            <a:pPr hangingPunct="0"/>
            <a:r>
              <a:rPr lang="en-US" sz="2400" dirty="0" smtClean="0">
                <a:solidFill>
                  <a:srgbClr val="002060"/>
                </a:solidFill>
                <a:latin typeface="Courier New" panose="02070309020205020404" pitchFamily="49" charset="0"/>
                <a:cs typeface="Courier New" panose="02070309020205020404" pitchFamily="49" charset="0"/>
              </a:rPr>
              <a:t>2 	     Set </a:t>
            </a:r>
            <a:r>
              <a:rPr lang="en-US" sz="2400" b="1" dirty="0" err="1">
                <a:solidFill>
                  <a:srgbClr val="0070C0"/>
                </a:solidFill>
                <a:latin typeface="Courier New" panose="02070309020205020404" pitchFamily="49" charset="0"/>
                <a:cs typeface="Courier New" panose="02070309020205020404" pitchFamily="49" charset="0"/>
              </a:rPr>
              <a:t>TotalPay</a:t>
            </a:r>
            <a:r>
              <a:rPr lang="en-US" sz="2400" dirty="0">
                <a:solidFill>
                  <a:srgbClr val="002060"/>
                </a:solidFill>
                <a:latin typeface="Courier New" panose="02070309020205020404" pitchFamily="49" charset="0"/>
                <a:cs typeface="Courier New" panose="02070309020205020404" pitchFamily="49" charset="0"/>
              </a:rPr>
              <a:t> = </a:t>
            </a:r>
            <a:r>
              <a:rPr lang="en-US" sz="2400" b="1" dirty="0">
                <a:solidFill>
                  <a:srgbClr val="0070C0"/>
                </a:solidFill>
                <a:latin typeface="Courier New" panose="02070309020205020404" pitchFamily="49" charset="0"/>
                <a:cs typeface="Courier New" panose="02070309020205020404" pitchFamily="49" charset="0"/>
              </a:rPr>
              <a:t>Hours</a:t>
            </a:r>
            <a:r>
              <a:rPr lang="en-US" sz="2400" dirty="0">
                <a:solidFill>
                  <a:srgbClr val="002060"/>
                </a:solidFill>
                <a:latin typeface="Courier New" panose="02070309020205020404" pitchFamily="49" charset="0"/>
                <a:cs typeface="Courier New" panose="02070309020205020404" pitchFamily="49" charset="0"/>
              </a:rPr>
              <a:t> * </a:t>
            </a:r>
            <a:r>
              <a:rPr lang="en-US" sz="2400" b="1" dirty="0" err="1">
                <a:solidFill>
                  <a:srgbClr val="0070C0"/>
                </a:solidFill>
                <a:latin typeface="Courier New" panose="02070309020205020404" pitchFamily="49" charset="0"/>
                <a:cs typeface="Courier New" panose="02070309020205020404" pitchFamily="49" charset="0"/>
              </a:rPr>
              <a:t>PayRate</a:t>
            </a:r>
            <a:endParaRPr lang="en-US" sz="2400" dirty="0" smtClean="0">
              <a:solidFill>
                <a:srgbClr val="002060"/>
              </a:solidFill>
              <a:latin typeface="Courier New" panose="02070309020205020404" pitchFamily="49" charset="0"/>
              <a:cs typeface="Courier New" panose="02070309020205020404" pitchFamily="49" charset="0"/>
            </a:endParaRPr>
          </a:p>
          <a:p>
            <a:pPr hangingPunct="0"/>
            <a:r>
              <a:rPr lang="en-US" sz="2400" dirty="0" smtClean="0">
                <a:solidFill>
                  <a:srgbClr val="002060"/>
                </a:solidFill>
                <a:latin typeface="Courier New" panose="02070309020205020404" pitchFamily="49" charset="0"/>
                <a:cs typeface="Courier New" panose="02070309020205020404" pitchFamily="49" charset="0"/>
              </a:rPr>
              <a:t>3  Else</a:t>
            </a:r>
            <a:endParaRPr lang="en-US" sz="2400" dirty="0">
              <a:solidFill>
                <a:srgbClr val="002060"/>
              </a:solidFill>
              <a:latin typeface="Courier New" panose="02070309020205020404" pitchFamily="49" charset="0"/>
              <a:cs typeface="Courier New" panose="02070309020205020404" pitchFamily="49" charset="0"/>
            </a:endParaRPr>
          </a:p>
          <a:p>
            <a:pPr hangingPunct="0"/>
            <a:r>
              <a:rPr lang="en-US" sz="2400" dirty="0" smtClean="0">
                <a:solidFill>
                  <a:srgbClr val="002060"/>
                </a:solidFill>
                <a:latin typeface="Courier New" panose="02070309020205020404" pitchFamily="49" charset="0"/>
                <a:cs typeface="Courier New" panose="02070309020205020404" pitchFamily="49" charset="0"/>
              </a:rPr>
              <a:t>4	    Set </a:t>
            </a:r>
            <a:r>
              <a:rPr lang="en-US" sz="2400" b="1" dirty="0" err="1">
                <a:solidFill>
                  <a:srgbClr val="0070C0"/>
                </a:solidFill>
                <a:latin typeface="Courier New" panose="02070309020205020404" pitchFamily="49" charset="0"/>
                <a:cs typeface="Courier New" panose="02070309020205020404" pitchFamily="49" charset="0"/>
              </a:rPr>
              <a:t>OvertimeHours</a:t>
            </a:r>
            <a:r>
              <a:rPr lang="en-US" sz="2400" dirty="0">
                <a:solidFill>
                  <a:srgbClr val="002060"/>
                </a:solidFill>
                <a:latin typeface="Courier New" panose="02070309020205020404" pitchFamily="49" charset="0"/>
                <a:cs typeface="Courier New" panose="02070309020205020404" pitchFamily="49" charset="0"/>
              </a:rPr>
              <a:t> = </a:t>
            </a:r>
            <a:r>
              <a:rPr lang="en-US" sz="2400" b="1" dirty="0">
                <a:solidFill>
                  <a:srgbClr val="0070C0"/>
                </a:solidFill>
                <a:latin typeface="Courier New" panose="02070309020205020404" pitchFamily="49" charset="0"/>
                <a:cs typeface="Courier New" panose="02070309020205020404" pitchFamily="49" charset="0"/>
              </a:rPr>
              <a:t>Hours</a:t>
            </a:r>
            <a:r>
              <a:rPr lang="en-US" sz="2400" dirty="0">
                <a:solidFill>
                  <a:srgbClr val="002060"/>
                </a:solidFill>
                <a:latin typeface="Courier New" panose="02070309020205020404" pitchFamily="49" charset="0"/>
                <a:cs typeface="Courier New" panose="02070309020205020404" pitchFamily="49" charset="0"/>
              </a:rPr>
              <a:t> – 40</a:t>
            </a:r>
          </a:p>
          <a:p>
            <a:pPr hangingPunct="0"/>
            <a:r>
              <a:rPr lang="en-US" sz="2400" dirty="0" smtClean="0">
                <a:solidFill>
                  <a:srgbClr val="002060"/>
                </a:solidFill>
                <a:latin typeface="Courier New" panose="02070309020205020404" pitchFamily="49" charset="0"/>
                <a:cs typeface="Courier New" panose="02070309020205020404" pitchFamily="49" charset="0"/>
              </a:rPr>
              <a:t>5</a:t>
            </a:r>
            <a:r>
              <a:rPr lang="en-US" sz="2400" dirty="0">
                <a:solidFill>
                  <a:srgbClr val="002060"/>
                </a:solidFill>
                <a:latin typeface="Courier New" panose="02070309020205020404" pitchFamily="49" charset="0"/>
                <a:cs typeface="Courier New" panose="02070309020205020404" pitchFamily="49" charset="0"/>
              </a:rPr>
              <a:t>	    Set </a:t>
            </a:r>
            <a:r>
              <a:rPr lang="en-US" sz="2400" b="1" dirty="0" err="1">
                <a:solidFill>
                  <a:srgbClr val="0070C0"/>
                </a:solidFill>
                <a:latin typeface="Courier New" panose="02070309020205020404" pitchFamily="49" charset="0"/>
                <a:cs typeface="Courier New" panose="02070309020205020404" pitchFamily="49" charset="0"/>
              </a:rPr>
              <a:t>OvertimePay</a:t>
            </a:r>
            <a:r>
              <a:rPr lang="en-US" sz="2400" dirty="0">
                <a:solidFill>
                  <a:srgbClr val="002060"/>
                </a:solidFill>
                <a:latin typeface="Courier New" panose="02070309020205020404" pitchFamily="49" charset="0"/>
                <a:cs typeface="Courier New" panose="02070309020205020404" pitchFamily="49" charset="0"/>
              </a:rPr>
              <a:t> = </a:t>
            </a:r>
            <a:r>
              <a:rPr lang="en-US" sz="2400" b="1" dirty="0" err="1">
                <a:solidFill>
                  <a:srgbClr val="0070C0"/>
                </a:solidFill>
                <a:latin typeface="Courier New" panose="02070309020205020404" pitchFamily="49" charset="0"/>
                <a:cs typeface="Courier New" panose="02070309020205020404" pitchFamily="49" charset="0"/>
              </a:rPr>
              <a:t>OvertimeHours</a:t>
            </a:r>
            <a:r>
              <a:rPr lang="en-US" sz="2400" dirty="0">
                <a:solidFill>
                  <a:srgbClr val="002060"/>
                </a:solidFill>
                <a:latin typeface="Courier New" panose="02070309020205020404" pitchFamily="49" charset="0"/>
                <a:cs typeface="Courier New" panose="02070309020205020404" pitchFamily="49" charset="0"/>
              </a:rPr>
              <a:t> * 1.5 * </a:t>
            </a:r>
            <a:r>
              <a:rPr lang="en-US" sz="2400" b="1" dirty="0" err="1">
                <a:solidFill>
                  <a:srgbClr val="0070C0"/>
                </a:solidFill>
                <a:latin typeface="Courier New" panose="02070309020205020404" pitchFamily="49" charset="0"/>
                <a:cs typeface="Courier New" panose="02070309020205020404" pitchFamily="49" charset="0"/>
              </a:rPr>
              <a:t>PayRate</a:t>
            </a:r>
            <a:endParaRPr lang="en-US" sz="2400" b="1" dirty="0">
              <a:solidFill>
                <a:srgbClr val="0070C0"/>
              </a:solidFill>
              <a:latin typeface="Courier New" panose="02070309020205020404" pitchFamily="49" charset="0"/>
              <a:cs typeface="Courier New" panose="02070309020205020404" pitchFamily="49" charset="0"/>
            </a:endParaRPr>
          </a:p>
          <a:p>
            <a:pPr hangingPunct="0"/>
            <a:r>
              <a:rPr lang="en-US" sz="2400" dirty="0" smtClean="0">
                <a:solidFill>
                  <a:srgbClr val="002060"/>
                </a:solidFill>
                <a:latin typeface="Courier New" panose="02070309020205020404" pitchFamily="49" charset="0"/>
                <a:cs typeface="Courier New" panose="02070309020205020404" pitchFamily="49" charset="0"/>
              </a:rPr>
              <a:t>6</a:t>
            </a:r>
            <a:r>
              <a:rPr lang="en-US" sz="2400" dirty="0">
                <a:solidFill>
                  <a:srgbClr val="002060"/>
                </a:solidFill>
                <a:latin typeface="Courier New" panose="02070309020205020404" pitchFamily="49" charset="0"/>
                <a:cs typeface="Courier New" panose="02070309020205020404" pitchFamily="49" charset="0"/>
              </a:rPr>
              <a:t>	    Set </a:t>
            </a:r>
            <a:r>
              <a:rPr lang="en-US" sz="2400" b="1" dirty="0" err="1">
                <a:solidFill>
                  <a:srgbClr val="0070C0"/>
                </a:solidFill>
                <a:latin typeface="Courier New" panose="02070309020205020404" pitchFamily="49" charset="0"/>
                <a:cs typeface="Courier New" panose="02070309020205020404" pitchFamily="49" charset="0"/>
              </a:rPr>
              <a:t>TotalPay</a:t>
            </a:r>
            <a:r>
              <a:rPr lang="en-US" sz="2400" dirty="0">
                <a:solidFill>
                  <a:srgbClr val="002060"/>
                </a:solidFill>
                <a:latin typeface="Courier New" panose="02070309020205020404" pitchFamily="49" charset="0"/>
                <a:cs typeface="Courier New" panose="02070309020205020404" pitchFamily="49" charset="0"/>
              </a:rPr>
              <a:t> = 40 * </a:t>
            </a:r>
            <a:r>
              <a:rPr lang="en-US" sz="2400" b="1" dirty="0" err="1">
                <a:solidFill>
                  <a:srgbClr val="0070C0"/>
                </a:solidFill>
                <a:latin typeface="Courier New" panose="02070309020205020404" pitchFamily="49" charset="0"/>
                <a:cs typeface="Courier New" panose="02070309020205020404" pitchFamily="49" charset="0"/>
              </a:rPr>
              <a:t>PayRate</a:t>
            </a:r>
            <a:r>
              <a:rPr lang="en-US" sz="2400" dirty="0">
                <a:solidFill>
                  <a:srgbClr val="002060"/>
                </a:solidFill>
                <a:latin typeface="Courier New" panose="02070309020205020404" pitchFamily="49" charset="0"/>
                <a:cs typeface="Courier New" panose="02070309020205020404" pitchFamily="49" charset="0"/>
              </a:rPr>
              <a:t> + </a:t>
            </a:r>
            <a:r>
              <a:rPr lang="en-US" sz="2400" b="1" dirty="0" err="1">
                <a:solidFill>
                  <a:srgbClr val="0070C0"/>
                </a:solidFill>
                <a:latin typeface="Courier New" panose="02070309020205020404" pitchFamily="49" charset="0"/>
                <a:cs typeface="Courier New" panose="02070309020205020404" pitchFamily="49" charset="0"/>
              </a:rPr>
              <a:t>OvertimePay</a:t>
            </a:r>
            <a:endParaRPr lang="en-US" sz="2400" b="1" dirty="0">
              <a:solidFill>
                <a:srgbClr val="0070C0"/>
              </a:solidFill>
              <a:latin typeface="Courier New" panose="02070309020205020404" pitchFamily="49" charset="0"/>
              <a:cs typeface="Courier New" panose="02070309020205020404" pitchFamily="49" charset="0"/>
            </a:endParaRPr>
          </a:p>
          <a:p>
            <a:pPr hangingPunct="0"/>
            <a:r>
              <a:rPr lang="en-US" sz="2400" dirty="0" smtClean="0">
                <a:solidFill>
                  <a:srgbClr val="002060"/>
                </a:solidFill>
                <a:latin typeface="Courier New" panose="02070309020205020404" pitchFamily="49" charset="0"/>
                <a:cs typeface="Courier New" panose="02070309020205020404" pitchFamily="49" charset="0"/>
              </a:rPr>
              <a:t>7  End </a:t>
            </a:r>
            <a:r>
              <a:rPr lang="en-US" sz="2400" dirty="0">
                <a:solidFill>
                  <a:srgbClr val="002060"/>
                </a:solidFill>
                <a:latin typeface="Courier New" panose="02070309020205020404" pitchFamily="49" charset="0"/>
                <a:cs typeface="Courier New" panose="02070309020205020404" pitchFamily="49" charset="0"/>
              </a:rPr>
              <a:t>If</a:t>
            </a:r>
          </a:p>
          <a:p>
            <a:pPr marL="0" indent="0">
              <a:lnSpc>
                <a:spcPct val="100000"/>
              </a:lnSpc>
              <a:spcBef>
                <a:spcPts val="0"/>
              </a:spcBef>
              <a:spcAft>
                <a:spcPts val="600"/>
              </a:spcAft>
            </a:pPr>
            <a:endParaRPr lang="en-US" sz="2800" dirty="0">
              <a:solidFill>
                <a:srgbClr val="002060"/>
              </a:solidFill>
            </a:endParaRPr>
          </a:p>
        </p:txBody>
      </p:sp>
      <p:sp>
        <p:nvSpPr>
          <p:cNvPr id="5" name="Content Placeholder 2"/>
          <p:cNvSpPr txBox="1">
            <a:spLocks/>
          </p:cNvSpPr>
          <p:nvPr/>
        </p:nvSpPr>
        <p:spPr>
          <a:xfrm>
            <a:off x="433175" y="2900709"/>
            <a:ext cx="10965628" cy="4022726"/>
          </a:xfrm>
          <a:prstGeom prst="rect">
            <a:avLst/>
          </a:prstGeom>
          <a:ln>
            <a:noFill/>
          </a:ln>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hangingPunct="0"/>
            <a:r>
              <a:rPr lang="en-US" sz="2400" smtClean="0">
                <a:solidFill>
                  <a:srgbClr val="002060"/>
                </a:solidFill>
                <a:latin typeface="Courier New" panose="02070309020205020404" pitchFamily="49" charset="0"/>
                <a:cs typeface="Courier New" panose="02070309020205020404" pitchFamily="49" charset="0"/>
              </a:rPr>
              <a:t>1  If (</a:t>
            </a:r>
            <a:r>
              <a:rPr lang="en-US" sz="2400" b="1" smtClean="0">
                <a:solidFill>
                  <a:srgbClr val="0070C0"/>
                </a:solidFill>
                <a:latin typeface="Courier New" panose="02070309020205020404" pitchFamily="49" charset="0"/>
                <a:cs typeface="Courier New" panose="02070309020205020404" pitchFamily="49" charset="0"/>
              </a:rPr>
              <a:t>PayRate</a:t>
            </a:r>
            <a:r>
              <a:rPr lang="en-US" sz="2400" smtClean="0">
                <a:solidFill>
                  <a:srgbClr val="002060"/>
                </a:solidFill>
                <a:latin typeface="Courier New" panose="02070309020205020404" pitchFamily="49" charset="0"/>
                <a:cs typeface="Courier New" panose="02070309020205020404" pitchFamily="49" charset="0"/>
              </a:rPr>
              <a:t> &lt; 10) AND (</a:t>
            </a:r>
            <a:r>
              <a:rPr lang="en-US" sz="2400" b="1" smtClean="0">
                <a:solidFill>
                  <a:srgbClr val="0070C0"/>
                </a:solidFill>
                <a:latin typeface="Courier New" panose="02070309020205020404" pitchFamily="49" charset="0"/>
                <a:cs typeface="Courier New" panose="02070309020205020404" pitchFamily="49" charset="0"/>
              </a:rPr>
              <a:t>Hours</a:t>
            </a:r>
            <a:r>
              <a:rPr lang="en-US" sz="2400" smtClean="0">
                <a:solidFill>
                  <a:srgbClr val="002060"/>
                </a:solidFill>
                <a:latin typeface="Courier New" panose="02070309020205020404" pitchFamily="49" charset="0"/>
                <a:cs typeface="Courier New" panose="02070309020205020404" pitchFamily="49" charset="0"/>
              </a:rPr>
              <a:t> &gt; 40) Then</a:t>
            </a:r>
          </a:p>
          <a:p>
            <a:pPr hangingPunct="0"/>
            <a:r>
              <a:rPr lang="en-US" sz="2400" smtClean="0">
                <a:solidFill>
                  <a:srgbClr val="002060"/>
                </a:solidFill>
                <a:latin typeface="Courier New" panose="02070309020205020404" pitchFamily="49" charset="0"/>
                <a:cs typeface="Courier New" panose="02070309020205020404" pitchFamily="49" charset="0"/>
              </a:rPr>
              <a:t>2       Set </a:t>
            </a:r>
            <a:r>
              <a:rPr lang="en-US" sz="2400" b="1" smtClean="0">
                <a:solidFill>
                  <a:srgbClr val="0070C0"/>
                </a:solidFill>
                <a:latin typeface="Courier New" panose="02070309020205020404" pitchFamily="49" charset="0"/>
                <a:cs typeface="Courier New" panose="02070309020205020404" pitchFamily="49" charset="0"/>
              </a:rPr>
              <a:t>OvertimeHours</a:t>
            </a:r>
            <a:r>
              <a:rPr lang="en-US" sz="2400" smtClean="0">
                <a:solidFill>
                  <a:srgbClr val="002060"/>
                </a:solidFill>
                <a:latin typeface="Courier New" panose="02070309020205020404" pitchFamily="49" charset="0"/>
                <a:cs typeface="Courier New" panose="02070309020205020404" pitchFamily="49" charset="0"/>
              </a:rPr>
              <a:t> = </a:t>
            </a:r>
            <a:r>
              <a:rPr lang="en-US" sz="2400" b="1" smtClean="0">
                <a:solidFill>
                  <a:srgbClr val="0070C0"/>
                </a:solidFill>
                <a:latin typeface="Courier New" panose="02070309020205020404" pitchFamily="49" charset="0"/>
                <a:cs typeface="Courier New" panose="02070309020205020404" pitchFamily="49" charset="0"/>
              </a:rPr>
              <a:t>Hours</a:t>
            </a:r>
            <a:r>
              <a:rPr lang="en-US" sz="2400" smtClean="0">
                <a:solidFill>
                  <a:srgbClr val="002060"/>
                </a:solidFill>
                <a:latin typeface="Courier New" panose="02070309020205020404" pitchFamily="49" charset="0"/>
                <a:cs typeface="Courier New" panose="02070309020205020404" pitchFamily="49" charset="0"/>
              </a:rPr>
              <a:t> – 40</a:t>
            </a:r>
          </a:p>
          <a:p>
            <a:pPr hangingPunct="0"/>
            <a:r>
              <a:rPr lang="en-US" sz="2400" smtClean="0">
                <a:solidFill>
                  <a:srgbClr val="002060"/>
                </a:solidFill>
                <a:latin typeface="Courier New" panose="02070309020205020404" pitchFamily="49" charset="0"/>
                <a:cs typeface="Courier New" panose="02070309020205020404" pitchFamily="49" charset="0"/>
              </a:rPr>
              <a:t>3	    Set </a:t>
            </a:r>
            <a:r>
              <a:rPr lang="en-US" sz="2400" b="1" smtClean="0">
                <a:solidFill>
                  <a:srgbClr val="0070C0"/>
                </a:solidFill>
                <a:latin typeface="Courier New" panose="02070309020205020404" pitchFamily="49" charset="0"/>
                <a:cs typeface="Courier New" panose="02070309020205020404" pitchFamily="49" charset="0"/>
              </a:rPr>
              <a:t>OvertimePay</a:t>
            </a:r>
            <a:r>
              <a:rPr lang="en-US" sz="2400" smtClean="0">
                <a:solidFill>
                  <a:srgbClr val="002060"/>
                </a:solidFill>
                <a:latin typeface="Courier New" panose="02070309020205020404" pitchFamily="49" charset="0"/>
                <a:cs typeface="Courier New" panose="02070309020205020404" pitchFamily="49" charset="0"/>
              </a:rPr>
              <a:t> = </a:t>
            </a:r>
            <a:r>
              <a:rPr lang="en-US" sz="2400" b="1" smtClean="0">
                <a:solidFill>
                  <a:srgbClr val="0070C0"/>
                </a:solidFill>
                <a:latin typeface="Courier New" panose="02070309020205020404" pitchFamily="49" charset="0"/>
                <a:cs typeface="Courier New" panose="02070309020205020404" pitchFamily="49" charset="0"/>
              </a:rPr>
              <a:t>OvertimeHours</a:t>
            </a:r>
            <a:r>
              <a:rPr lang="en-US" sz="2400" smtClean="0">
                <a:solidFill>
                  <a:srgbClr val="002060"/>
                </a:solidFill>
                <a:latin typeface="Courier New" panose="02070309020205020404" pitchFamily="49" charset="0"/>
                <a:cs typeface="Courier New" panose="02070309020205020404" pitchFamily="49" charset="0"/>
              </a:rPr>
              <a:t> * 1.5 * </a:t>
            </a:r>
            <a:r>
              <a:rPr lang="en-US" sz="2400" b="1" smtClean="0">
                <a:solidFill>
                  <a:srgbClr val="0070C0"/>
                </a:solidFill>
                <a:latin typeface="Courier New" panose="02070309020205020404" pitchFamily="49" charset="0"/>
                <a:cs typeface="Courier New" panose="02070309020205020404" pitchFamily="49" charset="0"/>
              </a:rPr>
              <a:t>PayRate</a:t>
            </a:r>
          </a:p>
          <a:p>
            <a:pPr hangingPunct="0"/>
            <a:r>
              <a:rPr lang="en-US" sz="2400" smtClean="0">
                <a:solidFill>
                  <a:srgbClr val="002060"/>
                </a:solidFill>
                <a:latin typeface="Courier New" panose="02070309020205020404" pitchFamily="49" charset="0"/>
                <a:cs typeface="Courier New" panose="02070309020205020404" pitchFamily="49" charset="0"/>
              </a:rPr>
              <a:t>4	    Set </a:t>
            </a:r>
            <a:r>
              <a:rPr lang="en-US" sz="2400" b="1" smtClean="0">
                <a:solidFill>
                  <a:srgbClr val="0070C0"/>
                </a:solidFill>
                <a:latin typeface="Courier New" panose="02070309020205020404" pitchFamily="49" charset="0"/>
                <a:cs typeface="Courier New" panose="02070309020205020404" pitchFamily="49" charset="0"/>
              </a:rPr>
              <a:t>TotalPay</a:t>
            </a:r>
            <a:r>
              <a:rPr lang="en-US" sz="2400" smtClean="0">
                <a:solidFill>
                  <a:srgbClr val="002060"/>
                </a:solidFill>
                <a:latin typeface="Courier New" panose="02070309020205020404" pitchFamily="49" charset="0"/>
                <a:cs typeface="Courier New" panose="02070309020205020404" pitchFamily="49" charset="0"/>
              </a:rPr>
              <a:t> = 40 * </a:t>
            </a:r>
            <a:r>
              <a:rPr lang="en-US" sz="2400" b="1" smtClean="0">
                <a:solidFill>
                  <a:srgbClr val="0070C0"/>
                </a:solidFill>
                <a:latin typeface="Courier New" panose="02070309020205020404" pitchFamily="49" charset="0"/>
                <a:cs typeface="Courier New" panose="02070309020205020404" pitchFamily="49" charset="0"/>
              </a:rPr>
              <a:t>PayRate</a:t>
            </a:r>
            <a:r>
              <a:rPr lang="en-US" sz="2400" smtClean="0">
                <a:solidFill>
                  <a:srgbClr val="002060"/>
                </a:solidFill>
                <a:latin typeface="Courier New" panose="02070309020205020404" pitchFamily="49" charset="0"/>
                <a:cs typeface="Courier New" panose="02070309020205020404" pitchFamily="49" charset="0"/>
              </a:rPr>
              <a:t> + </a:t>
            </a:r>
            <a:r>
              <a:rPr lang="en-US" sz="2400" b="1" smtClean="0">
                <a:solidFill>
                  <a:srgbClr val="0070C0"/>
                </a:solidFill>
                <a:latin typeface="Courier New" panose="02070309020205020404" pitchFamily="49" charset="0"/>
                <a:cs typeface="Courier New" panose="02070309020205020404" pitchFamily="49" charset="0"/>
              </a:rPr>
              <a:t>OvertimePay</a:t>
            </a:r>
          </a:p>
          <a:p>
            <a:pPr hangingPunct="0"/>
            <a:r>
              <a:rPr lang="en-US" sz="2400" smtClean="0">
                <a:solidFill>
                  <a:srgbClr val="002060"/>
                </a:solidFill>
                <a:latin typeface="Courier New" panose="02070309020205020404" pitchFamily="49" charset="0"/>
                <a:cs typeface="Courier New" panose="02070309020205020404" pitchFamily="49" charset="0"/>
              </a:rPr>
              <a:t>5  Else</a:t>
            </a:r>
          </a:p>
          <a:p>
            <a:pPr hangingPunct="0"/>
            <a:r>
              <a:rPr lang="en-US" sz="2400" smtClean="0">
                <a:solidFill>
                  <a:srgbClr val="002060"/>
                </a:solidFill>
                <a:latin typeface="Courier New" panose="02070309020205020404" pitchFamily="49" charset="0"/>
                <a:cs typeface="Courier New" panose="02070309020205020404" pitchFamily="49" charset="0"/>
              </a:rPr>
              <a:t>6	    Set </a:t>
            </a:r>
            <a:r>
              <a:rPr lang="en-US" sz="2400" b="1" smtClean="0">
                <a:solidFill>
                  <a:srgbClr val="0070C0"/>
                </a:solidFill>
                <a:latin typeface="Courier New" panose="02070309020205020404" pitchFamily="49" charset="0"/>
                <a:cs typeface="Courier New" panose="02070309020205020404" pitchFamily="49" charset="0"/>
              </a:rPr>
              <a:t>TotalPay</a:t>
            </a:r>
            <a:r>
              <a:rPr lang="en-US" sz="2400" smtClean="0">
                <a:solidFill>
                  <a:srgbClr val="002060"/>
                </a:solidFill>
                <a:latin typeface="Courier New" panose="02070309020205020404" pitchFamily="49" charset="0"/>
                <a:cs typeface="Courier New" panose="02070309020205020404" pitchFamily="49" charset="0"/>
              </a:rPr>
              <a:t> = </a:t>
            </a:r>
            <a:r>
              <a:rPr lang="en-US" sz="2400" b="1" smtClean="0">
                <a:solidFill>
                  <a:srgbClr val="0070C0"/>
                </a:solidFill>
                <a:latin typeface="Courier New" panose="02070309020205020404" pitchFamily="49" charset="0"/>
                <a:cs typeface="Courier New" panose="02070309020205020404" pitchFamily="49" charset="0"/>
              </a:rPr>
              <a:t>Hours</a:t>
            </a:r>
            <a:r>
              <a:rPr lang="en-US" sz="2400" smtClean="0">
                <a:solidFill>
                  <a:srgbClr val="002060"/>
                </a:solidFill>
                <a:latin typeface="Courier New" panose="02070309020205020404" pitchFamily="49" charset="0"/>
                <a:cs typeface="Courier New" panose="02070309020205020404" pitchFamily="49" charset="0"/>
              </a:rPr>
              <a:t> * </a:t>
            </a:r>
            <a:r>
              <a:rPr lang="en-US" sz="2400" b="1" smtClean="0">
                <a:solidFill>
                  <a:srgbClr val="0070C0"/>
                </a:solidFill>
                <a:latin typeface="Courier New" panose="02070309020205020404" pitchFamily="49" charset="0"/>
                <a:cs typeface="Courier New" panose="02070309020205020404" pitchFamily="49" charset="0"/>
              </a:rPr>
              <a:t>PayRate</a:t>
            </a:r>
          </a:p>
          <a:p>
            <a:pPr hangingPunct="0"/>
            <a:r>
              <a:rPr lang="en-US" sz="2400" smtClean="0">
                <a:solidFill>
                  <a:srgbClr val="002060"/>
                </a:solidFill>
                <a:latin typeface="Courier New" panose="02070309020205020404" pitchFamily="49" charset="0"/>
                <a:cs typeface="Courier New" panose="02070309020205020404" pitchFamily="49" charset="0"/>
              </a:rPr>
              <a:t>7  End If</a:t>
            </a:r>
          </a:p>
          <a:p>
            <a:pPr marL="0" indent="0">
              <a:lnSpc>
                <a:spcPct val="100000"/>
              </a:lnSpc>
              <a:spcBef>
                <a:spcPts val="0"/>
              </a:spcBef>
              <a:spcAft>
                <a:spcPts val="600"/>
              </a:spcAft>
            </a:pPr>
            <a:endParaRPr lang="en-US" sz="2800" dirty="0">
              <a:solidFill>
                <a:srgbClr val="002060"/>
              </a:solidFill>
            </a:endParaRPr>
          </a:p>
        </p:txBody>
      </p:sp>
      <p:sp>
        <p:nvSpPr>
          <p:cNvPr id="6" name="Rectangle 5"/>
          <p:cNvSpPr/>
          <p:nvPr/>
        </p:nvSpPr>
        <p:spPr>
          <a:xfrm>
            <a:off x="0" y="2718816"/>
            <a:ext cx="11875008" cy="181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90183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527125" y="434728"/>
            <a:ext cx="10908254" cy="820740"/>
          </a:xfrm>
        </p:spPr>
        <p:txBody>
          <a:bodyPr>
            <a:noAutofit/>
          </a:bodyPr>
          <a:lstStyle/>
          <a:p>
            <a:pPr hangingPunct="0">
              <a:lnSpc>
                <a:spcPct val="100000"/>
              </a:lnSpc>
              <a:spcAft>
                <a:spcPts val="300"/>
              </a:spcAft>
            </a:pPr>
            <a:r>
              <a:rPr lang="en-US" sz="2000" dirty="0" smtClean="0">
                <a:solidFill>
                  <a:srgbClr val="002060"/>
                </a:solidFill>
                <a:latin typeface="+mn-lt"/>
              </a:rPr>
              <a:t>Flowcharts for the two ways:</a:t>
            </a:r>
            <a:endParaRPr lang="en-US" sz="2000" b="1" dirty="0">
              <a:solidFill>
                <a:srgbClr val="002060"/>
              </a:solidFill>
            </a:endParaRPr>
          </a:p>
        </p:txBody>
      </p:sp>
      <p:pic>
        <p:nvPicPr>
          <p:cNvPr id="5" name="Content Placeholder 4"/>
          <p:cNvPicPr>
            <a:picLocks noGrp="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4348779" y="543261"/>
            <a:ext cx="5604734" cy="5002306"/>
          </a:xfrm>
          <a:prstGeom prst="rect">
            <a:avLst/>
          </a:prstGeom>
          <a:noFill/>
          <a:ln>
            <a:noFill/>
          </a:ln>
        </p:spPr>
      </p:pic>
      <p:sp>
        <p:nvSpPr>
          <p:cNvPr id="3" name="Rectangle 2"/>
          <p:cNvSpPr/>
          <p:nvPr/>
        </p:nvSpPr>
        <p:spPr>
          <a:xfrm>
            <a:off x="5362687" y="1048871"/>
            <a:ext cx="1011219" cy="3151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177604" y="1097903"/>
            <a:ext cx="1011219" cy="3151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17218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75000"/>
                  </a:schemeClr>
                </a:solidFill>
              </a:rPr>
              <a:t>Single Alternative</a:t>
            </a:r>
            <a:endParaRPr lang="en-US" b="1" dirty="0">
              <a:solidFill>
                <a:schemeClr val="accent1">
                  <a:lumMod val="75000"/>
                </a:schemeClr>
              </a:solidFill>
            </a:endParaRPr>
          </a:p>
        </p:txBody>
      </p:sp>
      <p:sp>
        <p:nvSpPr>
          <p:cNvPr id="3" name="Content Placeholder 2"/>
          <p:cNvSpPr>
            <a:spLocks noGrp="1"/>
          </p:cNvSpPr>
          <p:nvPr>
            <p:ph sz="half" idx="1"/>
          </p:nvPr>
        </p:nvSpPr>
        <p:spPr>
          <a:xfrm>
            <a:off x="1097278" y="1845734"/>
            <a:ext cx="4247608" cy="4023360"/>
          </a:xfrm>
        </p:spPr>
        <p:txBody>
          <a:bodyPr>
            <a:normAutofit/>
          </a:bodyPr>
          <a:lstStyle/>
          <a:p>
            <a:pPr>
              <a:buFont typeface="Times" panose="02020603050405020304" pitchFamily="18" charset="0"/>
              <a:buNone/>
            </a:pPr>
            <a:endParaRPr lang="en-US" sz="1600" b="1" dirty="0" smtClean="0">
              <a:solidFill>
                <a:srgbClr val="002060"/>
              </a:solidFill>
              <a:latin typeface="Courier New" panose="02070309020205020404" pitchFamily="49" charset="0"/>
            </a:endParaRPr>
          </a:p>
          <a:p>
            <a:pPr>
              <a:buFont typeface="Times" panose="02020603050405020304" pitchFamily="18" charset="0"/>
              <a:buNone/>
            </a:pPr>
            <a:endParaRPr lang="en-US" sz="1600" b="1" dirty="0">
              <a:solidFill>
                <a:srgbClr val="002060"/>
              </a:solidFill>
              <a:latin typeface="Courier New" panose="02070309020205020404" pitchFamily="49" charset="0"/>
            </a:endParaRPr>
          </a:p>
          <a:p>
            <a:pPr>
              <a:buFont typeface="Times" panose="02020603050405020304" pitchFamily="18" charset="0"/>
              <a:buNone/>
            </a:pPr>
            <a:r>
              <a:rPr lang="en-US" b="1" dirty="0" smtClean="0">
                <a:solidFill>
                  <a:srgbClr val="002060"/>
                </a:solidFill>
                <a:latin typeface="Courier New" panose="02070309020205020404" pitchFamily="49" charset="0"/>
              </a:rPr>
              <a:t>If </a:t>
            </a:r>
            <a:r>
              <a:rPr lang="en-US" b="1" dirty="0">
                <a:solidFill>
                  <a:srgbClr val="002060"/>
                </a:solidFill>
                <a:latin typeface="Courier New" panose="02070309020205020404" pitchFamily="49" charset="0"/>
              </a:rPr>
              <a:t>something is true Then</a:t>
            </a:r>
          </a:p>
          <a:p>
            <a:pPr lvl="1">
              <a:buFontTx/>
              <a:buNone/>
            </a:pPr>
            <a:r>
              <a:rPr lang="en-US" sz="2000" b="1" dirty="0" smtClean="0">
                <a:solidFill>
                  <a:srgbClr val="002060"/>
                </a:solidFill>
                <a:latin typeface="Courier New" panose="02070309020205020404" pitchFamily="49" charset="0"/>
              </a:rPr>
              <a:t>    Do </a:t>
            </a:r>
            <a:r>
              <a:rPr lang="en-US" sz="2000" b="1" dirty="0">
                <a:solidFill>
                  <a:srgbClr val="002060"/>
                </a:solidFill>
                <a:latin typeface="Courier New" panose="02070309020205020404" pitchFamily="49" charset="0"/>
              </a:rPr>
              <a:t>something (any </a:t>
            </a:r>
            <a:endParaRPr lang="en-US" sz="2000" b="1" dirty="0" smtClean="0">
              <a:solidFill>
                <a:srgbClr val="002060"/>
              </a:solidFill>
              <a:latin typeface="Courier New" panose="02070309020205020404" pitchFamily="49" charset="0"/>
            </a:endParaRPr>
          </a:p>
          <a:p>
            <a:pPr lvl="1">
              <a:buFontTx/>
              <a:buNone/>
            </a:pPr>
            <a:r>
              <a:rPr lang="en-US" sz="2000" b="1" dirty="0">
                <a:solidFill>
                  <a:srgbClr val="002060"/>
                </a:solidFill>
                <a:latin typeface="Courier New" panose="02070309020205020404" pitchFamily="49" charset="0"/>
              </a:rPr>
              <a:t> </a:t>
            </a:r>
            <a:r>
              <a:rPr lang="en-US" sz="2000" b="1" dirty="0" smtClean="0">
                <a:solidFill>
                  <a:srgbClr val="002060"/>
                </a:solidFill>
                <a:latin typeface="Courier New" panose="02070309020205020404" pitchFamily="49" charset="0"/>
              </a:rPr>
              <a:t>   number of </a:t>
            </a:r>
            <a:r>
              <a:rPr lang="en-US" sz="2000" b="1" dirty="0">
                <a:solidFill>
                  <a:srgbClr val="002060"/>
                </a:solidFill>
                <a:latin typeface="Courier New" panose="02070309020205020404" pitchFamily="49" charset="0"/>
              </a:rPr>
              <a:t>statements)</a:t>
            </a:r>
          </a:p>
          <a:p>
            <a:pPr>
              <a:buFont typeface="Times" panose="02020603050405020304" pitchFamily="18" charset="0"/>
              <a:buNone/>
            </a:pPr>
            <a:r>
              <a:rPr lang="en-US" b="1" dirty="0">
                <a:solidFill>
                  <a:srgbClr val="002060"/>
                </a:solidFill>
                <a:latin typeface="Courier New" panose="02070309020205020404" pitchFamily="49" charset="0"/>
              </a:rPr>
              <a:t>End If</a:t>
            </a:r>
            <a:r>
              <a:rPr lang="en-US" dirty="0">
                <a:solidFill>
                  <a:srgbClr val="002060"/>
                </a:solidFill>
              </a:rPr>
              <a:t> </a:t>
            </a:r>
          </a:p>
        </p:txBody>
      </p:sp>
      <p:sp>
        <p:nvSpPr>
          <p:cNvPr id="5" name="Content Placeholder 4"/>
          <p:cNvSpPr>
            <a:spLocks noGrp="1"/>
          </p:cNvSpPr>
          <p:nvPr>
            <p:ph sz="half" idx="2"/>
          </p:nvPr>
        </p:nvSpPr>
        <p:spPr/>
        <p:txBody>
          <a:bodyPr>
            <a:normAutofit/>
          </a:bodyPr>
          <a:lstStyle/>
          <a:p>
            <a:pPr>
              <a:buFont typeface="Times" panose="02020603050405020304" pitchFamily="18" charset="0"/>
              <a:buNone/>
            </a:pPr>
            <a:r>
              <a:rPr lang="en-US" b="1" dirty="0">
                <a:solidFill>
                  <a:srgbClr val="002060"/>
                </a:solidFill>
                <a:latin typeface="Courier New" panose="02070309020205020404" pitchFamily="49" charset="0"/>
              </a:rPr>
              <a:t>Write “How old are you?”</a:t>
            </a:r>
          </a:p>
          <a:p>
            <a:pPr>
              <a:buFont typeface="Times" panose="02020603050405020304" pitchFamily="18" charset="0"/>
              <a:buNone/>
            </a:pPr>
            <a:r>
              <a:rPr lang="en-US" b="1" dirty="0">
                <a:solidFill>
                  <a:srgbClr val="002060"/>
                </a:solidFill>
                <a:latin typeface="Courier New" panose="02070309020205020404" pitchFamily="49" charset="0"/>
              </a:rPr>
              <a:t>Input </a:t>
            </a:r>
            <a:r>
              <a:rPr lang="en-US" b="1" dirty="0">
                <a:solidFill>
                  <a:srgbClr val="0070C0"/>
                </a:solidFill>
                <a:latin typeface="Courier New" panose="02070309020205020404" pitchFamily="49" charset="0"/>
              </a:rPr>
              <a:t>Age</a:t>
            </a:r>
          </a:p>
          <a:p>
            <a:pPr>
              <a:buFont typeface="Times" panose="02020603050405020304" pitchFamily="18" charset="0"/>
              <a:buNone/>
            </a:pPr>
            <a:r>
              <a:rPr lang="en-US" b="1" dirty="0">
                <a:solidFill>
                  <a:srgbClr val="002060"/>
                </a:solidFill>
                <a:latin typeface="Courier New" panose="02070309020205020404" pitchFamily="49" charset="0"/>
              </a:rPr>
              <a:t>If </a:t>
            </a:r>
            <a:r>
              <a:rPr lang="en-US" b="1" dirty="0">
                <a:solidFill>
                  <a:srgbClr val="0070C0"/>
                </a:solidFill>
                <a:latin typeface="Courier New" panose="02070309020205020404" pitchFamily="49" charset="0"/>
              </a:rPr>
              <a:t>Age</a:t>
            </a:r>
            <a:r>
              <a:rPr lang="en-US" b="1" dirty="0">
                <a:solidFill>
                  <a:srgbClr val="002060"/>
                </a:solidFill>
                <a:latin typeface="Courier New" panose="02070309020205020404" pitchFamily="49" charset="0"/>
              </a:rPr>
              <a:t> &gt;= 18</a:t>
            </a:r>
          </a:p>
          <a:p>
            <a:pPr>
              <a:buFont typeface="Times" panose="02020603050405020304" pitchFamily="18" charset="0"/>
              <a:buNone/>
            </a:pPr>
            <a:r>
              <a:rPr lang="en-US" b="1" dirty="0">
                <a:solidFill>
                  <a:srgbClr val="002060"/>
                </a:solidFill>
                <a:latin typeface="Courier New" panose="02070309020205020404" pitchFamily="49" charset="0"/>
              </a:rPr>
              <a:t>	</a:t>
            </a:r>
            <a:r>
              <a:rPr lang="en-US" b="1" dirty="0" smtClean="0">
                <a:solidFill>
                  <a:srgbClr val="002060"/>
                </a:solidFill>
                <a:latin typeface="Courier New" panose="02070309020205020404" pitchFamily="49" charset="0"/>
              </a:rPr>
              <a:t>     Set </a:t>
            </a:r>
            <a:r>
              <a:rPr lang="en-US" b="1" dirty="0">
                <a:solidFill>
                  <a:srgbClr val="0070C0"/>
                </a:solidFill>
                <a:latin typeface="Courier New" panose="02070309020205020404" pitchFamily="49" charset="0"/>
              </a:rPr>
              <a:t>Eligibility</a:t>
            </a:r>
            <a:r>
              <a:rPr lang="en-US" b="1" dirty="0">
                <a:solidFill>
                  <a:srgbClr val="002060"/>
                </a:solidFill>
                <a:latin typeface="Courier New" panose="02070309020205020404" pitchFamily="49" charset="0"/>
              </a:rPr>
              <a:t> = “Yes”</a:t>
            </a:r>
          </a:p>
          <a:p>
            <a:pPr>
              <a:buFont typeface="Times" panose="02020603050405020304" pitchFamily="18" charset="0"/>
              <a:buNone/>
            </a:pPr>
            <a:r>
              <a:rPr lang="en-US" b="1" dirty="0">
                <a:solidFill>
                  <a:srgbClr val="002060"/>
                </a:solidFill>
                <a:latin typeface="Courier New" panose="02070309020205020404" pitchFamily="49" charset="0"/>
              </a:rPr>
              <a:t>	</a:t>
            </a:r>
            <a:r>
              <a:rPr lang="en-US" b="1" dirty="0" smtClean="0">
                <a:solidFill>
                  <a:srgbClr val="002060"/>
                </a:solidFill>
                <a:latin typeface="Courier New" panose="02070309020205020404" pitchFamily="49" charset="0"/>
              </a:rPr>
              <a:t>     Write </a:t>
            </a:r>
            <a:r>
              <a:rPr lang="en-US" b="1" dirty="0">
                <a:solidFill>
                  <a:srgbClr val="002060"/>
                </a:solidFill>
                <a:latin typeface="Courier New" panose="02070309020205020404" pitchFamily="49" charset="0"/>
              </a:rPr>
              <a:t>“You can vote.”</a:t>
            </a:r>
          </a:p>
          <a:p>
            <a:pPr>
              <a:buFont typeface="Times" panose="02020603050405020304" pitchFamily="18" charset="0"/>
              <a:buNone/>
            </a:pPr>
            <a:r>
              <a:rPr lang="en-US" b="1" dirty="0">
                <a:solidFill>
                  <a:srgbClr val="002060"/>
                </a:solidFill>
                <a:latin typeface="Courier New" panose="02070309020205020404" pitchFamily="49" charset="0"/>
              </a:rPr>
              <a:t>	</a:t>
            </a:r>
            <a:r>
              <a:rPr lang="en-US" b="1" dirty="0" smtClean="0">
                <a:solidFill>
                  <a:srgbClr val="002060"/>
                </a:solidFill>
                <a:latin typeface="Courier New" panose="02070309020205020404" pitchFamily="49" charset="0"/>
              </a:rPr>
              <a:t>     Do </a:t>
            </a:r>
            <a:r>
              <a:rPr lang="en-US" b="1" dirty="0">
                <a:solidFill>
                  <a:srgbClr val="002060"/>
                </a:solidFill>
                <a:latin typeface="Courier New" panose="02070309020205020404" pitchFamily="49" charset="0"/>
              </a:rPr>
              <a:t>other things…</a:t>
            </a:r>
          </a:p>
          <a:p>
            <a:pPr>
              <a:buFont typeface="Times" panose="02020603050405020304" pitchFamily="18" charset="0"/>
              <a:buNone/>
            </a:pPr>
            <a:r>
              <a:rPr lang="en-US" b="1" dirty="0">
                <a:solidFill>
                  <a:srgbClr val="002060"/>
                </a:solidFill>
                <a:latin typeface="Courier New" panose="02070309020205020404" pitchFamily="49" charset="0"/>
              </a:rPr>
              <a:t>End If</a:t>
            </a:r>
          </a:p>
          <a:p>
            <a:endParaRPr lang="en-US" dirty="0"/>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22802715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358591" y="1172584"/>
            <a:ext cx="3040826" cy="871368"/>
          </a:xfrm>
        </p:spPr>
        <p:txBody>
          <a:bodyPr>
            <a:noAutofit/>
          </a:bodyPr>
          <a:lstStyle/>
          <a:p>
            <a:r>
              <a:rPr lang="en-US" sz="2400" dirty="0" smtClean="0">
                <a:solidFill>
                  <a:srgbClr val="002060"/>
                </a:solidFill>
                <a:latin typeface="+mn-lt"/>
              </a:rPr>
              <a:t>Hierarchy of Operations </a:t>
            </a:r>
            <a:br>
              <a:rPr lang="en-US" sz="2400" dirty="0" smtClean="0">
                <a:solidFill>
                  <a:srgbClr val="002060"/>
                </a:solidFill>
                <a:latin typeface="+mn-lt"/>
              </a:rPr>
            </a:br>
            <a:r>
              <a:rPr lang="en-US" sz="2400" dirty="0" smtClean="0">
                <a:solidFill>
                  <a:srgbClr val="002060"/>
                </a:solidFill>
                <a:latin typeface="+mn-lt"/>
              </a:rPr>
              <a:t>(Order of Precedence)</a:t>
            </a:r>
            <a:endParaRPr lang="en-US" sz="2400" b="1" dirty="0">
              <a:solidFill>
                <a:schemeClr val="accent1">
                  <a:lumMod val="75000"/>
                </a:schemeClr>
              </a:solidFill>
            </a:endParaRPr>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2600004187"/>
              </p:ext>
            </p:extLst>
          </p:nvPr>
        </p:nvGraphicFramePr>
        <p:xfrm>
          <a:off x="3883512" y="236662"/>
          <a:ext cx="5540188" cy="5916715"/>
        </p:xfrm>
        <a:graphic>
          <a:graphicData uri="http://schemas.openxmlformats.org/drawingml/2006/table">
            <a:tbl>
              <a:tblPr firstRow="1" firstCol="1" lastRow="1" lastCol="1" bandRow="1" bandCol="1">
                <a:tableStyleId>{5C22544A-7EE6-4342-B048-85BDC9FD1C3A}</a:tableStyleId>
              </a:tblPr>
              <a:tblGrid>
                <a:gridCol w="4047885">
                  <a:extLst>
                    <a:ext uri="{9D8B030D-6E8A-4147-A177-3AD203B41FA5}">
                      <a16:colId xmlns:a16="http://schemas.microsoft.com/office/drawing/2014/main" val="20000"/>
                    </a:ext>
                  </a:extLst>
                </a:gridCol>
                <a:gridCol w="1492303">
                  <a:extLst>
                    <a:ext uri="{9D8B030D-6E8A-4147-A177-3AD203B41FA5}">
                      <a16:colId xmlns:a16="http://schemas.microsoft.com/office/drawing/2014/main" val="20001"/>
                    </a:ext>
                  </a:extLst>
                </a:gridCol>
              </a:tblGrid>
              <a:tr h="344998">
                <a:tc>
                  <a:txBody>
                    <a:bodyPr/>
                    <a:lstStyle/>
                    <a:p>
                      <a:pPr marL="0" marR="0" algn="l" hangingPunct="0">
                        <a:lnSpc>
                          <a:spcPct val="200000"/>
                        </a:lnSpc>
                        <a:spcBef>
                          <a:spcPts val="0"/>
                        </a:spcBef>
                        <a:spcAft>
                          <a:spcPts val="0"/>
                        </a:spcAft>
                        <a:tabLst>
                          <a:tab pos="1250950" algn="r"/>
                          <a:tab pos="2774950" algn="r"/>
                          <a:tab pos="4089400" algn="r"/>
                        </a:tabLst>
                      </a:pPr>
                      <a:r>
                        <a:rPr lang="en-US" sz="1100" dirty="0">
                          <a:effectLst/>
                        </a:rPr>
                        <a:t>Description</a:t>
                      </a:r>
                      <a:endParaRPr lang="en-US" sz="1100" dirty="0">
                        <a:effectLst/>
                        <a:latin typeface="Charlotte Sans Medium"/>
                        <a:ea typeface="Times New Roman" panose="02020603050405020304" pitchFamily="18" charset="0"/>
                        <a:cs typeface="Times New Roman" panose="02020603050405020304" pitchFamily="18" charset="0"/>
                      </a:endParaRPr>
                    </a:p>
                  </a:txBody>
                  <a:tcPr marL="43980" marR="43980" marT="0" marB="0"/>
                </a:tc>
                <a:tc>
                  <a:txBody>
                    <a:bodyPr/>
                    <a:lstStyle/>
                    <a:p>
                      <a:pPr marL="0" marR="0" algn="l" hangingPunct="0">
                        <a:lnSpc>
                          <a:spcPct val="200000"/>
                        </a:lnSpc>
                        <a:spcBef>
                          <a:spcPts val="0"/>
                        </a:spcBef>
                        <a:spcAft>
                          <a:spcPts val="0"/>
                        </a:spcAft>
                        <a:tabLst>
                          <a:tab pos="1371600" algn="r"/>
                          <a:tab pos="2743200" algn="r"/>
                          <a:tab pos="4114800" algn="r"/>
                          <a:tab pos="1250950" algn="r"/>
                          <a:tab pos="2774950" algn="r"/>
                          <a:tab pos="4089400" algn="r"/>
                        </a:tabLst>
                      </a:pPr>
                      <a:r>
                        <a:rPr lang="en-US" sz="1100">
                          <a:effectLst/>
                        </a:rPr>
                        <a:t>Symbol</a:t>
                      </a:r>
                      <a:endParaRPr lang="en-US" sz="1100">
                        <a:effectLst/>
                        <a:latin typeface="Charlotte Sans Book"/>
                        <a:ea typeface="Times New Roman" panose="02020603050405020304" pitchFamily="18" charset="0"/>
                        <a:cs typeface="Times New Roman" panose="02020603050405020304" pitchFamily="18" charset="0"/>
                      </a:endParaRPr>
                    </a:p>
                  </a:txBody>
                  <a:tcPr marL="43980" marR="43980" marT="0" marB="0"/>
                </a:tc>
                <a:extLst>
                  <a:ext uri="{0D108BD9-81ED-4DB2-BD59-A6C34878D82A}">
                    <a16:rowId xmlns:a16="http://schemas.microsoft.com/office/drawing/2014/main" val="10000"/>
                  </a:ext>
                </a:extLst>
              </a:tr>
              <a:tr h="344998">
                <a:tc>
                  <a:txBody>
                    <a:bodyPr/>
                    <a:lstStyle/>
                    <a:p>
                      <a:pPr marL="0" marR="0" algn="l" hangingPunct="0">
                        <a:lnSpc>
                          <a:spcPct val="200000"/>
                        </a:lnSpc>
                        <a:spcBef>
                          <a:spcPts val="0"/>
                        </a:spcBef>
                        <a:spcAft>
                          <a:spcPts val="0"/>
                        </a:spcAft>
                        <a:tabLst>
                          <a:tab pos="1250950" algn="r"/>
                          <a:tab pos="2774950" algn="r"/>
                          <a:tab pos="4089400" algn="r"/>
                        </a:tabLst>
                      </a:pPr>
                      <a:r>
                        <a:rPr lang="en-US" sz="1100" dirty="0">
                          <a:effectLst/>
                        </a:rPr>
                        <a:t>Arithmetic Operators are evaluated first in the order listed</a:t>
                      </a:r>
                      <a:endParaRPr lang="en-US" sz="1100" dirty="0">
                        <a:effectLst/>
                        <a:latin typeface="Charlotte Sans Medium"/>
                        <a:ea typeface="Times New Roman" panose="02020603050405020304" pitchFamily="18" charset="0"/>
                        <a:cs typeface="Times New Roman" panose="02020603050405020304" pitchFamily="18" charset="0"/>
                      </a:endParaRPr>
                    </a:p>
                  </a:txBody>
                  <a:tcPr marL="43980" marR="43980" marT="0" marB="0"/>
                </a:tc>
                <a:tc>
                  <a:txBody>
                    <a:bodyPr/>
                    <a:lstStyle/>
                    <a:p>
                      <a:pPr marL="0" marR="0" algn="l" hangingPunct="0">
                        <a:lnSpc>
                          <a:spcPct val="200000"/>
                        </a:lnSpc>
                        <a:spcBef>
                          <a:spcPts val="0"/>
                        </a:spcBef>
                        <a:spcAft>
                          <a:spcPts val="0"/>
                        </a:spcAft>
                        <a:tabLst>
                          <a:tab pos="1371600" algn="r"/>
                          <a:tab pos="2743200" algn="r"/>
                          <a:tab pos="4114800" algn="r"/>
                        </a:tabLst>
                      </a:pPr>
                      <a:r>
                        <a:rPr lang="en-US" sz="1100" dirty="0">
                          <a:effectLst/>
                        </a:rPr>
                        <a:t> </a:t>
                      </a:r>
                      <a:endParaRPr lang="en-US" sz="1100" dirty="0">
                        <a:effectLst/>
                        <a:latin typeface="Charlotte Sans Book"/>
                        <a:ea typeface="Times New Roman" panose="02020603050405020304" pitchFamily="18" charset="0"/>
                        <a:cs typeface="Times New Roman" panose="02020603050405020304" pitchFamily="18" charset="0"/>
                      </a:endParaRPr>
                    </a:p>
                  </a:txBody>
                  <a:tcPr marL="43980" marR="43980" marT="0" marB="0"/>
                </a:tc>
                <a:extLst>
                  <a:ext uri="{0D108BD9-81ED-4DB2-BD59-A6C34878D82A}">
                    <a16:rowId xmlns:a16="http://schemas.microsoft.com/office/drawing/2014/main" val="10001"/>
                  </a:ext>
                </a:extLst>
              </a:tr>
              <a:tr h="344998">
                <a:tc>
                  <a:txBody>
                    <a:bodyPr/>
                    <a:lstStyle/>
                    <a:p>
                      <a:pPr marL="151130" marR="0" algn="l" hangingPunct="0">
                        <a:lnSpc>
                          <a:spcPct val="200000"/>
                        </a:lnSpc>
                        <a:spcBef>
                          <a:spcPts val="0"/>
                        </a:spcBef>
                        <a:spcAft>
                          <a:spcPts val="0"/>
                        </a:spcAft>
                        <a:tabLst>
                          <a:tab pos="1371600" algn="r"/>
                          <a:tab pos="2743200" algn="r"/>
                          <a:tab pos="4114800" algn="r"/>
                        </a:tabLst>
                      </a:pPr>
                      <a:r>
                        <a:rPr lang="en-US" sz="1100" dirty="0">
                          <a:effectLst/>
                        </a:rPr>
                        <a:t>First: Parentheses</a:t>
                      </a:r>
                      <a:endParaRPr lang="en-US" sz="1100" dirty="0">
                        <a:effectLst/>
                        <a:latin typeface="Charlotte Sans Book"/>
                        <a:ea typeface="Times New Roman" panose="02020603050405020304" pitchFamily="18" charset="0"/>
                        <a:cs typeface="Times New Roman" panose="02020603050405020304" pitchFamily="18" charset="0"/>
                      </a:endParaRPr>
                    </a:p>
                  </a:txBody>
                  <a:tcPr marL="43980" marR="43980" marT="0" marB="0"/>
                </a:tc>
                <a:tc>
                  <a:txBody>
                    <a:bodyPr/>
                    <a:lstStyle/>
                    <a:p>
                      <a:pPr marL="0" marR="0" algn="l" hangingPunct="0">
                        <a:lnSpc>
                          <a:spcPct val="200000"/>
                        </a:lnSpc>
                        <a:spcBef>
                          <a:spcPts val="0"/>
                        </a:spcBef>
                        <a:spcAft>
                          <a:spcPts val="0"/>
                        </a:spcAft>
                        <a:tabLst>
                          <a:tab pos="1250950" algn="r"/>
                          <a:tab pos="2774950" algn="r"/>
                          <a:tab pos="4089400" algn="r"/>
                        </a:tabLst>
                      </a:pPr>
                      <a:r>
                        <a:rPr lang="en-US" sz="1100" dirty="0">
                          <a:effectLst/>
                        </a:rPr>
                        <a:t>( )</a:t>
                      </a:r>
                      <a:endParaRPr lang="en-US" sz="1100" dirty="0">
                        <a:effectLst/>
                        <a:latin typeface="Charlotte Sans Medium"/>
                        <a:ea typeface="Times New Roman" panose="02020603050405020304" pitchFamily="18" charset="0"/>
                        <a:cs typeface="Times New Roman" panose="02020603050405020304" pitchFamily="18" charset="0"/>
                      </a:endParaRPr>
                    </a:p>
                  </a:txBody>
                  <a:tcPr marL="43980" marR="43980" marT="0" marB="0"/>
                </a:tc>
                <a:extLst>
                  <a:ext uri="{0D108BD9-81ED-4DB2-BD59-A6C34878D82A}">
                    <a16:rowId xmlns:a16="http://schemas.microsoft.com/office/drawing/2014/main" val="10002"/>
                  </a:ext>
                </a:extLst>
              </a:tr>
              <a:tr h="344998">
                <a:tc>
                  <a:txBody>
                    <a:bodyPr/>
                    <a:lstStyle/>
                    <a:p>
                      <a:pPr marL="151130" marR="0" algn="l" hangingPunct="0">
                        <a:lnSpc>
                          <a:spcPct val="200000"/>
                        </a:lnSpc>
                        <a:spcBef>
                          <a:spcPts val="0"/>
                        </a:spcBef>
                        <a:spcAft>
                          <a:spcPts val="0"/>
                        </a:spcAft>
                        <a:tabLst>
                          <a:tab pos="1371600" algn="r"/>
                          <a:tab pos="2743200" algn="r"/>
                          <a:tab pos="4114800" algn="r"/>
                        </a:tabLst>
                      </a:pPr>
                      <a:r>
                        <a:rPr lang="en-US" sz="1100" dirty="0">
                          <a:effectLst/>
                        </a:rPr>
                        <a:t>Second: Exponents</a:t>
                      </a:r>
                      <a:endParaRPr lang="en-US" sz="1100" dirty="0">
                        <a:effectLst/>
                        <a:latin typeface="Charlotte Sans Book"/>
                        <a:ea typeface="Times New Roman" panose="02020603050405020304" pitchFamily="18" charset="0"/>
                        <a:cs typeface="Times New Roman" panose="02020603050405020304" pitchFamily="18" charset="0"/>
                      </a:endParaRPr>
                    </a:p>
                  </a:txBody>
                  <a:tcPr marL="43980" marR="43980" marT="0" marB="0"/>
                </a:tc>
                <a:tc>
                  <a:txBody>
                    <a:bodyPr/>
                    <a:lstStyle/>
                    <a:p>
                      <a:pPr marL="0" marR="0" algn="l" hangingPunct="0">
                        <a:lnSpc>
                          <a:spcPct val="200000"/>
                        </a:lnSpc>
                        <a:spcBef>
                          <a:spcPts val="0"/>
                        </a:spcBef>
                        <a:spcAft>
                          <a:spcPts val="0"/>
                        </a:spcAft>
                        <a:tabLst>
                          <a:tab pos="1250950" algn="r"/>
                          <a:tab pos="2774950" algn="r"/>
                          <a:tab pos="4089400" algn="r"/>
                        </a:tabLst>
                      </a:pPr>
                      <a:r>
                        <a:rPr lang="en-US" sz="1100" dirty="0">
                          <a:effectLst/>
                        </a:rPr>
                        <a:t>^</a:t>
                      </a:r>
                      <a:endParaRPr lang="en-US" sz="1100" dirty="0">
                        <a:effectLst/>
                        <a:latin typeface="Charlotte Sans Medium"/>
                        <a:ea typeface="Times New Roman" panose="02020603050405020304" pitchFamily="18" charset="0"/>
                        <a:cs typeface="Times New Roman" panose="02020603050405020304" pitchFamily="18" charset="0"/>
                      </a:endParaRPr>
                    </a:p>
                  </a:txBody>
                  <a:tcPr marL="43980" marR="43980" marT="0" marB="0"/>
                </a:tc>
                <a:extLst>
                  <a:ext uri="{0D108BD9-81ED-4DB2-BD59-A6C34878D82A}">
                    <a16:rowId xmlns:a16="http://schemas.microsoft.com/office/drawing/2014/main" val="10003"/>
                  </a:ext>
                </a:extLst>
              </a:tr>
              <a:tr h="344998">
                <a:tc>
                  <a:txBody>
                    <a:bodyPr/>
                    <a:lstStyle/>
                    <a:p>
                      <a:pPr marL="151130" marR="0" algn="l" hangingPunct="0">
                        <a:lnSpc>
                          <a:spcPct val="200000"/>
                        </a:lnSpc>
                        <a:spcBef>
                          <a:spcPts val="0"/>
                        </a:spcBef>
                        <a:spcAft>
                          <a:spcPts val="0"/>
                        </a:spcAft>
                        <a:tabLst>
                          <a:tab pos="1371600" algn="r"/>
                          <a:tab pos="2743200" algn="r"/>
                          <a:tab pos="4114800" algn="r"/>
                        </a:tabLst>
                      </a:pPr>
                      <a:r>
                        <a:rPr lang="en-US" sz="1100" dirty="0">
                          <a:effectLst/>
                        </a:rPr>
                        <a:t>Third: Multiplication / Division / Modulus</a:t>
                      </a:r>
                      <a:endParaRPr lang="en-US" sz="1100" dirty="0">
                        <a:effectLst/>
                        <a:latin typeface="Charlotte Sans Book"/>
                        <a:ea typeface="Times New Roman" panose="02020603050405020304" pitchFamily="18" charset="0"/>
                        <a:cs typeface="Times New Roman" panose="02020603050405020304" pitchFamily="18" charset="0"/>
                      </a:endParaRPr>
                    </a:p>
                  </a:txBody>
                  <a:tcPr marL="43980" marR="43980" marT="0" marB="0"/>
                </a:tc>
                <a:tc>
                  <a:txBody>
                    <a:bodyPr/>
                    <a:lstStyle/>
                    <a:p>
                      <a:pPr marL="0" marR="0" algn="l" hangingPunct="0">
                        <a:lnSpc>
                          <a:spcPct val="200000"/>
                        </a:lnSpc>
                        <a:spcBef>
                          <a:spcPts val="0"/>
                        </a:spcBef>
                        <a:spcAft>
                          <a:spcPts val="0"/>
                        </a:spcAft>
                        <a:tabLst>
                          <a:tab pos="1250950" algn="r"/>
                          <a:tab pos="2774950" algn="r"/>
                          <a:tab pos="4089400" algn="r"/>
                        </a:tabLst>
                      </a:pPr>
                      <a:r>
                        <a:rPr lang="en-US" sz="1100" dirty="0">
                          <a:effectLst/>
                        </a:rPr>
                        <a:t>*, /, %</a:t>
                      </a:r>
                      <a:endParaRPr lang="en-US" sz="1100" dirty="0">
                        <a:effectLst/>
                        <a:latin typeface="Charlotte Sans Medium"/>
                        <a:ea typeface="Times New Roman" panose="02020603050405020304" pitchFamily="18" charset="0"/>
                        <a:cs typeface="Times New Roman" panose="02020603050405020304" pitchFamily="18" charset="0"/>
                      </a:endParaRPr>
                    </a:p>
                  </a:txBody>
                  <a:tcPr marL="43980" marR="43980" marT="0" marB="0"/>
                </a:tc>
                <a:extLst>
                  <a:ext uri="{0D108BD9-81ED-4DB2-BD59-A6C34878D82A}">
                    <a16:rowId xmlns:a16="http://schemas.microsoft.com/office/drawing/2014/main" val="10004"/>
                  </a:ext>
                </a:extLst>
              </a:tr>
              <a:tr h="344998">
                <a:tc>
                  <a:txBody>
                    <a:bodyPr/>
                    <a:lstStyle/>
                    <a:p>
                      <a:pPr marL="151130" marR="0" algn="l" hangingPunct="0">
                        <a:lnSpc>
                          <a:spcPct val="200000"/>
                        </a:lnSpc>
                        <a:spcBef>
                          <a:spcPts val="0"/>
                        </a:spcBef>
                        <a:spcAft>
                          <a:spcPts val="0"/>
                        </a:spcAft>
                        <a:tabLst>
                          <a:tab pos="1371600" algn="r"/>
                          <a:tab pos="2743200" algn="r"/>
                          <a:tab pos="4114800" algn="r"/>
                        </a:tabLst>
                      </a:pPr>
                      <a:r>
                        <a:rPr lang="en-US" sz="1100">
                          <a:effectLst/>
                        </a:rPr>
                        <a:t>Fourth: Addition / Subtraction</a:t>
                      </a:r>
                      <a:endParaRPr lang="en-US" sz="1100">
                        <a:effectLst/>
                        <a:latin typeface="Charlotte Sans Book"/>
                        <a:ea typeface="Times New Roman" panose="02020603050405020304" pitchFamily="18" charset="0"/>
                        <a:cs typeface="Times New Roman" panose="02020603050405020304" pitchFamily="18" charset="0"/>
                      </a:endParaRPr>
                    </a:p>
                  </a:txBody>
                  <a:tcPr marL="43980" marR="43980" marT="0" marB="0"/>
                </a:tc>
                <a:tc>
                  <a:txBody>
                    <a:bodyPr/>
                    <a:lstStyle/>
                    <a:p>
                      <a:pPr marL="0" marR="0" algn="l" hangingPunct="0">
                        <a:lnSpc>
                          <a:spcPct val="200000"/>
                        </a:lnSpc>
                        <a:spcBef>
                          <a:spcPts val="0"/>
                        </a:spcBef>
                        <a:spcAft>
                          <a:spcPts val="0"/>
                        </a:spcAft>
                        <a:tabLst>
                          <a:tab pos="1371600" algn="r"/>
                          <a:tab pos="2743200" algn="r"/>
                          <a:tab pos="4114800" algn="r"/>
                        </a:tabLst>
                      </a:pPr>
                      <a:r>
                        <a:rPr lang="en-US" sz="1100" dirty="0">
                          <a:effectLst/>
                        </a:rPr>
                        <a:t>+ –</a:t>
                      </a:r>
                      <a:endParaRPr lang="en-US" sz="1100" dirty="0">
                        <a:effectLst/>
                        <a:latin typeface="Charlotte Sans Book"/>
                        <a:ea typeface="Times New Roman" panose="02020603050405020304" pitchFamily="18" charset="0"/>
                        <a:cs typeface="Times New Roman" panose="02020603050405020304" pitchFamily="18" charset="0"/>
                      </a:endParaRPr>
                    </a:p>
                  </a:txBody>
                  <a:tcPr marL="43980" marR="43980" marT="0" marB="0"/>
                </a:tc>
                <a:extLst>
                  <a:ext uri="{0D108BD9-81ED-4DB2-BD59-A6C34878D82A}">
                    <a16:rowId xmlns:a16="http://schemas.microsoft.com/office/drawing/2014/main" val="10005"/>
                  </a:ext>
                </a:extLst>
              </a:tr>
              <a:tr h="396747">
                <a:tc>
                  <a:txBody>
                    <a:bodyPr/>
                    <a:lstStyle/>
                    <a:p>
                      <a:pPr marL="0" marR="0" algn="l" hangingPunct="0">
                        <a:lnSpc>
                          <a:spcPct val="115000"/>
                        </a:lnSpc>
                        <a:spcBef>
                          <a:spcPts val="0"/>
                        </a:spcBef>
                        <a:spcAft>
                          <a:spcPts val="0"/>
                        </a:spcAft>
                        <a:tabLst>
                          <a:tab pos="1371600" algn="r"/>
                          <a:tab pos="2743200" algn="r"/>
                          <a:tab pos="4114800" algn="r"/>
                        </a:tabLst>
                      </a:pPr>
                      <a:r>
                        <a:rPr lang="en-US" sz="1100">
                          <a:effectLst/>
                        </a:rPr>
                        <a:t>Relational Operators are evaluated second and all relational operators have the same precedence</a:t>
                      </a:r>
                      <a:endParaRPr lang="en-US" sz="1100">
                        <a:effectLst/>
                        <a:latin typeface="Charlotte Sans Book"/>
                        <a:ea typeface="Times New Roman" panose="02020603050405020304" pitchFamily="18" charset="0"/>
                        <a:cs typeface="Times New Roman" panose="02020603050405020304" pitchFamily="18" charset="0"/>
                      </a:endParaRPr>
                    </a:p>
                  </a:txBody>
                  <a:tcPr marL="43980" marR="43980" marT="0" marB="0"/>
                </a:tc>
                <a:tc>
                  <a:txBody>
                    <a:bodyPr/>
                    <a:lstStyle/>
                    <a:p>
                      <a:pPr marL="0" marR="0" algn="l" hangingPunct="0">
                        <a:lnSpc>
                          <a:spcPct val="200000"/>
                        </a:lnSpc>
                        <a:spcBef>
                          <a:spcPts val="0"/>
                        </a:spcBef>
                        <a:spcAft>
                          <a:spcPts val="0"/>
                        </a:spcAft>
                        <a:tabLst>
                          <a:tab pos="1371600" algn="r"/>
                          <a:tab pos="2743200" algn="r"/>
                          <a:tab pos="4114800" algn="r"/>
                        </a:tabLst>
                      </a:pPr>
                      <a:r>
                        <a:rPr lang="en-US" sz="1100" dirty="0">
                          <a:effectLst/>
                        </a:rPr>
                        <a:t> </a:t>
                      </a:r>
                      <a:endParaRPr lang="en-US" sz="1100" dirty="0">
                        <a:effectLst/>
                        <a:latin typeface="Charlotte Sans Book"/>
                        <a:ea typeface="Times New Roman" panose="02020603050405020304" pitchFamily="18" charset="0"/>
                        <a:cs typeface="Times New Roman" panose="02020603050405020304" pitchFamily="18" charset="0"/>
                      </a:endParaRPr>
                    </a:p>
                  </a:txBody>
                  <a:tcPr marL="43980" marR="43980" marT="0" marB="0"/>
                </a:tc>
                <a:extLst>
                  <a:ext uri="{0D108BD9-81ED-4DB2-BD59-A6C34878D82A}">
                    <a16:rowId xmlns:a16="http://schemas.microsoft.com/office/drawing/2014/main" val="10006"/>
                  </a:ext>
                </a:extLst>
              </a:tr>
              <a:tr h="344998">
                <a:tc>
                  <a:txBody>
                    <a:bodyPr/>
                    <a:lstStyle/>
                    <a:p>
                      <a:pPr marL="151130" marR="0" algn="l" hangingPunct="0">
                        <a:lnSpc>
                          <a:spcPct val="200000"/>
                        </a:lnSpc>
                        <a:spcBef>
                          <a:spcPts val="0"/>
                        </a:spcBef>
                        <a:spcAft>
                          <a:spcPts val="0"/>
                        </a:spcAft>
                        <a:tabLst>
                          <a:tab pos="1371600" algn="r"/>
                          <a:tab pos="2743200" algn="r"/>
                          <a:tab pos="4114800" algn="r"/>
                        </a:tabLst>
                      </a:pPr>
                      <a:r>
                        <a:rPr lang="en-US" sz="1100">
                          <a:effectLst/>
                        </a:rPr>
                        <a:t>Less than</a:t>
                      </a:r>
                      <a:endParaRPr lang="en-US" sz="1100">
                        <a:effectLst/>
                        <a:latin typeface="Charlotte Sans Book"/>
                        <a:ea typeface="Times New Roman" panose="02020603050405020304" pitchFamily="18" charset="0"/>
                        <a:cs typeface="Times New Roman" panose="02020603050405020304" pitchFamily="18" charset="0"/>
                      </a:endParaRPr>
                    </a:p>
                  </a:txBody>
                  <a:tcPr marL="43980" marR="43980" marT="0" marB="0"/>
                </a:tc>
                <a:tc>
                  <a:txBody>
                    <a:bodyPr/>
                    <a:lstStyle/>
                    <a:p>
                      <a:pPr marL="0" marR="0" algn="l" hangingPunct="0">
                        <a:lnSpc>
                          <a:spcPct val="200000"/>
                        </a:lnSpc>
                        <a:spcBef>
                          <a:spcPts val="0"/>
                        </a:spcBef>
                        <a:spcAft>
                          <a:spcPts val="0"/>
                        </a:spcAft>
                        <a:tabLst>
                          <a:tab pos="1371600" algn="r"/>
                          <a:tab pos="2743200" algn="r"/>
                          <a:tab pos="4114800" algn="r"/>
                        </a:tabLst>
                      </a:pPr>
                      <a:r>
                        <a:rPr lang="en-US" sz="1100" dirty="0">
                          <a:effectLst/>
                        </a:rPr>
                        <a:t>&lt; </a:t>
                      </a:r>
                      <a:endParaRPr lang="en-US" sz="1100" dirty="0">
                        <a:effectLst/>
                        <a:latin typeface="Charlotte Sans Book"/>
                        <a:ea typeface="Times New Roman" panose="02020603050405020304" pitchFamily="18" charset="0"/>
                        <a:cs typeface="Times New Roman" panose="02020603050405020304" pitchFamily="18" charset="0"/>
                      </a:endParaRPr>
                    </a:p>
                  </a:txBody>
                  <a:tcPr marL="43980" marR="43980" marT="0" marB="0"/>
                </a:tc>
                <a:extLst>
                  <a:ext uri="{0D108BD9-81ED-4DB2-BD59-A6C34878D82A}">
                    <a16:rowId xmlns:a16="http://schemas.microsoft.com/office/drawing/2014/main" val="10007"/>
                  </a:ext>
                </a:extLst>
              </a:tr>
              <a:tr h="344998">
                <a:tc>
                  <a:txBody>
                    <a:bodyPr/>
                    <a:lstStyle/>
                    <a:p>
                      <a:pPr marL="151130" marR="0" algn="l" hangingPunct="0">
                        <a:lnSpc>
                          <a:spcPct val="200000"/>
                        </a:lnSpc>
                        <a:spcBef>
                          <a:spcPts val="0"/>
                        </a:spcBef>
                        <a:spcAft>
                          <a:spcPts val="0"/>
                        </a:spcAft>
                        <a:tabLst>
                          <a:tab pos="1371600" algn="r"/>
                          <a:tab pos="2743200" algn="r"/>
                          <a:tab pos="4114800" algn="r"/>
                        </a:tabLst>
                      </a:pPr>
                      <a:r>
                        <a:rPr lang="en-US" sz="1100">
                          <a:effectLst/>
                        </a:rPr>
                        <a:t>Less than or equal to</a:t>
                      </a:r>
                      <a:endParaRPr lang="en-US" sz="1100">
                        <a:effectLst/>
                        <a:latin typeface="Charlotte Sans Book"/>
                        <a:ea typeface="Times New Roman" panose="02020603050405020304" pitchFamily="18" charset="0"/>
                        <a:cs typeface="Times New Roman" panose="02020603050405020304" pitchFamily="18" charset="0"/>
                      </a:endParaRPr>
                    </a:p>
                  </a:txBody>
                  <a:tcPr marL="43980" marR="43980" marT="0" marB="0"/>
                </a:tc>
                <a:tc>
                  <a:txBody>
                    <a:bodyPr/>
                    <a:lstStyle/>
                    <a:p>
                      <a:pPr marL="0" marR="0" algn="l" hangingPunct="0">
                        <a:lnSpc>
                          <a:spcPct val="200000"/>
                        </a:lnSpc>
                        <a:spcBef>
                          <a:spcPts val="0"/>
                        </a:spcBef>
                        <a:spcAft>
                          <a:spcPts val="0"/>
                        </a:spcAft>
                        <a:tabLst>
                          <a:tab pos="1371600" algn="r"/>
                          <a:tab pos="2743200" algn="r"/>
                          <a:tab pos="4114800" algn="r"/>
                        </a:tabLst>
                      </a:pPr>
                      <a:r>
                        <a:rPr lang="en-US" sz="1100" dirty="0">
                          <a:effectLst/>
                        </a:rPr>
                        <a:t>&lt;=</a:t>
                      </a:r>
                      <a:endParaRPr lang="en-US" sz="1100" dirty="0">
                        <a:effectLst/>
                        <a:latin typeface="Charlotte Sans Book"/>
                        <a:ea typeface="Times New Roman" panose="02020603050405020304" pitchFamily="18" charset="0"/>
                        <a:cs typeface="Times New Roman" panose="02020603050405020304" pitchFamily="18" charset="0"/>
                      </a:endParaRPr>
                    </a:p>
                  </a:txBody>
                  <a:tcPr marL="43980" marR="43980" marT="0" marB="0"/>
                </a:tc>
                <a:extLst>
                  <a:ext uri="{0D108BD9-81ED-4DB2-BD59-A6C34878D82A}">
                    <a16:rowId xmlns:a16="http://schemas.microsoft.com/office/drawing/2014/main" val="10008"/>
                  </a:ext>
                </a:extLst>
              </a:tr>
              <a:tr h="344998">
                <a:tc>
                  <a:txBody>
                    <a:bodyPr/>
                    <a:lstStyle/>
                    <a:p>
                      <a:pPr marL="151130" marR="0" algn="l" hangingPunct="0">
                        <a:lnSpc>
                          <a:spcPct val="200000"/>
                        </a:lnSpc>
                        <a:spcBef>
                          <a:spcPts val="0"/>
                        </a:spcBef>
                        <a:spcAft>
                          <a:spcPts val="0"/>
                        </a:spcAft>
                        <a:tabLst>
                          <a:tab pos="1371600" algn="r"/>
                          <a:tab pos="2743200" algn="r"/>
                          <a:tab pos="4114800" algn="r"/>
                        </a:tabLst>
                      </a:pPr>
                      <a:r>
                        <a:rPr lang="en-US" sz="1100">
                          <a:effectLst/>
                        </a:rPr>
                        <a:t>Greater than</a:t>
                      </a:r>
                      <a:endParaRPr lang="en-US" sz="1100">
                        <a:effectLst/>
                        <a:latin typeface="Charlotte Sans Book"/>
                        <a:ea typeface="Times New Roman" panose="02020603050405020304" pitchFamily="18" charset="0"/>
                        <a:cs typeface="Times New Roman" panose="02020603050405020304" pitchFamily="18" charset="0"/>
                      </a:endParaRPr>
                    </a:p>
                  </a:txBody>
                  <a:tcPr marL="43980" marR="43980" marT="0" marB="0"/>
                </a:tc>
                <a:tc>
                  <a:txBody>
                    <a:bodyPr/>
                    <a:lstStyle/>
                    <a:p>
                      <a:pPr marL="0" marR="0" algn="l" hangingPunct="0">
                        <a:lnSpc>
                          <a:spcPct val="200000"/>
                        </a:lnSpc>
                        <a:spcBef>
                          <a:spcPts val="0"/>
                        </a:spcBef>
                        <a:spcAft>
                          <a:spcPts val="0"/>
                        </a:spcAft>
                        <a:tabLst>
                          <a:tab pos="1371600" algn="r"/>
                          <a:tab pos="2743200" algn="r"/>
                          <a:tab pos="4114800" algn="r"/>
                        </a:tabLst>
                      </a:pPr>
                      <a:r>
                        <a:rPr lang="en-US" sz="1100" dirty="0">
                          <a:effectLst/>
                        </a:rPr>
                        <a:t>&gt; </a:t>
                      </a:r>
                      <a:endParaRPr lang="en-US" sz="1100" dirty="0">
                        <a:effectLst/>
                        <a:latin typeface="Charlotte Sans Book"/>
                        <a:ea typeface="Times New Roman" panose="02020603050405020304" pitchFamily="18" charset="0"/>
                        <a:cs typeface="Times New Roman" panose="02020603050405020304" pitchFamily="18" charset="0"/>
                      </a:endParaRPr>
                    </a:p>
                  </a:txBody>
                  <a:tcPr marL="43980" marR="43980" marT="0" marB="0"/>
                </a:tc>
                <a:extLst>
                  <a:ext uri="{0D108BD9-81ED-4DB2-BD59-A6C34878D82A}">
                    <a16:rowId xmlns:a16="http://schemas.microsoft.com/office/drawing/2014/main" val="10009"/>
                  </a:ext>
                </a:extLst>
              </a:tr>
              <a:tr h="344998">
                <a:tc>
                  <a:txBody>
                    <a:bodyPr/>
                    <a:lstStyle/>
                    <a:p>
                      <a:pPr marL="151130" marR="0" algn="l" hangingPunct="0">
                        <a:lnSpc>
                          <a:spcPct val="200000"/>
                        </a:lnSpc>
                        <a:spcBef>
                          <a:spcPts val="0"/>
                        </a:spcBef>
                        <a:spcAft>
                          <a:spcPts val="0"/>
                        </a:spcAft>
                        <a:tabLst>
                          <a:tab pos="1371600" algn="r"/>
                          <a:tab pos="2743200" algn="r"/>
                          <a:tab pos="4114800" algn="r"/>
                        </a:tabLst>
                      </a:pPr>
                      <a:r>
                        <a:rPr lang="en-US" sz="1100">
                          <a:effectLst/>
                        </a:rPr>
                        <a:t>Greater than or equal to</a:t>
                      </a:r>
                      <a:endParaRPr lang="en-US" sz="1100">
                        <a:effectLst/>
                        <a:latin typeface="Charlotte Sans Book"/>
                        <a:ea typeface="Times New Roman" panose="02020603050405020304" pitchFamily="18" charset="0"/>
                        <a:cs typeface="Times New Roman" panose="02020603050405020304" pitchFamily="18" charset="0"/>
                      </a:endParaRPr>
                    </a:p>
                  </a:txBody>
                  <a:tcPr marL="43980" marR="43980" marT="0" marB="0"/>
                </a:tc>
                <a:tc>
                  <a:txBody>
                    <a:bodyPr/>
                    <a:lstStyle/>
                    <a:p>
                      <a:pPr marL="0" marR="0" algn="l" hangingPunct="0">
                        <a:lnSpc>
                          <a:spcPct val="200000"/>
                        </a:lnSpc>
                        <a:spcBef>
                          <a:spcPts val="0"/>
                        </a:spcBef>
                        <a:spcAft>
                          <a:spcPts val="0"/>
                        </a:spcAft>
                        <a:tabLst>
                          <a:tab pos="1371600" algn="r"/>
                          <a:tab pos="2743200" algn="r"/>
                          <a:tab pos="4114800" algn="r"/>
                        </a:tabLst>
                      </a:pPr>
                      <a:r>
                        <a:rPr lang="en-US" sz="1100" dirty="0">
                          <a:effectLst/>
                        </a:rPr>
                        <a:t>&gt;=</a:t>
                      </a:r>
                      <a:endParaRPr lang="en-US" sz="1100" dirty="0">
                        <a:effectLst/>
                        <a:latin typeface="Charlotte Sans Book"/>
                        <a:ea typeface="Times New Roman" panose="02020603050405020304" pitchFamily="18" charset="0"/>
                        <a:cs typeface="Times New Roman" panose="02020603050405020304" pitchFamily="18" charset="0"/>
                      </a:endParaRPr>
                    </a:p>
                  </a:txBody>
                  <a:tcPr marL="43980" marR="43980" marT="0" marB="0"/>
                </a:tc>
                <a:extLst>
                  <a:ext uri="{0D108BD9-81ED-4DB2-BD59-A6C34878D82A}">
                    <a16:rowId xmlns:a16="http://schemas.microsoft.com/office/drawing/2014/main" val="10010"/>
                  </a:ext>
                </a:extLst>
              </a:tr>
              <a:tr h="344998">
                <a:tc>
                  <a:txBody>
                    <a:bodyPr/>
                    <a:lstStyle/>
                    <a:p>
                      <a:pPr marL="151130" marR="0" algn="l" hangingPunct="0">
                        <a:lnSpc>
                          <a:spcPct val="200000"/>
                        </a:lnSpc>
                        <a:spcBef>
                          <a:spcPts val="0"/>
                        </a:spcBef>
                        <a:spcAft>
                          <a:spcPts val="0"/>
                        </a:spcAft>
                        <a:tabLst>
                          <a:tab pos="1371600" algn="r"/>
                          <a:tab pos="2743200" algn="r"/>
                          <a:tab pos="4114800" algn="r"/>
                        </a:tabLst>
                      </a:pPr>
                      <a:r>
                        <a:rPr lang="en-US" sz="1100">
                          <a:effectLst/>
                        </a:rPr>
                        <a:t>The same as, equal to</a:t>
                      </a:r>
                      <a:endParaRPr lang="en-US" sz="1100">
                        <a:effectLst/>
                        <a:latin typeface="Charlotte Sans Book"/>
                        <a:ea typeface="Times New Roman" panose="02020603050405020304" pitchFamily="18" charset="0"/>
                        <a:cs typeface="Times New Roman" panose="02020603050405020304" pitchFamily="18" charset="0"/>
                      </a:endParaRPr>
                    </a:p>
                  </a:txBody>
                  <a:tcPr marL="43980" marR="43980" marT="0" marB="0"/>
                </a:tc>
                <a:tc>
                  <a:txBody>
                    <a:bodyPr/>
                    <a:lstStyle/>
                    <a:p>
                      <a:pPr marL="0" marR="0" algn="l" hangingPunct="0">
                        <a:lnSpc>
                          <a:spcPct val="200000"/>
                        </a:lnSpc>
                        <a:spcBef>
                          <a:spcPts val="0"/>
                        </a:spcBef>
                        <a:spcAft>
                          <a:spcPts val="0"/>
                        </a:spcAft>
                        <a:tabLst>
                          <a:tab pos="1371600" algn="r"/>
                          <a:tab pos="2743200" algn="r"/>
                          <a:tab pos="4114800" algn="r"/>
                        </a:tabLst>
                      </a:pPr>
                      <a:r>
                        <a:rPr lang="en-US" sz="1100" dirty="0">
                          <a:effectLst/>
                        </a:rPr>
                        <a:t>==</a:t>
                      </a:r>
                      <a:endParaRPr lang="en-US" sz="1100" dirty="0">
                        <a:effectLst/>
                        <a:latin typeface="Charlotte Sans Book"/>
                        <a:ea typeface="Times New Roman" panose="02020603050405020304" pitchFamily="18" charset="0"/>
                        <a:cs typeface="Times New Roman" panose="02020603050405020304" pitchFamily="18" charset="0"/>
                      </a:endParaRPr>
                    </a:p>
                  </a:txBody>
                  <a:tcPr marL="43980" marR="43980" marT="0" marB="0"/>
                </a:tc>
                <a:extLst>
                  <a:ext uri="{0D108BD9-81ED-4DB2-BD59-A6C34878D82A}">
                    <a16:rowId xmlns:a16="http://schemas.microsoft.com/office/drawing/2014/main" val="10011"/>
                  </a:ext>
                </a:extLst>
              </a:tr>
              <a:tr h="344998">
                <a:tc>
                  <a:txBody>
                    <a:bodyPr/>
                    <a:lstStyle/>
                    <a:p>
                      <a:pPr marL="151130" marR="0" algn="l" hangingPunct="0">
                        <a:lnSpc>
                          <a:spcPct val="200000"/>
                        </a:lnSpc>
                        <a:spcBef>
                          <a:spcPts val="0"/>
                        </a:spcBef>
                        <a:spcAft>
                          <a:spcPts val="0"/>
                        </a:spcAft>
                        <a:tabLst>
                          <a:tab pos="1371600" algn="r"/>
                          <a:tab pos="2743200" algn="r"/>
                          <a:tab pos="4114800" algn="r"/>
                        </a:tabLst>
                      </a:pPr>
                      <a:r>
                        <a:rPr lang="en-US" sz="1100">
                          <a:effectLst/>
                        </a:rPr>
                        <a:t>Not the same as</a:t>
                      </a:r>
                      <a:endParaRPr lang="en-US" sz="1100">
                        <a:effectLst/>
                        <a:latin typeface="Charlotte Sans Book"/>
                        <a:ea typeface="Times New Roman" panose="02020603050405020304" pitchFamily="18" charset="0"/>
                        <a:cs typeface="Times New Roman" panose="02020603050405020304" pitchFamily="18" charset="0"/>
                      </a:endParaRPr>
                    </a:p>
                  </a:txBody>
                  <a:tcPr marL="43980" marR="43980" marT="0" marB="0"/>
                </a:tc>
                <a:tc>
                  <a:txBody>
                    <a:bodyPr/>
                    <a:lstStyle/>
                    <a:p>
                      <a:pPr marL="0" marR="0" algn="l" hangingPunct="0">
                        <a:lnSpc>
                          <a:spcPct val="200000"/>
                        </a:lnSpc>
                        <a:spcBef>
                          <a:spcPts val="0"/>
                        </a:spcBef>
                        <a:spcAft>
                          <a:spcPts val="0"/>
                        </a:spcAft>
                        <a:tabLst>
                          <a:tab pos="1371600" algn="r"/>
                          <a:tab pos="2743200" algn="r"/>
                          <a:tab pos="4114800" algn="r"/>
                        </a:tabLst>
                      </a:pPr>
                      <a:r>
                        <a:rPr lang="en-US" sz="1100" dirty="0">
                          <a:effectLst/>
                        </a:rPr>
                        <a:t>!=</a:t>
                      </a:r>
                      <a:endParaRPr lang="en-US" sz="1100" dirty="0">
                        <a:effectLst/>
                        <a:latin typeface="Charlotte Sans Book"/>
                        <a:ea typeface="Times New Roman" panose="02020603050405020304" pitchFamily="18" charset="0"/>
                        <a:cs typeface="Times New Roman" panose="02020603050405020304" pitchFamily="18" charset="0"/>
                      </a:endParaRPr>
                    </a:p>
                  </a:txBody>
                  <a:tcPr marL="43980" marR="43980" marT="0" marB="0"/>
                </a:tc>
                <a:extLst>
                  <a:ext uri="{0D108BD9-81ED-4DB2-BD59-A6C34878D82A}">
                    <a16:rowId xmlns:a16="http://schemas.microsoft.com/office/drawing/2014/main" val="10012"/>
                  </a:ext>
                </a:extLst>
              </a:tr>
              <a:tr h="344998">
                <a:tc>
                  <a:txBody>
                    <a:bodyPr/>
                    <a:lstStyle/>
                    <a:p>
                      <a:pPr marL="0" marR="0" algn="l" hangingPunct="0">
                        <a:lnSpc>
                          <a:spcPct val="200000"/>
                        </a:lnSpc>
                        <a:spcBef>
                          <a:spcPts val="0"/>
                        </a:spcBef>
                        <a:spcAft>
                          <a:spcPts val="0"/>
                        </a:spcAft>
                        <a:tabLst>
                          <a:tab pos="1371600" algn="r"/>
                          <a:tab pos="2743200" algn="r"/>
                          <a:tab pos="4114800" algn="r"/>
                        </a:tabLst>
                      </a:pPr>
                      <a:r>
                        <a:rPr lang="en-US" sz="1100">
                          <a:effectLst/>
                        </a:rPr>
                        <a:t>Logical Operators are evaluated last in the order listed</a:t>
                      </a:r>
                      <a:endParaRPr lang="en-US" sz="1100">
                        <a:effectLst/>
                        <a:latin typeface="Charlotte Sans Book"/>
                        <a:ea typeface="Times New Roman" panose="02020603050405020304" pitchFamily="18" charset="0"/>
                        <a:cs typeface="Times New Roman" panose="02020603050405020304" pitchFamily="18" charset="0"/>
                      </a:endParaRPr>
                    </a:p>
                  </a:txBody>
                  <a:tcPr marL="43980" marR="43980" marT="0" marB="0"/>
                </a:tc>
                <a:tc>
                  <a:txBody>
                    <a:bodyPr/>
                    <a:lstStyle/>
                    <a:p>
                      <a:pPr marL="0" marR="0" algn="l" hangingPunct="0">
                        <a:lnSpc>
                          <a:spcPct val="200000"/>
                        </a:lnSpc>
                        <a:spcBef>
                          <a:spcPts val="0"/>
                        </a:spcBef>
                        <a:spcAft>
                          <a:spcPts val="0"/>
                        </a:spcAft>
                        <a:tabLst>
                          <a:tab pos="1371600" algn="r"/>
                          <a:tab pos="2743200" algn="r"/>
                          <a:tab pos="4114800" algn="r"/>
                        </a:tabLst>
                      </a:pPr>
                      <a:r>
                        <a:rPr lang="en-US" sz="1100" dirty="0">
                          <a:effectLst/>
                        </a:rPr>
                        <a:t> </a:t>
                      </a:r>
                      <a:endParaRPr lang="en-US" sz="1100" dirty="0">
                        <a:effectLst/>
                        <a:latin typeface="Charlotte Sans Book"/>
                        <a:ea typeface="Times New Roman" panose="02020603050405020304" pitchFamily="18" charset="0"/>
                        <a:cs typeface="Times New Roman" panose="02020603050405020304" pitchFamily="18" charset="0"/>
                      </a:endParaRPr>
                    </a:p>
                  </a:txBody>
                  <a:tcPr marL="43980" marR="43980" marT="0" marB="0"/>
                </a:tc>
                <a:extLst>
                  <a:ext uri="{0D108BD9-81ED-4DB2-BD59-A6C34878D82A}">
                    <a16:rowId xmlns:a16="http://schemas.microsoft.com/office/drawing/2014/main" val="10013"/>
                  </a:ext>
                </a:extLst>
              </a:tr>
              <a:tr h="344998">
                <a:tc>
                  <a:txBody>
                    <a:bodyPr/>
                    <a:lstStyle/>
                    <a:p>
                      <a:pPr marL="151130" marR="0" algn="l" hangingPunct="0">
                        <a:lnSpc>
                          <a:spcPct val="200000"/>
                        </a:lnSpc>
                        <a:spcBef>
                          <a:spcPts val="0"/>
                        </a:spcBef>
                        <a:spcAft>
                          <a:spcPts val="0"/>
                        </a:spcAft>
                        <a:tabLst>
                          <a:tab pos="1371600" algn="r"/>
                          <a:tab pos="2743200" algn="r"/>
                          <a:tab pos="4114800" algn="r"/>
                        </a:tabLst>
                      </a:pPr>
                      <a:r>
                        <a:rPr lang="en-US" sz="1100">
                          <a:effectLst/>
                        </a:rPr>
                        <a:t>First: NOT</a:t>
                      </a:r>
                      <a:endParaRPr lang="en-US" sz="1100">
                        <a:effectLst/>
                        <a:latin typeface="Charlotte Sans Book"/>
                        <a:ea typeface="Times New Roman" panose="02020603050405020304" pitchFamily="18" charset="0"/>
                        <a:cs typeface="Times New Roman" panose="02020603050405020304" pitchFamily="18" charset="0"/>
                      </a:endParaRPr>
                    </a:p>
                  </a:txBody>
                  <a:tcPr marL="43980" marR="43980" marT="0" marB="0"/>
                </a:tc>
                <a:tc>
                  <a:txBody>
                    <a:bodyPr/>
                    <a:lstStyle/>
                    <a:p>
                      <a:pPr marL="0" marR="0" algn="l" hangingPunct="0">
                        <a:lnSpc>
                          <a:spcPct val="200000"/>
                        </a:lnSpc>
                        <a:spcBef>
                          <a:spcPts val="0"/>
                        </a:spcBef>
                        <a:spcAft>
                          <a:spcPts val="0"/>
                        </a:spcAft>
                        <a:tabLst>
                          <a:tab pos="1371600" algn="r"/>
                          <a:tab pos="2743200" algn="r"/>
                          <a:tab pos="4114800" algn="r"/>
                        </a:tabLst>
                      </a:pPr>
                      <a:r>
                        <a:rPr lang="en-US" sz="1100" dirty="0">
                          <a:effectLst/>
                        </a:rPr>
                        <a:t>! or NOT or </a:t>
                      </a:r>
                      <a:r>
                        <a:rPr lang="en-IN" sz="1100" dirty="0">
                          <a:effectLst/>
                        </a:rPr>
                        <a:t>not</a:t>
                      </a:r>
                      <a:endParaRPr lang="en-US" sz="1100" dirty="0">
                        <a:effectLst/>
                        <a:latin typeface="Charlotte Sans Book"/>
                        <a:ea typeface="Times New Roman" panose="02020603050405020304" pitchFamily="18" charset="0"/>
                        <a:cs typeface="Times New Roman" panose="02020603050405020304" pitchFamily="18" charset="0"/>
                      </a:endParaRPr>
                    </a:p>
                  </a:txBody>
                  <a:tcPr marL="43980" marR="43980" marT="0" marB="0"/>
                </a:tc>
                <a:extLst>
                  <a:ext uri="{0D108BD9-81ED-4DB2-BD59-A6C34878D82A}">
                    <a16:rowId xmlns:a16="http://schemas.microsoft.com/office/drawing/2014/main" val="10014"/>
                  </a:ext>
                </a:extLst>
              </a:tr>
              <a:tr h="344998">
                <a:tc>
                  <a:txBody>
                    <a:bodyPr/>
                    <a:lstStyle/>
                    <a:p>
                      <a:pPr marL="151130" marR="0" algn="l" hangingPunct="0">
                        <a:lnSpc>
                          <a:spcPct val="200000"/>
                        </a:lnSpc>
                        <a:spcBef>
                          <a:spcPts val="0"/>
                        </a:spcBef>
                        <a:spcAft>
                          <a:spcPts val="0"/>
                        </a:spcAft>
                        <a:tabLst>
                          <a:tab pos="1371600" algn="r"/>
                          <a:tab pos="2743200" algn="r"/>
                          <a:tab pos="4114800" algn="r"/>
                        </a:tabLst>
                      </a:pPr>
                      <a:r>
                        <a:rPr lang="en-US" sz="1100">
                          <a:effectLst/>
                        </a:rPr>
                        <a:t>Second: AND</a:t>
                      </a:r>
                      <a:endParaRPr lang="en-US" sz="1100">
                        <a:effectLst/>
                        <a:latin typeface="Charlotte Sans Book"/>
                        <a:ea typeface="Times New Roman" panose="02020603050405020304" pitchFamily="18" charset="0"/>
                        <a:cs typeface="Times New Roman" panose="02020603050405020304" pitchFamily="18" charset="0"/>
                      </a:endParaRPr>
                    </a:p>
                  </a:txBody>
                  <a:tcPr marL="43980" marR="43980" marT="0" marB="0"/>
                </a:tc>
                <a:tc>
                  <a:txBody>
                    <a:bodyPr/>
                    <a:lstStyle/>
                    <a:p>
                      <a:pPr marL="0" marR="0" algn="l" hangingPunct="0">
                        <a:lnSpc>
                          <a:spcPct val="200000"/>
                        </a:lnSpc>
                        <a:spcBef>
                          <a:spcPts val="0"/>
                        </a:spcBef>
                        <a:spcAft>
                          <a:spcPts val="0"/>
                        </a:spcAft>
                        <a:tabLst>
                          <a:tab pos="1371600" algn="r"/>
                          <a:tab pos="2743200" algn="r"/>
                          <a:tab pos="4114800" algn="r"/>
                        </a:tabLst>
                      </a:pPr>
                      <a:r>
                        <a:rPr lang="en-US" sz="1100" dirty="0">
                          <a:effectLst/>
                        </a:rPr>
                        <a:t>&amp;&amp; or AND or </a:t>
                      </a:r>
                      <a:r>
                        <a:rPr lang="en-IN" sz="1100" dirty="0">
                          <a:effectLst/>
                        </a:rPr>
                        <a:t>and</a:t>
                      </a:r>
                      <a:endParaRPr lang="en-US" sz="1100" dirty="0">
                        <a:effectLst/>
                        <a:latin typeface="Charlotte Sans Book"/>
                        <a:ea typeface="Times New Roman" panose="02020603050405020304" pitchFamily="18" charset="0"/>
                        <a:cs typeface="Times New Roman" panose="02020603050405020304" pitchFamily="18" charset="0"/>
                      </a:endParaRPr>
                    </a:p>
                  </a:txBody>
                  <a:tcPr marL="43980" marR="43980" marT="0" marB="0"/>
                </a:tc>
                <a:extLst>
                  <a:ext uri="{0D108BD9-81ED-4DB2-BD59-A6C34878D82A}">
                    <a16:rowId xmlns:a16="http://schemas.microsoft.com/office/drawing/2014/main" val="10015"/>
                  </a:ext>
                </a:extLst>
              </a:tr>
              <a:tr h="344998">
                <a:tc>
                  <a:txBody>
                    <a:bodyPr/>
                    <a:lstStyle/>
                    <a:p>
                      <a:pPr marL="151130" marR="0" algn="l" hangingPunct="0">
                        <a:lnSpc>
                          <a:spcPct val="200000"/>
                        </a:lnSpc>
                        <a:spcBef>
                          <a:spcPts val="0"/>
                        </a:spcBef>
                        <a:spcAft>
                          <a:spcPts val="0"/>
                        </a:spcAft>
                        <a:tabLst>
                          <a:tab pos="1371600" algn="r"/>
                          <a:tab pos="2743200" algn="r"/>
                          <a:tab pos="4114800" algn="r"/>
                        </a:tabLst>
                      </a:pPr>
                      <a:r>
                        <a:rPr lang="en-US" sz="1100">
                          <a:effectLst/>
                        </a:rPr>
                        <a:t>Third: OR</a:t>
                      </a:r>
                      <a:endParaRPr lang="en-US" sz="1100">
                        <a:effectLst/>
                        <a:latin typeface="Charlotte Sans Book"/>
                        <a:ea typeface="Times New Roman" panose="02020603050405020304" pitchFamily="18" charset="0"/>
                        <a:cs typeface="Times New Roman" panose="02020603050405020304" pitchFamily="18" charset="0"/>
                      </a:endParaRPr>
                    </a:p>
                  </a:txBody>
                  <a:tcPr marL="43980" marR="43980" marT="0" marB="0"/>
                </a:tc>
                <a:tc>
                  <a:txBody>
                    <a:bodyPr/>
                    <a:lstStyle/>
                    <a:p>
                      <a:pPr marL="0" marR="0" hangingPunct="0">
                        <a:lnSpc>
                          <a:spcPct val="200000"/>
                        </a:lnSpc>
                        <a:spcBef>
                          <a:spcPts val="0"/>
                        </a:spcBef>
                        <a:spcAft>
                          <a:spcPts val="0"/>
                        </a:spcAft>
                        <a:tabLst>
                          <a:tab pos="1371600" algn="r"/>
                          <a:tab pos="2743200" algn="r"/>
                          <a:tab pos="4114800" algn="r"/>
                        </a:tabLst>
                      </a:pPr>
                      <a:r>
                        <a:rPr lang="en-US" sz="1100" dirty="0">
                          <a:effectLst/>
                        </a:rPr>
                        <a:t>|| or </a:t>
                      </a:r>
                      <a:r>
                        <a:rPr lang="en-US" sz="1100" dirty="0" err="1">
                          <a:effectLst/>
                        </a:rPr>
                        <a:t>OR</a:t>
                      </a:r>
                      <a:r>
                        <a:rPr lang="en-US" sz="1100" dirty="0">
                          <a:effectLst/>
                        </a:rPr>
                        <a:t> </a:t>
                      </a:r>
                      <a:r>
                        <a:rPr lang="en-US" sz="1100" dirty="0" err="1">
                          <a:effectLst/>
                        </a:rPr>
                        <a:t>or</a:t>
                      </a:r>
                      <a:r>
                        <a:rPr lang="en-US" sz="1100" dirty="0">
                          <a:effectLst/>
                        </a:rPr>
                        <a:t> </a:t>
                      </a:r>
                      <a:r>
                        <a:rPr lang="en-IN" sz="1100" dirty="0">
                          <a:effectLst/>
                        </a:rPr>
                        <a:t>or</a:t>
                      </a:r>
                      <a:endParaRPr lang="en-US" sz="1100" dirty="0">
                        <a:solidFill>
                          <a:srgbClr val="FF00FF"/>
                        </a:solidFill>
                        <a:effectLst/>
                        <a:latin typeface="Charlotte Book"/>
                        <a:ea typeface="Times New Roman" panose="02020603050405020304" pitchFamily="18" charset="0"/>
                        <a:cs typeface="Times New Roman" panose="02020603050405020304" pitchFamily="18" charset="0"/>
                      </a:endParaRPr>
                    </a:p>
                  </a:txBody>
                  <a:tcPr marL="43980" marR="43980" marT="0" marB="0"/>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13591417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01003"/>
          </a:xfrm>
        </p:spPr>
        <p:txBody>
          <a:bodyPr>
            <a:normAutofit/>
          </a:bodyPr>
          <a:lstStyle/>
          <a:p>
            <a:r>
              <a:rPr lang="en-US" sz="3600" b="1" dirty="0" smtClean="0">
                <a:solidFill>
                  <a:schemeClr val="accent1">
                    <a:lumMod val="75000"/>
                  </a:schemeClr>
                </a:solidFill>
              </a:rPr>
              <a:t>Combining Logical and Relational Operators</a:t>
            </a:r>
            <a:endParaRPr lang="en-US" sz="3600" b="1" dirty="0">
              <a:solidFill>
                <a:schemeClr val="accent1">
                  <a:lumMod val="75000"/>
                </a:schemeClr>
              </a:solidFill>
            </a:endParaRPr>
          </a:p>
        </p:txBody>
      </p:sp>
      <p:sp>
        <p:nvSpPr>
          <p:cNvPr id="3" name="Content Placeholder 2"/>
          <p:cNvSpPr>
            <a:spLocks noGrp="1"/>
          </p:cNvSpPr>
          <p:nvPr>
            <p:ph idx="1"/>
          </p:nvPr>
        </p:nvSpPr>
        <p:spPr/>
        <p:txBody>
          <a:bodyPr>
            <a:normAutofit/>
          </a:bodyPr>
          <a:lstStyle/>
          <a:p>
            <a:pPr>
              <a:buFont typeface="Times" panose="02020603050405020304" pitchFamily="18" charset="0"/>
              <a:buNone/>
            </a:pPr>
            <a:r>
              <a:rPr lang="en-US" dirty="0">
                <a:solidFill>
                  <a:srgbClr val="002060"/>
                </a:solidFill>
              </a:rPr>
              <a:t>Example:</a:t>
            </a:r>
          </a:p>
          <a:p>
            <a:pPr>
              <a:buFont typeface="Times" panose="02020603050405020304" pitchFamily="18" charset="0"/>
              <a:buNone/>
            </a:pPr>
            <a:r>
              <a:rPr lang="en-US" sz="2400" dirty="0">
                <a:solidFill>
                  <a:srgbClr val="002060"/>
                </a:solidFill>
              </a:rPr>
              <a:t>Let </a:t>
            </a:r>
            <a:r>
              <a:rPr lang="en-US" sz="2400" b="1" dirty="0">
                <a:solidFill>
                  <a:srgbClr val="0070C0"/>
                </a:solidFill>
                <a:latin typeface="Courier New" panose="02070309020205020404" pitchFamily="49" charset="0"/>
              </a:rPr>
              <a:t>Q</a:t>
            </a:r>
            <a:r>
              <a:rPr lang="en-US" sz="2400" b="1" dirty="0">
                <a:solidFill>
                  <a:srgbClr val="002060"/>
                </a:solidFill>
                <a:latin typeface="Courier New" panose="02070309020205020404" pitchFamily="49" charset="0"/>
              </a:rPr>
              <a:t> </a:t>
            </a:r>
            <a:r>
              <a:rPr lang="en-US" sz="2400" dirty="0">
                <a:solidFill>
                  <a:srgbClr val="002060"/>
                </a:solidFill>
                <a:latin typeface="Courier New" panose="02070309020205020404" pitchFamily="49" charset="0"/>
              </a:rPr>
              <a:t>= 3</a:t>
            </a:r>
            <a:r>
              <a:rPr lang="en-US" sz="2400" dirty="0">
                <a:solidFill>
                  <a:srgbClr val="002060"/>
                </a:solidFill>
              </a:rPr>
              <a:t> and let </a:t>
            </a:r>
            <a:r>
              <a:rPr lang="en-US" sz="2400" b="1" dirty="0">
                <a:solidFill>
                  <a:srgbClr val="0070C0"/>
                </a:solidFill>
                <a:latin typeface="Courier New" panose="02070309020205020404" pitchFamily="49" charset="0"/>
              </a:rPr>
              <a:t>R</a:t>
            </a:r>
            <a:r>
              <a:rPr lang="en-US" sz="2400" dirty="0">
                <a:solidFill>
                  <a:srgbClr val="002060"/>
                </a:solidFill>
                <a:latin typeface="Courier New" panose="02070309020205020404" pitchFamily="49" charset="0"/>
              </a:rPr>
              <a:t> = 5</a:t>
            </a:r>
          </a:p>
          <a:p>
            <a:pPr>
              <a:buFont typeface="Times" panose="02020603050405020304" pitchFamily="18" charset="0"/>
              <a:buNone/>
            </a:pPr>
            <a:r>
              <a:rPr lang="en-US" sz="2400" dirty="0">
                <a:solidFill>
                  <a:srgbClr val="002060"/>
                </a:solidFill>
              </a:rPr>
              <a:t>Is the following expression </a:t>
            </a:r>
            <a:r>
              <a:rPr lang="en-US" sz="2400" dirty="0">
                <a:solidFill>
                  <a:srgbClr val="002060"/>
                </a:solidFill>
                <a:latin typeface="Courier New" panose="02070309020205020404" pitchFamily="49" charset="0"/>
              </a:rPr>
              <a:t>true</a:t>
            </a:r>
            <a:r>
              <a:rPr lang="en-US" sz="2400" dirty="0">
                <a:solidFill>
                  <a:srgbClr val="002060"/>
                </a:solidFill>
              </a:rPr>
              <a:t> or </a:t>
            </a:r>
            <a:r>
              <a:rPr lang="en-US" sz="2400" dirty="0">
                <a:solidFill>
                  <a:srgbClr val="002060"/>
                </a:solidFill>
                <a:latin typeface="Courier New" panose="02070309020205020404" pitchFamily="49" charset="0"/>
              </a:rPr>
              <a:t>false</a:t>
            </a:r>
            <a:r>
              <a:rPr lang="en-US" sz="2400" dirty="0">
                <a:solidFill>
                  <a:srgbClr val="002060"/>
                </a:solidFill>
              </a:rPr>
              <a:t>?</a:t>
            </a:r>
          </a:p>
          <a:p>
            <a:pPr algn="ctr">
              <a:buFont typeface="Times" panose="02020603050405020304" pitchFamily="18" charset="0"/>
              <a:buNone/>
            </a:pPr>
            <a:r>
              <a:rPr lang="en-US" sz="2400" dirty="0">
                <a:solidFill>
                  <a:srgbClr val="002060"/>
                </a:solidFill>
                <a:latin typeface="Courier New" panose="02070309020205020404" pitchFamily="49" charset="0"/>
              </a:rPr>
              <a:t>NOT </a:t>
            </a:r>
            <a:r>
              <a:rPr lang="en-US" sz="2400" b="1" dirty="0">
                <a:solidFill>
                  <a:srgbClr val="0070C0"/>
                </a:solidFill>
                <a:latin typeface="Courier New" panose="02070309020205020404" pitchFamily="49" charset="0"/>
              </a:rPr>
              <a:t>Q</a:t>
            </a:r>
            <a:r>
              <a:rPr lang="en-US" sz="2400" dirty="0">
                <a:solidFill>
                  <a:srgbClr val="002060"/>
                </a:solidFill>
                <a:latin typeface="Courier New" panose="02070309020205020404" pitchFamily="49" charset="0"/>
              </a:rPr>
              <a:t> &gt; 3 OR </a:t>
            </a:r>
            <a:r>
              <a:rPr lang="en-US" sz="2400" b="1" dirty="0">
                <a:solidFill>
                  <a:srgbClr val="0070C0"/>
                </a:solidFill>
                <a:latin typeface="Courier New" panose="02070309020205020404" pitchFamily="49" charset="0"/>
              </a:rPr>
              <a:t>R</a:t>
            </a:r>
            <a:r>
              <a:rPr lang="en-US" sz="2400" dirty="0">
                <a:solidFill>
                  <a:srgbClr val="002060"/>
                </a:solidFill>
                <a:latin typeface="Courier New" panose="02070309020205020404" pitchFamily="49" charset="0"/>
              </a:rPr>
              <a:t> &lt; 3 AND </a:t>
            </a:r>
            <a:r>
              <a:rPr lang="en-US" sz="2400" b="1" dirty="0">
                <a:solidFill>
                  <a:srgbClr val="0070C0"/>
                </a:solidFill>
                <a:latin typeface="Courier New" panose="02070309020205020404" pitchFamily="49" charset="0"/>
              </a:rPr>
              <a:t>Q</a:t>
            </a:r>
            <a:r>
              <a:rPr lang="en-US" sz="2400" dirty="0">
                <a:solidFill>
                  <a:srgbClr val="002060"/>
                </a:solidFill>
                <a:latin typeface="Courier New" panose="02070309020205020404" pitchFamily="49" charset="0"/>
              </a:rPr>
              <a:t> – </a:t>
            </a:r>
            <a:r>
              <a:rPr lang="en-US" sz="2400" b="1" dirty="0">
                <a:solidFill>
                  <a:srgbClr val="0070C0"/>
                </a:solidFill>
                <a:latin typeface="Courier New" panose="02070309020205020404" pitchFamily="49" charset="0"/>
              </a:rPr>
              <a:t>R</a:t>
            </a:r>
            <a:r>
              <a:rPr lang="en-US" sz="2400" dirty="0">
                <a:solidFill>
                  <a:srgbClr val="002060"/>
                </a:solidFill>
                <a:latin typeface="Courier New" panose="02070309020205020404" pitchFamily="49" charset="0"/>
              </a:rPr>
              <a:t> &lt;= 0</a:t>
            </a:r>
          </a:p>
          <a:p>
            <a:pPr algn="ctr">
              <a:buFont typeface="Times" panose="02020603050405020304" pitchFamily="18" charset="0"/>
              <a:buNone/>
            </a:pPr>
            <a:endParaRPr lang="en-US" sz="2400" dirty="0">
              <a:solidFill>
                <a:srgbClr val="002060"/>
              </a:solidFill>
              <a:latin typeface="Courier New" panose="02070309020205020404" pitchFamily="49" charset="0"/>
            </a:endParaRPr>
          </a:p>
          <a:p>
            <a:pPr lvl="1">
              <a:buFontTx/>
              <a:buNone/>
            </a:pPr>
            <a:r>
              <a:rPr lang="en-US" sz="2400" dirty="0">
                <a:solidFill>
                  <a:srgbClr val="002060"/>
                </a:solidFill>
              </a:rPr>
              <a:t>Step 1: </a:t>
            </a:r>
            <a:r>
              <a:rPr lang="en-US" sz="2400" dirty="0">
                <a:solidFill>
                  <a:srgbClr val="002060"/>
                </a:solidFill>
                <a:latin typeface="Courier New" panose="02070309020205020404" pitchFamily="49" charset="0"/>
              </a:rPr>
              <a:t>(NOT(false)) OR (false AND true)</a:t>
            </a:r>
          </a:p>
          <a:p>
            <a:pPr lvl="1">
              <a:buFontTx/>
              <a:buNone/>
            </a:pPr>
            <a:r>
              <a:rPr lang="en-US" sz="2400" dirty="0">
                <a:solidFill>
                  <a:srgbClr val="002060"/>
                </a:solidFill>
              </a:rPr>
              <a:t>Step 2: </a:t>
            </a:r>
            <a:r>
              <a:rPr lang="en-US" sz="2400" dirty="0">
                <a:solidFill>
                  <a:srgbClr val="002060"/>
                </a:solidFill>
                <a:latin typeface="Courier New" panose="02070309020205020404" pitchFamily="49" charset="0"/>
              </a:rPr>
              <a:t>true OR (false AND true)</a:t>
            </a:r>
          </a:p>
          <a:p>
            <a:pPr lvl="1">
              <a:buFontTx/>
              <a:buNone/>
            </a:pPr>
            <a:r>
              <a:rPr lang="en-US" sz="2400" dirty="0">
                <a:solidFill>
                  <a:srgbClr val="002060"/>
                </a:solidFill>
              </a:rPr>
              <a:t>Step 3:  </a:t>
            </a:r>
            <a:r>
              <a:rPr lang="en-US" sz="2400" dirty="0">
                <a:solidFill>
                  <a:srgbClr val="002060"/>
                </a:solidFill>
                <a:latin typeface="Courier New" panose="02070309020205020404" pitchFamily="49" charset="0"/>
              </a:rPr>
              <a:t>true OR false</a:t>
            </a:r>
          </a:p>
          <a:p>
            <a:pPr lvl="1">
              <a:buFontTx/>
              <a:buNone/>
            </a:pPr>
            <a:r>
              <a:rPr lang="en-US" sz="2400" dirty="0">
                <a:solidFill>
                  <a:srgbClr val="002060"/>
                </a:solidFill>
              </a:rPr>
              <a:t>Step 4:  </a:t>
            </a:r>
            <a:r>
              <a:rPr lang="en-US" sz="2400" dirty="0">
                <a:solidFill>
                  <a:srgbClr val="002060"/>
                </a:solidFill>
                <a:latin typeface="Courier New" panose="02070309020205020404" pitchFamily="49" charset="0"/>
              </a:rPr>
              <a:t>true</a:t>
            </a:r>
            <a:r>
              <a:rPr lang="en-US" sz="2400" b="1" dirty="0">
                <a:solidFill>
                  <a:srgbClr val="002060"/>
                </a:solidFill>
                <a:latin typeface="Courier New" panose="02070309020205020404" pitchFamily="49" charset="0"/>
              </a:rPr>
              <a:t> </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9471418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01003"/>
          </a:xfrm>
        </p:spPr>
        <p:txBody>
          <a:bodyPr>
            <a:normAutofit/>
          </a:bodyPr>
          <a:lstStyle/>
          <a:p>
            <a:r>
              <a:rPr lang="en-US" sz="3600" b="1" dirty="0" smtClean="0">
                <a:solidFill>
                  <a:schemeClr val="accent1">
                    <a:lumMod val="75000"/>
                  </a:schemeClr>
                </a:solidFill>
              </a:rPr>
              <a:t>The Boolean Type</a:t>
            </a:r>
            <a:endParaRPr lang="en-US" sz="3600" b="1" dirty="0">
              <a:solidFill>
                <a:schemeClr val="accent1">
                  <a:lumMod val="75000"/>
                </a:schemeClr>
              </a:solidFill>
            </a:endParaRPr>
          </a:p>
        </p:txBody>
      </p:sp>
      <p:sp>
        <p:nvSpPr>
          <p:cNvPr id="3" name="Content Placeholder 2"/>
          <p:cNvSpPr>
            <a:spLocks noGrp="1"/>
          </p:cNvSpPr>
          <p:nvPr>
            <p:ph idx="1"/>
          </p:nvPr>
        </p:nvSpPr>
        <p:spPr/>
        <p:txBody>
          <a:bodyPr>
            <a:normAutofit lnSpcReduction="10000"/>
          </a:bodyPr>
          <a:lstStyle/>
          <a:p>
            <a:pPr marL="0" indent="0" hangingPunct="0">
              <a:lnSpc>
                <a:spcPct val="100000"/>
              </a:lnSpc>
              <a:spcBef>
                <a:spcPts val="0"/>
              </a:spcBef>
              <a:spcAft>
                <a:spcPts val="600"/>
              </a:spcAft>
            </a:pPr>
            <a:r>
              <a:rPr lang="en-US" dirty="0">
                <a:solidFill>
                  <a:srgbClr val="002060"/>
                </a:solidFill>
              </a:rPr>
              <a:t>Most programming languages allow variables to be of logical </a:t>
            </a:r>
            <a:r>
              <a:rPr lang="en-US" dirty="0" smtClean="0">
                <a:solidFill>
                  <a:srgbClr val="002060"/>
                </a:solidFill>
              </a:rPr>
              <a:t>(or </a:t>
            </a:r>
            <a:r>
              <a:rPr lang="en-IN" dirty="0">
                <a:solidFill>
                  <a:srgbClr val="002060"/>
                </a:solidFill>
                <a:latin typeface="Courier New" panose="02070309020205020404" pitchFamily="49" charset="0"/>
                <a:cs typeface="Courier New" panose="02070309020205020404" pitchFamily="49" charset="0"/>
              </a:rPr>
              <a:t>Boolean</a:t>
            </a:r>
            <a:r>
              <a:rPr lang="en-US" dirty="0">
                <a:solidFill>
                  <a:srgbClr val="002060"/>
                </a:solidFill>
              </a:rPr>
              <a:t>) type. </a:t>
            </a:r>
            <a:endParaRPr lang="en-US" dirty="0" smtClean="0">
              <a:solidFill>
                <a:srgbClr val="002060"/>
              </a:solidFill>
            </a:endParaRPr>
          </a:p>
          <a:p>
            <a:pPr marL="0" indent="0" hangingPunct="0">
              <a:lnSpc>
                <a:spcPct val="100000"/>
              </a:lnSpc>
              <a:spcBef>
                <a:spcPts val="0"/>
              </a:spcBef>
              <a:spcAft>
                <a:spcPts val="600"/>
              </a:spcAft>
            </a:pPr>
            <a:r>
              <a:rPr lang="en-US" dirty="0" smtClean="0">
                <a:solidFill>
                  <a:srgbClr val="002060"/>
                </a:solidFill>
              </a:rPr>
              <a:t>A </a:t>
            </a:r>
            <a:r>
              <a:rPr lang="en-US" dirty="0">
                <a:solidFill>
                  <a:srgbClr val="002060"/>
                </a:solidFill>
                <a:latin typeface="Courier New" panose="02070309020205020404" pitchFamily="49" charset="0"/>
                <a:cs typeface="Courier New" panose="02070309020205020404" pitchFamily="49" charset="0"/>
              </a:rPr>
              <a:t>Boolean</a:t>
            </a:r>
            <a:r>
              <a:rPr lang="en-US" dirty="0" smtClean="0">
                <a:solidFill>
                  <a:srgbClr val="002060"/>
                </a:solidFill>
              </a:rPr>
              <a:t> variable </a:t>
            </a:r>
            <a:r>
              <a:rPr lang="en-US" dirty="0">
                <a:solidFill>
                  <a:srgbClr val="002060"/>
                </a:solidFill>
              </a:rPr>
              <a:t>may only </a:t>
            </a:r>
            <a:r>
              <a:rPr lang="en-US" dirty="0" smtClean="0">
                <a:solidFill>
                  <a:srgbClr val="002060"/>
                </a:solidFill>
              </a:rPr>
              <a:t>be either </a:t>
            </a:r>
            <a:r>
              <a:rPr lang="en-IN" dirty="0" smtClean="0">
                <a:solidFill>
                  <a:srgbClr val="002060"/>
                </a:solidFill>
                <a:latin typeface="Courier New" panose="02070309020205020404" pitchFamily="49" charset="0"/>
                <a:cs typeface="Courier New" panose="02070309020205020404" pitchFamily="49" charset="0"/>
              </a:rPr>
              <a:t>true</a:t>
            </a:r>
            <a:r>
              <a:rPr lang="en-US" dirty="0" smtClean="0">
                <a:solidFill>
                  <a:srgbClr val="002060"/>
                </a:solidFill>
              </a:rPr>
              <a:t> </a:t>
            </a:r>
            <a:r>
              <a:rPr lang="en-US" dirty="0">
                <a:solidFill>
                  <a:srgbClr val="002060"/>
                </a:solidFill>
              </a:rPr>
              <a:t>or </a:t>
            </a:r>
            <a:r>
              <a:rPr lang="en-IN" dirty="0">
                <a:solidFill>
                  <a:srgbClr val="002060"/>
                </a:solidFill>
                <a:latin typeface="Courier New" panose="02070309020205020404" pitchFamily="49" charset="0"/>
                <a:cs typeface="Courier New" panose="02070309020205020404" pitchFamily="49" charset="0"/>
              </a:rPr>
              <a:t>false</a:t>
            </a:r>
            <a:r>
              <a:rPr lang="en-US" dirty="0">
                <a:solidFill>
                  <a:srgbClr val="002060"/>
                </a:solidFill>
              </a:rPr>
              <a:t>. </a:t>
            </a:r>
            <a:endParaRPr lang="en-US" dirty="0" smtClean="0">
              <a:solidFill>
                <a:srgbClr val="002060"/>
              </a:solidFill>
            </a:endParaRPr>
          </a:p>
          <a:p>
            <a:pPr marL="0" indent="0" hangingPunct="0">
              <a:lnSpc>
                <a:spcPct val="100000"/>
              </a:lnSpc>
              <a:spcBef>
                <a:spcPts val="0"/>
              </a:spcBef>
              <a:spcAft>
                <a:spcPts val="600"/>
              </a:spcAft>
            </a:pPr>
            <a:r>
              <a:rPr lang="en-US" dirty="0" smtClean="0">
                <a:solidFill>
                  <a:srgbClr val="002060"/>
                </a:solidFill>
              </a:rPr>
              <a:t>Example: Can declare </a:t>
            </a:r>
            <a:r>
              <a:rPr lang="en-US" dirty="0">
                <a:solidFill>
                  <a:srgbClr val="002060"/>
                </a:solidFill>
              </a:rPr>
              <a:t>a variable, </a:t>
            </a:r>
            <a:r>
              <a:rPr lang="en-IN" b="1" dirty="0" smtClean="0">
                <a:solidFill>
                  <a:srgbClr val="0070C0"/>
                </a:solidFill>
                <a:latin typeface="Courier New" panose="02070309020205020404" pitchFamily="49" charset="0"/>
                <a:cs typeface="Courier New" panose="02070309020205020404" pitchFamily="49" charset="0"/>
              </a:rPr>
              <a:t>Answer</a:t>
            </a:r>
            <a:r>
              <a:rPr lang="en-US" dirty="0">
                <a:solidFill>
                  <a:srgbClr val="002060"/>
                </a:solidFill>
              </a:rPr>
              <a:t>, to be of </a:t>
            </a:r>
            <a:r>
              <a:rPr lang="en-IN" dirty="0">
                <a:solidFill>
                  <a:srgbClr val="002060"/>
                </a:solidFill>
                <a:latin typeface="Courier New" panose="02070309020205020404" pitchFamily="49" charset="0"/>
                <a:cs typeface="Courier New" panose="02070309020205020404" pitchFamily="49" charset="0"/>
              </a:rPr>
              <a:t>Boolean</a:t>
            </a:r>
            <a:r>
              <a:rPr lang="en-US" dirty="0">
                <a:solidFill>
                  <a:srgbClr val="002060"/>
                </a:solidFill>
              </a:rPr>
              <a:t> type and </a:t>
            </a:r>
            <a:r>
              <a:rPr lang="en-US" dirty="0" smtClean="0">
                <a:solidFill>
                  <a:srgbClr val="002060"/>
                </a:solidFill>
              </a:rPr>
              <a:t>use </a:t>
            </a:r>
            <a:r>
              <a:rPr lang="en-US" dirty="0">
                <a:solidFill>
                  <a:srgbClr val="002060"/>
                </a:solidFill>
              </a:rPr>
              <a:t>it in a statement anywhere that a value of </a:t>
            </a:r>
            <a:r>
              <a:rPr lang="en-IN" dirty="0">
                <a:solidFill>
                  <a:srgbClr val="002060"/>
                </a:solidFill>
                <a:latin typeface="Courier New" panose="02070309020205020404" pitchFamily="49" charset="0"/>
                <a:cs typeface="Courier New" panose="02070309020205020404" pitchFamily="49" charset="0"/>
              </a:rPr>
              <a:t>true</a:t>
            </a:r>
            <a:r>
              <a:rPr lang="en-US" dirty="0">
                <a:solidFill>
                  <a:srgbClr val="002060"/>
                </a:solidFill>
              </a:rPr>
              <a:t> or </a:t>
            </a:r>
            <a:r>
              <a:rPr lang="en-IN" dirty="0">
                <a:solidFill>
                  <a:srgbClr val="002060"/>
                </a:solidFill>
                <a:latin typeface="Courier New" panose="02070309020205020404" pitchFamily="49" charset="0"/>
                <a:cs typeface="Courier New" panose="02070309020205020404" pitchFamily="49" charset="0"/>
              </a:rPr>
              <a:t>false</a:t>
            </a:r>
            <a:r>
              <a:rPr lang="en-US" dirty="0">
                <a:solidFill>
                  <a:srgbClr val="002060"/>
                </a:solidFill>
              </a:rPr>
              <a:t> is valid, such as the following C++ snippet:</a:t>
            </a:r>
          </a:p>
          <a:p>
            <a:pPr marL="0" lvl="2" indent="0" hangingPunct="0">
              <a:lnSpc>
                <a:spcPct val="100000"/>
              </a:lnSpc>
              <a:spcBef>
                <a:spcPts val="0"/>
              </a:spcBef>
              <a:spcAft>
                <a:spcPts val="600"/>
              </a:spcAft>
              <a:buNone/>
            </a:pPr>
            <a:r>
              <a:rPr lang="en-US" sz="2000" dirty="0" smtClean="0">
                <a:solidFill>
                  <a:srgbClr val="002060"/>
                </a:solidFill>
                <a:latin typeface="Courier New" panose="02070309020205020404" pitchFamily="49" charset="0"/>
                <a:cs typeface="Courier New" panose="02070309020205020404" pitchFamily="49" charset="0"/>
              </a:rPr>
              <a:t>	</a:t>
            </a:r>
            <a:r>
              <a:rPr lang="en-US" sz="2000" dirty="0" err="1" smtClean="0">
                <a:solidFill>
                  <a:srgbClr val="002060"/>
                </a:solidFill>
                <a:latin typeface="Courier New" panose="02070309020205020404" pitchFamily="49" charset="0"/>
                <a:cs typeface="Courier New" panose="02070309020205020404" pitchFamily="49" charset="0"/>
              </a:rPr>
              <a:t>bool</a:t>
            </a:r>
            <a:r>
              <a:rPr lang="en-US" sz="2000" dirty="0" smtClean="0">
                <a:solidFill>
                  <a:srgbClr val="002060"/>
                </a:solidFill>
                <a:latin typeface="Courier New" panose="02070309020205020404" pitchFamily="49" charset="0"/>
                <a:cs typeface="Courier New" panose="02070309020205020404" pitchFamily="49" charset="0"/>
              </a:rPr>
              <a:t> </a:t>
            </a:r>
            <a:r>
              <a:rPr lang="en-IN" sz="2000" b="1" dirty="0">
                <a:solidFill>
                  <a:srgbClr val="0070C0"/>
                </a:solidFill>
                <a:latin typeface="Courier New" panose="02070309020205020404" pitchFamily="49" charset="0"/>
                <a:cs typeface="Courier New" panose="02070309020205020404" pitchFamily="49" charset="0"/>
              </a:rPr>
              <a:t>Answer</a:t>
            </a:r>
            <a:r>
              <a:rPr lang="en-US" sz="2000" dirty="0">
                <a:solidFill>
                  <a:srgbClr val="002060"/>
                </a:solidFill>
                <a:latin typeface="Courier New" panose="02070309020205020404" pitchFamily="49" charset="0"/>
                <a:cs typeface="Courier New" panose="02070309020205020404" pitchFamily="49" charset="0"/>
              </a:rPr>
              <a:t>;</a:t>
            </a:r>
          </a:p>
          <a:p>
            <a:pPr marL="0" lvl="2" indent="0" hangingPunct="0">
              <a:lnSpc>
                <a:spcPct val="100000"/>
              </a:lnSpc>
              <a:spcBef>
                <a:spcPts val="0"/>
              </a:spcBef>
              <a:spcAft>
                <a:spcPts val="600"/>
              </a:spcAft>
              <a:buNone/>
            </a:pPr>
            <a:r>
              <a:rPr lang="en-IN" sz="2000" b="1" dirty="0" smtClean="0">
                <a:solidFill>
                  <a:srgbClr val="002060"/>
                </a:solidFill>
                <a:latin typeface="Courier New" panose="02070309020205020404" pitchFamily="49" charset="0"/>
                <a:cs typeface="Courier New" panose="02070309020205020404" pitchFamily="49" charset="0"/>
              </a:rPr>
              <a:t>	</a:t>
            </a:r>
            <a:r>
              <a:rPr lang="en-IN" sz="2000" b="1" dirty="0">
                <a:solidFill>
                  <a:srgbClr val="0070C0"/>
                </a:solidFill>
                <a:latin typeface="Courier New" panose="02070309020205020404" pitchFamily="49" charset="0"/>
                <a:cs typeface="Courier New" panose="02070309020205020404" pitchFamily="49" charset="0"/>
              </a:rPr>
              <a:t>Answer</a:t>
            </a:r>
            <a:r>
              <a:rPr lang="en-US" sz="2000" dirty="0" smtClean="0">
                <a:solidFill>
                  <a:srgbClr val="002060"/>
                </a:solidFill>
                <a:latin typeface="Courier New" panose="02070309020205020404" pitchFamily="49" charset="0"/>
                <a:cs typeface="Courier New" panose="02070309020205020404" pitchFamily="49" charset="0"/>
              </a:rPr>
              <a:t> </a:t>
            </a:r>
            <a:r>
              <a:rPr lang="en-US" sz="2000" dirty="0">
                <a:solidFill>
                  <a:srgbClr val="002060"/>
                </a:solidFill>
                <a:latin typeface="Courier New" panose="02070309020205020404" pitchFamily="49" charset="0"/>
                <a:cs typeface="Courier New" panose="02070309020205020404" pitchFamily="49" charset="0"/>
              </a:rPr>
              <a:t>= true;</a:t>
            </a:r>
          </a:p>
          <a:p>
            <a:pPr marL="0" lvl="2" indent="0" hangingPunct="0">
              <a:lnSpc>
                <a:spcPct val="100000"/>
              </a:lnSpc>
              <a:spcBef>
                <a:spcPts val="0"/>
              </a:spcBef>
              <a:spcAft>
                <a:spcPts val="600"/>
              </a:spcAft>
              <a:buNone/>
            </a:pPr>
            <a:r>
              <a:rPr lang="en-US" sz="2000" dirty="0" smtClean="0">
                <a:solidFill>
                  <a:srgbClr val="002060"/>
                </a:solidFill>
                <a:latin typeface="Courier New" panose="02070309020205020404" pitchFamily="49" charset="0"/>
                <a:cs typeface="Courier New" panose="02070309020205020404" pitchFamily="49" charset="0"/>
              </a:rPr>
              <a:t>	if(</a:t>
            </a:r>
            <a:r>
              <a:rPr lang="en-IN" sz="2000" b="1" dirty="0">
                <a:solidFill>
                  <a:srgbClr val="0070C0"/>
                </a:solidFill>
                <a:latin typeface="Courier New" panose="02070309020205020404" pitchFamily="49" charset="0"/>
                <a:cs typeface="Courier New" panose="02070309020205020404" pitchFamily="49" charset="0"/>
              </a:rPr>
              <a:t>Answer</a:t>
            </a:r>
            <a:r>
              <a:rPr lang="en-US" sz="2000" dirty="0">
                <a:solidFill>
                  <a:srgbClr val="002060"/>
                </a:solidFill>
                <a:latin typeface="Courier New" panose="02070309020205020404" pitchFamily="49" charset="0"/>
                <a:cs typeface="Courier New" panose="02070309020205020404" pitchFamily="49" charset="0"/>
              </a:rPr>
              <a:t>) </a:t>
            </a:r>
            <a:r>
              <a:rPr lang="en-US" sz="2000" dirty="0" err="1">
                <a:solidFill>
                  <a:srgbClr val="002060"/>
                </a:solidFill>
                <a:latin typeface="Courier New" panose="02070309020205020404" pitchFamily="49" charset="0"/>
                <a:cs typeface="Courier New" panose="02070309020205020404" pitchFamily="49" charset="0"/>
              </a:rPr>
              <a:t>cout</a:t>
            </a:r>
            <a:r>
              <a:rPr lang="en-US" sz="2000" dirty="0">
                <a:solidFill>
                  <a:srgbClr val="002060"/>
                </a:solidFill>
                <a:latin typeface="Courier New" panose="02070309020205020404" pitchFamily="49" charset="0"/>
                <a:cs typeface="Courier New" panose="02070309020205020404" pitchFamily="49" charset="0"/>
              </a:rPr>
              <a:t> &lt;&lt; “Congratulations!”;</a:t>
            </a:r>
          </a:p>
          <a:p>
            <a:pPr marL="0" indent="0" hangingPunct="0">
              <a:lnSpc>
                <a:spcPct val="100000"/>
              </a:lnSpc>
              <a:spcBef>
                <a:spcPts val="0"/>
              </a:spcBef>
              <a:spcAft>
                <a:spcPts val="600"/>
              </a:spcAft>
            </a:pPr>
            <a:r>
              <a:rPr lang="en-US" dirty="0">
                <a:solidFill>
                  <a:srgbClr val="002060"/>
                </a:solidFill>
              </a:rPr>
              <a:t>This </a:t>
            </a:r>
            <a:r>
              <a:rPr lang="en-US" dirty="0" smtClean="0">
                <a:solidFill>
                  <a:srgbClr val="002060"/>
                </a:solidFill>
              </a:rPr>
              <a:t>means: </a:t>
            </a:r>
            <a:r>
              <a:rPr lang="en-US" dirty="0">
                <a:solidFill>
                  <a:srgbClr val="002060"/>
                </a:solidFill>
              </a:rPr>
              <a:t>If the value of </a:t>
            </a:r>
            <a:r>
              <a:rPr lang="en-IN" b="1" dirty="0">
                <a:solidFill>
                  <a:srgbClr val="0070C0"/>
                </a:solidFill>
                <a:latin typeface="Courier New" panose="02070309020205020404" pitchFamily="49" charset="0"/>
                <a:cs typeface="Courier New" panose="02070309020205020404" pitchFamily="49" charset="0"/>
              </a:rPr>
              <a:t>Answer</a:t>
            </a:r>
            <a:r>
              <a:rPr lang="en-US" dirty="0">
                <a:solidFill>
                  <a:srgbClr val="002060"/>
                </a:solidFill>
              </a:rPr>
              <a:t> is </a:t>
            </a:r>
            <a:r>
              <a:rPr lang="en-US" dirty="0">
                <a:solidFill>
                  <a:srgbClr val="002060"/>
                </a:solidFill>
                <a:latin typeface="Courier New" panose="02070309020205020404" pitchFamily="49" charset="0"/>
                <a:cs typeface="Courier New" panose="02070309020205020404" pitchFamily="49" charset="0"/>
              </a:rPr>
              <a:t>true</a:t>
            </a:r>
            <a:r>
              <a:rPr lang="en-US" dirty="0">
                <a:solidFill>
                  <a:srgbClr val="002060"/>
                </a:solidFill>
              </a:rPr>
              <a:t>, then write </a:t>
            </a:r>
            <a:r>
              <a:rPr lang="en-IN" dirty="0">
                <a:solidFill>
                  <a:srgbClr val="002060"/>
                </a:solidFill>
                <a:latin typeface="Courier New" panose="02070309020205020404" pitchFamily="49" charset="0"/>
                <a:cs typeface="Courier New" panose="02070309020205020404" pitchFamily="49" charset="0"/>
              </a:rPr>
              <a:t>“Congratulations!”</a:t>
            </a:r>
            <a:r>
              <a:rPr lang="en-US" dirty="0">
                <a:solidFill>
                  <a:srgbClr val="002060"/>
                </a:solidFill>
                <a:latin typeface="Courier New" panose="02070309020205020404" pitchFamily="49" charset="0"/>
                <a:cs typeface="Courier New" panose="02070309020205020404" pitchFamily="49" charset="0"/>
              </a:rPr>
              <a:t> </a:t>
            </a:r>
            <a:r>
              <a:rPr lang="en-US" dirty="0">
                <a:solidFill>
                  <a:srgbClr val="002060"/>
                </a:solidFill>
              </a:rPr>
              <a:t>to the screen. </a:t>
            </a:r>
            <a:endParaRPr lang="en-US" dirty="0" smtClean="0">
              <a:solidFill>
                <a:srgbClr val="002060"/>
              </a:solidFill>
            </a:endParaRPr>
          </a:p>
          <a:p>
            <a:pPr marL="0" indent="0" hangingPunct="0">
              <a:lnSpc>
                <a:spcPct val="100000"/>
              </a:lnSpc>
              <a:spcBef>
                <a:spcPts val="0"/>
              </a:spcBef>
              <a:spcAft>
                <a:spcPts val="600"/>
              </a:spcAft>
            </a:pPr>
            <a:r>
              <a:rPr lang="en-US" dirty="0" smtClean="0">
                <a:solidFill>
                  <a:srgbClr val="002060"/>
                </a:solidFill>
              </a:rPr>
              <a:t>The </a:t>
            </a:r>
            <a:r>
              <a:rPr lang="en-US" dirty="0">
                <a:solidFill>
                  <a:srgbClr val="002060"/>
                </a:solidFill>
              </a:rPr>
              <a:t>following C++ statement is equivalent to the </a:t>
            </a:r>
            <a:r>
              <a:rPr lang="en-US" dirty="0">
                <a:solidFill>
                  <a:srgbClr val="002060"/>
                </a:solidFill>
                <a:latin typeface="Courier New" panose="02070309020205020404" pitchFamily="49" charset="0"/>
                <a:cs typeface="Courier New" panose="02070309020205020404" pitchFamily="49" charset="0"/>
              </a:rPr>
              <a:t>if</a:t>
            </a:r>
            <a:r>
              <a:rPr lang="en-US" dirty="0">
                <a:solidFill>
                  <a:srgbClr val="002060"/>
                </a:solidFill>
              </a:rPr>
              <a:t> statement shown above and may be clearer:</a:t>
            </a:r>
          </a:p>
          <a:p>
            <a:pPr marL="292608" lvl="1" indent="0" hangingPunct="0">
              <a:lnSpc>
                <a:spcPct val="100000"/>
              </a:lnSpc>
              <a:spcBef>
                <a:spcPts val="0"/>
              </a:spcBef>
              <a:spcAft>
                <a:spcPts val="600"/>
              </a:spcAft>
              <a:buNone/>
            </a:pPr>
            <a:r>
              <a:rPr lang="en-US" dirty="0" smtClean="0">
                <a:solidFill>
                  <a:srgbClr val="002060"/>
                </a:solidFill>
                <a:latin typeface="Courier New" panose="02070309020205020404" pitchFamily="49" charset="0"/>
                <a:cs typeface="Courier New" panose="02070309020205020404" pitchFamily="49" charset="0"/>
              </a:rPr>
              <a:t>	</a:t>
            </a:r>
            <a:r>
              <a:rPr lang="en-US" sz="2000" dirty="0" smtClean="0">
                <a:solidFill>
                  <a:srgbClr val="002060"/>
                </a:solidFill>
                <a:latin typeface="Courier New" panose="02070309020205020404" pitchFamily="49" charset="0"/>
                <a:cs typeface="Courier New" panose="02070309020205020404" pitchFamily="49" charset="0"/>
              </a:rPr>
              <a:t>if </a:t>
            </a:r>
            <a:r>
              <a:rPr lang="en-US" sz="2000" dirty="0">
                <a:solidFill>
                  <a:srgbClr val="002060"/>
                </a:solidFill>
                <a:latin typeface="Courier New" panose="02070309020205020404" pitchFamily="49" charset="0"/>
                <a:cs typeface="Courier New" panose="02070309020205020404" pitchFamily="49" charset="0"/>
              </a:rPr>
              <a:t>(</a:t>
            </a:r>
            <a:r>
              <a:rPr lang="en-IN" sz="2000" b="1" dirty="0">
                <a:solidFill>
                  <a:srgbClr val="0070C0"/>
                </a:solidFill>
                <a:latin typeface="Courier New" panose="02070309020205020404" pitchFamily="49" charset="0"/>
                <a:cs typeface="Courier New" panose="02070309020205020404" pitchFamily="49" charset="0"/>
              </a:rPr>
              <a:t>Answer</a:t>
            </a:r>
            <a:r>
              <a:rPr lang="en-US" sz="2000" dirty="0">
                <a:solidFill>
                  <a:srgbClr val="002060"/>
                </a:solidFill>
                <a:latin typeface="Courier New" panose="02070309020205020404" pitchFamily="49" charset="0"/>
                <a:cs typeface="Courier New" panose="02070309020205020404" pitchFamily="49" charset="0"/>
              </a:rPr>
              <a:t> == “true”) </a:t>
            </a:r>
            <a:r>
              <a:rPr lang="en-US" sz="2000" dirty="0" err="1">
                <a:solidFill>
                  <a:srgbClr val="002060"/>
                </a:solidFill>
                <a:latin typeface="Courier New" panose="02070309020205020404" pitchFamily="49" charset="0"/>
                <a:cs typeface="Courier New" panose="02070309020205020404" pitchFamily="49" charset="0"/>
              </a:rPr>
              <a:t>cout</a:t>
            </a:r>
            <a:r>
              <a:rPr lang="en-US" sz="2000" dirty="0">
                <a:solidFill>
                  <a:srgbClr val="002060"/>
                </a:solidFill>
                <a:latin typeface="Courier New" panose="02070309020205020404" pitchFamily="49" charset="0"/>
                <a:cs typeface="Courier New" panose="02070309020205020404" pitchFamily="49" charset="0"/>
              </a:rPr>
              <a:t> &lt;&lt; “Congratulations!”;</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2523993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87355"/>
          </a:xfrm>
        </p:spPr>
        <p:txBody>
          <a:bodyPr>
            <a:normAutofit/>
          </a:bodyPr>
          <a:lstStyle/>
          <a:p>
            <a:r>
              <a:rPr lang="en-US" b="1" dirty="0">
                <a:solidFill>
                  <a:schemeClr val="accent1">
                    <a:lumMod val="75000"/>
                  </a:schemeClr>
                </a:solidFill>
              </a:rPr>
              <a:t>4</a:t>
            </a:r>
            <a:r>
              <a:rPr lang="en-US" b="1" dirty="0" smtClean="0">
                <a:solidFill>
                  <a:schemeClr val="accent1">
                    <a:lumMod val="75000"/>
                  </a:schemeClr>
                </a:solidFill>
              </a:rPr>
              <a:t>.3 ASCII Code and Comparing Strings</a:t>
            </a:r>
            <a:endParaRPr lang="en-US" b="1" dirty="0">
              <a:solidFill>
                <a:schemeClr val="accent1">
                  <a:lumMod val="75000"/>
                </a:schemeClr>
              </a:solidFill>
            </a:endParaRPr>
          </a:p>
        </p:txBody>
      </p:sp>
      <p:sp>
        <p:nvSpPr>
          <p:cNvPr id="3" name="Content Placeholder 2"/>
          <p:cNvSpPr>
            <a:spLocks noGrp="1"/>
          </p:cNvSpPr>
          <p:nvPr>
            <p:ph idx="1"/>
          </p:nvPr>
        </p:nvSpPr>
        <p:spPr/>
        <p:txBody>
          <a:bodyPr>
            <a:normAutofit lnSpcReduction="10000"/>
          </a:bodyPr>
          <a:lstStyle/>
          <a:p>
            <a:pPr hangingPunct="0">
              <a:buFont typeface="Wingdings" panose="05000000000000000000" pitchFamily="2" charset="2"/>
              <a:buChar char="Ø"/>
            </a:pPr>
            <a:r>
              <a:rPr lang="en-US" sz="2800" dirty="0" smtClean="0">
                <a:solidFill>
                  <a:srgbClr val="002060"/>
                </a:solidFill>
              </a:rPr>
              <a:t> A </a:t>
            </a:r>
            <a:r>
              <a:rPr lang="en-US" sz="2800" dirty="0">
                <a:solidFill>
                  <a:srgbClr val="002060"/>
                </a:solidFill>
              </a:rPr>
              <a:t>character </a:t>
            </a:r>
            <a:r>
              <a:rPr lang="en-US" sz="2800" dirty="0" smtClean="0">
                <a:solidFill>
                  <a:srgbClr val="002060"/>
                </a:solidFill>
              </a:rPr>
              <a:t>can be defined as </a:t>
            </a:r>
            <a:r>
              <a:rPr lang="en-US" sz="2800" dirty="0">
                <a:solidFill>
                  <a:srgbClr val="002060"/>
                </a:solidFill>
              </a:rPr>
              <a:t>any symbol that can be typed on the keyboard. </a:t>
            </a:r>
            <a:endParaRPr lang="en-US" sz="2800" dirty="0" smtClean="0">
              <a:solidFill>
                <a:srgbClr val="002060"/>
              </a:solidFill>
            </a:endParaRPr>
          </a:p>
          <a:p>
            <a:pPr hangingPunct="0">
              <a:buFont typeface="Wingdings" panose="05000000000000000000" pitchFamily="2" charset="2"/>
              <a:buChar char="Ø"/>
            </a:pPr>
            <a:r>
              <a:rPr lang="en-US" sz="2800" dirty="0" smtClean="0">
                <a:solidFill>
                  <a:srgbClr val="002060"/>
                </a:solidFill>
              </a:rPr>
              <a:t> These </a:t>
            </a:r>
            <a:r>
              <a:rPr lang="en-US" sz="2800" dirty="0">
                <a:solidFill>
                  <a:srgbClr val="002060"/>
                </a:solidFill>
              </a:rPr>
              <a:t>symbols include special characters like asterisks (*), ampersands (&amp;), @ </a:t>
            </a:r>
            <a:r>
              <a:rPr lang="en-US" sz="2800" dirty="0" smtClean="0">
                <a:solidFill>
                  <a:srgbClr val="002060"/>
                </a:solidFill>
              </a:rPr>
              <a:t>signs, as well as letters</a:t>
            </a:r>
            <a:r>
              <a:rPr lang="en-US" sz="2800" dirty="0">
                <a:solidFill>
                  <a:srgbClr val="002060"/>
                </a:solidFill>
              </a:rPr>
              <a:t>, digits, punctuation marks, and blank spaces. </a:t>
            </a:r>
            <a:endParaRPr lang="en-US" sz="2800" dirty="0" smtClean="0">
              <a:solidFill>
                <a:srgbClr val="002060"/>
              </a:solidFill>
            </a:endParaRPr>
          </a:p>
          <a:p>
            <a:pPr hangingPunct="0">
              <a:buFont typeface="Wingdings" panose="05000000000000000000" pitchFamily="2" charset="2"/>
              <a:buChar char="Ø"/>
            </a:pPr>
            <a:r>
              <a:rPr lang="en-US" sz="2800" dirty="0" smtClean="0">
                <a:solidFill>
                  <a:srgbClr val="002060"/>
                </a:solidFill>
              </a:rPr>
              <a:t> There is a </a:t>
            </a:r>
            <a:r>
              <a:rPr lang="en-US" sz="2800" dirty="0">
                <a:solidFill>
                  <a:srgbClr val="002060"/>
                </a:solidFill>
              </a:rPr>
              <a:t>more precise definition of a </a:t>
            </a:r>
            <a:r>
              <a:rPr lang="en-US" sz="2800" dirty="0" smtClean="0">
                <a:solidFill>
                  <a:srgbClr val="002060"/>
                </a:solidFill>
              </a:rPr>
              <a:t>character using how </a:t>
            </a:r>
            <a:r>
              <a:rPr lang="en-US" sz="2800" dirty="0">
                <a:solidFill>
                  <a:srgbClr val="002060"/>
                </a:solidFill>
              </a:rPr>
              <a:t>characters are represented in a computer’s memory. </a:t>
            </a:r>
            <a:endParaRPr lang="en-US" sz="2800" dirty="0" smtClean="0">
              <a:solidFill>
                <a:srgbClr val="002060"/>
              </a:solidFill>
            </a:endParaRPr>
          </a:p>
          <a:p>
            <a:pPr hangingPunct="0">
              <a:buFont typeface="Wingdings" panose="05000000000000000000" pitchFamily="2" charset="2"/>
              <a:buChar char="Ø"/>
            </a:pPr>
            <a:r>
              <a:rPr lang="en-US" sz="2800" dirty="0" smtClean="0">
                <a:solidFill>
                  <a:srgbClr val="002060"/>
                </a:solidFill>
              </a:rPr>
              <a:t> Relational </a:t>
            </a:r>
            <a:r>
              <a:rPr lang="en-US" sz="2800" dirty="0">
                <a:solidFill>
                  <a:srgbClr val="002060"/>
                </a:solidFill>
              </a:rPr>
              <a:t>operators &lt;, &lt;=, &gt;, !=,==, and &gt;= can be applied to any string of characters.</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3110990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01003"/>
          </a:xfrm>
        </p:spPr>
        <p:txBody>
          <a:bodyPr>
            <a:normAutofit/>
          </a:bodyPr>
          <a:lstStyle/>
          <a:p>
            <a:r>
              <a:rPr lang="en-US" sz="3600" b="1" dirty="0" smtClean="0">
                <a:solidFill>
                  <a:schemeClr val="accent1">
                    <a:lumMod val="75000"/>
                  </a:schemeClr>
                </a:solidFill>
              </a:rPr>
              <a:t>ASCII Code</a:t>
            </a:r>
            <a:endParaRPr lang="en-US" sz="3600" b="1" dirty="0">
              <a:solidFill>
                <a:schemeClr val="accent1">
                  <a:lumMod val="75000"/>
                </a:schemeClr>
              </a:solidFill>
            </a:endParaRPr>
          </a:p>
        </p:txBody>
      </p:sp>
      <p:sp>
        <p:nvSpPr>
          <p:cNvPr id="3" name="Content Placeholder 2"/>
          <p:cNvSpPr>
            <a:spLocks noGrp="1"/>
          </p:cNvSpPr>
          <p:nvPr>
            <p:ph idx="1"/>
          </p:nvPr>
        </p:nvSpPr>
        <p:spPr/>
        <p:txBody>
          <a:bodyPr>
            <a:noAutofit/>
          </a:bodyPr>
          <a:lstStyle/>
          <a:p>
            <a:pPr>
              <a:lnSpc>
                <a:spcPct val="120000"/>
              </a:lnSpc>
              <a:spcBef>
                <a:spcPts val="0"/>
              </a:spcBef>
              <a:spcAft>
                <a:spcPts val="600"/>
              </a:spcAft>
              <a:buFont typeface="Wingdings" panose="05000000000000000000" pitchFamily="2" charset="2"/>
              <a:buChar char="Ø"/>
            </a:pPr>
            <a:r>
              <a:rPr lang="en-US" dirty="0" smtClean="0">
                <a:solidFill>
                  <a:srgbClr val="002060"/>
                </a:solidFill>
              </a:rPr>
              <a:t> A </a:t>
            </a:r>
            <a:r>
              <a:rPr lang="en-US" dirty="0">
                <a:solidFill>
                  <a:srgbClr val="002060"/>
                </a:solidFill>
              </a:rPr>
              <a:t>programming language uses a scheme to associate each character with a number. </a:t>
            </a:r>
          </a:p>
          <a:p>
            <a:pPr>
              <a:lnSpc>
                <a:spcPct val="120000"/>
              </a:lnSpc>
              <a:spcBef>
                <a:spcPts val="0"/>
              </a:spcBef>
              <a:spcAft>
                <a:spcPts val="600"/>
              </a:spcAft>
              <a:buFont typeface="Wingdings" panose="05000000000000000000" pitchFamily="2" charset="2"/>
              <a:buChar char="Ø"/>
            </a:pPr>
            <a:r>
              <a:rPr lang="en-US" dirty="0" smtClean="0">
                <a:solidFill>
                  <a:srgbClr val="002060"/>
                </a:solidFill>
              </a:rPr>
              <a:t> The standard </a:t>
            </a:r>
            <a:r>
              <a:rPr lang="en-US" dirty="0">
                <a:solidFill>
                  <a:srgbClr val="002060"/>
                </a:solidFill>
              </a:rPr>
              <a:t>is the </a:t>
            </a:r>
            <a:r>
              <a:rPr lang="en-US" b="1" dirty="0">
                <a:solidFill>
                  <a:srgbClr val="002060"/>
                </a:solidFill>
              </a:rPr>
              <a:t>American Standard Code for </a:t>
            </a:r>
            <a:r>
              <a:rPr lang="en-US" b="1" dirty="0" smtClean="0">
                <a:solidFill>
                  <a:srgbClr val="002060"/>
                </a:solidFill>
              </a:rPr>
              <a:t>Information Interchange </a:t>
            </a:r>
            <a:r>
              <a:rPr lang="en-US" b="1" dirty="0">
                <a:solidFill>
                  <a:srgbClr val="002060"/>
                </a:solidFill>
              </a:rPr>
              <a:t>(ASCII code</a:t>
            </a:r>
            <a:r>
              <a:rPr lang="en-US" b="1" dirty="0" smtClean="0">
                <a:solidFill>
                  <a:srgbClr val="002060"/>
                </a:solidFill>
              </a:rPr>
              <a:t>).</a:t>
            </a:r>
            <a:r>
              <a:rPr lang="en-US" dirty="0" smtClean="0">
                <a:solidFill>
                  <a:srgbClr val="002060"/>
                </a:solidFill>
              </a:rPr>
              <a:t> </a:t>
            </a:r>
          </a:p>
          <a:p>
            <a:pPr>
              <a:lnSpc>
                <a:spcPct val="120000"/>
              </a:lnSpc>
              <a:spcBef>
                <a:spcPts val="0"/>
              </a:spcBef>
              <a:spcAft>
                <a:spcPts val="600"/>
              </a:spcAft>
              <a:buFont typeface="Wingdings" panose="05000000000000000000" pitchFamily="2" charset="2"/>
              <a:buChar char="Ø"/>
            </a:pPr>
            <a:r>
              <a:rPr lang="en-US" dirty="0" smtClean="0">
                <a:solidFill>
                  <a:srgbClr val="002060"/>
                </a:solidFill>
              </a:rPr>
              <a:t> All data, including characters, are stored in the computer’s memory in binary form. </a:t>
            </a:r>
          </a:p>
          <a:p>
            <a:pPr>
              <a:lnSpc>
                <a:spcPct val="120000"/>
              </a:lnSpc>
              <a:spcBef>
                <a:spcPts val="0"/>
              </a:spcBef>
              <a:spcAft>
                <a:spcPts val="600"/>
              </a:spcAft>
              <a:buFont typeface="Wingdings" panose="05000000000000000000" pitchFamily="2" charset="2"/>
              <a:buChar char="Ø"/>
            </a:pPr>
            <a:r>
              <a:rPr lang="en-US" dirty="0" smtClean="0">
                <a:solidFill>
                  <a:srgbClr val="002060"/>
                </a:solidFill>
              </a:rPr>
              <a:t> It is pronounced </a:t>
            </a:r>
            <a:r>
              <a:rPr lang="en-US" dirty="0">
                <a:solidFill>
                  <a:srgbClr val="002060"/>
                </a:solidFill>
              </a:rPr>
              <a:t>“</a:t>
            </a:r>
            <a:r>
              <a:rPr lang="en-US" dirty="0" err="1">
                <a:solidFill>
                  <a:srgbClr val="002060"/>
                </a:solidFill>
              </a:rPr>
              <a:t>askey</a:t>
            </a:r>
            <a:r>
              <a:rPr lang="en-US" dirty="0">
                <a:solidFill>
                  <a:srgbClr val="002060"/>
                </a:solidFill>
              </a:rPr>
              <a:t>.”</a:t>
            </a:r>
          </a:p>
          <a:p>
            <a:pPr>
              <a:lnSpc>
                <a:spcPct val="120000"/>
              </a:lnSpc>
              <a:spcBef>
                <a:spcPts val="0"/>
              </a:spcBef>
              <a:spcAft>
                <a:spcPts val="600"/>
              </a:spcAft>
              <a:buFont typeface="Wingdings" panose="05000000000000000000" pitchFamily="2" charset="2"/>
              <a:buChar char="Ø"/>
            </a:pPr>
            <a:r>
              <a:rPr lang="en-US" dirty="0" smtClean="0">
                <a:solidFill>
                  <a:srgbClr val="002060"/>
                </a:solidFill>
              </a:rPr>
              <a:t> Each </a:t>
            </a:r>
            <a:r>
              <a:rPr lang="en-US" dirty="0">
                <a:solidFill>
                  <a:srgbClr val="002060"/>
                </a:solidFill>
              </a:rPr>
              <a:t>character is associated with a number from </a:t>
            </a:r>
            <a:r>
              <a:rPr lang="en-US" dirty="0">
                <a:solidFill>
                  <a:srgbClr val="002060"/>
                </a:solidFill>
                <a:latin typeface="Courier New" panose="02070309020205020404" pitchFamily="49" charset="0"/>
                <a:cs typeface="Courier New" panose="02070309020205020404" pitchFamily="49" charset="0"/>
              </a:rPr>
              <a:t>0</a:t>
            </a:r>
            <a:r>
              <a:rPr lang="en-US" dirty="0">
                <a:solidFill>
                  <a:srgbClr val="002060"/>
                </a:solidFill>
              </a:rPr>
              <a:t> to </a:t>
            </a:r>
            <a:r>
              <a:rPr lang="en-US" dirty="0">
                <a:solidFill>
                  <a:srgbClr val="002060"/>
                </a:solidFill>
                <a:latin typeface="Courier New" panose="02070309020205020404" pitchFamily="49" charset="0"/>
                <a:cs typeface="Courier New" panose="02070309020205020404" pitchFamily="49" charset="0"/>
              </a:rPr>
              <a:t>127</a:t>
            </a:r>
            <a:r>
              <a:rPr lang="en-US" dirty="0">
                <a:solidFill>
                  <a:srgbClr val="002060"/>
                </a:solidFill>
              </a:rPr>
              <a:t>. </a:t>
            </a:r>
          </a:p>
          <a:p>
            <a:pPr marL="0" indent="0">
              <a:lnSpc>
                <a:spcPct val="120000"/>
              </a:lnSpc>
              <a:spcBef>
                <a:spcPts val="0"/>
              </a:spcBef>
              <a:spcAft>
                <a:spcPts val="600"/>
              </a:spcAft>
              <a:buFont typeface="Times" panose="02020603050405020304" pitchFamily="18" charset="0"/>
              <a:buNone/>
            </a:pPr>
            <a:r>
              <a:rPr lang="en-US" dirty="0" smtClean="0">
                <a:solidFill>
                  <a:srgbClr val="002060"/>
                </a:solidFill>
              </a:rPr>
              <a:t>Examples</a:t>
            </a:r>
            <a:r>
              <a:rPr lang="en-US" dirty="0">
                <a:solidFill>
                  <a:srgbClr val="002060"/>
                </a:solidFill>
              </a:rPr>
              <a:t>:</a:t>
            </a:r>
          </a:p>
          <a:p>
            <a:pPr marL="0" indent="0">
              <a:lnSpc>
                <a:spcPct val="120000"/>
              </a:lnSpc>
              <a:spcBef>
                <a:spcPts val="0"/>
              </a:spcBef>
              <a:spcAft>
                <a:spcPts val="600"/>
              </a:spcAft>
              <a:buNone/>
            </a:pPr>
            <a:r>
              <a:rPr lang="en-US" dirty="0" smtClean="0">
                <a:solidFill>
                  <a:srgbClr val="002060"/>
                </a:solidFill>
              </a:rPr>
              <a:t>	Uppercase </a:t>
            </a:r>
            <a:r>
              <a:rPr lang="en-US" dirty="0">
                <a:solidFill>
                  <a:srgbClr val="002060"/>
                </a:solidFill>
                <a:latin typeface="Courier New" panose="02070309020205020404" pitchFamily="49" charset="0"/>
                <a:cs typeface="Courier New" panose="02070309020205020404" pitchFamily="49" charset="0"/>
              </a:rPr>
              <a:t>A</a:t>
            </a:r>
            <a:r>
              <a:rPr lang="en-US" dirty="0">
                <a:solidFill>
                  <a:srgbClr val="002060"/>
                </a:solidFill>
              </a:rPr>
              <a:t> is </a:t>
            </a:r>
            <a:r>
              <a:rPr lang="en-US" dirty="0">
                <a:solidFill>
                  <a:srgbClr val="002060"/>
                </a:solidFill>
                <a:latin typeface="Courier New" panose="02070309020205020404" pitchFamily="49" charset="0"/>
                <a:cs typeface="Courier New" panose="02070309020205020404" pitchFamily="49" charset="0"/>
              </a:rPr>
              <a:t>65</a:t>
            </a:r>
            <a:r>
              <a:rPr lang="en-US" dirty="0">
                <a:solidFill>
                  <a:srgbClr val="002060"/>
                </a:solidFill>
              </a:rPr>
              <a:t> </a:t>
            </a:r>
          </a:p>
          <a:p>
            <a:pPr marL="0" indent="0">
              <a:lnSpc>
                <a:spcPct val="120000"/>
              </a:lnSpc>
              <a:spcBef>
                <a:spcPts val="0"/>
              </a:spcBef>
              <a:spcAft>
                <a:spcPts val="600"/>
              </a:spcAft>
              <a:buNone/>
            </a:pPr>
            <a:r>
              <a:rPr lang="en-US" dirty="0" smtClean="0">
                <a:solidFill>
                  <a:srgbClr val="002060"/>
                </a:solidFill>
              </a:rPr>
              <a:t>	Uppercase </a:t>
            </a:r>
            <a:r>
              <a:rPr lang="en-US" dirty="0">
                <a:solidFill>
                  <a:srgbClr val="002060"/>
                </a:solidFill>
                <a:latin typeface="Courier New" panose="02070309020205020404" pitchFamily="49" charset="0"/>
                <a:cs typeface="Courier New" panose="02070309020205020404" pitchFamily="49" charset="0"/>
              </a:rPr>
              <a:t>Z</a:t>
            </a:r>
            <a:r>
              <a:rPr lang="en-US" dirty="0">
                <a:solidFill>
                  <a:srgbClr val="002060"/>
                </a:solidFill>
              </a:rPr>
              <a:t> is </a:t>
            </a:r>
            <a:r>
              <a:rPr lang="en-US" dirty="0">
                <a:solidFill>
                  <a:srgbClr val="002060"/>
                </a:solidFill>
                <a:latin typeface="Courier New" panose="02070309020205020404" pitchFamily="49" charset="0"/>
                <a:cs typeface="Courier New" panose="02070309020205020404" pitchFamily="49" charset="0"/>
              </a:rPr>
              <a:t>90</a:t>
            </a:r>
            <a:r>
              <a:rPr lang="en-US" dirty="0">
                <a:solidFill>
                  <a:srgbClr val="002060"/>
                </a:solidFill>
              </a:rPr>
              <a:t> </a:t>
            </a:r>
          </a:p>
          <a:p>
            <a:pPr marL="0" indent="0">
              <a:lnSpc>
                <a:spcPct val="120000"/>
              </a:lnSpc>
              <a:spcBef>
                <a:spcPts val="0"/>
              </a:spcBef>
              <a:spcAft>
                <a:spcPts val="600"/>
              </a:spcAft>
              <a:buNone/>
            </a:pPr>
            <a:r>
              <a:rPr lang="en-US" dirty="0" smtClean="0">
                <a:solidFill>
                  <a:srgbClr val="002060"/>
                </a:solidFill>
              </a:rPr>
              <a:t>	Digits </a:t>
            </a:r>
            <a:r>
              <a:rPr lang="en-US" dirty="0">
                <a:solidFill>
                  <a:srgbClr val="002060"/>
                </a:solidFill>
              </a:rPr>
              <a:t>have codes from </a:t>
            </a:r>
            <a:r>
              <a:rPr lang="en-US" dirty="0">
                <a:solidFill>
                  <a:srgbClr val="002060"/>
                </a:solidFill>
                <a:latin typeface="Courier New" panose="02070309020205020404" pitchFamily="49" charset="0"/>
                <a:cs typeface="Courier New" panose="02070309020205020404" pitchFamily="49" charset="0"/>
              </a:rPr>
              <a:t>48</a:t>
            </a:r>
            <a:r>
              <a:rPr lang="en-US" dirty="0">
                <a:solidFill>
                  <a:srgbClr val="002060"/>
                </a:solidFill>
              </a:rPr>
              <a:t> (“</a:t>
            </a:r>
            <a:r>
              <a:rPr lang="en-US" dirty="0">
                <a:solidFill>
                  <a:srgbClr val="002060"/>
                </a:solidFill>
                <a:latin typeface="Courier New" panose="02070309020205020404" pitchFamily="49" charset="0"/>
                <a:cs typeface="Courier New" panose="02070309020205020404" pitchFamily="49" charset="0"/>
              </a:rPr>
              <a:t>0”</a:t>
            </a:r>
            <a:r>
              <a:rPr lang="en-US" dirty="0">
                <a:solidFill>
                  <a:srgbClr val="002060"/>
                </a:solidFill>
              </a:rPr>
              <a:t>) to </a:t>
            </a:r>
            <a:r>
              <a:rPr lang="en-US" dirty="0">
                <a:solidFill>
                  <a:srgbClr val="002060"/>
                </a:solidFill>
                <a:latin typeface="Courier New" panose="02070309020205020404" pitchFamily="49" charset="0"/>
                <a:cs typeface="Courier New" panose="02070309020205020404" pitchFamily="49" charset="0"/>
              </a:rPr>
              <a:t>57</a:t>
            </a:r>
            <a:r>
              <a:rPr lang="en-US" dirty="0">
                <a:solidFill>
                  <a:srgbClr val="002060"/>
                </a:solidFill>
              </a:rPr>
              <a:t> </a:t>
            </a:r>
            <a:r>
              <a:rPr lang="en-US" dirty="0">
                <a:solidFill>
                  <a:srgbClr val="002060"/>
                </a:solidFill>
                <a:latin typeface="Courier New" panose="02070309020205020404" pitchFamily="49" charset="0"/>
                <a:cs typeface="Courier New" panose="02070309020205020404" pitchFamily="49" charset="0"/>
              </a:rPr>
              <a:t>(“9”</a:t>
            </a:r>
            <a:r>
              <a:rPr lang="en-US" dirty="0">
                <a:solidFill>
                  <a:srgbClr val="002060"/>
                </a:solidFill>
              </a:rPr>
              <a:t>)</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8970152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01003"/>
          </a:xfrm>
        </p:spPr>
        <p:txBody>
          <a:bodyPr>
            <a:normAutofit/>
          </a:bodyPr>
          <a:lstStyle/>
          <a:p>
            <a:r>
              <a:rPr lang="en-US" sz="3600" b="1" dirty="0" smtClean="0">
                <a:solidFill>
                  <a:schemeClr val="accent1">
                    <a:lumMod val="75000"/>
                  </a:schemeClr>
                </a:solidFill>
              </a:rPr>
              <a:t>Ordering Arbitrary Strings</a:t>
            </a:r>
            <a:endParaRPr lang="en-US" sz="3600" b="1" dirty="0">
              <a:solidFill>
                <a:schemeClr val="accent1">
                  <a:lumMod val="75000"/>
                </a:schemeClr>
              </a:solidFill>
            </a:endParaRPr>
          </a:p>
        </p:txBody>
      </p:sp>
      <p:sp>
        <p:nvSpPr>
          <p:cNvPr id="3" name="Content Placeholder 2"/>
          <p:cNvSpPr>
            <a:spLocks noGrp="1"/>
          </p:cNvSpPr>
          <p:nvPr>
            <p:ph idx="1"/>
          </p:nvPr>
        </p:nvSpPr>
        <p:spPr/>
        <p:txBody>
          <a:bodyPr>
            <a:noAutofit/>
          </a:bodyPr>
          <a:lstStyle/>
          <a:p>
            <a:pPr>
              <a:lnSpc>
                <a:spcPct val="100000"/>
              </a:lnSpc>
              <a:spcBef>
                <a:spcPts val="0"/>
              </a:spcBef>
              <a:spcAft>
                <a:spcPts val="600"/>
              </a:spcAft>
              <a:buFont typeface="Wingdings" panose="05000000000000000000" pitchFamily="2" charset="2"/>
              <a:buChar char="Ø"/>
            </a:pPr>
            <a:r>
              <a:rPr lang="en-US" sz="2400" dirty="0" smtClean="0"/>
              <a:t> </a:t>
            </a:r>
            <a:r>
              <a:rPr lang="en-US" sz="2400" dirty="0" smtClean="0">
                <a:solidFill>
                  <a:srgbClr val="002060"/>
                </a:solidFill>
              </a:rPr>
              <a:t>Letters </a:t>
            </a:r>
            <a:r>
              <a:rPr lang="en-US" sz="2400" dirty="0">
                <a:solidFill>
                  <a:srgbClr val="002060"/>
                </a:solidFill>
              </a:rPr>
              <a:t>are in alphabetical </a:t>
            </a:r>
            <a:r>
              <a:rPr lang="en-US" sz="2400" dirty="0" smtClean="0">
                <a:solidFill>
                  <a:srgbClr val="002060"/>
                </a:solidFill>
              </a:rPr>
              <a:t>order.</a:t>
            </a:r>
            <a:endParaRPr lang="en-US" sz="2400" dirty="0">
              <a:solidFill>
                <a:srgbClr val="002060"/>
              </a:solidFill>
            </a:endParaRPr>
          </a:p>
          <a:p>
            <a:pPr>
              <a:lnSpc>
                <a:spcPct val="100000"/>
              </a:lnSpc>
              <a:spcBef>
                <a:spcPts val="0"/>
              </a:spcBef>
              <a:spcAft>
                <a:spcPts val="600"/>
              </a:spcAft>
              <a:buFont typeface="Wingdings" panose="05000000000000000000" pitchFamily="2" charset="2"/>
              <a:buChar char="Ø"/>
            </a:pPr>
            <a:r>
              <a:rPr lang="en-US" sz="2400" dirty="0" smtClean="0">
                <a:solidFill>
                  <a:srgbClr val="002060"/>
                </a:solidFill>
              </a:rPr>
              <a:t> All </a:t>
            </a:r>
            <a:r>
              <a:rPr lang="en-US" sz="2400" dirty="0">
                <a:solidFill>
                  <a:srgbClr val="002060"/>
                </a:solidFill>
              </a:rPr>
              <a:t>uppercase letters precede all lowercase letters.</a:t>
            </a:r>
          </a:p>
          <a:p>
            <a:pPr>
              <a:lnSpc>
                <a:spcPct val="100000"/>
              </a:lnSpc>
              <a:spcBef>
                <a:spcPts val="0"/>
              </a:spcBef>
              <a:spcAft>
                <a:spcPts val="600"/>
              </a:spcAft>
              <a:buFont typeface="Wingdings" panose="05000000000000000000" pitchFamily="2" charset="2"/>
              <a:buChar char="Ø"/>
            </a:pPr>
            <a:r>
              <a:rPr lang="en-US" sz="2400" dirty="0" smtClean="0">
                <a:solidFill>
                  <a:srgbClr val="002060"/>
                </a:solidFill>
              </a:rPr>
              <a:t> Digits </a:t>
            </a:r>
            <a:r>
              <a:rPr lang="en-US" sz="2400" dirty="0">
                <a:solidFill>
                  <a:srgbClr val="002060"/>
                </a:solidFill>
              </a:rPr>
              <a:t>(viewed as characters) retain their natural order. </a:t>
            </a:r>
          </a:p>
          <a:p>
            <a:pPr marL="201168" lvl="1" indent="0">
              <a:lnSpc>
                <a:spcPct val="100000"/>
              </a:lnSpc>
              <a:spcBef>
                <a:spcPts val="0"/>
              </a:spcBef>
              <a:spcAft>
                <a:spcPts val="600"/>
              </a:spcAft>
              <a:buNone/>
            </a:pPr>
            <a:r>
              <a:rPr lang="en-US" sz="2200" dirty="0" smtClean="0">
                <a:solidFill>
                  <a:srgbClr val="002060"/>
                </a:solidFill>
              </a:rPr>
              <a:t>	</a:t>
            </a:r>
            <a:r>
              <a:rPr lang="en-US" sz="2400" dirty="0" smtClean="0">
                <a:solidFill>
                  <a:srgbClr val="002060"/>
                </a:solidFill>
              </a:rPr>
              <a:t>For </a:t>
            </a:r>
            <a:r>
              <a:rPr lang="en-US" sz="2400" dirty="0">
                <a:solidFill>
                  <a:srgbClr val="002060"/>
                </a:solidFill>
              </a:rPr>
              <a:t>example, </a:t>
            </a:r>
            <a:r>
              <a:rPr lang="en-US" sz="2400" dirty="0">
                <a:solidFill>
                  <a:srgbClr val="002060"/>
                </a:solidFill>
                <a:latin typeface="Courier New" panose="02070309020205020404" pitchFamily="49" charset="0"/>
                <a:cs typeface="Courier New" panose="02070309020205020404" pitchFamily="49" charset="0"/>
              </a:rPr>
              <a:t>“</a:t>
            </a:r>
            <a:r>
              <a:rPr lang="en-US" sz="2400" b="1" dirty="0">
                <a:solidFill>
                  <a:srgbClr val="002060"/>
                </a:solidFill>
                <a:latin typeface="Courier New" panose="02070309020205020404" pitchFamily="49" charset="0"/>
                <a:cs typeface="Courier New" panose="02070309020205020404" pitchFamily="49" charset="0"/>
              </a:rPr>
              <a:t>1</a:t>
            </a:r>
            <a:r>
              <a:rPr lang="en-US" sz="2400" dirty="0">
                <a:solidFill>
                  <a:srgbClr val="002060"/>
                </a:solidFill>
                <a:latin typeface="Courier New" panose="02070309020205020404" pitchFamily="49" charset="0"/>
                <a:cs typeface="Courier New" panose="02070309020205020404" pitchFamily="49" charset="0"/>
              </a:rPr>
              <a:t>” </a:t>
            </a:r>
            <a:r>
              <a:rPr lang="en-US" sz="2400" b="1" dirty="0">
                <a:solidFill>
                  <a:srgbClr val="002060"/>
                </a:solidFill>
                <a:latin typeface="Courier New" panose="02070309020205020404" pitchFamily="49" charset="0"/>
                <a:cs typeface="Courier New" panose="02070309020205020404" pitchFamily="49" charset="0"/>
              </a:rPr>
              <a:t>&lt; </a:t>
            </a:r>
            <a:r>
              <a:rPr lang="en-US" sz="2400" dirty="0">
                <a:solidFill>
                  <a:srgbClr val="002060"/>
                </a:solidFill>
                <a:latin typeface="Courier New" panose="02070309020205020404" pitchFamily="49" charset="0"/>
                <a:cs typeface="Courier New" panose="02070309020205020404" pitchFamily="49" charset="0"/>
              </a:rPr>
              <a:t>“</a:t>
            </a:r>
            <a:r>
              <a:rPr lang="en-US" sz="2400" b="1" dirty="0">
                <a:solidFill>
                  <a:srgbClr val="002060"/>
                </a:solidFill>
                <a:latin typeface="Courier New" panose="02070309020205020404" pitchFamily="49" charset="0"/>
                <a:cs typeface="Courier New" panose="02070309020205020404" pitchFamily="49" charset="0"/>
              </a:rPr>
              <a:t>2</a:t>
            </a:r>
            <a:r>
              <a:rPr lang="en-US" sz="2400" dirty="0">
                <a:solidFill>
                  <a:srgbClr val="002060"/>
                </a:solidFill>
                <a:latin typeface="Courier New" panose="02070309020205020404" pitchFamily="49" charset="0"/>
                <a:cs typeface="Courier New" panose="02070309020205020404" pitchFamily="49" charset="0"/>
              </a:rPr>
              <a:t>”, “</a:t>
            </a:r>
            <a:r>
              <a:rPr lang="en-US" sz="2400" b="1" dirty="0">
                <a:solidFill>
                  <a:srgbClr val="002060"/>
                </a:solidFill>
                <a:latin typeface="Courier New" panose="02070309020205020404" pitchFamily="49" charset="0"/>
                <a:cs typeface="Courier New" panose="02070309020205020404" pitchFamily="49" charset="0"/>
              </a:rPr>
              <a:t>2</a:t>
            </a:r>
            <a:r>
              <a:rPr lang="en-US" sz="2400" dirty="0">
                <a:solidFill>
                  <a:srgbClr val="002060"/>
                </a:solidFill>
                <a:latin typeface="Courier New" panose="02070309020205020404" pitchFamily="49" charset="0"/>
                <a:cs typeface="Courier New" panose="02070309020205020404" pitchFamily="49" charset="0"/>
              </a:rPr>
              <a:t>” </a:t>
            </a:r>
            <a:r>
              <a:rPr lang="en-US" sz="2400" b="1" dirty="0">
                <a:solidFill>
                  <a:srgbClr val="002060"/>
                </a:solidFill>
                <a:latin typeface="Courier New" panose="02070309020205020404" pitchFamily="49" charset="0"/>
                <a:cs typeface="Courier New" panose="02070309020205020404" pitchFamily="49" charset="0"/>
              </a:rPr>
              <a:t>&lt;</a:t>
            </a:r>
            <a:r>
              <a:rPr lang="en-US" sz="2400" dirty="0">
                <a:solidFill>
                  <a:srgbClr val="002060"/>
                </a:solidFill>
                <a:latin typeface="Courier New" panose="02070309020205020404" pitchFamily="49" charset="0"/>
                <a:cs typeface="Courier New" panose="02070309020205020404" pitchFamily="49" charset="0"/>
              </a:rPr>
              <a:t> “</a:t>
            </a:r>
            <a:r>
              <a:rPr lang="en-US" sz="2400" b="1" dirty="0">
                <a:solidFill>
                  <a:srgbClr val="002060"/>
                </a:solidFill>
                <a:latin typeface="Courier New" panose="02070309020205020404" pitchFamily="49" charset="0"/>
                <a:cs typeface="Courier New" panose="02070309020205020404" pitchFamily="49" charset="0"/>
              </a:rPr>
              <a:t>3</a:t>
            </a:r>
            <a:r>
              <a:rPr lang="en-US" sz="2400" dirty="0">
                <a:solidFill>
                  <a:srgbClr val="002060"/>
                </a:solidFill>
                <a:latin typeface="Courier New" panose="02070309020205020404" pitchFamily="49" charset="0"/>
                <a:cs typeface="Courier New" panose="02070309020205020404" pitchFamily="49" charset="0"/>
              </a:rPr>
              <a:t>”</a:t>
            </a:r>
          </a:p>
          <a:p>
            <a:pPr>
              <a:lnSpc>
                <a:spcPct val="100000"/>
              </a:lnSpc>
              <a:spcBef>
                <a:spcPts val="0"/>
              </a:spcBef>
              <a:spcAft>
                <a:spcPts val="600"/>
              </a:spcAft>
              <a:buFont typeface="Wingdings" panose="05000000000000000000" pitchFamily="2" charset="2"/>
              <a:buChar char="Ø"/>
            </a:pPr>
            <a:r>
              <a:rPr lang="en-US" sz="2400" dirty="0" smtClean="0">
                <a:solidFill>
                  <a:srgbClr val="002060"/>
                </a:solidFill>
              </a:rPr>
              <a:t> The </a:t>
            </a:r>
            <a:r>
              <a:rPr lang="en-US" sz="2400" dirty="0">
                <a:solidFill>
                  <a:srgbClr val="002060"/>
                </a:solidFill>
              </a:rPr>
              <a:t>blank precedes all digits and letters.</a:t>
            </a:r>
          </a:p>
          <a:p>
            <a:pPr marL="0" indent="0">
              <a:lnSpc>
                <a:spcPct val="100000"/>
              </a:lnSpc>
              <a:spcBef>
                <a:spcPts val="0"/>
              </a:spcBef>
              <a:spcAft>
                <a:spcPts val="600"/>
              </a:spcAft>
              <a:buNone/>
            </a:pPr>
            <a:r>
              <a:rPr lang="en-US" sz="2400" dirty="0">
                <a:solidFill>
                  <a:srgbClr val="002060"/>
                </a:solidFill>
              </a:rPr>
              <a:t>Examples: </a:t>
            </a:r>
            <a:r>
              <a:rPr lang="en-US" sz="2400" dirty="0" smtClean="0">
                <a:solidFill>
                  <a:srgbClr val="002060"/>
                </a:solidFill>
              </a:rPr>
              <a:t>All </a:t>
            </a:r>
            <a:r>
              <a:rPr lang="en-US" sz="2400" dirty="0">
                <a:solidFill>
                  <a:srgbClr val="002060"/>
                </a:solidFill>
              </a:rPr>
              <a:t>of the following conditions are true:</a:t>
            </a:r>
          </a:p>
          <a:p>
            <a:pPr marL="0" lvl="3" indent="0">
              <a:lnSpc>
                <a:spcPct val="100000"/>
              </a:lnSpc>
              <a:spcBef>
                <a:spcPts val="0"/>
              </a:spcBef>
              <a:spcAft>
                <a:spcPts val="600"/>
              </a:spcAft>
              <a:buNone/>
            </a:pPr>
            <a:r>
              <a:rPr lang="en-US" sz="2400" b="1" dirty="0" smtClean="0">
                <a:solidFill>
                  <a:srgbClr val="002060"/>
                </a:solidFill>
              </a:rPr>
              <a:t>	</a:t>
            </a:r>
            <a:r>
              <a:rPr lang="en-US" sz="2400" dirty="0" smtClean="0">
                <a:solidFill>
                  <a:srgbClr val="002060"/>
                </a:solidFill>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a” &gt; “B”</a:t>
            </a:r>
          </a:p>
          <a:p>
            <a:pPr marL="0" lvl="3" indent="0">
              <a:lnSpc>
                <a:spcPct val="100000"/>
              </a:lnSpc>
              <a:spcBef>
                <a:spcPts val="0"/>
              </a:spcBef>
              <a:spcAft>
                <a:spcPts val="600"/>
              </a:spcAft>
              <a:buNone/>
            </a:pPr>
            <a:r>
              <a:rPr lang="en-US" sz="2400" dirty="0" smtClean="0">
                <a:solidFill>
                  <a:srgbClr val="002060"/>
                </a:solidFill>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1” &lt;= “5”</a:t>
            </a:r>
          </a:p>
          <a:p>
            <a:pPr marL="0" lvl="3" indent="0">
              <a:lnSpc>
                <a:spcPct val="100000"/>
              </a:lnSpc>
              <a:spcBef>
                <a:spcPts val="0"/>
              </a:spcBef>
              <a:spcAft>
                <a:spcPts val="600"/>
              </a:spcAft>
              <a:buNone/>
            </a:pPr>
            <a:r>
              <a:rPr lang="en-US" sz="2400" dirty="0" smtClean="0">
                <a:solidFill>
                  <a:srgbClr val="002060"/>
                </a:solidFill>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2” &gt;= “2”</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7859360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01003"/>
          </a:xfrm>
        </p:spPr>
        <p:txBody>
          <a:bodyPr>
            <a:normAutofit/>
          </a:bodyPr>
          <a:lstStyle/>
          <a:p>
            <a:r>
              <a:rPr lang="en-US" sz="3600" b="1" dirty="0" smtClean="0">
                <a:solidFill>
                  <a:schemeClr val="accent1">
                    <a:lumMod val="75000"/>
                  </a:schemeClr>
                </a:solidFill>
              </a:rPr>
              <a:t>Rules for Ordering Strings</a:t>
            </a:r>
            <a:endParaRPr lang="en-US" sz="3600" b="1" dirty="0">
              <a:solidFill>
                <a:schemeClr val="accent1">
                  <a:lumMod val="75000"/>
                </a:schemeClr>
              </a:solidFill>
            </a:endParaRPr>
          </a:p>
        </p:txBody>
      </p:sp>
      <p:sp>
        <p:nvSpPr>
          <p:cNvPr id="3" name="Content Placeholder 2"/>
          <p:cNvSpPr>
            <a:spLocks noGrp="1"/>
          </p:cNvSpPr>
          <p:nvPr>
            <p:ph idx="1"/>
          </p:nvPr>
        </p:nvSpPr>
        <p:spPr/>
        <p:txBody>
          <a:bodyPr>
            <a:noAutofit/>
          </a:bodyPr>
          <a:lstStyle/>
          <a:p>
            <a:pPr marL="0" indent="0" hangingPunct="0">
              <a:lnSpc>
                <a:spcPct val="100000"/>
              </a:lnSpc>
              <a:spcBef>
                <a:spcPts val="0"/>
              </a:spcBef>
              <a:spcAft>
                <a:spcPts val="600"/>
              </a:spcAft>
            </a:pPr>
            <a:r>
              <a:rPr lang="en-US" sz="1800" dirty="0" smtClean="0">
                <a:solidFill>
                  <a:srgbClr val="002060"/>
                </a:solidFill>
              </a:rPr>
              <a:t>Two </a:t>
            </a:r>
            <a:r>
              <a:rPr lang="en-US" sz="1800" dirty="0">
                <a:solidFill>
                  <a:srgbClr val="002060"/>
                </a:solidFill>
              </a:rPr>
              <a:t>strings, </a:t>
            </a:r>
            <a:r>
              <a:rPr lang="en-IN" sz="1800" b="1" dirty="0">
                <a:solidFill>
                  <a:srgbClr val="0070C0"/>
                </a:solidFill>
                <a:latin typeface="Courier New" panose="02070309020205020404" pitchFamily="49" charset="0"/>
                <a:cs typeface="Courier New" panose="02070309020205020404" pitchFamily="49" charset="0"/>
              </a:rPr>
              <a:t>S1</a:t>
            </a:r>
            <a:r>
              <a:rPr lang="en-IN" sz="1800" dirty="0">
                <a:solidFill>
                  <a:srgbClr val="002060"/>
                </a:solidFill>
              </a:rPr>
              <a:t> </a:t>
            </a:r>
            <a:r>
              <a:rPr lang="en-US" sz="1800" dirty="0">
                <a:solidFill>
                  <a:srgbClr val="002060"/>
                </a:solidFill>
              </a:rPr>
              <a:t>and </a:t>
            </a:r>
            <a:r>
              <a:rPr lang="en-IN" sz="1800" b="1" dirty="0">
                <a:solidFill>
                  <a:srgbClr val="0070C0"/>
                </a:solidFill>
                <a:latin typeface="Courier New" panose="02070309020205020404" pitchFamily="49" charset="0"/>
                <a:cs typeface="Courier New" panose="02070309020205020404" pitchFamily="49" charset="0"/>
              </a:rPr>
              <a:t>S2</a:t>
            </a:r>
            <a:r>
              <a:rPr lang="en-US" sz="1800" dirty="0">
                <a:solidFill>
                  <a:srgbClr val="002060"/>
                </a:solidFill>
              </a:rPr>
              <a:t>, are equal (</a:t>
            </a:r>
            <a:r>
              <a:rPr lang="en-IN" sz="1800" b="1" dirty="0">
                <a:solidFill>
                  <a:srgbClr val="0070C0"/>
                </a:solidFill>
                <a:latin typeface="Courier New" panose="02070309020205020404" pitchFamily="49" charset="0"/>
                <a:cs typeface="Courier New" panose="02070309020205020404" pitchFamily="49" charset="0"/>
              </a:rPr>
              <a:t>S1</a:t>
            </a:r>
            <a:r>
              <a:rPr lang="en-US" sz="1800" dirty="0">
                <a:solidFill>
                  <a:srgbClr val="002060"/>
                </a:solidFill>
              </a:rPr>
              <a:t> == </a:t>
            </a:r>
            <a:r>
              <a:rPr lang="en-IN" sz="1800" b="1" dirty="0">
                <a:solidFill>
                  <a:srgbClr val="0070C0"/>
                </a:solidFill>
                <a:latin typeface="Courier New" panose="02070309020205020404" pitchFamily="49" charset="0"/>
                <a:cs typeface="Courier New" panose="02070309020205020404" pitchFamily="49" charset="0"/>
              </a:rPr>
              <a:t>S2</a:t>
            </a:r>
            <a:r>
              <a:rPr lang="en-US" sz="1800" dirty="0">
                <a:solidFill>
                  <a:srgbClr val="002060"/>
                </a:solidFill>
              </a:rPr>
              <a:t>) if they have exactly the same characters in exactly the same order; they are not equal (</a:t>
            </a:r>
            <a:r>
              <a:rPr lang="en-IN" sz="1800" b="1" dirty="0">
                <a:solidFill>
                  <a:srgbClr val="0070C0"/>
                </a:solidFill>
                <a:latin typeface="Courier New" panose="02070309020205020404" pitchFamily="49" charset="0"/>
                <a:cs typeface="Courier New" panose="02070309020205020404" pitchFamily="49" charset="0"/>
              </a:rPr>
              <a:t>S1</a:t>
            </a:r>
            <a:r>
              <a:rPr lang="en-US" sz="1800" dirty="0">
                <a:solidFill>
                  <a:srgbClr val="002060"/>
                </a:solidFill>
              </a:rPr>
              <a:t> != </a:t>
            </a:r>
            <a:r>
              <a:rPr lang="en-IN" sz="1800" b="1" dirty="0">
                <a:solidFill>
                  <a:srgbClr val="0070C0"/>
                </a:solidFill>
                <a:latin typeface="Courier New" panose="02070309020205020404" pitchFamily="49" charset="0"/>
                <a:cs typeface="Courier New" panose="02070309020205020404" pitchFamily="49" charset="0"/>
              </a:rPr>
              <a:t>S2</a:t>
            </a:r>
            <a:r>
              <a:rPr lang="en-US" sz="1800" dirty="0">
                <a:solidFill>
                  <a:srgbClr val="002060"/>
                </a:solidFill>
              </a:rPr>
              <a:t>) otherwise. To </a:t>
            </a:r>
            <a:r>
              <a:rPr lang="en-US" sz="1800" dirty="0" smtClean="0">
                <a:solidFill>
                  <a:srgbClr val="002060"/>
                </a:solidFill>
              </a:rPr>
              <a:t>see </a:t>
            </a:r>
            <a:r>
              <a:rPr lang="en-US" sz="1800" dirty="0">
                <a:solidFill>
                  <a:srgbClr val="002060"/>
                </a:solidFill>
              </a:rPr>
              <a:t>which of two unequal strings comes first, use the following procedure:</a:t>
            </a:r>
          </a:p>
          <a:p>
            <a:pPr marL="0" indent="0" hangingPunct="0">
              <a:lnSpc>
                <a:spcPct val="100000"/>
              </a:lnSpc>
              <a:spcBef>
                <a:spcPts val="0"/>
              </a:spcBef>
              <a:spcAft>
                <a:spcPts val="600"/>
              </a:spcAft>
              <a:buNone/>
            </a:pPr>
            <a:r>
              <a:rPr lang="en-US" b="1" dirty="0">
                <a:solidFill>
                  <a:srgbClr val="002060"/>
                </a:solidFill>
              </a:rPr>
              <a:t>	</a:t>
            </a:r>
            <a:r>
              <a:rPr lang="en-US" sz="1800" b="1" dirty="0">
                <a:solidFill>
                  <a:srgbClr val="002060"/>
                </a:solidFill>
              </a:rPr>
              <a:t>1</a:t>
            </a:r>
            <a:r>
              <a:rPr lang="en-US" sz="1800" b="1" dirty="0" smtClean="0">
                <a:solidFill>
                  <a:srgbClr val="002060"/>
                </a:solidFill>
              </a:rPr>
              <a:t>. </a:t>
            </a:r>
            <a:r>
              <a:rPr lang="en-US" sz="1800" dirty="0" smtClean="0">
                <a:solidFill>
                  <a:srgbClr val="002060"/>
                </a:solidFill>
              </a:rPr>
              <a:t>Scan strings </a:t>
            </a:r>
            <a:r>
              <a:rPr lang="en-US" sz="1800" dirty="0">
                <a:solidFill>
                  <a:srgbClr val="002060"/>
                </a:solidFill>
              </a:rPr>
              <a:t>from left to right, stopping at the first position for which the </a:t>
            </a:r>
            <a:endParaRPr lang="en-US" sz="1800" dirty="0" smtClean="0">
              <a:solidFill>
                <a:srgbClr val="002060"/>
              </a:solidFill>
            </a:endParaRPr>
          </a:p>
          <a:p>
            <a:pPr marL="0" indent="0" hangingPunct="0">
              <a:lnSpc>
                <a:spcPct val="100000"/>
              </a:lnSpc>
              <a:spcBef>
                <a:spcPts val="0"/>
              </a:spcBef>
              <a:spcAft>
                <a:spcPts val="600"/>
              </a:spcAft>
              <a:buNone/>
            </a:pPr>
            <a:r>
              <a:rPr lang="en-US" sz="1800" dirty="0" smtClean="0">
                <a:solidFill>
                  <a:srgbClr val="002060"/>
                </a:solidFill>
              </a:rPr>
              <a:t>	corresponding </a:t>
            </a:r>
            <a:r>
              <a:rPr lang="en-US" sz="1800" dirty="0">
                <a:solidFill>
                  <a:srgbClr val="002060"/>
                </a:solidFill>
              </a:rPr>
              <a:t>characters differ or when one of the strings ends.</a:t>
            </a:r>
          </a:p>
          <a:p>
            <a:pPr marL="0" indent="0" hangingPunct="0">
              <a:lnSpc>
                <a:spcPct val="100000"/>
              </a:lnSpc>
              <a:spcBef>
                <a:spcPts val="0"/>
              </a:spcBef>
              <a:spcAft>
                <a:spcPts val="600"/>
              </a:spcAft>
              <a:buNone/>
            </a:pPr>
            <a:r>
              <a:rPr lang="en-US" sz="1800" b="1" dirty="0">
                <a:solidFill>
                  <a:srgbClr val="002060"/>
                </a:solidFill>
              </a:rPr>
              <a:t>	2</a:t>
            </a:r>
            <a:r>
              <a:rPr lang="en-US" sz="1800" b="1" dirty="0" smtClean="0">
                <a:solidFill>
                  <a:srgbClr val="002060"/>
                </a:solidFill>
              </a:rPr>
              <a:t>. </a:t>
            </a:r>
            <a:r>
              <a:rPr lang="en-US" sz="1800" dirty="0" smtClean="0">
                <a:solidFill>
                  <a:srgbClr val="002060"/>
                </a:solidFill>
              </a:rPr>
              <a:t>If </a:t>
            </a:r>
            <a:r>
              <a:rPr lang="en-US" sz="1800" dirty="0">
                <a:solidFill>
                  <a:srgbClr val="002060"/>
                </a:solidFill>
              </a:rPr>
              <a:t>two corresponding characters differ before either string ends, the ordering of </a:t>
            </a:r>
            <a:endParaRPr lang="en-US" sz="1800" dirty="0" smtClean="0">
              <a:solidFill>
                <a:srgbClr val="002060"/>
              </a:solidFill>
            </a:endParaRPr>
          </a:p>
          <a:p>
            <a:pPr marL="0" indent="0" hangingPunct="0">
              <a:lnSpc>
                <a:spcPct val="100000"/>
              </a:lnSpc>
              <a:spcBef>
                <a:spcPts val="0"/>
              </a:spcBef>
              <a:spcAft>
                <a:spcPts val="600"/>
              </a:spcAft>
              <a:buNone/>
            </a:pPr>
            <a:r>
              <a:rPr lang="en-US" sz="1800" dirty="0">
                <a:solidFill>
                  <a:srgbClr val="002060"/>
                </a:solidFill>
              </a:rPr>
              <a:t>	</a:t>
            </a:r>
            <a:r>
              <a:rPr lang="en-US" sz="1800" dirty="0" smtClean="0">
                <a:solidFill>
                  <a:srgbClr val="002060"/>
                </a:solidFill>
              </a:rPr>
              <a:t>these </a:t>
            </a:r>
            <a:r>
              <a:rPr lang="en-US" sz="1800" dirty="0">
                <a:solidFill>
                  <a:srgbClr val="002060"/>
                </a:solidFill>
              </a:rPr>
              <a:t>characters determines the ordering of the given strings.</a:t>
            </a:r>
          </a:p>
          <a:p>
            <a:pPr marL="0" indent="0" hangingPunct="0">
              <a:lnSpc>
                <a:spcPct val="100000"/>
              </a:lnSpc>
              <a:spcBef>
                <a:spcPts val="0"/>
              </a:spcBef>
              <a:spcAft>
                <a:spcPts val="600"/>
              </a:spcAft>
              <a:buNone/>
            </a:pPr>
            <a:r>
              <a:rPr lang="en-US" sz="1800" b="1" dirty="0">
                <a:solidFill>
                  <a:srgbClr val="002060"/>
                </a:solidFill>
              </a:rPr>
              <a:t>	3</a:t>
            </a:r>
            <a:r>
              <a:rPr lang="en-US" sz="1800" b="1" dirty="0" smtClean="0">
                <a:solidFill>
                  <a:srgbClr val="002060"/>
                </a:solidFill>
              </a:rPr>
              <a:t>. </a:t>
            </a:r>
            <a:r>
              <a:rPr lang="en-US" sz="1800" dirty="0" smtClean="0">
                <a:solidFill>
                  <a:srgbClr val="002060"/>
                </a:solidFill>
              </a:rPr>
              <a:t>If </a:t>
            </a:r>
            <a:r>
              <a:rPr lang="en-US" sz="1800" dirty="0">
                <a:solidFill>
                  <a:srgbClr val="002060"/>
                </a:solidFill>
              </a:rPr>
              <a:t>one string ends before any pair of corresponding characters differ, then the </a:t>
            </a:r>
            <a:endParaRPr lang="en-US" sz="1800" dirty="0" smtClean="0">
              <a:solidFill>
                <a:srgbClr val="002060"/>
              </a:solidFill>
            </a:endParaRPr>
          </a:p>
          <a:p>
            <a:pPr marL="0" indent="0" hangingPunct="0">
              <a:lnSpc>
                <a:spcPct val="100000"/>
              </a:lnSpc>
              <a:spcBef>
                <a:spcPts val="0"/>
              </a:spcBef>
              <a:spcAft>
                <a:spcPts val="600"/>
              </a:spcAft>
              <a:buNone/>
            </a:pPr>
            <a:r>
              <a:rPr lang="en-US" sz="1800" dirty="0">
                <a:solidFill>
                  <a:srgbClr val="002060"/>
                </a:solidFill>
              </a:rPr>
              <a:t>	</a:t>
            </a:r>
            <a:r>
              <a:rPr lang="en-US" sz="1800" dirty="0" smtClean="0">
                <a:solidFill>
                  <a:srgbClr val="002060"/>
                </a:solidFill>
              </a:rPr>
              <a:t>shorter </a:t>
            </a:r>
            <a:r>
              <a:rPr lang="en-US" sz="1800" dirty="0">
                <a:solidFill>
                  <a:srgbClr val="002060"/>
                </a:solidFill>
              </a:rPr>
              <a:t>string precedes the longer one.</a:t>
            </a:r>
          </a:p>
          <a:p>
            <a:pPr marL="0" indent="0" hangingPunct="0">
              <a:lnSpc>
                <a:spcPct val="100000"/>
              </a:lnSpc>
              <a:spcBef>
                <a:spcPts val="0"/>
              </a:spcBef>
              <a:spcAft>
                <a:spcPts val="600"/>
              </a:spcAft>
            </a:pPr>
            <a:r>
              <a:rPr lang="en-US" sz="1800" dirty="0">
                <a:solidFill>
                  <a:srgbClr val="002060"/>
                </a:solidFill>
              </a:rPr>
              <a:t>When applying this procedure, the following is true:</a:t>
            </a:r>
          </a:p>
          <a:p>
            <a:pPr marL="0" indent="0" hangingPunct="0">
              <a:lnSpc>
                <a:spcPct val="100000"/>
              </a:lnSpc>
              <a:spcBef>
                <a:spcPts val="0"/>
              </a:spcBef>
              <a:spcAft>
                <a:spcPts val="600"/>
              </a:spcAft>
              <a:buNone/>
            </a:pPr>
            <a:r>
              <a:rPr lang="en-US" dirty="0" smtClean="0">
                <a:solidFill>
                  <a:srgbClr val="002060"/>
                </a:solidFill>
                <a:sym typeface="Symbol" panose="05050102010706020507" pitchFamily="18" charset="2"/>
              </a:rPr>
              <a:t>	 </a:t>
            </a:r>
            <a:r>
              <a:rPr lang="en-US" dirty="0" smtClean="0">
                <a:solidFill>
                  <a:srgbClr val="002060"/>
                </a:solidFill>
              </a:rPr>
              <a:t>If </a:t>
            </a:r>
            <a:r>
              <a:rPr lang="en-US" dirty="0">
                <a:solidFill>
                  <a:srgbClr val="002060"/>
                </a:solidFill>
              </a:rPr>
              <a:t>string </a:t>
            </a:r>
            <a:r>
              <a:rPr lang="en-IN" b="1" dirty="0">
                <a:solidFill>
                  <a:srgbClr val="0070C0"/>
                </a:solidFill>
                <a:latin typeface="Courier New" panose="02070309020205020404" pitchFamily="49" charset="0"/>
                <a:cs typeface="Courier New" panose="02070309020205020404" pitchFamily="49" charset="0"/>
              </a:rPr>
              <a:t>S1</a:t>
            </a:r>
            <a:r>
              <a:rPr lang="en-IN" dirty="0">
                <a:solidFill>
                  <a:srgbClr val="002060"/>
                </a:solidFill>
              </a:rPr>
              <a:t> </a:t>
            </a:r>
            <a:r>
              <a:rPr lang="en-US" dirty="0">
                <a:solidFill>
                  <a:srgbClr val="002060"/>
                </a:solidFill>
              </a:rPr>
              <a:t>precedes string </a:t>
            </a:r>
            <a:r>
              <a:rPr lang="en-IN" b="1" dirty="0">
                <a:solidFill>
                  <a:srgbClr val="0070C0"/>
                </a:solidFill>
                <a:latin typeface="Courier New" panose="02070309020205020404" pitchFamily="49" charset="0"/>
                <a:cs typeface="Courier New" panose="02070309020205020404" pitchFamily="49" charset="0"/>
              </a:rPr>
              <a:t>S2</a:t>
            </a:r>
            <a:r>
              <a:rPr lang="en-US" dirty="0">
                <a:solidFill>
                  <a:srgbClr val="002060"/>
                </a:solidFill>
              </a:rPr>
              <a:t>, then </a:t>
            </a:r>
            <a:r>
              <a:rPr lang="en-IN" b="1" dirty="0">
                <a:solidFill>
                  <a:srgbClr val="0070C0"/>
                </a:solidFill>
                <a:latin typeface="Courier New" panose="02070309020205020404" pitchFamily="49" charset="0"/>
                <a:cs typeface="Courier New" panose="02070309020205020404" pitchFamily="49" charset="0"/>
              </a:rPr>
              <a:t>S1</a:t>
            </a:r>
            <a:r>
              <a:rPr lang="en-US" dirty="0">
                <a:solidFill>
                  <a:srgbClr val="002060"/>
                </a:solidFill>
              </a:rPr>
              <a:t> &lt; </a:t>
            </a:r>
            <a:r>
              <a:rPr lang="en-IN" b="1" dirty="0">
                <a:solidFill>
                  <a:srgbClr val="0070C0"/>
                </a:solidFill>
                <a:latin typeface="Courier New" panose="02070309020205020404" pitchFamily="49" charset="0"/>
                <a:cs typeface="Courier New" panose="02070309020205020404" pitchFamily="49" charset="0"/>
              </a:rPr>
              <a:t>S2</a:t>
            </a:r>
            <a:r>
              <a:rPr lang="en-US" dirty="0">
                <a:solidFill>
                  <a:srgbClr val="002060"/>
                </a:solidFill>
              </a:rPr>
              <a:t>.</a:t>
            </a:r>
          </a:p>
          <a:p>
            <a:pPr marL="0" indent="0" hangingPunct="0">
              <a:lnSpc>
                <a:spcPct val="100000"/>
              </a:lnSpc>
              <a:spcBef>
                <a:spcPts val="0"/>
              </a:spcBef>
              <a:spcAft>
                <a:spcPts val="600"/>
              </a:spcAft>
              <a:buNone/>
            </a:pPr>
            <a:r>
              <a:rPr lang="en-US" dirty="0" smtClean="0">
                <a:solidFill>
                  <a:srgbClr val="002060"/>
                </a:solidFill>
                <a:sym typeface="Symbol" panose="05050102010706020507" pitchFamily="18" charset="2"/>
              </a:rPr>
              <a:t>	 </a:t>
            </a:r>
            <a:r>
              <a:rPr lang="en-US" dirty="0" smtClean="0">
                <a:solidFill>
                  <a:srgbClr val="002060"/>
                </a:solidFill>
              </a:rPr>
              <a:t>If </a:t>
            </a:r>
            <a:r>
              <a:rPr lang="en-US" dirty="0">
                <a:solidFill>
                  <a:srgbClr val="002060"/>
                </a:solidFill>
              </a:rPr>
              <a:t>string </a:t>
            </a:r>
            <a:r>
              <a:rPr lang="en-IN" b="1" dirty="0">
                <a:solidFill>
                  <a:srgbClr val="0070C0"/>
                </a:solidFill>
                <a:latin typeface="Courier New" panose="02070309020205020404" pitchFamily="49" charset="0"/>
                <a:cs typeface="Courier New" panose="02070309020205020404" pitchFamily="49" charset="0"/>
              </a:rPr>
              <a:t>S1</a:t>
            </a:r>
            <a:r>
              <a:rPr lang="en-US" dirty="0">
                <a:solidFill>
                  <a:srgbClr val="002060"/>
                </a:solidFill>
              </a:rPr>
              <a:t> follows string </a:t>
            </a:r>
            <a:r>
              <a:rPr lang="en-IN" b="1" dirty="0">
                <a:solidFill>
                  <a:srgbClr val="0070C0"/>
                </a:solidFill>
                <a:latin typeface="Courier New" panose="02070309020205020404" pitchFamily="49" charset="0"/>
                <a:cs typeface="Courier New" panose="02070309020205020404" pitchFamily="49" charset="0"/>
              </a:rPr>
              <a:t>S2</a:t>
            </a:r>
            <a:r>
              <a:rPr lang="en-US" dirty="0">
                <a:solidFill>
                  <a:srgbClr val="002060"/>
                </a:solidFill>
              </a:rPr>
              <a:t>, then </a:t>
            </a:r>
            <a:r>
              <a:rPr lang="en-IN" b="1" dirty="0">
                <a:solidFill>
                  <a:srgbClr val="0070C0"/>
                </a:solidFill>
                <a:latin typeface="Courier New" panose="02070309020205020404" pitchFamily="49" charset="0"/>
                <a:cs typeface="Courier New" panose="02070309020205020404" pitchFamily="49" charset="0"/>
              </a:rPr>
              <a:t>S1</a:t>
            </a:r>
            <a:r>
              <a:rPr lang="en-US" dirty="0">
                <a:solidFill>
                  <a:srgbClr val="002060"/>
                </a:solidFill>
              </a:rPr>
              <a:t> &gt; </a:t>
            </a:r>
            <a:r>
              <a:rPr lang="en-IN" b="1" dirty="0">
                <a:solidFill>
                  <a:srgbClr val="0070C0"/>
                </a:solidFill>
                <a:latin typeface="Courier New" panose="02070309020205020404" pitchFamily="49" charset="0"/>
                <a:cs typeface="Courier New" panose="02070309020205020404" pitchFamily="49" charset="0"/>
              </a:rPr>
              <a:t>S2</a:t>
            </a:r>
            <a:r>
              <a:rPr lang="en-US" dirty="0">
                <a:solidFill>
                  <a:srgbClr val="002060"/>
                </a:solidFill>
              </a:rPr>
              <a:t>.</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81306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01003"/>
          </a:xfrm>
        </p:spPr>
        <p:txBody>
          <a:bodyPr>
            <a:normAutofit/>
          </a:bodyPr>
          <a:lstStyle/>
          <a:p>
            <a:r>
              <a:rPr lang="en-US" sz="3600" b="1" dirty="0" smtClean="0">
                <a:solidFill>
                  <a:schemeClr val="accent1">
                    <a:lumMod val="75000"/>
                  </a:schemeClr>
                </a:solidFill>
              </a:rPr>
              <a:t>Beware of Strings of Digits</a:t>
            </a:r>
            <a:endParaRPr lang="en-US" sz="3600" b="1" dirty="0">
              <a:solidFill>
                <a:schemeClr val="accent1">
                  <a:lumMod val="75000"/>
                </a:schemeClr>
              </a:solidFill>
            </a:endParaRPr>
          </a:p>
        </p:txBody>
      </p:sp>
      <p:sp>
        <p:nvSpPr>
          <p:cNvPr id="3" name="Content Placeholder 2"/>
          <p:cNvSpPr>
            <a:spLocks noGrp="1"/>
          </p:cNvSpPr>
          <p:nvPr>
            <p:ph idx="1"/>
          </p:nvPr>
        </p:nvSpPr>
        <p:spPr>
          <a:xfrm>
            <a:off x="1097279" y="1845734"/>
            <a:ext cx="10628555" cy="4023360"/>
          </a:xfrm>
        </p:spPr>
        <p:txBody>
          <a:bodyPr>
            <a:noAutofit/>
          </a:bodyPr>
          <a:lstStyle/>
          <a:p>
            <a:pPr hangingPunct="0">
              <a:lnSpc>
                <a:spcPct val="100000"/>
              </a:lnSpc>
              <a:spcBef>
                <a:spcPts val="0"/>
              </a:spcBef>
              <a:spcAft>
                <a:spcPts val="600"/>
              </a:spcAft>
              <a:buFont typeface="Wingdings" panose="05000000000000000000" pitchFamily="2" charset="2"/>
              <a:buChar char="Ø"/>
            </a:pPr>
            <a:r>
              <a:rPr lang="en-US" dirty="0" smtClean="0">
                <a:solidFill>
                  <a:srgbClr val="002060"/>
                </a:solidFill>
              </a:rPr>
              <a:t> A </a:t>
            </a:r>
            <a:r>
              <a:rPr lang="en-US" dirty="0">
                <a:solidFill>
                  <a:srgbClr val="002060"/>
                </a:solidFill>
              </a:rPr>
              <a:t>character string may </a:t>
            </a:r>
            <a:r>
              <a:rPr lang="en-US" dirty="0" smtClean="0">
                <a:solidFill>
                  <a:srgbClr val="002060"/>
                </a:solidFill>
              </a:rPr>
              <a:t>be numbers like </a:t>
            </a:r>
            <a:r>
              <a:rPr lang="en-US" dirty="0" smtClean="0">
                <a:solidFill>
                  <a:srgbClr val="002060"/>
                </a:solidFill>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123</a:t>
            </a:r>
            <a:r>
              <a:rPr lang="en-US" dirty="0" smtClean="0">
                <a:solidFill>
                  <a:srgbClr val="002060"/>
                </a:solidFill>
                <a:latin typeface="Courier New" panose="02070309020205020404" pitchFamily="49" charset="0"/>
                <a:cs typeface="Courier New" panose="02070309020205020404" pitchFamily="49" charset="0"/>
              </a:rPr>
              <a:t>”.</a:t>
            </a:r>
            <a:r>
              <a:rPr lang="en-US" dirty="0" smtClean="0">
                <a:solidFill>
                  <a:srgbClr val="002060"/>
                </a:solidFill>
              </a:rPr>
              <a:t> But </a:t>
            </a:r>
            <a:r>
              <a:rPr lang="en-US" dirty="0">
                <a:solidFill>
                  <a:srgbClr val="002060"/>
                </a:solidFill>
                <a:latin typeface="Courier New" panose="02070309020205020404" pitchFamily="49" charset="0"/>
                <a:cs typeface="Courier New" panose="02070309020205020404" pitchFamily="49" charset="0"/>
              </a:rPr>
              <a:t>“123” </a:t>
            </a:r>
            <a:r>
              <a:rPr lang="en-US" dirty="0">
                <a:solidFill>
                  <a:srgbClr val="002060"/>
                </a:solidFill>
              </a:rPr>
              <a:t>is </a:t>
            </a:r>
            <a:r>
              <a:rPr lang="en-US" i="1" dirty="0">
                <a:solidFill>
                  <a:srgbClr val="002060"/>
                </a:solidFill>
              </a:rPr>
              <a:t>not</a:t>
            </a:r>
            <a:r>
              <a:rPr lang="en-US" dirty="0">
                <a:solidFill>
                  <a:srgbClr val="002060"/>
                </a:solidFill>
              </a:rPr>
              <a:t> the same as </a:t>
            </a:r>
            <a:r>
              <a:rPr lang="en-US" dirty="0">
                <a:solidFill>
                  <a:srgbClr val="002060"/>
                </a:solidFill>
                <a:latin typeface="Courier New" panose="02070309020205020404" pitchFamily="49" charset="0"/>
                <a:cs typeface="Courier New" panose="02070309020205020404" pitchFamily="49" charset="0"/>
              </a:rPr>
              <a:t>123</a:t>
            </a:r>
            <a:r>
              <a:rPr lang="en-US" dirty="0">
                <a:solidFill>
                  <a:srgbClr val="002060"/>
                </a:solidFill>
              </a:rPr>
              <a:t>. </a:t>
            </a:r>
            <a:endParaRPr lang="en-US" dirty="0" smtClean="0">
              <a:solidFill>
                <a:srgbClr val="002060"/>
              </a:solidFill>
            </a:endParaRPr>
          </a:p>
          <a:p>
            <a:pPr hangingPunct="0">
              <a:lnSpc>
                <a:spcPct val="100000"/>
              </a:lnSpc>
              <a:spcBef>
                <a:spcPts val="0"/>
              </a:spcBef>
              <a:spcAft>
                <a:spcPts val="600"/>
              </a:spcAft>
              <a:buFont typeface="Wingdings" panose="05000000000000000000" pitchFamily="2" charset="2"/>
              <a:buChar char="Ø"/>
            </a:pPr>
            <a:r>
              <a:rPr lang="en-US" dirty="0" smtClean="0">
                <a:solidFill>
                  <a:srgbClr val="002060"/>
                </a:solidFill>
              </a:rPr>
              <a:t> The </a:t>
            </a:r>
            <a:r>
              <a:rPr lang="en-US" dirty="0">
                <a:solidFill>
                  <a:srgbClr val="002060"/>
                </a:solidFill>
              </a:rPr>
              <a:t>numeric constant is stored in memory by storing the binary equivalent of </a:t>
            </a:r>
            <a:r>
              <a:rPr lang="en-US" dirty="0">
                <a:solidFill>
                  <a:srgbClr val="002060"/>
                </a:solidFill>
                <a:latin typeface="Courier New" panose="02070309020205020404" pitchFamily="49" charset="0"/>
                <a:cs typeface="Courier New" panose="02070309020205020404" pitchFamily="49" charset="0"/>
              </a:rPr>
              <a:t>123</a:t>
            </a:r>
            <a:r>
              <a:rPr lang="en-US" dirty="0">
                <a:solidFill>
                  <a:srgbClr val="002060"/>
                </a:solidFill>
              </a:rPr>
              <a:t>, but the string constant is stored in memory by successively storing the ASCII codes for </a:t>
            </a:r>
            <a:r>
              <a:rPr lang="en-US" dirty="0" smtClean="0">
                <a:solidFill>
                  <a:srgbClr val="002060"/>
                </a:solidFill>
                <a:latin typeface="Courier New" panose="02070309020205020404" pitchFamily="49" charset="0"/>
                <a:cs typeface="Courier New" panose="02070309020205020404" pitchFamily="49" charset="0"/>
              </a:rPr>
              <a:t>“1”</a:t>
            </a:r>
            <a:r>
              <a:rPr lang="en-US" dirty="0" smtClean="0">
                <a:solidFill>
                  <a:srgbClr val="002060"/>
                </a:solidFill>
              </a:rPr>
              <a:t>, </a:t>
            </a:r>
            <a:r>
              <a:rPr lang="en-US" dirty="0" smtClean="0">
                <a:solidFill>
                  <a:srgbClr val="002060"/>
                </a:solidFill>
                <a:latin typeface="Courier New" panose="02070309020205020404" pitchFamily="49" charset="0"/>
                <a:cs typeface="Courier New" panose="02070309020205020404" pitchFamily="49" charset="0"/>
              </a:rPr>
              <a:t>“2”</a:t>
            </a:r>
            <a:r>
              <a:rPr lang="en-US" dirty="0" smtClean="0">
                <a:solidFill>
                  <a:srgbClr val="002060"/>
                </a:solidFill>
              </a:rPr>
              <a:t>, </a:t>
            </a:r>
            <a:r>
              <a:rPr lang="en-US" dirty="0">
                <a:solidFill>
                  <a:srgbClr val="002060"/>
                </a:solidFill>
              </a:rPr>
              <a:t>and </a:t>
            </a:r>
            <a:r>
              <a:rPr lang="en-US" dirty="0" smtClean="0">
                <a:solidFill>
                  <a:srgbClr val="002060"/>
                </a:solidFill>
                <a:latin typeface="Courier New" panose="02070309020205020404" pitchFamily="49" charset="0"/>
                <a:cs typeface="Courier New" panose="02070309020205020404" pitchFamily="49" charset="0"/>
              </a:rPr>
              <a:t>“3”</a:t>
            </a:r>
            <a:r>
              <a:rPr lang="en-US" dirty="0" smtClean="0">
                <a:solidFill>
                  <a:srgbClr val="002060"/>
                </a:solidFill>
              </a:rPr>
              <a:t>. </a:t>
            </a:r>
          </a:p>
          <a:p>
            <a:pPr marL="0" indent="0" hangingPunct="0">
              <a:lnSpc>
                <a:spcPct val="100000"/>
              </a:lnSpc>
              <a:spcBef>
                <a:spcPts val="0"/>
              </a:spcBef>
              <a:spcAft>
                <a:spcPts val="600"/>
              </a:spcAft>
            </a:pPr>
            <a:r>
              <a:rPr lang="en-US" dirty="0" smtClean="0">
                <a:solidFill>
                  <a:srgbClr val="002060"/>
                </a:solidFill>
              </a:rPr>
              <a:t>There is no </a:t>
            </a:r>
            <a:r>
              <a:rPr lang="en-US" dirty="0">
                <a:solidFill>
                  <a:srgbClr val="002060"/>
                </a:solidFill>
              </a:rPr>
              <a:t>mechanism </a:t>
            </a:r>
            <a:r>
              <a:rPr lang="en-US" dirty="0" smtClean="0">
                <a:solidFill>
                  <a:srgbClr val="002060"/>
                </a:solidFill>
              </a:rPr>
              <a:t>to compare numbers </a:t>
            </a:r>
            <a:r>
              <a:rPr lang="en-US" dirty="0">
                <a:solidFill>
                  <a:srgbClr val="002060"/>
                </a:solidFill>
              </a:rPr>
              <a:t>with </a:t>
            </a:r>
            <a:r>
              <a:rPr lang="en-US" dirty="0" smtClean="0">
                <a:solidFill>
                  <a:srgbClr val="002060"/>
                </a:solidFill>
              </a:rPr>
              <a:t>strings so, </a:t>
            </a:r>
            <a:r>
              <a:rPr lang="en-US" dirty="0">
                <a:solidFill>
                  <a:srgbClr val="002060"/>
                </a:solidFill>
              </a:rPr>
              <a:t>if the variable (</a:t>
            </a:r>
            <a:r>
              <a:rPr lang="en-IN" b="1" dirty="0" err="1">
                <a:solidFill>
                  <a:srgbClr val="0070C0"/>
                </a:solidFill>
                <a:latin typeface="Courier New" panose="02070309020205020404" pitchFamily="49" charset="0"/>
                <a:cs typeface="Courier New" panose="02070309020205020404" pitchFamily="49" charset="0"/>
              </a:rPr>
              <a:t>Num</a:t>
            </a:r>
            <a:r>
              <a:rPr lang="en-US" dirty="0">
                <a:solidFill>
                  <a:srgbClr val="002060"/>
                </a:solidFill>
              </a:rPr>
              <a:t>) is a numeric variable, statements like the following:</a:t>
            </a:r>
          </a:p>
          <a:p>
            <a:pPr marL="0" indent="0" hangingPunct="0">
              <a:lnSpc>
                <a:spcPct val="100000"/>
              </a:lnSpc>
              <a:spcBef>
                <a:spcPts val="0"/>
              </a:spcBef>
              <a:spcAft>
                <a:spcPts val="600"/>
              </a:spcAft>
            </a:pPr>
            <a:r>
              <a:rPr lang="en-IN" b="1" dirty="0">
                <a:solidFill>
                  <a:srgbClr val="002060"/>
                </a:solidFill>
              </a:rPr>
              <a:t>		</a:t>
            </a:r>
            <a:r>
              <a:rPr lang="en-IN" b="1" dirty="0" err="1">
                <a:solidFill>
                  <a:srgbClr val="0070C0"/>
                </a:solidFill>
                <a:latin typeface="Courier New" panose="02070309020205020404" pitchFamily="49" charset="0"/>
                <a:cs typeface="Courier New" panose="02070309020205020404" pitchFamily="49" charset="0"/>
              </a:rPr>
              <a:t>Num</a:t>
            </a:r>
            <a:r>
              <a:rPr lang="en-US" dirty="0">
                <a:solidFill>
                  <a:srgbClr val="002060"/>
                </a:solidFill>
              </a:rPr>
              <a:t> </a:t>
            </a:r>
            <a:r>
              <a:rPr lang="en-US" dirty="0">
                <a:solidFill>
                  <a:srgbClr val="002060"/>
                </a:solidFill>
                <a:latin typeface="Courier New" panose="02070309020205020404" pitchFamily="49" charset="0"/>
                <a:cs typeface="Courier New" panose="02070309020205020404" pitchFamily="49" charset="0"/>
              </a:rPr>
              <a:t>== “123” </a:t>
            </a:r>
          </a:p>
          <a:p>
            <a:pPr marL="0" indent="0" hangingPunct="0">
              <a:lnSpc>
                <a:spcPct val="100000"/>
              </a:lnSpc>
              <a:spcBef>
                <a:spcPts val="0"/>
              </a:spcBef>
              <a:spcAft>
                <a:spcPts val="600"/>
              </a:spcAft>
            </a:pPr>
            <a:r>
              <a:rPr lang="en-US" dirty="0">
                <a:solidFill>
                  <a:srgbClr val="002060"/>
                </a:solidFill>
              </a:rPr>
              <a:t>make no sense, and will lead to an error message if used in a program.</a:t>
            </a:r>
          </a:p>
          <a:p>
            <a:pPr marL="0" indent="0" hangingPunct="0">
              <a:lnSpc>
                <a:spcPct val="100000"/>
              </a:lnSpc>
              <a:spcBef>
                <a:spcPts val="0"/>
              </a:spcBef>
              <a:spcAft>
                <a:spcPts val="600"/>
              </a:spcAft>
            </a:pPr>
            <a:r>
              <a:rPr lang="en-US" dirty="0" smtClean="0">
                <a:solidFill>
                  <a:srgbClr val="002060"/>
                </a:solidFill>
              </a:rPr>
              <a:t>Also, using the </a:t>
            </a:r>
            <a:r>
              <a:rPr lang="en-US" dirty="0">
                <a:solidFill>
                  <a:srgbClr val="002060"/>
                </a:solidFill>
              </a:rPr>
              <a:t>procedure given </a:t>
            </a:r>
            <a:r>
              <a:rPr lang="en-US" dirty="0" smtClean="0">
                <a:solidFill>
                  <a:srgbClr val="002060"/>
                </a:solidFill>
              </a:rPr>
              <a:t>for </a:t>
            </a:r>
            <a:r>
              <a:rPr lang="en-US" dirty="0">
                <a:solidFill>
                  <a:srgbClr val="002060"/>
                </a:solidFill>
              </a:rPr>
              <a:t>ordering strings, we </a:t>
            </a:r>
            <a:r>
              <a:rPr lang="en-US" dirty="0" smtClean="0">
                <a:solidFill>
                  <a:srgbClr val="002060"/>
                </a:solidFill>
              </a:rPr>
              <a:t>see that:</a:t>
            </a:r>
            <a:endParaRPr lang="en-US" dirty="0">
              <a:solidFill>
                <a:srgbClr val="002060"/>
              </a:solidFill>
            </a:endParaRPr>
          </a:p>
          <a:p>
            <a:pPr marL="0" indent="0" hangingPunct="0">
              <a:lnSpc>
                <a:spcPct val="100000"/>
              </a:lnSpc>
              <a:spcBef>
                <a:spcPts val="0"/>
              </a:spcBef>
              <a:spcAft>
                <a:spcPts val="600"/>
              </a:spcAft>
            </a:pPr>
            <a:r>
              <a:rPr lang="en-US" dirty="0">
                <a:solidFill>
                  <a:srgbClr val="002060"/>
                </a:solidFill>
              </a:rPr>
              <a:t>		</a:t>
            </a:r>
            <a:r>
              <a:rPr lang="en-US" dirty="0">
                <a:solidFill>
                  <a:srgbClr val="002060"/>
                </a:solidFill>
                <a:latin typeface="Courier New" panose="02070309020205020404" pitchFamily="49" charset="0"/>
                <a:cs typeface="Courier New" panose="02070309020205020404" pitchFamily="49" charset="0"/>
              </a:rPr>
              <a:t>”123” &lt; “25”   </a:t>
            </a:r>
            <a:r>
              <a:rPr lang="en-US" dirty="0">
                <a:solidFill>
                  <a:srgbClr val="002060"/>
                </a:solidFill>
              </a:rPr>
              <a:t>and   </a:t>
            </a:r>
            <a:r>
              <a:rPr lang="en-US" dirty="0">
                <a:solidFill>
                  <a:srgbClr val="002060"/>
                </a:solidFill>
                <a:latin typeface="Courier New" panose="02070309020205020404" pitchFamily="49" charset="0"/>
                <a:cs typeface="Courier New" panose="02070309020205020404" pitchFamily="49" charset="0"/>
              </a:rPr>
              <a:t>“24.0” != “24”</a:t>
            </a:r>
          </a:p>
          <a:p>
            <a:pPr marL="0" indent="0">
              <a:lnSpc>
                <a:spcPct val="100000"/>
              </a:lnSpc>
              <a:spcBef>
                <a:spcPts val="0"/>
              </a:spcBef>
              <a:spcAft>
                <a:spcPts val="600"/>
              </a:spcAft>
            </a:pPr>
            <a:r>
              <a:rPr lang="en-US" dirty="0">
                <a:solidFill>
                  <a:srgbClr val="002060"/>
                </a:solidFill>
              </a:rPr>
              <a:t>are </a:t>
            </a:r>
            <a:r>
              <a:rPr lang="en-US" dirty="0" smtClean="0">
                <a:solidFill>
                  <a:srgbClr val="002060"/>
                </a:solidFill>
              </a:rPr>
              <a:t>both </a:t>
            </a:r>
            <a:r>
              <a:rPr lang="en-US" dirty="0">
                <a:solidFill>
                  <a:srgbClr val="002060"/>
                </a:solidFill>
                <a:latin typeface="Courier New" panose="02070309020205020404" pitchFamily="49" charset="0"/>
                <a:cs typeface="Courier New" panose="02070309020205020404" pitchFamily="49" charset="0"/>
              </a:rPr>
              <a:t>true</a:t>
            </a:r>
            <a:r>
              <a:rPr lang="en-US" dirty="0" smtClean="0">
                <a:solidFill>
                  <a:srgbClr val="002060"/>
                </a:solidFill>
              </a:rPr>
              <a:t> statements!</a:t>
            </a:r>
            <a:endParaRPr lang="en-US"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3203294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160060"/>
          </a:xfrm>
        </p:spPr>
        <p:txBody>
          <a:bodyPr>
            <a:normAutofit/>
          </a:bodyPr>
          <a:lstStyle/>
          <a:p>
            <a:r>
              <a:rPr lang="en-US" sz="3600" b="1" dirty="0">
                <a:solidFill>
                  <a:schemeClr val="accent1">
                    <a:lumMod val="75000"/>
                  </a:schemeClr>
                </a:solidFill>
              </a:rPr>
              <a:t>4</a:t>
            </a:r>
            <a:r>
              <a:rPr lang="en-US" sz="3600" b="1" dirty="0" smtClean="0">
                <a:solidFill>
                  <a:schemeClr val="accent1">
                    <a:lumMod val="75000"/>
                  </a:schemeClr>
                </a:solidFill>
              </a:rPr>
              <a:t>.4 Selecting from Several Alternatives</a:t>
            </a:r>
            <a:endParaRPr lang="en-US" sz="3600" b="1" dirty="0">
              <a:solidFill>
                <a:schemeClr val="accent1">
                  <a:lumMod val="75000"/>
                </a:schemeClr>
              </a:solidFill>
            </a:endParaRPr>
          </a:p>
        </p:txBody>
      </p:sp>
      <p:sp>
        <p:nvSpPr>
          <p:cNvPr id="6" name="Content Placeholder 5"/>
          <p:cNvSpPr>
            <a:spLocks noGrp="1"/>
          </p:cNvSpPr>
          <p:nvPr>
            <p:ph idx="1"/>
          </p:nvPr>
        </p:nvSpPr>
        <p:spPr>
          <a:xfrm>
            <a:off x="1097280" y="1941544"/>
            <a:ext cx="10058400" cy="4023360"/>
          </a:xfrm>
        </p:spPr>
        <p:txBody>
          <a:bodyPr>
            <a:normAutofit lnSpcReduction="10000"/>
          </a:bodyPr>
          <a:lstStyle/>
          <a:p>
            <a:pPr marL="0" indent="0">
              <a:lnSpc>
                <a:spcPct val="100000"/>
              </a:lnSpc>
              <a:spcBef>
                <a:spcPts val="0"/>
              </a:spcBef>
              <a:spcAft>
                <a:spcPts val="600"/>
              </a:spcAft>
            </a:pPr>
            <a:r>
              <a:rPr lang="en-US" sz="2400" dirty="0" smtClean="0">
                <a:solidFill>
                  <a:srgbClr val="002060"/>
                </a:solidFill>
              </a:rPr>
              <a:t>To handle </a:t>
            </a:r>
            <a:r>
              <a:rPr lang="en-US" sz="2400" dirty="0">
                <a:solidFill>
                  <a:srgbClr val="002060"/>
                </a:solidFill>
              </a:rPr>
              <a:t>more than two options in a </a:t>
            </a:r>
            <a:r>
              <a:rPr lang="en-US" sz="2400" dirty="0" smtClean="0">
                <a:solidFill>
                  <a:srgbClr val="002060"/>
                </a:solidFill>
              </a:rPr>
              <a:t>program we use </a:t>
            </a:r>
            <a:r>
              <a:rPr lang="en-US" sz="2400" dirty="0">
                <a:solidFill>
                  <a:srgbClr val="002060"/>
                </a:solidFill>
              </a:rPr>
              <a:t>multiple </a:t>
            </a:r>
            <a:r>
              <a:rPr lang="en-US" sz="2400" b="1" dirty="0">
                <a:solidFill>
                  <a:srgbClr val="002060"/>
                </a:solidFill>
                <a:latin typeface="Courier New" panose="02070309020205020404" pitchFamily="49" charset="0"/>
              </a:rPr>
              <a:t>If-Then </a:t>
            </a:r>
            <a:r>
              <a:rPr lang="en-US" sz="2400" dirty="0">
                <a:solidFill>
                  <a:srgbClr val="002060"/>
                </a:solidFill>
              </a:rPr>
              <a:t>statements or multiple </a:t>
            </a:r>
            <a:r>
              <a:rPr lang="en-US" sz="2400" b="1" dirty="0">
                <a:solidFill>
                  <a:srgbClr val="002060"/>
                </a:solidFill>
                <a:latin typeface="Courier New" panose="02070309020205020404" pitchFamily="49" charset="0"/>
              </a:rPr>
              <a:t>If-Then-Else</a:t>
            </a:r>
            <a:r>
              <a:rPr lang="en-US" sz="2400" dirty="0">
                <a:solidFill>
                  <a:srgbClr val="002060"/>
                </a:solidFill>
                <a:latin typeface="Courier New" panose="02070309020205020404" pitchFamily="49" charset="0"/>
              </a:rPr>
              <a:t> </a:t>
            </a:r>
            <a:r>
              <a:rPr lang="en-US" sz="2400" dirty="0">
                <a:solidFill>
                  <a:srgbClr val="002060"/>
                </a:solidFill>
              </a:rPr>
              <a:t>statements.</a:t>
            </a:r>
          </a:p>
          <a:p>
            <a:pPr marL="0" indent="0">
              <a:lnSpc>
                <a:spcPct val="100000"/>
              </a:lnSpc>
              <a:spcBef>
                <a:spcPts val="0"/>
              </a:spcBef>
              <a:spcAft>
                <a:spcPts val="600"/>
              </a:spcAft>
              <a:buNone/>
            </a:pPr>
            <a:r>
              <a:rPr lang="en-US" b="1" dirty="0" smtClean="0">
                <a:solidFill>
                  <a:srgbClr val="002060"/>
                </a:solidFill>
                <a:latin typeface="Courier New" panose="02070309020205020404" pitchFamily="49" charset="0"/>
              </a:rPr>
              <a:t>	If (something </a:t>
            </a:r>
            <a:r>
              <a:rPr lang="en-US" b="1" dirty="0">
                <a:solidFill>
                  <a:srgbClr val="002060"/>
                </a:solidFill>
                <a:latin typeface="Courier New" panose="02070309020205020404" pitchFamily="49" charset="0"/>
              </a:rPr>
              <a:t>is </a:t>
            </a:r>
            <a:r>
              <a:rPr lang="en-US" b="1" dirty="0" smtClean="0">
                <a:solidFill>
                  <a:srgbClr val="002060"/>
                </a:solidFill>
                <a:latin typeface="Courier New" panose="02070309020205020404" pitchFamily="49" charset="0"/>
              </a:rPr>
              <a:t>true) Then</a:t>
            </a:r>
          </a:p>
          <a:p>
            <a:pPr marL="0" indent="0">
              <a:lnSpc>
                <a:spcPct val="100000"/>
              </a:lnSpc>
              <a:spcBef>
                <a:spcPts val="0"/>
              </a:spcBef>
              <a:spcAft>
                <a:spcPts val="600"/>
              </a:spcAft>
              <a:buNone/>
            </a:pPr>
            <a:r>
              <a:rPr lang="en-US" sz="2000" b="1" dirty="0" smtClean="0">
                <a:solidFill>
                  <a:srgbClr val="002060"/>
                </a:solidFill>
                <a:latin typeface="Courier New" panose="02070309020205020404" pitchFamily="49" charset="0"/>
              </a:rPr>
              <a:t>		Do </a:t>
            </a:r>
            <a:r>
              <a:rPr lang="en-US" sz="2000" b="1" dirty="0">
                <a:solidFill>
                  <a:srgbClr val="002060"/>
                </a:solidFill>
                <a:latin typeface="Courier New" panose="02070309020205020404" pitchFamily="49" charset="0"/>
              </a:rPr>
              <a:t>something </a:t>
            </a:r>
          </a:p>
          <a:p>
            <a:pPr marL="0" lvl="2" indent="0">
              <a:lnSpc>
                <a:spcPct val="100000"/>
              </a:lnSpc>
              <a:spcBef>
                <a:spcPts val="0"/>
              </a:spcBef>
              <a:spcAft>
                <a:spcPts val="600"/>
              </a:spcAft>
              <a:buNone/>
            </a:pPr>
            <a:r>
              <a:rPr lang="en-US" sz="2000" b="1" dirty="0" smtClean="0">
                <a:solidFill>
                  <a:srgbClr val="002060"/>
                </a:solidFill>
                <a:latin typeface="Courier New" panose="02070309020205020404" pitchFamily="49" charset="0"/>
              </a:rPr>
              <a:t>	Else </a:t>
            </a:r>
            <a:endParaRPr lang="en-US" sz="2000" b="1" dirty="0">
              <a:solidFill>
                <a:srgbClr val="002060"/>
              </a:solidFill>
              <a:latin typeface="Courier New" panose="02070309020205020404" pitchFamily="49" charset="0"/>
            </a:endParaRPr>
          </a:p>
          <a:p>
            <a:pPr marL="0" lvl="3" indent="0">
              <a:lnSpc>
                <a:spcPct val="100000"/>
              </a:lnSpc>
              <a:spcBef>
                <a:spcPts val="0"/>
              </a:spcBef>
              <a:spcAft>
                <a:spcPts val="600"/>
              </a:spcAft>
              <a:buNone/>
            </a:pPr>
            <a:r>
              <a:rPr lang="en-US" sz="2000" b="1" dirty="0" smtClean="0">
                <a:solidFill>
                  <a:srgbClr val="002060"/>
                </a:solidFill>
                <a:latin typeface="Courier New" panose="02070309020205020404" pitchFamily="49" charset="0"/>
              </a:rPr>
              <a:t>		If (something </a:t>
            </a:r>
            <a:r>
              <a:rPr lang="en-US" sz="2000" b="1" dirty="0">
                <a:solidFill>
                  <a:srgbClr val="002060"/>
                </a:solidFill>
                <a:latin typeface="Courier New" panose="02070309020205020404" pitchFamily="49" charset="0"/>
              </a:rPr>
              <a:t>else is </a:t>
            </a:r>
            <a:r>
              <a:rPr lang="en-US" sz="2000" b="1" dirty="0" smtClean="0">
                <a:solidFill>
                  <a:srgbClr val="002060"/>
                </a:solidFill>
                <a:latin typeface="Courier New" panose="02070309020205020404" pitchFamily="49" charset="0"/>
              </a:rPr>
              <a:t>true) </a:t>
            </a:r>
            <a:r>
              <a:rPr lang="en-US" sz="2000" b="1" dirty="0">
                <a:solidFill>
                  <a:srgbClr val="002060"/>
                </a:solidFill>
                <a:latin typeface="Courier New" panose="02070309020205020404" pitchFamily="49" charset="0"/>
              </a:rPr>
              <a:t>Then</a:t>
            </a:r>
          </a:p>
          <a:p>
            <a:pPr marL="0" lvl="3" indent="0">
              <a:lnSpc>
                <a:spcPct val="100000"/>
              </a:lnSpc>
              <a:spcBef>
                <a:spcPts val="0"/>
              </a:spcBef>
              <a:spcAft>
                <a:spcPts val="600"/>
              </a:spcAft>
              <a:buNone/>
            </a:pPr>
            <a:r>
              <a:rPr lang="en-US" sz="2000" b="1" dirty="0" smtClean="0">
                <a:solidFill>
                  <a:srgbClr val="002060"/>
                </a:solidFill>
                <a:latin typeface="Courier New" panose="02070309020205020404" pitchFamily="49" charset="0"/>
              </a:rPr>
              <a:t>			Do </a:t>
            </a:r>
            <a:r>
              <a:rPr lang="en-US" sz="2000" b="1" dirty="0">
                <a:solidFill>
                  <a:srgbClr val="002060"/>
                </a:solidFill>
                <a:latin typeface="Courier New" panose="02070309020205020404" pitchFamily="49" charset="0"/>
              </a:rPr>
              <a:t>something else </a:t>
            </a:r>
          </a:p>
          <a:p>
            <a:pPr marL="0" lvl="3" indent="0">
              <a:lnSpc>
                <a:spcPct val="100000"/>
              </a:lnSpc>
              <a:spcBef>
                <a:spcPts val="0"/>
              </a:spcBef>
              <a:spcAft>
                <a:spcPts val="600"/>
              </a:spcAft>
              <a:buNone/>
            </a:pPr>
            <a:r>
              <a:rPr lang="en-US" sz="2000" b="1" dirty="0" smtClean="0">
                <a:solidFill>
                  <a:srgbClr val="002060"/>
                </a:solidFill>
                <a:latin typeface="Courier New" panose="02070309020205020404" pitchFamily="49" charset="0"/>
              </a:rPr>
              <a:t>		Else</a:t>
            </a:r>
            <a:endParaRPr lang="en-US" sz="2000" b="1" dirty="0">
              <a:solidFill>
                <a:srgbClr val="002060"/>
              </a:solidFill>
              <a:latin typeface="Courier New" panose="02070309020205020404" pitchFamily="49" charset="0"/>
            </a:endParaRPr>
          </a:p>
          <a:p>
            <a:pPr marL="0" lvl="3" indent="0">
              <a:lnSpc>
                <a:spcPct val="100000"/>
              </a:lnSpc>
              <a:spcBef>
                <a:spcPts val="0"/>
              </a:spcBef>
              <a:spcAft>
                <a:spcPts val="600"/>
              </a:spcAft>
              <a:buNone/>
            </a:pPr>
            <a:r>
              <a:rPr lang="en-US" sz="2000" b="1" dirty="0" smtClean="0">
                <a:solidFill>
                  <a:srgbClr val="002060"/>
                </a:solidFill>
                <a:latin typeface="Courier New" panose="02070309020205020404" pitchFamily="49" charset="0"/>
              </a:rPr>
              <a:t>			Do </a:t>
            </a:r>
            <a:r>
              <a:rPr lang="en-US" sz="2000" b="1" dirty="0">
                <a:solidFill>
                  <a:srgbClr val="002060"/>
                </a:solidFill>
                <a:latin typeface="Courier New" panose="02070309020205020404" pitchFamily="49" charset="0"/>
              </a:rPr>
              <a:t>a different something else</a:t>
            </a:r>
          </a:p>
          <a:p>
            <a:pPr marL="0" lvl="3" indent="0">
              <a:lnSpc>
                <a:spcPct val="100000"/>
              </a:lnSpc>
              <a:spcBef>
                <a:spcPts val="0"/>
              </a:spcBef>
              <a:spcAft>
                <a:spcPts val="600"/>
              </a:spcAft>
              <a:buNone/>
            </a:pPr>
            <a:r>
              <a:rPr lang="en-US" sz="2000" b="1" dirty="0" smtClean="0">
                <a:solidFill>
                  <a:srgbClr val="002060"/>
                </a:solidFill>
                <a:latin typeface="Courier New" panose="02070309020205020404" pitchFamily="49" charset="0"/>
              </a:rPr>
              <a:t>		End </a:t>
            </a:r>
            <a:r>
              <a:rPr lang="en-US" sz="2000" b="1" dirty="0">
                <a:solidFill>
                  <a:srgbClr val="002060"/>
                </a:solidFill>
                <a:latin typeface="Courier New" panose="02070309020205020404" pitchFamily="49" charset="0"/>
              </a:rPr>
              <a:t>If </a:t>
            </a:r>
          </a:p>
          <a:p>
            <a:pPr marL="0" lvl="2" indent="0">
              <a:lnSpc>
                <a:spcPct val="100000"/>
              </a:lnSpc>
              <a:spcBef>
                <a:spcPts val="0"/>
              </a:spcBef>
              <a:spcAft>
                <a:spcPts val="600"/>
              </a:spcAft>
              <a:buNone/>
            </a:pPr>
            <a:r>
              <a:rPr lang="en-US" sz="2000" b="1" dirty="0" smtClean="0">
                <a:solidFill>
                  <a:srgbClr val="002060"/>
                </a:solidFill>
                <a:latin typeface="Courier New" panose="02070309020205020404" pitchFamily="49" charset="0"/>
              </a:rPr>
              <a:t>	End </a:t>
            </a:r>
            <a:r>
              <a:rPr lang="en-US" sz="2000" b="1" dirty="0">
                <a:solidFill>
                  <a:srgbClr val="002060"/>
                </a:solidFill>
                <a:latin typeface="Courier New" panose="02070309020205020404" pitchFamily="49" charset="0"/>
              </a:rPr>
              <a:t>If</a:t>
            </a:r>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1554126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160060"/>
          </a:xfrm>
        </p:spPr>
        <p:txBody>
          <a:bodyPr>
            <a:normAutofit/>
          </a:bodyPr>
          <a:lstStyle/>
          <a:p>
            <a:r>
              <a:rPr lang="en-US" sz="3600" b="1" dirty="0" smtClean="0">
                <a:solidFill>
                  <a:schemeClr val="accent1">
                    <a:lumMod val="75000"/>
                  </a:schemeClr>
                </a:solidFill>
              </a:rPr>
              <a:t>Example</a:t>
            </a:r>
            <a:endParaRPr lang="en-US" sz="3600" b="1" dirty="0">
              <a:solidFill>
                <a:schemeClr val="accent1">
                  <a:lumMod val="75000"/>
                </a:schemeClr>
              </a:solidFill>
            </a:endParaRPr>
          </a:p>
        </p:txBody>
      </p:sp>
      <p:sp>
        <p:nvSpPr>
          <p:cNvPr id="6" name="Content Placeholder 5"/>
          <p:cNvSpPr>
            <a:spLocks noGrp="1"/>
          </p:cNvSpPr>
          <p:nvPr>
            <p:ph idx="1"/>
          </p:nvPr>
        </p:nvSpPr>
        <p:spPr>
          <a:xfrm>
            <a:off x="1068387" y="1941544"/>
            <a:ext cx="10058400" cy="4023360"/>
          </a:xfrm>
        </p:spPr>
        <p:txBody>
          <a:bodyPr>
            <a:normAutofit/>
          </a:bodyPr>
          <a:lstStyle/>
          <a:p>
            <a:pPr marL="990600" lvl="1" indent="-533400">
              <a:buNone/>
            </a:pPr>
            <a:r>
              <a:rPr lang="en-US" sz="2400" dirty="0">
                <a:solidFill>
                  <a:srgbClr val="002060"/>
                </a:solidFill>
                <a:latin typeface="Courier New" panose="02070309020205020404" pitchFamily="49" charset="0"/>
              </a:rPr>
              <a:t>If </a:t>
            </a:r>
            <a:r>
              <a:rPr lang="en-US" sz="2400" b="1" dirty="0">
                <a:solidFill>
                  <a:srgbClr val="0070C0"/>
                </a:solidFill>
                <a:latin typeface="Courier New" panose="02070309020205020404" pitchFamily="49" charset="0"/>
              </a:rPr>
              <a:t>Age</a:t>
            </a:r>
            <a:r>
              <a:rPr lang="en-US" sz="2400" dirty="0">
                <a:solidFill>
                  <a:srgbClr val="002060"/>
                </a:solidFill>
                <a:latin typeface="Courier New" panose="02070309020205020404" pitchFamily="49" charset="0"/>
              </a:rPr>
              <a:t> &gt;= 18 Then</a:t>
            </a:r>
          </a:p>
          <a:p>
            <a:pPr marL="990600" lvl="1" indent="-533400">
              <a:buNone/>
            </a:pPr>
            <a:r>
              <a:rPr lang="en-US" sz="2400" dirty="0">
                <a:solidFill>
                  <a:srgbClr val="002060"/>
                </a:solidFill>
                <a:latin typeface="Courier New" panose="02070309020205020404" pitchFamily="49" charset="0"/>
              </a:rPr>
              <a:t>	Set Eligibility = </a:t>
            </a:r>
            <a:r>
              <a:rPr lang="en-US" sz="2400" dirty="0">
                <a:solidFill>
                  <a:srgbClr val="002060"/>
                </a:solidFill>
              </a:rPr>
              <a:t>“</a:t>
            </a:r>
            <a:r>
              <a:rPr lang="en-US" sz="2400" dirty="0">
                <a:solidFill>
                  <a:srgbClr val="002060"/>
                </a:solidFill>
                <a:latin typeface="Courier New" panose="02070309020205020404" pitchFamily="49" charset="0"/>
              </a:rPr>
              <a:t>Yes</a:t>
            </a:r>
            <a:r>
              <a:rPr lang="en-US" sz="2400" dirty="0">
                <a:solidFill>
                  <a:srgbClr val="002060"/>
                </a:solidFill>
              </a:rPr>
              <a:t>”</a:t>
            </a:r>
            <a:r>
              <a:rPr lang="en-US" sz="2400" dirty="0">
                <a:solidFill>
                  <a:srgbClr val="002060"/>
                </a:solidFill>
                <a:latin typeface="Courier New" panose="02070309020205020404" pitchFamily="49" charset="0"/>
              </a:rPr>
              <a:t> </a:t>
            </a:r>
          </a:p>
          <a:p>
            <a:pPr marL="990600" lvl="1" indent="-533400">
              <a:buNone/>
            </a:pPr>
            <a:r>
              <a:rPr lang="en-US" sz="2400" dirty="0">
                <a:solidFill>
                  <a:srgbClr val="002060"/>
                </a:solidFill>
                <a:latin typeface="Courier New" panose="02070309020205020404" pitchFamily="49" charset="0"/>
              </a:rPr>
              <a:t>Else </a:t>
            </a:r>
          </a:p>
          <a:p>
            <a:pPr marL="990600" lvl="1" indent="-533400">
              <a:buNone/>
            </a:pPr>
            <a:r>
              <a:rPr lang="en-US" sz="2400" dirty="0">
                <a:solidFill>
                  <a:srgbClr val="002060"/>
                </a:solidFill>
                <a:latin typeface="Courier New" panose="02070309020205020404" pitchFamily="49" charset="0"/>
              </a:rPr>
              <a:t>	If </a:t>
            </a:r>
            <a:r>
              <a:rPr lang="en-US" sz="2400" b="1" dirty="0">
                <a:solidFill>
                  <a:srgbClr val="0070C0"/>
                </a:solidFill>
                <a:latin typeface="Courier New" panose="02070309020205020404" pitchFamily="49" charset="0"/>
              </a:rPr>
              <a:t>Age</a:t>
            </a:r>
            <a:r>
              <a:rPr lang="en-US" sz="2400" dirty="0">
                <a:solidFill>
                  <a:srgbClr val="002060"/>
                </a:solidFill>
                <a:latin typeface="Courier New" panose="02070309020205020404" pitchFamily="49" charset="0"/>
              </a:rPr>
              <a:t> &gt; 15 Then</a:t>
            </a:r>
          </a:p>
          <a:p>
            <a:pPr marL="990600" lvl="1" indent="-533400">
              <a:buNone/>
            </a:pPr>
            <a:r>
              <a:rPr lang="en-US" sz="2400" dirty="0">
                <a:solidFill>
                  <a:srgbClr val="002060"/>
                </a:solidFill>
                <a:latin typeface="Courier New" panose="02070309020205020404" pitchFamily="49" charset="0"/>
              </a:rPr>
              <a:t>		Set Eligibility = </a:t>
            </a:r>
            <a:r>
              <a:rPr lang="en-US" sz="2400" dirty="0">
                <a:solidFill>
                  <a:srgbClr val="002060"/>
                </a:solidFill>
              </a:rPr>
              <a:t>“</a:t>
            </a:r>
            <a:r>
              <a:rPr lang="en-US" sz="2400" dirty="0">
                <a:solidFill>
                  <a:srgbClr val="002060"/>
                </a:solidFill>
                <a:latin typeface="Courier New" panose="02070309020205020404" pitchFamily="49" charset="0"/>
              </a:rPr>
              <a:t>Maybe</a:t>
            </a:r>
            <a:r>
              <a:rPr lang="en-US" sz="2400" dirty="0">
                <a:solidFill>
                  <a:srgbClr val="002060"/>
                </a:solidFill>
              </a:rPr>
              <a:t>”</a:t>
            </a:r>
            <a:endParaRPr lang="en-US" sz="2400" dirty="0">
              <a:solidFill>
                <a:srgbClr val="002060"/>
              </a:solidFill>
              <a:latin typeface="Courier New" panose="02070309020205020404" pitchFamily="49" charset="0"/>
            </a:endParaRPr>
          </a:p>
          <a:p>
            <a:pPr marL="990600" lvl="1" indent="-533400">
              <a:buNone/>
            </a:pPr>
            <a:r>
              <a:rPr lang="en-US" sz="2400" dirty="0">
                <a:solidFill>
                  <a:srgbClr val="002060"/>
                </a:solidFill>
                <a:latin typeface="Courier New" panose="02070309020205020404" pitchFamily="49" charset="0"/>
              </a:rPr>
              <a:t>	Else</a:t>
            </a:r>
          </a:p>
          <a:p>
            <a:pPr marL="990600" lvl="1" indent="-533400">
              <a:buNone/>
            </a:pPr>
            <a:r>
              <a:rPr lang="en-US" sz="2400" dirty="0">
                <a:solidFill>
                  <a:srgbClr val="002060"/>
                </a:solidFill>
                <a:latin typeface="Courier New" panose="02070309020205020404" pitchFamily="49" charset="0"/>
              </a:rPr>
              <a:t>		Set Eligibility = </a:t>
            </a:r>
            <a:r>
              <a:rPr lang="en-US" sz="2400" dirty="0">
                <a:solidFill>
                  <a:srgbClr val="002060"/>
                </a:solidFill>
              </a:rPr>
              <a:t>“</a:t>
            </a:r>
            <a:r>
              <a:rPr lang="en-US" sz="2400" dirty="0">
                <a:solidFill>
                  <a:srgbClr val="002060"/>
                </a:solidFill>
                <a:latin typeface="Courier New" panose="02070309020205020404" pitchFamily="49" charset="0"/>
              </a:rPr>
              <a:t>No</a:t>
            </a:r>
            <a:r>
              <a:rPr lang="en-US" sz="2400" dirty="0">
                <a:solidFill>
                  <a:srgbClr val="002060"/>
                </a:solidFill>
              </a:rPr>
              <a:t>”</a:t>
            </a:r>
            <a:endParaRPr lang="en-US" sz="2400" dirty="0">
              <a:solidFill>
                <a:srgbClr val="002060"/>
              </a:solidFill>
              <a:latin typeface="Courier New" panose="02070309020205020404" pitchFamily="49" charset="0"/>
            </a:endParaRPr>
          </a:p>
          <a:p>
            <a:pPr marL="990600" lvl="1" indent="-533400">
              <a:buNone/>
            </a:pPr>
            <a:r>
              <a:rPr lang="en-US" sz="2400" dirty="0">
                <a:solidFill>
                  <a:srgbClr val="002060"/>
                </a:solidFill>
                <a:latin typeface="Courier New" panose="02070309020205020404" pitchFamily="49" charset="0"/>
              </a:rPr>
              <a:t>	End If</a:t>
            </a:r>
          </a:p>
          <a:p>
            <a:pPr marL="990600" lvl="1" indent="-533400">
              <a:buNone/>
            </a:pPr>
            <a:r>
              <a:rPr lang="en-US" sz="2400" dirty="0">
                <a:solidFill>
                  <a:srgbClr val="002060"/>
                </a:solidFill>
                <a:latin typeface="Courier New" panose="02070309020205020404" pitchFamily="49" charset="0"/>
              </a:rPr>
              <a:t>End If</a:t>
            </a:r>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7393998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75000"/>
                  </a:schemeClr>
                </a:solidFill>
              </a:rPr>
              <a:t>Dual Alternative</a:t>
            </a:r>
            <a:endParaRPr lang="en-US" b="1" dirty="0">
              <a:solidFill>
                <a:schemeClr val="accent1">
                  <a:lumMod val="75000"/>
                </a:schemeClr>
              </a:solidFill>
            </a:endParaRPr>
          </a:p>
        </p:txBody>
      </p:sp>
      <p:sp>
        <p:nvSpPr>
          <p:cNvPr id="3" name="Content Placeholder 2"/>
          <p:cNvSpPr>
            <a:spLocks noGrp="1"/>
          </p:cNvSpPr>
          <p:nvPr>
            <p:ph sz="half" idx="1"/>
          </p:nvPr>
        </p:nvSpPr>
        <p:spPr>
          <a:xfrm>
            <a:off x="1097278" y="1845734"/>
            <a:ext cx="4247608" cy="4023360"/>
          </a:xfrm>
        </p:spPr>
        <p:txBody>
          <a:bodyPr>
            <a:normAutofit/>
          </a:bodyPr>
          <a:lstStyle/>
          <a:p>
            <a:pPr>
              <a:buFont typeface="Times" panose="02020603050405020304" pitchFamily="18" charset="0"/>
              <a:buNone/>
            </a:pPr>
            <a:endParaRPr lang="en-US" sz="1600" b="1" dirty="0" smtClean="0">
              <a:solidFill>
                <a:srgbClr val="002060"/>
              </a:solidFill>
              <a:latin typeface="Courier New" panose="02070309020205020404" pitchFamily="49" charset="0"/>
            </a:endParaRPr>
          </a:p>
          <a:p>
            <a:pPr>
              <a:buFont typeface="Times" panose="02020603050405020304" pitchFamily="18" charset="0"/>
              <a:buNone/>
            </a:pPr>
            <a:endParaRPr lang="en-US" sz="1600" b="1" dirty="0">
              <a:solidFill>
                <a:srgbClr val="002060"/>
              </a:solidFill>
              <a:latin typeface="Courier New" panose="02070309020205020404" pitchFamily="49" charset="0"/>
            </a:endParaRPr>
          </a:p>
          <a:p>
            <a:pPr>
              <a:buNone/>
            </a:pPr>
            <a:r>
              <a:rPr lang="en-US" b="1" dirty="0">
                <a:solidFill>
                  <a:srgbClr val="002060"/>
                </a:solidFill>
                <a:latin typeface="Courier New" panose="02070309020205020404" pitchFamily="49" charset="0"/>
              </a:rPr>
              <a:t>If something is true Then</a:t>
            </a:r>
          </a:p>
          <a:p>
            <a:pPr lvl="1">
              <a:buNone/>
            </a:pPr>
            <a:r>
              <a:rPr lang="en-US" sz="2000" b="1" dirty="0">
                <a:solidFill>
                  <a:srgbClr val="002060"/>
                </a:solidFill>
                <a:latin typeface="Courier New" panose="02070309020205020404" pitchFamily="49" charset="0"/>
              </a:rPr>
              <a:t>	</a:t>
            </a:r>
            <a:r>
              <a:rPr lang="en-US" sz="2000" b="1" dirty="0" smtClean="0">
                <a:solidFill>
                  <a:srgbClr val="002060"/>
                </a:solidFill>
                <a:latin typeface="Courier New" panose="02070309020205020404" pitchFamily="49" charset="0"/>
              </a:rPr>
              <a:t>   Do </a:t>
            </a:r>
            <a:r>
              <a:rPr lang="en-US" sz="2000" b="1" dirty="0">
                <a:solidFill>
                  <a:srgbClr val="002060"/>
                </a:solidFill>
                <a:latin typeface="Courier New" panose="02070309020205020404" pitchFamily="49" charset="0"/>
              </a:rPr>
              <a:t>something</a:t>
            </a:r>
          </a:p>
          <a:p>
            <a:pPr>
              <a:buNone/>
            </a:pPr>
            <a:r>
              <a:rPr lang="en-US" b="1" dirty="0">
                <a:solidFill>
                  <a:srgbClr val="002060"/>
                </a:solidFill>
                <a:latin typeface="Courier New" panose="02070309020205020404" pitchFamily="49" charset="0"/>
              </a:rPr>
              <a:t>Else</a:t>
            </a:r>
          </a:p>
          <a:p>
            <a:pPr lvl="1">
              <a:buNone/>
            </a:pPr>
            <a:r>
              <a:rPr lang="en-US" sz="2000" b="1" dirty="0">
                <a:solidFill>
                  <a:srgbClr val="002060"/>
                </a:solidFill>
                <a:latin typeface="Courier New" panose="02070309020205020404" pitchFamily="49" charset="0"/>
              </a:rPr>
              <a:t>	</a:t>
            </a:r>
            <a:r>
              <a:rPr lang="en-US" sz="2000" b="1" dirty="0" smtClean="0">
                <a:solidFill>
                  <a:srgbClr val="002060"/>
                </a:solidFill>
                <a:latin typeface="Courier New" panose="02070309020205020404" pitchFamily="49" charset="0"/>
              </a:rPr>
              <a:t>   Do </a:t>
            </a:r>
            <a:r>
              <a:rPr lang="en-US" sz="2000" b="1" dirty="0">
                <a:solidFill>
                  <a:srgbClr val="002060"/>
                </a:solidFill>
                <a:latin typeface="Courier New" panose="02070309020205020404" pitchFamily="49" charset="0"/>
              </a:rPr>
              <a:t>something else</a:t>
            </a:r>
          </a:p>
          <a:p>
            <a:pPr>
              <a:buNone/>
            </a:pPr>
            <a:r>
              <a:rPr lang="en-US" b="1" dirty="0">
                <a:solidFill>
                  <a:srgbClr val="002060"/>
                </a:solidFill>
                <a:latin typeface="Courier New" panose="02070309020205020404" pitchFamily="49" charset="0"/>
              </a:rPr>
              <a:t>End If</a:t>
            </a:r>
            <a:r>
              <a:rPr lang="en-US" dirty="0">
                <a:solidFill>
                  <a:srgbClr val="002060"/>
                </a:solidFill>
              </a:rPr>
              <a:t> </a:t>
            </a:r>
          </a:p>
        </p:txBody>
      </p:sp>
      <p:sp>
        <p:nvSpPr>
          <p:cNvPr id="5" name="Content Placeholder 4"/>
          <p:cNvSpPr>
            <a:spLocks noGrp="1"/>
          </p:cNvSpPr>
          <p:nvPr>
            <p:ph sz="half" idx="2"/>
          </p:nvPr>
        </p:nvSpPr>
        <p:spPr>
          <a:xfrm>
            <a:off x="5802086" y="1845735"/>
            <a:ext cx="5353594" cy="4023360"/>
          </a:xfrm>
        </p:spPr>
        <p:txBody>
          <a:bodyPr>
            <a:normAutofit/>
          </a:bodyPr>
          <a:lstStyle/>
          <a:p>
            <a:pPr>
              <a:buNone/>
            </a:pPr>
            <a:r>
              <a:rPr lang="en-US" b="1" dirty="0">
                <a:solidFill>
                  <a:srgbClr val="002060"/>
                </a:solidFill>
                <a:latin typeface="Courier New" panose="02070309020205020404" pitchFamily="49" charset="0"/>
              </a:rPr>
              <a:t>Write “How old are you?”</a:t>
            </a:r>
          </a:p>
          <a:p>
            <a:pPr>
              <a:buNone/>
            </a:pPr>
            <a:r>
              <a:rPr lang="en-US" b="1" dirty="0">
                <a:solidFill>
                  <a:srgbClr val="002060"/>
                </a:solidFill>
                <a:latin typeface="Courier New" panose="02070309020205020404" pitchFamily="49" charset="0"/>
              </a:rPr>
              <a:t>Input </a:t>
            </a:r>
            <a:r>
              <a:rPr lang="en-US" b="1" dirty="0">
                <a:solidFill>
                  <a:srgbClr val="0070C0"/>
                </a:solidFill>
                <a:latin typeface="Courier New" panose="02070309020205020404" pitchFamily="49" charset="0"/>
              </a:rPr>
              <a:t>Age</a:t>
            </a:r>
          </a:p>
          <a:p>
            <a:pPr>
              <a:buNone/>
            </a:pPr>
            <a:r>
              <a:rPr lang="en-US" b="1" dirty="0">
                <a:solidFill>
                  <a:srgbClr val="002060"/>
                </a:solidFill>
                <a:latin typeface="Courier New" panose="02070309020205020404" pitchFamily="49" charset="0"/>
              </a:rPr>
              <a:t>If </a:t>
            </a:r>
            <a:r>
              <a:rPr lang="en-US" b="1" dirty="0">
                <a:solidFill>
                  <a:srgbClr val="0070C0"/>
                </a:solidFill>
                <a:latin typeface="Courier New" panose="02070309020205020404" pitchFamily="49" charset="0"/>
              </a:rPr>
              <a:t>Age</a:t>
            </a:r>
            <a:r>
              <a:rPr lang="en-US" b="1" dirty="0">
                <a:solidFill>
                  <a:srgbClr val="002060"/>
                </a:solidFill>
                <a:latin typeface="Courier New" panose="02070309020205020404" pitchFamily="49" charset="0"/>
              </a:rPr>
              <a:t> &gt;= 18</a:t>
            </a:r>
          </a:p>
          <a:p>
            <a:pPr>
              <a:buNone/>
            </a:pPr>
            <a:r>
              <a:rPr lang="en-US" b="1" dirty="0">
                <a:solidFill>
                  <a:srgbClr val="002060"/>
                </a:solidFill>
                <a:latin typeface="Courier New" panose="02070309020205020404" pitchFamily="49" charset="0"/>
              </a:rPr>
              <a:t>	</a:t>
            </a:r>
            <a:r>
              <a:rPr lang="en-US" b="1" dirty="0" smtClean="0">
                <a:solidFill>
                  <a:srgbClr val="002060"/>
                </a:solidFill>
                <a:latin typeface="Courier New" panose="02070309020205020404" pitchFamily="49" charset="0"/>
              </a:rPr>
              <a:t>     Set </a:t>
            </a:r>
            <a:r>
              <a:rPr lang="en-US" b="1" dirty="0">
                <a:solidFill>
                  <a:srgbClr val="0070C0"/>
                </a:solidFill>
                <a:latin typeface="Courier New" panose="02070309020205020404" pitchFamily="49" charset="0"/>
              </a:rPr>
              <a:t>Eligibility</a:t>
            </a:r>
            <a:r>
              <a:rPr lang="en-US" b="1" dirty="0">
                <a:solidFill>
                  <a:srgbClr val="002060"/>
                </a:solidFill>
                <a:latin typeface="Courier New" panose="02070309020205020404" pitchFamily="49" charset="0"/>
              </a:rPr>
              <a:t> = “Yes”</a:t>
            </a:r>
          </a:p>
          <a:p>
            <a:pPr>
              <a:buNone/>
            </a:pPr>
            <a:r>
              <a:rPr lang="en-US" b="1" dirty="0">
                <a:solidFill>
                  <a:srgbClr val="002060"/>
                </a:solidFill>
                <a:latin typeface="Courier New" panose="02070309020205020404" pitchFamily="49" charset="0"/>
              </a:rPr>
              <a:t>	</a:t>
            </a:r>
            <a:r>
              <a:rPr lang="en-US" b="1" dirty="0" smtClean="0">
                <a:solidFill>
                  <a:srgbClr val="002060"/>
                </a:solidFill>
                <a:latin typeface="Courier New" panose="02070309020205020404" pitchFamily="49" charset="0"/>
              </a:rPr>
              <a:t>     Write </a:t>
            </a:r>
            <a:r>
              <a:rPr lang="en-US" b="1" dirty="0">
                <a:solidFill>
                  <a:srgbClr val="002060"/>
                </a:solidFill>
                <a:latin typeface="Courier New" panose="02070309020205020404" pitchFamily="49" charset="0"/>
              </a:rPr>
              <a:t>“You can vote.”</a:t>
            </a:r>
          </a:p>
          <a:p>
            <a:pPr>
              <a:buNone/>
            </a:pPr>
            <a:r>
              <a:rPr lang="en-US" b="1" dirty="0">
                <a:solidFill>
                  <a:srgbClr val="002060"/>
                </a:solidFill>
                <a:latin typeface="Courier New" panose="02070309020205020404" pitchFamily="49" charset="0"/>
              </a:rPr>
              <a:t>Else</a:t>
            </a:r>
          </a:p>
          <a:p>
            <a:pPr>
              <a:buNone/>
            </a:pPr>
            <a:r>
              <a:rPr lang="en-US" dirty="0">
                <a:solidFill>
                  <a:srgbClr val="002060"/>
                </a:solidFill>
                <a:latin typeface="Courier New" panose="02070309020205020404" pitchFamily="49" charset="0"/>
              </a:rPr>
              <a:t>	</a:t>
            </a:r>
            <a:r>
              <a:rPr lang="en-US" dirty="0" smtClean="0">
                <a:solidFill>
                  <a:srgbClr val="002060"/>
                </a:solidFill>
                <a:latin typeface="Courier New" panose="02070309020205020404" pitchFamily="49" charset="0"/>
              </a:rPr>
              <a:t>     </a:t>
            </a:r>
            <a:r>
              <a:rPr lang="en-US" b="1" dirty="0" smtClean="0">
                <a:solidFill>
                  <a:srgbClr val="002060"/>
                </a:solidFill>
                <a:latin typeface="Courier New" panose="02070309020205020404" pitchFamily="49" charset="0"/>
              </a:rPr>
              <a:t>Set</a:t>
            </a:r>
            <a:r>
              <a:rPr lang="en-US" dirty="0" smtClean="0">
                <a:solidFill>
                  <a:srgbClr val="002060"/>
                </a:solidFill>
                <a:latin typeface="Courier New" panose="02070309020205020404" pitchFamily="49" charset="0"/>
              </a:rPr>
              <a:t> </a:t>
            </a:r>
            <a:r>
              <a:rPr lang="en-US" b="1" dirty="0">
                <a:solidFill>
                  <a:srgbClr val="0070C0"/>
                </a:solidFill>
                <a:latin typeface="Courier New" panose="02070309020205020404" pitchFamily="49" charset="0"/>
              </a:rPr>
              <a:t>Eligibility</a:t>
            </a:r>
            <a:r>
              <a:rPr lang="en-US" dirty="0">
                <a:solidFill>
                  <a:srgbClr val="002060"/>
                </a:solidFill>
                <a:latin typeface="Courier New" panose="02070309020205020404" pitchFamily="49" charset="0"/>
              </a:rPr>
              <a:t> </a:t>
            </a:r>
            <a:r>
              <a:rPr lang="en-US" b="1" dirty="0">
                <a:solidFill>
                  <a:srgbClr val="002060"/>
                </a:solidFill>
                <a:latin typeface="Courier New" panose="02070309020205020404" pitchFamily="49" charset="0"/>
              </a:rPr>
              <a:t>= “No”</a:t>
            </a:r>
          </a:p>
          <a:p>
            <a:pPr>
              <a:buNone/>
            </a:pPr>
            <a:r>
              <a:rPr lang="en-US" b="1" dirty="0">
                <a:solidFill>
                  <a:srgbClr val="002060"/>
                </a:solidFill>
                <a:latin typeface="Courier New" panose="02070309020205020404" pitchFamily="49" charset="0"/>
              </a:rPr>
              <a:t>  </a:t>
            </a:r>
            <a:r>
              <a:rPr lang="en-US" b="1" dirty="0" smtClean="0">
                <a:solidFill>
                  <a:srgbClr val="002060"/>
                </a:solidFill>
                <a:latin typeface="Courier New" panose="02070309020205020404" pitchFamily="49" charset="0"/>
              </a:rPr>
              <a:t>    Write </a:t>
            </a:r>
            <a:r>
              <a:rPr lang="en-US" b="1" dirty="0">
                <a:solidFill>
                  <a:srgbClr val="002060"/>
                </a:solidFill>
                <a:latin typeface="Courier New" panose="02070309020205020404" pitchFamily="49" charset="0"/>
              </a:rPr>
              <a:t>“You’re too young.” </a:t>
            </a:r>
          </a:p>
          <a:p>
            <a:pPr>
              <a:buNone/>
            </a:pPr>
            <a:r>
              <a:rPr lang="en-US" b="1" dirty="0">
                <a:solidFill>
                  <a:srgbClr val="002060"/>
                </a:solidFill>
                <a:latin typeface="Courier New" panose="02070309020205020404" pitchFamily="49" charset="0"/>
              </a:rPr>
              <a:t>End If</a:t>
            </a:r>
          </a:p>
          <a:p>
            <a:endParaRPr lang="en-US" dirty="0"/>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0224644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160060"/>
          </a:xfrm>
        </p:spPr>
        <p:txBody>
          <a:bodyPr>
            <a:normAutofit/>
          </a:bodyPr>
          <a:lstStyle/>
          <a:p>
            <a:r>
              <a:rPr lang="en-US" sz="3600" b="1" dirty="0" smtClean="0">
                <a:solidFill>
                  <a:schemeClr val="accent1">
                    <a:lumMod val="75000"/>
                  </a:schemeClr>
                </a:solidFill>
              </a:rPr>
              <a:t>Hints</a:t>
            </a:r>
            <a:endParaRPr lang="en-US" sz="3600" b="1" dirty="0">
              <a:solidFill>
                <a:schemeClr val="accent1">
                  <a:lumMod val="75000"/>
                </a:schemeClr>
              </a:solidFill>
            </a:endParaRPr>
          </a:p>
        </p:txBody>
      </p:sp>
      <p:sp>
        <p:nvSpPr>
          <p:cNvPr id="6" name="Content Placeholder 5"/>
          <p:cNvSpPr>
            <a:spLocks noGrp="1"/>
          </p:cNvSpPr>
          <p:nvPr>
            <p:ph idx="1"/>
          </p:nvPr>
        </p:nvSpPr>
        <p:spPr>
          <a:xfrm>
            <a:off x="1068387" y="1941544"/>
            <a:ext cx="10058400" cy="4023360"/>
          </a:xfrm>
        </p:spPr>
        <p:txBody>
          <a:bodyPr>
            <a:normAutofit/>
          </a:bodyPr>
          <a:lstStyle/>
          <a:p>
            <a:pPr>
              <a:buFont typeface="Wingdings" panose="05000000000000000000" pitchFamily="2" charset="2"/>
              <a:buChar char="Ø"/>
            </a:pPr>
            <a:r>
              <a:rPr lang="en-US" sz="2800" dirty="0" smtClean="0">
                <a:solidFill>
                  <a:srgbClr val="002060"/>
                </a:solidFill>
              </a:rPr>
              <a:t> The </a:t>
            </a:r>
            <a:r>
              <a:rPr lang="en-US" sz="2800" dirty="0">
                <a:solidFill>
                  <a:srgbClr val="002060"/>
                </a:solidFill>
              </a:rPr>
              <a:t>number of </a:t>
            </a:r>
            <a:r>
              <a:rPr lang="en-US" sz="2400" b="1" dirty="0">
                <a:solidFill>
                  <a:srgbClr val="002060"/>
                </a:solidFill>
                <a:latin typeface="Courier New" panose="02070309020205020404" pitchFamily="49" charset="0"/>
              </a:rPr>
              <a:t>End If</a:t>
            </a:r>
            <a:r>
              <a:rPr lang="en-US" sz="2400" b="1" dirty="0">
                <a:solidFill>
                  <a:srgbClr val="002060"/>
                </a:solidFill>
              </a:rPr>
              <a:t>’</a:t>
            </a:r>
            <a:r>
              <a:rPr lang="en-US" sz="2400" b="1" dirty="0">
                <a:solidFill>
                  <a:srgbClr val="002060"/>
                </a:solidFill>
                <a:latin typeface="Courier New" panose="02070309020205020404" pitchFamily="49" charset="0"/>
              </a:rPr>
              <a:t>s</a:t>
            </a:r>
            <a:r>
              <a:rPr lang="en-US" sz="2800" dirty="0">
                <a:solidFill>
                  <a:srgbClr val="002060"/>
                </a:solidFill>
              </a:rPr>
              <a:t> must equal the number of </a:t>
            </a:r>
            <a:r>
              <a:rPr lang="en-US" sz="2400" b="1" dirty="0">
                <a:solidFill>
                  <a:srgbClr val="002060"/>
                </a:solidFill>
                <a:latin typeface="Courier New" panose="02070309020205020404" pitchFamily="49" charset="0"/>
              </a:rPr>
              <a:t>If</a:t>
            </a:r>
            <a:r>
              <a:rPr lang="en-US" sz="2400" b="1" dirty="0">
                <a:solidFill>
                  <a:srgbClr val="002060"/>
                </a:solidFill>
              </a:rPr>
              <a:t>’</a:t>
            </a:r>
            <a:r>
              <a:rPr lang="en-US" sz="2400" b="1" dirty="0">
                <a:solidFill>
                  <a:srgbClr val="002060"/>
                </a:solidFill>
                <a:latin typeface="Courier New" panose="02070309020205020404" pitchFamily="49" charset="0"/>
              </a:rPr>
              <a:t>s</a:t>
            </a:r>
            <a:r>
              <a:rPr lang="en-US" sz="2800" dirty="0">
                <a:solidFill>
                  <a:srgbClr val="002060"/>
                </a:solidFill>
              </a:rPr>
              <a:t>. </a:t>
            </a:r>
          </a:p>
          <a:p>
            <a:pPr>
              <a:buFont typeface="Wingdings" panose="05000000000000000000" pitchFamily="2" charset="2"/>
              <a:buChar char="Ø"/>
            </a:pPr>
            <a:r>
              <a:rPr lang="en-US" sz="2800" dirty="0" smtClean="0">
                <a:solidFill>
                  <a:srgbClr val="002060"/>
                </a:solidFill>
              </a:rPr>
              <a:t> You </a:t>
            </a:r>
            <a:r>
              <a:rPr lang="en-US" sz="2800" dirty="0">
                <a:solidFill>
                  <a:srgbClr val="002060"/>
                </a:solidFill>
              </a:rPr>
              <a:t>can draw a line to connect them to check.</a:t>
            </a:r>
          </a:p>
          <a:p>
            <a:pPr>
              <a:buFont typeface="Wingdings" panose="05000000000000000000" pitchFamily="2" charset="2"/>
              <a:buChar char="Ø"/>
            </a:pPr>
            <a:r>
              <a:rPr lang="en-US" sz="2800" dirty="0" smtClean="0">
                <a:solidFill>
                  <a:srgbClr val="002060"/>
                </a:solidFill>
              </a:rPr>
              <a:t> In </a:t>
            </a:r>
            <a:r>
              <a:rPr lang="en-US" sz="2800" dirty="0">
                <a:solidFill>
                  <a:srgbClr val="002060"/>
                </a:solidFill>
              </a:rPr>
              <a:t>the previous example, the check for </a:t>
            </a:r>
            <a:r>
              <a:rPr lang="en-US" sz="2800" b="1" dirty="0">
                <a:solidFill>
                  <a:srgbClr val="0070C0"/>
                </a:solidFill>
                <a:latin typeface="Courier New" panose="02070309020205020404" pitchFamily="49" charset="0"/>
              </a:rPr>
              <a:t>Age</a:t>
            </a:r>
            <a:r>
              <a:rPr lang="en-US" sz="2800" dirty="0">
                <a:solidFill>
                  <a:srgbClr val="002060"/>
                </a:solidFill>
                <a:latin typeface="Courier New" panose="02070309020205020404" pitchFamily="49" charset="0"/>
              </a:rPr>
              <a:t> &gt; 15</a:t>
            </a:r>
            <a:r>
              <a:rPr lang="en-US" sz="2800" dirty="0">
                <a:solidFill>
                  <a:srgbClr val="002060"/>
                </a:solidFill>
              </a:rPr>
              <a:t> will never be done if the </a:t>
            </a:r>
            <a:r>
              <a:rPr lang="en-US" sz="2800" b="1" dirty="0">
                <a:solidFill>
                  <a:srgbClr val="0070C0"/>
                </a:solidFill>
                <a:latin typeface="Courier New" panose="02070309020205020404" pitchFamily="49" charset="0"/>
              </a:rPr>
              <a:t>Age</a:t>
            </a:r>
            <a:r>
              <a:rPr lang="en-US" sz="2800" dirty="0">
                <a:solidFill>
                  <a:srgbClr val="002060"/>
                </a:solidFill>
              </a:rPr>
              <a:t> is </a:t>
            </a:r>
            <a:r>
              <a:rPr lang="en-US" sz="2800" dirty="0" smtClean="0">
                <a:solidFill>
                  <a:srgbClr val="002060"/>
                </a:solidFill>
                <a:latin typeface="Courier New" panose="02070309020205020404" pitchFamily="49" charset="0"/>
              </a:rPr>
              <a:t>&gt;= </a:t>
            </a:r>
            <a:r>
              <a:rPr lang="en-US" sz="2800" dirty="0">
                <a:solidFill>
                  <a:srgbClr val="002060"/>
                </a:solidFill>
                <a:latin typeface="Courier New" panose="02070309020205020404" pitchFamily="49" charset="0"/>
              </a:rPr>
              <a:t>18</a:t>
            </a:r>
            <a:r>
              <a:rPr lang="en-US" sz="2800" dirty="0">
                <a:solidFill>
                  <a:srgbClr val="002060"/>
                </a:solidFill>
              </a:rPr>
              <a:t>.</a:t>
            </a:r>
          </a:p>
          <a:p>
            <a:pPr>
              <a:buFont typeface="Wingdings" panose="05000000000000000000" pitchFamily="2" charset="2"/>
              <a:buChar char="Ø"/>
            </a:pPr>
            <a:r>
              <a:rPr lang="en-US" sz="2800" dirty="0" smtClean="0">
                <a:solidFill>
                  <a:srgbClr val="002060"/>
                </a:solidFill>
              </a:rPr>
              <a:t> Regardless </a:t>
            </a:r>
            <a:r>
              <a:rPr lang="en-US" sz="2800" dirty="0">
                <a:solidFill>
                  <a:srgbClr val="002060"/>
                </a:solidFill>
              </a:rPr>
              <a:t>of how many possible conditions are included, only one will ever be executed.</a:t>
            </a:r>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21365130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3" name="Content Placeholder 2"/>
          <p:cNvSpPr>
            <a:spLocks noGrp="1"/>
          </p:cNvSpPr>
          <p:nvPr>
            <p:ph idx="4294967295"/>
          </p:nvPr>
        </p:nvSpPr>
        <p:spPr>
          <a:xfrm>
            <a:off x="1037229" y="491320"/>
            <a:ext cx="9793288" cy="5104714"/>
          </a:xfrm>
        </p:spPr>
        <p:txBody>
          <a:bodyPr>
            <a:normAutofit fontScale="85000" lnSpcReduction="20000"/>
          </a:bodyPr>
          <a:lstStyle/>
          <a:p>
            <a:pPr indent="0">
              <a:lnSpc>
                <a:spcPct val="100000"/>
              </a:lnSpc>
              <a:spcBef>
                <a:spcPts val="0"/>
              </a:spcBef>
              <a:spcAft>
                <a:spcPts val="600"/>
              </a:spcAft>
            </a:pPr>
            <a:r>
              <a:rPr lang="en-US" sz="2800" b="1" dirty="0" smtClean="0">
                <a:solidFill>
                  <a:srgbClr val="002060"/>
                </a:solidFill>
              </a:rPr>
              <a:t>Assigning Ratings the Long Way</a:t>
            </a:r>
          </a:p>
          <a:p>
            <a:pPr marL="0" indent="0" hangingPunct="0">
              <a:lnSpc>
                <a:spcPct val="120000"/>
              </a:lnSpc>
              <a:spcBef>
                <a:spcPts val="0"/>
              </a:spcBef>
              <a:spcAft>
                <a:spcPts val="0"/>
              </a:spcAft>
            </a:pPr>
            <a:r>
              <a:rPr lang="en-US" sz="2100" dirty="0" smtClean="0">
                <a:solidFill>
                  <a:srgbClr val="002060"/>
                </a:solidFill>
                <a:latin typeface="Courier New" panose="02070309020205020404" pitchFamily="49" charset="0"/>
                <a:cs typeface="Courier New" panose="02070309020205020404" pitchFamily="49" charset="0"/>
              </a:rPr>
              <a:t>1  Declare </a:t>
            </a:r>
            <a:r>
              <a:rPr lang="en-US" sz="2100" b="1" dirty="0">
                <a:solidFill>
                  <a:srgbClr val="0070C0"/>
                </a:solidFill>
                <a:latin typeface="Courier New" panose="02070309020205020404" pitchFamily="49" charset="0"/>
                <a:cs typeface="Courier New" panose="02070309020205020404" pitchFamily="49" charset="0"/>
              </a:rPr>
              <a:t>Score</a:t>
            </a:r>
            <a:r>
              <a:rPr lang="en-US" sz="2100" dirty="0">
                <a:solidFill>
                  <a:srgbClr val="002060"/>
                </a:solidFill>
                <a:latin typeface="Courier New" panose="02070309020205020404" pitchFamily="49" charset="0"/>
                <a:cs typeface="Courier New" panose="02070309020205020404" pitchFamily="49" charset="0"/>
              </a:rPr>
              <a:t> As Integer</a:t>
            </a:r>
          </a:p>
          <a:p>
            <a:pPr marL="0" indent="0" hangingPunct="0">
              <a:lnSpc>
                <a:spcPct val="120000"/>
              </a:lnSpc>
              <a:spcBef>
                <a:spcPts val="0"/>
              </a:spcBef>
              <a:spcAft>
                <a:spcPts val="0"/>
              </a:spcAft>
            </a:pPr>
            <a:r>
              <a:rPr lang="en-US" sz="2100" dirty="0" smtClean="0">
                <a:solidFill>
                  <a:srgbClr val="002060"/>
                </a:solidFill>
                <a:latin typeface="Courier New" panose="02070309020205020404" pitchFamily="49" charset="0"/>
                <a:cs typeface="Courier New" panose="02070309020205020404" pitchFamily="49" charset="0"/>
              </a:rPr>
              <a:t>2  Declare </a:t>
            </a:r>
            <a:r>
              <a:rPr lang="en-US" sz="2100" b="1" dirty="0">
                <a:solidFill>
                  <a:srgbClr val="0070C0"/>
                </a:solidFill>
                <a:latin typeface="Courier New" panose="02070309020205020404" pitchFamily="49" charset="0"/>
                <a:cs typeface="Courier New" panose="02070309020205020404" pitchFamily="49" charset="0"/>
              </a:rPr>
              <a:t>Rating</a:t>
            </a:r>
            <a:r>
              <a:rPr lang="en-US" sz="2100" dirty="0">
                <a:solidFill>
                  <a:srgbClr val="002060"/>
                </a:solidFill>
                <a:latin typeface="Courier New" panose="02070309020205020404" pitchFamily="49" charset="0"/>
                <a:cs typeface="Courier New" panose="02070309020205020404" pitchFamily="49" charset="0"/>
              </a:rPr>
              <a:t> As Character</a:t>
            </a:r>
          </a:p>
          <a:p>
            <a:pPr marL="0" indent="0" hangingPunct="0">
              <a:lnSpc>
                <a:spcPct val="120000"/>
              </a:lnSpc>
              <a:spcBef>
                <a:spcPts val="0"/>
              </a:spcBef>
              <a:spcAft>
                <a:spcPts val="0"/>
              </a:spcAft>
            </a:pPr>
            <a:r>
              <a:rPr lang="en-US" sz="2100" dirty="0" smtClean="0">
                <a:solidFill>
                  <a:srgbClr val="002060"/>
                </a:solidFill>
                <a:latin typeface="Courier New" panose="02070309020205020404" pitchFamily="49" charset="0"/>
                <a:cs typeface="Courier New" panose="02070309020205020404" pitchFamily="49" charset="0"/>
              </a:rPr>
              <a:t>3  Write </a:t>
            </a:r>
            <a:r>
              <a:rPr lang="en-US" sz="2100" dirty="0">
                <a:solidFill>
                  <a:srgbClr val="002060"/>
                </a:solidFill>
                <a:latin typeface="Courier New" panose="02070309020205020404" pitchFamily="49" charset="0"/>
                <a:cs typeface="Courier New" panose="02070309020205020404" pitchFamily="49" charset="0"/>
              </a:rPr>
              <a:t>“Enter score: “</a:t>
            </a:r>
          </a:p>
          <a:p>
            <a:pPr marL="0" indent="0" hangingPunct="0">
              <a:lnSpc>
                <a:spcPct val="120000"/>
              </a:lnSpc>
              <a:spcBef>
                <a:spcPts val="0"/>
              </a:spcBef>
              <a:spcAft>
                <a:spcPts val="0"/>
              </a:spcAft>
            </a:pPr>
            <a:r>
              <a:rPr lang="en-US" sz="2100" dirty="0" smtClean="0">
                <a:solidFill>
                  <a:srgbClr val="002060"/>
                </a:solidFill>
                <a:latin typeface="Courier New" panose="02070309020205020404" pitchFamily="49" charset="0"/>
                <a:cs typeface="Courier New" panose="02070309020205020404" pitchFamily="49" charset="0"/>
              </a:rPr>
              <a:t>4  Input </a:t>
            </a:r>
            <a:r>
              <a:rPr lang="en-US" sz="2100" b="1" dirty="0">
                <a:solidFill>
                  <a:srgbClr val="0070C0"/>
                </a:solidFill>
                <a:latin typeface="Courier New" panose="02070309020205020404" pitchFamily="49" charset="0"/>
                <a:cs typeface="Courier New" panose="02070309020205020404" pitchFamily="49" charset="0"/>
              </a:rPr>
              <a:t>Score</a:t>
            </a:r>
          </a:p>
          <a:p>
            <a:pPr marL="0" indent="0" hangingPunct="0">
              <a:lnSpc>
                <a:spcPct val="120000"/>
              </a:lnSpc>
              <a:spcBef>
                <a:spcPts val="0"/>
              </a:spcBef>
              <a:spcAft>
                <a:spcPts val="0"/>
              </a:spcAft>
            </a:pPr>
            <a:r>
              <a:rPr lang="en-US" sz="2100" dirty="0" smtClean="0">
                <a:solidFill>
                  <a:srgbClr val="002060"/>
                </a:solidFill>
                <a:latin typeface="Courier New" panose="02070309020205020404" pitchFamily="49" charset="0"/>
                <a:cs typeface="Courier New" panose="02070309020205020404" pitchFamily="49" charset="0"/>
              </a:rPr>
              <a:t>5  If </a:t>
            </a:r>
            <a:r>
              <a:rPr lang="en-US" sz="2100" b="1" dirty="0">
                <a:solidFill>
                  <a:srgbClr val="0070C0"/>
                </a:solidFill>
                <a:latin typeface="Courier New" panose="02070309020205020404" pitchFamily="49" charset="0"/>
                <a:cs typeface="Courier New" panose="02070309020205020404" pitchFamily="49" charset="0"/>
              </a:rPr>
              <a:t>Score</a:t>
            </a:r>
            <a:r>
              <a:rPr lang="en-US" sz="2100" dirty="0">
                <a:solidFill>
                  <a:srgbClr val="002060"/>
                </a:solidFill>
                <a:latin typeface="Courier New" panose="02070309020205020404" pitchFamily="49" charset="0"/>
                <a:cs typeface="Courier New" panose="02070309020205020404" pitchFamily="49" charset="0"/>
              </a:rPr>
              <a:t> == 10 Then</a:t>
            </a:r>
          </a:p>
          <a:p>
            <a:pPr marL="0" indent="0" hangingPunct="0">
              <a:lnSpc>
                <a:spcPct val="120000"/>
              </a:lnSpc>
              <a:spcBef>
                <a:spcPts val="0"/>
              </a:spcBef>
              <a:spcAft>
                <a:spcPts val="0"/>
              </a:spcAft>
            </a:pPr>
            <a:r>
              <a:rPr lang="en-US" sz="2100" dirty="0" smtClean="0">
                <a:solidFill>
                  <a:srgbClr val="002060"/>
                </a:solidFill>
                <a:latin typeface="Courier New" panose="02070309020205020404" pitchFamily="49" charset="0"/>
                <a:cs typeface="Courier New" panose="02070309020205020404" pitchFamily="49" charset="0"/>
              </a:rPr>
              <a:t>6  	Set </a:t>
            </a:r>
            <a:r>
              <a:rPr lang="en-US" sz="2100" b="1" dirty="0">
                <a:solidFill>
                  <a:srgbClr val="0070C0"/>
                </a:solidFill>
                <a:latin typeface="Courier New" panose="02070309020205020404" pitchFamily="49" charset="0"/>
                <a:cs typeface="Courier New" panose="02070309020205020404" pitchFamily="49" charset="0"/>
              </a:rPr>
              <a:t>Rating</a:t>
            </a:r>
            <a:r>
              <a:rPr lang="en-US" sz="2100" dirty="0">
                <a:solidFill>
                  <a:srgbClr val="002060"/>
                </a:solidFill>
                <a:latin typeface="Courier New" panose="02070309020205020404" pitchFamily="49" charset="0"/>
                <a:cs typeface="Courier New" panose="02070309020205020404" pitchFamily="49" charset="0"/>
              </a:rPr>
              <a:t> = “A”</a:t>
            </a:r>
          </a:p>
          <a:p>
            <a:pPr marL="0" indent="0" hangingPunct="0">
              <a:lnSpc>
                <a:spcPct val="120000"/>
              </a:lnSpc>
              <a:spcBef>
                <a:spcPts val="0"/>
              </a:spcBef>
              <a:spcAft>
                <a:spcPts val="0"/>
              </a:spcAft>
            </a:pPr>
            <a:r>
              <a:rPr lang="en-US" sz="2100" dirty="0" smtClean="0">
                <a:solidFill>
                  <a:srgbClr val="002060"/>
                </a:solidFill>
                <a:latin typeface="Courier New" panose="02070309020205020404" pitchFamily="49" charset="0"/>
                <a:cs typeface="Courier New" panose="02070309020205020404" pitchFamily="49" charset="0"/>
              </a:rPr>
              <a:t>7  End </a:t>
            </a:r>
            <a:r>
              <a:rPr lang="en-US" sz="2100" dirty="0">
                <a:solidFill>
                  <a:srgbClr val="002060"/>
                </a:solidFill>
                <a:latin typeface="Courier New" panose="02070309020205020404" pitchFamily="49" charset="0"/>
                <a:cs typeface="Courier New" panose="02070309020205020404" pitchFamily="49" charset="0"/>
              </a:rPr>
              <a:t>If</a:t>
            </a:r>
          </a:p>
          <a:p>
            <a:pPr marL="0" indent="0" hangingPunct="0">
              <a:lnSpc>
                <a:spcPct val="120000"/>
              </a:lnSpc>
              <a:spcBef>
                <a:spcPts val="0"/>
              </a:spcBef>
              <a:spcAft>
                <a:spcPts val="0"/>
              </a:spcAft>
            </a:pPr>
            <a:r>
              <a:rPr lang="en-US" sz="2100" dirty="0" smtClean="0">
                <a:solidFill>
                  <a:srgbClr val="002060"/>
                </a:solidFill>
                <a:latin typeface="Courier New" panose="02070309020205020404" pitchFamily="49" charset="0"/>
                <a:cs typeface="Courier New" panose="02070309020205020404" pitchFamily="49" charset="0"/>
              </a:rPr>
              <a:t>8  If </a:t>
            </a:r>
            <a:r>
              <a:rPr lang="en-US" sz="2100" dirty="0">
                <a:solidFill>
                  <a:srgbClr val="002060"/>
                </a:solidFill>
                <a:latin typeface="Courier New" panose="02070309020205020404" pitchFamily="49" charset="0"/>
                <a:cs typeface="Courier New" panose="02070309020205020404" pitchFamily="49" charset="0"/>
              </a:rPr>
              <a:t>(</a:t>
            </a:r>
            <a:r>
              <a:rPr lang="en-US" sz="2100" b="1" dirty="0">
                <a:solidFill>
                  <a:srgbClr val="0070C0"/>
                </a:solidFill>
                <a:latin typeface="Courier New" panose="02070309020205020404" pitchFamily="49" charset="0"/>
                <a:cs typeface="Courier New" panose="02070309020205020404" pitchFamily="49" charset="0"/>
              </a:rPr>
              <a:t>Score</a:t>
            </a:r>
            <a:r>
              <a:rPr lang="en-US" sz="2100" dirty="0">
                <a:solidFill>
                  <a:srgbClr val="002060"/>
                </a:solidFill>
                <a:latin typeface="Courier New" panose="02070309020205020404" pitchFamily="49" charset="0"/>
                <a:cs typeface="Courier New" panose="02070309020205020404" pitchFamily="49" charset="0"/>
              </a:rPr>
              <a:t> == 8) OR (</a:t>
            </a:r>
            <a:r>
              <a:rPr lang="en-US" sz="2100" b="1" dirty="0">
                <a:solidFill>
                  <a:srgbClr val="0070C0"/>
                </a:solidFill>
                <a:latin typeface="Courier New" panose="02070309020205020404" pitchFamily="49" charset="0"/>
                <a:cs typeface="Courier New" panose="02070309020205020404" pitchFamily="49" charset="0"/>
              </a:rPr>
              <a:t>Score</a:t>
            </a:r>
            <a:r>
              <a:rPr lang="en-US" sz="2100" dirty="0">
                <a:solidFill>
                  <a:srgbClr val="002060"/>
                </a:solidFill>
                <a:latin typeface="Courier New" panose="02070309020205020404" pitchFamily="49" charset="0"/>
                <a:cs typeface="Courier New" panose="02070309020205020404" pitchFamily="49" charset="0"/>
              </a:rPr>
              <a:t> == 9) Then</a:t>
            </a:r>
          </a:p>
          <a:p>
            <a:pPr marL="0" indent="0" hangingPunct="0">
              <a:lnSpc>
                <a:spcPct val="120000"/>
              </a:lnSpc>
              <a:spcBef>
                <a:spcPts val="0"/>
              </a:spcBef>
              <a:spcAft>
                <a:spcPts val="0"/>
              </a:spcAft>
            </a:pPr>
            <a:r>
              <a:rPr lang="en-US" sz="2100" dirty="0" smtClean="0">
                <a:solidFill>
                  <a:srgbClr val="002060"/>
                </a:solidFill>
                <a:latin typeface="Courier New" panose="02070309020205020404" pitchFamily="49" charset="0"/>
                <a:cs typeface="Courier New" panose="02070309020205020404" pitchFamily="49" charset="0"/>
              </a:rPr>
              <a:t>9	Set </a:t>
            </a:r>
            <a:r>
              <a:rPr lang="en-US" sz="2100" b="1" dirty="0">
                <a:solidFill>
                  <a:srgbClr val="0070C0"/>
                </a:solidFill>
                <a:latin typeface="Courier New" panose="02070309020205020404" pitchFamily="49" charset="0"/>
                <a:cs typeface="Courier New" panose="02070309020205020404" pitchFamily="49" charset="0"/>
              </a:rPr>
              <a:t>Rating</a:t>
            </a:r>
            <a:r>
              <a:rPr lang="en-US" sz="2100" dirty="0">
                <a:solidFill>
                  <a:srgbClr val="002060"/>
                </a:solidFill>
                <a:latin typeface="Courier New" panose="02070309020205020404" pitchFamily="49" charset="0"/>
                <a:cs typeface="Courier New" panose="02070309020205020404" pitchFamily="49" charset="0"/>
              </a:rPr>
              <a:t> = “B”</a:t>
            </a:r>
          </a:p>
          <a:p>
            <a:pPr marL="0" indent="0" hangingPunct="0">
              <a:lnSpc>
                <a:spcPct val="120000"/>
              </a:lnSpc>
              <a:spcBef>
                <a:spcPts val="0"/>
              </a:spcBef>
              <a:spcAft>
                <a:spcPts val="0"/>
              </a:spcAft>
            </a:pPr>
            <a:r>
              <a:rPr lang="en-US" sz="2100" dirty="0" smtClean="0">
                <a:solidFill>
                  <a:srgbClr val="002060"/>
                </a:solidFill>
                <a:latin typeface="Courier New" panose="02070309020205020404" pitchFamily="49" charset="0"/>
                <a:cs typeface="Courier New" panose="02070309020205020404" pitchFamily="49" charset="0"/>
              </a:rPr>
              <a:t>10  End </a:t>
            </a:r>
            <a:r>
              <a:rPr lang="en-US" sz="2100" dirty="0">
                <a:solidFill>
                  <a:srgbClr val="002060"/>
                </a:solidFill>
                <a:latin typeface="Courier New" panose="02070309020205020404" pitchFamily="49" charset="0"/>
                <a:cs typeface="Courier New" panose="02070309020205020404" pitchFamily="49" charset="0"/>
              </a:rPr>
              <a:t>If</a:t>
            </a:r>
          </a:p>
          <a:p>
            <a:pPr marL="0" indent="0" hangingPunct="0">
              <a:lnSpc>
                <a:spcPct val="120000"/>
              </a:lnSpc>
              <a:spcBef>
                <a:spcPts val="0"/>
              </a:spcBef>
              <a:spcAft>
                <a:spcPts val="0"/>
              </a:spcAft>
            </a:pPr>
            <a:r>
              <a:rPr lang="en-US" sz="2100" dirty="0" smtClean="0">
                <a:solidFill>
                  <a:srgbClr val="002060"/>
                </a:solidFill>
                <a:latin typeface="Courier New" panose="02070309020205020404" pitchFamily="49" charset="0"/>
                <a:cs typeface="Courier New" panose="02070309020205020404" pitchFamily="49" charset="0"/>
              </a:rPr>
              <a:t>11  If </a:t>
            </a:r>
            <a:r>
              <a:rPr lang="en-US" sz="2100" dirty="0">
                <a:solidFill>
                  <a:srgbClr val="002060"/>
                </a:solidFill>
                <a:latin typeface="Courier New" panose="02070309020205020404" pitchFamily="49" charset="0"/>
                <a:cs typeface="Courier New" panose="02070309020205020404" pitchFamily="49" charset="0"/>
              </a:rPr>
              <a:t>(</a:t>
            </a:r>
            <a:r>
              <a:rPr lang="en-US" sz="2100" b="1" dirty="0">
                <a:solidFill>
                  <a:srgbClr val="0070C0"/>
                </a:solidFill>
                <a:latin typeface="Courier New" panose="02070309020205020404" pitchFamily="49" charset="0"/>
                <a:cs typeface="Courier New" panose="02070309020205020404" pitchFamily="49" charset="0"/>
              </a:rPr>
              <a:t>Score</a:t>
            </a:r>
            <a:r>
              <a:rPr lang="en-US" sz="2100" dirty="0">
                <a:solidFill>
                  <a:srgbClr val="002060"/>
                </a:solidFill>
                <a:latin typeface="Courier New" panose="02070309020205020404" pitchFamily="49" charset="0"/>
                <a:cs typeface="Courier New" panose="02070309020205020404" pitchFamily="49" charset="0"/>
              </a:rPr>
              <a:t> == 6) OR (</a:t>
            </a:r>
            <a:r>
              <a:rPr lang="en-US" sz="2100" b="1" dirty="0">
                <a:solidFill>
                  <a:srgbClr val="0070C0"/>
                </a:solidFill>
                <a:latin typeface="Courier New" panose="02070309020205020404" pitchFamily="49" charset="0"/>
                <a:cs typeface="Courier New" panose="02070309020205020404" pitchFamily="49" charset="0"/>
              </a:rPr>
              <a:t>Score</a:t>
            </a:r>
            <a:r>
              <a:rPr lang="en-US" sz="2100" dirty="0">
                <a:solidFill>
                  <a:srgbClr val="002060"/>
                </a:solidFill>
                <a:latin typeface="Courier New" panose="02070309020205020404" pitchFamily="49" charset="0"/>
                <a:cs typeface="Courier New" panose="02070309020205020404" pitchFamily="49" charset="0"/>
              </a:rPr>
              <a:t> == 7) Then</a:t>
            </a:r>
          </a:p>
          <a:p>
            <a:pPr marL="0" indent="0" hangingPunct="0">
              <a:lnSpc>
                <a:spcPct val="120000"/>
              </a:lnSpc>
              <a:spcBef>
                <a:spcPts val="0"/>
              </a:spcBef>
              <a:spcAft>
                <a:spcPts val="0"/>
              </a:spcAft>
            </a:pPr>
            <a:r>
              <a:rPr lang="en-US" sz="2100" dirty="0" smtClean="0">
                <a:solidFill>
                  <a:srgbClr val="002060"/>
                </a:solidFill>
                <a:latin typeface="Courier New" panose="02070309020205020404" pitchFamily="49" charset="0"/>
                <a:cs typeface="Courier New" panose="02070309020205020404" pitchFamily="49" charset="0"/>
              </a:rPr>
              <a:t>12	Set </a:t>
            </a:r>
            <a:r>
              <a:rPr lang="en-US" sz="2100" b="1" dirty="0">
                <a:solidFill>
                  <a:srgbClr val="0070C0"/>
                </a:solidFill>
                <a:latin typeface="Courier New" panose="02070309020205020404" pitchFamily="49" charset="0"/>
                <a:cs typeface="Courier New" panose="02070309020205020404" pitchFamily="49" charset="0"/>
              </a:rPr>
              <a:t>Rating</a:t>
            </a:r>
            <a:r>
              <a:rPr lang="en-US" sz="2100" dirty="0">
                <a:solidFill>
                  <a:srgbClr val="002060"/>
                </a:solidFill>
                <a:latin typeface="Courier New" panose="02070309020205020404" pitchFamily="49" charset="0"/>
                <a:cs typeface="Courier New" panose="02070309020205020404" pitchFamily="49" charset="0"/>
              </a:rPr>
              <a:t> = “C”</a:t>
            </a:r>
          </a:p>
          <a:p>
            <a:pPr marL="0" indent="0" hangingPunct="0">
              <a:lnSpc>
                <a:spcPct val="120000"/>
              </a:lnSpc>
              <a:spcBef>
                <a:spcPts val="0"/>
              </a:spcBef>
              <a:spcAft>
                <a:spcPts val="0"/>
              </a:spcAft>
            </a:pPr>
            <a:r>
              <a:rPr lang="en-US" sz="2100" dirty="0" smtClean="0">
                <a:solidFill>
                  <a:srgbClr val="002060"/>
                </a:solidFill>
                <a:latin typeface="Courier New" panose="02070309020205020404" pitchFamily="49" charset="0"/>
                <a:cs typeface="Courier New" panose="02070309020205020404" pitchFamily="49" charset="0"/>
              </a:rPr>
              <a:t>13  End </a:t>
            </a:r>
            <a:r>
              <a:rPr lang="en-US" sz="2100" dirty="0">
                <a:solidFill>
                  <a:srgbClr val="002060"/>
                </a:solidFill>
                <a:latin typeface="Courier New" panose="02070309020205020404" pitchFamily="49" charset="0"/>
                <a:cs typeface="Courier New" panose="02070309020205020404" pitchFamily="49" charset="0"/>
              </a:rPr>
              <a:t>If</a:t>
            </a:r>
          </a:p>
          <a:p>
            <a:pPr marL="0" indent="0" hangingPunct="0">
              <a:lnSpc>
                <a:spcPct val="120000"/>
              </a:lnSpc>
              <a:spcBef>
                <a:spcPts val="0"/>
              </a:spcBef>
              <a:spcAft>
                <a:spcPts val="0"/>
              </a:spcAft>
            </a:pPr>
            <a:r>
              <a:rPr lang="en-US" sz="2100" dirty="0" smtClean="0">
                <a:solidFill>
                  <a:srgbClr val="002060"/>
                </a:solidFill>
                <a:latin typeface="Courier New" panose="02070309020205020404" pitchFamily="49" charset="0"/>
                <a:cs typeface="Courier New" panose="02070309020205020404" pitchFamily="49" charset="0"/>
              </a:rPr>
              <a:t>14  If </a:t>
            </a:r>
            <a:r>
              <a:rPr lang="en-US" sz="2100" dirty="0">
                <a:solidFill>
                  <a:srgbClr val="002060"/>
                </a:solidFill>
                <a:latin typeface="Courier New" panose="02070309020205020404" pitchFamily="49" charset="0"/>
                <a:cs typeface="Courier New" panose="02070309020205020404" pitchFamily="49" charset="0"/>
              </a:rPr>
              <a:t>(</a:t>
            </a:r>
            <a:r>
              <a:rPr lang="en-US" sz="2100" b="1" dirty="0">
                <a:solidFill>
                  <a:srgbClr val="0070C0"/>
                </a:solidFill>
                <a:latin typeface="Courier New" panose="02070309020205020404" pitchFamily="49" charset="0"/>
                <a:cs typeface="Courier New" panose="02070309020205020404" pitchFamily="49" charset="0"/>
              </a:rPr>
              <a:t>Score</a:t>
            </a:r>
            <a:r>
              <a:rPr lang="en-US" sz="2100" dirty="0">
                <a:solidFill>
                  <a:srgbClr val="002060"/>
                </a:solidFill>
                <a:latin typeface="Courier New" panose="02070309020205020404" pitchFamily="49" charset="0"/>
                <a:cs typeface="Courier New" panose="02070309020205020404" pitchFamily="49" charset="0"/>
              </a:rPr>
              <a:t> &gt;= 1) AND (</a:t>
            </a:r>
            <a:r>
              <a:rPr lang="en-US" sz="2100" b="1" dirty="0">
                <a:solidFill>
                  <a:srgbClr val="0070C0"/>
                </a:solidFill>
                <a:latin typeface="Courier New" panose="02070309020205020404" pitchFamily="49" charset="0"/>
                <a:cs typeface="Courier New" panose="02070309020205020404" pitchFamily="49" charset="0"/>
              </a:rPr>
              <a:t>Score</a:t>
            </a:r>
            <a:r>
              <a:rPr lang="en-US" sz="2100" dirty="0">
                <a:solidFill>
                  <a:srgbClr val="002060"/>
                </a:solidFill>
                <a:latin typeface="Courier New" panose="02070309020205020404" pitchFamily="49" charset="0"/>
                <a:cs typeface="Courier New" panose="02070309020205020404" pitchFamily="49" charset="0"/>
              </a:rPr>
              <a:t> &lt;= 5) Then</a:t>
            </a:r>
          </a:p>
          <a:p>
            <a:pPr marL="0" indent="0" hangingPunct="0">
              <a:lnSpc>
                <a:spcPct val="120000"/>
              </a:lnSpc>
              <a:spcBef>
                <a:spcPts val="0"/>
              </a:spcBef>
              <a:spcAft>
                <a:spcPts val="0"/>
              </a:spcAft>
            </a:pPr>
            <a:r>
              <a:rPr lang="en-US" sz="2100" dirty="0" smtClean="0">
                <a:solidFill>
                  <a:srgbClr val="002060"/>
                </a:solidFill>
                <a:latin typeface="Courier New" panose="02070309020205020404" pitchFamily="49" charset="0"/>
                <a:cs typeface="Courier New" panose="02070309020205020404" pitchFamily="49" charset="0"/>
              </a:rPr>
              <a:t>15	Set </a:t>
            </a:r>
            <a:r>
              <a:rPr lang="en-US" sz="2100" b="1" dirty="0">
                <a:solidFill>
                  <a:srgbClr val="0070C0"/>
                </a:solidFill>
                <a:latin typeface="Courier New" panose="02070309020205020404" pitchFamily="49" charset="0"/>
                <a:cs typeface="Courier New" panose="02070309020205020404" pitchFamily="49" charset="0"/>
              </a:rPr>
              <a:t>Rating</a:t>
            </a:r>
            <a:r>
              <a:rPr lang="en-US" sz="2100" dirty="0">
                <a:solidFill>
                  <a:srgbClr val="002060"/>
                </a:solidFill>
                <a:latin typeface="Courier New" panose="02070309020205020404" pitchFamily="49" charset="0"/>
                <a:cs typeface="Courier New" panose="02070309020205020404" pitchFamily="49" charset="0"/>
              </a:rPr>
              <a:t> = “D”</a:t>
            </a:r>
          </a:p>
          <a:p>
            <a:pPr marL="0" indent="0" hangingPunct="0">
              <a:lnSpc>
                <a:spcPct val="120000"/>
              </a:lnSpc>
              <a:spcBef>
                <a:spcPts val="0"/>
              </a:spcBef>
              <a:spcAft>
                <a:spcPts val="0"/>
              </a:spcAft>
            </a:pPr>
            <a:r>
              <a:rPr lang="en-US" sz="2100" dirty="0" smtClean="0">
                <a:solidFill>
                  <a:srgbClr val="002060"/>
                </a:solidFill>
                <a:latin typeface="Courier New" panose="02070309020205020404" pitchFamily="49" charset="0"/>
                <a:cs typeface="Courier New" panose="02070309020205020404" pitchFamily="49" charset="0"/>
              </a:rPr>
              <a:t>16  End </a:t>
            </a:r>
            <a:r>
              <a:rPr lang="en-US" sz="2100" dirty="0">
                <a:solidFill>
                  <a:srgbClr val="002060"/>
                </a:solidFill>
                <a:latin typeface="Courier New" panose="02070309020205020404" pitchFamily="49" charset="0"/>
                <a:cs typeface="Courier New" panose="02070309020205020404" pitchFamily="49" charset="0"/>
              </a:rPr>
              <a:t>If</a:t>
            </a:r>
          </a:p>
          <a:p>
            <a:pPr marL="0" lvl="1" indent="0">
              <a:lnSpc>
                <a:spcPct val="120000"/>
              </a:lnSpc>
              <a:spcBef>
                <a:spcPts val="0"/>
              </a:spcBef>
              <a:spcAft>
                <a:spcPts val="0"/>
              </a:spcAft>
              <a:buNone/>
            </a:pPr>
            <a:endParaRPr lang="en-US" sz="2100" dirty="0">
              <a:solidFill>
                <a:srgbClr val="002060"/>
              </a:solidFill>
              <a:latin typeface="Courier New" panose="02070309020205020404" pitchFamily="49" charset="0"/>
              <a:cs typeface="Courier New" panose="02070309020205020404" pitchFamily="49" charset="0"/>
            </a:endParaRPr>
          </a:p>
          <a:p>
            <a:pPr marL="0" indent="0">
              <a:lnSpc>
                <a:spcPct val="120000"/>
              </a:lnSpc>
              <a:spcBef>
                <a:spcPts val="0"/>
              </a:spcBef>
              <a:spcAft>
                <a:spcPts val="0"/>
              </a:spcAft>
            </a:pPr>
            <a:endParaRPr lang="en-US" sz="2100" b="1" dirty="0">
              <a:solidFill>
                <a:srgbClr val="00206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38607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3" name="Content Placeholder 2"/>
          <p:cNvSpPr>
            <a:spLocks noGrp="1"/>
          </p:cNvSpPr>
          <p:nvPr>
            <p:ph idx="4294967295"/>
          </p:nvPr>
        </p:nvSpPr>
        <p:spPr>
          <a:xfrm>
            <a:off x="1037229" y="491320"/>
            <a:ext cx="9793288" cy="5104714"/>
          </a:xfrm>
        </p:spPr>
        <p:txBody>
          <a:bodyPr>
            <a:normAutofit/>
          </a:bodyPr>
          <a:lstStyle/>
          <a:p>
            <a:pPr marL="0" lvl="1" indent="0">
              <a:lnSpc>
                <a:spcPct val="120000"/>
              </a:lnSpc>
              <a:spcBef>
                <a:spcPts val="0"/>
              </a:spcBef>
              <a:spcAft>
                <a:spcPts val="0"/>
              </a:spcAft>
              <a:buNone/>
            </a:pPr>
            <a:endParaRPr lang="en-US" sz="2000" dirty="0">
              <a:solidFill>
                <a:srgbClr val="002060"/>
              </a:solidFill>
              <a:latin typeface="Courier New" panose="02070309020205020404" pitchFamily="49" charset="0"/>
              <a:cs typeface="Courier New" panose="02070309020205020404" pitchFamily="49" charset="0"/>
            </a:endParaRPr>
          </a:p>
          <a:p>
            <a:pPr marL="0" indent="0">
              <a:lnSpc>
                <a:spcPct val="120000"/>
              </a:lnSpc>
              <a:spcBef>
                <a:spcPts val="0"/>
              </a:spcBef>
              <a:spcAft>
                <a:spcPts val="0"/>
              </a:spcAft>
            </a:pPr>
            <a:endParaRPr lang="en-US" sz="2400" b="1" dirty="0">
              <a:solidFill>
                <a:srgbClr val="002060"/>
              </a:solidFill>
              <a:latin typeface="Courier New" panose="02070309020205020404" pitchFamily="49" charset="0"/>
              <a:cs typeface="Courier New" panose="02070309020205020404" pitchFamily="49" charset="0"/>
            </a:endParaRPr>
          </a:p>
        </p:txBody>
      </p:sp>
      <p:sp>
        <p:nvSpPr>
          <p:cNvPr id="2" name="Rectangle 1"/>
          <p:cNvSpPr/>
          <p:nvPr/>
        </p:nvSpPr>
        <p:spPr>
          <a:xfrm>
            <a:off x="929652" y="909924"/>
            <a:ext cx="2500236" cy="784830"/>
          </a:xfrm>
          <a:prstGeom prst="rect">
            <a:avLst/>
          </a:prstGeom>
        </p:spPr>
        <p:txBody>
          <a:bodyPr wrap="none">
            <a:spAutoFit/>
          </a:bodyPr>
          <a:lstStyle/>
          <a:p>
            <a:pPr indent="0">
              <a:lnSpc>
                <a:spcPct val="100000"/>
              </a:lnSpc>
              <a:spcBef>
                <a:spcPts val="0"/>
              </a:spcBef>
              <a:spcAft>
                <a:spcPts val="600"/>
              </a:spcAft>
            </a:pPr>
            <a:r>
              <a:rPr lang="en-US" sz="2000" b="1" dirty="0">
                <a:solidFill>
                  <a:srgbClr val="002060"/>
                </a:solidFill>
              </a:rPr>
              <a:t>Assigning Ratings the </a:t>
            </a:r>
            <a:endParaRPr lang="en-US" sz="2000" b="1" dirty="0" smtClean="0">
              <a:solidFill>
                <a:srgbClr val="002060"/>
              </a:solidFill>
            </a:endParaRPr>
          </a:p>
          <a:p>
            <a:pPr indent="0">
              <a:lnSpc>
                <a:spcPct val="100000"/>
              </a:lnSpc>
              <a:spcBef>
                <a:spcPts val="0"/>
              </a:spcBef>
              <a:spcAft>
                <a:spcPts val="600"/>
              </a:spcAft>
            </a:pPr>
            <a:r>
              <a:rPr lang="en-US" sz="2000" b="1" dirty="0" smtClean="0">
                <a:solidFill>
                  <a:srgbClr val="002060"/>
                </a:solidFill>
              </a:rPr>
              <a:t>Long Way</a:t>
            </a:r>
            <a:endParaRPr lang="en-US" sz="2000" b="1" dirty="0">
              <a:solidFill>
                <a:srgbClr val="002060"/>
              </a:solidFill>
            </a:endParaRPr>
          </a:p>
        </p:txBody>
      </p:sp>
      <p:pic>
        <p:nvPicPr>
          <p:cNvPr id="6" name="Picture 5" descr="0305"/>
          <p:cNvPicPr/>
          <p:nvPr/>
        </p:nvPicPr>
        <p:blipFill>
          <a:blip r:embed="rId2">
            <a:extLst>
              <a:ext uri="{28A0092B-C50C-407E-A947-70E740481C1C}">
                <a14:useLocalDpi xmlns:a14="http://schemas.microsoft.com/office/drawing/2010/main" val="0"/>
              </a:ext>
            </a:extLst>
          </a:blip>
          <a:srcRect/>
          <a:stretch>
            <a:fillRect/>
          </a:stretch>
        </p:blipFill>
        <p:spPr bwMode="auto">
          <a:xfrm>
            <a:off x="3162749" y="1516827"/>
            <a:ext cx="5766098" cy="3754419"/>
          </a:xfrm>
          <a:prstGeom prst="rect">
            <a:avLst/>
          </a:prstGeom>
          <a:noFill/>
          <a:ln>
            <a:noFill/>
          </a:ln>
        </p:spPr>
      </p:pic>
    </p:spTree>
    <p:extLst>
      <p:ext uri="{BB962C8B-B14F-4D97-AF65-F5344CB8AC3E}">
        <p14:creationId xmlns:p14="http://schemas.microsoft.com/office/powerpoint/2010/main" val="35454497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3" name="Content Placeholder 2"/>
          <p:cNvSpPr>
            <a:spLocks noGrp="1"/>
          </p:cNvSpPr>
          <p:nvPr>
            <p:ph idx="4294967295"/>
          </p:nvPr>
        </p:nvSpPr>
        <p:spPr>
          <a:xfrm>
            <a:off x="1037229" y="491320"/>
            <a:ext cx="9793288" cy="5104714"/>
          </a:xfrm>
        </p:spPr>
        <p:txBody>
          <a:bodyPr>
            <a:normAutofit fontScale="85000" lnSpcReduction="20000"/>
          </a:bodyPr>
          <a:lstStyle/>
          <a:p>
            <a:pPr indent="0">
              <a:lnSpc>
                <a:spcPct val="100000"/>
              </a:lnSpc>
              <a:spcBef>
                <a:spcPts val="0"/>
              </a:spcBef>
              <a:spcAft>
                <a:spcPts val="600"/>
              </a:spcAft>
            </a:pPr>
            <a:r>
              <a:rPr lang="en-US" sz="2800" b="1" dirty="0" smtClean="0">
                <a:solidFill>
                  <a:srgbClr val="002060"/>
                </a:solidFill>
              </a:rPr>
              <a:t>Assigning Ratings the Nested </a:t>
            </a:r>
            <a:r>
              <a:rPr lang="en-US" sz="2800" b="1" dirty="0" smtClean="0">
                <a:solidFill>
                  <a:srgbClr val="002060"/>
                </a:solidFill>
                <a:latin typeface="Courier New" panose="02070309020205020404" pitchFamily="49" charset="0"/>
                <a:cs typeface="Courier New" panose="02070309020205020404" pitchFamily="49" charset="0"/>
              </a:rPr>
              <a:t>If-Then-Else</a:t>
            </a:r>
            <a:r>
              <a:rPr lang="en-US" sz="2800" b="1" dirty="0" smtClean="0">
                <a:solidFill>
                  <a:srgbClr val="002060"/>
                </a:solidFill>
              </a:rPr>
              <a:t> Way</a:t>
            </a:r>
          </a:p>
          <a:p>
            <a:pPr marL="0" indent="0" hangingPunct="0">
              <a:lnSpc>
                <a:spcPct val="120000"/>
              </a:lnSpc>
              <a:spcBef>
                <a:spcPts val="0"/>
              </a:spcBef>
              <a:spcAft>
                <a:spcPts val="0"/>
              </a:spcAft>
            </a:pPr>
            <a:r>
              <a:rPr lang="en-US" dirty="0" smtClean="0">
                <a:solidFill>
                  <a:srgbClr val="002060"/>
                </a:solidFill>
                <a:latin typeface="Courier New" panose="02070309020205020404" pitchFamily="49" charset="0"/>
                <a:cs typeface="Courier New" panose="02070309020205020404" pitchFamily="49" charset="0"/>
              </a:rPr>
              <a:t>1  Declare </a:t>
            </a:r>
            <a:r>
              <a:rPr lang="en-US" b="1" dirty="0">
                <a:solidFill>
                  <a:srgbClr val="0070C0"/>
                </a:solidFill>
                <a:latin typeface="Courier New" panose="02070309020205020404" pitchFamily="49" charset="0"/>
                <a:cs typeface="Courier New" panose="02070309020205020404" pitchFamily="49" charset="0"/>
              </a:rPr>
              <a:t>Score</a:t>
            </a:r>
            <a:r>
              <a:rPr lang="en-US" dirty="0">
                <a:solidFill>
                  <a:srgbClr val="002060"/>
                </a:solidFill>
                <a:latin typeface="Courier New" panose="02070309020205020404" pitchFamily="49" charset="0"/>
                <a:cs typeface="Courier New" panose="02070309020205020404" pitchFamily="49" charset="0"/>
              </a:rPr>
              <a:t> As Integer</a:t>
            </a:r>
            <a:endParaRPr lang="en-US" sz="1200" dirty="0">
              <a:solidFill>
                <a:srgbClr val="002060"/>
              </a:solidFill>
              <a:latin typeface="Courier New" panose="02070309020205020404" pitchFamily="49" charset="0"/>
              <a:cs typeface="Courier New" panose="02070309020205020404" pitchFamily="49" charset="0"/>
            </a:endParaRPr>
          </a:p>
          <a:p>
            <a:pPr marL="0" indent="0" hangingPunct="0">
              <a:lnSpc>
                <a:spcPct val="120000"/>
              </a:lnSpc>
              <a:spcBef>
                <a:spcPts val="0"/>
              </a:spcBef>
              <a:spcAft>
                <a:spcPts val="0"/>
              </a:spcAft>
            </a:pPr>
            <a:r>
              <a:rPr lang="en-US" dirty="0" smtClean="0">
                <a:solidFill>
                  <a:srgbClr val="002060"/>
                </a:solidFill>
                <a:latin typeface="Courier New" panose="02070309020205020404" pitchFamily="49" charset="0"/>
                <a:cs typeface="Courier New" panose="02070309020205020404" pitchFamily="49" charset="0"/>
              </a:rPr>
              <a:t>2  Declare </a:t>
            </a:r>
            <a:r>
              <a:rPr lang="en-US" b="1" dirty="0">
                <a:solidFill>
                  <a:srgbClr val="0070C0"/>
                </a:solidFill>
                <a:latin typeface="Courier New" panose="02070309020205020404" pitchFamily="49" charset="0"/>
                <a:cs typeface="Courier New" panose="02070309020205020404" pitchFamily="49" charset="0"/>
              </a:rPr>
              <a:t>Rating</a:t>
            </a:r>
            <a:r>
              <a:rPr lang="en-US" dirty="0">
                <a:solidFill>
                  <a:srgbClr val="002060"/>
                </a:solidFill>
                <a:latin typeface="Courier New" panose="02070309020205020404" pitchFamily="49" charset="0"/>
                <a:cs typeface="Courier New" panose="02070309020205020404" pitchFamily="49" charset="0"/>
              </a:rPr>
              <a:t> As Character</a:t>
            </a:r>
            <a:endParaRPr lang="en-US" sz="1200" dirty="0">
              <a:solidFill>
                <a:srgbClr val="002060"/>
              </a:solidFill>
              <a:latin typeface="Courier New" panose="02070309020205020404" pitchFamily="49" charset="0"/>
              <a:cs typeface="Courier New" panose="02070309020205020404" pitchFamily="49" charset="0"/>
            </a:endParaRPr>
          </a:p>
          <a:p>
            <a:pPr marL="0" indent="0" hangingPunct="0">
              <a:lnSpc>
                <a:spcPct val="120000"/>
              </a:lnSpc>
              <a:spcBef>
                <a:spcPts val="0"/>
              </a:spcBef>
              <a:spcAft>
                <a:spcPts val="0"/>
              </a:spcAft>
            </a:pPr>
            <a:r>
              <a:rPr lang="en-US" dirty="0" smtClean="0">
                <a:solidFill>
                  <a:srgbClr val="002060"/>
                </a:solidFill>
                <a:latin typeface="Courier New" panose="02070309020205020404" pitchFamily="49" charset="0"/>
                <a:cs typeface="Courier New" panose="02070309020205020404" pitchFamily="49" charset="0"/>
              </a:rPr>
              <a:t>3  Write </a:t>
            </a:r>
            <a:r>
              <a:rPr lang="en-US" dirty="0">
                <a:solidFill>
                  <a:srgbClr val="002060"/>
                </a:solidFill>
                <a:latin typeface="Courier New" panose="02070309020205020404" pitchFamily="49" charset="0"/>
                <a:cs typeface="Courier New" panose="02070309020205020404" pitchFamily="49" charset="0"/>
              </a:rPr>
              <a:t>“Enter score: “</a:t>
            </a:r>
            <a:endParaRPr lang="en-US" sz="1200" dirty="0">
              <a:solidFill>
                <a:srgbClr val="002060"/>
              </a:solidFill>
              <a:latin typeface="Courier New" panose="02070309020205020404" pitchFamily="49" charset="0"/>
              <a:cs typeface="Courier New" panose="02070309020205020404" pitchFamily="49" charset="0"/>
            </a:endParaRPr>
          </a:p>
          <a:p>
            <a:pPr marL="0" indent="0" hangingPunct="0">
              <a:lnSpc>
                <a:spcPct val="120000"/>
              </a:lnSpc>
              <a:spcBef>
                <a:spcPts val="0"/>
              </a:spcBef>
              <a:spcAft>
                <a:spcPts val="0"/>
              </a:spcAft>
            </a:pPr>
            <a:r>
              <a:rPr lang="en-US" dirty="0" smtClean="0">
                <a:solidFill>
                  <a:srgbClr val="002060"/>
                </a:solidFill>
                <a:latin typeface="Courier New" panose="02070309020205020404" pitchFamily="49" charset="0"/>
                <a:cs typeface="Courier New" panose="02070309020205020404" pitchFamily="49" charset="0"/>
              </a:rPr>
              <a:t>4  Input </a:t>
            </a:r>
            <a:r>
              <a:rPr lang="en-US" b="1" dirty="0">
                <a:solidFill>
                  <a:srgbClr val="0070C0"/>
                </a:solidFill>
                <a:latin typeface="Courier New" panose="02070309020205020404" pitchFamily="49" charset="0"/>
                <a:cs typeface="Courier New" panose="02070309020205020404" pitchFamily="49" charset="0"/>
              </a:rPr>
              <a:t>Score</a:t>
            </a:r>
          </a:p>
          <a:p>
            <a:pPr marL="0" indent="0" hangingPunct="0">
              <a:lnSpc>
                <a:spcPct val="120000"/>
              </a:lnSpc>
              <a:spcBef>
                <a:spcPts val="0"/>
              </a:spcBef>
              <a:spcAft>
                <a:spcPts val="0"/>
              </a:spcAft>
            </a:pPr>
            <a:r>
              <a:rPr lang="en-US" dirty="0" smtClean="0">
                <a:solidFill>
                  <a:srgbClr val="002060"/>
                </a:solidFill>
                <a:latin typeface="Courier New" panose="02070309020205020404" pitchFamily="49" charset="0"/>
                <a:cs typeface="Courier New" panose="02070309020205020404" pitchFamily="49" charset="0"/>
              </a:rPr>
              <a:t>5  If </a:t>
            </a:r>
            <a:r>
              <a:rPr lang="en-US" b="1" dirty="0">
                <a:solidFill>
                  <a:srgbClr val="0070C0"/>
                </a:solidFill>
                <a:latin typeface="Courier New" panose="02070309020205020404" pitchFamily="49" charset="0"/>
                <a:cs typeface="Courier New" panose="02070309020205020404" pitchFamily="49" charset="0"/>
              </a:rPr>
              <a:t>Score</a:t>
            </a:r>
            <a:r>
              <a:rPr lang="en-US" dirty="0">
                <a:solidFill>
                  <a:srgbClr val="002060"/>
                </a:solidFill>
                <a:latin typeface="Courier New" panose="02070309020205020404" pitchFamily="49" charset="0"/>
                <a:cs typeface="Courier New" panose="02070309020205020404" pitchFamily="49" charset="0"/>
              </a:rPr>
              <a:t> == 10 Then</a:t>
            </a:r>
            <a:endParaRPr lang="en-US" sz="1200" dirty="0">
              <a:solidFill>
                <a:srgbClr val="002060"/>
              </a:solidFill>
              <a:latin typeface="Courier New" panose="02070309020205020404" pitchFamily="49" charset="0"/>
              <a:cs typeface="Courier New" panose="02070309020205020404" pitchFamily="49" charset="0"/>
            </a:endParaRPr>
          </a:p>
          <a:p>
            <a:pPr marL="0" indent="0" hangingPunct="0">
              <a:lnSpc>
                <a:spcPct val="120000"/>
              </a:lnSpc>
              <a:spcBef>
                <a:spcPts val="0"/>
              </a:spcBef>
              <a:spcAft>
                <a:spcPts val="0"/>
              </a:spcAft>
            </a:pPr>
            <a:r>
              <a:rPr lang="en-US" dirty="0" smtClean="0">
                <a:solidFill>
                  <a:srgbClr val="002060"/>
                </a:solidFill>
                <a:latin typeface="Courier New" panose="02070309020205020404" pitchFamily="49" charset="0"/>
                <a:cs typeface="Courier New" panose="02070309020205020404" pitchFamily="49" charset="0"/>
              </a:rPr>
              <a:t>6  	Set </a:t>
            </a:r>
            <a:r>
              <a:rPr lang="en-US" b="1" dirty="0">
                <a:solidFill>
                  <a:srgbClr val="0070C0"/>
                </a:solidFill>
                <a:latin typeface="Courier New" panose="02070309020205020404" pitchFamily="49" charset="0"/>
                <a:cs typeface="Courier New" panose="02070309020205020404" pitchFamily="49" charset="0"/>
              </a:rPr>
              <a:t>Rating</a:t>
            </a:r>
            <a:r>
              <a:rPr lang="en-US" dirty="0">
                <a:solidFill>
                  <a:srgbClr val="002060"/>
                </a:solidFill>
                <a:latin typeface="Courier New" panose="02070309020205020404" pitchFamily="49" charset="0"/>
                <a:cs typeface="Courier New" panose="02070309020205020404" pitchFamily="49" charset="0"/>
              </a:rPr>
              <a:t> = “A”</a:t>
            </a:r>
            <a:endParaRPr lang="en-US" sz="1200" dirty="0">
              <a:solidFill>
                <a:srgbClr val="002060"/>
              </a:solidFill>
              <a:latin typeface="Courier New" panose="02070309020205020404" pitchFamily="49" charset="0"/>
              <a:cs typeface="Courier New" panose="02070309020205020404" pitchFamily="49" charset="0"/>
            </a:endParaRPr>
          </a:p>
          <a:p>
            <a:pPr marL="0" indent="0" hangingPunct="0">
              <a:lnSpc>
                <a:spcPct val="120000"/>
              </a:lnSpc>
              <a:spcBef>
                <a:spcPts val="0"/>
              </a:spcBef>
              <a:spcAft>
                <a:spcPts val="0"/>
              </a:spcAft>
            </a:pPr>
            <a:r>
              <a:rPr lang="en-US" dirty="0" smtClean="0">
                <a:solidFill>
                  <a:srgbClr val="002060"/>
                </a:solidFill>
                <a:latin typeface="Courier New" panose="02070309020205020404" pitchFamily="49" charset="0"/>
                <a:cs typeface="Courier New" panose="02070309020205020404" pitchFamily="49" charset="0"/>
              </a:rPr>
              <a:t>7  Else</a:t>
            </a:r>
            <a:endParaRPr lang="en-US" sz="1200" dirty="0">
              <a:solidFill>
                <a:srgbClr val="002060"/>
              </a:solidFill>
              <a:latin typeface="Courier New" panose="02070309020205020404" pitchFamily="49" charset="0"/>
              <a:cs typeface="Courier New" panose="02070309020205020404" pitchFamily="49" charset="0"/>
            </a:endParaRPr>
          </a:p>
          <a:p>
            <a:pPr marL="0" indent="0" hangingPunct="0">
              <a:lnSpc>
                <a:spcPct val="120000"/>
              </a:lnSpc>
              <a:spcBef>
                <a:spcPts val="0"/>
              </a:spcBef>
              <a:spcAft>
                <a:spcPts val="0"/>
              </a:spcAft>
            </a:pPr>
            <a:r>
              <a:rPr lang="en-US" dirty="0" smtClean="0">
                <a:solidFill>
                  <a:srgbClr val="002060"/>
                </a:solidFill>
                <a:latin typeface="Courier New" panose="02070309020205020404" pitchFamily="49" charset="0"/>
                <a:cs typeface="Courier New" panose="02070309020205020404" pitchFamily="49" charset="0"/>
              </a:rPr>
              <a:t>8	If </a:t>
            </a:r>
            <a:r>
              <a:rPr lang="en-US" dirty="0">
                <a:solidFill>
                  <a:srgbClr val="002060"/>
                </a:solidFill>
                <a:latin typeface="Courier New" panose="02070309020205020404" pitchFamily="49" charset="0"/>
                <a:cs typeface="Courier New" panose="02070309020205020404" pitchFamily="49" charset="0"/>
              </a:rPr>
              <a:t>(</a:t>
            </a:r>
            <a:r>
              <a:rPr lang="en-US" b="1" dirty="0">
                <a:solidFill>
                  <a:srgbClr val="0070C0"/>
                </a:solidFill>
                <a:latin typeface="Courier New" panose="02070309020205020404" pitchFamily="49" charset="0"/>
                <a:cs typeface="Courier New" panose="02070309020205020404" pitchFamily="49" charset="0"/>
              </a:rPr>
              <a:t>Score</a:t>
            </a:r>
            <a:r>
              <a:rPr lang="en-US" dirty="0">
                <a:solidFill>
                  <a:srgbClr val="002060"/>
                </a:solidFill>
                <a:latin typeface="Courier New" panose="02070309020205020404" pitchFamily="49" charset="0"/>
                <a:cs typeface="Courier New" panose="02070309020205020404" pitchFamily="49" charset="0"/>
              </a:rPr>
              <a:t> == 8) OR (</a:t>
            </a:r>
            <a:r>
              <a:rPr lang="en-US" b="1" dirty="0">
                <a:solidFill>
                  <a:srgbClr val="0070C0"/>
                </a:solidFill>
                <a:latin typeface="Courier New" panose="02070309020205020404" pitchFamily="49" charset="0"/>
                <a:cs typeface="Courier New" panose="02070309020205020404" pitchFamily="49" charset="0"/>
              </a:rPr>
              <a:t>Score</a:t>
            </a:r>
            <a:r>
              <a:rPr lang="en-US" dirty="0">
                <a:solidFill>
                  <a:srgbClr val="002060"/>
                </a:solidFill>
                <a:latin typeface="Courier New" panose="02070309020205020404" pitchFamily="49" charset="0"/>
                <a:cs typeface="Courier New" panose="02070309020205020404" pitchFamily="49" charset="0"/>
              </a:rPr>
              <a:t> == 9) Then</a:t>
            </a:r>
            <a:endParaRPr lang="en-US" sz="1200" dirty="0">
              <a:solidFill>
                <a:srgbClr val="002060"/>
              </a:solidFill>
              <a:latin typeface="Courier New" panose="02070309020205020404" pitchFamily="49" charset="0"/>
              <a:cs typeface="Courier New" panose="02070309020205020404" pitchFamily="49" charset="0"/>
            </a:endParaRPr>
          </a:p>
          <a:p>
            <a:pPr marL="0" indent="0" hangingPunct="0">
              <a:lnSpc>
                <a:spcPct val="120000"/>
              </a:lnSpc>
              <a:spcBef>
                <a:spcPts val="0"/>
              </a:spcBef>
              <a:spcAft>
                <a:spcPts val="0"/>
              </a:spcAft>
            </a:pPr>
            <a:r>
              <a:rPr lang="en-US" dirty="0" smtClean="0">
                <a:solidFill>
                  <a:srgbClr val="002060"/>
                </a:solidFill>
                <a:latin typeface="Courier New" panose="02070309020205020404" pitchFamily="49" charset="0"/>
                <a:cs typeface="Courier New" panose="02070309020205020404" pitchFamily="49" charset="0"/>
              </a:rPr>
              <a:t>9		Set </a:t>
            </a:r>
            <a:r>
              <a:rPr lang="en-US" b="1" dirty="0">
                <a:solidFill>
                  <a:srgbClr val="0070C0"/>
                </a:solidFill>
                <a:latin typeface="Courier New" panose="02070309020205020404" pitchFamily="49" charset="0"/>
                <a:cs typeface="Courier New" panose="02070309020205020404" pitchFamily="49" charset="0"/>
              </a:rPr>
              <a:t>Rating</a:t>
            </a:r>
            <a:r>
              <a:rPr lang="en-US" dirty="0">
                <a:solidFill>
                  <a:srgbClr val="002060"/>
                </a:solidFill>
                <a:latin typeface="Courier New" panose="02070309020205020404" pitchFamily="49" charset="0"/>
                <a:cs typeface="Courier New" panose="02070309020205020404" pitchFamily="49" charset="0"/>
              </a:rPr>
              <a:t> = “B”</a:t>
            </a:r>
            <a:endParaRPr lang="en-US" sz="1200" dirty="0">
              <a:solidFill>
                <a:srgbClr val="002060"/>
              </a:solidFill>
              <a:latin typeface="Courier New" panose="02070309020205020404" pitchFamily="49" charset="0"/>
              <a:cs typeface="Courier New" panose="02070309020205020404" pitchFamily="49" charset="0"/>
            </a:endParaRPr>
          </a:p>
          <a:p>
            <a:pPr marL="0" indent="0" hangingPunct="0">
              <a:lnSpc>
                <a:spcPct val="120000"/>
              </a:lnSpc>
              <a:spcBef>
                <a:spcPts val="0"/>
              </a:spcBef>
              <a:spcAft>
                <a:spcPts val="0"/>
              </a:spcAft>
            </a:pPr>
            <a:r>
              <a:rPr lang="en-US" dirty="0" smtClean="0">
                <a:solidFill>
                  <a:srgbClr val="002060"/>
                </a:solidFill>
                <a:latin typeface="Courier New" panose="02070309020205020404" pitchFamily="49" charset="0"/>
                <a:cs typeface="Courier New" panose="02070309020205020404" pitchFamily="49" charset="0"/>
              </a:rPr>
              <a:t>10	Else</a:t>
            </a:r>
            <a:endParaRPr lang="en-US" sz="1200" dirty="0">
              <a:solidFill>
                <a:srgbClr val="002060"/>
              </a:solidFill>
              <a:latin typeface="Courier New" panose="02070309020205020404" pitchFamily="49" charset="0"/>
              <a:cs typeface="Courier New" panose="02070309020205020404" pitchFamily="49" charset="0"/>
            </a:endParaRPr>
          </a:p>
          <a:p>
            <a:pPr marL="0" indent="0" hangingPunct="0">
              <a:lnSpc>
                <a:spcPct val="120000"/>
              </a:lnSpc>
              <a:spcBef>
                <a:spcPts val="0"/>
              </a:spcBef>
              <a:spcAft>
                <a:spcPts val="0"/>
              </a:spcAft>
            </a:pPr>
            <a:r>
              <a:rPr lang="en-US" dirty="0" smtClean="0">
                <a:solidFill>
                  <a:srgbClr val="002060"/>
                </a:solidFill>
                <a:latin typeface="Courier New" panose="02070309020205020404" pitchFamily="49" charset="0"/>
                <a:cs typeface="Courier New" panose="02070309020205020404" pitchFamily="49" charset="0"/>
              </a:rPr>
              <a:t>11		If </a:t>
            </a:r>
            <a:r>
              <a:rPr lang="en-US" dirty="0">
                <a:solidFill>
                  <a:srgbClr val="002060"/>
                </a:solidFill>
                <a:latin typeface="Courier New" panose="02070309020205020404" pitchFamily="49" charset="0"/>
                <a:cs typeface="Courier New" panose="02070309020205020404" pitchFamily="49" charset="0"/>
              </a:rPr>
              <a:t>(</a:t>
            </a:r>
            <a:r>
              <a:rPr lang="en-US" b="1" dirty="0">
                <a:solidFill>
                  <a:srgbClr val="0070C0"/>
                </a:solidFill>
                <a:latin typeface="Courier New" panose="02070309020205020404" pitchFamily="49" charset="0"/>
                <a:cs typeface="Courier New" panose="02070309020205020404" pitchFamily="49" charset="0"/>
              </a:rPr>
              <a:t>Score</a:t>
            </a:r>
            <a:r>
              <a:rPr lang="en-US" dirty="0">
                <a:solidFill>
                  <a:srgbClr val="002060"/>
                </a:solidFill>
                <a:latin typeface="Courier New" panose="02070309020205020404" pitchFamily="49" charset="0"/>
                <a:cs typeface="Courier New" panose="02070309020205020404" pitchFamily="49" charset="0"/>
              </a:rPr>
              <a:t> == 6) OR (</a:t>
            </a:r>
            <a:r>
              <a:rPr lang="en-US" b="1" dirty="0">
                <a:solidFill>
                  <a:srgbClr val="0070C0"/>
                </a:solidFill>
                <a:latin typeface="Courier New" panose="02070309020205020404" pitchFamily="49" charset="0"/>
                <a:cs typeface="Courier New" panose="02070309020205020404" pitchFamily="49" charset="0"/>
              </a:rPr>
              <a:t>Score</a:t>
            </a:r>
            <a:r>
              <a:rPr lang="en-US" dirty="0">
                <a:solidFill>
                  <a:srgbClr val="002060"/>
                </a:solidFill>
                <a:latin typeface="Courier New" panose="02070309020205020404" pitchFamily="49" charset="0"/>
                <a:cs typeface="Courier New" panose="02070309020205020404" pitchFamily="49" charset="0"/>
              </a:rPr>
              <a:t> == 7) Then</a:t>
            </a:r>
            <a:endParaRPr lang="en-US" sz="1200" dirty="0">
              <a:solidFill>
                <a:srgbClr val="002060"/>
              </a:solidFill>
              <a:latin typeface="Courier New" panose="02070309020205020404" pitchFamily="49" charset="0"/>
              <a:cs typeface="Courier New" panose="02070309020205020404" pitchFamily="49" charset="0"/>
            </a:endParaRPr>
          </a:p>
          <a:p>
            <a:pPr marL="0" indent="0" hangingPunct="0">
              <a:lnSpc>
                <a:spcPct val="120000"/>
              </a:lnSpc>
              <a:spcBef>
                <a:spcPts val="0"/>
              </a:spcBef>
              <a:spcAft>
                <a:spcPts val="0"/>
              </a:spcAft>
            </a:pPr>
            <a:r>
              <a:rPr lang="en-US" dirty="0" smtClean="0">
                <a:solidFill>
                  <a:srgbClr val="002060"/>
                </a:solidFill>
                <a:latin typeface="Courier New" panose="02070309020205020404" pitchFamily="49" charset="0"/>
                <a:cs typeface="Courier New" panose="02070309020205020404" pitchFamily="49" charset="0"/>
              </a:rPr>
              <a:t>12			Set </a:t>
            </a:r>
            <a:r>
              <a:rPr lang="en-US" b="1" dirty="0">
                <a:solidFill>
                  <a:srgbClr val="0070C0"/>
                </a:solidFill>
                <a:latin typeface="Courier New" panose="02070309020205020404" pitchFamily="49" charset="0"/>
                <a:cs typeface="Courier New" panose="02070309020205020404" pitchFamily="49" charset="0"/>
              </a:rPr>
              <a:t>Rating</a:t>
            </a:r>
            <a:r>
              <a:rPr lang="en-US" dirty="0">
                <a:solidFill>
                  <a:srgbClr val="002060"/>
                </a:solidFill>
                <a:latin typeface="Courier New" panose="02070309020205020404" pitchFamily="49" charset="0"/>
                <a:cs typeface="Courier New" panose="02070309020205020404" pitchFamily="49" charset="0"/>
              </a:rPr>
              <a:t> = “C”</a:t>
            </a:r>
            <a:endParaRPr lang="en-US" sz="1200" dirty="0">
              <a:solidFill>
                <a:srgbClr val="002060"/>
              </a:solidFill>
              <a:latin typeface="Courier New" panose="02070309020205020404" pitchFamily="49" charset="0"/>
              <a:cs typeface="Courier New" panose="02070309020205020404" pitchFamily="49" charset="0"/>
            </a:endParaRPr>
          </a:p>
          <a:p>
            <a:pPr marL="0" indent="0" hangingPunct="0">
              <a:lnSpc>
                <a:spcPct val="120000"/>
              </a:lnSpc>
              <a:spcBef>
                <a:spcPts val="0"/>
              </a:spcBef>
              <a:spcAft>
                <a:spcPts val="0"/>
              </a:spcAft>
            </a:pPr>
            <a:r>
              <a:rPr lang="en-US" dirty="0" smtClean="0">
                <a:solidFill>
                  <a:srgbClr val="002060"/>
                </a:solidFill>
                <a:latin typeface="Courier New" panose="02070309020205020404" pitchFamily="49" charset="0"/>
                <a:cs typeface="Courier New" panose="02070309020205020404" pitchFamily="49" charset="0"/>
              </a:rPr>
              <a:t>13		Else</a:t>
            </a:r>
            <a:endParaRPr lang="en-US" sz="1200" dirty="0">
              <a:solidFill>
                <a:srgbClr val="002060"/>
              </a:solidFill>
              <a:latin typeface="Courier New" panose="02070309020205020404" pitchFamily="49" charset="0"/>
              <a:cs typeface="Courier New" panose="02070309020205020404" pitchFamily="49" charset="0"/>
            </a:endParaRPr>
          </a:p>
          <a:p>
            <a:pPr marL="0" indent="0" hangingPunct="0">
              <a:lnSpc>
                <a:spcPct val="120000"/>
              </a:lnSpc>
              <a:spcBef>
                <a:spcPts val="0"/>
              </a:spcBef>
              <a:spcAft>
                <a:spcPts val="0"/>
              </a:spcAft>
            </a:pPr>
            <a:r>
              <a:rPr lang="en-US" dirty="0" smtClean="0">
                <a:solidFill>
                  <a:srgbClr val="002060"/>
                </a:solidFill>
                <a:latin typeface="Courier New" panose="02070309020205020404" pitchFamily="49" charset="0"/>
                <a:cs typeface="Courier New" panose="02070309020205020404" pitchFamily="49" charset="0"/>
              </a:rPr>
              <a:t>14			Set </a:t>
            </a:r>
            <a:r>
              <a:rPr lang="en-US" b="1" dirty="0">
                <a:solidFill>
                  <a:srgbClr val="0070C0"/>
                </a:solidFill>
                <a:latin typeface="Courier New" panose="02070309020205020404" pitchFamily="49" charset="0"/>
                <a:cs typeface="Courier New" panose="02070309020205020404" pitchFamily="49" charset="0"/>
              </a:rPr>
              <a:t>Rating</a:t>
            </a:r>
            <a:r>
              <a:rPr lang="en-US" dirty="0">
                <a:solidFill>
                  <a:srgbClr val="002060"/>
                </a:solidFill>
                <a:latin typeface="Courier New" panose="02070309020205020404" pitchFamily="49" charset="0"/>
                <a:cs typeface="Courier New" panose="02070309020205020404" pitchFamily="49" charset="0"/>
              </a:rPr>
              <a:t> = “D”</a:t>
            </a:r>
            <a:endParaRPr lang="en-US" sz="1200" dirty="0">
              <a:solidFill>
                <a:srgbClr val="002060"/>
              </a:solidFill>
              <a:latin typeface="Courier New" panose="02070309020205020404" pitchFamily="49" charset="0"/>
              <a:cs typeface="Courier New" panose="02070309020205020404" pitchFamily="49" charset="0"/>
            </a:endParaRPr>
          </a:p>
          <a:p>
            <a:pPr marL="0" indent="0" hangingPunct="0">
              <a:lnSpc>
                <a:spcPct val="120000"/>
              </a:lnSpc>
              <a:spcBef>
                <a:spcPts val="0"/>
              </a:spcBef>
              <a:spcAft>
                <a:spcPts val="0"/>
              </a:spcAft>
            </a:pPr>
            <a:r>
              <a:rPr lang="en-US" dirty="0" smtClean="0">
                <a:solidFill>
                  <a:srgbClr val="002060"/>
                </a:solidFill>
                <a:latin typeface="Courier New" panose="02070309020205020404" pitchFamily="49" charset="0"/>
                <a:cs typeface="Courier New" panose="02070309020205020404" pitchFamily="49" charset="0"/>
              </a:rPr>
              <a:t>15</a:t>
            </a:r>
            <a:r>
              <a:rPr lang="en-US" dirty="0">
                <a:solidFill>
                  <a:srgbClr val="002060"/>
                </a:solidFill>
                <a:latin typeface="Courier New" panose="02070309020205020404" pitchFamily="49" charset="0"/>
                <a:cs typeface="Courier New" panose="02070309020205020404" pitchFamily="49" charset="0"/>
              </a:rPr>
              <a:t>		End If</a:t>
            </a:r>
            <a:endParaRPr lang="en-US" sz="1200" dirty="0">
              <a:solidFill>
                <a:srgbClr val="002060"/>
              </a:solidFill>
              <a:latin typeface="Courier New" panose="02070309020205020404" pitchFamily="49" charset="0"/>
              <a:cs typeface="Courier New" panose="02070309020205020404" pitchFamily="49" charset="0"/>
            </a:endParaRPr>
          </a:p>
          <a:p>
            <a:pPr marL="0" indent="0" hangingPunct="0">
              <a:lnSpc>
                <a:spcPct val="120000"/>
              </a:lnSpc>
              <a:spcBef>
                <a:spcPts val="0"/>
              </a:spcBef>
              <a:spcAft>
                <a:spcPts val="0"/>
              </a:spcAft>
            </a:pPr>
            <a:r>
              <a:rPr lang="en-US" dirty="0" smtClean="0">
                <a:solidFill>
                  <a:srgbClr val="002060"/>
                </a:solidFill>
                <a:latin typeface="Courier New" panose="02070309020205020404" pitchFamily="49" charset="0"/>
                <a:cs typeface="Courier New" panose="02070309020205020404" pitchFamily="49" charset="0"/>
              </a:rPr>
              <a:t>16</a:t>
            </a:r>
            <a:r>
              <a:rPr lang="en-US" dirty="0">
                <a:solidFill>
                  <a:srgbClr val="002060"/>
                </a:solidFill>
                <a:latin typeface="Courier New" panose="02070309020205020404" pitchFamily="49" charset="0"/>
                <a:cs typeface="Courier New" panose="02070309020205020404" pitchFamily="49" charset="0"/>
              </a:rPr>
              <a:t>	End If</a:t>
            </a:r>
            <a:endParaRPr lang="en-US" sz="1200" dirty="0">
              <a:solidFill>
                <a:srgbClr val="002060"/>
              </a:solidFill>
              <a:latin typeface="Courier New" panose="02070309020205020404" pitchFamily="49" charset="0"/>
              <a:cs typeface="Courier New" panose="02070309020205020404" pitchFamily="49" charset="0"/>
            </a:endParaRPr>
          </a:p>
          <a:p>
            <a:pPr marL="0" indent="0" hangingPunct="0">
              <a:lnSpc>
                <a:spcPct val="120000"/>
              </a:lnSpc>
              <a:spcBef>
                <a:spcPts val="0"/>
              </a:spcBef>
              <a:spcAft>
                <a:spcPts val="0"/>
              </a:spcAft>
            </a:pPr>
            <a:r>
              <a:rPr lang="en-US" dirty="0" smtClean="0">
                <a:solidFill>
                  <a:srgbClr val="002060"/>
                </a:solidFill>
                <a:latin typeface="Courier New" panose="02070309020205020404" pitchFamily="49" charset="0"/>
                <a:cs typeface="Courier New" panose="02070309020205020404" pitchFamily="49" charset="0"/>
              </a:rPr>
              <a:t>17  End </a:t>
            </a:r>
            <a:r>
              <a:rPr lang="en-US" dirty="0">
                <a:solidFill>
                  <a:srgbClr val="002060"/>
                </a:solidFill>
                <a:latin typeface="Courier New" panose="02070309020205020404" pitchFamily="49" charset="0"/>
                <a:cs typeface="Courier New" panose="02070309020205020404" pitchFamily="49" charset="0"/>
              </a:rPr>
              <a:t>If</a:t>
            </a:r>
            <a:endParaRPr lang="en-US" sz="1200" dirty="0">
              <a:solidFill>
                <a:srgbClr val="002060"/>
              </a:solidFill>
              <a:latin typeface="Courier New" panose="02070309020205020404" pitchFamily="49" charset="0"/>
              <a:cs typeface="Courier New" panose="02070309020205020404" pitchFamily="49" charset="0"/>
            </a:endParaRPr>
          </a:p>
          <a:p>
            <a:pPr marL="0" lvl="1" indent="0">
              <a:lnSpc>
                <a:spcPct val="120000"/>
              </a:lnSpc>
              <a:spcBef>
                <a:spcPts val="0"/>
              </a:spcBef>
              <a:spcAft>
                <a:spcPts val="0"/>
              </a:spcAft>
              <a:buNone/>
            </a:pPr>
            <a:endParaRPr lang="en-US" sz="2000" dirty="0">
              <a:solidFill>
                <a:srgbClr val="002060"/>
              </a:solidFill>
              <a:latin typeface="Courier New" panose="02070309020205020404" pitchFamily="49" charset="0"/>
              <a:cs typeface="Courier New" panose="02070309020205020404" pitchFamily="49" charset="0"/>
            </a:endParaRPr>
          </a:p>
          <a:p>
            <a:pPr marL="0" indent="0">
              <a:lnSpc>
                <a:spcPct val="120000"/>
              </a:lnSpc>
              <a:spcBef>
                <a:spcPts val="0"/>
              </a:spcBef>
              <a:spcAft>
                <a:spcPts val="0"/>
              </a:spcAft>
            </a:pPr>
            <a:endParaRPr lang="en-US" sz="2400" b="1" dirty="0">
              <a:solidFill>
                <a:srgbClr val="00206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903260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3" name="Content Placeholder 2"/>
          <p:cNvSpPr>
            <a:spLocks noGrp="1"/>
          </p:cNvSpPr>
          <p:nvPr>
            <p:ph idx="4294967295"/>
          </p:nvPr>
        </p:nvSpPr>
        <p:spPr>
          <a:xfrm>
            <a:off x="1037229" y="491320"/>
            <a:ext cx="9793288" cy="5104714"/>
          </a:xfrm>
        </p:spPr>
        <p:txBody>
          <a:bodyPr>
            <a:normAutofit/>
          </a:bodyPr>
          <a:lstStyle/>
          <a:p>
            <a:pPr marL="0" lvl="1" indent="0">
              <a:lnSpc>
                <a:spcPct val="120000"/>
              </a:lnSpc>
              <a:spcBef>
                <a:spcPts val="0"/>
              </a:spcBef>
              <a:spcAft>
                <a:spcPts val="0"/>
              </a:spcAft>
              <a:buNone/>
            </a:pPr>
            <a:endParaRPr lang="en-US" sz="2000" dirty="0">
              <a:solidFill>
                <a:srgbClr val="002060"/>
              </a:solidFill>
              <a:latin typeface="Courier New" panose="02070309020205020404" pitchFamily="49" charset="0"/>
              <a:cs typeface="Courier New" panose="02070309020205020404" pitchFamily="49" charset="0"/>
            </a:endParaRPr>
          </a:p>
          <a:p>
            <a:pPr marL="0" indent="0">
              <a:lnSpc>
                <a:spcPct val="120000"/>
              </a:lnSpc>
              <a:spcBef>
                <a:spcPts val="0"/>
              </a:spcBef>
              <a:spcAft>
                <a:spcPts val="0"/>
              </a:spcAft>
            </a:pPr>
            <a:endParaRPr lang="en-US" sz="2400" b="1" dirty="0">
              <a:solidFill>
                <a:srgbClr val="002060"/>
              </a:solidFill>
              <a:latin typeface="Courier New" panose="02070309020205020404" pitchFamily="49" charset="0"/>
              <a:cs typeface="Courier New" panose="02070309020205020404" pitchFamily="49" charset="0"/>
            </a:endParaRPr>
          </a:p>
        </p:txBody>
      </p:sp>
      <p:pic>
        <p:nvPicPr>
          <p:cNvPr id="5" name="Picture 4" descr="fig_3_6_nested_if_then_else"/>
          <p:cNvPicPr/>
          <p:nvPr/>
        </p:nvPicPr>
        <p:blipFill>
          <a:blip r:embed="rId2">
            <a:extLst>
              <a:ext uri="{28A0092B-C50C-407E-A947-70E740481C1C}">
                <a14:useLocalDpi xmlns:a14="http://schemas.microsoft.com/office/drawing/2010/main" val="0"/>
              </a:ext>
            </a:extLst>
          </a:blip>
          <a:srcRect/>
          <a:stretch>
            <a:fillRect/>
          </a:stretch>
        </p:blipFill>
        <p:spPr bwMode="auto">
          <a:xfrm>
            <a:off x="4476805" y="605230"/>
            <a:ext cx="4486275" cy="5238750"/>
          </a:xfrm>
          <a:prstGeom prst="rect">
            <a:avLst/>
          </a:prstGeom>
          <a:noFill/>
          <a:ln>
            <a:noFill/>
          </a:ln>
        </p:spPr>
      </p:pic>
      <p:sp>
        <p:nvSpPr>
          <p:cNvPr id="2" name="Rectangle 1"/>
          <p:cNvSpPr/>
          <p:nvPr/>
        </p:nvSpPr>
        <p:spPr>
          <a:xfrm>
            <a:off x="929652" y="909924"/>
            <a:ext cx="3364319" cy="784830"/>
          </a:xfrm>
          <a:prstGeom prst="rect">
            <a:avLst/>
          </a:prstGeom>
        </p:spPr>
        <p:txBody>
          <a:bodyPr wrap="none">
            <a:spAutoFit/>
          </a:bodyPr>
          <a:lstStyle/>
          <a:p>
            <a:pPr indent="0">
              <a:lnSpc>
                <a:spcPct val="100000"/>
              </a:lnSpc>
              <a:spcBef>
                <a:spcPts val="0"/>
              </a:spcBef>
              <a:spcAft>
                <a:spcPts val="600"/>
              </a:spcAft>
            </a:pPr>
            <a:r>
              <a:rPr lang="en-US" sz="2000" b="1" dirty="0">
                <a:solidFill>
                  <a:srgbClr val="002060"/>
                </a:solidFill>
              </a:rPr>
              <a:t>Assigning Ratings the </a:t>
            </a:r>
            <a:endParaRPr lang="en-US" sz="2000" b="1" dirty="0" smtClean="0">
              <a:solidFill>
                <a:srgbClr val="002060"/>
              </a:solidFill>
            </a:endParaRPr>
          </a:p>
          <a:p>
            <a:pPr indent="0">
              <a:lnSpc>
                <a:spcPct val="100000"/>
              </a:lnSpc>
              <a:spcBef>
                <a:spcPts val="0"/>
              </a:spcBef>
              <a:spcAft>
                <a:spcPts val="600"/>
              </a:spcAft>
            </a:pPr>
            <a:r>
              <a:rPr lang="en-US" sz="2000" b="1" dirty="0" smtClean="0">
                <a:solidFill>
                  <a:srgbClr val="002060"/>
                </a:solidFill>
              </a:rPr>
              <a:t>Nested </a:t>
            </a:r>
            <a:r>
              <a:rPr lang="en-US" sz="2000" b="1" dirty="0">
                <a:solidFill>
                  <a:srgbClr val="002060"/>
                </a:solidFill>
                <a:latin typeface="Courier New" panose="02070309020205020404" pitchFamily="49" charset="0"/>
                <a:cs typeface="Courier New" panose="02070309020205020404" pitchFamily="49" charset="0"/>
              </a:rPr>
              <a:t>If-Then-Else</a:t>
            </a:r>
            <a:r>
              <a:rPr lang="en-US" sz="2000" b="1" dirty="0">
                <a:solidFill>
                  <a:srgbClr val="002060"/>
                </a:solidFill>
              </a:rPr>
              <a:t> Way</a:t>
            </a:r>
          </a:p>
        </p:txBody>
      </p:sp>
    </p:spTree>
    <p:extLst>
      <p:ext uri="{BB962C8B-B14F-4D97-AF65-F5344CB8AC3E}">
        <p14:creationId xmlns:p14="http://schemas.microsoft.com/office/powerpoint/2010/main" val="21147892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613185" y="268941"/>
            <a:ext cx="9240819" cy="750682"/>
          </a:xfrm>
        </p:spPr>
        <p:txBody>
          <a:bodyPr>
            <a:normAutofit/>
          </a:bodyPr>
          <a:lstStyle/>
          <a:p>
            <a:r>
              <a:rPr lang="en-US" sz="3200" b="1" dirty="0" smtClean="0">
                <a:solidFill>
                  <a:schemeClr val="accent1">
                    <a:lumMod val="75000"/>
                  </a:schemeClr>
                </a:solidFill>
              </a:rPr>
              <a:t>Using </a:t>
            </a:r>
            <a:r>
              <a:rPr lang="en-US" sz="3200" b="1" dirty="0" smtClean="0">
                <a:solidFill>
                  <a:schemeClr val="accent1">
                    <a:lumMod val="75000"/>
                  </a:schemeClr>
                </a:solidFill>
                <a:latin typeface="Courier New" panose="02070309020205020404" pitchFamily="49" charset="0"/>
                <a:cs typeface="Courier New" panose="02070309020205020404" pitchFamily="49" charset="0"/>
              </a:rPr>
              <a:t>Case</a:t>
            </a:r>
            <a:r>
              <a:rPr lang="en-US" sz="3200" b="1" dirty="0" smtClean="0">
                <a:solidFill>
                  <a:schemeClr val="accent1">
                    <a:lumMod val="75000"/>
                  </a:schemeClr>
                </a:solidFill>
              </a:rPr>
              <a:t>-Like (or </a:t>
            </a:r>
            <a:r>
              <a:rPr lang="en-US" sz="3200" b="1" dirty="0" smtClean="0">
                <a:solidFill>
                  <a:schemeClr val="accent1">
                    <a:lumMod val="75000"/>
                  </a:schemeClr>
                </a:solidFill>
                <a:latin typeface="Courier New" panose="02070309020205020404" pitchFamily="49" charset="0"/>
                <a:cs typeface="Courier New" panose="02070309020205020404" pitchFamily="49" charset="0"/>
              </a:rPr>
              <a:t>Switch</a:t>
            </a:r>
            <a:r>
              <a:rPr lang="en-US" sz="3200" b="1" dirty="0" smtClean="0">
                <a:solidFill>
                  <a:schemeClr val="accent1">
                    <a:lumMod val="75000"/>
                  </a:schemeClr>
                </a:solidFill>
              </a:rPr>
              <a:t>) Statements </a:t>
            </a:r>
            <a:endParaRPr lang="en-US" sz="3200" b="1" dirty="0">
              <a:solidFill>
                <a:schemeClr val="accent1">
                  <a:lumMod val="75000"/>
                </a:schemeClr>
              </a:solidFill>
            </a:endParaRPr>
          </a:p>
        </p:txBody>
      </p:sp>
      <p:sp>
        <p:nvSpPr>
          <p:cNvPr id="3" name="Content Placeholder 2"/>
          <p:cNvSpPr>
            <a:spLocks noGrp="1"/>
          </p:cNvSpPr>
          <p:nvPr>
            <p:ph idx="4294967295"/>
          </p:nvPr>
        </p:nvSpPr>
        <p:spPr>
          <a:xfrm>
            <a:off x="871369" y="1019623"/>
            <a:ext cx="11320631" cy="4849365"/>
          </a:xfrm>
        </p:spPr>
        <p:txBody>
          <a:bodyPr>
            <a:normAutofit fontScale="55000" lnSpcReduction="20000"/>
          </a:bodyPr>
          <a:lstStyle/>
          <a:p>
            <a:pPr marL="0" indent="0" hangingPunct="0">
              <a:lnSpc>
                <a:spcPct val="120000"/>
              </a:lnSpc>
              <a:spcBef>
                <a:spcPts val="0"/>
              </a:spcBef>
              <a:spcAft>
                <a:spcPts val="0"/>
              </a:spcAft>
            </a:pPr>
            <a:r>
              <a:rPr lang="en-US" sz="2900" dirty="0" smtClean="0">
                <a:solidFill>
                  <a:srgbClr val="002060"/>
                </a:solidFill>
                <a:latin typeface="Courier New" panose="02070309020205020404" pitchFamily="49" charset="0"/>
                <a:cs typeface="Courier New" panose="02070309020205020404" pitchFamily="49" charset="0"/>
              </a:rPr>
              <a:t>Select </a:t>
            </a:r>
            <a:r>
              <a:rPr lang="en-US" sz="2900" dirty="0">
                <a:solidFill>
                  <a:srgbClr val="002060"/>
                </a:solidFill>
                <a:latin typeface="Courier New" panose="02070309020205020404" pitchFamily="49" charset="0"/>
                <a:cs typeface="Courier New" panose="02070309020205020404" pitchFamily="49" charset="0"/>
              </a:rPr>
              <a:t>Case </a:t>
            </a:r>
            <a:r>
              <a:rPr lang="en-US" sz="2900" dirty="0" smtClean="0">
                <a:solidFill>
                  <a:srgbClr val="002060"/>
                </a:solidFill>
                <a:latin typeface="Courier New" panose="02070309020205020404" pitchFamily="49" charset="0"/>
                <a:cs typeface="Courier New" panose="02070309020205020404" pitchFamily="49" charset="0"/>
              </a:rPr>
              <a:t>Of ???  			</a:t>
            </a:r>
            <a:r>
              <a:rPr lang="en-US" sz="2900" i="1" dirty="0" smtClean="0">
                <a:solidFill>
                  <a:srgbClr val="002060"/>
                </a:solidFill>
              </a:rPr>
              <a:t>test </a:t>
            </a:r>
            <a:r>
              <a:rPr lang="en-US" sz="2900" i="1" dirty="0">
                <a:solidFill>
                  <a:srgbClr val="002060"/>
                </a:solidFill>
              </a:rPr>
              <a:t>expression to be evaluated</a:t>
            </a:r>
            <a:endParaRPr lang="en-US" sz="2900" dirty="0">
              <a:solidFill>
                <a:srgbClr val="002060"/>
              </a:solidFill>
            </a:endParaRPr>
          </a:p>
          <a:p>
            <a:pPr marL="0" indent="0" hangingPunct="0">
              <a:lnSpc>
                <a:spcPct val="120000"/>
              </a:lnSpc>
              <a:spcBef>
                <a:spcPts val="0"/>
              </a:spcBef>
              <a:spcAft>
                <a:spcPts val="0"/>
              </a:spcAft>
            </a:pPr>
            <a:r>
              <a:rPr lang="en-US" sz="2900" dirty="0">
                <a:solidFill>
                  <a:srgbClr val="002060"/>
                </a:solidFill>
                <a:latin typeface="Courier New" panose="02070309020205020404" pitchFamily="49" charset="0"/>
                <a:cs typeface="Courier New" panose="02070309020205020404" pitchFamily="49" charset="0"/>
              </a:rPr>
              <a:t>Case 1st value:</a:t>
            </a:r>
          </a:p>
          <a:p>
            <a:pPr marL="0" indent="0" hangingPunct="0">
              <a:lnSpc>
                <a:spcPct val="120000"/>
              </a:lnSpc>
              <a:spcBef>
                <a:spcPts val="0"/>
              </a:spcBef>
              <a:spcAft>
                <a:spcPts val="0"/>
              </a:spcAft>
            </a:pPr>
            <a:r>
              <a:rPr lang="en-US" sz="2900" dirty="0">
                <a:solidFill>
                  <a:srgbClr val="002060"/>
                </a:solidFill>
                <a:latin typeface="Courier New" panose="02070309020205020404" pitchFamily="49" charset="0"/>
                <a:cs typeface="Courier New" panose="02070309020205020404" pitchFamily="49" charset="0"/>
              </a:rPr>
              <a:t>		Statements</a:t>
            </a:r>
            <a:r>
              <a:rPr lang="en-US" sz="2900" dirty="0">
                <a:solidFill>
                  <a:srgbClr val="002060"/>
                </a:solidFill>
              </a:rPr>
              <a:t> </a:t>
            </a:r>
            <a:r>
              <a:rPr lang="en-US" sz="2900" dirty="0" smtClean="0">
                <a:solidFill>
                  <a:srgbClr val="002060"/>
                </a:solidFill>
              </a:rPr>
              <a:t>		</a:t>
            </a:r>
            <a:r>
              <a:rPr lang="en-IN" sz="2900" i="1" dirty="0" smtClean="0">
                <a:solidFill>
                  <a:srgbClr val="002060"/>
                </a:solidFill>
              </a:rPr>
              <a:t>execute </a:t>
            </a:r>
            <a:r>
              <a:rPr lang="en-IN" sz="2900" i="1" dirty="0">
                <a:solidFill>
                  <a:srgbClr val="002060"/>
                </a:solidFill>
              </a:rPr>
              <a:t>if test expression is a match</a:t>
            </a:r>
            <a:endParaRPr lang="en-US" sz="2900" dirty="0">
              <a:solidFill>
                <a:srgbClr val="002060"/>
              </a:solidFill>
            </a:endParaRPr>
          </a:p>
          <a:p>
            <a:pPr marL="0" indent="0" hangingPunct="0">
              <a:lnSpc>
                <a:spcPct val="120000"/>
              </a:lnSpc>
              <a:spcBef>
                <a:spcPts val="0"/>
              </a:spcBef>
              <a:spcAft>
                <a:spcPts val="0"/>
              </a:spcAft>
            </a:pPr>
            <a:r>
              <a:rPr lang="en-US" sz="2900" dirty="0">
                <a:solidFill>
                  <a:srgbClr val="002060"/>
                </a:solidFill>
              </a:rPr>
              <a:t>		</a:t>
            </a:r>
            <a:r>
              <a:rPr lang="en-US" sz="2900" dirty="0">
                <a:solidFill>
                  <a:srgbClr val="002060"/>
                </a:solidFill>
                <a:latin typeface="Courier New" panose="02070309020205020404" pitchFamily="49" charset="0"/>
                <a:cs typeface="Courier New" panose="02070309020205020404" pitchFamily="49" charset="0"/>
              </a:rPr>
              <a:t>Break out of Cases</a:t>
            </a:r>
          </a:p>
          <a:p>
            <a:pPr marL="0" indent="0" hangingPunct="0">
              <a:lnSpc>
                <a:spcPct val="120000"/>
              </a:lnSpc>
              <a:spcBef>
                <a:spcPts val="0"/>
              </a:spcBef>
              <a:spcAft>
                <a:spcPts val="0"/>
              </a:spcAft>
            </a:pPr>
            <a:r>
              <a:rPr lang="en-US" sz="2900" dirty="0">
                <a:solidFill>
                  <a:srgbClr val="002060"/>
                </a:solidFill>
                <a:latin typeface="Courier New" panose="02070309020205020404" pitchFamily="49" charset="0"/>
                <a:cs typeface="Courier New" panose="02070309020205020404" pitchFamily="49" charset="0"/>
              </a:rPr>
              <a:t>Case 2nd value:</a:t>
            </a:r>
          </a:p>
          <a:p>
            <a:pPr marL="0" indent="0" hangingPunct="0">
              <a:lnSpc>
                <a:spcPct val="120000"/>
              </a:lnSpc>
              <a:spcBef>
                <a:spcPts val="0"/>
              </a:spcBef>
              <a:spcAft>
                <a:spcPts val="0"/>
              </a:spcAft>
            </a:pPr>
            <a:r>
              <a:rPr lang="en-US" sz="2900" dirty="0">
                <a:solidFill>
                  <a:srgbClr val="002060"/>
                </a:solidFill>
                <a:latin typeface="Courier New" panose="02070309020205020404" pitchFamily="49" charset="0"/>
                <a:cs typeface="Courier New" panose="02070309020205020404" pitchFamily="49" charset="0"/>
              </a:rPr>
              <a:t>		Statements</a:t>
            </a:r>
            <a:r>
              <a:rPr lang="en-US" sz="2900" dirty="0">
                <a:solidFill>
                  <a:srgbClr val="002060"/>
                </a:solidFill>
              </a:rPr>
              <a:t> </a:t>
            </a:r>
            <a:r>
              <a:rPr lang="en-US" sz="2900" dirty="0" smtClean="0">
                <a:solidFill>
                  <a:srgbClr val="002060"/>
                </a:solidFill>
              </a:rPr>
              <a:t>		</a:t>
            </a:r>
            <a:r>
              <a:rPr lang="en-IN" sz="2900" i="1" dirty="0" smtClean="0">
                <a:solidFill>
                  <a:srgbClr val="002060"/>
                </a:solidFill>
              </a:rPr>
              <a:t>execute </a:t>
            </a:r>
            <a:r>
              <a:rPr lang="en-IN" sz="2900" i="1" dirty="0">
                <a:solidFill>
                  <a:srgbClr val="002060"/>
                </a:solidFill>
              </a:rPr>
              <a:t>if test expression is a match</a:t>
            </a:r>
            <a:r>
              <a:rPr lang="en-IN" sz="2900" dirty="0">
                <a:solidFill>
                  <a:srgbClr val="002060"/>
                </a:solidFill>
              </a:rPr>
              <a:t> </a:t>
            </a:r>
            <a:endParaRPr lang="en-US" sz="2900" dirty="0">
              <a:solidFill>
                <a:srgbClr val="002060"/>
              </a:solidFill>
            </a:endParaRPr>
          </a:p>
          <a:p>
            <a:pPr marL="0" indent="0" hangingPunct="0">
              <a:lnSpc>
                <a:spcPct val="120000"/>
              </a:lnSpc>
              <a:spcBef>
                <a:spcPts val="0"/>
              </a:spcBef>
              <a:spcAft>
                <a:spcPts val="0"/>
              </a:spcAft>
            </a:pPr>
            <a:r>
              <a:rPr lang="en-US" sz="2900" dirty="0">
                <a:solidFill>
                  <a:srgbClr val="002060"/>
                </a:solidFill>
              </a:rPr>
              <a:t>		</a:t>
            </a:r>
            <a:r>
              <a:rPr lang="en-US" sz="2900" dirty="0">
                <a:solidFill>
                  <a:srgbClr val="002060"/>
                </a:solidFill>
                <a:latin typeface="Courier New" panose="02070309020205020404" pitchFamily="49" charset="0"/>
                <a:cs typeface="Courier New" panose="02070309020205020404" pitchFamily="49" charset="0"/>
              </a:rPr>
              <a:t>Break out of Cases</a:t>
            </a:r>
          </a:p>
          <a:p>
            <a:pPr marL="0" indent="0" hangingPunct="0">
              <a:lnSpc>
                <a:spcPct val="120000"/>
              </a:lnSpc>
              <a:spcBef>
                <a:spcPts val="0"/>
              </a:spcBef>
              <a:spcAft>
                <a:spcPts val="0"/>
              </a:spcAft>
            </a:pPr>
            <a:r>
              <a:rPr lang="en-US" sz="2900" dirty="0">
                <a:solidFill>
                  <a:srgbClr val="002060"/>
                </a:solidFill>
                <a:latin typeface="Courier New" panose="02070309020205020404" pitchFamily="49" charset="0"/>
                <a:cs typeface="Courier New" panose="02070309020205020404" pitchFamily="49" charset="0"/>
              </a:rPr>
              <a:t>Case 3rd value:</a:t>
            </a:r>
          </a:p>
          <a:p>
            <a:pPr marL="0" indent="0" hangingPunct="0">
              <a:lnSpc>
                <a:spcPct val="120000"/>
              </a:lnSpc>
              <a:spcBef>
                <a:spcPts val="0"/>
              </a:spcBef>
              <a:spcAft>
                <a:spcPts val="0"/>
              </a:spcAft>
            </a:pPr>
            <a:r>
              <a:rPr lang="en-US" sz="2900" dirty="0">
                <a:solidFill>
                  <a:srgbClr val="002060"/>
                </a:solidFill>
                <a:latin typeface="Courier New" panose="02070309020205020404" pitchFamily="49" charset="0"/>
                <a:cs typeface="Courier New" panose="02070309020205020404" pitchFamily="49" charset="0"/>
              </a:rPr>
              <a:t>		Statements </a:t>
            </a:r>
            <a:r>
              <a:rPr lang="en-US" sz="2900" dirty="0" smtClean="0">
                <a:solidFill>
                  <a:srgbClr val="002060"/>
                </a:solidFill>
                <a:latin typeface="Courier New" panose="02070309020205020404" pitchFamily="49" charset="0"/>
                <a:cs typeface="Courier New" panose="02070309020205020404" pitchFamily="49" charset="0"/>
              </a:rPr>
              <a:t>		</a:t>
            </a:r>
            <a:r>
              <a:rPr lang="en-IN" sz="2900" i="1" dirty="0" smtClean="0">
                <a:solidFill>
                  <a:srgbClr val="002060"/>
                </a:solidFill>
              </a:rPr>
              <a:t>execute </a:t>
            </a:r>
            <a:r>
              <a:rPr lang="en-IN" sz="2900" i="1" dirty="0">
                <a:solidFill>
                  <a:srgbClr val="002060"/>
                </a:solidFill>
              </a:rPr>
              <a:t>if test expression is a match</a:t>
            </a:r>
            <a:endParaRPr lang="en-US" sz="2900" dirty="0">
              <a:solidFill>
                <a:srgbClr val="002060"/>
              </a:solidFill>
            </a:endParaRPr>
          </a:p>
          <a:p>
            <a:pPr marL="0" indent="0" hangingPunct="0">
              <a:lnSpc>
                <a:spcPct val="120000"/>
              </a:lnSpc>
              <a:spcBef>
                <a:spcPts val="0"/>
              </a:spcBef>
              <a:spcAft>
                <a:spcPts val="0"/>
              </a:spcAft>
            </a:pPr>
            <a:r>
              <a:rPr lang="en-US" sz="2900" dirty="0">
                <a:solidFill>
                  <a:srgbClr val="002060"/>
                </a:solidFill>
              </a:rPr>
              <a:t>		</a:t>
            </a:r>
            <a:r>
              <a:rPr lang="en-US" sz="2900" dirty="0">
                <a:solidFill>
                  <a:srgbClr val="002060"/>
                </a:solidFill>
                <a:latin typeface="Courier New" panose="02070309020205020404" pitchFamily="49" charset="0"/>
                <a:cs typeface="Courier New" panose="02070309020205020404" pitchFamily="49" charset="0"/>
              </a:rPr>
              <a:t>Break out of Cases</a:t>
            </a:r>
          </a:p>
          <a:p>
            <a:pPr marL="0" indent="0" hangingPunct="0">
              <a:lnSpc>
                <a:spcPct val="120000"/>
              </a:lnSpc>
              <a:spcBef>
                <a:spcPts val="0"/>
              </a:spcBef>
              <a:spcAft>
                <a:spcPts val="0"/>
              </a:spcAft>
            </a:pPr>
            <a:r>
              <a:rPr lang="en-US" sz="2900" dirty="0">
                <a:solidFill>
                  <a:srgbClr val="002060"/>
                </a:solidFill>
                <a:latin typeface="Courier New" panose="02070309020205020404" pitchFamily="49" charset="0"/>
                <a:cs typeface="Courier New" panose="02070309020205020404" pitchFamily="49" charset="0"/>
              </a:rPr>
              <a:t>  .</a:t>
            </a:r>
          </a:p>
          <a:p>
            <a:pPr marL="0" indent="0" hangingPunct="0">
              <a:lnSpc>
                <a:spcPct val="120000"/>
              </a:lnSpc>
              <a:spcBef>
                <a:spcPts val="0"/>
              </a:spcBef>
              <a:spcAft>
                <a:spcPts val="0"/>
              </a:spcAft>
            </a:pPr>
            <a:r>
              <a:rPr lang="en-US" sz="2900" dirty="0">
                <a:solidFill>
                  <a:srgbClr val="002060"/>
                </a:solidFill>
              </a:rPr>
              <a:t> </a:t>
            </a:r>
            <a:r>
              <a:rPr lang="en-US" sz="2900" dirty="0" smtClean="0">
                <a:solidFill>
                  <a:srgbClr val="002060"/>
                </a:solidFill>
              </a:rPr>
              <a:t>      </a:t>
            </a:r>
            <a:r>
              <a:rPr lang="en-US" sz="2900" dirty="0" smtClean="0">
                <a:solidFill>
                  <a:srgbClr val="002060"/>
                </a:solidFill>
                <a:latin typeface="Courier New" panose="02070309020205020404" pitchFamily="49" charset="0"/>
                <a:cs typeface="Courier New" panose="02070309020205020404" pitchFamily="49" charset="0"/>
              </a:rPr>
              <a:t>.   </a:t>
            </a:r>
            <a:r>
              <a:rPr lang="en-US" sz="2900" dirty="0" smtClean="0">
                <a:solidFill>
                  <a:srgbClr val="002060"/>
                </a:solidFill>
              </a:rPr>
              <a:t>  				</a:t>
            </a:r>
            <a:r>
              <a:rPr lang="en-US" sz="2900" i="1" dirty="0">
                <a:solidFill>
                  <a:srgbClr val="002060"/>
                </a:solidFill>
              </a:rPr>
              <a:t>a</a:t>
            </a:r>
            <a:r>
              <a:rPr lang="en-US" sz="2900" i="1" dirty="0" smtClean="0">
                <a:solidFill>
                  <a:srgbClr val="002060"/>
                </a:solidFill>
              </a:rPr>
              <a:t>ll </a:t>
            </a:r>
            <a:r>
              <a:rPr lang="en-US" sz="2900" i="1" dirty="0">
                <a:solidFill>
                  <a:srgbClr val="002060"/>
                </a:solidFill>
              </a:rPr>
              <a:t>the rest of the values that can be chosen</a:t>
            </a:r>
            <a:endParaRPr lang="en-US" sz="2900" dirty="0">
              <a:solidFill>
                <a:srgbClr val="002060"/>
              </a:solidFill>
            </a:endParaRPr>
          </a:p>
          <a:p>
            <a:pPr marL="0" indent="0" hangingPunct="0">
              <a:lnSpc>
                <a:spcPct val="120000"/>
              </a:lnSpc>
              <a:spcBef>
                <a:spcPts val="0"/>
              </a:spcBef>
              <a:spcAft>
                <a:spcPts val="0"/>
              </a:spcAft>
            </a:pPr>
            <a:r>
              <a:rPr lang="en-US" sz="2900" dirty="0">
                <a:solidFill>
                  <a:srgbClr val="002060"/>
                </a:solidFill>
                <a:latin typeface="Courier New" panose="02070309020205020404" pitchFamily="49" charset="0"/>
                <a:cs typeface="Courier New" panose="02070309020205020404" pitchFamily="49" charset="0"/>
              </a:rPr>
              <a:t>  .</a:t>
            </a:r>
          </a:p>
          <a:p>
            <a:pPr marL="0" indent="0" hangingPunct="0">
              <a:lnSpc>
                <a:spcPct val="120000"/>
              </a:lnSpc>
              <a:spcBef>
                <a:spcPts val="0"/>
              </a:spcBef>
              <a:spcAft>
                <a:spcPts val="0"/>
              </a:spcAft>
            </a:pPr>
            <a:r>
              <a:rPr lang="en-US" sz="2900" dirty="0">
                <a:solidFill>
                  <a:srgbClr val="002060"/>
                </a:solidFill>
                <a:latin typeface="Courier New" panose="02070309020205020404" pitchFamily="49" charset="0"/>
                <a:cs typeface="Courier New" panose="02070309020205020404" pitchFamily="49" charset="0"/>
              </a:rPr>
              <a:t>Case nth value:</a:t>
            </a:r>
          </a:p>
          <a:p>
            <a:pPr marL="0" indent="0" hangingPunct="0">
              <a:lnSpc>
                <a:spcPct val="120000"/>
              </a:lnSpc>
              <a:spcBef>
                <a:spcPts val="0"/>
              </a:spcBef>
              <a:spcAft>
                <a:spcPts val="0"/>
              </a:spcAft>
            </a:pPr>
            <a:r>
              <a:rPr lang="en-US" sz="2900" dirty="0">
                <a:solidFill>
                  <a:srgbClr val="002060"/>
                </a:solidFill>
                <a:latin typeface="Courier New" panose="02070309020205020404" pitchFamily="49" charset="0"/>
                <a:cs typeface="Courier New" panose="02070309020205020404" pitchFamily="49" charset="0"/>
              </a:rPr>
              <a:t>		Statements </a:t>
            </a:r>
            <a:r>
              <a:rPr lang="en-US" sz="2900" dirty="0" smtClean="0">
                <a:solidFill>
                  <a:srgbClr val="002060"/>
                </a:solidFill>
                <a:latin typeface="Courier New" panose="02070309020205020404" pitchFamily="49" charset="0"/>
                <a:cs typeface="Courier New" panose="02070309020205020404" pitchFamily="49" charset="0"/>
              </a:rPr>
              <a:t>		</a:t>
            </a:r>
            <a:r>
              <a:rPr lang="en-IN" sz="2900" i="1" dirty="0" smtClean="0">
                <a:solidFill>
                  <a:srgbClr val="002060"/>
                </a:solidFill>
              </a:rPr>
              <a:t>execute </a:t>
            </a:r>
            <a:r>
              <a:rPr lang="en-IN" sz="2900" i="1" dirty="0">
                <a:solidFill>
                  <a:srgbClr val="002060"/>
                </a:solidFill>
              </a:rPr>
              <a:t>if test expression is a match</a:t>
            </a:r>
            <a:endParaRPr lang="en-US" sz="2900" dirty="0">
              <a:solidFill>
                <a:srgbClr val="002060"/>
              </a:solidFill>
            </a:endParaRPr>
          </a:p>
          <a:p>
            <a:pPr marL="0" indent="0" hangingPunct="0">
              <a:lnSpc>
                <a:spcPct val="120000"/>
              </a:lnSpc>
              <a:spcBef>
                <a:spcPts val="0"/>
              </a:spcBef>
              <a:spcAft>
                <a:spcPts val="0"/>
              </a:spcAft>
            </a:pPr>
            <a:r>
              <a:rPr lang="en-US" sz="2900" dirty="0">
                <a:solidFill>
                  <a:srgbClr val="002060"/>
                </a:solidFill>
              </a:rPr>
              <a:t>		</a:t>
            </a:r>
            <a:r>
              <a:rPr lang="en-US" sz="2900" dirty="0">
                <a:solidFill>
                  <a:srgbClr val="002060"/>
                </a:solidFill>
                <a:latin typeface="Courier New" panose="02070309020205020404" pitchFamily="49" charset="0"/>
                <a:cs typeface="Courier New" panose="02070309020205020404" pitchFamily="49" charset="0"/>
              </a:rPr>
              <a:t>Break out of Cases</a:t>
            </a:r>
          </a:p>
          <a:p>
            <a:pPr marL="0" indent="0" hangingPunct="0">
              <a:lnSpc>
                <a:spcPct val="120000"/>
              </a:lnSpc>
              <a:spcBef>
                <a:spcPts val="0"/>
              </a:spcBef>
              <a:spcAft>
                <a:spcPts val="0"/>
              </a:spcAft>
            </a:pPr>
            <a:r>
              <a:rPr lang="en-US" sz="2900" dirty="0">
                <a:solidFill>
                  <a:srgbClr val="002060"/>
                </a:solidFill>
                <a:latin typeface="Courier New" panose="02070309020205020404" pitchFamily="49" charset="0"/>
                <a:cs typeface="Courier New" panose="02070309020205020404" pitchFamily="49" charset="0"/>
              </a:rPr>
              <a:t>Default:</a:t>
            </a:r>
          </a:p>
          <a:p>
            <a:pPr marL="0" indent="0" hangingPunct="0">
              <a:lnSpc>
                <a:spcPct val="120000"/>
              </a:lnSpc>
              <a:spcBef>
                <a:spcPts val="0"/>
              </a:spcBef>
              <a:spcAft>
                <a:spcPts val="0"/>
              </a:spcAft>
            </a:pPr>
            <a:r>
              <a:rPr lang="en-US" sz="2900" dirty="0">
                <a:solidFill>
                  <a:srgbClr val="002060"/>
                </a:solidFill>
                <a:latin typeface="Courier New" panose="02070309020205020404" pitchFamily="49" charset="0"/>
                <a:cs typeface="Courier New" panose="02070309020205020404" pitchFamily="49" charset="0"/>
              </a:rPr>
              <a:t>		Statements </a:t>
            </a:r>
            <a:r>
              <a:rPr lang="en-US" sz="2900" dirty="0" smtClean="0">
                <a:solidFill>
                  <a:srgbClr val="002060"/>
                </a:solidFill>
                <a:latin typeface="Courier New" panose="02070309020205020404" pitchFamily="49" charset="0"/>
                <a:cs typeface="Courier New" panose="02070309020205020404" pitchFamily="49" charset="0"/>
              </a:rPr>
              <a:t>		</a:t>
            </a:r>
            <a:r>
              <a:rPr lang="en-IN" sz="2900" i="1" dirty="0" smtClean="0">
                <a:solidFill>
                  <a:srgbClr val="002060"/>
                </a:solidFill>
              </a:rPr>
              <a:t>execute </a:t>
            </a:r>
            <a:r>
              <a:rPr lang="en-IN" sz="2900" i="1" dirty="0">
                <a:solidFill>
                  <a:srgbClr val="002060"/>
                </a:solidFill>
              </a:rPr>
              <a:t>if test expression does not match any of the above</a:t>
            </a:r>
            <a:endParaRPr lang="en-US" sz="2900" dirty="0">
              <a:solidFill>
                <a:srgbClr val="002060"/>
              </a:solidFill>
            </a:endParaRPr>
          </a:p>
          <a:p>
            <a:pPr marL="0" indent="0" hangingPunct="0">
              <a:lnSpc>
                <a:spcPct val="120000"/>
              </a:lnSpc>
              <a:spcBef>
                <a:spcPts val="0"/>
              </a:spcBef>
              <a:spcAft>
                <a:spcPts val="0"/>
              </a:spcAft>
            </a:pPr>
            <a:r>
              <a:rPr lang="en-US" sz="2900" dirty="0">
                <a:solidFill>
                  <a:srgbClr val="002060"/>
                </a:solidFill>
                <a:latin typeface="Courier New" panose="02070309020205020404" pitchFamily="49" charset="0"/>
                <a:cs typeface="Courier New" panose="02070309020205020404" pitchFamily="49" charset="0"/>
              </a:rPr>
              <a:t>End Case</a:t>
            </a:r>
          </a:p>
          <a:p>
            <a:pPr marL="0" indent="0">
              <a:lnSpc>
                <a:spcPct val="120000"/>
              </a:lnSpc>
              <a:spcBef>
                <a:spcPts val="0"/>
              </a:spcBef>
              <a:spcAft>
                <a:spcPts val="0"/>
              </a:spcAft>
            </a:pPr>
            <a:endParaRPr lang="en-US" sz="2400" dirty="0">
              <a:solidFill>
                <a:srgbClr val="002060"/>
              </a:solidFill>
            </a:endParaRPr>
          </a:p>
        </p:txBody>
      </p:sp>
    </p:spTree>
    <p:extLst>
      <p:ext uri="{BB962C8B-B14F-4D97-AF65-F5344CB8AC3E}">
        <p14:creationId xmlns:p14="http://schemas.microsoft.com/office/powerpoint/2010/main" val="15218468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3" name="Content Placeholder 2"/>
          <p:cNvSpPr>
            <a:spLocks noGrp="1"/>
          </p:cNvSpPr>
          <p:nvPr>
            <p:ph idx="4294967295"/>
          </p:nvPr>
        </p:nvSpPr>
        <p:spPr>
          <a:xfrm>
            <a:off x="1037229" y="491320"/>
            <a:ext cx="9793288" cy="5104714"/>
          </a:xfrm>
        </p:spPr>
        <p:txBody>
          <a:bodyPr>
            <a:normAutofit fontScale="70000" lnSpcReduction="20000"/>
          </a:bodyPr>
          <a:lstStyle/>
          <a:p>
            <a:pPr marL="0" indent="0">
              <a:lnSpc>
                <a:spcPct val="120000"/>
              </a:lnSpc>
              <a:spcBef>
                <a:spcPts val="0"/>
              </a:spcBef>
              <a:spcAft>
                <a:spcPts val="0"/>
              </a:spcAft>
            </a:pPr>
            <a:r>
              <a:rPr lang="en-US" sz="2800" b="1" dirty="0" smtClean="0">
                <a:solidFill>
                  <a:srgbClr val="002060"/>
                </a:solidFill>
              </a:rPr>
              <a:t>Assigning Ratings Using a </a:t>
            </a:r>
            <a:r>
              <a:rPr lang="en-US" sz="2800" b="1" dirty="0" smtClean="0">
                <a:solidFill>
                  <a:srgbClr val="002060"/>
                </a:solidFill>
                <a:latin typeface="Courier New" panose="02070309020205020404" pitchFamily="49" charset="0"/>
                <a:cs typeface="Courier New" panose="02070309020205020404" pitchFamily="49" charset="0"/>
              </a:rPr>
              <a:t>Case</a:t>
            </a:r>
            <a:r>
              <a:rPr lang="en-US" sz="2800" b="1" dirty="0" smtClean="0">
                <a:solidFill>
                  <a:srgbClr val="002060"/>
                </a:solidFill>
              </a:rPr>
              <a:t> Statement</a:t>
            </a:r>
          </a:p>
          <a:p>
            <a:pPr marL="0" indent="0">
              <a:lnSpc>
                <a:spcPct val="120000"/>
              </a:lnSpc>
              <a:spcBef>
                <a:spcPts val="0"/>
              </a:spcBef>
              <a:spcAft>
                <a:spcPts val="0"/>
              </a:spcAft>
            </a:pPr>
            <a:endParaRPr lang="en-US" sz="2800" b="1" dirty="0" smtClean="0">
              <a:solidFill>
                <a:srgbClr val="002060"/>
              </a:solidFill>
            </a:endParaRPr>
          </a:p>
          <a:p>
            <a:pPr marL="0" indent="0" hangingPunct="0">
              <a:lnSpc>
                <a:spcPct val="120000"/>
              </a:lnSpc>
              <a:spcBef>
                <a:spcPts val="0"/>
              </a:spcBef>
              <a:spcAft>
                <a:spcPts val="0"/>
              </a:spcAft>
            </a:pPr>
            <a:r>
              <a:rPr lang="en-US" sz="2300" dirty="0" smtClean="0">
                <a:solidFill>
                  <a:srgbClr val="002060"/>
                </a:solidFill>
                <a:latin typeface="Courier New" panose="02070309020205020404" pitchFamily="49" charset="0"/>
                <a:cs typeface="Courier New" panose="02070309020205020404" pitchFamily="49" charset="0"/>
              </a:rPr>
              <a:t>1  Declare </a:t>
            </a:r>
            <a:r>
              <a:rPr lang="en-US" sz="2300" b="1" dirty="0">
                <a:solidFill>
                  <a:srgbClr val="002060"/>
                </a:solidFill>
                <a:latin typeface="Courier New" panose="02070309020205020404" pitchFamily="49" charset="0"/>
                <a:cs typeface="Courier New" panose="02070309020205020404" pitchFamily="49" charset="0"/>
              </a:rPr>
              <a:t>Score</a:t>
            </a:r>
            <a:r>
              <a:rPr lang="en-US" sz="2300" dirty="0">
                <a:solidFill>
                  <a:srgbClr val="002060"/>
                </a:solidFill>
                <a:latin typeface="Courier New" panose="02070309020205020404" pitchFamily="49" charset="0"/>
                <a:cs typeface="Courier New" panose="02070309020205020404" pitchFamily="49" charset="0"/>
              </a:rPr>
              <a:t> As Integer</a:t>
            </a:r>
          </a:p>
          <a:p>
            <a:pPr marL="0" indent="0" hangingPunct="0">
              <a:lnSpc>
                <a:spcPct val="120000"/>
              </a:lnSpc>
              <a:spcBef>
                <a:spcPts val="0"/>
              </a:spcBef>
              <a:spcAft>
                <a:spcPts val="0"/>
              </a:spcAft>
            </a:pPr>
            <a:r>
              <a:rPr lang="en-US" sz="2300" dirty="0" smtClean="0">
                <a:solidFill>
                  <a:srgbClr val="002060"/>
                </a:solidFill>
                <a:latin typeface="Courier New" panose="02070309020205020404" pitchFamily="49" charset="0"/>
                <a:cs typeface="Courier New" panose="02070309020205020404" pitchFamily="49" charset="0"/>
              </a:rPr>
              <a:t>2  Declare </a:t>
            </a:r>
            <a:r>
              <a:rPr lang="en-US" sz="2300" b="1" dirty="0">
                <a:solidFill>
                  <a:srgbClr val="002060"/>
                </a:solidFill>
                <a:latin typeface="Courier New" panose="02070309020205020404" pitchFamily="49" charset="0"/>
                <a:cs typeface="Courier New" panose="02070309020205020404" pitchFamily="49" charset="0"/>
              </a:rPr>
              <a:t>Rating</a:t>
            </a:r>
            <a:r>
              <a:rPr lang="en-US" sz="2300" dirty="0">
                <a:solidFill>
                  <a:srgbClr val="002060"/>
                </a:solidFill>
                <a:latin typeface="Courier New" panose="02070309020205020404" pitchFamily="49" charset="0"/>
                <a:cs typeface="Courier New" panose="02070309020205020404" pitchFamily="49" charset="0"/>
              </a:rPr>
              <a:t> As Character</a:t>
            </a:r>
          </a:p>
          <a:p>
            <a:pPr marL="0" indent="0" hangingPunct="0">
              <a:lnSpc>
                <a:spcPct val="120000"/>
              </a:lnSpc>
              <a:spcBef>
                <a:spcPts val="0"/>
              </a:spcBef>
              <a:spcAft>
                <a:spcPts val="0"/>
              </a:spcAft>
            </a:pPr>
            <a:r>
              <a:rPr lang="en-US" sz="2300" dirty="0" smtClean="0">
                <a:solidFill>
                  <a:srgbClr val="002060"/>
                </a:solidFill>
                <a:latin typeface="Courier New" panose="02070309020205020404" pitchFamily="49" charset="0"/>
                <a:cs typeface="Courier New" panose="02070309020205020404" pitchFamily="49" charset="0"/>
              </a:rPr>
              <a:t>3  Write </a:t>
            </a:r>
            <a:r>
              <a:rPr lang="en-US" sz="2300" dirty="0">
                <a:solidFill>
                  <a:srgbClr val="002060"/>
                </a:solidFill>
                <a:latin typeface="Courier New" panose="02070309020205020404" pitchFamily="49" charset="0"/>
                <a:cs typeface="Courier New" panose="02070309020205020404" pitchFamily="49" charset="0"/>
              </a:rPr>
              <a:t>“Enter score: “</a:t>
            </a:r>
          </a:p>
          <a:p>
            <a:pPr marL="0" indent="0" hangingPunct="0">
              <a:lnSpc>
                <a:spcPct val="120000"/>
              </a:lnSpc>
              <a:spcBef>
                <a:spcPts val="0"/>
              </a:spcBef>
              <a:spcAft>
                <a:spcPts val="0"/>
              </a:spcAft>
            </a:pPr>
            <a:r>
              <a:rPr lang="en-US" sz="2300" dirty="0" smtClean="0">
                <a:solidFill>
                  <a:srgbClr val="002060"/>
                </a:solidFill>
                <a:latin typeface="Courier New" panose="02070309020205020404" pitchFamily="49" charset="0"/>
                <a:cs typeface="Courier New" panose="02070309020205020404" pitchFamily="49" charset="0"/>
              </a:rPr>
              <a:t>4  Input </a:t>
            </a:r>
            <a:r>
              <a:rPr lang="en-US" sz="2300" b="1" dirty="0">
                <a:solidFill>
                  <a:srgbClr val="002060"/>
                </a:solidFill>
                <a:latin typeface="Courier New" panose="02070309020205020404" pitchFamily="49" charset="0"/>
                <a:cs typeface="Courier New" panose="02070309020205020404" pitchFamily="49" charset="0"/>
              </a:rPr>
              <a:t>Score</a:t>
            </a:r>
            <a:endParaRPr lang="en-US" sz="2300" dirty="0">
              <a:solidFill>
                <a:srgbClr val="002060"/>
              </a:solidFill>
              <a:latin typeface="Courier New" panose="02070309020205020404" pitchFamily="49" charset="0"/>
              <a:cs typeface="Courier New" panose="02070309020205020404" pitchFamily="49" charset="0"/>
            </a:endParaRPr>
          </a:p>
          <a:p>
            <a:pPr marL="0" indent="0" hangingPunct="0">
              <a:lnSpc>
                <a:spcPct val="120000"/>
              </a:lnSpc>
              <a:spcBef>
                <a:spcPts val="0"/>
              </a:spcBef>
              <a:spcAft>
                <a:spcPts val="0"/>
              </a:spcAft>
            </a:pPr>
            <a:r>
              <a:rPr lang="en-US" sz="2300" dirty="0" smtClean="0">
                <a:solidFill>
                  <a:srgbClr val="002060"/>
                </a:solidFill>
                <a:latin typeface="Courier New" panose="02070309020205020404" pitchFamily="49" charset="0"/>
                <a:cs typeface="Courier New" panose="02070309020205020404" pitchFamily="49" charset="0"/>
              </a:rPr>
              <a:t>5  Select </a:t>
            </a:r>
            <a:r>
              <a:rPr lang="en-US" sz="2300" dirty="0">
                <a:solidFill>
                  <a:srgbClr val="002060"/>
                </a:solidFill>
                <a:latin typeface="Courier New" panose="02070309020205020404" pitchFamily="49" charset="0"/>
                <a:cs typeface="Courier New" panose="02070309020205020404" pitchFamily="49" charset="0"/>
              </a:rPr>
              <a:t>Case Of </a:t>
            </a:r>
            <a:r>
              <a:rPr lang="en-US" sz="2300" b="1" dirty="0">
                <a:solidFill>
                  <a:srgbClr val="002060"/>
                </a:solidFill>
                <a:latin typeface="Courier New" panose="02070309020205020404" pitchFamily="49" charset="0"/>
                <a:cs typeface="Courier New" panose="02070309020205020404" pitchFamily="49" charset="0"/>
              </a:rPr>
              <a:t>Score</a:t>
            </a:r>
            <a:endParaRPr lang="en-US" sz="2300" dirty="0">
              <a:solidFill>
                <a:srgbClr val="002060"/>
              </a:solidFill>
              <a:latin typeface="Courier New" panose="02070309020205020404" pitchFamily="49" charset="0"/>
              <a:cs typeface="Courier New" panose="02070309020205020404" pitchFamily="49" charset="0"/>
            </a:endParaRPr>
          </a:p>
          <a:p>
            <a:pPr marL="0" indent="0" hangingPunct="0">
              <a:lnSpc>
                <a:spcPct val="120000"/>
              </a:lnSpc>
              <a:spcBef>
                <a:spcPts val="0"/>
              </a:spcBef>
              <a:spcAft>
                <a:spcPts val="0"/>
              </a:spcAft>
            </a:pPr>
            <a:r>
              <a:rPr lang="en-US" sz="2300" dirty="0" smtClean="0">
                <a:solidFill>
                  <a:srgbClr val="002060"/>
                </a:solidFill>
                <a:latin typeface="Courier New" panose="02070309020205020404" pitchFamily="49" charset="0"/>
                <a:cs typeface="Courier New" panose="02070309020205020404" pitchFamily="49" charset="0"/>
              </a:rPr>
              <a:t>6  	Case </a:t>
            </a:r>
            <a:r>
              <a:rPr lang="en-US" sz="2300" dirty="0">
                <a:solidFill>
                  <a:srgbClr val="002060"/>
                </a:solidFill>
                <a:latin typeface="Courier New" panose="02070309020205020404" pitchFamily="49" charset="0"/>
                <a:cs typeface="Courier New" panose="02070309020205020404" pitchFamily="49" charset="0"/>
              </a:rPr>
              <a:t>10:</a:t>
            </a:r>
          </a:p>
          <a:p>
            <a:pPr marL="0" indent="0" hangingPunct="0">
              <a:lnSpc>
                <a:spcPct val="120000"/>
              </a:lnSpc>
              <a:spcBef>
                <a:spcPts val="0"/>
              </a:spcBef>
              <a:spcAft>
                <a:spcPts val="0"/>
              </a:spcAft>
            </a:pPr>
            <a:r>
              <a:rPr lang="en-US" sz="2300" dirty="0" smtClean="0">
                <a:solidFill>
                  <a:srgbClr val="002060"/>
                </a:solidFill>
                <a:latin typeface="Courier New" panose="02070309020205020404" pitchFamily="49" charset="0"/>
                <a:cs typeface="Courier New" panose="02070309020205020404" pitchFamily="49" charset="0"/>
              </a:rPr>
              <a:t>7		Set </a:t>
            </a:r>
            <a:r>
              <a:rPr lang="en-US" sz="2300" b="1" dirty="0">
                <a:solidFill>
                  <a:srgbClr val="002060"/>
                </a:solidFill>
                <a:latin typeface="Courier New" panose="02070309020205020404" pitchFamily="49" charset="0"/>
                <a:cs typeface="Courier New" panose="02070309020205020404" pitchFamily="49" charset="0"/>
              </a:rPr>
              <a:t>Rating</a:t>
            </a:r>
            <a:r>
              <a:rPr lang="en-US" sz="2300" dirty="0">
                <a:solidFill>
                  <a:srgbClr val="002060"/>
                </a:solidFill>
                <a:latin typeface="Courier New" panose="02070309020205020404" pitchFamily="49" charset="0"/>
                <a:cs typeface="Courier New" panose="02070309020205020404" pitchFamily="49" charset="0"/>
              </a:rPr>
              <a:t> = “A”</a:t>
            </a:r>
          </a:p>
          <a:p>
            <a:pPr marL="0" indent="0" hangingPunct="0">
              <a:lnSpc>
                <a:spcPct val="120000"/>
              </a:lnSpc>
              <a:spcBef>
                <a:spcPts val="0"/>
              </a:spcBef>
              <a:spcAft>
                <a:spcPts val="0"/>
              </a:spcAft>
            </a:pPr>
            <a:r>
              <a:rPr lang="en-US" sz="2300" dirty="0" smtClean="0">
                <a:solidFill>
                  <a:srgbClr val="002060"/>
                </a:solidFill>
                <a:latin typeface="Courier New" panose="02070309020205020404" pitchFamily="49" charset="0"/>
                <a:cs typeface="Courier New" panose="02070309020205020404" pitchFamily="49" charset="0"/>
              </a:rPr>
              <a:t>8</a:t>
            </a:r>
            <a:r>
              <a:rPr lang="en-US" sz="2300" dirty="0">
                <a:solidFill>
                  <a:srgbClr val="002060"/>
                </a:solidFill>
                <a:latin typeface="Courier New" panose="02070309020205020404" pitchFamily="49" charset="0"/>
                <a:cs typeface="Courier New" panose="02070309020205020404" pitchFamily="49" charset="0"/>
              </a:rPr>
              <a:t>		Break</a:t>
            </a:r>
          </a:p>
          <a:p>
            <a:pPr marL="0" indent="0" hangingPunct="0">
              <a:lnSpc>
                <a:spcPct val="120000"/>
              </a:lnSpc>
              <a:spcBef>
                <a:spcPts val="0"/>
              </a:spcBef>
              <a:spcAft>
                <a:spcPts val="0"/>
              </a:spcAft>
            </a:pPr>
            <a:r>
              <a:rPr lang="en-US" sz="2300" dirty="0" smtClean="0">
                <a:solidFill>
                  <a:srgbClr val="002060"/>
                </a:solidFill>
                <a:latin typeface="Courier New" panose="02070309020205020404" pitchFamily="49" charset="0"/>
                <a:cs typeface="Courier New" panose="02070309020205020404" pitchFamily="49" charset="0"/>
              </a:rPr>
              <a:t>9</a:t>
            </a:r>
            <a:r>
              <a:rPr lang="en-US" sz="2300" dirty="0">
                <a:solidFill>
                  <a:srgbClr val="002060"/>
                </a:solidFill>
                <a:latin typeface="Courier New" panose="02070309020205020404" pitchFamily="49" charset="0"/>
                <a:cs typeface="Courier New" panose="02070309020205020404" pitchFamily="49" charset="0"/>
              </a:rPr>
              <a:t>	Case 8, 9:</a:t>
            </a:r>
          </a:p>
          <a:p>
            <a:pPr marL="0" indent="0" hangingPunct="0">
              <a:lnSpc>
                <a:spcPct val="120000"/>
              </a:lnSpc>
              <a:spcBef>
                <a:spcPts val="0"/>
              </a:spcBef>
              <a:spcAft>
                <a:spcPts val="0"/>
              </a:spcAft>
            </a:pPr>
            <a:r>
              <a:rPr lang="en-US" sz="2300" dirty="0" smtClean="0">
                <a:solidFill>
                  <a:srgbClr val="002060"/>
                </a:solidFill>
                <a:latin typeface="Courier New" panose="02070309020205020404" pitchFamily="49" charset="0"/>
                <a:cs typeface="Courier New" panose="02070309020205020404" pitchFamily="49" charset="0"/>
              </a:rPr>
              <a:t>10</a:t>
            </a:r>
            <a:r>
              <a:rPr lang="en-US" sz="2300" dirty="0">
                <a:solidFill>
                  <a:srgbClr val="002060"/>
                </a:solidFill>
                <a:latin typeface="Courier New" panose="02070309020205020404" pitchFamily="49" charset="0"/>
                <a:cs typeface="Courier New" panose="02070309020205020404" pitchFamily="49" charset="0"/>
              </a:rPr>
              <a:t>		Set </a:t>
            </a:r>
            <a:r>
              <a:rPr lang="en-US" sz="2300" b="1" dirty="0">
                <a:solidFill>
                  <a:srgbClr val="002060"/>
                </a:solidFill>
                <a:latin typeface="Courier New" panose="02070309020205020404" pitchFamily="49" charset="0"/>
                <a:cs typeface="Courier New" panose="02070309020205020404" pitchFamily="49" charset="0"/>
              </a:rPr>
              <a:t>Rating</a:t>
            </a:r>
            <a:r>
              <a:rPr lang="en-US" sz="2300" dirty="0">
                <a:solidFill>
                  <a:srgbClr val="002060"/>
                </a:solidFill>
                <a:latin typeface="Courier New" panose="02070309020205020404" pitchFamily="49" charset="0"/>
                <a:cs typeface="Courier New" panose="02070309020205020404" pitchFamily="49" charset="0"/>
              </a:rPr>
              <a:t> = “B”</a:t>
            </a:r>
          </a:p>
          <a:p>
            <a:pPr marL="0" indent="0" hangingPunct="0">
              <a:lnSpc>
                <a:spcPct val="120000"/>
              </a:lnSpc>
              <a:spcBef>
                <a:spcPts val="0"/>
              </a:spcBef>
              <a:spcAft>
                <a:spcPts val="0"/>
              </a:spcAft>
            </a:pPr>
            <a:r>
              <a:rPr lang="en-US" sz="2300" dirty="0" smtClean="0">
                <a:solidFill>
                  <a:srgbClr val="002060"/>
                </a:solidFill>
                <a:latin typeface="Courier New" panose="02070309020205020404" pitchFamily="49" charset="0"/>
                <a:cs typeface="Courier New" panose="02070309020205020404" pitchFamily="49" charset="0"/>
              </a:rPr>
              <a:t>11</a:t>
            </a:r>
            <a:r>
              <a:rPr lang="en-US" sz="2300" dirty="0">
                <a:solidFill>
                  <a:srgbClr val="002060"/>
                </a:solidFill>
                <a:latin typeface="Courier New" panose="02070309020205020404" pitchFamily="49" charset="0"/>
                <a:cs typeface="Courier New" panose="02070309020205020404" pitchFamily="49" charset="0"/>
              </a:rPr>
              <a:t>		Break</a:t>
            </a:r>
          </a:p>
          <a:p>
            <a:pPr marL="0" indent="0" hangingPunct="0">
              <a:lnSpc>
                <a:spcPct val="120000"/>
              </a:lnSpc>
              <a:spcBef>
                <a:spcPts val="0"/>
              </a:spcBef>
              <a:spcAft>
                <a:spcPts val="0"/>
              </a:spcAft>
            </a:pPr>
            <a:r>
              <a:rPr lang="en-US" sz="2300" dirty="0" smtClean="0">
                <a:solidFill>
                  <a:srgbClr val="002060"/>
                </a:solidFill>
                <a:latin typeface="Courier New" panose="02070309020205020404" pitchFamily="49" charset="0"/>
                <a:cs typeface="Courier New" panose="02070309020205020404" pitchFamily="49" charset="0"/>
              </a:rPr>
              <a:t>12</a:t>
            </a:r>
            <a:r>
              <a:rPr lang="en-US" sz="2300" dirty="0">
                <a:solidFill>
                  <a:srgbClr val="002060"/>
                </a:solidFill>
                <a:latin typeface="Courier New" panose="02070309020205020404" pitchFamily="49" charset="0"/>
                <a:cs typeface="Courier New" panose="02070309020205020404" pitchFamily="49" charset="0"/>
              </a:rPr>
              <a:t>	Case 6, 7:</a:t>
            </a:r>
          </a:p>
          <a:p>
            <a:pPr marL="0" indent="0" hangingPunct="0">
              <a:lnSpc>
                <a:spcPct val="120000"/>
              </a:lnSpc>
              <a:spcBef>
                <a:spcPts val="0"/>
              </a:spcBef>
              <a:spcAft>
                <a:spcPts val="0"/>
              </a:spcAft>
            </a:pPr>
            <a:r>
              <a:rPr lang="en-US" sz="2300" dirty="0" smtClean="0">
                <a:solidFill>
                  <a:srgbClr val="002060"/>
                </a:solidFill>
                <a:latin typeface="Courier New" panose="02070309020205020404" pitchFamily="49" charset="0"/>
                <a:cs typeface="Courier New" panose="02070309020205020404" pitchFamily="49" charset="0"/>
              </a:rPr>
              <a:t>13</a:t>
            </a:r>
            <a:r>
              <a:rPr lang="en-US" sz="2300" dirty="0">
                <a:solidFill>
                  <a:srgbClr val="002060"/>
                </a:solidFill>
                <a:latin typeface="Courier New" panose="02070309020205020404" pitchFamily="49" charset="0"/>
                <a:cs typeface="Courier New" panose="02070309020205020404" pitchFamily="49" charset="0"/>
              </a:rPr>
              <a:t>		Set </a:t>
            </a:r>
            <a:r>
              <a:rPr lang="en-US" sz="2300" b="1" dirty="0">
                <a:solidFill>
                  <a:srgbClr val="002060"/>
                </a:solidFill>
                <a:latin typeface="Courier New" panose="02070309020205020404" pitchFamily="49" charset="0"/>
                <a:cs typeface="Courier New" panose="02070309020205020404" pitchFamily="49" charset="0"/>
              </a:rPr>
              <a:t>Rating</a:t>
            </a:r>
            <a:r>
              <a:rPr lang="en-US" sz="2300" dirty="0">
                <a:solidFill>
                  <a:srgbClr val="002060"/>
                </a:solidFill>
                <a:latin typeface="Courier New" panose="02070309020205020404" pitchFamily="49" charset="0"/>
                <a:cs typeface="Courier New" panose="02070309020205020404" pitchFamily="49" charset="0"/>
              </a:rPr>
              <a:t> = “C”</a:t>
            </a:r>
          </a:p>
          <a:p>
            <a:pPr marL="0" indent="0" hangingPunct="0">
              <a:lnSpc>
                <a:spcPct val="120000"/>
              </a:lnSpc>
              <a:spcBef>
                <a:spcPts val="0"/>
              </a:spcBef>
              <a:spcAft>
                <a:spcPts val="0"/>
              </a:spcAft>
            </a:pPr>
            <a:r>
              <a:rPr lang="en-US" sz="2300" dirty="0" smtClean="0">
                <a:solidFill>
                  <a:srgbClr val="002060"/>
                </a:solidFill>
                <a:latin typeface="Courier New" panose="02070309020205020404" pitchFamily="49" charset="0"/>
                <a:cs typeface="Courier New" panose="02070309020205020404" pitchFamily="49" charset="0"/>
              </a:rPr>
              <a:t>14</a:t>
            </a:r>
            <a:r>
              <a:rPr lang="en-US" sz="2300" dirty="0">
                <a:solidFill>
                  <a:srgbClr val="002060"/>
                </a:solidFill>
                <a:latin typeface="Courier New" panose="02070309020205020404" pitchFamily="49" charset="0"/>
                <a:cs typeface="Courier New" panose="02070309020205020404" pitchFamily="49" charset="0"/>
              </a:rPr>
              <a:t>		Break</a:t>
            </a:r>
          </a:p>
          <a:p>
            <a:pPr marL="0" indent="0" hangingPunct="0">
              <a:lnSpc>
                <a:spcPct val="120000"/>
              </a:lnSpc>
              <a:spcBef>
                <a:spcPts val="0"/>
              </a:spcBef>
              <a:spcAft>
                <a:spcPts val="0"/>
              </a:spcAft>
            </a:pPr>
            <a:r>
              <a:rPr lang="en-US" sz="2300" dirty="0" smtClean="0">
                <a:solidFill>
                  <a:srgbClr val="002060"/>
                </a:solidFill>
                <a:latin typeface="Courier New" panose="02070309020205020404" pitchFamily="49" charset="0"/>
                <a:cs typeface="Courier New" panose="02070309020205020404" pitchFamily="49" charset="0"/>
              </a:rPr>
              <a:t>15</a:t>
            </a:r>
            <a:r>
              <a:rPr lang="en-US" sz="2300" dirty="0">
                <a:solidFill>
                  <a:srgbClr val="002060"/>
                </a:solidFill>
                <a:latin typeface="Courier New" panose="02070309020205020404" pitchFamily="49" charset="0"/>
                <a:cs typeface="Courier New" panose="02070309020205020404" pitchFamily="49" charset="0"/>
              </a:rPr>
              <a:t>	Case 1–5:</a:t>
            </a:r>
          </a:p>
          <a:p>
            <a:pPr marL="0" indent="0" hangingPunct="0">
              <a:lnSpc>
                <a:spcPct val="120000"/>
              </a:lnSpc>
              <a:spcBef>
                <a:spcPts val="0"/>
              </a:spcBef>
              <a:spcAft>
                <a:spcPts val="0"/>
              </a:spcAft>
            </a:pPr>
            <a:r>
              <a:rPr lang="en-US" sz="2300" dirty="0" smtClean="0">
                <a:solidFill>
                  <a:srgbClr val="002060"/>
                </a:solidFill>
                <a:latin typeface="Courier New" panose="02070309020205020404" pitchFamily="49" charset="0"/>
                <a:cs typeface="Courier New" panose="02070309020205020404" pitchFamily="49" charset="0"/>
              </a:rPr>
              <a:t>16</a:t>
            </a:r>
            <a:r>
              <a:rPr lang="en-US" sz="2300" dirty="0">
                <a:solidFill>
                  <a:srgbClr val="002060"/>
                </a:solidFill>
                <a:latin typeface="Courier New" panose="02070309020205020404" pitchFamily="49" charset="0"/>
                <a:cs typeface="Courier New" panose="02070309020205020404" pitchFamily="49" charset="0"/>
              </a:rPr>
              <a:t>		Set </a:t>
            </a:r>
            <a:r>
              <a:rPr lang="en-US" sz="2300" b="1" dirty="0">
                <a:solidFill>
                  <a:srgbClr val="002060"/>
                </a:solidFill>
                <a:latin typeface="Courier New" panose="02070309020205020404" pitchFamily="49" charset="0"/>
                <a:cs typeface="Courier New" panose="02070309020205020404" pitchFamily="49" charset="0"/>
              </a:rPr>
              <a:t>Rating</a:t>
            </a:r>
            <a:r>
              <a:rPr lang="en-US" sz="2300" dirty="0">
                <a:solidFill>
                  <a:srgbClr val="002060"/>
                </a:solidFill>
                <a:latin typeface="Courier New" panose="02070309020205020404" pitchFamily="49" charset="0"/>
                <a:cs typeface="Courier New" panose="02070309020205020404" pitchFamily="49" charset="0"/>
              </a:rPr>
              <a:t> = “D”</a:t>
            </a:r>
          </a:p>
          <a:p>
            <a:pPr marL="0" indent="0" hangingPunct="0">
              <a:lnSpc>
                <a:spcPct val="120000"/>
              </a:lnSpc>
              <a:spcBef>
                <a:spcPts val="0"/>
              </a:spcBef>
              <a:spcAft>
                <a:spcPts val="0"/>
              </a:spcAft>
            </a:pPr>
            <a:r>
              <a:rPr lang="en-US" sz="2300" dirty="0" smtClean="0">
                <a:solidFill>
                  <a:srgbClr val="002060"/>
                </a:solidFill>
                <a:latin typeface="Courier New" panose="02070309020205020404" pitchFamily="49" charset="0"/>
                <a:cs typeface="Courier New" panose="02070309020205020404" pitchFamily="49" charset="0"/>
              </a:rPr>
              <a:t>17</a:t>
            </a:r>
            <a:r>
              <a:rPr lang="en-US" sz="2300" dirty="0">
                <a:solidFill>
                  <a:srgbClr val="002060"/>
                </a:solidFill>
                <a:latin typeface="Courier New" panose="02070309020205020404" pitchFamily="49" charset="0"/>
                <a:cs typeface="Courier New" panose="02070309020205020404" pitchFamily="49" charset="0"/>
              </a:rPr>
              <a:t>		Break</a:t>
            </a:r>
          </a:p>
          <a:p>
            <a:pPr marL="0" indent="0" hangingPunct="0">
              <a:lnSpc>
                <a:spcPct val="120000"/>
              </a:lnSpc>
              <a:spcBef>
                <a:spcPts val="0"/>
              </a:spcBef>
              <a:spcAft>
                <a:spcPts val="0"/>
              </a:spcAft>
            </a:pPr>
            <a:r>
              <a:rPr lang="en-US" sz="2300" dirty="0" smtClean="0">
                <a:solidFill>
                  <a:srgbClr val="002060"/>
                </a:solidFill>
                <a:latin typeface="Courier New" panose="02070309020205020404" pitchFamily="49" charset="0"/>
                <a:cs typeface="Courier New" panose="02070309020205020404" pitchFamily="49" charset="0"/>
              </a:rPr>
              <a:t>18  End </a:t>
            </a:r>
            <a:r>
              <a:rPr lang="en-US" sz="2300" dirty="0">
                <a:solidFill>
                  <a:srgbClr val="002060"/>
                </a:solidFill>
                <a:latin typeface="Courier New" panose="02070309020205020404" pitchFamily="49" charset="0"/>
                <a:cs typeface="Courier New" panose="02070309020205020404" pitchFamily="49" charset="0"/>
              </a:rPr>
              <a:t>Case</a:t>
            </a:r>
          </a:p>
          <a:p>
            <a:pPr marL="0" lvl="1" indent="0">
              <a:lnSpc>
                <a:spcPct val="120000"/>
              </a:lnSpc>
              <a:spcBef>
                <a:spcPts val="0"/>
              </a:spcBef>
              <a:spcAft>
                <a:spcPts val="0"/>
              </a:spcAft>
              <a:buNone/>
            </a:pPr>
            <a:endParaRPr lang="en-US" sz="2000" dirty="0">
              <a:solidFill>
                <a:srgbClr val="002060"/>
              </a:solidFill>
              <a:latin typeface="Courier New" panose="02070309020205020404" pitchFamily="49" charset="0"/>
              <a:cs typeface="Courier New" panose="02070309020205020404" pitchFamily="49" charset="0"/>
            </a:endParaRPr>
          </a:p>
          <a:p>
            <a:pPr marL="0" indent="0">
              <a:lnSpc>
                <a:spcPct val="120000"/>
              </a:lnSpc>
              <a:spcBef>
                <a:spcPts val="0"/>
              </a:spcBef>
              <a:spcAft>
                <a:spcPts val="0"/>
              </a:spcAft>
            </a:pPr>
            <a:endParaRPr lang="en-US" sz="2400" b="1" dirty="0">
              <a:solidFill>
                <a:srgbClr val="00206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719415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3" name="Content Placeholder 2"/>
          <p:cNvSpPr>
            <a:spLocks noGrp="1"/>
          </p:cNvSpPr>
          <p:nvPr>
            <p:ph idx="4294967295"/>
          </p:nvPr>
        </p:nvSpPr>
        <p:spPr>
          <a:xfrm>
            <a:off x="1037229" y="491320"/>
            <a:ext cx="9793288" cy="5104714"/>
          </a:xfrm>
        </p:spPr>
        <p:txBody>
          <a:bodyPr>
            <a:normAutofit/>
          </a:bodyPr>
          <a:lstStyle/>
          <a:p>
            <a:pPr marL="0" lvl="1" indent="0">
              <a:lnSpc>
                <a:spcPct val="120000"/>
              </a:lnSpc>
              <a:spcBef>
                <a:spcPts val="0"/>
              </a:spcBef>
              <a:spcAft>
                <a:spcPts val="0"/>
              </a:spcAft>
              <a:buNone/>
            </a:pPr>
            <a:endParaRPr lang="en-US" sz="2000" dirty="0">
              <a:solidFill>
                <a:srgbClr val="002060"/>
              </a:solidFill>
              <a:latin typeface="Courier New" panose="02070309020205020404" pitchFamily="49" charset="0"/>
              <a:cs typeface="Courier New" panose="02070309020205020404" pitchFamily="49" charset="0"/>
            </a:endParaRPr>
          </a:p>
          <a:p>
            <a:pPr marL="0" indent="0">
              <a:lnSpc>
                <a:spcPct val="120000"/>
              </a:lnSpc>
              <a:spcBef>
                <a:spcPts val="0"/>
              </a:spcBef>
              <a:spcAft>
                <a:spcPts val="0"/>
              </a:spcAft>
            </a:pPr>
            <a:endParaRPr lang="en-US" sz="2400" b="1" dirty="0">
              <a:solidFill>
                <a:srgbClr val="002060"/>
              </a:solidFill>
              <a:latin typeface="Courier New" panose="02070309020205020404" pitchFamily="49" charset="0"/>
              <a:cs typeface="Courier New" panose="02070309020205020404" pitchFamily="49" charset="0"/>
            </a:endParaRPr>
          </a:p>
        </p:txBody>
      </p:sp>
      <p:sp>
        <p:nvSpPr>
          <p:cNvPr id="2" name="Rectangle 1"/>
          <p:cNvSpPr/>
          <p:nvPr/>
        </p:nvSpPr>
        <p:spPr>
          <a:xfrm>
            <a:off x="929652" y="909924"/>
            <a:ext cx="2707023" cy="784830"/>
          </a:xfrm>
          <a:prstGeom prst="rect">
            <a:avLst/>
          </a:prstGeom>
        </p:spPr>
        <p:txBody>
          <a:bodyPr wrap="none">
            <a:spAutoFit/>
          </a:bodyPr>
          <a:lstStyle/>
          <a:p>
            <a:pPr indent="0">
              <a:lnSpc>
                <a:spcPct val="100000"/>
              </a:lnSpc>
              <a:spcBef>
                <a:spcPts val="0"/>
              </a:spcBef>
              <a:spcAft>
                <a:spcPts val="600"/>
              </a:spcAft>
            </a:pPr>
            <a:r>
              <a:rPr lang="en-US" sz="2000" b="1" dirty="0">
                <a:solidFill>
                  <a:srgbClr val="002060"/>
                </a:solidFill>
              </a:rPr>
              <a:t>Assigning Ratings </a:t>
            </a:r>
            <a:r>
              <a:rPr lang="en-US" sz="2000" b="1" dirty="0" smtClean="0">
                <a:solidFill>
                  <a:srgbClr val="002060"/>
                </a:solidFill>
              </a:rPr>
              <a:t>using </a:t>
            </a:r>
          </a:p>
          <a:p>
            <a:pPr indent="0">
              <a:lnSpc>
                <a:spcPct val="100000"/>
              </a:lnSpc>
              <a:spcBef>
                <a:spcPts val="0"/>
              </a:spcBef>
              <a:spcAft>
                <a:spcPts val="600"/>
              </a:spcAft>
            </a:pPr>
            <a:r>
              <a:rPr lang="en-US" sz="2000" b="1" dirty="0" smtClean="0">
                <a:solidFill>
                  <a:srgbClr val="002060"/>
                </a:solidFill>
              </a:rPr>
              <a:t>A </a:t>
            </a:r>
            <a:r>
              <a:rPr lang="en-US" sz="2000" b="1" dirty="0" smtClean="0">
                <a:solidFill>
                  <a:srgbClr val="002060"/>
                </a:solidFill>
                <a:latin typeface="Courier New" panose="02070309020205020404" pitchFamily="49" charset="0"/>
                <a:cs typeface="Courier New" panose="02070309020205020404" pitchFamily="49" charset="0"/>
              </a:rPr>
              <a:t>Case</a:t>
            </a:r>
            <a:r>
              <a:rPr lang="en-US" sz="2000" b="1" dirty="0" smtClean="0">
                <a:solidFill>
                  <a:srgbClr val="002060"/>
                </a:solidFill>
              </a:rPr>
              <a:t> Statement</a:t>
            </a:r>
            <a:endParaRPr lang="en-US" sz="2000" b="1" dirty="0">
              <a:solidFill>
                <a:srgbClr val="002060"/>
              </a:solidFill>
            </a:endParaRPr>
          </a:p>
        </p:txBody>
      </p:sp>
      <p:pic>
        <p:nvPicPr>
          <p:cNvPr id="6" name="Picture 5" descr="0307"/>
          <p:cNvPicPr/>
          <p:nvPr/>
        </p:nvPicPr>
        <p:blipFill>
          <a:blip r:embed="rId2">
            <a:extLst>
              <a:ext uri="{28A0092B-C50C-407E-A947-70E740481C1C}">
                <a14:useLocalDpi xmlns:a14="http://schemas.microsoft.com/office/drawing/2010/main" val="0"/>
              </a:ext>
            </a:extLst>
          </a:blip>
          <a:srcRect/>
          <a:stretch>
            <a:fillRect/>
          </a:stretch>
        </p:blipFill>
        <p:spPr bwMode="auto">
          <a:xfrm>
            <a:off x="3744252" y="1012330"/>
            <a:ext cx="5897432" cy="4062693"/>
          </a:xfrm>
          <a:prstGeom prst="rect">
            <a:avLst/>
          </a:prstGeom>
          <a:noFill/>
          <a:ln>
            <a:noFill/>
          </a:ln>
        </p:spPr>
      </p:pic>
    </p:spTree>
    <p:extLst>
      <p:ext uri="{BB962C8B-B14F-4D97-AF65-F5344CB8AC3E}">
        <p14:creationId xmlns:p14="http://schemas.microsoft.com/office/powerpoint/2010/main" val="3470935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87355"/>
          </a:xfrm>
        </p:spPr>
        <p:txBody>
          <a:bodyPr>
            <a:normAutofit/>
          </a:bodyPr>
          <a:lstStyle/>
          <a:p>
            <a:r>
              <a:rPr lang="en-US" b="1" dirty="0">
                <a:solidFill>
                  <a:schemeClr val="accent1">
                    <a:lumMod val="75000"/>
                  </a:schemeClr>
                </a:solidFill>
              </a:rPr>
              <a:t>4</a:t>
            </a:r>
            <a:r>
              <a:rPr lang="en-US" b="1" dirty="0" smtClean="0">
                <a:solidFill>
                  <a:schemeClr val="accent1">
                    <a:lumMod val="75000"/>
                  </a:schemeClr>
                </a:solidFill>
              </a:rPr>
              <a:t>.5 Applications of Selection Structures</a:t>
            </a:r>
            <a:endParaRPr lang="en-US" b="1" dirty="0">
              <a:solidFill>
                <a:schemeClr val="accent1">
                  <a:lumMod val="75000"/>
                </a:schemeClr>
              </a:solidFill>
            </a:endParaRPr>
          </a:p>
        </p:txBody>
      </p:sp>
      <p:sp>
        <p:nvSpPr>
          <p:cNvPr id="6" name="Content Placeholder 5"/>
          <p:cNvSpPr>
            <a:spLocks noGrp="1"/>
          </p:cNvSpPr>
          <p:nvPr>
            <p:ph idx="1"/>
          </p:nvPr>
        </p:nvSpPr>
        <p:spPr/>
        <p:txBody>
          <a:bodyPr>
            <a:normAutofit lnSpcReduction="10000"/>
          </a:bodyPr>
          <a:lstStyle/>
          <a:p>
            <a:pPr marL="0" indent="0">
              <a:lnSpc>
                <a:spcPct val="100000"/>
              </a:lnSpc>
              <a:spcBef>
                <a:spcPts val="0"/>
              </a:spcBef>
              <a:spcAft>
                <a:spcPts val="600"/>
              </a:spcAft>
              <a:buNone/>
            </a:pPr>
            <a:r>
              <a:rPr lang="en-US" sz="2800" b="1" dirty="0" smtClean="0">
                <a:solidFill>
                  <a:srgbClr val="002060"/>
                </a:solidFill>
              </a:rPr>
              <a:t>Defensive Programming:</a:t>
            </a:r>
          </a:p>
          <a:p>
            <a:pPr marL="0" indent="0">
              <a:lnSpc>
                <a:spcPct val="100000"/>
              </a:lnSpc>
              <a:spcBef>
                <a:spcPts val="0"/>
              </a:spcBef>
              <a:spcAft>
                <a:spcPts val="600"/>
              </a:spcAft>
              <a:buNone/>
            </a:pPr>
            <a:r>
              <a:rPr lang="en-US" dirty="0" smtClean="0">
                <a:solidFill>
                  <a:srgbClr val="002060"/>
                </a:solidFill>
              </a:rPr>
              <a:t>Program </a:t>
            </a:r>
            <a:r>
              <a:rPr lang="en-US" dirty="0">
                <a:solidFill>
                  <a:srgbClr val="002060"/>
                </a:solidFill>
              </a:rPr>
              <a:t>defensively in order to prevent bad data from entering our program. To do this, set </a:t>
            </a:r>
            <a:r>
              <a:rPr lang="en-US" b="1" dirty="0">
                <a:solidFill>
                  <a:srgbClr val="002060"/>
                </a:solidFill>
              </a:rPr>
              <a:t>error</a:t>
            </a:r>
            <a:r>
              <a:rPr lang="en-US" dirty="0">
                <a:solidFill>
                  <a:srgbClr val="002060"/>
                </a:solidFill>
              </a:rPr>
              <a:t> </a:t>
            </a:r>
            <a:r>
              <a:rPr lang="en-US" b="1" dirty="0">
                <a:solidFill>
                  <a:srgbClr val="002060"/>
                </a:solidFill>
              </a:rPr>
              <a:t>traps</a:t>
            </a:r>
            <a:r>
              <a:rPr lang="en-US" dirty="0">
                <a:solidFill>
                  <a:srgbClr val="002060"/>
                </a:solidFill>
              </a:rPr>
              <a:t>.</a:t>
            </a:r>
          </a:p>
          <a:p>
            <a:pPr marL="0" indent="0">
              <a:lnSpc>
                <a:spcPct val="100000"/>
              </a:lnSpc>
              <a:spcBef>
                <a:spcPts val="0"/>
              </a:spcBef>
              <a:spcAft>
                <a:spcPts val="600"/>
              </a:spcAft>
              <a:buNone/>
            </a:pPr>
            <a:r>
              <a:rPr lang="en-US" dirty="0">
                <a:solidFill>
                  <a:srgbClr val="002060"/>
                </a:solidFill>
              </a:rPr>
              <a:t>If our program should accept only a </a:t>
            </a:r>
            <a:r>
              <a:rPr lang="en-US" b="1" dirty="0">
                <a:solidFill>
                  <a:srgbClr val="0070C0"/>
                </a:solidFill>
                <a:latin typeface="Courier New" panose="02070309020205020404" pitchFamily="49" charset="0"/>
              </a:rPr>
              <a:t>Cost</a:t>
            </a:r>
            <a:r>
              <a:rPr lang="en-US" dirty="0">
                <a:solidFill>
                  <a:srgbClr val="002060"/>
                </a:solidFill>
                <a:latin typeface="Courier New" panose="02070309020205020404" pitchFamily="49" charset="0"/>
              </a:rPr>
              <a:t> </a:t>
            </a:r>
            <a:r>
              <a:rPr lang="en-US" dirty="0">
                <a:solidFill>
                  <a:srgbClr val="002060"/>
                </a:solidFill>
              </a:rPr>
              <a:t>greater than </a:t>
            </a:r>
            <a:r>
              <a:rPr lang="en-US" b="1" dirty="0">
                <a:solidFill>
                  <a:srgbClr val="002060"/>
                </a:solidFill>
                <a:latin typeface="Courier New" panose="02070309020205020404" pitchFamily="49" charset="0"/>
              </a:rPr>
              <a:t>0</a:t>
            </a:r>
            <a:r>
              <a:rPr lang="en-US" dirty="0">
                <a:solidFill>
                  <a:srgbClr val="002060"/>
                </a:solidFill>
              </a:rPr>
              <a:t>, we can stop any other value from entering with the following trap:</a:t>
            </a:r>
          </a:p>
          <a:p>
            <a:pPr marL="0" lvl="2" indent="0">
              <a:lnSpc>
                <a:spcPct val="100000"/>
              </a:lnSpc>
              <a:spcBef>
                <a:spcPts val="0"/>
              </a:spcBef>
              <a:spcAft>
                <a:spcPts val="600"/>
              </a:spcAft>
              <a:buFontTx/>
              <a:buNone/>
            </a:pPr>
            <a:r>
              <a:rPr lang="en-US" sz="2000" b="1" dirty="0" smtClean="0">
                <a:solidFill>
                  <a:srgbClr val="002060"/>
                </a:solidFill>
                <a:latin typeface="Courier New" panose="02070309020205020404" pitchFamily="49" charset="0"/>
              </a:rPr>
              <a:t>	</a:t>
            </a:r>
            <a:r>
              <a:rPr lang="en-US" sz="2000" dirty="0" smtClean="0">
                <a:solidFill>
                  <a:srgbClr val="002060"/>
                </a:solidFill>
                <a:latin typeface="Courier New" panose="02070309020205020404" pitchFamily="49" charset="0"/>
              </a:rPr>
              <a:t>Input </a:t>
            </a:r>
            <a:r>
              <a:rPr lang="en-US" sz="2000" b="1" dirty="0">
                <a:solidFill>
                  <a:srgbClr val="0070C0"/>
                </a:solidFill>
                <a:latin typeface="Courier New" panose="02070309020205020404" pitchFamily="49" charset="0"/>
              </a:rPr>
              <a:t>Cost</a:t>
            </a:r>
          </a:p>
          <a:p>
            <a:pPr marL="0" lvl="2" indent="0">
              <a:lnSpc>
                <a:spcPct val="100000"/>
              </a:lnSpc>
              <a:spcBef>
                <a:spcPts val="0"/>
              </a:spcBef>
              <a:spcAft>
                <a:spcPts val="600"/>
              </a:spcAft>
              <a:buFontTx/>
              <a:buNone/>
            </a:pPr>
            <a:r>
              <a:rPr lang="en-US" sz="2000" b="1" dirty="0">
                <a:solidFill>
                  <a:srgbClr val="002060"/>
                </a:solidFill>
                <a:latin typeface="Courier New" panose="02070309020205020404" pitchFamily="49" charset="0"/>
              </a:rPr>
              <a:t>	</a:t>
            </a:r>
            <a:r>
              <a:rPr lang="en-US" sz="2000" dirty="0">
                <a:solidFill>
                  <a:srgbClr val="002060"/>
                </a:solidFill>
                <a:latin typeface="Courier New" panose="02070309020205020404" pitchFamily="49" charset="0"/>
              </a:rPr>
              <a:t>If</a:t>
            </a:r>
            <a:r>
              <a:rPr lang="en-US" sz="2000" b="1" dirty="0">
                <a:solidFill>
                  <a:srgbClr val="002060"/>
                </a:solidFill>
                <a:latin typeface="Courier New" panose="02070309020205020404" pitchFamily="49" charset="0"/>
              </a:rPr>
              <a:t> </a:t>
            </a:r>
            <a:r>
              <a:rPr lang="en-US" sz="2000" b="1" dirty="0">
                <a:solidFill>
                  <a:srgbClr val="0070C0"/>
                </a:solidFill>
                <a:latin typeface="Courier New" panose="02070309020205020404" pitchFamily="49" charset="0"/>
              </a:rPr>
              <a:t>Cost</a:t>
            </a:r>
            <a:r>
              <a:rPr lang="en-US" sz="2000" b="1" dirty="0">
                <a:solidFill>
                  <a:srgbClr val="002060"/>
                </a:solidFill>
                <a:latin typeface="Courier New" panose="02070309020205020404" pitchFamily="49" charset="0"/>
              </a:rPr>
              <a:t> </a:t>
            </a:r>
            <a:r>
              <a:rPr lang="en-US" sz="2000" dirty="0">
                <a:solidFill>
                  <a:srgbClr val="002060"/>
                </a:solidFill>
                <a:latin typeface="Courier New" panose="02070309020205020404" pitchFamily="49" charset="0"/>
              </a:rPr>
              <a:t>&lt;= 0 Then</a:t>
            </a:r>
          </a:p>
          <a:p>
            <a:pPr marL="0" lvl="2" indent="0">
              <a:lnSpc>
                <a:spcPct val="100000"/>
              </a:lnSpc>
              <a:spcBef>
                <a:spcPts val="0"/>
              </a:spcBef>
              <a:spcAft>
                <a:spcPts val="600"/>
              </a:spcAft>
              <a:buFontTx/>
              <a:buNone/>
            </a:pPr>
            <a:r>
              <a:rPr lang="en-US" sz="2000" dirty="0">
                <a:solidFill>
                  <a:srgbClr val="002060"/>
                </a:solidFill>
                <a:latin typeface="Courier New" panose="02070309020205020404" pitchFamily="49" charset="0"/>
              </a:rPr>
              <a:t>		Write “Invalid cost”</a:t>
            </a:r>
          </a:p>
          <a:p>
            <a:pPr marL="0" lvl="2" indent="0">
              <a:lnSpc>
                <a:spcPct val="100000"/>
              </a:lnSpc>
              <a:spcBef>
                <a:spcPts val="0"/>
              </a:spcBef>
              <a:spcAft>
                <a:spcPts val="600"/>
              </a:spcAft>
              <a:buFontTx/>
              <a:buNone/>
            </a:pPr>
            <a:r>
              <a:rPr lang="en-US" sz="2000" dirty="0">
                <a:solidFill>
                  <a:srgbClr val="002060"/>
                </a:solidFill>
                <a:latin typeface="Courier New" panose="02070309020205020404" pitchFamily="49" charset="0"/>
              </a:rPr>
              <a:t>	Else </a:t>
            </a:r>
          </a:p>
          <a:p>
            <a:pPr marL="0" lvl="2" indent="0">
              <a:lnSpc>
                <a:spcPct val="100000"/>
              </a:lnSpc>
              <a:spcBef>
                <a:spcPts val="0"/>
              </a:spcBef>
              <a:spcAft>
                <a:spcPts val="600"/>
              </a:spcAft>
              <a:buFontTx/>
              <a:buNone/>
            </a:pPr>
            <a:r>
              <a:rPr lang="en-US" sz="2000" dirty="0">
                <a:solidFill>
                  <a:srgbClr val="002060"/>
                </a:solidFill>
                <a:latin typeface="Courier New" panose="02070309020205020404" pitchFamily="49" charset="0"/>
              </a:rPr>
              <a:t>		Write “The cost is ” +</a:t>
            </a:r>
            <a:r>
              <a:rPr lang="en-US" sz="2000" b="1" dirty="0">
                <a:solidFill>
                  <a:srgbClr val="002060"/>
                </a:solidFill>
                <a:latin typeface="Courier New" panose="02070309020205020404" pitchFamily="49" charset="0"/>
              </a:rPr>
              <a:t> </a:t>
            </a:r>
            <a:r>
              <a:rPr lang="en-US" sz="2000" b="1" dirty="0">
                <a:solidFill>
                  <a:srgbClr val="0070C0"/>
                </a:solidFill>
                <a:latin typeface="Courier New" panose="02070309020205020404" pitchFamily="49" charset="0"/>
              </a:rPr>
              <a:t>Cost</a:t>
            </a:r>
          </a:p>
          <a:p>
            <a:pPr marL="0" lvl="2" indent="0">
              <a:lnSpc>
                <a:spcPct val="100000"/>
              </a:lnSpc>
              <a:spcBef>
                <a:spcPts val="0"/>
              </a:spcBef>
              <a:spcAft>
                <a:spcPts val="600"/>
              </a:spcAft>
              <a:buFontTx/>
              <a:buNone/>
            </a:pPr>
            <a:r>
              <a:rPr lang="en-US" sz="2000" b="1" dirty="0" smtClean="0">
                <a:solidFill>
                  <a:srgbClr val="002060"/>
                </a:solidFill>
                <a:latin typeface="Courier New" panose="02070309020205020404" pitchFamily="49" charset="0"/>
              </a:rPr>
              <a:t>	</a:t>
            </a:r>
            <a:r>
              <a:rPr lang="en-US" sz="2000" dirty="0">
                <a:solidFill>
                  <a:srgbClr val="002060"/>
                </a:solidFill>
                <a:latin typeface="Courier New" panose="02070309020205020404" pitchFamily="49" charset="0"/>
              </a:rPr>
              <a:t>End If </a:t>
            </a:r>
          </a:p>
          <a:p>
            <a:pPr marL="0" indent="0">
              <a:buNone/>
            </a:pPr>
            <a:endParaRPr lang="en-US" sz="2800" dirty="0">
              <a:solidFill>
                <a:srgbClr val="002060"/>
              </a:solidFill>
            </a:endParaRPr>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530646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87355"/>
          </a:xfrm>
        </p:spPr>
        <p:txBody>
          <a:bodyPr>
            <a:normAutofit/>
          </a:bodyPr>
          <a:lstStyle/>
          <a:p>
            <a:r>
              <a:rPr lang="en-US" b="1" dirty="0" smtClean="0">
                <a:solidFill>
                  <a:schemeClr val="accent1">
                    <a:lumMod val="75000"/>
                  </a:schemeClr>
                </a:solidFill>
              </a:rPr>
              <a:t>Error Trap for a Division by Zero Error </a:t>
            </a:r>
            <a:endParaRPr lang="en-US" b="1" dirty="0">
              <a:solidFill>
                <a:schemeClr val="accent1">
                  <a:lumMod val="75000"/>
                </a:schemeClr>
              </a:solidFill>
            </a:endParaRPr>
          </a:p>
        </p:txBody>
      </p:sp>
      <p:sp>
        <p:nvSpPr>
          <p:cNvPr id="6" name="Content Placeholder 5"/>
          <p:cNvSpPr>
            <a:spLocks noGrp="1"/>
          </p:cNvSpPr>
          <p:nvPr>
            <p:ph idx="1"/>
          </p:nvPr>
        </p:nvSpPr>
        <p:spPr>
          <a:xfrm>
            <a:off x="1097279" y="1845734"/>
            <a:ext cx="10467191" cy="4023360"/>
          </a:xfrm>
        </p:spPr>
        <p:txBody>
          <a:bodyPr>
            <a:normAutofit fontScale="85000" lnSpcReduction="20000"/>
          </a:bodyPr>
          <a:lstStyle/>
          <a:p>
            <a:pPr marL="0" indent="0">
              <a:lnSpc>
                <a:spcPct val="110000"/>
              </a:lnSpc>
              <a:spcBef>
                <a:spcPts val="0"/>
              </a:spcBef>
              <a:spcAft>
                <a:spcPts val="600"/>
              </a:spcAft>
              <a:buFont typeface="Times" panose="02020603050405020304" pitchFamily="18" charset="0"/>
              <a:buNone/>
            </a:pPr>
            <a:r>
              <a:rPr lang="en-US" sz="2200" dirty="0" smtClean="0">
                <a:solidFill>
                  <a:srgbClr val="002060"/>
                </a:solidFill>
              </a:rPr>
              <a:t>The </a:t>
            </a:r>
            <a:r>
              <a:rPr lang="en-US" sz="2200" dirty="0">
                <a:solidFill>
                  <a:srgbClr val="002060"/>
                </a:solidFill>
              </a:rPr>
              <a:t>reciprocal of a number is 1 divided by that number. </a:t>
            </a:r>
            <a:r>
              <a:rPr lang="en-US" sz="2200" dirty="0" smtClean="0">
                <a:solidFill>
                  <a:srgbClr val="002060"/>
                </a:solidFill>
              </a:rPr>
              <a:t>But division </a:t>
            </a:r>
            <a:r>
              <a:rPr lang="en-US" sz="2200" dirty="0">
                <a:solidFill>
                  <a:srgbClr val="002060"/>
                </a:solidFill>
              </a:rPr>
              <a:t>by zero is not </a:t>
            </a:r>
            <a:r>
              <a:rPr lang="en-US" sz="2200" dirty="0" smtClean="0">
                <a:solidFill>
                  <a:srgbClr val="002060"/>
                </a:solidFill>
              </a:rPr>
              <a:t>allowed </a:t>
            </a:r>
            <a:r>
              <a:rPr lang="en-US" sz="2200" dirty="0" err="1" smtClean="0">
                <a:solidFill>
                  <a:srgbClr val="002060"/>
                </a:solidFill>
              </a:rPr>
              <a:t>ao</a:t>
            </a:r>
            <a:r>
              <a:rPr lang="en-US" sz="2200" dirty="0" smtClean="0">
                <a:solidFill>
                  <a:srgbClr val="002060"/>
                </a:solidFill>
              </a:rPr>
              <a:t> </a:t>
            </a:r>
            <a:r>
              <a:rPr lang="en-US" sz="2200" dirty="0">
                <a:solidFill>
                  <a:srgbClr val="002060"/>
                </a:solidFill>
              </a:rPr>
              <a:t>the reciprocal of 0 is undefined. The following example will display the reciprocal of any number:</a:t>
            </a:r>
          </a:p>
          <a:p>
            <a:pPr marL="0" lvl="1" indent="0">
              <a:lnSpc>
                <a:spcPct val="110000"/>
              </a:lnSpc>
              <a:spcBef>
                <a:spcPts val="0"/>
              </a:spcBef>
              <a:spcAft>
                <a:spcPts val="600"/>
              </a:spcAft>
              <a:buFontTx/>
              <a:buNone/>
            </a:pPr>
            <a:r>
              <a:rPr lang="en-US" sz="2200" b="1" dirty="0" smtClean="0">
                <a:solidFill>
                  <a:srgbClr val="002060"/>
                </a:solidFill>
                <a:latin typeface="Courier New" panose="02070309020205020404" pitchFamily="49" charset="0"/>
              </a:rPr>
              <a:t>	</a:t>
            </a:r>
            <a:r>
              <a:rPr lang="en-US" sz="2400" dirty="0" smtClean="0">
                <a:solidFill>
                  <a:srgbClr val="002060"/>
                </a:solidFill>
                <a:latin typeface="Courier New" panose="02070309020205020404" pitchFamily="49" charset="0"/>
              </a:rPr>
              <a:t>Write </a:t>
            </a:r>
            <a:r>
              <a:rPr lang="en-US" sz="2400" dirty="0">
                <a:solidFill>
                  <a:srgbClr val="002060"/>
                </a:solidFill>
              </a:rPr>
              <a:t>“</a:t>
            </a:r>
            <a:r>
              <a:rPr lang="en-US" sz="2400" dirty="0">
                <a:solidFill>
                  <a:srgbClr val="002060"/>
                </a:solidFill>
                <a:latin typeface="Courier New" panose="02070309020205020404" pitchFamily="49" charset="0"/>
              </a:rPr>
              <a:t>Enter a number.</a:t>
            </a:r>
            <a:r>
              <a:rPr lang="en-US" sz="2400" dirty="0">
                <a:solidFill>
                  <a:srgbClr val="002060"/>
                </a:solidFill>
              </a:rPr>
              <a:t>”</a:t>
            </a:r>
            <a:endParaRPr lang="en-US" sz="2400" dirty="0">
              <a:solidFill>
                <a:srgbClr val="002060"/>
              </a:solidFill>
              <a:latin typeface="Courier New" panose="02070309020205020404" pitchFamily="49" charset="0"/>
            </a:endParaRPr>
          </a:p>
          <a:p>
            <a:pPr marL="0" lvl="1" indent="0">
              <a:lnSpc>
                <a:spcPct val="110000"/>
              </a:lnSpc>
              <a:spcBef>
                <a:spcPts val="0"/>
              </a:spcBef>
              <a:spcAft>
                <a:spcPts val="600"/>
              </a:spcAft>
              <a:buFontTx/>
              <a:buNone/>
            </a:pPr>
            <a:r>
              <a:rPr lang="en-US" sz="2400" dirty="0" smtClean="0">
                <a:solidFill>
                  <a:srgbClr val="002060"/>
                </a:solidFill>
                <a:latin typeface="Courier New" panose="02070309020205020404" pitchFamily="49" charset="0"/>
              </a:rPr>
              <a:t>	Write </a:t>
            </a:r>
            <a:r>
              <a:rPr lang="en-US" sz="2400" dirty="0">
                <a:solidFill>
                  <a:srgbClr val="002060"/>
                </a:solidFill>
              </a:rPr>
              <a:t>“</a:t>
            </a:r>
            <a:r>
              <a:rPr lang="en-US" sz="2400" dirty="0">
                <a:solidFill>
                  <a:srgbClr val="002060"/>
                </a:solidFill>
                <a:latin typeface="Courier New" panose="02070309020205020404" pitchFamily="49" charset="0"/>
              </a:rPr>
              <a:t>This program will display its reciprocal.</a:t>
            </a:r>
            <a:r>
              <a:rPr lang="en-US" sz="2400" dirty="0">
                <a:solidFill>
                  <a:srgbClr val="002060"/>
                </a:solidFill>
              </a:rPr>
              <a:t>”</a:t>
            </a:r>
            <a:endParaRPr lang="en-US" sz="2400" dirty="0">
              <a:solidFill>
                <a:srgbClr val="002060"/>
              </a:solidFill>
              <a:latin typeface="Courier New" panose="02070309020205020404" pitchFamily="49" charset="0"/>
            </a:endParaRPr>
          </a:p>
          <a:p>
            <a:pPr marL="0" lvl="1" indent="0">
              <a:lnSpc>
                <a:spcPct val="110000"/>
              </a:lnSpc>
              <a:spcBef>
                <a:spcPts val="0"/>
              </a:spcBef>
              <a:spcAft>
                <a:spcPts val="600"/>
              </a:spcAft>
              <a:buFontTx/>
              <a:buNone/>
            </a:pPr>
            <a:r>
              <a:rPr lang="en-US" sz="2400" dirty="0" smtClean="0">
                <a:solidFill>
                  <a:srgbClr val="002060"/>
                </a:solidFill>
                <a:latin typeface="Courier New" panose="02070309020205020404" pitchFamily="49" charset="0"/>
              </a:rPr>
              <a:t>	Input </a:t>
            </a:r>
            <a:r>
              <a:rPr lang="en-US" sz="2400" b="1" dirty="0">
                <a:solidFill>
                  <a:srgbClr val="0070C0"/>
                </a:solidFill>
                <a:latin typeface="Courier New" panose="02070309020205020404" pitchFamily="49" charset="0"/>
              </a:rPr>
              <a:t>Number</a:t>
            </a:r>
          </a:p>
          <a:p>
            <a:pPr marL="0" lvl="1" indent="0">
              <a:lnSpc>
                <a:spcPct val="110000"/>
              </a:lnSpc>
              <a:spcBef>
                <a:spcPts val="0"/>
              </a:spcBef>
              <a:spcAft>
                <a:spcPts val="600"/>
              </a:spcAft>
              <a:buFontTx/>
              <a:buNone/>
            </a:pPr>
            <a:r>
              <a:rPr lang="en-US" sz="2400" dirty="0" smtClean="0">
                <a:solidFill>
                  <a:srgbClr val="002060"/>
                </a:solidFill>
                <a:latin typeface="Courier New" panose="02070309020205020404" pitchFamily="49" charset="0"/>
              </a:rPr>
              <a:t>	If </a:t>
            </a:r>
            <a:r>
              <a:rPr lang="en-US" sz="2400" b="1" dirty="0">
                <a:solidFill>
                  <a:srgbClr val="0070C0"/>
                </a:solidFill>
                <a:latin typeface="Courier New" panose="02070309020205020404" pitchFamily="49" charset="0"/>
              </a:rPr>
              <a:t>Number</a:t>
            </a:r>
            <a:r>
              <a:rPr lang="en-US" sz="2400" dirty="0">
                <a:solidFill>
                  <a:srgbClr val="002060"/>
                </a:solidFill>
                <a:latin typeface="Courier New" panose="02070309020205020404" pitchFamily="49" charset="0"/>
              </a:rPr>
              <a:t> != 0 Then</a:t>
            </a:r>
          </a:p>
          <a:p>
            <a:pPr marL="0" lvl="1" indent="0">
              <a:lnSpc>
                <a:spcPct val="110000"/>
              </a:lnSpc>
              <a:spcBef>
                <a:spcPts val="0"/>
              </a:spcBef>
              <a:spcAft>
                <a:spcPts val="600"/>
              </a:spcAft>
              <a:buFontTx/>
              <a:buNone/>
            </a:pPr>
            <a:r>
              <a:rPr lang="en-US" sz="2400" dirty="0">
                <a:solidFill>
                  <a:srgbClr val="002060"/>
                </a:solidFill>
                <a:latin typeface="Courier New" panose="02070309020205020404" pitchFamily="49" charset="0"/>
              </a:rPr>
              <a:t>	</a:t>
            </a:r>
            <a:r>
              <a:rPr lang="en-US" sz="2400" dirty="0" smtClean="0">
                <a:solidFill>
                  <a:srgbClr val="002060"/>
                </a:solidFill>
                <a:latin typeface="Courier New" panose="02070309020205020404" pitchFamily="49" charset="0"/>
              </a:rPr>
              <a:t>	Set </a:t>
            </a:r>
            <a:r>
              <a:rPr lang="en-US" sz="2400" b="1" dirty="0">
                <a:solidFill>
                  <a:srgbClr val="0070C0"/>
                </a:solidFill>
                <a:latin typeface="Courier New" panose="02070309020205020404" pitchFamily="49" charset="0"/>
              </a:rPr>
              <a:t>Reciprocal</a:t>
            </a:r>
            <a:r>
              <a:rPr lang="en-US" sz="2400" dirty="0">
                <a:solidFill>
                  <a:srgbClr val="002060"/>
                </a:solidFill>
                <a:latin typeface="Courier New" panose="02070309020205020404" pitchFamily="49" charset="0"/>
              </a:rPr>
              <a:t> = 1/</a:t>
            </a:r>
            <a:r>
              <a:rPr lang="en-US" sz="2400" b="1" dirty="0">
                <a:solidFill>
                  <a:srgbClr val="0070C0"/>
                </a:solidFill>
                <a:latin typeface="Courier New" panose="02070309020205020404" pitchFamily="49" charset="0"/>
              </a:rPr>
              <a:t>Number</a:t>
            </a:r>
          </a:p>
          <a:p>
            <a:pPr marL="0" lvl="1" indent="0">
              <a:lnSpc>
                <a:spcPct val="110000"/>
              </a:lnSpc>
              <a:spcBef>
                <a:spcPts val="0"/>
              </a:spcBef>
              <a:spcAft>
                <a:spcPts val="600"/>
              </a:spcAft>
              <a:buFontTx/>
              <a:buNone/>
            </a:pPr>
            <a:r>
              <a:rPr lang="en-US" sz="2400" dirty="0">
                <a:solidFill>
                  <a:srgbClr val="002060"/>
                </a:solidFill>
                <a:latin typeface="Courier New" panose="02070309020205020404" pitchFamily="49" charset="0"/>
              </a:rPr>
              <a:t>	</a:t>
            </a:r>
            <a:r>
              <a:rPr lang="en-US" sz="2400" dirty="0" smtClean="0">
                <a:solidFill>
                  <a:srgbClr val="002060"/>
                </a:solidFill>
                <a:latin typeface="Courier New" panose="02070309020205020404" pitchFamily="49" charset="0"/>
              </a:rPr>
              <a:t>	Write </a:t>
            </a:r>
            <a:r>
              <a:rPr lang="en-US" sz="2400" dirty="0">
                <a:solidFill>
                  <a:srgbClr val="002060"/>
                </a:solidFill>
              </a:rPr>
              <a:t>“</a:t>
            </a:r>
            <a:r>
              <a:rPr lang="en-US" sz="2400" dirty="0">
                <a:solidFill>
                  <a:srgbClr val="002060"/>
                </a:solidFill>
                <a:latin typeface="Courier New" panose="02070309020205020404" pitchFamily="49" charset="0"/>
              </a:rPr>
              <a:t>The reciprocal of </a:t>
            </a:r>
            <a:r>
              <a:rPr lang="en-US" sz="2400" dirty="0" smtClean="0">
                <a:solidFill>
                  <a:srgbClr val="002060"/>
                </a:solidFill>
              </a:rPr>
              <a:t>“ </a:t>
            </a:r>
            <a:r>
              <a:rPr lang="en-US" sz="2400" dirty="0" smtClean="0">
                <a:solidFill>
                  <a:srgbClr val="002060"/>
                </a:solidFill>
                <a:latin typeface="Courier New" panose="02070309020205020404" pitchFamily="49" charset="0"/>
              </a:rPr>
              <a:t>+ </a:t>
            </a:r>
            <a:r>
              <a:rPr lang="en-US" sz="2400" b="1" dirty="0" smtClean="0">
                <a:solidFill>
                  <a:srgbClr val="0070C0"/>
                </a:solidFill>
                <a:latin typeface="Courier New" panose="02070309020205020404" pitchFamily="49" charset="0"/>
              </a:rPr>
              <a:t>Number </a:t>
            </a:r>
            <a:r>
              <a:rPr lang="en-US" sz="2400" dirty="0" smtClean="0">
                <a:solidFill>
                  <a:srgbClr val="002060"/>
                </a:solidFill>
                <a:latin typeface="Courier New" panose="02070309020205020404" pitchFamily="49" charset="0"/>
              </a:rPr>
              <a:t>+ </a:t>
            </a:r>
            <a:r>
              <a:rPr lang="en-US" sz="2400" dirty="0" smtClean="0">
                <a:solidFill>
                  <a:srgbClr val="002060"/>
                </a:solidFill>
              </a:rPr>
              <a:t>“</a:t>
            </a:r>
            <a:r>
              <a:rPr lang="en-US" sz="2400" dirty="0" smtClean="0">
                <a:solidFill>
                  <a:srgbClr val="002060"/>
                </a:solidFill>
                <a:latin typeface="Courier New" panose="02070309020205020404" pitchFamily="49" charset="0"/>
              </a:rPr>
              <a:t> </a:t>
            </a:r>
            <a:r>
              <a:rPr lang="en-US" sz="2400" dirty="0">
                <a:solidFill>
                  <a:srgbClr val="002060"/>
                </a:solidFill>
                <a:latin typeface="Courier New" panose="02070309020205020404" pitchFamily="49" charset="0"/>
              </a:rPr>
              <a:t>is </a:t>
            </a:r>
            <a:r>
              <a:rPr lang="en-US" sz="2400" dirty="0" smtClean="0">
                <a:solidFill>
                  <a:srgbClr val="002060"/>
                </a:solidFill>
              </a:rPr>
              <a:t>“ </a:t>
            </a:r>
            <a:r>
              <a:rPr lang="en-US" sz="2400" dirty="0" smtClean="0">
                <a:solidFill>
                  <a:srgbClr val="002060"/>
                </a:solidFill>
                <a:latin typeface="Courier New" panose="02070309020205020404" pitchFamily="49" charset="0"/>
              </a:rPr>
              <a:t>+ </a:t>
            </a:r>
            <a:r>
              <a:rPr lang="en-US" sz="2400" b="1" dirty="0" smtClean="0">
                <a:solidFill>
                  <a:srgbClr val="0070C0"/>
                </a:solidFill>
                <a:latin typeface="Courier New" panose="02070309020205020404" pitchFamily="49" charset="0"/>
              </a:rPr>
              <a:t>Reciprocal</a:t>
            </a:r>
            <a:endParaRPr lang="en-US" sz="2400" b="1" dirty="0">
              <a:solidFill>
                <a:srgbClr val="0070C0"/>
              </a:solidFill>
              <a:latin typeface="Courier New" panose="02070309020205020404" pitchFamily="49" charset="0"/>
            </a:endParaRPr>
          </a:p>
          <a:p>
            <a:pPr marL="0" lvl="1" indent="0">
              <a:lnSpc>
                <a:spcPct val="110000"/>
              </a:lnSpc>
              <a:spcBef>
                <a:spcPts val="0"/>
              </a:spcBef>
              <a:spcAft>
                <a:spcPts val="600"/>
              </a:spcAft>
              <a:buFontTx/>
              <a:buNone/>
            </a:pPr>
            <a:r>
              <a:rPr lang="en-US" sz="2400" dirty="0" smtClean="0">
                <a:solidFill>
                  <a:srgbClr val="002060"/>
                </a:solidFill>
                <a:latin typeface="Courier New" panose="02070309020205020404" pitchFamily="49" charset="0"/>
              </a:rPr>
              <a:t>	Else</a:t>
            </a:r>
            <a:endParaRPr lang="en-US" sz="2400" dirty="0">
              <a:solidFill>
                <a:srgbClr val="002060"/>
              </a:solidFill>
              <a:latin typeface="Courier New" panose="02070309020205020404" pitchFamily="49" charset="0"/>
            </a:endParaRPr>
          </a:p>
          <a:p>
            <a:pPr marL="0" lvl="1" indent="0">
              <a:lnSpc>
                <a:spcPct val="110000"/>
              </a:lnSpc>
              <a:spcBef>
                <a:spcPts val="0"/>
              </a:spcBef>
              <a:spcAft>
                <a:spcPts val="600"/>
              </a:spcAft>
              <a:buFontTx/>
              <a:buNone/>
            </a:pPr>
            <a:r>
              <a:rPr lang="en-US" sz="2400" dirty="0">
                <a:solidFill>
                  <a:srgbClr val="002060"/>
                </a:solidFill>
                <a:latin typeface="Courier New" panose="02070309020205020404" pitchFamily="49" charset="0"/>
              </a:rPr>
              <a:t>	</a:t>
            </a:r>
            <a:r>
              <a:rPr lang="en-US" sz="2400" dirty="0" smtClean="0">
                <a:solidFill>
                  <a:srgbClr val="002060"/>
                </a:solidFill>
                <a:latin typeface="Courier New" panose="02070309020205020404" pitchFamily="49" charset="0"/>
              </a:rPr>
              <a:t>	Write </a:t>
            </a:r>
            <a:r>
              <a:rPr lang="en-US" sz="2400" dirty="0">
                <a:solidFill>
                  <a:srgbClr val="002060"/>
                </a:solidFill>
              </a:rPr>
              <a:t>“</a:t>
            </a:r>
            <a:r>
              <a:rPr lang="en-US" sz="2400" dirty="0">
                <a:solidFill>
                  <a:srgbClr val="002060"/>
                </a:solidFill>
                <a:latin typeface="Courier New" panose="02070309020205020404" pitchFamily="49" charset="0"/>
              </a:rPr>
              <a:t>The reciprocal of 0 is not defined.</a:t>
            </a:r>
            <a:r>
              <a:rPr lang="en-US" sz="2400" dirty="0">
                <a:solidFill>
                  <a:srgbClr val="002060"/>
                </a:solidFill>
              </a:rPr>
              <a:t>”</a:t>
            </a:r>
            <a:endParaRPr lang="en-US" sz="2400" dirty="0">
              <a:solidFill>
                <a:srgbClr val="002060"/>
              </a:solidFill>
              <a:latin typeface="Courier New" panose="02070309020205020404" pitchFamily="49" charset="0"/>
            </a:endParaRPr>
          </a:p>
          <a:p>
            <a:pPr marL="0" lvl="1" indent="0">
              <a:lnSpc>
                <a:spcPct val="110000"/>
              </a:lnSpc>
              <a:spcBef>
                <a:spcPts val="0"/>
              </a:spcBef>
              <a:spcAft>
                <a:spcPts val="600"/>
              </a:spcAft>
              <a:buFontTx/>
              <a:buNone/>
            </a:pPr>
            <a:r>
              <a:rPr lang="en-US" sz="2400" dirty="0" smtClean="0">
                <a:solidFill>
                  <a:srgbClr val="002060"/>
                </a:solidFill>
                <a:latin typeface="Courier New" panose="02070309020205020404" pitchFamily="49" charset="0"/>
              </a:rPr>
              <a:t>	End </a:t>
            </a:r>
            <a:r>
              <a:rPr lang="en-US" sz="2400" dirty="0">
                <a:solidFill>
                  <a:srgbClr val="002060"/>
                </a:solidFill>
                <a:latin typeface="Courier New" panose="02070309020205020404" pitchFamily="49" charset="0"/>
              </a:rPr>
              <a:t>If</a:t>
            </a:r>
          </a:p>
          <a:p>
            <a:pPr marL="0" indent="0">
              <a:buNone/>
            </a:pPr>
            <a:endParaRPr lang="en-US" sz="2800" dirty="0">
              <a:solidFill>
                <a:srgbClr val="002060"/>
              </a:solidFill>
            </a:endParaRPr>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29935490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729342" y="261257"/>
            <a:ext cx="10058400" cy="1211923"/>
          </a:xfrm>
        </p:spPr>
        <p:txBody>
          <a:bodyPr>
            <a:noAutofit/>
          </a:bodyPr>
          <a:lstStyle/>
          <a:p>
            <a:r>
              <a:rPr lang="en-US" sz="4400" b="1" dirty="0" smtClean="0">
                <a:solidFill>
                  <a:schemeClr val="accent1">
                    <a:lumMod val="75000"/>
                  </a:schemeClr>
                </a:solidFill>
              </a:rPr>
              <a:t>Flowcharts for Selection Structures:</a:t>
            </a:r>
            <a:br>
              <a:rPr lang="en-US" sz="4400" b="1" dirty="0" smtClean="0">
                <a:solidFill>
                  <a:schemeClr val="accent1">
                    <a:lumMod val="75000"/>
                  </a:schemeClr>
                </a:solidFill>
              </a:rPr>
            </a:br>
            <a:r>
              <a:rPr lang="en-US" sz="4400" b="1" dirty="0" smtClean="0">
                <a:solidFill>
                  <a:schemeClr val="accent1">
                    <a:lumMod val="75000"/>
                  </a:schemeClr>
                </a:solidFill>
              </a:rPr>
              <a:t>Single Alternative and Dual Alternatives</a:t>
            </a:r>
            <a:endParaRPr lang="en-US" sz="4400" b="1" dirty="0">
              <a:solidFill>
                <a:schemeClr val="accent1">
                  <a:lumMod val="75000"/>
                </a:schemeClr>
              </a:solidFill>
            </a:endParaRPr>
          </a:p>
        </p:txBody>
      </p:sp>
      <p:pic>
        <p:nvPicPr>
          <p:cNvPr id="5" name="Picture 6" descr="fig03_01"/>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2013859" y="1875952"/>
            <a:ext cx="5822966" cy="3991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20591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87355"/>
          </a:xfrm>
        </p:spPr>
        <p:txBody>
          <a:bodyPr>
            <a:normAutofit/>
          </a:bodyPr>
          <a:lstStyle/>
          <a:p>
            <a:r>
              <a:rPr lang="en-US" sz="4000" b="1" dirty="0" smtClean="0">
                <a:solidFill>
                  <a:schemeClr val="accent1">
                    <a:lumMod val="75000"/>
                  </a:schemeClr>
                </a:solidFill>
              </a:rPr>
              <a:t>Avoiding Illegal Operations: the </a:t>
            </a:r>
            <a:r>
              <a:rPr lang="en-US" sz="4000" b="1" dirty="0" err="1" smtClean="0">
                <a:solidFill>
                  <a:schemeClr val="accent1">
                    <a:lumMod val="75000"/>
                  </a:schemeClr>
                </a:solidFill>
                <a:latin typeface="Courier New" panose="02070309020205020404" pitchFamily="49" charset="0"/>
                <a:cs typeface="Courier New" panose="02070309020205020404" pitchFamily="49" charset="0"/>
              </a:rPr>
              <a:t>Sqrt</a:t>
            </a:r>
            <a:r>
              <a:rPr lang="en-US" sz="4000" b="1" dirty="0" smtClean="0">
                <a:solidFill>
                  <a:schemeClr val="accent1">
                    <a:lumMod val="75000"/>
                  </a:schemeClr>
                </a:solidFill>
                <a:latin typeface="Courier New" panose="02070309020205020404" pitchFamily="49" charset="0"/>
                <a:cs typeface="Courier New" panose="02070309020205020404" pitchFamily="49" charset="0"/>
              </a:rPr>
              <a:t>()</a:t>
            </a:r>
            <a:r>
              <a:rPr lang="en-US" sz="4000" b="1" dirty="0" smtClean="0">
                <a:solidFill>
                  <a:schemeClr val="accent1">
                    <a:lumMod val="75000"/>
                  </a:schemeClr>
                </a:solidFill>
              </a:rPr>
              <a:t> function</a:t>
            </a:r>
            <a:endParaRPr lang="en-US" sz="4000" b="1" dirty="0">
              <a:solidFill>
                <a:schemeClr val="accent1">
                  <a:lumMod val="75000"/>
                </a:schemeClr>
              </a:solidFill>
            </a:endParaRPr>
          </a:p>
        </p:txBody>
      </p:sp>
      <p:sp>
        <p:nvSpPr>
          <p:cNvPr id="6" name="Content Placeholder 5"/>
          <p:cNvSpPr>
            <a:spLocks noGrp="1"/>
          </p:cNvSpPr>
          <p:nvPr>
            <p:ph idx="1"/>
          </p:nvPr>
        </p:nvSpPr>
        <p:spPr>
          <a:xfrm>
            <a:off x="1097279" y="1845734"/>
            <a:ext cx="10467191" cy="4023360"/>
          </a:xfrm>
        </p:spPr>
        <p:txBody>
          <a:bodyPr>
            <a:noAutofit/>
          </a:bodyPr>
          <a:lstStyle/>
          <a:p>
            <a:pPr marL="0" indent="0">
              <a:lnSpc>
                <a:spcPct val="120000"/>
              </a:lnSpc>
              <a:spcBef>
                <a:spcPts val="0"/>
              </a:spcBef>
              <a:spcAft>
                <a:spcPts val="0"/>
              </a:spcAft>
              <a:buFont typeface="Times" panose="02020603050405020304" pitchFamily="18" charset="0"/>
              <a:buNone/>
            </a:pPr>
            <a:r>
              <a:rPr lang="en-US" dirty="0">
                <a:solidFill>
                  <a:srgbClr val="002060"/>
                </a:solidFill>
              </a:rPr>
              <a:t>The following program segment displays the square root of a number unless the number is negative:</a:t>
            </a:r>
          </a:p>
          <a:p>
            <a:pPr marL="0" indent="0">
              <a:lnSpc>
                <a:spcPct val="120000"/>
              </a:lnSpc>
              <a:spcBef>
                <a:spcPts val="0"/>
              </a:spcBef>
              <a:spcAft>
                <a:spcPts val="0"/>
              </a:spcAft>
              <a:buFont typeface="Times" panose="02020603050405020304" pitchFamily="18" charset="0"/>
              <a:buNone/>
            </a:pPr>
            <a:endParaRPr lang="en-US" dirty="0">
              <a:solidFill>
                <a:srgbClr val="002060"/>
              </a:solidFill>
            </a:endParaRPr>
          </a:p>
          <a:p>
            <a:pPr marL="0" indent="0">
              <a:lnSpc>
                <a:spcPct val="120000"/>
              </a:lnSpc>
              <a:spcBef>
                <a:spcPts val="0"/>
              </a:spcBef>
              <a:spcAft>
                <a:spcPts val="0"/>
              </a:spcAft>
              <a:buFont typeface="Times" panose="02020603050405020304" pitchFamily="18" charset="0"/>
              <a:buNone/>
            </a:pPr>
            <a:r>
              <a:rPr lang="en-US" dirty="0" smtClean="0">
                <a:solidFill>
                  <a:srgbClr val="002060"/>
                </a:solidFill>
                <a:latin typeface="Courier New" panose="02070309020205020404" pitchFamily="49" charset="0"/>
              </a:rPr>
              <a:t>	Write </a:t>
            </a:r>
            <a:r>
              <a:rPr lang="en-US" dirty="0">
                <a:solidFill>
                  <a:srgbClr val="002060"/>
                </a:solidFill>
              </a:rPr>
              <a:t>“</a:t>
            </a:r>
            <a:r>
              <a:rPr lang="en-US" dirty="0">
                <a:solidFill>
                  <a:srgbClr val="002060"/>
                </a:solidFill>
                <a:latin typeface="Courier New" panose="02070309020205020404" pitchFamily="49" charset="0"/>
              </a:rPr>
              <a:t>Enter a </a:t>
            </a:r>
            <a:r>
              <a:rPr lang="en-US" dirty="0" smtClean="0">
                <a:solidFill>
                  <a:srgbClr val="002060"/>
                </a:solidFill>
                <a:latin typeface="Courier New" panose="02070309020205020404" pitchFamily="49" charset="0"/>
              </a:rPr>
              <a:t>number:</a:t>
            </a:r>
            <a:r>
              <a:rPr lang="en-US" dirty="0" smtClean="0">
                <a:solidFill>
                  <a:srgbClr val="002060"/>
                </a:solidFill>
              </a:rPr>
              <a:t>”</a:t>
            </a:r>
            <a:endParaRPr lang="en-US" dirty="0">
              <a:solidFill>
                <a:srgbClr val="002060"/>
              </a:solidFill>
              <a:latin typeface="Courier New" panose="02070309020205020404" pitchFamily="49" charset="0"/>
            </a:endParaRPr>
          </a:p>
          <a:p>
            <a:pPr marL="0" indent="0">
              <a:lnSpc>
                <a:spcPct val="120000"/>
              </a:lnSpc>
              <a:spcBef>
                <a:spcPts val="0"/>
              </a:spcBef>
              <a:spcAft>
                <a:spcPts val="0"/>
              </a:spcAft>
              <a:buFont typeface="Times" panose="02020603050405020304" pitchFamily="18" charset="0"/>
              <a:buNone/>
            </a:pPr>
            <a:r>
              <a:rPr lang="en-US" dirty="0" smtClean="0">
                <a:solidFill>
                  <a:srgbClr val="002060"/>
                </a:solidFill>
                <a:latin typeface="Courier New" panose="02070309020205020404" pitchFamily="49" charset="0"/>
              </a:rPr>
              <a:t>	Write </a:t>
            </a:r>
            <a:r>
              <a:rPr lang="en-US" dirty="0">
                <a:solidFill>
                  <a:srgbClr val="002060"/>
                </a:solidFill>
              </a:rPr>
              <a:t>“</a:t>
            </a:r>
            <a:r>
              <a:rPr lang="en-US" dirty="0">
                <a:solidFill>
                  <a:srgbClr val="002060"/>
                </a:solidFill>
                <a:latin typeface="Courier New" panose="02070309020205020404" pitchFamily="49" charset="0"/>
              </a:rPr>
              <a:t>This program will display its square root.</a:t>
            </a:r>
            <a:r>
              <a:rPr lang="en-US" dirty="0">
                <a:solidFill>
                  <a:srgbClr val="002060"/>
                </a:solidFill>
              </a:rPr>
              <a:t>”</a:t>
            </a:r>
            <a:endParaRPr lang="en-US" dirty="0">
              <a:solidFill>
                <a:srgbClr val="002060"/>
              </a:solidFill>
              <a:latin typeface="Courier New" panose="02070309020205020404" pitchFamily="49" charset="0"/>
            </a:endParaRPr>
          </a:p>
          <a:p>
            <a:pPr marL="0" indent="0">
              <a:lnSpc>
                <a:spcPct val="120000"/>
              </a:lnSpc>
              <a:spcBef>
                <a:spcPts val="0"/>
              </a:spcBef>
              <a:spcAft>
                <a:spcPts val="0"/>
              </a:spcAft>
              <a:buFont typeface="Times" panose="02020603050405020304" pitchFamily="18" charset="0"/>
              <a:buNone/>
            </a:pPr>
            <a:r>
              <a:rPr lang="en-US" dirty="0" smtClean="0">
                <a:solidFill>
                  <a:srgbClr val="002060"/>
                </a:solidFill>
                <a:latin typeface="Courier New" panose="02070309020205020404" pitchFamily="49" charset="0"/>
              </a:rPr>
              <a:t>	Input </a:t>
            </a:r>
            <a:r>
              <a:rPr lang="en-US" b="1" dirty="0">
                <a:solidFill>
                  <a:srgbClr val="0070C0"/>
                </a:solidFill>
                <a:latin typeface="Courier New" panose="02070309020205020404" pitchFamily="49" charset="0"/>
              </a:rPr>
              <a:t>Number</a:t>
            </a:r>
          </a:p>
          <a:p>
            <a:pPr marL="0" indent="0">
              <a:lnSpc>
                <a:spcPct val="120000"/>
              </a:lnSpc>
              <a:spcBef>
                <a:spcPts val="0"/>
              </a:spcBef>
              <a:spcAft>
                <a:spcPts val="0"/>
              </a:spcAft>
              <a:buFont typeface="Times" panose="02020603050405020304" pitchFamily="18" charset="0"/>
              <a:buNone/>
            </a:pPr>
            <a:r>
              <a:rPr lang="en-US" dirty="0" smtClean="0">
                <a:solidFill>
                  <a:srgbClr val="002060"/>
                </a:solidFill>
                <a:latin typeface="Courier New" panose="02070309020205020404" pitchFamily="49" charset="0"/>
              </a:rPr>
              <a:t>	If </a:t>
            </a:r>
            <a:r>
              <a:rPr lang="en-US" b="1" dirty="0">
                <a:solidFill>
                  <a:srgbClr val="0070C0"/>
                </a:solidFill>
                <a:latin typeface="Courier New" panose="02070309020205020404" pitchFamily="49" charset="0"/>
              </a:rPr>
              <a:t>Number</a:t>
            </a:r>
            <a:r>
              <a:rPr lang="en-US" dirty="0">
                <a:solidFill>
                  <a:srgbClr val="002060"/>
                </a:solidFill>
                <a:latin typeface="Courier New" panose="02070309020205020404" pitchFamily="49" charset="0"/>
              </a:rPr>
              <a:t> &gt;= 0 Then</a:t>
            </a:r>
          </a:p>
          <a:p>
            <a:pPr marL="0" indent="0">
              <a:lnSpc>
                <a:spcPct val="120000"/>
              </a:lnSpc>
              <a:spcBef>
                <a:spcPts val="0"/>
              </a:spcBef>
              <a:spcAft>
                <a:spcPts val="0"/>
              </a:spcAft>
              <a:buFont typeface="Times" panose="02020603050405020304" pitchFamily="18" charset="0"/>
              <a:buNone/>
            </a:pPr>
            <a:r>
              <a:rPr lang="en-US" dirty="0">
                <a:solidFill>
                  <a:srgbClr val="002060"/>
                </a:solidFill>
                <a:latin typeface="Courier New" panose="02070309020205020404" pitchFamily="49" charset="0"/>
              </a:rPr>
              <a:t>	</a:t>
            </a:r>
            <a:r>
              <a:rPr lang="en-US" dirty="0" smtClean="0">
                <a:solidFill>
                  <a:srgbClr val="002060"/>
                </a:solidFill>
                <a:latin typeface="Courier New" panose="02070309020205020404" pitchFamily="49" charset="0"/>
              </a:rPr>
              <a:t>	Write </a:t>
            </a:r>
            <a:r>
              <a:rPr lang="en-US" dirty="0">
                <a:solidFill>
                  <a:srgbClr val="002060"/>
                </a:solidFill>
              </a:rPr>
              <a:t>“</a:t>
            </a:r>
            <a:r>
              <a:rPr lang="en-US" dirty="0">
                <a:solidFill>
                  <a:srgbClr val="002060"/>
                </a:solidFill>
                <a:latin typeface="Courier New" panose="02070309020205020404" pitchFamily="49" charset="0"/>
              </a:rPr>
              <a:t>The square root of </a:t>
            </a:r>
            <a:r>
              <a:rPr lang="en-US" dirty="0">
                <a:solidFill>
                  <a:srgbClr val="002060"/>
                </a:solidFill>
              </a:rPr>
              <a:t>“</a:t>
            </a:r>
            <a:r>
              <a:rPr lang="en-US" dirty="0">
                <a:solidFill>
                  <a:srgbClr val="002060"/>
                </a:solidFill>
                <a:latin typeface="Courier New" panose="02070309020205020404" pitchFamily="49" charset="0"/>
              </a:rPr>
              <a:t> + </a:t>
            </a:r>
            <a:r>
              <a:rPr lang="en-US" b="1" dirty="0">
                <a:solidFill>
                  <a:srgbClr val="0070C0"/>
                </a:solidFill>
                <a:latin typeface="Courier New" panose="02070309020205020404" pitchFamily="49" charset="0"/>
              </a:rPr>
              <a:t>Number</a:t>
            </a:r>
            <a:r>
              <a:rPr lang="en-US" dirty="0">
                <a:solidFill>
                  <a:srgbClr val="002060"/>
                </a:solidFill>
                <a:latin typeface="Courier New" panose="02070309020205020404" pitchFamily="49" charset="0"/>
              </a:rPr>
              <a:t> + </a:t>
            </a:r>
            <a:r>
              <a:rPr lang="en-US" dirty="0">
                <a:solidFill>
                  <a:srgbClr val="002060"/>
                </a:solidFill>
              </a:rPr>
              <a:t>“</a:t>
            </a:r>
            <a:r>
              <a:rPr lang="en-US" dirty="0">
                <a:solidFill>
                  <a:srgbClr val="002060"/>
                </a:solidFill>
                <a:latin typeface="Courier New" panose="02070309020205020404" pitchFamily="49" charset="0"/>
              </a:rPr>
              <a:t> is </a:t>
            </a:r>
            <a:r>
              <a:rPr lang="en-US" dirty="0" smtClean="0">
                <a:solidFill>
                  <a:srgbClr val="002060"/>
                </a:solidFill>
              </a:rPr>
              <a:t>“ </a:t>
            </a:r>
            <a:r>
              <a:rPr lang="en-US" dirty="0" smtClean="0">
                <a:solidFill>
                  <a:srgbClr val="002060"/>
                </a:solidFill>
                <a:latin typeface="Courier New" panose="02070309020205020404" pitchFamily="49" charset="0"/>
              </a:rPr>
              <a:t>+ </a:t>
            </a:r>
            <a:r>
              <a:rPr lang="en-US" dirty="0" smtClean="0">
                <a:solidFill>
                  <a:srgbClr val="002060"/>
                </a:solidFill>
                <a:latin typeface="Courier New" panose="02070309020205020404" pitchFamily="49" charset="0"/>
                <a:sym typeface="Wingdings 3" panose="05040102010807070707" pitchFamily="18" charset="2"/>
              </a:rPr>
              <a:t></a:t>
            </a:r>
          </a:p>
          <a:p>
            <a:pPr marL="0" indent="0">
              <a:lnSpc>
                <a:spcPct val="120000"/>
              </a:lnSpc>
              <a:spcBef>
                <a:spcPts val="0"/>
              </a:spcBef>
              <a:spcAft>
                <a:spcPts val="0"/>
              </a:spcAft>
              <a:buFont typeface="Times" panose="02020603050405020304" pitchFamily="18" charset="0"/>
              <a:buNone/>
            </a:pPr>
            <a:r>
              <a:rPr lang="en-US" dirty="0">
                <a:solidFill>
                  <a:srgbClr val="002060"/>
                </a:solidFill>
                <a:latin typeface="Courier New" panose="02070309020205020404" pitchFamily="49" charset="0"/>
                <a:sym typeface="Wingdings 3" panose="05040102010807070707" pitchFamily="18" charset="2"/>
              </a:rPr>
              <a:t>	</a:t>
            </a:r>
            <a:r>
              <a:rPr lang="en-US" dirty="0" smtClean="0">
                <a:solidFill>
                  <a:srgbClr val="002060"/>
                </a:solidFill>
                <a:latin typeface="Courier New" panose="02070309020205020404" pitchFamily="49" charset="0"/>
                <a:sym typeface="Wingdings 3" panose="05040102010807070707" pitchFamily="18" charset="2"/>
              </a:rPr>
              <a:t>			</a:t>
            </a:r>
            <a:r>
              <a:rPr lang="en-US" dirty="0" err="1">
                <a:solidFill>
                  <a:srgbClr val="002060"/>
                </a:solidFill>
                <a:latin typeface="Courier New" panose="02070309020205020404" pitchFamily="49" charset="0"/>
              </a:rPr>
              <a:t>Sqrt</a:t>
            </a:r>
            <a:r>
              <a:rPr lang="en-US" dirty="0">
                <a:solidFill>
                  <a:srgbClr val="002060"/>
                </a:solidFill>
                <a:latin typeface="Courier New" panose="02070309020205020404" pitchFamily="49" charset="0"/>
              </a:rPr>
              <a:t>(</a:t>
            </a:r>
            <a:r>
              <a:rPr lang="en-US" b="1" dirty="0">
                <a:solidFill>
                  <a:srgbClr val="0070C0"/>
                </a:solidFill>
                <a:latin typeface="Courier New" panose="02070309020205020404" pitchFamily="49" charset="0"/>
              </a:rPr>
              <a:t>Number</a:t>
            </a:r>
            <a:r>
              <a:rPr lang="en-US" dirty="0">
                <a:solidFill>
                  <a:srgbClr val="002060"/>
                </a:solidFill>
                <a:latin typeface="Courier New" panose="02070309020205020404" pitchFamily="49" charset="0"/>
              </a:rPr>
              <a:t>)</a:t>
            </a:r>
          </a:p>
          <a:p>
            <a:pPr marL="0" indent="0">
              <a:lnSpc>
                <a:spcPct val="120000"/>
              </a:lnSpc>
              <a:spcBef>
                <a:spcPts val="0"/>
              </a:spcBef>
              <a:spcAft>
                <a:spcPts val="0"/>
              </a:spcAft>
              <a:buFont typeface="Times" panose="02020603050405020304" pitchFamily="18" charset="0"/>
              <a:buNone/>
            </a:pPr>
            <a:r>
              <a:rPr lang="en-US" dirty="0" smtClean="0">
                <a:solidFill>
                  <a:srgbClr val="002060"/>
                </a:solidFill>
                <a:latin typeface="Courier New" panose="02070309020205020404" pitchFamily="49" charset="0"/>
              </a:rPr>
              <a:t>	Else</a:t>
            </a:r>
            <a:endParaRPr lang="en-US" dirty="0">
              <a:solidFill>
                <a:srgbClr val="002060"/>
              </a:solidFill>
              <a:latin typeface="Courier New" panose="02070309020205020404" pitchFamily="49" charset="0"/>
            </a:endParaRPr>
          </a:p>
          <a:p>
            <a:pPr marL="0" indent="0">
              <a:lnSpc>
                <a:spcPct val="120000"/>
              </a:lnSpc>
              <a:spcBef>
                <a:spcPts val="0"/>
              </a:spcBef>
              <a:spcAft>
                <a:spcPts val="0"/>
              </a:spcAft>
              <a:buFont typeface="Times" panose="02020603050405020304" pitchFamily="18" charset="0"/>
              <a:buNone/>
            </a:pPr>
            <a:r>
              <a:rPr lang="en-US" dirty="0">
                <a:solidFill>
                  <a:srgbClr val="002060"/>
                </a:solidFill>
                <a:latin typeface="Courier New" panose="02070309020205020404" pitchFamily="49" charset="0"/>
              </a:rPr>
              <a:t>	</a:t>
            </a:r>
            <a:r>
              <a:rPr lang="en-US" dirty="0" smtClean="0">
                <a:solidFill>
                  <a:srgbClr val="002060"/>
                </a:solidFill>
                <a:latin typeface="Courier New" panose="02070309020205020404" pitchFamily="49" charset="0"/>
              </a:rPr>
              <a:t>	Write </a:t>
            </a:r>
            <a:r>
              <a:rPr lang="en-US" dirty="0">
                <a:solidFill>
                  <a:srgbClr val="002060"/>
                </a:solidFill>
              </a:rPr>
              <a:t>“</a:t>
            </a:r>
            <a:r>
              <a:rPr lang="en-US" dirty="0">
                <a:solidFill>
                  <a:srgbClr val="002060"/>
                </a:solidFill>
                <a:latin typeface="Courier New" panose="02070309020205020404" pitchFamily="49" charset="0"/>
              </a:rPr>
              <a:t>The square root of </a:t>
            </a:r>
            <a:r>
              <a:rPr lang="en-US" dirty="0">
                <a:solidFill>
                  <a:srgbClr val="002060"/>
                </a:solidFill>
              </a:rPr>
              <a:t>“</a:t>
            </a:r>
            <a:r>
              <a:rPr lang="en-US" dirty="0">
                <a:solidFill>
                  <a:srgbClr val="002060"/>
                </a:solidFill>
                <a:latin typeface="Courier New" panose="02070309020205020404" pitchFamily="49" charset="0"/>
              </a:rPr>
              <a:t> + </a:t>
            </a:r>
            <a:r>
              <a:rPr lang="en-US" b="1" dirty="0">
                <a:solidFill>
                  <a:srgbClr val="0070C0"/>
                </a:solidFill>
                <a:latin typeface="Courier New" panose="02070309020205020404" pitchFamily="49" charset="0"/>
              </a:rPr>
              <a:t>Number</a:t>
            </a:r>
            <a:r>
              <a:rPr lang="en-US" dirty="0">
                <a:solidFill>
                  <a:srgbClr val="002060"/>
                </a:solidFill>
                <a:latin typeface="Courier New" panose="02070309020205020404" pitchFamily="49" charset="0"/>
              </a:rPr>
              <a:t> + </a:t>
            </a:r>
            <a:r>
              <a:rPr lang="en-US" dirty="0">
                <a:solidFill>
                  <a:srgbClr val="002060"/>
                </a:solidFill>
              </a:rPr>
              <a:t>”</a:t>
            </a:r>
            <a:r>
              <a:rPr lang="en-US" dirty="0">
                <a:solidFill>
                  <a:srgbClr val="002060"/>
                </a:solidFill>
                <a:latin typeface="Courier New" panose="02070309020205020404" pitchFamily="49" charset="0"/>
              </a:rPr>
              <a:t> is not defined.</a:t>
            </a:r>
            <a:r>
              <a:rPr lang="en-US" dirty="0">
                <a:solidFill>
                  <a:srgbClr val="002060"/>
                </a:solidFill>
              </a:rPr>
              <a:t>”</a:t>
            </a:r>
            <a:endParaRPr lang="en-US" dirty="0">
              <a:solidFill>
                <a:srgbClr val="002060"/>
              </a:solidFill>
              <a:latin typeface="Courier New" panose="02070309020205020404" pitchFamily="49" charset="0"/>
            </a:endParaRPr>
          </a:p>
          <a:p>
            <a:pPr marL="0" indent="0">
              <a:lnSpc>
                <a:spcPct val="120000"/>
              </a:lnSpc>
              <a:spcBef>
                <a:spcPts val="0"/>
              </a:spcBef>
              <a:spcAft>
                <a:spcPts val="0"/>
              </a:spcAft>
              <a:buFont typeface="Times" panose="02020603050405020304" pitchFamily="18" charset="0"/>
              <a:buNone/>
            </a:pPr>
            <a:r>
              <a:rPr lang="en-US" dirty="0" smtClean="0">
                <a:solidFill>
                  <a:srgbClr val="002060"/>
                </a:solidFill>
                <a:latin typeface="Courier New" panose="02070309020205020404" pitchFamily="49" charset="0"/>
              </a:rPr>
              <a:t>	End </a:t>
            </a:r>
            <a:r>
              <a:rPr lang="en-US" dirty="0">
                <a:solidFill>
                  <a:srgbClr val="002060"/>
                </a:solidFill>
                <a:latin typeface="Courier New" panose="02070309020205020404" pitchFamily="49" charset="0"/>
              </a:rPr>
              <a:t>If </a:t>
            </a:r>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7771501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82638"/>
          </a:xfrm>
        </p:spPr>
        <p:txBody>
          <a:bodyPr>
            <a:noAutofit/>
          </a:bodyPr>
          <a:lstStyle/>
          <a:p>
            <a:r>
              <a:rPr lang="en-US" sz="4000" b="1" dirty="0" smtClean="0">
                <a:solidFill>
                  <a:srgbClr val="002060"/>
                </a:solidFill>
              </a:rPr>
              <a:t>Defensive Programming</a:t>
            </a:r>
            <a:endParaRPr lang="en-US" sz="4000" b="1" dirty="0">
              <a:solidFill>
                <a:srgbClr val="002060"/>
              </a:solidFill>
            </a:endParaRPr>
          </a:p>
        </p:txBody>
      </p:sp>
      <p:sp>
        <p:nvSpPr>
          <p:cNvPr id="3" name="Content Placeholder 2"/>
          <p:cNvSpPr>
            <a:spLocks noGrp="1"/>
          </p:cNvSpPr>
          <p:nvPr>
            <p:ph idx="1"/>
          </p:nvPr>
        </p:nvSpPr>
        <p:spPr>
          <a:xfrm>
            <a:off x="1097280" y="1722905"/>
            <a:ext cx="10353192" cy="4023360"/>
          </a:xfrm>
        </p:spPr>
        <p:txBody>
          <a:bodyPr>
            <a:noAutofit/>
          </a:bodyPr>
          <a:lstStyle/>
          <a:p>
            <a:pPr>
              <a:buFont typeface="Wingdings" panose="05000000000000000000" pitchFamily="2" charset="2"/>
              <a:buChar char="Ø"/>
            </a:pPr>
            <a:r>
              <a:rPr lang="en-US" sz="2400" dirty="0" smtClean="0">
                <a:solidFill>
                  <a:srgbClr val="002060"/>
                </a:solidFill>
              </a:rPr>
              <a:t> Be </a:t>
            </a:r>
            <a:r>
              <a:rPr lang="en-US" sz="2400" dirty="0">
                <a:solidFill>
                  <a:srgbClr val="002060"/>
                </a:solidFill>
              </a:rPr>
              <a:t>sure to test your program by </a:t>
            </a:r>
            <a:r>
              <a:rPr lang="en-US" sz="2400" dirty="0" smtClean="0">
                <a:solidFill>
                  <a:srgbClr val="002060"/>
                </a:solidFill>
              </a:rPr>
              <a:t>“</a:t>
            </a:r>
            <a:r>
              <a:rPr lang="en-US" sz="2400" b="1" dirty="0" smtClean="0">
                <a:solidFill>
                  <a:srgbClr val="002060"/>
                </a:solidFill>
              </a:rPr>
              <a:t>playing</a:t>
            </a:r>
            <a:r>
              <a:rPr lang="en-US" sz="2400" dirty="0" smtClean="0">
                <a:solidFill>
                  <a:srgbClr val="002060"/>
                </a:solidFill>
              </a:rPr>
              <a:t> </a:t>
            </a:r>
            <a:r>
              <a:rPr lang="en-US" sz="2400" b="1" dirty="0">
                <a:solidFill>
                  <a:srgbClr val="002060"/>
                </a:solidFill>
              </a:rPr>
              <a:t>computer</a:t>
            </a:r>
            <a:r>
              <a:rPr lang="en-US" sz="2400" dirty="0" smtClean="0">
                <a:solidFill>
                  <a:srgbClr val="002060"/>
                </a:solidFill>
              </a:rPr>
              <a:t>.”</a:t>
            </a:r>
            <a:endParaRPr lang="en-US" sz="2400" dirty="0">
              <a:solidFill>
                <a:srgbClr val="002060"/>
              </a:solidFill>
            </a:endParaRPr>
          </a:p>
          <a:p>
            <a:pPr>
              <a:buFont typeface="Wingdings" panose="05000000000000000000" pitchFamily="2" charset="2"/>
              <a:buChar char="Ø"/>
            </a:pPr>
            <a:r>
              <a:rPr lang="en-US" sz="2400" dirty="0" smtClean="0">
                <a:solidFill>
                  <a:srgbClr val="002060"/>
                </a:solidFill>
              </a:rPr>
              <a:t> This </a:t>
            </a:r>
            <a:r>
              <a:rPr lang="en-US" sz="2400" dirty="0">
                <a:solidFill>
                  <a:srgbClr val="002060"/>
                </a:solidFill>
              </a:rPr>
              <a:t>is also called </a:t>
            </a:r>
            <a:r>
              <a:rPr lang="en-US" sz="2400" dirty="0" smtClean="0">
                <a:solidFill>
                  <a:srgbClr val="002060"/>
                </a:solidFill>
              </a:rPr>
              <a:t>“</a:t>
            </a:r>
            <a:r>
              <a:rPr lang="en-US" sz="2400" b="1" dirty="0" smtClean="0">
                <a:solidFill>
                  <a:srgbClr val="002060"/>
                </a:solidFill>
              </a:rPr>
              <a:t>desk</a:t>
            </a:r>
            <a:r>
              <a:rPr lang="en-US" sz="2400" dirty="0" smtClean="0">
                <a:solidFill>
                  <a:srgbClr val="002060"/>
                </a:solidFill>
              </a:rPr>
              <a:t> </a:t>
            </a:r>
            <a:r>
              <a:rPr lang="en-US" sz="2400" b="1" dirty="0">
                <a:solidFill>
                  <a:srgbClr val="002060"/>
                </a:solidFill>
              </a:rPr>
              <a:t>checking</a:t>
            </a:r>
            <a:r>
              <a:rPr lang="en-US" sz="2400" dirty="0" smtClean="0">
                <a:solidFill>
                  <a:srgbClr val="002060"/>
                </a:solidFill>
              </a:rPr>
              <a:t>.”</a:t>
            </a:r>
            <a:endParaRPr lang="en-US" sz="2400" dirty="0">
              <a:solidFill>
                <a:srgbClr val="002060"/>
              </a:solidFill>
            </a:endParaRPr>
          </a:p>
          <a:p>
            <a:pPr>
              <a:buFont typeface="Wingdings" panose="05000000000000000000" pitchFamily="2" charset="2"/>
              <a:buChar char="Ø"/>
            </a:pPr>
            <a:r>
              <a:rPr lang="en-US" sz="2400" dirty="0" smtClean="0">
                <a:solidFill>
                  <a:srgbClr val="002060"/>
                </a:solidFill>
              </a:rPr>
              <a:t> Perform </a:t>
            </a:r>
            <a:r>
              <a:rPr lang="en-US" sz="2400" dirty="0">
                <a:solidFill>
                  <a:srgbClr val="002060"/>
                </a:solidFill>
              </a:rPr>
              <a:t>all calculations multiple times manually or with a calculator.</a:t>
            </a:r>
          </a:p>
          <a:p>
            <a:pPr>
              <a:buFont typeface="Wingdings" panose="05000000000000000000" pitchFamily="2" charset="2"/>
              <a:buChar char="Ø"/>
            </a:pPr>
            <a:r>
              <a:rPr lang="en-US" sz="2400" dirty="0" smtClean="0">
                <a:solidFill>
                  <a:srgbClr val="002060"/>
                </a:solidFill>
              </a:rPr>
              <a:t> Use </a:t>
            </a:r>
            <a:r>
              <a:rPr lang="en-US" sz="2400" dirty="0">
                <a:solidFill>
                  <a:srgbClr val="002060"/>
                </a:solidFill>
              </a:rPr>
              <a:t>data that will show the results when each branch of each selection structure is executed at least once.</a:t>
            </a:r>
          </a:p>
          <a:p>
            <a:pPr>
              <a:buFont typeface="Wingdings" panose="05000000000000000000" pitchFamily="2" charset="2"/>
              <a:buChar char="Ø"/>
            </a:pPr>
            <a:r>
              <a:rPr lang="en-US" sz="2400" dirty="0" smtClean="0">
                <a:solidFill>
                  <a:srgbClr val="002060"/>
                </a:solidFill>
              </a:rPr>
              <a:t> Check </a:t>
            </a:r>
            <a:r>
              <a:rPr lang="en-US" sz="2400" dirty="0">
                <a:solidFill>
                  <a:srgbClr val="002060"/>
                </a:solidFill>
              </a:rPr>
              <a:t>for division by zero, negative values for a square root function, and any other special conditions.</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20785485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82638"/>
          </a:xfrm>
        </p:spPr>
        <p:txBody>
          <a:bodyPr>
            <a:noAutofit/>
          </a:bodyPr>
          <a:lstStyle/>
          <a:p>
            <a:r>
              <a:rPr lang="en-US" sz="4000" b="1" dirty="0" smtClean="0">
                <a:solidFill>
                  <a:srgbClr val="002060"/>
                </a:solidFill>
              </a:rPr>
              <a:t>Menu-Driven Programs</a:t>
            </a:r>
            <a:endParaRPr lang="en-US" sz="4000" b="1" dirty="0">
              <a:solidFill>
                <a:srgbClr val="002060"/>
              </a:solidFill>
            </a:endParaRPr>
          </a:p>
        </p:txBody>
      </p:sp>
      <p:sp>
        <p:nvSpPr>
          <p:cNvPr id="3" name="Content Placeholder 2"/>
          <p:cNvSpPr>
            <a:spLocks noGrp="1"/>
          </p:cNvSpPr>
          <p:nvPr>
            <p:ph idx="1"/>
          </p:nvPr>
        </p:nvSpPr>
        <p:spPr>
          <a:xfrm>
            <a:off x="1097280" y="1842447"/>
            <a:ext cx="10353192" cy="3903817"/>
          </a:xfrm>
        </p:spPr>
        <p:txBody>
          <a:bodyPr>
            <a:noAutofit/>
          </a:bodyPr>
          <a:lstStyle/>
          <a:p>
            <a:pPr>
              <a:buFont typeface="Wingdings" panose="05000000000000000000" pitchFamily="2" charset="2"/>
              <a:buChar char="Ø"/>
            </a:pPr>
            <a:r>
              <a:rPr lang="en-US" sz="2800" dirty="0" smtClean="0">
                <a:solidFill>
                  <a:srgbClr val="002060"/>
                </a:solidFill>
              </a:rPr>
              <a:t> A major </a:t>
            </a:r>
            <a:r>
              <a:rPr lang="en-US" sz="2800" dirty="0">
                <a:solidFill>
                  <a:srgbClr val="002060"/>
                </a:solidFill>
              </a:rPr>
              <a:t>goal of a programmer is to create </a:t>
            </a:r>
            <a:r>
              <a:rPr lang="en-US" sz="2800" b="1" dirty="0">
                <a:solidFill>
                  <a:srgbClr val="002060"/>
                </a:solidFill>
              </a:rPr>
              <a:t>user</a:t>
            </a:r>
            <a:r>
              <a:rPr lang="en-US" sz="2800" dirty="0">
                <a:solidFill>
                  <a:srgbClr val="002060"/>
                </a:solidFill>
              </a:rPr>
              <a:t> </a:t>
            </a:r>
            <a:r>
              <a:rPr lang="en-US" sz="2800" b="1" dirty="0">
                <a:solidFill>
                  <a:srgbClr val="002060"/>
                </a:solidFill>
              </a:rPr>
              <a:t>friendly</a:t>
            </a:r>
            <a:r>
              <a:rPr lang="en-US" sz="2800" dirty="0">
                <a:solidFill>
                  <a:srgbClr val="002060"/>
                </a:solidFill>
              </a:rPr>
              <a:t> </a:t>
            </a:r>
            <a:r>
              <a:rPr lang="en-US" sz="2800" dirty="0" smtClean="0">
                <a:solidFill>
                  <a:srgbClr val="002060"/>
                </a:solidFill>
              </a:rPr>
              <a:t>programs.</a:t>
            </a:r>
            <a:endParaRPr lang="en-US" sz="2800" dirty="0">
              <a:solidFill>
                <a:srgbClr val="002060"/>
              </a:solidFill>
            </a:endParaRPr>
          </a:p>
          <a:p>
            <a:pPr>
              <a:buFont typeface="Wingdings" panose="05000000000000000000" pitchFamily="2" charset="2"/>
              <a:buChar char="Ø"/>
            </a:pPr>
            <a:r>
              <a:rPr lang="en-US" sz="2800" dirty="0" smtClean="0">
                <a:solidFill>
                  <a:srgbClr val="002060"/>
                </a:solidFill>
              </a:rPr>
              <a:t> When </a:t>
            </a:r>
            <a:r>
              <a:rPr lang="en-US" sz="2800" dirty="0">
                <a:solidFill>
                  <a:srgbClr val="002060"/>
                </a:solidFill>
              </a:rPr>
              <a:t>the user has many options, </a:t>
            </a:r>
            <a:r>
              <a:rPr lang="en-US" sz="2800" b="1" dirty="0">
                <a:solidFill>
                  <a:srgbClr val="002060"/>
                </a:solidFill>
              </a:rPr>
              <a:t>menus</a:t>
            </a:r>
            <a:r>
              <a:rPr lang="en-US" sz="2800" dirty="0">
                <a:solidFill>
                  <a:srgbClr val="002060"/>
                </a:solidFill>
              </a:rPr>
              <a:t> are often used. </a:t>
            </a:r>
          </a:p>
          <a:p>
            <a:pPr>
              <a:buFont typeface="Wingdings" panose="05000000000000000000" pitchFamily="2" charset="2"/>
              <a:buChar char="Ø"/>
            </a:pPr>
            <a:r>
              <a:rPr lang="en-US" sz="2800" dirty="0" smtClean="0">
                <a:solidFill>
                  <a:srgbClr val="002060"/>
                </a:solidFill>
              </a:rPr>
              <a:t> Such </a:t>
            </a:r>
            <a:r>
              <a:rPr lang="en-US" sz="2800" dirty="0">
                <a:solidFill>
                  <a:srgbClr val="002060"/>
                </a:solidFill>
              </a:rPr>
              <a:t>programs are </a:t>
            </a:r>
            <a:r>
              <a:rPr lang="en-US" sz="2800" b="1" dirty="0">
                <a:solidFill>
                  <a:srgbClr val="002060"/>
                </a:solidFill>
              </a:rPr>
              <a:t>menu-driven</a:t>
            </a:r>
            <a:r>
              <a:rPr lang="en-US" sz="2800" dirty="0">
                <a:solidFill>
                  <a:srgbClr val="002060"/>
                </a:solidFill>
              </a:rPr>
              <a:t>.</a:t>
            </a:r>
          </a:p>
          <a:p>
            <a:pPr>
              <a:buFont typeface="Wingdings" panose="05000000000000000000" pitchFamily="2" charset="2"/>
              <a:buChar char="Ø"/>
            </a:pPr>
            <a:r>
              <a:rPr lang="en-US" sz="2800" dirty="0" smtClean="0">
                <a:solidFill>
                  <a:srgbClr val="002060"/>
                </a:solidFill>
              </a:rPr>
              <a:t> Menus </a:t>
            </a:r>
            <a:r>
              <a:rPr lang="en-US" sz="2800" dirty="0">
                <a:solidFill>
                  <a:srgbClr val="002060"/>
                </a:solidFill>
              </a:rPr>
              <a:t>are usually arranged in a row near the top of the screen. </a:t>
            </a:r>
          </a:p>
          <a:p>
            <a:pPr>
              <a:buFont typeface="Wingdings" panose="05000000000000000000" pitchFamily="2" charset="2"/>
              <a:buChar char="Ø"/>
            </a:pPr>
            <a:r>
              <a:rPr lang="en-US" sz="2800" dirty="0" smtClean="0">
                <a:solidFill>
                  <a:srgbClr val="002060"/>
                </a:solidFill>
              </a:rPr>
              <a:t> The </a:t>
            </a:r>
            <a:r>
              <a:rPr lang="en-US" sz="2800" dirty="0">
                <a:solidFill>
                  <a:srgbClr val="002060"/>
                </a:solidFill>
              </a:rPr>
              <a:t>user clicks the mouse on the desired choice.</a:t>
            </a:r>
          </a:p>
          <a:p>
            <a:pPr>
              <a:buFont typeface="Wingdings" panose="05000000000000000000" pitchFamily="2" charset="2"/>
              <a:buChar char="Ø"/>
            </a:pPr>
            <a:r>
              <a:rPr lang="en-US" sz="2800" dirty="0" smtClean="0">
                <a:solidFill>
                  <a:srgbClr val="002060"/>
                </a:solidFill>
              </a:rPr>
              <a:t> The </a:t>
            </a:r>
            <a:r>
              <a:rPr lang="en-US" sz="2800" b="1" dirty="0">
                <a:solidFill>
                  <a:srgbClr val="002060"/>
                </a:solidFill>
              </a:rPr>
              <a:t>main</a:t>
            </a:r>
            <a:r>
              <a:rPr lang="en-US" sz="2800" dirty="0">
                <a:solidFill>
                  <a:srgbClr val="002060"/>
                </a:solidFill>
              </a:rPr>
              <a:t> </a:t>
            </a:r>
            <a:r>
              <a:rPr lang="en-US" sz="2800" b="1" dirty="0">
                <a:solidFill>
                  <a:srgbClr val="002060"/>
                </a:solidFill>
              </a:rPr>
              <a:t>menu</a:t>
            </a:r>
            <a:r>
              <a:rPr lang="en-US" sz="2800" dirty="0">
                <a:solidFill>
                  <a:srgbClr val="002060"/>
                </a:solidFill>
              </a:rPr>
              <a:t> (a list of the program’s major functions) is usually the first thing the user sees.</a:t>
            </a:r>
          </a:p>
          <a:p>
            <a:pPr>
              <a:lnSpc>
                <a:spcPct val="100000"/>
              </a:lnSpc>
              <a:spcBef>
                <a:spcPts val="600"/>
              </a:spcBef>
              <a:spcAft>
                <a:spcPts val="0"/>
              </a:spcAft>
              <a:buFont typeface="Wingdings" panose="05000000000000000000" pitchFamily="2" charset="2"/>
              <a:buChar char="Ø"/>
            </a:pPr>
            <a:endParaRPr lang="en-US"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4614890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82638"/>
          </a:xfrm>
        </p:spPr>
        <p:txBody>
          <a:bodyPr>
            <a:noAutofit/>
          </a:bodyPr>
          <a:lstStyle/>
          <a:p>
            <a:r>
              <a:rPr lang="en-US" sz="4000" b="1" dirty="0" smtClean="0">
                <a:solidFill>
                  <a:srgbClr val="002060"/>
                </a:solidFill>
              </a:rPr>
              <a:t>Sample Menu</a:t>
            </a:r>
            <a:endParaRPr lang="en-US" sz="4000" b="1" dirty="0">
              <a:solidFill>
                <a:srgbClr val="002060"/>
              </a:solidFill>
            </a:endParaRPr>
          </a:p>
        </p:txBody>
      </p:sp>
      <p:sp>
        <p:nvSpPr>
          <p:cNvPr id="3" name="Content Placeholder 2"/>
          <p:cNvSpPr>
            <a:spLocks noGrp="1"/>
          </p:cNvSpPr>
          <p:nvPr>
            <p:ph idx="1"/>
          </p:nvPr>
        </p:nvSpPr>
        <p:spPr>
          <a:xfrm>
            <a:off x="1097280" y="1842447"/>
            <a:ext cx="10353192" cy="3903817"/>
          </a:xfrm>
        </p:spPr>
        <p:txBody>
          <a:bodyPr>
            <a:noAutofit/>
          </a:bodyPr>
          <a:lstStyle/>
          <a:p>
            <a:pPr marL="0" indent="0" hangingPunct="0">
              <a:buNone/>
            </a:pPr>
            <a:r>
              <a:rPr lang="en-US" sz="2400" dirty="0" smtClean="0">
                <a:solidFill>
                  <a:srgbClr val="002060"/>
                </a:solidFill>
              </a:rPr>
              <a:t>The </a:t>
            </a:r>
            <a:r>
              <a:rPr lang="en-US" sz="2400" dirty="0">
                <a:solidFill>
                  <a:srgbClr val="002060"/>
                </a:solidFill>
              </a:rPr>
              <a:t>Legendary Lawn Mower </a:t>
            </a:r>
            <a:r>
              <a:rPr lang="en-US" sz="2400" dirty="0" smtClean="0">
                <a:solidFill>
                  <a:srgbClr val="002060"/>
                </a:solidFill>
              </a:rPr>
              <a:t>Company Inventory </a:t>
            </a:r>
            <a:r>
              <a:rPr lang="en-US" sz="2400" dirty="0">
                <a:solidFill>
                  <a:srgbClr val="002060"/>
                </a:solidFill>
              </a:rPr>
              <a:t>Control</a:t>
            </a:r>
          </a:p>
          <a:p>
            <a:pPr marL="0" indent="0" hangingPunct="0">
              <a:buNone/>
            </a:pPr>
            <a:r>
              <a:rPr lang="en-US" sz="2400" dirty="0" smtClean="0">
                <a:solidFill>
                  <a:srgbClr val="002060"/>
                </a:solidFill>
              </a:rPr>
              <a:t>	Leave </a:t>
            </a:r>
            <a:r>
              <a:rPr lang="en-US" sz="2400" dirty="0">
                <a:solidFill>
                  <a:srgbClr val="002060"/>
                </a:solidFill>
              </a:rPr>
              <a:t>the program </a:t>
            </a:r>
            <a:r>
              <a:rPr lang="en-US" sz="2400" dirty="0" smtClean="0">
                <a:solidFill>
                  <a:srgbClr val="002060"/>
                </a:solidFill>
              </a:rPr>
              <a:t>................... </a:t>
            </a:r>
            <a:r>
              <a:rPr lang="en-US" sz="2400" dirty="0">
                <a:solidFill>
                  <a:srgbClr val="002060"/>
                </a:solidFill>
              </a:rPr>
              <a:t>Enter 0</a:t>
            </a:r>
          </a:p>
          <a:p>
            <a:pPr marL="0" indent="0" hangingPunct="0">
              <a:buNone/>
            </a:pPr>
            <a:r>
              <a:rPr lang="en-US" sz="2400" dirty="0">
                <a:solidFill>
                  <a:srgbClr val="002060"/>
                </a:solidFill>
              </a:rPr>
              <a:t> </a:t>
            </a:r>
            <a:r>
              <a:rPr lang="en-US" sz="2400" dirty="0" smtClean="0">
                <a:solidFill>
                  <a:srgbClr val="002060"/>
                </a:solidFill>
              </a:rPr>
              <a:t>	Add </a:t>
            </a:r>
            <a:r>
              <a:rPr lang="en-US" sz="2400" dirty="0">
                <a:solidFill>
                  <a:srgbClr val="002060"/>
                </a:solidFill>
              </a:rPr>
              <a:t>an item to the list </a:t>
            </a:r>
            <a:r>
              <a:rPr lang="en-US" sz="2400" dirty="0" smtClean="0">
                <a:solidFill>
                  <a:srgbClr val="002060"/>
                </a:solidFill>
              </a:rPr>
              <a:t>.............. </a:t>
            </a:r>
            <a:r>
              <a:rPr lang="en-US" sz="2400" dirty="0">
                <a:solidFill>
                  <a:srgbClr val="002060"/>
                </a:solidFill>
              </a:rPr>
              <a:t>Enter 1</a:t>
            </a:r>
          </a:p>
          <a:p>
            <a:pPr marL="0" indent="0" hangingPunct="0">
              <a:buNone/>
            </a:pPr>
            <a:r>
              <a:rPr lang="en-US" sz="2400" dirty="0">
                <a:solidFill>
                  <a:srgbClr val="002060"/>
                </a:solidFill>
              </a:rPr>
              <a:t> </a:t>
            </a:r>
            <a:r>
              <a:rPr lang="en-US" sz="2400" dirty="0" smtClean="0">
                <a:solidFill>
                  <a:srgbClr val="002060"/>
                </a:solidFill>
              </a:rPr>
              <a:t>	Delete </a:t>
            </a:r>
            <a:r>
              <a:rPr lang="en-US" sz="2400" dirty="0">
                <a:solidFill>
                  <a:srgbClr val="002060"/>
                </a:solidFill>
              </a:rPr>
              <a:t>an item from the list ...... Enter 2</a:t>
            </a:r>
          </a:p>
          <a:p>
            <a:pPr marL="0" indent="0" hangingPunct="0">
              <a:buNone/>
            </a:pPr>
            <a:r>
              <a:rPr lang="en-US" sz="2400" dirty="0">
                <a:solidFill>
                  <a:srgbClr val="002060"/>
                </a:solidFill>
              </a:rPr>
              <a:t> </a:t>
            </a:r>
            <a:r>
              <a:rPr lang="en-US" sz="2400" dirty="0" smtClean="0">
                <a:solidFill>
                  <a:srgbClr val="002060"/>
                </a:solidFill>
              </a:rPr>
              <a:t>	Change </a:t>
            </a:r>
            <a:r>
              <a:rPr lang="en-US" sz="2400" dirty="0">
                <a:solidFill>
                  <a:srgbClr val="002060"/>
                </a:solidFill>
              </a:rPr>
              <a:t>an item on the list ........ Enter 3</a:t>
            </a:r>
          </a:p>
          <a:p>
            <a:pPr marL="0" indent="0">
              <a:buNone/>
            </a:pPr>
            <a:endParaRPr lang="en-US" sz="24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21022346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729342" y="261257"/>
            <a:ext cx="10058400" cy="1211923"/>
          </a:xfrm>
        </p:spPr>
        <p:txBody>
          <a:bodyPr>
            <a:noAutofit/>
          </a:bodyPr>
          <a:lstStyle/>
          <a:p>
            <a:r>
              <a:rPr lang="en-US" sz="4400" b="1" dirty="0" smtClean="0">
                <a:solidFill>
                  <a:schemeClr val="accent1">
                    <a:lumMod val="75000"/>
                  </a:schemeClr>
                </a:solidFill>
              </a:rPr>
              <a:t>Flowcharts for Selection Structures:</a:t>
            </a:r>
            <a:br>
              <a:rPr lang="en-US" sz="4400" b="1" dirty="0" smtClean="0">
                <a:solidFill>
                  <a:schemeClr val="accent1">
                    <a:lumMod val="75000"/>
                  </a:schemeClr>
                </a:solidFill>
              </a:rPr>
            </a:br>
            <a:r>
              <a:rPr lang="en-US" sz="4400" b="1" dirty="0" smtClean="0">
                <a:solidFill>
                  <a:schemeClr val="accent1">
                    <a:lumMod val="75000"/>
                  </a:schemeClr>
                </a:solidFill>
              </a:rPr>
              <a:t>Multiple Alternative</a:t>
            </a:r>
            <a:endParaRPr lang="en-US" sz="4400" b="1" dirty="0">
              <a:solidFill>
                <a:schemeClr val="accent1">
                  <a:lumMod val="75000"/>
                </a:schemeClr>
              </a:solidFill>
            </a:endParaRPr>
          </a:p>
        </p:txBody>
      </p:sp>
      <p:pic>
        <p:nvPicPr>
          <p:cNvPr id="6" name="Picture 5" descr="fig03_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6286" y="1621971"/>
            <a:ext cx="6508750" cy="3932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9971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8387" y="394978"/>
            <a:ext cx="10058400" cy="860065"/>
          </a:xfrm>
        </p:spPr>
        <p:txBody>
          <a:bodyPr>
            <a:normAutofit/>
          </a:bodyPr>
          <a:lstStyle/>
          <a:p>
            <a:r>
              <a:rPr lang="en-US" b="1" dirty="0" smtClean="0">
                <a:solidFill>
                  <a:schemeClr val="accent1">
                    <a:lumMod val="75000"/>
                  </a:schemeClr>
                </a:solidFill>
              </a:rPr>
              <a:t>Guidelines</a:t>
            </a:r>
            <a:endParaRPr lang="en-US" b="1" dirty="0">
              <a:solidFill>
                <a:schemeClr val="accent1">
                  <a:lumMod val="75000"/>
                </a:schemeClr>
              </a:solidFill>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smtClean="0">
                <a:solidFill>
                  <a:srgbClr val="002060"/>
                </a:solidFill>
              </a:rPr>
              <a:t> An </a:t>
            </a:r>
            <a:r>
              <a:rPr lang="en-US" sz="2800" b="1" dirty="0">
                <a:solidFill>
                  <a:srgbClr val="002060"/>
                </a:solidFill>
                <a:latin typeface="Courier New" panose="02070309020205020404" pitchFamily="49" charset="0"/>
              </a:rPr>
              <a:t>Else</a:t>
            </a:r>
            <a:r>
              <a:rPr lang="en-US" sz="2800" dirty="0">
                <a:solidFill>
                  <a:srgbClr val="002060"/>
                </a:solidFill>
                <a:latin typeface="Courier New" panose="02070309020205020404" pitchFamily="49" charset="0"/>
              </a:rPr>
              <a:t> </a:t>
            </a:r>
            <a:r>
              <a:rPr lang="en-US" sz="2800" dirty="0">
                <a:solidFill>
                  <a:srgbClr val="002060"/>
                </a:solidFill>
              </a:rPr>
              <a:t>condition does not have to exist. Sometimes we only want to do something if something is true and do nothing if it is not true.</a:t>
            </a:r>
          </a:p>
          <a:p>
            <a:pPr>
              <a:buFont typeface="Wingdings" panose="05000000000000000000" pitchFamily="2" charset="2"/>
              <a:buChar char="Ø"/>
            </a:pPr>
            <a:r>
              <a:rPr lang="en-US" sz="2800" dirty="0" smtClean="0">
                <a:solidFill>
                  <a:srgbClr val="002060"/>
                </a:solidFill>
              </a:rPr>
              <a:t> Do </a:t>
            </a:r>
            <a:r>
              <a:rPr lang="en-US" sz="2800" dirty="0">
                <a:solidFill>
                  <a:srgbClr val="002060"/>
                </a:solidFill>
              </a:rPr>
              <a:t>not manufacture alternative conditions.</a:t>
            </a:r>
          </a:p>
          <a:p>
            <a:pPr>
              <a:buFont typeface="Wingdings" panose="05000000000000000000" pitchFamily="2" charset="2"/>
              <a:buChar char="Ø"/>
            </a:pPr>
            <a:r>
              <a:rPr lang="en-US" sz="2800" dirty="0" smtClean="0">
                <a:solidFill>
                  <a:srgbClr val="002060"/>
                </a:solidFill>
              </a:rPr>
              <a:t> In </a:t>
            </a:r>
            <a:r>
              <a:rPr lang="en-US" sz="2800" dirty="0">
                <a:solidFill>
                  <a:srgbClr val="002060"/>
                </a:solidFill>
              </a:rPr>
              <a:t>an </a:t>
            </a:r>
            <a:r>
              <a:rPr lang="en-US" sz="2800" b="1" dirty="0">
                <a:solidFill>
                  <a:srgbClr val="002060"/>
                </a:solidFill>
                <a:latin typeface="Courier New" panose="02070309020205020404" pitchFamily="49" charset="0"/>
              </a:rPr>
              <a:t>If</a:t>
            </a:r>
            <a:r>
              <a:rPr lang="en-US" sz="2800" dirty="0">
                <a:solidFill>
                  <a:srgbClr val="002060"/>
                </a:solidFill>
                <a:latin typeface="Courier New" panose="02070309020205020404" pitchFamily="49" charset="0"/>
              </a:rPr>
              <a:t> </a:t>
            </a:r>
            <a:r>
              <a:rPr lang="en-US" sz="2800" dirty="0">
                <a:solidFill>
                  <a:srgbClr val="002060"/>
                </a:solidFill>
              </a:rPr>
              <a:t>statement, the body of the </a:t>
            </a:r>
            <a:r>
              <a:rPr lang="en-US" sz="2800" b="1" dirty="0">
                <a:solidFill>
                  <a:srgbClr val="002060"/>
                </a:solidFill>
                <a:latin typeface="Courier New" panose="02070309020205020404" pitchFamily="49" charset="0"/>
              </a:rPr>
              <a:t>If</a:t>
            </a:r>
            <a:r>
              <a:rPr lang="en-US" sz="2800" dirty="0">
                <a:solidFill>
                  <a:srgbClr val="002060"/>
                </a:solidFill>
              </a:rPr>
              <a:t> is executed if, and only if, the test condition is true. Otherwise, no action is taken.</a:t>
            </a:r>
          </a:p>
          <a:p>
            <a:pPr>
              <a:buFont typeface="Wingdings" panose="05000000000000000000" pitchFamily="2" charset="2"/>
              <a:buChar char="Ø"/>
            </a:pPr>
            <a:r>
              <a:rPr lang="en-US" sz="2800" dirty="0" smtClean="0">
                <a:solidFill>
                  <a:srgbClr val="002060"/>
                </a:solidFill>
              </a:rPr>
              <a:t> Be </a:t>
            </a:r>
            <a:r>
              <a:rPr lang="en-US" sz="2800" dirty="0">
                <a:solidFill>
                  <a:srgbClr val="002060"/>
                </a:solidFill>
              </a:rPr>
              <a:t>sure to indent for readability</a:t>
            </a:r>
            <a:r>
              <a:rPr lang="en-US" sz="2800" dirty="0" smtClean="0">
                <a:solidFill>
                  <a:srgbClr val="002060"/>
                </a:solidFill>
              </a:rPr>
              <a:t>.</a:t>
            </a:r>
            <a:endParaRPr lang="en-US" sz="28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53563841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accent1">
                    <a:lumMod val="75000"/>
                  </a:schemeClr>
                </a:solidFill>
              </a:rPr>
              <a:t>Example: two ways to write a test condition</a:t>
            </a:r>
            <a:endParaRPr lang="en-US" sz="4400" b="1" dirty="0">
              <a:solidFill>
                <a:schemeClr val="accent1">
                  <a:lumMod val="75000"/>
                </a:schemeClr>
              </a:solidFill>
            </a:endParaRPr>
          </a:p>
        </p:txBody>
      </p:sp>
      <p:sp>
        <p:nvSpPr>
          <p:cNvPr id="3" name="Content Placeholder 2"/>
          <p:cNvSpPr>
            <a:spLocks noGrp="1"/>
          </p:cNvSpPr>
          <p:nvPr>
            <p:ph sz="half" idx="1"/>
          </p:nvPr>
        </p:nvSpPr>
        <p:spPr/>
        <p:txBody>
          <a:bodyPr>
            <a:normAutofit/>
          </a:bodyPr>
          <a:lstStyle/>
          <a:p>
            <a:pPr marL="0" indent="0" hangingPunct="0">
              <a:lnSpc>
                <a:spcPct val="120000"/>
              </a:lnSpc>
              <a:spcBef>
                <a:spcPts val="0"/>
              </a:spcBef>
              <a:spcAft>
                <a:spcPts val="0"/>
              </a:spcAft>
              <a:buNone/>
            </a:pPr>
            <a:r>
              <a:rPr lang="en-US" sz="1800" dirty="0">
                <a:solidFill>
                  <a:srgbClr val="002060"/>
                </a:solidFill>
                <a:latin typeface="Courier New" panose="02070309020205020404" pitchFamily="49" charset="0"/>
                <a:cs typeface="Courier New" panose="02070309020205020404" pitchFamily="49" charset="0"/>
              </a:rPr>
              <a:t>Write “Do you have any </a:t>
            </a:r>
            <a:r>
              <a:rPr lang="en-US" sz="1800" dirty="0" smtClean="0">
                <a:solidFill>
                  <a:srgbClr val="002060"/>
                </a:solidFill>
                <a:latin typeface="Courier New" panose="02070309020205020404" pitchFamily="49" charset="0"/>
                <a:cs typeface="Courier New" panose="02070309020205020404" pitchFamily="49" charset="0"/>
              </a:rPr>
              <a:t>children? </a:t>
            </a:r>
            <a:r>
              <a:rPr lang="en-US" sz="1800" dirty="0" smtClean="0">
                <a:solidFill>
                  <a:srgbClr val="002060"/>
                </a:solidFill>
                <a:latin typeface="Courier New" panose="02070309020205020404" pitchFamily="49" charset="0"/>
                <a:cs typeface="Courier New" panose="02070309020205020404" pitchFamily="49" charset="0"/>
                <a:sym typeface="Wingdings 3" panose="05040102010807070707" pitchFamily="18" charset="2"/>
              </a:rPr>
              <a:t></a:t>
            </a:r>
            <a:endParaRPr lang="en-US" sz="1800" dirty="0" smtClean="0">
              <a:solidFill>
                <a:srgbClr val="002060"/>
              </a:solidFill>
              <a:latin typeface="Courier New" panose="02070309020205020404" pitchFamily="49" charset="0"/>
              <a:cs typeface="Courier New" panose="02070309020205020404" pitchFamily="49" charset="0"/>
            </a:endParaRPr>
          </a:p>
          <a:p>
            <a:pPr marL="0" indent="0" hangingPunct="0">
              <a:lnSpc>
                <a:spcPct val="120000"/>
              </a:lnSpc>
              <a:spcBef>
                <a:spcPts val="0"/>
              </a:spcBef>
              <a:spcAft>
                <a:spcPts val="0"/>
              </a:spcAft>
              <a:buNone/>
            </a:pPr>
            <a:r>
              <a:rPr lang="en-US" sz="1800" dirty="0">
                <a:solidFill>
                  <a:srgbClr val="002060"/>
                </a:solidFill>
                <a:latin typeface="Courier New" panose="02070309020205020404" pitchFamily="49" charset="0"/>
                <a:cs typeface="Courier New" panose="02070309020205020404" pitchFamily="49" charset="0"/>
              </a:rPr>
              <a:t> </a:t>
            </a:r>
            <a:r>
              <a:rPr lang="en-US" sz="1800" dirty="0" smtClean="0">
                <a:solidFill>
                  <a:srgbClr val="002060"/>
                </a:solidFill>
                <a:latin typeface="Courier New" panose="02070309020205020404" pitchFamily="49" charset="0"/>
                <a:cs typeface="Courier New" panose="02070309020205020404" pitchFamily="49" charset="0"/>
              </a:rPr>
              <a:t>       Type </a:t>
            </a:r>
            <a:r>
              <a:rPr lang="en-US" sz="1800" dirty="0">
                <a:solidFill>
                  <a:srgbClr val="002060"/>
                </a:solidFill>
                <a:latin typeface="Courier New" panose="02070309020205020404" pitchFamily="49" charset="0"/>
                <a:cs typeface="Courier New" panose="02070309020205020404" pitchFamily="49" charset="0"/>
              </a:rPr>
              <a:t>Y for yes, N for no”</a:t>
            </a:r>
          </a:p>
          <a:p>
            <a:pPr marL="0" indent="0" hangingPunct="0">
              <a:lnSpc>
                <a:spcPct val="120000"/>
              </a:lnSpc>
              <a:spcBef>
                <a:spcPts val="0"/>
              </a:spcBef>
              <a:spcAft>
                <a:spcPts val="0"/>
              </a:spcAft>
              <a:buNone/>
            </a:pPr>
            <a:r>
              <a:rPr lang="en-US" sz="1800" dirty="0">
                <a:solidFill>
                  <a:srgbClr val="002060"/>
                </a:solidFill>
                <a:latin typeface="Courier New" panose="02070309020205020404" pitchFamily="49" charset="0"/>
                <a:cs typeface="Courier New" panose="02070309020205020404" pitchFamily="49" charset="0"/>
              </a:rPr>
              <a:t>Input </a:t>
            </a:r>
            <a:r>
              <a:rPr lang="en-US" sz="1800" b="1" dirty="0">
                <a:solidFill>
                  <a:srgbClr val="0070C0"/>
                </a:solidFill>
                <a:latin typeface="Courier New" panose="02070309020205020404" pitchFamily="49" charset="0"/>
                <a:cs typeface="Courier New" panose="02070309020205020404" pitchFamily="49" charset="0"/>
              </a:rPr>
              <a:t>Response</a:t>
            </a:r>
            <a:endParaRPr lang="en-US" sz="1800" dirty="0">
              <a:solidFill>
                <a:srgbClr val="0070C0"/>
              </a:solidFill>
              <a:latin typeface="Courier New" panose="02070309020205020404" pitchFamily="49" charset="0"/>
              <a:cs typeface="Courier New" panose="02070309020205020404" pitchFamily="49" charset="0"/>
            </a:endParaRPr>
          </a:p>
          <a:p>
            <a:pPr marL="0" indent="0" hangingPunct="0">
              <a:lnSpc>
                <a:spcPct val="120000"/>
              </a:lnSpc>
              <a:spcBef>
                <a:spcPts val="0"/>
              </a:spcBef>
              <a:spcAft>
                <a:spcPts val="0"/>
              </a:spcAft>
              <a:buNone/>
            </a:pPr>
            <a:r>
              <a:rPr lang="en-US" sz="1800" dirty="0">
                <a:solidFill>
                  <a:srgbClr val="002060"/>
                </a:solidFill>
                <a:latin typeface="Courier New" panose="02070309020205020404" pitchFamily="49" charset="0"/>
                <a:cs typeface="Courier New" panose="02070309020205020404" pitchFamily="49" charset="0"/>
              </a:rPr>
              <a:t>If </a:t>
            </a:r>
            <a:r>
              <a:rPr lang="en-US" sz="1800" b="1" dirty="0">
                <a:solidFill>
                  <a:srgbClr val="0070C0"/>
                </a:solidFill>
                <a:latin typeface="Courier New" panose="02070309020205020404" pitchFamily="49" charset="0"/>
                <a:cs typeface="Courier New" panose="02070309020205020404" pitchFamily="49" charset="0"/>
              </a:rPr>
              <a:t>Response</a:t>
            </a:r>
            <a:r>
              <a:rPr lang="en-US" sz="1800" dirty="0">
                <a:solidFill>
                  <a:srgbClr val="002060"/>
                </a:solidFill>
                <a:latin typeface="Courier New" panose="02070309020205020404" pitchFamily="49" charset="0"/>
                <a:cs typeface="Courier New" panose="02070309020205020404" pitchFamily="49" charset="0"/>
              </a:rPr>
              <a:t> is “Y” Then</a:t>
            </a:r>
          </a:p>
          <a:p>
            <a:pPr marL="0" indent="0" hangingPunct="0">
              <a:lnSpc>
                <a:spcPct val="120000"/>
              </a:lnSpc>
              <a:spcBef>
                <a:spcPts val="0"/>
              </a:spcBef>
              <a:spcAft>
                <a:spcPts val="0"/>
              </a:spcAft>
              <a:buNone/>
            </a:pPr>
            <a:r>
              <a:rPr lang="en-US" sz="1800" dirty="0" smtClean="0">
                <a:solidFill>
                  <a:srgbClr val="002060"/>
                </a:solidFill>
                <a:latin typeface="Courier New" panose="02070309020205020404" pitchFamily="49" charset="0"/>
                <a:cs typeface="Courier New" panose="02070309020205020404" pitchFamily="49" charset="0"/>
              </a:rPr>
              <a:t>     Write </a:t>
            </a:r>
            <a:r>
              <a:rPr lang="en-US" sz="1800" dirty="0">
                <a:solidFill>
                  <a:srgbClr val="002060"/>
                </a:solidFill>
                <a:latin typeface="Courier New" panose="02070309020205020404" pitchFamily="49" charset="0"/>
                <a:cs typeface="Courier New" panose="02070309020205020404" pitchFamily="49" charset="0"/>
              </a:rPr>
              <a:t>“How many?”</a:t>
            </a:r>
          </a:p>
          <a:p>
            <a:pPr marL="0" indent="0" hangingPunct="0">
              <a:lnSpc>
                <a:spcPct val="120000"/>
              </a:lnSpc>
              <a:spcBef>
                <a:spcPts val="0"/>
              </a:spcBef>
              <a:spcAft>
                <a:spcPts val="0"/>
              </a:spcAft>
              <a:buNone/>
            </a:pPr>
            <a:r>
              <a:rPr lang="en-US" sz="1800" dirty="0" smtClean="0">
                <a:solidFill>
                  <a:srgbClr val="002060"/>
                </a:solidFill>
                <a:latin typeface="Courier New" panose="02070309020205020404" pitchFamily="49" charset="0"/>
                <a:cs typeface="Courier New" panose="02070309020205020404" pitchFamily="49" charset="0"/>
              </a:rPr>
              <a:t>     Input </a:t>
            </a:r>
            <a:r>
              <a:rPr lang="en-US" sz="1800" b="1" dirty="0" err="1">
                <a:solidFill>
                  <a:srgbClr val="0070C0"/>
                </a:solidFill>
                <a:latin typeface="Courier New" panose="02070309020205020404" pitchFamily="49" charset="0"/>
                <a:cs typeface="Courier New" panose="02070309020205020404" pitchFamily="49" charset="0"/>
              </a:rPr>
              <a:t>NumberChildren</a:t>
            </a:r>
            <a:endParaRPr lang="en-US" sz="1800" b="1" dirty="0">
              <a:solidFill>
                <a:srgbClr val="0070C0"/>
              </a:solidFill>
              <a:latin typeface="Courier New" panose="02070309020205020404" pitchFamily="49" charset="0"/>
              <a:cs typeface="Courier New" panose="02070309020205020404" pitchFamily="49" charset="0"/>
            </a:endParaRPr>
          </a:p>
          <a:p>
            <a:pPr marL="0" indent="0" hangingPunct="0">
              <a:lnSpc>
                <a:spcPct val="120000"/>
              </a:lnSpc>
              <a:spcBef>
                <a:spcPts val="0"/>
              </a:spcBef>
              <a:spcAft>
                <a:spcPts val="0"/>
              </a:spcAft>
              <a:buNone/>
            </a:pPr>
            <a:r>
              <a:rPr lang="en-US" sz="1800" dirty="0">
                <a:solidFill>
                  <a:srgbClr val="002060"/>
                </a:solidFill>
                <a:latin typeface="Courier New" panose="02070309020205020404" pitchFamily="49" charset="0"/>
                <a:cs typeface="Courier New" panose="02070309020205020404" pitchFamily="49" charset="0"/>
              </a:rPr>
              <a:t>End If</a:t>
            </a:r>
          </a:p>
          <a:p>
            <a:pPr marL="0" indent="0" hangingPunct="0">
              <a:lnSpc>
                <a:spcPct val="120000"/>
              </a:lnSpc>
              <a:spcBef>
                <a:spcPts val="0"/>
              </a:spcBef>
              <a:spcAft>
                <a:spcPts val="0"/>
              </a:spcAft>
              <a:buNone/>
            </a:pPr>
            <a:r>
              <a:rPr lang="en-US" sz="1800" dirty="0">
                <a:solidFill>
                  <a:srgbClr val="002060"/>
                </a:solidFill>
                <a:latin typeface="Courier New" panose="02070309020205020404" pitchFamily="49" charset="0"/>
                <a:cs typeface="Courier New" panose="02070309020205020404" pitchFamily="49" charset="0"/>
              </a:rPr>
              <a:t>Write “Questionnaire is complete</a:t>
            </a:r>
            <a:r>
              <a:rPr lang="en-US" sz="1800" dirty="0" smtClean="0">
                <a:solidFill>
                  <a:srgbClr val="002060"/>
                </a:solidFill>
                <a:latin typeface="Courier New" panose="02070309020205020404" pitchFamily="49" charset="0"/>
                <a:cs typeface="Courier New" panose="02070309020205020404" pitchFamily="49" charset="0"/>
              </a:rPr>
              <a:t>.</a:t>
            </a:r>
            <a:r>
              <a:rPr lang="en-US" sz="1800" dirty="0" smtClean="0">
                <a:solidFill>
                  <a:srgbClr val="002060"/>
                </a:solidFill>
                <a:latin typeface="Courier New" panose="02070309020205020404" pitchFamily="49" charset="0"/>
                <a:cs typeface="Courier New" panose="02070309020205020404" pitchFamily="49" charset="0"/>
                <a:sym typeface="Wingdings 3" panose="05040102010807070707" pitchFamily="18" charset="2"/>
              </a:rPr>
              <a:t></a:t>
            </a:r>
            <a:r>
              <a:rPr lang="en-US" sz="1800" dirty="0" smtClean="0">
                <a:solidFill>
                  <a:srgbClr val="002060"/>
                </a:solidFill>
                <a:latin typeface="Courier New" panose="02070309020205020404" pitchFamily="49" charset="0"/>
                <a:cs typeface="Courier New" panose="02070309020205020404" pitchFamily="49" charset="0"/>
              </a:rPr>
              <a:t> </a:t>
            </a:r>
          </a:p>
          <a:p>
            <a:pPr marL="0" indent="0" hangingPunct="0">
              <a:lnSpc>
                <a:spcPct val="120000"/>
              </a:lnSpc>
              <a:spcBef>
                <a:spcPts val="0"/>
              </a:spcBef>
              <a:spcAft>
                <a:spcPts val="0"/>
              </a:spcAft>
              <a:buNone/>
            </a:pPr>
            <a:r>
              <a:rPr lang="en-US" sz="1800" dirty="0">
                <a:solidFill>
                  <a:srgbClr val="002060"/>
                </a:solidFill>
                <a:latin typeface="Courier New" panose="02070309020205020404" pitchFamily="49" charset="0"/>
                <a:cs typeface="Courier New" panose="02070309020205020404" pitchFamily="49" charset="0"/>
              </a:rPr>
              <a:t> </a:t>
            </a:r>
            <a:r>
              <a:rPr lang="en-US" sz="1800" dirty="0" smtClean="0">
                <a:solidFill>
                  <a:srgbClr val="002060"/>
                </a:solidFill>
                <a:latin typeface="Courier New" panose="02070309020205020404" pitchFamily="49" charset="0"/>
                <a:cs typeface="Courier New" panose="02070309020205020404" pitchFamily="49" charset="0"/>
              </a:rPr>
              <a:t>       Thank </a:t>
            </a:r>
            <a:r>
              <a:rPr lang="en-US" sz="1800" dirty="0">
                <a:solidFill>
                  <a:srgbClr val="002060"/>
                </a:solidFill>
                <a:latin typeface="Courier New" panose="02070309020205020404" pitchFamily="49" charset="0"/>
                <a:cs typeface="Courier New" panose="02070309020205020404" pitchFamily="49" charset="0"/>
              </a:rPr>
              <a:t>you.”</a:t>
            </a:r>
          </a:p>
          <a:p>
            <a:pPr marL="0" indent="0">
              <a:buNone/>
            </a:pPr>
            <a:endParaRPr lang="en-US" sz="1800" dirty="0">
              <a:solidFill>
                <a:srgbClr val="002060"/>
              </a:solidFill>
            </a:endParaRPr>
          </a:p>
        </p:txBody>
      </p:sp>
      <p:sp>
        <p:nvSpPr>
          <p:cNvPr id="9" name="Content Placeholder 8"/>
          <p:cNvSpPr>
            <a:spLocks noGrp="1"/>
          </p:cNvSpPr>
          <p:nvPr>
            <p:ph sz="half" idx="2"/>
          </p:nvPr>
        </p:nvSpPr>
        <p:spPr/>
        <p:txBody>
          <a:bodyPr>
            <a:normAutofit/>
          </a:bodyPr>
          <a:lstStyle/>
          <a:p>
            <a:pPr marL="0" indent="0" hangingPunct="0">
              <a:lnSpc>
                <a:spcPct val="120000"/>
              </a:lnSpc>
              <a:spcBef>
                <a:spcPts val="0"/>
              </a:spcBef>
              <a:spcAft>
                <a:spcPts val="0"/>
              </a:spcAft>
            </a:pPr>
            <a:r>
              <a:rPr lang="en-US" sz="1800" dirty="0">
                <a:solidFill>
                  <a:srgbClr val="002060"/>
                </a:solidFill>
                <a:latin typeface="Courier New" panose="02070309020205020404" pitchFamily="49" charset="0"/>
                <a:cs typeface="Courier New" panose="02070309020205020404" pitchFamily="49" charset="0"/>
              </a:rPr>
              <a:t>Write “Do you have any children? </a:t>
            </a:r>
            <a:r>
              <a:rPr lang="en-US" sz="1800" dirty="0" smtClean="0">
                <a:solidFill>
                  <a:srgbClr val="002060"/>
                </a:solidFill>
                <a:latin typeface="Courier New" panose="02070309020205020404" pitchFamily="49" charset="0"/>
                <a:cs typeface="Courier New" panose="02070309020205020404" pitchFamily="49" charset="0"/>
                <a:sym typeface="Wingdings 3" panose="05040102010807070707" pitchFamily="18" charset="2"/>
              </a:rPr>
              <a:t></a:t>
            </a:r>
          </a:p>
          <a:p>
            <a:pPr marL="0" indent="0" hangingPunct="0">
              <a:lnSpc>
                <a:spcPct val="120000"/>
              </a:lnSpc>
              <a:spcBef>
                <a:spcPts val="0"/>
              </a:spcBef>
              <a:spcAft>
                <a:spcPts val="0"/>
              </a:spcAft>
            </a:pPr>
            <a:r>
              <a:rPr lang="en-US" sz="1800" dirty="0">
                <a:solidFill>
                  <a:srgbClr val="002060"/>
                </a:solidFill>
                <a:latin typeface="Courier New" panose="02070309020205020404" pitchFamily="49" charset="0"/>
                <a:cs typeface="Courier New" panose="02070309020205020404" pitchFamily="49" charset="0"/>
                <a:sym typeface="Wingdings 3" panose="05040102010807070707" pitchFamily="18" charset="2"/>
              </a:rPr>
              <a:t> </a:t>
            </a:r>
            <a:r>
              <a:rPr lang="en-US" sz="1800" dirty="0" smtClean="0">
                <a:solidFill>
                  <a:srgbClr val="002060"/>
                </a:solidFill>
                <a:latin typeface="Courier New" panose="02070309020205020404" pitchFamily="49" charset="0"/>
                <a:cs typeface="Courier New" panose="02070309020205020404" pitchFamily="49" charset="0"/>
                <a:sym typeface="Wingdings 3" panose="05040102010807070707" pitchFamily="18" charset="2"/>
              </a:rPr>
              <a:t>       </a:t>
            </a:r>
            <a:r>
              <a:rPr lang="en-US" sz="1800" dirty="0" smtClean="0">
                <a:solidFill>
                  <a:srgbClr val="002060"/>
                </a:solidFill>
                <a:latin typeface="Courier New" panose="02070309020205020404" pitchFamily="49" charset="0"/>
                <a:cs typeface="Courier New" panose="02070309020205020404" pitchFamily="49" charset="0"/>
              </a:rPr>
              <a:t>Type </a:t>
            </a:r>
            <a:r>
              <a:rPr lang="en-US" sz="1800" dirty="0">
                <a:solidFill>
                  <a:srgbClr val="002060"/>
                </a:solidFill>
                <a:latin typeface="Courier New" panose="02070309020205020404" pitchFamily="49" charset="0"/>
                <a:cs typeface="Courier New" panose="02070309020205020404" pitchFamily="49" charset="0"/>
              </a:rPr>
              <a:t>Y for yes, N for no”</a:t>
            </a:r>
          </a:p>
          <a:p>
            <a:pPr marL="0" indent="0" hangingPunct="0">
              <a:lnSpc>
                <a:spcPct val="120000"/>
              </a:lnSpc>
              <a:spcBef>
                <a:spcPts val="0"/>
              </a:spcBef>
              <a:spcAft>
                <a:spcPts val="0"/>
              </a:spcAft>
            </a:pPr>
            <a:r>
              <a:rPr lang="en-US" sz="1800" dirty="0">
                <a:solidFill>
                  <a:srgbClr val="002060"/>
                </a:solidFill>
                <a:latin typeface="Courier New" panose="02070309020205020404" pitchFamily="49" charset="0"/>
                <a:cs typeface="Courier New" panose="02070309020205020404" pitchFamily="49" charset="0"/>
              </a:rPr>
              <a:t>Input </a:t>
            </a:r>
            <a:r>
              <a:rPr lang="en-US" sz="1800" b="1" dirty="0">
                <a:solidFill>
                  <a:srgbClr val="0070C0"/>
                </a:solidFill>
                <a:latin typeface="Courier New" panose="02070309020205020404" pitchFamily="49" charset="0"/>
                <a:cs typeface="Courier New" panose="02070309020205020404" pitchFamily="49" charset="0"/>
              </a:rPr>
              <a:t>Response</a:t>
            </a:r>
          </a:p>
          <a:p>
            <a:pPr marL="0" indent="0" hangingPunct="0">
              <a:lnSpc>
                <a:spcPct val="120000"/>
              </a:lnSpc>
              <a:spcBef>
                <a:spcPts val="0"/>
              </a:spcBef>
              <a:spcAft>
                <a:spcPts val="0"/>
              </a:spcAft>
            </a:pPr>
            <a:r>
              <a:rPr lang="en-US" sz="1800" dirty="0">
                <a:solidFill>
                  <a:srgbClr val="002060"/>
                </a:solidFill>
                <a:latin typeface="Courier New" panose="02070309020205020404" pitchFamily="49" charset="0"/>
                <a:cs typeface="Courier New" panose="02070309020205020404" pitchFamily="49" charset="0"/>
              </a:rPr>
              <a:t>If </a:t>
            </a:r>
            <a:r>
              <a:rPr lang="en-US" sz="1800" b="1" dirty="0">
                <a:solidFill>
                  <a:srgbClr val="0070C0"/>
                </a:solidFill>
                <a:latin typeface="Courier New" panose="02070309020205020404" pitchFamily="49" charset="0"/>
                <a:cs typeface="Courier New" panose="02070309020205020404" pitchFamily="49" charset="0"/>
              </a:rPr>
              <a:t>Response</a:t>
            </a:r>
            <a:r>
              <a:rPr lang="en-US" sz="1800" dirty="0">
                <a:solidFill>
                  <a:srgbClr val="002060"/>
                </a:solidFill>
                <a:latin typeface="Courier New" panose="02070309020205020404" pitchFamily="49" charset="0"/>
                <a:cs typeface="Courier New" panose="02070309020205020404" pitchFamily="49" charset="0"/>
              </a:rPr>
              <a:t> is not “N” Then</a:t>
            </a:r>
          </a:p>
          <a:p>
            <a:pPr marL="0" indent="0" hangingPunct="0">
              <a:lnSpc>
                <a:spcPct val="120000"/>
              </a:lnSpc>
              <a:spcBef>
                <a:spcPts val="0"/>
              </a:spcBef>
              <a:spcAft>
                <a:spcPts val="0"/>
              </a:spcAft>
            </a:pPr>
            <a:r>
              <a:rPr lang="en-US" sz="1800" dirty="0" smtClean="0">
                <a:solidFill>
                  <a:srgbClr val="002060"/>
                </a:solidFill>
                <a:latin typeface="Courier New" panose="02070309020205020404" pitchFamily="49" charset="0"/>
                <a:cs typeface="Courier New" panose="02070309020205020404" pitchFamily="49" charset="0"/>
              </a:rPr>
              <a:t>     Write </a:t>
            </a:r>
            <a:r>
              <a:rPr lang="en-US" sz="1800" dirty="0">
                <a:solidFill>
                  <a:srgbClr val="002060"/>
                </a:solidFill>
                <a:latin typeface="Courier New" panose="02070309020205020404" pitchFamily="49" charset="0"/>
                <a:cs typeface="Courier New" panose="02070309020205020404" pitchFamily="49" charset="0"/>
              </a:rPr>
              <a:t>“How many?”</a:t>
            </a:r>
          </a:p>
          <a:p>
            <a:pPr marL="0" indent="0" hangingPunct="0">
              <a:lnSpc>
                <a:spcPct val="120000"/>
              </a:lnSpc>
              <a:spcBef>
                <a:spcPts val="0"/>
              </a:spcBef>
              <a:spcAft>
                <a:spcPts val="0"/>
              </a:spcAft>
            </a:pPr>
            <a:r>
              <a:rPr lang="en-US" sz="1800" dirty="0" smtClean="0">
                <a:solidFill>
                  <a:srgbClr val="002060"/>
                </a:solidFill>
                <a:latin typeface="Courier New" panose="02070309020205020404" pitchFamily="49" charset="0"/>
                <a:cs typeface="Courier New" panose="02070309020205020404" pitchFamily="49" charset="0"/>
              </a:rPr>
              <a:t>     Input </a:t>
            </a:r>
            <a:r>
              <a:rPr lang="en-US" sz="1800" b="1" dirty="0" err="1">
                <a:solidFill>
                  <a:srgbClr val="0070C0"/>
                </a:solidFill>
                <a:latin typeface="Courier New" panose="02070309020205020404" pitchFamily="49" charset="0"/>
                <a:cs typeface="Courier New" panose="02070309020205020404" pitchFamily="49" charset="0"/>
              </a:rPr>
              <a:t>NumberChildren</a:t>
            </a:r>
            <a:endParaRPr lang="en-US" sz="1800" b="1" dirty="0">
              <a:solidFill>
                <a:srgbClr val="0070C0"/>
              </a:solidFill>
              <a:latin typeface="Courier New" panose="02070309020205020404" pitchFamily="49" charset="0"/>
              <a:cs typeface="Courier New" panose="02070309020205020404" pitchFamily="49" charset="0"/>
            </a:endParaRPr>
          </a:p>
          <a:p>
            <a:pPr marL="0" indent="0" hangingPunct="0">
              <a:lnSpc>
                <a:spcPct val="120000"/>
              </a:lnSpc>
              <a:spcBef>
                <a:spcPts val="0"/>
              </a:spcBef>
              <a:spcAft>
                <a:spcPts val="0"/>
              </a:spcAft>
            </a:pPr>
            <a:r>
              <a:rPr lang="en-US" sz="1800" dirty="0">
                <a:solidFill>
                  <a:srgbClr val="002060"/>
                </a:solidFill>
                <a:latin typeface="Courier New" panose="02070309020205020404" pitchFamily="49" charset="0"/>
                <a:cs typeface="Courier New" panose="02070309020205020404" pitchFamily="49" charset="0"/>
              </a:rPr>
              <a:t>End If</a:t>
            </a:r>
          </a:p>
          <a:p>
            <a:pPr marL="0" indent="0" hangingPunct="0">
              <a:lnSpc>
                <a:spcPct val="120000"/>
              </a:lnSpc>
              <a:spcBef>
                <a:spcPts val="0"/>
              </a:spcBef>
              <a:spcAft>
                <a:spcPts val="0"/>
              </a:spcAft>
            </a:pPr>
            <a:r>
              <a:rPr lang="en-US" sz="1800" dirty="0">
                <a:solidFill>
                  <a:srgbClr val="002060"/>
                </a:solidFill>
                <a:latin typeface="Courier New" panose="02070309020205020404" pitchFamily="49" charset="0"/>
                <a:cs typeface="Courier New" panose="02070309020205020404" pitchFamily="49" charset="0"/>
              </a:rPr>
              <a:t>Write “Questionnaire is complete</a:t>
            </a:r>
            <a:r>
              <a:rPr lang="en-US" sz="1800" dirty="0" smtClean="0">
                <a:solidFill>
                  <a:srgbClr val="002060"/>
                </a:solidFill>
                <a:latin typeface="Courier New" panose="02070309020205020404" pitchFamily="49" charset="0"/>
                <a:cs typeface="Courier New" panose="02070309020205020404" pitchFamily="49" charset="0"/>
              </a:rPr>
              <a:t>.</a:t>
            </a:r>
            <a:r>
              <a:rPr lang="en-US" sz="1800" dirty="0" smtClean="0">
                <a:solidFill>
                  <a:srgbClr val="002060"/>
                </a:solidFill>
                <a:latin typeface="Courier New" panose="02070309020205020404" pitchFamily="49" charset="0"/>
                <a:cs typeface="Courier New" panose="02070309020205020404" pitchFamily="49" charset="0"/>
                <a:sym typeface="Wingdings 3" panose="05040102010807070707" pitchFamily="18" charset="2"/>
              </a:rPr>
              <a:t></a:t>
            </a:r>
          </a:p>
          <a:p>
            <a:pPr marL="0" indent="0" hangingPunct="0">
              <a:lnSpc>
                <a:spcPct val="120000"/>
              </a:lnSpc>
              <a:spcBef>
                <a:spcPts val="0"/>
              </a:spcBef>
              <a:spcAft>
                <a:spcPts val="0"/>
              </a:spcAft>
            </a:pPr>
            <a:r>
              <a:rPr lang="en-US" sz="1800" dirty="0" smtClean="0">
                <a:solidFill>
                  <a:srgbClr val="002060"/>
                </a:solidFill>
                <a:latin typeface="Courier New" panose="02070309020205020404" pitchFamily="49" charset="0"/>
                <a:cs typeface="Courier New" panose="02070309020205020404" pitchFamily="49" charset="0"/>
              </a:rPr>
              <a:t>        Thank </a:t>
            </a:r>
            <a:r>
              <a:rPr lang="en-US" sz="1800" dirty="0">
                <a:solidFill>
                  <a:srgbClr val="002060"/>
                </a:solidFill>
                <a:latin typeface="Courier New" panose="02070309020205020404" pitchFamily="49" charset="0"/>
                <a:cs typeface="Courier New" panose="02070309020205020404" pitchFamily="49" charset="0"/>
              </a:rPr>
              <a:t>you.”</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cxnSp>
        <p:nvCxnSpPr>
          <p:cNvPr id="6" name="Straight Connector 5"/>
          <p:cNvCxnSpPr/>
          <p:nvPr/>
        </p:nvCxnSpPr>
        <p:spPr>
          <a:xfrm>
            <a:off x="6035038" y="1737360"/>
            <a:ext cx="0" cy="3490059"/>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82092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23740"/>
          </a:xfrm>
        </p:spPr>
        <p:txBody>
          <a:bodyPr>
            <a:normAutofit/>
          </a:bodyPr>
          <a:lstStyle/>
          <a:p>
            <a:r>
              <a:rPr lang="en-US" sz="4400" b="1" dirty="0" smtClean="0">
                <a:solidFill>
                  <a:schemeClr val="accent1">
                    <a:lumMod val="75000"/>
                  </a:schemeClr>
                </a:solidFill>
              </a:rPr>
              <a:t>Example: Multiple Alternatives</a:t>
            </a:r>
            <a:endParaRPr lang="en-US" sz="4400" b="1" dirty="0">
              <a:solidFill>
                <a:schemeClr val="accent1">
                  <a:lumMod val="75000"/>
                </a:schemeClr>
              </a:solidFill>
            </a:endParaRPr>
          </a:p>
        </p:txBody>
      </p:sp>
      <p:sp>
        <p:nvSpPr>
          <p:cNvPr id="3" name="Content Placeholder 2"/>
          <p:cNvSpPr>
            <a:spLocks noGrp="1"/>
          </p:cNvSpPr>
          <p:nvPr>
            <p:ph sz="half" idx="1"/>
          </p:nvPr>
        </p:nvSpPr>
        <p:spPr/>
        <p:txBody>
          <a:bodyPr>
            <a:normAutofit fontScale="85000" lnSpcReduction="10000"/>
          </a:bodyPr>
          <a:lstStyle/>
          <a:p>
            <a:pPr hangingPunct="0">
              <a:lnSpc>
                <a:spcPct val="120000"/>
              </a:lnSpc>
              <a:spcBef>
                <a:spcPts val="0"/>
              </a:spcBef>
              <a:spcAft>
                <a:spcPts val="600"/>
              </a:spcAft>
            </a:pPr>
            <a:r>
              <a:rPr lang="en-US" sz="1800" dirty="0" smtClean="0">
                <a:solidFill>
                  <a:srgbClr val="002060"/>
                </a:solidFill>
                <a:latin typeface="Courier New" panose="02070309020205020404" pitchFamily="49" charset="0"/>
                <a:cs typeface="Courier New" panose="02070309020205020404" pitchFamily="49" charset="0"/>
              </a:rPr>
              <a:t>1  Write </a:t>
            </a:r>
            <a:r>
              <a:rPr lang="en-US" sz="1800" dirty="0">
                <a:solidFill>
                  <a:srgbClr val="002060"/>
                </a:solidFill>
                <a:latin typeface="Courier New" panose="02070309020205020404" pitchFamily="49" charset="0"/>
                <a:cs typeface="Courier New" panose="02070309020205020404" pitchFamily="49" charset="0"/>
              </a:rPr>
              <a:t>“Enter total cost:”</a:t>
            </a:r>
          </a:p>
          <a:p>
            <a:pPr hangingPunct="0">
              <a:lnSpc>
                <a:spcPct val="120000"/>
              </a:lnSpc>
              <a:spcBef>
                <a:spcPts val="0"/>
              </a:spcBef>
              <a:spcAft>
                <a:spcPts val="600"/>
              </a:spcAft>
            </a:pPr>
            <a:r>
              <a:rPr lang="en-US" sz="1800" dirty="0" smtClean="0">
                <a:solidFill>
                  <a:srgbClr val="002060"/>
                </a:solidFill>
                <a:latin typeface="Courier New" panose="02070309020205020404" pitchFamily="49" charset="0"/>
                <a:cs typeface="Courier New" panose="02070309020205020404" pitchFamily="49" charset="0"/>
              </a:rPr>
              <a:t>2  Input </a:t>
            </a:r>
            <a:r>
              <a:rPr lang="en-US" sz="1800" b="1" dirty="0">
                <a:solidFill>
                  <a:srgbClr val="0070C0"/>
                </a:solidFill>
                <a:latin typeface="Courier New" panose="02070309020205020404" pitchFamily="49" charset="0"/>
                <a:cs typeface="Courier New" panose="02070309020205020404" pitchFamily="49" charset="0"/>
              </a:rPr>
              <a:t>Cost</a:t>
            </a:r>
            <a:endParaRPr lang="en-US" sz="1800" dirty="0">
              <a:solidFill>
                <a:srgbClr val="0070C0"/>
              </a:solidFill>
              <a:latin typeface="Courier New" panose="02070309020205020404" pitchFamily="49" charset="0"/>
              <a:cs typeface="Courier New" panose="02070309020205020404" pitchFamily="49" charset="0"/>
            </a:endParaRPr>
          </a:p>
          <a:p>
            <a:pPr hangingPunct="0">
              <a:lnSpc>
                <a:spcPct val="120000"/>
              </a:lnSpc>
              <a:spcBef>
                <a:spcPts val="0"/>
              </a:spcBef>
              <a:spcAft>
                <a:spcPts val="600"/>
              </a:spcAft>
            </a:pPr>
            <a:r>
              <a:rPr lang="en-US" sz="1800" dirty="0" smtClean="0">
                <a:solidFill>
                  <a:srgbClr val="002060"/>
                </a:solidFill>
                <a:latin typeface="Courier New" panose="02070309020205020404" pitchFamily="49" charset="0"/>
                <a:cs typeface="Courier New" panose="02070309020205020404" pitchFamily="49" charset="0"/>
              </a:rPr>
              <a:t>3  Write </a:t>
            </a:r>
            <a:r>
              <a:rPr lang="en-US" sz="1800" dirty="0">
                <a:solidFill>
                  <a:srgbClr val="002060"/>
                </a:solidFill>
                <a:latin typeface="Courier New" panose="02070309020205020404" pitchFamily="49" charset="0"/>
                <a:cs typeface="Courier New" panose="02070309020205020404" pitchFamily="49" charset="0"/>
              </a:rPr>
              <a:t>“Enter total revenue:”</a:t>
            </a:r>
          </a:p>
          <a:p>
            <a:pPr hangingPunct="0">
              <a:lnSpc>
                <a:spcPct val="120000"/>
              </a:lnSpc>
              <a:spcBef>
                <a:spcPts val="0"/>
              </a:spcBef>
              <a:spcAft>
                <a:spcPts val="600"/>
              </a:spcAft>
            </a:pPr>
            <a:r>
              <a:rPr lang="en-US" sz="1800" dirty="0" smtClean="0">
                <a:solidFill>
                  <a:srgbClr val="002060"/>
                </a:solidFill>
                <a:latin typeface="Courier New" panose="02070309020205020404" pitchFamily="49" charset="0"/>
                <a:cs typeface="Courier New" panose="02070309020205020404" pitchFamily="49" charset="0"/>
              </a:rPr>
              <a:t>4  Input </a:t>
            </a:r>
            <a:r>
              <a:rPr lang="en-US" sz="1800" b="1" dirty="0">
                <a:solidFill>
                  <a:srgbClr val="0070C0"/>
                </a:solidFill>
                <a:latin typeface="Courier New" panose="02070309020205020404" pitchFamily="49" charset="0"/>
                <a:cs typeface="Courier New" panose="02070309020205020404" pitchFamily="49" charset="0"/>
              </a:rPr>
              <a:t>Revenue</a:t>
            </a:r>
          </a:p>
          <a:p>
            <a:pPr hangingPunct="0">
              <a:lnSpc>
                <a:spcPct val="120000"/>
              </a:lnSpc>
              <a:spcBef>
                <a:spcPts val="0"/>
              </a:spcBef>
              <a:spcAft>
                <a:spcPts val="600"/>
              </a:spcAft>
            </a:pPr>
            <a:r>
              <a:rPr lang="en-US" sz="1800" dirty="0" smtClean="0">
                <a:solidFill>
                  <a:srgbClr val="002060"/>
                </a:solidFill>
                <a:latin typeface="Courier New" panose="02070309020205020404" pitchFamily="49" charset="0"/>
                <a:cs typeface="Courier New" panose="02070309020205020404" pitchFamily="49" charset="0"/>
              </a:rPr>
              <a:t>5  Set </a:t>
            </a:r>
            <a:r>
              <a:rPr lang="en-US" sz="1800" b="1" dirty="0">
                <a:solidFill>
                  <a:srgbClr val="0070C0"/>
                </a:solidFill>
                <a:latin typeface="Courier New" panose="02070309020205020404" pitchFamily="49" charset="0"/>
                <a:cs typeface="Courier New" panose="02070309020205020404" pitchFamily="49" charset="0"/>
              </a:rPr>
              <a:t>Amount</a:t>
            </a:r>
            <a:r>
              <a:rPr lang="en-US" sz="1800" dirty="0">
                <a:solidFill>
                  <a:srgbClr val="002060"/>
                </a:solidFill>
                <a:latin typeface="Courier New" panose="02070309020205020404" pitchFamily="49" charset="0"/>
                <a:cs typeface="Courier New" panose="02070309020205020404" pitchFamily="49" charset="0"/>
              </a:rPr>
              <a:t> = </a:t>
            </a:r>
            <a:r>
              <a:rPr lang="en-US" sz="1800" b="1" dirty="0">
                <a:solidFill>
                  <a:srgbClr val="0070C0"/>
                </a:solidFill>
                <a:latin typeface="Courier New" panose="02070309020205020404" pitchFamily="49" charset="0"/>
                <a:cs typeface="Courier New" panose="02070309020205020404" pitchFamily="49" charset="0"/>
              </a:rPr>
              <a:t>Revenue</a:t>
            </a:r>
            <a:r>
              <a:rPr lang="en-US" sz="1800" dirty="0">
                <a:solidFill>
                  <a:srgbClr val="002060"/>
                </a:solidFill>
                <a:latin typeface="Courier New" panose="02070309020205020404" pitchFamily="49" charset="0"/>
                <a:cs typeface="Courier New" panose="02070309020205020404" pitchFamily="49" charset="0"/>
              </a:rPr>
              <a:t> – </a:t>
            </a:r>
            <a:r>
              <a:rPr lang="en-US" sz="1800" b="1" dirty="0">
                <a:solidFill>
                  <a:srgbClr val="0070C0"/>
                </a:solidFill>
                <a:latin typeface="Courier New" panose="02070309020205020404" pitchFamily="49" charset="0"/>
                <a:cs typeface="Courier New" panose="02070309020205020404" pitchFamily="49" charset="0"/>
              </a:rPr>
              <a:t>Cost</a:t>
            </a:r>
          </a:p>
          <a:p>
            <a:pPr hangingPunct="0">
              <a:lnSpc>
                <a:spcPct val="120000"/>
              </a:lnSpc>
              <a:spcBef>
                <a:spcPts val="0"/>
              </a:spcBef>
              <a:spcAft>
                <a:spcPts val="600"/>
              </a:spcAft>
            </a:pPr>
            <a:r>
              <a:rPr lang="en-US" sz="1800" dirty="0" smtClean="0">
                <a:solidFill>
                  <a:srgbClr val="002060"/>
                </a:solidFill>
                <a:latin typeface="Courier New" panose="02070309020205020404" pitchFamily="49" charset="0"/>
                <a:cs typeface="Courier New" panose="02070309020205020404" pitchFamily="49" charset="0"/>
              </a:rPr>
              <a:t>6  If </a:t>
            </a:r>
            <a:r>
              <a:rPr lang="en-US" sz="1800" b="1" dirty="0">
                <a:solidFill>
                  <a:srgbClr val="0070C0"/>
                </a:solidFill>
                <a:latin typeface="Courier New" panose="02070309020205020404" pitchFamily="49" charset="0"/>
                <a:cs typeface="Courier New" panose="02070309020205020404" pitchFamily="49" charset="0"/>
              </a:rPr>
              <a:t>Amount</a:t>
            </a:r>
            <a:r>
              <a:rPr lang="en-US" sz="1800" dirty="0">
                <a:solidFill>
                  <a:srgbClr val="002060"/>
                </a:solidFill>
                <a:latin typeface="Courier New" panose="02070309020205020404" pitchFamily="49" charset="0"/>
                <a:cs typeface="Courier New" panose="02070309020205020404" pitchFamily="49" charset="0"/>
              </a:rPr>
              <a:t> &gt; 0 Then</a:t>
            </a:r>
          </a:p>
          <a:p>
            <a:pPr hangingPunct="0">
              <a:lnSpc>
                <a:spcPct val="120000"/>
              </a:lnSpc>
              <a:spcBef>
                <a:spcPts val="0"/>
              </a:spcBef>
              <a:spcAft>
                <a:spcPts val="600"/>
              </a:spcAft>
            </a:pPr>
            <a:r>
              <a:rPr lang="en-US" sz="1800" dirty="0" smtClean="0">
                <a:solidFill>
                  <a:srgbClr val="002060"/>
                </a:solidFill>
                <a:latin typeface="Courier New" panose="02070309020205020404" pitchFamily="49" charset="0"/>
                <a:cs typeface="Courier New" panose="02070309020205020404" pitchFamily="49" charset="0"/>
              </a:rPr>
              <a:t>7        Set </a:t>
            </a:r>
            <a:r>
              <a:rPr lang="en-US" sz="1800" b="1" dirty="0">
                <a:solidFill>
                  <a:srgbClr val="0070C0"/>
                </a:solidFill>
                <a:latin typeface="Courier New" panose="02070309020205020404" pitchFamily="49" charset="0"/>
                <a:cs typeface="Courier New" panose="02070309020205020404" pitchFamily="49" charset="0"/>
              </a:rPr>
              <a:t>Profit</a:t>
            </a:r>
            <a:r>
              <a:rPr lang="en-US" sz="1800" dirty="0">
                <a:solidFill>
                  <a:srgbClr val="002060"/>
                </a:solidFill>
                <a:latin typeface="Courier New" panose="02070309020205020404" pitchFamily="49" charset="0"/>
                <a:cs typeface="Courier New" panose="02070309020205020404" pitchFamily="49" charset="0"/>
              </a:rPr>
              <a:t> = </a:t>
            </a:r>
            <a:r>
              <a:rPr lang="en-US" sz="1800" b="1" dirty="0">
                <a:solidFill>
                  <a:srgbClr val="0070C0"/>
                </a:solidFill>
                <a:latin typeface="Courier New" panose="02070309020205020404" pitchFamily="49" charset="0"/>
                <a:cs typeface="Courier New" panose="02070309020205020404" pitchFamily="49" charset="0"/>
              </a:rPr>
              <a:t>Amount</a:t>
            </a:r>
          </a:p>
          <a:p>
            <a:pPr hangingPunct="0">
              <a:lnSpc>
                <a:spcPct val="120000"/>
              </a:lnSpc>
              <a:spcBef>
                <a:spcPts val="0"/>
              </a:spcBef>
              <a:spcAft>
                <a:spcPts val="600"/>
              </a:spcAft>
            </a:pPr>
            <a:r>
              <a:rPr lang="en-US" sz="1800" dirty="0" smtClean="0">
                <a:solidFill>
                  <a:srgbClr val="002060"/>
                </a:solidFill>
                <a:latin typeface="Courier New" panose="02070309020205020404" pitchFamily="49" charset="0"/>
                <a:cs typeface="Courier New" panose="02070309020205020404" pitchFamily="49" charset="0"/>
              </a:rPr>
              <a:t>8        Write </a:t>
            </a:r>
            <a:r>
              <a:rPr lang="en-US" sz="1800" dirty="0">
                <a:solidFill>
                  <a:srgbClr val="002060"/>
                </a:solidFill>
                <a:latin typeface="Courier New" panose="02070309020205020404" pitchFamily="49" charset="0"/>
                <a:cs typeface="Courier New" panose="02070309020205020404" pitchFamily="49" charset="0"/>
              </a:rPr>
              <a:t>“The profit is $” + </a:t>
            </a:r>
            <a:r>
              <a:rPr lang="en-US" sz="1800" b="1" dirty="0">
                <a:solidFill>
                  <a:srgbClr val="0070C0"/>
                </a:solidFill>
                <a:latin typeface="Courier New" panose="02070309020205020404" pitchFamily="49" charset="0"/>
                <a:cs typeface="Courier New" panose="02070309020205020404" pitchFamily="49" charset="0"/>
              </a:rPr>
              <a:t>Profit</a:t>
            </a:r>
          </a:p>
          <a:p>
            <a:pPr hangingPunct="0">
              <a:lnSpc>
                <a:spcPct val="120000"/>
              </a:lnSpc>
              <a:spcBef>
                <a:spcPts val="0"/>
              </a:spcBef>
              <a:spcAft>
                <a:spcPts val="600"/>
              </a:spcAft>
            </a:pPr>
            <a:r>
              <a:rPr lang="en-US" sz="1800" dirty="0" smtClean="0">
                <a:solidFill>
                  <a:srgbClr val="002060"/>
                </a:solidFill>
                <a:latin typeface="Courier New" panose="02070309020205020404" pitchFamily="49" charset="0"/>
                <a:cs typeface="Courier New" panose="02070309020205020404" pitchFamily="49" charset="0"/>
              </a:rPr>
              <a:t>9  Else</a:t>
            </a:r>
            <a:endParaRPr lang="en-US" sz="1800" dirty="0">
              <a:solidFill>
                <a:srgbClr val="002060"/>
              </a:solidFill>
              <a:latin typeface="Courier New" panose="02070309020205020404" pitchFamily="49" charset="0"/>
              <a:cs typeface="Courier New" panose="02070309020205020404" pitchFamily="49" charset="0"/>
            </a:endParaRPr>
          </a:p>
          <a:p>
            <a:pPr hangingPunct="0">
              <a:lnSpc>
                <a:spcPct val="120000"/>
              </a:lnSpc>
              <a:spcBef>
                <a:spcPts val="0"/>
              </a:spcBef>
              <a:spcAft>
                <a:spcPts val="600"/>
              </a:spcAft>
            </a:pPr>
            <a:r>
              <a:rPr lang="en-US" sz="1800" dirty="0" smtClean="0">
                <a:solidFill>
                  <a:srgbClr val="002060"/>
                </a:solidFill>
                <a:latin typeface="Courier New" panose="02070309020205020404" pitchFamily="49" charset="0"/>
                <a:cs typeface="Courier New" panose="02070309020205020404" pitchFamily="49" charset="0"/>
              </a:rPr>
              <a:t>10       Set </a:t>
            </a:r>
            <a:r>
              <a:rPr lang="en-US" sz="1800" b="1" dirty="0">
                <a:solidFill>
                  <a:srgbClr val="0070C0"/>
                </a:solidFill>
                <a:latin typeface="Courier New" panose="02070309020205020404" pitchFamily="49" charset="0"/>
                <a:cs typeface="Courier New" panose="02070309020205020404" pitchFamily="49" charset="0"/>
              </a:rPr>
              <a:t>Loss</a:t>
            </a:r>
            <a:r>
              <a:rPr lang="en-US" sz="1800" dirty="0">
                <a:solidFill>
                  <a:srgbClr val="002060"/>
                </a:solidFill>
                <a:latin typeface="Courier New" panose="02070309020205020404" pitchFamily="49" charset="0"/>
                <a:cs typeface="Courier New" panose="02070309020205020404" pitchFamily="49" charset="0"/>
              </a:rPr>
              <a:t> = –</a:t>
            </a:r>
            <a:r>
              <a:rPr lang="en-US" sz="1800" b="1" dirty="0">
                <a:solidFill>
                  <a:srgbClr val="0070C0"/>
                </a:solidFill>
                <a:latin typeface="Courier New" panose="02070309020205020404" pitchFamily="49" charset="0"/>
                <a:cs typeface="Courier New" panose="02070309020205020404" pitchFamily="49" charset="0"/>
              </a:rPr>
              <a:t>Amount</a:t>
            </a:r>
          </a:p>
          <a:p>
            <a:pPr hangingPunct="0">
              <a:lnSpc>
                <a:spcPct val="120000"/>
              </a:lnSpc>
              <a:spcBef>
                <a:spcPts val="0"/>
              </a:spcBef>
              <a:spcAft>
                <a:spcPts val="600"/>
              </a:spcAft>
            </a:pPr>
            <a:r>
              <a:rPr lang="en-US" sz="1800" dirty="0" smtClean="0">
                <a:solidFill>
                  <a:srgbClr val="002060"/>
                </a:solidFill>
                <a:latin typeface="Courier New" panose="02070309020205020404" pitchFamily="49" charset="0"/>
                <a:cs typeface="Courier New" panose="02070309020205020404" pitchFamily="49" charset="0"/>
              </a:rPr>
              <a:t>11       Write </a:t>
            </a:r>
            <a:r>
              <a:rPr lang="en-US" sz="1800" dirty="0">
                <a:solidFill>
                  <a:srgbClr val="002060"/>
                </a:solidFill>
                <a:latin typeface="Courier New" panose="02070309020205020404" pitchFamily="49" charset="0"/>
                <a:cs typeface="Courier New" panose="02070309020205020404" pitchFamily="49" charset="0"/>
              </a:rPr>
              <a:t>“The loss is $” + </a:t>
            </a:r>
            <a:r>
              <a:rPr lang="en-US" sz="1800" b="1" dirty="0">
                <a:solidFill>
                  <a:srgbClr val="0070C0"/>
                </a:solidFill>
                <a:latin typeface="Courier New" panose="02070309020205020404" pitchFamily="49" charset="0"/>
                <a:cs typeface="Courier New" panose="02070309020205020404" pitchFamily="49" charset="0"/>
              </a:rPr>
              <a:t>Loss</a:t>
            </a:r>
          </a:p>
          <a:p>
            <a:pPr hangingPunct="0">
              <a:lnSpc>
                <a:spcPct val="120000"/>
              </a:lnSpc>
              <a:spcBef>
                <a:spcPts val="0"/>
              </a:spcBef>
              <a:spcAft>
                <a:spcPts val="600"/>
              </a:spcAft>
            </a:pPr>
            <a:r>
              <a:rPr lang="en-US" sz="1800" dirty="0" smtClean="0">
                <a:solidFill>
                  <a:srgbClr val="002060"/>
                </a:solidFill>
                <a:latin typeface="Courier New" panose="02070309020205020404" pitchFamily="49" charset="0"/>
                <a:cs typeface="Courier New" panose="02070309020205020404" pitchFamily="49" charset="0"/>
              </a:rPr>
              <a:t>12  End </a:t>
            </a:r>
            <a:r>
              <a:rPr lang="en-US" sz="1800" dirty="0">
                <a:solidFill>
                  <a:srgbClr val="002060"/>
                </a:solidFill>
                <a:latin typeface="Courier New" panose="02070309020205020404" pitchFamily="49" charset="0"/>
                <a:cs typeface="Courier New" panose="02070309020205020404" pitchFamily="49" charset="0"/>
              </a:rPr>
              <a:t>If</a:t>
            </a:r>
          </a:p>
          <a:p>
            <a:pPr marL="0" indent="0">
              <a:buNone/>
            </a:pPr>
            <a:endParaRPr lang="en-US" sz="18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pic>
        <p:nvPicPr>
          <p:cNvPr id="6" name="Content Placeholder 5" descr="0303"/>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8508989" y="707571"/>
            <a:ext cx="2610313" cy="4998237"/>
          </a:xfrm>
          <a:prstGeom prst="rect">
            <a:avLst/>
          </a:prstGeom>
          <a:noFill/>
          <a:ln>
            <a:noFill/>
          </a:ln>
        </p:spPr>
      </p:pic>
    </p:spTree>
    <p:extLst>
      <p:ext uri="{BB962C8B-B14F-4D97-AF65-F5344CB8AC3E}">
        <p14:creationId xmlns:p14="http://schemas.microsoft.com/office/powerpoint/2010/main" val="31815079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10.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1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2.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3.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4.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5.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6.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7.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8.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9.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docProps/app.xml><?xml version="1.0" encoding="utf-8"?>
<Properties xmlns="http://schemas.openxmlformats.org/officeDocument/2006/extended-properties" xmlns:vt="http://schemas.openxmlformats.org/officeDocument/2006/docPropsVTypes">
  <Template/>
  <TotalTime>1646</TotalTime>
  <Words>2850</Words>
  <Application>Microsoft Office PowerPoint</Application>
  <PresentationFormat>Widescreen</PresentationFormat>
  <Paragraphs>571</Paragraphs>
  <Slides>53</Slides>
  <Notes>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53</vt:i4>
      </vt:variant>
    </vt:vector>
  </HeadingPairs>
  <TitlesOfParts>
    <vt:vector size="68" baseType="lpstr">
      <vt:lpstr>Aharoni</vt:lpstr>
      <vt:lpstr>Arial</vt:lpstr>
      <vt:lpstr>Calibri</vt:lpstr>
      <vt:lpstr>Calibri Light</vt:lpstr>
      <vt:lpstr>Charlotte Book</vt:lpstr>
      <vt:lpstr>Charlotte Sans Book</vt:lpstr>
      <vt:lpstr>Charlotte Sans Medium</vt:lpstr>
      <vt:lpstr>Courier New</vt:lpstr>
      <vt:lpstr>Symbol</vt:lpstr>
      <vt:lpstr>Times</vt:lpstr>
      <vt:lpstr>Times New Roman</vt:lpstr>
      <vt:lpstr>Wingdings</vt:lpstr>
      <vt:lpstr>Wingdings 3</vt:lpstr>
      <vt:lpstr>ヒラギノ角ゴ Pro W3</vt:lpstr>
      <vt:lpstr>Retrospect</vt:lpstr>
      <vt:lpstr>Chapter 4 Selection Structures: Making Decisions</vt:lpstr>
      <vt:lpstr>4.1 An Introduction to Selection Structures</vt:lpstr>
      <vt:lpstr>Single Alternative</vt:lpstr>
      <vt:lpstr>Dual Alternative</vt:lpstr>
      <vt:lpstr>Flowcharts for Selection Structures: Single Alternative and Dual Alternatives</vt:lpstr>
      <vt:lpstr>Flowcharts for Selection Structures: Multiple Alternative</vt:lpstr>
      <vt:lpstr>Guidelines</vt:lpstr>
      <vt:lpstr>Example: two ways to write a test condition</vt:lpstr>
      <vt:lpstr>Example: Multiple Alternatives</vt:lpstr>
      <vt:lpstr>4.2 Relational and Logical Operators</vt:lpstr>
      <vt:lpstr>Relational Operators</vt:lpstr>
      <vt:lpstr>Example</vt:lpstr>
      <vt:lpstr>More examples:</vt:lpstr>
      <vt:lpstr>Comparison vs. Assignment Operators</vt:lpstr>
      <vt:lpstr>The Assignment Operator</vt:lpstr>
      <vt:lpstr>The Comparison Operator</vt:lpstr>
      <vt:lpstr>Two ways to obtain a positive result</vt:lpstr>
      <vt:lpstr>Be careful! Do these two give the same result?</vt:lpstr>
      <vt:lpstr>Logical Operators</vt:lpstr>
      <vt:lpstr>Logical operators can save space: The following are equivalent</vt:lpstr>
      <vt:lpstr>The AND Operator</vt:lpstr>
      <vt:lpstr>The OR Operator</vt:lpstr>
      <vt:lpstr>The NOT Operator</vt:lpstr>
      <vt:lpstr>Truth Tables for OR, AND, and NOT Operators</vt:lpstr>
      <vt:lpstr>Hints</vt:lpstr>
      <vt:lpstr>Example: First way using AND Workers who earn less than $10 per hour are paid 1.5 times their normal rate for overtime hours. Workers who earn $10 or more per hour are paid their regular hourly rate regardless of number hours worked. Working more than 40 hours per week is considered overtime.</vt:lpstr>
      <vt:lpstr>Example: Second way using OR Workers who earn less than $10 per hour are paid 1.5 times their normal rate for overtime hours. Workers who earn $10 or more per hour are paid their regular hourly rate regardless of number hours worked. Working more than 40 hours per week is considered overtime.</vt:lpstr>
      <vt:lpstr>Side by side comparison</vt:lpstr>
      <vt:lpstr>Flowcharts for the two ways:</vt:lpstr>
      <vt:lpstr>Hierarchy of Operations  (Order of Precedence)</vt:lpstr>
      <vt:lpstr>Combining Logical and Relational Operators</vt:lpstr>
      <vt:lpstr>The Boolean Type</vt:lpstr>
      <vt:lpstr>4.3 ASCII Code and Comparing Strings</vt:lpstr>
      <vt:lpstr>ASCII Code</vt:lpstr>
      <vt:lpstr>Ordering Arbitrary Strings</vt:lpstr>
      <vt:lpstr>Rules for Ordering Strings</vt:lpstr>
      <vt:lpstr>Beware of Strings of Digits</vt:lpstr>
      <vt:lpstr>4.4 Selecting from Several Alternatives</vt:lpstr>
      <vt:lpstr>Example</vt:lpstr>
      <vt:lpstr>Hints</vt:lpstr>
      <vt:lpstr>PowerPoint Presentation</vt:lpstr>
      <vt:lpstr>PowerPoint Presentation</vt:lpstr>
      <vt:lpstr>PowerPoint Presentation</vt:lpstr>
      <vt:lpstr>PowerPoint Presentation</vt:lpstr>
      <vt:lpstr>Using Case-Like (or Switch) Statements </vt:lpstr>
      <vt:lpstr>PowerPoint Presentation</vt:lpstr>
      <vt:lpstr>PowerPoint Presentation</vt:lpstr>
      <vt:lpstr>4.5 Applications of Selection Structures</vt:lpstr>
      <vt:lpstr>Error Trap for a Division by Zero Error </vt:lpstr>
      <vt:lpstr>Avoiding Illegal Operations: the Sqrt() function</vt:lpstr>
      <vt:lpstr>Defensive Programming</vt:lpstr>
      <vt:lpstr>Menu-Driven Programs</vt:lpstr>
      <vt:lpstr>Sample Menu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 Introduction</dc:title>
  <dc:creator>Lizard</dc:creator>
  <cp:lastModifiedBy>Lawson, Nicholaus</cp:lastModifiedBy>
  <cp:revision>151</cp:revision>
  <dcterms:created xsi:type="dcterms:W3CDTF">2013-08-15T13:50:50Z</dcterms:created>
  <dcterms:modified xsi:type="dcterms:W3CDTF">2016-07-19T01:57:14Z</dcterms:modified>
</cp:coreProperties>
</file>