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7"/>
  </p:notesMasterIdLst>
  <p:sldIdLst>
    <p:sldId id="256" r:id="rId2"/>
    <p:sldId id="257" r:id="rId3"/>
    <p:sldId id="340" r:id="rId4"/>
    <p:sldId id="289" r:id="rId5"/>
    <p:sldId id="339" r:id="rId6"/>
    <p:sldId id="372" r:id="rId7"/>
    <p:sldId id="373" r:id="rId8"/>
    <p:sldId id="374" r:id="rId9"/>
    <p:sldId id="375" r:id="rId10"/>
    <p:sldId id="258" r:id="rId11"/>
    <p:sldId id="291" r:id="rId12"/>
    <p:sldId id="331" r:id="rId13"/>
    <p:sldId id="343" r:id="rId14"/>
    <p:sldId id="346" r:id="rId15"/>
    <p:sldId id="347" r:id="rId16"/>
    <p:sldId id="262" r:id="rId17"/>
    <p:sldId id="333" r:id="rId18"/>
    <p:sldId id="335" r:id="rId19"/>
    <p:sldId id="264" r:id="rId20"/>
    <p:sldId id="265" r:id="rId21"/>
    <p:sldId id="376" r:id="rId22"/>
    <p:sldId id="377" r:id="rId23"/>
    <p:sldId id="378" r:id="rId24"/>
    <p:sldId id="359" r:id="rId25"/>
    <p:sldId id="360" r:id="rId26"/>
    <p:sldId id="272" r:id="rId27"/>
    <p:sldId id="362" r:id="rId28"/>
    <p:sldId id="363" r:id="rId29"/>
    <p:sldId id="366" r:id="rId30"/>
    <p:sldId id="273" r:id="rId31"/>
    <p:sldId id="285" r:id="rId32"/>
    <p:sldId id="367" r:id="rId33"/>
    <p:sldId id="379" r:id="rId34"/>
    <p:sldId id="380" r:id="rId35"/>
    <p:sldId id="38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BE73"/>
    <a:srgbClr val="A7FB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FF6CA-1548-4E28-B18B-D1CAD608CCBF}" type="datetimeFigureOut">
              <a:rPr lang="en-US" smtClean="0"/>
              <a:t>10/10/2013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9F092-BC88-4B26-AEDB-79051C4FCA01}" type="slidenum">
              <a:rPr lang="en-US" smtClean="0"/>
              <a:t>‹#›</a:t>
            </a:fld>
            <a:endParaRPr lang="en-US"/>
          </a:p>
        </p:txBody>
      </p:sp>
    </p:spTree>
    <p:extLst>
      <p:ext uri="{BB962C8B-B14F-4D97-AF65-F5344CB8AC3E}">
        <p14:creationId xmlns:p14="http://schemas.microsoft.com/office/powerpoint/2010/main" val="148424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1</a:t>
            </a:fld>
            <a:endParaRPr lang="en-US"/>
          </a:p>
        </p:txBody>
      </p:sp>
    </p:spTree>
    <p:extLst>
      <p:ext uri="{BB962C8B-B14F-4D97-AF65-F5344CB8AC3E}">
        <p14:creationId xmlns:p14="http://schemas.microsoft.com/office/powerpoint/2010/main" val="397527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2</a:t>
            </a:fld>
            <a:endParaRPr lang="en-US"/>
          </a:p>
        </p:txBody>
      </p:sp>
    </p:spTree>
    <p:extLst>
      <p:ext uri="{BB962C8B-B14F-4D97-AF65-F5344CB8AC3E}">
        <p14:creationId xmlns:p14="http://schemas.microsoft.com/office/powerpoint/2010/main" val="15263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23743A-5040-4A0F-8D84-0FC0F245E801}" type="datetime1">
              <a:rPr lang="en-US" smtClean="0"/>
              <a:t>10/10/2013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22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ED99E4-3DD1-464F-93A6-59DFEC0D0F75}" type="datetime1">
              <a:rPr lang="en-US" smtClean="0"/>
              <a:t>10/10/2013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19496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EAD32-120E-4BCC-908A-CDE1B485FF4E}" type="datetime1">
              <a:rPr lang="en-US" smtClean="0"/>
              <a:t>10/10/2013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43975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B7761-EF14-42D9-BC44-827E09E0080B}" type="datetime1">
              <a:rPr lang="en-US" smtClean="0"/>
              <a:t>10/10/2013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175040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FBB9E-01B3-48AA-BFA7-5BA9054452FF}" type="datetime1">
              <a:rPr lang="en-US" smtClean="0"/>
              <a:t>10/10/2013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1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BDAB8C-6009-4333-A1B9-2CC10F4116F7}" type="datetime1">
              <a:rPr lang="en-US" smtClean="0"/>
              <a:t>10/10/2013</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52769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D8128C-35CA-429B-A9F4-6CE1E0C03942}" type="datetime1">
              <a:rPr lang="en-US" smtClean="0"/>
              <a:t>10/10/2013</a:t>
            </a:fld>
            <a:endParaRPr lang="en-US"/>
          </a:p>
        </p:txBody>
      </p:sp>
      <p:sp>
        <p:nvSpPr>
          <p:cNvPr id="8" name="Footer Placeholder 7"/>
          <p:cNvSpPr>
            <a:spLocks noGrp="1"/>
          </p:cNvSpPr>
          <p:nvPr>
            <p:ph type="ftr" sz="quarter" idx="11"/>
          </p:nvPr>
        </p:nvSpPr>
        <p:spPr/>
        <p:txBody>
          <a:bodyPr/>
          <a:lstStyle/>
          <a:p>
            <a:r>
              <a:rPr lang="en-US" smtClean="0"/>
              <a:t>Prelude to Programming, 6th edition by Elizabeth Drake</a:t>
            </a:r>
            <a:endParaRPr lang="en-US"/>
          </a:p>
        </p:txBody>
      </p:sp>
      <p:sp>
        <p:nvSpPr>
          <p:cNvPr id="9" name="Slide Number Placeholder 8"/>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06148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892781-AC42-4ACC-AAA4-F0086B83E95D}" type="datetime1">
              <a:rPr lang="en-US" smtClean="0"/>
              <a:t>10/10/2013</a:t>
            </a:fld>
            <a:endParaRPr lang="en-US"/>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Slide Number Placeholder 4"/>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21258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59B8C3-C3C2-4504-B694-73D8FBF60FC3}" type="datetime1">
              <a:rPr lang="en-US" smtClean="0"/>
              <a:t>10/10/2013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Prelude to Programming, 6th edition by Elizabeth Drake</a:t>
            </a:r>
            <a:endParaRPr lang="en-US"/>
          </a:p>
        </p:txBody>
      </p:sp>
      <p:sp>
        <p:nvSpPr>
          <p:cNvPr id="9" name="Slide Number Placeholder 8"/>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33499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8B9689-B8D3-484B-8B97-DC2B965AC679}" type="datetime1">
              <a:rPr lang="en-US" smtClean="0"/>
              <a:t>10/10/2013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561D9D-DE0C-4D85-A6F5-45800B2FCD8F}" type="slidenum">
              <a:rPr lang="en-US" smtClean="0"/>
              <a:t>‹#›</a:t>
            </a:fld>
            <a:endParaRPr lang="en-US"/>
          </a:p>
        </p:txBody>
      </p:sp>
    </p:spTree>
    <p:extLst>
      <p:ext uri="{BB962C8B-B14F-4D97-AF65-F5344CB8AC3E}">
        <p14:creationId xmlns:p14="http://schemas.microsoft.com/office/powerpoint/2010/main" val="92876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5CACE-BB94-4502-9F48-13D79D12BBBB}" type="datetime1">
              <a:rPr lang="en-US" smtClean="0"/>
              <a:t>10/10/2013</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81792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0D936F-619A-425C-BD01-F09E4E03B05F}" type="datetime1">
              <a:rPr lang="en-US" smtClean="0"/>
              <a:t>10/10/2013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Prelude to Programming, 6th edition by Elizabeth Drake</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561D9D-DE0C-4D85-A6F5-45800B2FCD8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24998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0" indent="0"/>
            <a:r>
              <a:rPr lang="en-US" sz="7200" dirty="0" smtClean="0">
                <a:solidFill>
                  <a:srgbClr val="006699"/>
                </a:solidFill>
                <a:latin typeface="Aharoni" panose="02010803020104030203" pitchFamily="2" charset="-79"/>
                <a:cs typeface="Aharoni" panose="02010803020104030203" pitchFamily="2" charset="-79"/>
              </a:rPr>
              <a:t>Chapter 5</a:t>
            </a:r>
            <a:br>
              <a:rPr lang="en-US" sz="7200" dirty="0" smtClean="0">
                <a:solidFill>
                  <a:srgbClr val="006699"/>
                </a:solidFill>
                <a:latin typeface="Aharoni" panose="02010803020104030203" pitchFamily="2" charset="-79"/>
                <a:cs typeface="Aharoni" panose="02010803020104030203" pitchFamily="2" charset="-79"/>
              </a:rPr>
            </a:br>
            <a:r>
              <a:rPr lang="en-US" sz="7200" dirty="0" smtClean="0">
                <a:solidFill>
                  <a:srgbClr val="006699"/>
                </a:solidFill>
                <a:latin typeface="Aharoni" panose="02010803020104030203" pitchFamily="2" charset="-79"/>
                <a:cs typeface="Aharoni" panose="02010803020104030203" pitchFamily="2" charset="-79"/>
              </a:rPr>
              <a:t>Repetition Structures:</a:t>
            </a:r>
            <a:br>
              <a:rPr lang="en-US" sz="7200" dirty="0" smtClean="0">
                <a:solidFill>
                  <a:srgbClr val="006699"/>
                </a:solidFill>
                <a:latin typeface="Aharoni" panose="02010803020104030203" pitchFamily="2" charset="-79"/>
                <a:cs typeface="Aharoni" panose="02010803020104030203" pitchFamily="2" charset="-79"/>
              </a:rPr>
            </a:br>
            <a:r>
              <a:rPr lang="en-US" sz="7200" dirty="0" smtClean="0">
                <a:solidFill>
                  <a:srgbClr val="006699"/>
                </a:solidFill>
                <a:latin typeface="Aharoni" panose="02010803020104030203" pitchFamily="2" charset="-79"/>
                <a:cs typeface="Aharoni" panose="02010803020104030203" pitchFamily="2" charset="-79"/>
              </a:rPr>
              <a:t>Looping</a:t>
            </a:r>
            <a:endParaRPr lang="en-US" sz="7200" dirty="0"/>
          </a:p>
        </p:txBody>
      </p:sp>
      <p:sp>
        <p:nvSpPr>
          <p:cNvPr id="3" name="Subtitle 2"/>
          <p:cNvSpPr>
            <a:spLocks noGrp="1"/>
          </p:cNvSpPr>
          <p:nvPr>
            <p:ph type="subTitle" idx="1"/>
          </p:nvPr>
        </p:nvSpPr>
        <p:spPr/>
        <p:txBody>
          <a:bodyPr/>
          <a:lstStyle/>
          <a:p>
            <a:endParaRPr lang="en-US" b="1" dirty="0">
              <a:solidFill>
                <a:srgbClr val="FF000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599095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729342" y="1102659"/>
            <a:ext cx="4770505" cy="1936376"/>
          </a:xfrm>
        </p:spPr>
        <p:txBody>
          <a:bodyPr>
            <a:noAutofit/>
          </a:bodyPr>
          <a:lstStyle/>
          <a:p>
            <a:r>
              <a:rPr lang="en-US" sz="4400" b="1" dirty="0" smtClean="0">
                <a:solidFill>
                  <a:schemeClr val="accent1">
                    <a:lumMod val="75000"/>
                  </a:schemeClr>
                </a:solidFill>
              </a:rPr>
              <a:t>Flowchart for a Simple Repetition Structure (a Loop):</a:t>
            </a:r>
            <a:endParaRPr lang="en-US" sz="4400" b="1" dirty="0">
              <a:solidFill>
                <a:schemeClr val="accent1">
                  <a:lumMod val="75000"/>
                </a:schemeClr>
              </a:solidFill>
            </a:endParaRPr>
          </a:p>
        </p:txBody>
      </p:sp>
      <p:pic>
        <p:nvPicPr>
          <p:cNvPr id="8" name="Picture 7" descr="fig04_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905" y="1039578"/>
            <a:ext cx="4191000" cy="3998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2059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8387" y="394978"/>
            <a:ext cx="10058400" cy="1092300"/>
          </a:xfrm>
        </p:spPr>
        <p:txBody>
          <a:bodyPr>
            <a:normAutofit/>
          </a:bodyPr>
          <a:lstStyle/>
          <a:p>
            <a:r>
              <a:rPr lang="en-US" b="1" dirty="0">
                <a:solidFill>
                  <a:schemeClr val="accent1">
                    <a:lumMod val="75000"/>
                  </a:schemeClr>
                </a:solidFill>
              </a:rPr>
              <a:t>5</a:t>
            </a:r>
            <a:r>
              <a:rPr lang="en-US" b="1" dirty="0" smtClean="0">
                <a:solidFill>
                  <a:schemeClr val="accent1">
                    <a:lumMod val="75000"/>
                  </a:schemeClr>
                </a:solidFill>
              </a:rPr>
              <a:t>.2 Types of Loops</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fontScale="70000" lnSpcReduction="20000"/>
          </a:bodyPr>
          <a:lstStyle/>
          <a:p>
            <a:pPr marL="182880" indent="457200">
              <a:lnSpc>
                <a:spcPct val="120000"/>
              </a:lnSpc>
              <a:spcBef>
                <a:spcPts val="0"/>
              </a:spcBef>
              <a:spcAft>
                <a:spcPts val="600"/>
              </a:spcAft>
              <a:buFont typeface="Wingdings" panose="05000000000000000000" pitchFamily="2" charset="2"/>
              <a:buChar char="Ø"/>
            </a:pPr>
            <a:r>
              <a:rPr lang="en-US" sz="3600" dirty="0">
                <a:solidFill>
                  <a:srgbClr val="002060"/>
                </a:solidFill>
              </a:rPr>
              <a:t>Loops are one of the most indispensable tools of any programmer.</a:t>
            </a:r>
          </a:p>
          <a:p>
            <a:pPr marL="182880" indent="457200">
              <a:lnSpc>
                <a:spcPct val="120000"/>
              </a:lnSpc>
              <a:spcBef>
                <a:spcPts val="0"/>
              </a:spcBef>
              <a:spcAft>
                <a:spcPts val="600"/>
              </a:spcAft>
              <a:buFont typeface="Wingdings" panose="05000000000000000000" pitchFamily="2" charset="2"/>
              <a:buChar char="Ø"/>
            </a:pPr>
            <a:r>
              <a:rPr lang="en-US" sz="3600" dirty="0">
                <a:solidFill>
                  <a:srgbClr val="002060"/>
                </a:solidFill>
              </a:rPr>
              <a:t>Loops are used to load data, manipulate data, interact with the user, and much more. </a:t>
            </a:r>
          </a:p>
          <a:p>
            <a:pPr marL="182880" indent="457200">
              <a:lnSpc>
                <a:spcPct val="120000"/>
              </a:lnSpc>
              <a:spcBef>
                <a:spcPts val="0"/>
              </a:spcBef>
              <a:spcAft>
                <a:spcPts val="600"/>
              </a:spcAft>
              <a:buFont typeface="Wingdings" panose="05000000000000000000" pitchFamily="2" charset="2"/>
              <a:buChar char="Ø"/>
            </a:pPr>
            <a:r>
              <a:rPr lang="en-US" sz="3600" dirty="0">
                <a:solidFill>
                  <a:srgbClr val="002060"/>
                </a:solidFill>
              </a:rPr>
              <a:t>Loops come in various types. One type may work well for one specific program’s need while another type fits a different program design. </a:t>
            </a:r>
          </a:p>
          <a:p>
            <a:pPr marL="182880" indent="457200">
              <a:lnSpc>
                <a:spcPct val="120000"/>
              </a:lnSpc>
              <a:spcBef>
                <a:spcPts val="0"/>
              </a:spcBef>
              <a:spcAft>
                <a:spcPts val="600"/>
              </a:spcAft>
              <a:buFont typeface="Wingdings" panose="05000000000000000000" pitchFamily="2" charset="2"/>
              <a:buChar char="Ø"/>
            </a:pPr>
            <a:r>
              <a:rPr lang="en-US" sz="3600" dirty="0">
                <a:solidFill>
                  <a:srgbClr val="002060"/>
                </a:solidFill>
              </a:rPr>
              <a:t>A programmer needs to understand be able to use the different types of loops.</a:t>
            </a:r>
          </a:p>
          <a:p>
            <a:pPr marL="182880" indent="457200">
              <a:lnSpc>
                <a:spcPct val="120000"/>
              </a:lnSpc>
              <a:spcBef>
                <a:spcPts val="0"/>
              </a:spcBef>
              <a:spcAft>
                <a:spcPts val="600"/>
              </a:spcAft>
              <a:buFont typeface="Wingdings" panose="05000000000000000000" pitchFamily="2" charset="2"/>
              <a:buChar char="Ø"/>
            </a:pPr>
            <a:r>
              <a:rPr lang="en-US" sz="3600" dirty="0" smtClean="0">
                <a:solidFill>
                  <a:srgbClr val="002060"/>
                </a:solidFill>
              </a:rPr>
              <a:t>Loops can </a:t>
            </a:r>
            <a:r>
              <a:rPr lang="en-US" sz="3600" dirty="0">
                <a:solidFill>
                  <a:srgbClr val="002060"/>
                </a:solidFill>
              </a:rPr>
              <a:t>be divided into two fundamental types: </a:t>
            </a:r>
            <a:r>
              <a:rPr lang="en-US" sz="4000" b="1" dirty="0">
                <a:solidFill>
                  <a:srgbClr val="002060"/>
                </a:solidFill>
              </a:rPr>
              <a:t>pre-test loops</a:t>
            </a:r>
            <a:r>
              <a:rPr lang="en-US" sz="3600" b="1" dirty="0">
                <a:solidFill>
                  <a:srgbClr val="002060"/>
                </a:solidFill>
              </a:rPr>
              <a:t> </a:t>
            </a:r>
            <a:r>
              <a:rPr lang="en-US" sz="3600" dirty="0">
                <a:solidFill>
                  <a:srgbClr val="002060"/>
                </a:solidFill>
              </a:rPr>
              <a:t>and </a:t>
            </a:r>
            <a:r>
              <a:rPr lang="en-US" sz="4000" b="1" dirty="0">
                <a:solidFill>
                  <a:srgbClr val="002060"/>
                </a:solidFill>
              </a:rPr>
              <a:t>post-test</a:t>
            </a:r>
            <a:r>
              <a:rPr lang="en-US" sz="3600" b="1" dirty="0">
                <a:solidFill>
                  <a:srgbClr val="002060"/>
                </a:solidFill>
              </a:rPr>
              <a:t> </a:t>
            </a:r>
            <a:r>
              <a:rPr lang="en-US" sz="4000" b="1" dirty="0">
                <a:solidFill>
                  <a:srgbClr val="002060"/>
                </a:solidFill>
              </a:rPr>
              <a:t>loops</a:t>
            </a:r>
            <a:r>
              <a:rPr lang="en-US" sz="3600" dirty="0">
                <a:solidFill>
                  <a:srgbClr val="002060"/>
                </a:solidFill>
              </a:rPr>
              <a:t>.</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7171319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4294967295"/>
          </p:nvPr>
        </p:nvSpPr>
        <p:spPr>
          <a:xfrm>
            <a:off x="2133600" y="1846263"/>
            <a:ext cx="10058400" cy="4022725"/>
          </a:xfrm>
        </p:spPr>
        <p:txBody>
          <a:bodyPr>
            <a:normAutofit/>
          </a:bodyPr>
          <a:lstStyle/>
          <a:p>
            <a:pPr lvl="0">
              <a:buNone/>
            </a:pPr>
            <a:r>
              <a:rPr lang="en-US" sz="2400" dirty="0" smtClean="0">
                <a:solidFill>
                  <a:srgbClr val="002060"/>
                </a:solidFill>
              </a:rPr>
              <a:t> </a:t>
            </a:r>
            <a:endParaRPr lang="en-US" sz="2800" dirty="0">
              <a:solidFill>
                <a:srgbClr val="002060"/>
              </a:solidFill>
            </a:endParaRPr>
          </a:p>
        </p:txBody>
      </p:sp>
      <p:graphicFrame>
        <p:nvGraphicFramePr>
          <p:cNvPr id="5" name="Group 112"/>
          <p:cNvGraphicFramePr>
            <a:graphicFrameLocks/>
          </p:cNvGraphicFramePr>
          <p:nvPr>
            <p:extLst>
              <p:ext uri="{D42A27DB-BD31-4B8C-83A1-F6EECF244321}">
                <p14:modId xmlns:p14="http://schemas.microsoft.com/office/powerpoint/2010/main" val="1679073872"/>
              </p:ext>
            </p:extLst>
          </p:nvPr>
        </p:nvGraphicFramePr>
        <p:xfrm>
          <a:off x="1021976" y="255495"/>
          <a:ext cx="8530814" cy="5495705"/>
        </p:xfrm>
        <a:graphic>
          <a:graphicData uri="http://schemas.openxmlformats.org/drawingml/2006/table">
            <a:tbl>
              <a:tblPr/>
              <a:tblGrid>
                <a:gridCol w="4054248"/>
                <a:gridCol w="4476566"/>
              </a:tblGrid>
              <a:tr h="687482">
                <a:tc gridSpan="2">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l" defTabSz="914400" rtl="0" eaLnBrk="1" fontAlgn="base" latinLnBrk="0" hangingPunct="1">
                        <a:lnSpc>
                          <a:spcPct val="100000"/>
                        </a:lnSpc>
                        <a:spcBef>
                          <a:spcPts val="0"/>
                        </a:spcBef>
                        <a:spcAft>
                          <a:spcPts val="600"/>
                        </a:spcAft>
                        <a:buClr>
                          <a:srgbClr val="FF8E3E"/>
                        </a:buClr>
                        <a:buSzTx/>
                        <a:buFont typeface="Times" panose="02020603050405020304" pitchFamily="18" charset="0"/>
                        <a:buNone/>
                        <a:tabLst/>
                      </a:pPr>
                      <a:r>
                        <a:rPr kumimoji="0" lang="en-US" sz="1800" b="1" i="0" u="none" strike="noStrike" cap="none" normalizeH="0" baseline="0" dirty="0" smtClean="0">
                          <a:ln>
                            <a:noFill/>
                          </a:ln>
                          <a:solidFill>
                            <a:srgbClr val="002060"/>
                          </a:solidFill>
                          <a:effectLst/>
                          <a:latin typeface="Arial" panose="020B0604020202020204" pitchFamily="34" charset="0"/>
                          <a:ea typeface="ヒラギノ角ゴ Pro W3" pitchFamily="-48" charset="-128"/>
                          <a:cs typeface="Arial" panose="020B0604020202020204" pitchFamily="34" charset="0"/>
                        </a:rPr>
                        <a:t>post-test</a:t>
                      </a:r>
                      <a:r>
                        <a:rPr kumimoji="0" lang="en-US" sz="1800" b="0" i="0" u="none" strike="noStrike" cap="none" normalizeH="0" baseline="0" dirty="0" smtClean="0">
                          <a:ln>
                            <a:noFill/>
                          </a:ln>
                          <a:solidFill>
                            <a:srgbClr val="002060"/>
                          </a:solidFill>
                          <a:effectLst/>
                          <a:latin typeface="Arial" panose="020B0604020202020204" pitchFamily="34" charset="0"/>
                          <a:ea typeface="ヒラギノ角ゴ Pro W3" pitchFamily="-48" charset="-128"/>
                          <a:cs typeface="Arial" panose="020B0604020202020204" pitchFamily="34" charset="0"/>
                        </a:rPr>
                        <a:t> loops</a:t>
                      </a:r>
                      <a:r>
                        <a:rPr kumimoji="0" lang="en-US" sz="1600" b="0" i="0" u="none" strike="noStrike" cap="none" normalizeH="0" baseline="0" dirty="0" smtClean="0">
                          <a:ln>
                            <a:noFill/>
                          </a:ln>
                          <a:solidFill>
                            <a:srgbClr val="002060"/>
                          </a:solidFill>
                          <a:effectLst/>
                          <a:latin typeface="Arial" panose="020B0604020202020204" pitchFamily="34" charset="0"/>
                          <a:ea typeface="ヒラギノ角ゴ Pro W3" pitchFamily="-48" charset="-128"/>
                          <a:cs typeface="Arial" panose="020B0604020202020204" pitchFamily="34" charset="0"/>
                        </a:rPr>
                        <a:t> </a:t>
                      </a:r>
                    </a:p>
                    <a:p>
                      <a:pPr marL="0" marR="0" lvl="0" indent="0" algn="l" defTabSz="914400" rtl="0" eaLnBrk="1" fontAlgn="base" latinLnBrk="0" hangingPunct="1">
                        <a:lnSpc>
                          <a:spcPct val="100000"/>
                        </a:lnSpc>
                        <a:spcBef>
                          <a:spcPts val="0"/>
                        </a:spcBef>
                        <a:spcAft>
                          <a:spcPts val="600"/>
                        </a:spcAft>
                        <a:buClr>
                          <a:srgbClr val="FF8E3E"/>
                        </a:buClr>
                        <a:buSzTx/>
                        <a:buFont typeface="Times" panose="02020603050405020304" pitchFamily="18" charset="0"/>
                        <a:buNone/>
                        <a:tabLst/>
                      </a:pPr>
                      <a:r>
                        <a:rPr kumimoji="0" lang="en-US" sz="1600" b="0" i="0" u="none" strike="noStrike" cap="none" normalizeH="0" baseline="0" dirty="0" smtClean="0">
                          <a:ln>
                            <a:noFill/>
                          </a:ln>
                          <a:solidFill>
                            <a:srgbClr val="002060"/>
                          </a:solidFill>
                          <a:effectLst/>
                          <a:latin typeface="Arial" panose="020B0604020202020204" pitchFamily="34" charset="0"/>
                          <a:ea typeface="ヒラギノ角ゴ Pro W3" pitchFamily="-48" charset="-128"/>
                          <a:cs typeface="Arial" panose="020B0604020202020204" pitchFamily="34" charset="0"/>
                        </a:rPr>
                        <a:t>The test condition occurs after the body of the loop is executed.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r>
              <a:tr h="1798579">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l" defTabSz="914400" rtl="0" eaLnBrk="1" fontAlgn="base" latinLnBrk="0" hangingPunct="1">
                        <a:lnSpc>
                          <a:spcPct val="100000"/>
                        </a:lnSpc>
                        <a:spcBef>
                          <a:spcPts val="0"/>
                        </a:spcBef>
                        <a:spcAft>
                          <a:spcPts val="600"/>
                        </a:spcAft>
                        <a:buClr>
                          <a:srgbClr val="FF8E3E"/>
                        </a:buClr>
                        <a:buSzTx/>
                        <a:buFont typeface="Wingdings" panose="05000000000000000000" pitchFamily="2" charset="2"/>
                        <a:buNone/>
                        <a:tabLst/>
                      </a:pPr>
                      <a:r>
                        <a:rPr kumimoji="0" lang="en-US" sz="18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Repeat</a:t>
                      </a: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a:r>
                      <a:b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b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Write “Enter a number: “</a:t>
                      </a:r>
                    </a:p>
                    <a:p>
                      <a:pPr marL="0" marR="0" lvl="0" indent="0" algn="l" defTabSz="914400" rtl="0" eaLnBrk="1" fontAlgn="base" latinLnBrk="0" hangingPunct="1">
                        <a:lnSpc>
                          <a:spcPct val="100000"/>
                        </a:lnSpc>
                        <a:spcBef>
                          <a:spcPts val="0"/>
                        </a:spcBef>
                        <a:spcAft>
                          <a:spcPts val="600"/>
                        </a:spcAft>
                        <a:buClr>
                          <a:srgbClr val="FF8E3E"/>
                        </a:buClr>
                        <a:buSzTx/>
                        <a:buFont typeface="Wingdings" panose="05000000000000000000" pitchFamily="2" charset="2"/>
                        <a:buNone/>
                        <a:tabLst/>
                      </a:pP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Input </a:t>
                      </a:r>
                      <a:r>
                        <a:rPr kumimoji="0" lang="en-US" sz="1600" b="1" i="0" u="none" strike="noStrike"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Number</a:t>
                      </a:r>
                      <a:br>
                        <a:rPr kumimoji="0" lang="en-US" sz="1600" b="1" i="0" u="none" strike="noStrike"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b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Write </a:t>
                      </a:r>
                      <a:r>
                        <a:rPr kumimoji="0" lang="en-US" sz="1600" b="1" i="0" u="none" strike="noStrike" kern="1200"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Number</a:t>
                      </a: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a:t>
                      </a:r>
                      <a:b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br>
                      <a:r>
                        <a:rPr kumimoji="0" lang="en-US" sz="18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Until</a:t>
                      </a: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a:t>
                      </a:r>
                      <a:r>
                        <a:rPr kumimoji="0" lang="en-US" sz="1600" b="1" i="0" u="none" strike="noStrike" kern="1200"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Number</a:t>
                      </a: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 0</a:t>
                      </a:r>
                      <a:b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b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Write “Done”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l" defTabSz="914400" rtl="0" eaLnBrk="1" fontAlgn="base" latinLnBrk="0" hangingPunct="1">
                        <a:lnSpc>
                          <a:spcPct val="100000"/>
                        </a:lnSpc>
                        <a:spcBef>
                          <a:spcPts val="0"/>
                        </a:spcBef>
                        <a:spcAft>
                          <a:spcPts val="600"/>
                        </a:spcAft>
                        <a:buClr>
                          <a:srgbClr val="FF8E3E"/>
                        </a:buClr>
                        <a:buSzTx/>
                        <a:buFont typeface="Wingdings" panose="05000000000000000000" pitchFamily="2" charset="2"/>
                        <a:buNone/>
                        <a:tabLst/>
                      </a:pPr>
                      <a:r>
                        <a:rPr kumimoji="0" lang="en-US" sz="18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Do</a:t>
                      </a: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a:r>
                      <a:b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b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Write “Enter a number: “</a:t>
                      </a:r>
                    </a:p>
                    <a:p>
                      <a:pPr marL="0" marR="0" lvl="0" indent="0" algn="l" defTabSz="914400" rtl="0" eaLnBrk="1" fontAlgn="base" latinLnBrk="0" hangingPunct="1">
                        <a:lnSpc>
                          <a:spcPct val="100000"/>
                        </a:lnSpc>
                        <a:spcBef>
                          <a:spcPts val="0"/>
                        </a:spcBef>
                        <a:spcAft>
                          <a:spcPts val="600"/>
                        </a:spcAft>
                        <a:buClr>
                          <a:srgbClr val="FF8E3E"/>
                        </a:buClr>
                        <a:buSzTx/>
                        <a:buFont typeface="Wingdings" panose="05000000000000000000" pitchFamily="2" charset="2"/>
                        <a:buNone/>
                        <a:tabLst/>
                      </a:pP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Input </a:t>
                      </a:r>
                      <a:r>
                        <a:rPr kumimoji="0" lang="en-US" sz="1600" b="1" i="0" u="none" strike="noStrike" kern="1200"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Number</a:t>
                      </a: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a:r>
                      <a:b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b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Write </a:t>
                      </a:r>
                      <a:r>
                        <a:rPr kumimoji="0" lang="en-US" sz="1600" b="1" i="0" u="none" strike="noStrike" kern="1200"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Number</a:t>
                      </a: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a:t>
                      </a:r>
                      <a:b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b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a:t>
                      </a:r>
                      <a:r>
                        <a:rPr kumimoji="0" lang="en-US" sz="18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While</a:t>
                      </a: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a:t>
                      </a:r>
                      <a:r>
                        <a:rPr kumimoji="0" lang="en-US" sz="1600" b="1" i="0" u="none" strike="noStrike" kern="1200"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Number</a:t>
                      </a: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 0</a:t>
                      </a:r>
                      <a:b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b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Write “Done”</a:t>
                      </a:r>
                      <a:endParaRPr kumimoji="0" lang="en-US" sz="2800" b="0" i="0" u="none" strike="noStrike" cap="none" normalizeH="0" baseline="0" dirty="0" smtClean="0">
                        <a:ln>
                          <a:noFill/>
                        </a:ln>
                        <a:solidFill>
                          <a:srgbClr val="002060"/>
                        </a:solidFill>
                        <a:effectLst/>
                        <a:latin typeface="Arial" panose="020B0604020202020204" pitchFamily="34" charset="0"/>
                        <a:ea typeface="ヒラギノ角ゴ Pro W3" pitchFamily="-48" charset="-128"/>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687482">
                <a:tc gridSpan="2">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l" defTabSz="914400" rtl="0" eaLnBrk="1" fontAlgn="base" latinLnBrk="0" hangingPunct="1">
                        <a:lnSpc>
                          <a:spcPct val="100000"/>
                        </a:lnSpc>
                        <a:spcBef>
                          <a:spcPts val="0"/>
                        </a:spcBef>
                        <a:spcAft>
                          <a:spcPts val="600"/>
                        </a:spcAft>
                        <a:buClr>
                          <a:srgbClr val="FF8E3E"/>
                        </a:buClr>
                        <a:buSzTx/>
                        <a:buFont typeface="Wingdings" panose="05000000000000000000" pitchFamily="2" charset="2"/>
                        <a:buNone/>
                        <a:tabLst/>
                      </a:pPr>
                      <a:r>
                        <a:rPr kumimoji="0" lang="en-US" sz="1800" b="1" i="0" u="none" strike="noStrike" cap="none" normalizeH="0" baseline="0" dirty="0" smtClean="0">
                          <a:ln>
                            <a:noFill/>
                          </a:ln>
                          <a:solidFill>
                            <a:srgbClr val="002060"/>
                          </a:solidFill>
                          <a:effectLst/>
                          <a:latin typeface="Arial" panose="020B0604020202020204" pitchFamily="34" charset="0"/>
                          <a:ea typeface="ヒラギノ角ゴ Pro W3" pitchFamily="-48" charset="-128"/>
                          <a:cs typeface="Arial" panose="020B0604020202020204" pitchFamily="34" charset="0"/>
                        </a:rPr>
                        <a:t>pre-test </a:t>
                      </a:r>
                      <a:r>
                        <a:rPr kumimoji="0" lang="en-US" sz="1800" b="0" i="0" u="none" strike="noStrike" cap="none" normalizeH="0" baseline="0" dirty="0" smtClean="0">
                          <a:ln>
                            <a:noFill/>
                          </a:ln>
                          <a:solidFill>
                            <a:srgbClr val="002060"/>
                          </a:solidFill>
                          <a:effectLst/>
                          <a:latin typeface="Arial" panose="020B0604020202020204" pitchFamily="34" charset="0"/>
                          <a:ea typeface="ヒラギノ角ゴ Pro W3" pitchFamily="-48" charset="-128"/>
                          <a:cs typeface="Arial" panose="020B0604020202020204" pitchFamily="34" charset="0"/>
                        </a:rPr>
                        <a:t>loops</a:t>
                      </a:r>
                      <a:r>
                        <a:rPr kumimoji="0" lang="en-US" sz="1600" b="0" i="0" u="none" strike="noStrike" cap="none" normalizeH="0" baseline="0" dirty="0" smtClean="0">
                          <a:ln>
                            <a:noFill/>
                          </a:ln>
                          <a:solidFill>
                            <a:srgbClr val="002060"/>
                          </a:solidFill>
                          <a:effectLst/>
                          <a:latin typeface="Arial" panose="020B0604020202020204" pitchFamily="34" charset="0"/>
                          <a:ea typeface="ヒラギノ角ゴ Pro W3" pitchFamily="-48" charset="-128"/>
                          <a:cs typeface="Arial" panose="020B0604020202020204" pitchFamily="34" charset="0"/>
                        </a:rPr>
                        <a:t> </a:t>
                      </a:r>
                    </a:p>
                    <a:p>
                      <a:pPr marL="0" marR="0" lvl="0" indent="0" algn="l" defTabSz="914400" rtl="0" eaLnBrk="1" fontAlgn="base" latinLnBrk="0" hangingPunct="1">
                        <a:lnSpc>
                          <a:spcPct val="100000"/>
                        </a:lnSpc>
                        <a:spcBef>
                          <a:spcPts val="0"/>
                        </a:spcBef>
                        <a:spcAft>
                          <a:spcPts val="600"/>
                        </a:spcAft>
                        <a:buClr>
                          <a:srgbClr val="FF8E3E"/>
                        </a:buClr>
                        <a:buSzTx/>
                        <a:buFont typeface="Wingdings" panose="05000000000000000000" pitchFamily="2" charset="2"/>
                        <a:buNone/>
                        <a:tabLst/>
                      </a:pPr>
                      <a:r>
                        <a:rPr kumimoji="0" lang="en-US" sz="1600" b="0" i="0" u="none" strike="noStrike" cap="none" normalizeH="0" baseline="0" dirty="0" smtClean="0">
                          <a:ln>
                            <a:noFill/>
                          </a:ln>
                          <a:solidFill>
                            <a:srgbClr val="002060"/>
                          </a:solidFill>
                          <a:effectLst/>
                          <a:latin typeface="Arial" panose="020B0604020202020204" pitchFamily="34" charset="0"/>
                          <a:ea typeface="ヒラギノ角ゴ Pro W3" pitchFamily="-48" charset="-128"/>
                          <a:cs typeface="Arial" panose="020B0604020202020204" pitchFamily="34" charset="0"/>
                        </a:rPr>
                        <a:t>The test condition appears at the top, before the body of the loop is executed the first time.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r>
              <a:tr h="2322162">
                <a:tc gridSpan="2">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3" indent="0" algn="l" defTabSz="914400" rtl="0" eaLnBrk="1" fontAlgn="base" latinLnBrk="0" hangingPunct="1">
                        <a:lnSpc>
                          <a:spcPct val="100000"/>
                        </a:lnSpc>
                        <a:spcBef>
                          <a:spcPts val="0"/>
                        </a:spcBef>
                        <a:spcAft>
                          <a:spcPts val="600"/>
                        </a:spcAft>
                        <a:buClr>
                          <a:srgbClr val="FF8E3E"/>
                        </a:buClr>
                        <a:buSzTx/>
                        <a:buFont typeface="Wingdings" panose="05000000000000000000" pitchFamily="2" charset="2"/>
                        <a:buNone/>
                        <a:tabLst/>
                      </a:pP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Write “Enter a number: “</a:t>
                      </a:r>
                    </a:p>
                    <a:p>
                      <a:pPr marL="0" marR="0" lvl="3" indent="0" algn="l" defTabSz="914400" rtl="0" eaLnBrk="1" fontAlgn="base" latinLnBrk="0" hangingPunct="1">
                        <a:lnSpc>
                          <a:spcPct val="100000"/>
                        </a:lnSpc>
                        <a:spcBef>
                          <a:spcPts val="0"/>
                        </a:spcBef>
                        <a:spcAft>
                          <a:spcPts val="600"/>
                        </a:spcAft>
                        <a:buClr>
                          <a:srgbClr val="FF8E3E"/>
                        </a:buClr>
                        <a:buSzTx/>
                        <a:buFont typeface="Wingdings" panose="05000000000000000000" pitchFamily="2" charset="2"/>
                        <a:buNone/>
                        <a:tabLst/>
                      </a:pP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Input </a:t>
                      </a:r>
                      <a:r>
                        <a:rPr kumimoji="0" lang="en-US" sz="1600" b="1" i="0" u="none" strike="noStrike" kern="1200"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Number</a:t>
                      </a:r>
                    </a:p>
                    <a:p>
                      <a:pPr marL="0" marR="0" lvl="3" indent="0" algn="l" defTabSz="914400" rtl="0" eaLnBrk="1" fontAlgn="base" latinLnBrk="0" hangingPunct="1">
                        <a:lnSpc>
                          <a:spcPct val="100000"/>
                        </a:lnSpc>
                        <a:spcBef>
                          <a:spcPts val="0"/>
                        </a:spcBef>
                        <a:spcAft>
                          <a:spcPts val="600"/>
                        </a:spcAft>
                        <a:buClr>
                          <a:srgbClr val="FF8E3E"/>
                        </a:buClr>
                        <a:buSzTx/>
                        <a:buFont typeface="Wingdings" panose="05000000000000000000" pitchFamily="2" charset="2"/>
                        <a:buNone/>
                        <a:tabLst/>
                      </a:pPr>
                      <a:r>
                        <a:rPr kumimoji="0" lang="en-US" sz="18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While</a:t>
                      </a: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a:t>
                      </a:r>
                      <a:r>
                        <a:rPr kumimoji="0" lang="en-US" sz="1600" b="1" i="0" u="none" strike="noStrike" kern="1200"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Number</a:t>
                      </a: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 0</a:t>
                      </a:r>
                    </a:p>
                    <a:p>
                      <a:pPr marL="0" marR="0" lvl="3" indent="0" algn="l" defTabSz="914400" rtl="0" eaLnBrk="1" fontAlgn="base" latinLnBrk="0" hangingPunct="1">
                        <a:lnSpc>
                          <a:spcPct val="100000"/>
                        </a:lnSpc>
                        <a:spcBef>
                          <a:spcPts val="0"/>
                        </a:spcBef>
                        <a:spcAft>
                          <a:spcPts val="600"/>
                        </a:spcAft>
                        <a:buClr>
                          <a:srgbClr val="FF8E3E"/>
                        </a:buClr>
                        <a:buSzTx/>
                        <a:buFont typeface="Wingdings" panose="05000000000000000000" pitchFamily="2" charset="2"/>
                        <a:buNone/>
                        <a:tabLst/>
                      </a:pP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Write </a:t>
                      </a:r>
                      <a:r>
                        <a:rPr kumimoji="0" lang="en-US" sz="1600" b="1" i="0" u="none" strike="noStrike" kern="1200"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Number</a:t>
                      </a: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a:t>
                      </a:r>
                    </a:p>
                    <a:p>
                      <a:pPr marL="0" marR="0" lvl="3" indent="0" algn="l" defTabSz="914400" rtl="0" eaLnBrk="1" fontAlgn="base" latinLnBrk="0" hangingPunct="1">
                        <a:lnSpc>
                          <a:spcPct val="100000"/>
                        </a:lnSpc>
                        <a:spcBef>
                          <a:spcPts val="0"/>
                        </a:spcBef>
                        <a:spcAft>
                          <a:spcPts val="600"/>
                        </a:spcAft>
                        <a:buClr>
                          <a:srgbClr val="FF8E3E"/>
                        </a:buClr>
                        <a:buSzTx/>
                        <a:buFont typeface="Wingdings" panose="05000000000000000000" pitchFamily="2" charset="2"/>
                        <a:buNone/>
                        <a:tabLst/>
                      </a:pP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Input </a:t>
                      </a:r>
                      <a:r>
                        <a:rPr kumimoji="0" lang="en-US" sz="1600" b="1" i="0" u="none" strike="noStrike" kern="1200"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Number</a:t>
                      </a: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a:t>
                      </a:r>
                    </a:p>
                    <a:p>
                      <a:pPr marL="0" marR="0" lvl="3" indent="0" algn="l" defTabSz="914400" rtl="0" eaLnBrk="1" fontAlgn="base" latinLnBrk="0" hangingPunct="1">
                        <a:lnSpc>
                          <a:spcPct val="100000"/>
                        </a:lnSpc>
                        <a:spcBef>
                          <a:spcPts val="0"/>
                        </a:spcBef>
                        <a:spcAft>
                          <a:spcPts val="600"/>
                        </a:spcAft>
                        <a:buClr>
                          <a:srgbClr val="FF8E3E"/>
                        </a:buClr>
                        <a:buSzTx/>
                        <a:buFont typeface="Wingdings" panose="05000000000000000000" pitchFamily="2" charset="2"/>
                        <a:buNone/>
                        <a:tabLst/>
                      </a:pPr>
                      <a:r>
                        <a:rPr kumimoji="0" lang="en-US" sz="18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End While</a:t>
                      </a:r>
                    </a:p>
                    <a:p>
                      <a:pPr marL="0" marR="0" lvl="3" indent="0" algn="l" defTabSz="914400" rtl="0" eaLnBrk="1" fontAlgn="base" latinLnBrk="0" hangingPunct="1">
                        <a:lnSpc>
                          <a:spcPct val="100000"/>
                        </a:lnSpc>
                        <a:spcBef>
                          <a:spcPts val="0"/>
                        </a:spcBef>
                        <a:spcAft>
                          <a:spcPts val="600"/>
                        </a:spcAft>
                        <a:buClr>
                          <a:srgbClr val="FF8E3E"/>
                        </a:buClr>
                        <a:buSzTx/>
                        <a:buFont typeface="Wingdings" panose="05000000000000000000" pitchFamily="2" charset="2"/>
                        <a:buNone/>
                        <a:tabLst/>
                      </a:pPr>
                      <a:r>
                        <a:rPr kumimoji="0" lang="en-US" sz="16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          Write “Done”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8002304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654424" y="1918324"/>
            <a:ext cx="3541059" cy="1423053"/>
          </a:xfrm>
        </p:spPr>
        <p:txBody>
          <a:bodyPr>
            <a:normAutofit fontScale="90000"/>
          </a:bodyPr>
          <a:lstStyle/>
          <a:p>
            <a:r>
              <a:rPr lang="en-US" sz="3600" b="1" dirty="0">
                <a:solidFill>
                  <a:srgbClr val="002060"/>
                </a:solidFill>
              </a:rPr>
              <a:t>Flowcharts </a:t>
            </a:r>
            <a:r>
              <a:rPr lang="en-US" sz="3600" b="1" dirty="0" smtClean="0">
                <a:solidFill>
                  <a:srgbClr val="002060"/>
                </a:solidFill>
              </a:rPr>
              <a:t/>
            </a:r>
            <a:br>
              <a:rPr lang="en-US" sz="3600" b="1" dirty="0" smtClean="0">
                <a:solidFill>
                  <a:srgbClr val="002060"/>
                </a:solidFill>
              </a:rPr>
            </a:br>
            <a:r>
              <a:rPr lang="en-US" sz="3600" b="1" dirty="0" smtClean="0">
                <a:solidFill>
                  <a:srgbClr val="002060"/>
                </a:solidFill>
              </a:rPr>
              <a:t>for </a:t>
            </a:r>
            <a:r>
              <a:rPr lang="en-US" sz="3600" b="1" dirty="0">
                <a:solidFill>
                  <a:srgbClr val="002060"/>
                </a:solidFill>
              </a:rPr>
              <a:t>Pre-test </a:t>
            </a:r>
            <a:r>
              <a:rPr lang="en-US" sz="3600" b="1" dirty="0" smtClean="0">
                <a:solidFill>
                  <a:srgbClr val="002060"/>
                </a:solidFill>
              </a:rPr>
              <a:t/>
            </a:r>
            <a:br>
              <a:rPr lang="en-US" sz="3600" b="1" dirty="0" smtClean="0">
                <a:solidFill>
                  <a:srgbClr val="002060"/>
                </a:solidFill>
              </a:rPr>
            </a:br>
            <a:r>
              <a:rPr lang="en-US" sz="3600" b="1" dirty="0" smtClean="0">
                <a:solidFill>
                  <a:srgbClr val="002060"/>
                </a:solidFill>
              </a:rPr>
              <a:t>and </a:t>
            </a:r>
            <a:r>
              <a:rPr lang="en-US" sz="3600" b="1" dirty="0">
                <a:solidFill>
                  <a:srgbClr val="002060"/>
                </a:solidFill>
              </a:rPr>
              <a:t>Post-Test Loops</a:t>
            </a:r>
          </a:p>
        </p:txBody>
      </p:sp>
      <p:pic>
        <p:nvPicPr>
          <p:cNvPr id="6" name="Picture 4" descr="fig04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316" y="573618"/>
            <a:ext cx="6395835" cy="493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618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869577" y="300786"/>
            <a:ext cx="10058400" cy="909637"/>
          </a:xfrm>
        </p:spPr>
        <p:txBody>
          <a:bodyPr>
            <a:noAutofit/>
          </a:bodyPr>
          <a:lstStyle/>
          <a:p>
            <a:r>
              <a:rPr lang="en-US" sz="4000" b="1" dirty="0" smtClean="0">
                <a:solidFill>
                  <a:schemeClr val="accent1">
                    <a:lumMod val="75000"/>
                  </a:schemeClr>
                </a:solidFill>
              </a:rPr>
              <a:t>Trace a Loop: Walk through the loop manually</a:t>
            </a:r>
            <a:endParaRPr lang="en-US" sz="4000" b="1" dirty="0">
              <a:solidFill>
                <a:srgbClr val="002060"/>
              </a:solidFill>
            </a:endParaRPr>
          </a:p>
        </p:txBody>
      </p:sp>
      <p:sp>
        <p:nvSpPr>
          <p:cNvPr id="3" name="Content Placeholder 2"/>
          <p:cNvSpPr>
            <a:spLocks noGrp="1"/>
          </p:cNvSpPr>
          <p:nvPr>
            <p:ph idx="4294967295"/>
          </p:nvPr>
        </p:nvSpPr>
        <p:spPr>
          <a:xfrm>
            <a:off x="869577" y="1452656"/>
            <a:ext cx="10058400" cy="4518025"/>
          </a:xfrm>
        </p:spPr>
        <p:txBody>
          <a:bodyPr>
            <a:normAutofit/>
          </a:bodyPr>
          <a:lstStyle/>
          <a:p>
            <a:pPr marL="0" indent="0">
              <a:lnSpc>
                <a:spcPct val="100000"/>
              </a:lnSpc>
              <a:spcBef>
                <a:spcPts val="0"/>
              </a:spcBef>
              <a:spcAft>
                <a:spcPts val="600"/>
              </a:spcAft>
              <a:buNone/>
            </a:pPr>
            <a:r>
              <a:rPr lang="en-US" sz="2400" dirty="0">
                <a:solidFill>
                  <a:srgbClr val="002060"/>
                </a:solidFill>
              </a:rPr>
              <a:t>It is very hard to see what a loop is doing without </a:t>
            </a:r>
            <a:r>
              <a:rPr lang="en-US" sz="2400" dirty="0" smtClean="0">
                <a:solidFill>
                  <a:srgbClr val="002060"/>
                </a:solidFill>
              </a:rPr>
              <a:t>tracing </a:t>
            </a:r>
            <a:r>
              <a:rPr lang="en-US" sz="2400" dirty="0">
                <a:solidFill>
                  <a:srgbClr val="002060"/>
                </a:solidFill>
              </a:rPr>
              <a:t>it to see how it works. </a:t>
            </a:r>
            <a:endParaRPr lang="en-US" sz="2400" dirty="0" smtClean="0">
              <a:solidFill>
                <a:srgbClr val="002060"/>
              </a:solidFill>
            </a:endParaRPr>
          </a:p>
          <a:p>
            <a:pPr marL="0" indent="0">
              <a:lnSpc>
                <a:spcPct val="100000"/>
              </a:lnSpc>
              <a:spcBef>
                <a:spcPts val="0"/>
              </a:spcBef>
              <a:spcAft>
                <a:spcPts val="600"/>
              </a:spcAft>
              <a:buNone/>
            </a:pPr>
            <a:r>
              <a:rPr lang="en-US" sz="2400" dirty="0" smtClean="0">
                <a:solidFill>
                  <a:srgbClr val="002060"/>
                </a:solidFill>
              </a:rPr>
              <a:t>Suppose </a:t>
            </a:r>
            <a:r>
              <a:rPr lang="en-US" sz="2400" dirty="0">
                <a:solidFill>
                  <a:srgbClr val="002060"/>
                </a:solidFill>
              </a:rPr>
              <a:t>the user </a:t>
            </a:r>
            <a:r>
              <a:rPr lang="en-US" sz="2400" dirty="0" smtClean="0">
                <a:solidFill>
                  <a:srgbClr val="002060"/>
                </a:solidFill>
              </a:rPr>
              <a:t>enters: </a:t>
            </a:r>
            <a:r>
              <a:rPr lang="en-US" sz="2400" b="1" dirty="0" smtClean="0">
                <a:solidFill>
                  <a:srgbClr val="002060"/>
                </a:solidFill>
                <a:latin typeface="Courier New" panose="02070309020205020404" pitchFamily="49" charset="0"/>
              </a:rPr>
              <a:t>3</a:t>
            </a:r>
            <a:r>
              <a:rPr lang="en-US" sz="2400" dirty="0">
                <a:solidFill>
                  <a:srgbClr val="002060"/>
                </a:solidFill>
              </a:rPr>
              <a:t>, </a:t>
            </a:r>
            <a:r>
              <a:rPr lang="en-US" sz="2400" b="1" dirty="0">
                <a:solidFill>
                  <a:srgbClr val="002060"/>
                </a:solidFill>
                <a:latin typeface="Courier New" panose="02070309020205020404" pitchFamily="49" charset="0"/>
              </a:rPr>
              <a:t>1</a:t>
            </a:r>
            <a:r>
              <a:rPr lang="en-US" sz="2400" dirty="0">
                <a:solidFill>
                  <a:srgbClr val="002060"/>
                </a:solidFill>
              </a:rPr>
              <a:t>, </a:t>
            </a:r>
            <a:r>
              <a:rPr lang="en-US" sz="2400" b="1" dirty="0">
                <a:solidFill>
                  <a:srgbClr val="002060"/>
                </a:solidFill>
                <a:latin typeface="Courier New" panose="02070309020205020404" pitchFamily="49" charset="0"/>
              </a:rPr>
              <a:t>-1</a:t>
            </a:r>
            <a:r>
              <a:rPr lang="en-US" sz="2400" dirty="0">
                <a:solidFill>
                  <a:srgbClr val="002060"/>
                </a:solidFill>
              </a:rPr>
              <a:t>. </a:t>
            </a:r>
            <a:endParaRPr lang="en-US" sz="2400" dirty="0" smtClean="0">
              <a:solidFill>
                <a:srgbClr val="002060"/>
              </a:solidFill>
            </a:endParaRPr>
          </a:p>
          <a:p>
            <a:pPr marL="0" indent="0">
              <a:lnSpc>
                <a:spcPct val="100000"/>
              </a:lnSpc>
              <a:spcBef>
                <a:spcPts val="0"/>
              </a:spcBef>
              <a:spcAft>
                <a:spcPts val="600"/>
              </a:spcAft>
              <a:buNone/>
            </a:pPr>
            <a:r>
              <a:rPr lang="en-US" sz="2400" b="1" dirty="0" smtClean="0">
                <a:solidFill>
                  <a:srgbClr val="002060"/>
                </a:solidFill>
              </a:rPr>
              <a:t>Trace </a:t>
            </a:r>
            <a:r>
              <a:rPr lang="en-US" sz="2400" b="1" dirty="0">
                <a:solidFill>
                  <a:srgbClr val="002060"/>
                </a:solidFill>
              </a:rPr>
              <a:t>the code</a:t>
            </a:r>
            <a:r>
              <a:rPr lang="en-US" sz="2400" dirty="0">
                <a:solidFill>
                  <a:srgbClr val="002060"/>
                </a:solidFill>
              </a:rPr>
              <a:t> with this input</a:t>
            </a:r>
            <a:r>
              <a:rPr lang="en-US" sz="2400" dirty="0" smtClean="0">
                <a:solidFill>
                  <a:srgbClr val="002060"/>
                </a:solidFill>
              </a:rPr>
              <a:t>.</a:t>
            </a:r>
            <a:endParaRPr lang="en-US" b="1" dirty="0">
              <a:solidFill>
                <a:srgbClr val="002060"/>
              </a:solidFill>
              <a:latin typeface="Courier New" panose="02070309020205020404" pitchFamily="49" charset="0"/>
            </a:endParaRPr>
          </a:p>
          <a:p>
            <a:pPr marL="0" lvl="1" indent="0">
              <a:lnSpc>
                <a:spcPct val="100000"/>
              </a:lnSpc>
              <a:spcBef>
                <a:spcPts val="0"/>
              </a:spcBef>
              <a:spcAft>
                <a:spcPts val="600"/>
              </a:spcAft>
              <a:buNone/>
            </a:pPr>
            <a:r>
              <a:rPr lang="en-US" sz="2000" dirty="0" smtClean="0">
                <a:solidFill>
                  <a:srgbClr val="002060"/>
                </a:solidFill>
                <a:latin typeface="Courier New" panose="02070309020205020404" pitchFamily="49" charset="0"/>
              </a:rPr>
              <a:t>     Declare </a:t>
            </a:r>
            <a:r>
              <a:rPr lang="en-US" sz="2000" b="1" dirty="0">
                <a:solidFill>
                  <a:srgbClr val="0070C0"/>
                </a:solidFill>
                <a:latin typeface="Courier New" panose="02070309020205020404" pitchFamily="49" charset="0"/>
              </a:rPr>
              <a:t>Number</a:t>
            </a:r>
            <a:r>
              <a:rPr lang="en-US" sz="2000" dirty="0">
                <a:solidFill>
                  <a:srgbClr val="002060"/>
                </a:solidFill>
                <a:latin typeface="Courier New" panose="02070309020205020404" pitchFamily="49" charset="0"/>
              </a:rPr>
              <a:t> As Integer</a:t>
            </a:r>
          </a:p>
          <a:p>
            <a:pPr marL="0" lvl="1" indent="0">
              <a:lnSpc>
                <a:spcPct val="100000"/>
              </a:lnSpc>
              <a:spcBef>
                <a:spcPts val="0"/>
              </a:spcBef>
              <a:spcAft>
                <a:spcPts val="600"/>
              </a:spcAft>
              <a:buNone/>
            </a:pPr>
            <a:r>
              <a:rPr lang="en-US" sz="2000" dirty="0" smtClean="0">
                <a:solidFill>
                  <a:srgbClr val="002060"/>
                </a:solidFill>
                <a:latin typeface="Courier New" panose="02070309020205020404" pitchFamily="49" charset="0"/>
              </a:rPr>
              <a:t>     Write </a:t>
            </a:r>
            <a:r>
              <a:rPr lang="en-US" sz="2000" dirty="0">
                <a:solidFill>
                  <a:srgbClr val="002060"/>
                </a:solidFill>
              </a:rPr>
              <a:t>“</a:t>
            </a:r>
            <a:r>
              <a:rPr lang="en-US" sz="2000" dirty="0">
                <a:solidFill>
                  <a:srgbClr val="002060"/>
                </a:solidFill>
                <a:latin typeface="Courier New" panose="02070309020205020404" pitchFamily="49" charset="0"/>
              </a:rPr>
              <a:t>Enter a number or 0 to quit:</a:t>
            </a:r>
            <a:r>
              <a:rPr lang="en-US" sz="2000" dirty="0">
                <a:solidFill>
                  <a:srgbClr val="002060"/>
                </a:solidFill>
              </a:rPr>
              <a:t>”</a:t>
            </a:r>
            <a:endParaRPr lang="en-US" sz="2000" dirty="0">
              <a:solidFill>
                <a:srgbClr val="002060"/>
              </a:solidFill>
              <a:latin typeface="Courier New" panose="02070309020205020404" pitchFamily="49" charset="0"/>
            </a:endParaRPr>
          </a:p>
          <a:p>
            <a:pPr marL="0" lvl="1" indent="0">
              <a:lnSpc>
                <a:spcPct val="100000"/>
              </a:lnSpc>
              <a:spcBef>
                <a:spcPts val="0"/>
              </a:spcBef>
              <a:spcAft>
                <a:spcPts val="600"/>
              </a:spcAft>
              <a:buNone/>
            </a:pPr>
            <a:r>
              <a:rPr lang="en-US" sz="2000" dirty="0" smtClean="0">
                <a:solidFill>
                  <a:srgbClr val="002060"/>
                </a:solidFill>
                <a:latin typeface="Courier New" panose="02070309020205020404" pitchFamily="49" charset="0"/>
              </a:rPr>
              <a:t>     Input </a:t>
            </a:r>
            <a:r>
              <a:rPr lang="en-US" sz="2000" b="1" dirty="0">
                <a:solidFill>
                  <a:srgbClr val="0070C0"/>
                </a:solidFill>
                <a:latin typeface="Courier New" panose="02070309020205020404" pitchFamily="49" charset="0"/>
              </a:rPr>
              <a:t>Number</a:t>
            </a:r>
          </a:p>
          <a:p>
            <a:pPr marL="0" lvl="1" indent="0">
              <a:lnSpc>
                <a:spcPct val="100000"/>
              </a:lnSpc>
              <a:spcBef>
                <a:spcPts val="0"/>
              </a:spcBef>
              <a:spcAft>
                <a:spcPts val="600"/>
              </a:spcAft>
              <a:buNone/>
            </a:pPr>
            <a:r>
              <a:rPr lang="en-US" sz="2000" dirty="0" smtClean="0">
                <a:solidFill>
                  <a:srgbClr val="002060"/>
                </a:solidFill>
                <a:latin typeface="Courier New" panose="02070309020205020404" pitchFamily="49" charset="0"/>
              </a:rPr>
              <a:t>     While </a:t>
            </a:r>
            <a:r>
              <a:rPr lang="en-US" sz="2000" b="1" dirty="0">
                <a:solidFill>
                  <a:srgbClr val="0070C0"/>
                </a:solidFill>
                <a:latin typeface="Courier New" panose="02070309020205020404" pitchFamily="49" charset="0"/>
              </a:rPr>
              <a:t>Number</a:t>
            </a:r>
            <a:r>
              <a:rPr lang="en-US" sz="2000" dirty="0">
                <a:solidFill>
                  <a:srgbClr val="002060"/>
                </a:solidFill>
                <a:latin typeface="Courier New" panose="02070309020205020404" pitchFamily="49" charset="0"/>
              </a:rPr>
              <a:t> &gt; 0</a:t>
            </a:r>
          </a:p>
          <a:p>
            <a:pPr marL="0" lvl="1" indent="0">
              <a:lnSpc>
                <a:spcPct val="100000"/>
              </a:lnSpc>
              <a:spcBef>
                <a:spcPts val="0"/>
              </a:spcBef>
              <a:spcAft>
                <a:spcPts val="600"/>
              </a:spcAft>
              <a:buNone/>
            </a:pPr>
            <a:r>
              <a:rPr lang="en-US" sz="2000" dirty="0">
                <a:solidFill>
                  <a:srgbClr val="002060"/>
                </a:solidFill>
                <a:latin typeface="Courier New" panose="02070309020205020404" pitchFamily="49" charset="0"/>
              </a:rPr>
              <a:t>	</a:t>
            </a:r>
            <a:r>
              <a:rPr lang="en-US" sz="2000" dirty="0" smtClean="0">
                <a:solidFill>
                  <a:srgbClr val="002060"/>
                </a:solidFill>
                <a:latin typeface="Courier New" panose="02070309020205020404" pitchFamily="49" charset="0"/>
              </a:rPr>
              <a:t>     Write </a:t>
            </a:r>
            <a:r>
              <a:rPr lang="en-US" sz="2000" b="1" dirty="0">
                <a:solidFill>
                  <a:srgbClr val="0070C0"/>
                </a:solidFill>
                <a:latin typeface="Courier New" panose="02070309020205020404" pitchFamily="49" charset="0"/>
              </a:rPr>
              <a:t>Number</a:t>
            </a:r>
            <a:r>
              <a:rPr lang="en-US" sz="2000" dirty="0">
                <a:solidFill>
                  <a:srgbClr val="002060"/>
                </a:solidFill>
                <a:latin typeface="Courier New" panose="02070309020205020404" pitchFamily="49" charset="0"/>
              </a:rPr>
              <a:t>^2</a:t>
            </a:r>
          </a:p>
          <a:p>
            <a:pPr marL="0" lvl="1" indent="0">
              <a:lnSpc>
                <a:spcPct val="100000"/>
              </a:lnSpc>
              <a:spcBef>
                <a:spcPts val="0"/>
              </a:spcBef>
              <a:spcAft>
                <a:spcPts val="600"/>
              </a:spcAft>
              <a:buNone/>
            </a:pPr>
            <a:r>
              <a:rPr lang="en-US" sz="2000" dirty="0">
                <a:solidFill>
                  <a:srgbClr val="002060"/>
                </a:solidFill>
                <a:latin typeface="Courier New" panose="02070309020205020404" pitchFamily="49" charset="0"/>
              </a:rPr>
              <a:t>	</a:t>
            </a:r>
            <a:r>
              <a:rPr lang="en-US" sz="2000" dirty="0" smtClean="0">
                <a:solidFill>
                  <a:srgbClr val="002060"/>
                </a:solidFill>
                <a:latin typeface="Courier New" panose="02070309020205020404" pitchFamily="49" charset="0"/>
              </a:rPr>
              <a:t>     Input </a:t>
            </a:r>
            <a:r>
              <a:rPr lang="en-US" sz="2000" b="1" dirty="0">
                <a:solidFill>
                  <a:srgbClr val="0070C0"/>
                </a:solidFill>
                <a:latin typeface="Courier New" panose="02070309020205020404" pitchFamily="49" charset="0"/>
              </a:rPr>
              <a:t>Number</a:t>
            </a:r>
          </a:p>
          <a:p>
            <a:pPr marL="0" lvl="1" indent="0">
              <a:lnSpc>
                <a:spcPct val="100000"/>
              </a:lnSpc>
              <a:spcBef>
                <a:spcPts val="0"/>
              </a:spcBef>
              <a:spcAft>
                <a:spcPts val="600"/>
              </a:spcAft>
              <a:buNone/>
            </a:pPr>
            <a:r>
              <a:rPr lang="en-US" sz="2000" dirty="0" smtClean="0">
                <a:solidFill>
                  <a:srgbClr val="002060"/>
                </a:solidFill>
                <a:latin typeface="Courier New" panose="02070309020205020404" pitchFamily="49" charset="0"/>
              </a:rPr>
              <a:t>     End </a:t>
            </a:r>
            <a:r>
              <a:rPr lang="en-US" sz="2000" dirty="0">
                <a:solidFill>
                  <a:srgbClr val="002060"/>
                </a:solidFill>
                <a:latin typeface="Courier New" panose="02070309020205020404" pitchFamily="49" charset="0"/>
              </a:rPr>
              <a:t>While</a:t>
            </a:r>
          </a:p>
          <a:p>
            <a:pPr marL="0" indent="0">
              <a:lnSpc>
                <a:spcPct val="100000"/>
              </a:lnSpc>
              <a:spcBef>
                <a:spcPts val="600"/>
              </a:spcBef>
              <a:spcAft>
                <a:spcPts val="0"/>
              </a:spcAft>
              <a:buNone/>
            </a:pPr>
            <a:endParaRPr lang="en-US" sz="2400" dirty="0">
              <a:solidFill>
                <a:srgbClr val="002060"/>
              </a:solidFill>
            </a:endParaRPr>
          </a:p>
        </p:txBody>
      </p:sp>
      <p:sp>
        <p:nvSpPr>
          <p:cNvPr id="5" name="Text Box 4"/>
          <p:cNvSpPr txBox="1">
            <a:spLocks noChangeArrowheads="1"/>
          </p:cNvSpPr>
          <p:nvPr/>
        </p:nvSpPr>
        <p:spPr bwMode="auto">
          <a:xfrm>
            <a:off x="7826188" y="2821080"/>
            <a:ext cx="2895600" cy="2708434"/>
          </a:xfrm>
          <a:prstGeom prst="rect">
            <a:avLst/>
          </a:prstGeom>
          <a:noFill/>
          <a:ln w="12700">
            <a:solidFill>
              <a:srgbClr val="00206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panose="02020603050405020304" pitchFamily="18" charset="0"/>
              </a:defRPr>
            </a:lvl1pPr>
            <a:lvl2pPr marL="914400" indent="-457200">
              <a:defRPr sz="2400">
                <a:solidFill>
                  <a:schemeClr val="tx1"/>
                </a:solidFill>
                <a:latin typeface="Times" panose="02020603050405020304" pitchFamily="18" charset="0"/>
              </a:defRPr>
            </a:lvl2pPr>
            <a:lvl3pPr marL="1371600" indent="-457200">
              <a:defRPr sz="2400">
                <a:solidFill>
                  <a:schemeClr val="tx1"/>
                </a:solidFill>
                <a:latin typeface="Times" panose="02020603050405020304" pitchFamily="18" charset="0"/>
              </a:defRPr>
            </a:lvl3pPr>
            <a:lvl4pPr marL="18288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endParaRPr lang="en-US" sz="2000" u="sng" baseline="0" dirty="0" smtClean="0">
              <a:solidFill>
                <a:srgbClr val="002060"/>
              </a:solidFill>
              <a:latin typeface="Arial" panose="020B0604020202020204" pitchFamily="34" charset="0"/>
            </a:endParaRPr>
          </a:p>
          <a:p>
            <a:pPr>
              <a:spcBef>
                <a:spcPct val="50000"/>
              </a:spcBef>
            </a:pPr>
            <a:r>
              <a:rPr lang="en-US" sz="2000" u="sng" baseline="0" dirty="0" smtClean="0">
                <a:solidFill>
                  <a:srgbClr val="002060"/>
                </a:solidFill>
                <a:latin typeface="Arial" panose="020B0604020202020204" pitchFamily="34" charset="0"/>
              </a:rPr>
              <a:t>Number</a:t>
            </a:r>
            <a:r>
              <a:rPr lang="en-US" sz="2000" baseline="0" dirty="0">
                <a:solidFill>
                  <a:srgbClr val="002060"/>
                </a:solidFill>
                <a:latin typeface="Arial" panose="020B0604020202020204" pitchFamily="34" charset="0"/>
              </a:rPr>
              <a:t>	</a:t>
            </a:r>
            <a:r>
              <a:rPr lang="en-US" sz="2000" dirty="0" smtClean="0">
                <a:solidFill>
                  <a:srgbClr val="002060"/>
                </a:solidFill>
                <a:latin typeface="Arial" panose="020B0604020202020204" pitchFamily="34" charset="0"/>
              </a:rPr>
              <a:t>           </a:t>
            </a:r>
            <a:r>
              <a:rPr lang="en-US" sz="2000" u="sng" baseline="0" dirty="0" smtClean="0">
                <a:solidFill>
                  <a:srgbClr val="002060"/>
                </a:solidFill>
                <a:latin typeface="Arial" panose="020B0604020202020204" pitchFamily="34" charset="0"/>
              </a:rPr>
              <a:t>Output</a:t>
            </a:r>
            <a:endParaRPr lang="en-US" sz="2000" u="sng" baseline="0" dirty="0">
              <a:solidFill>
                <a:srgbClr val="002060"/>
              </a:solidFill>
              <a:latin typeface="Arial" panose="020B0604020202020204" pitchFamily="34" charset="0"/>
            </a:endParaRPr>
          </a:p>
          <a:p>
            <a:pPr>
              <a:spcBef>
                <a:spcPct val="50000"/>
              </a:spcBef>
            </a:pPr>
            <a:r>
              <a:rPr lang="en-US" sz="2000" baseline="0" dirty="0">
                <a:solidFill>
                  <a:srgbClr val="002060"/>
                </a:solidFill>
                <a:latin typeface="Arial" panose="020B0604020202020204" pitchFamily="34" charset="0"/>
              </a:rPr>
              <a:t>	3                   </a:t>
            </a:r>
            <a:r>
              <a:rPr lang="en-US" sz="2000" baseline="0" dirty="0" smtClean="0">
                <a:solidFill>
                  <a:srgbClr val="002060"/>
                </a:solidFill>
                <a:latin typeface="Arial" panose="020B0604020202020204" pitchFamily="34" charset="0"/>
              </a:rPr>
              <a:t>___  </a:t>
            </a:r>
            <a:endParaRPr lang="en-US" sz="2000" baseline="0" dirty="0">
              <a:solidFill>
                <a:srgbClr val="002060"/>
              </a:solidFill>
              <a:latin typeface="Arial" panose="020B0604020202020204" pitchFamily="34" charset="0"/>
            </a:endParaRPr>
          </a:p>
          <a:p>
            <a:pPr>
              <a:spcBef>
                <a:spcPct val="50000"/>
              </a:spcBef>
            </a:pPr>
            <a:r>
              <a:rPr lang="en-US" sz="2000" baseline="0" dirty="0">
                <a:solidFill>
                  <a:srgbClr val="002060"/>
                </a:solidFill>
                <a:latin typeface="Arial" panose="020B0604020202020204" pitchFamily="34" charset="0"/>
              </a:rPr>
              <a:t>	1                   </a:t>
            </a:r>
            <a:r>
              <a:rPr lang="en-US" sz="2000" baseline="0" dirty="0" smtClean="0">
                <a:solidFill>
                  <a:srgbClr val="002060"/>
                </a:solidFill>
                <a:latin typeface="Arial" panose="020B0604020202020204" pitchFamily="34" charset="0"/>
              </a:rPr>
              <a:t>___ </a:t>
            </a:r>
            <a:endParaRPr lang="en-US" sz="2000" baseline="0" dirty="0">
              <a:solidFill>
                <a:srgbClr val="002060"/>
              </a:solidFill>
              <a:latin typeface="Arial" panose="020B0604020202020204" pitchFamily="34" charset="0"/>
            </a:endParaRPr>
          </a:p>
          <a:p>
            <a:pPr>
              <a:spcBef>
                <a:spcPct val="50000"/>
              </a:spcBef>
              <a:spcAft>
                <a:spcPts val="1200"/>
              </a:spcAft>
            </a:pPr>
            <a:r>
              <a:rPr lang="en-US" sz="2000" baseline="0" dirty="0">
                <a:solidFill>
                  <a:srgbClr val="002060"/>
                </a:solidFill>
                <a:latin typeface="Arial" panose="020B0604020202020204" pitchFamily="34" charset="0"/>
              </a:rPr>
              <a:t>	-</a:t>
            </a:r>
            <a:r>
              <a:rPr lang="en-US" sz="2000" baseline="0" dirty="0" smtClean="0">
                <a:solidFill>
                  <a:srgbClr val="002060"/>
                </a:solidFill>
                <a:latin typeface="Arial" panose="020B0604020202020204" pitchFamily="34" charset="0"/>
              </a:rPr>
              <a:t>1		 ___</a:t>
            </a:r>
          </a:p>
          <a:p>
            <a:endParaRPr lang="en-US" sz="2000" u="sng" baseline="0" dirty="0">
              <a:solidFill>
                <a:srgbClr val="002060"/>
              </a:solidFill>
              <a:latin typeface="Arial" panose="020B0604020202020204" pitchFamily="34" charset="0"/>
            </a:endParaRPr>
          </a:p>
        </p:txBody>
      </p:sp>
    </p:spTree>
    <p:extLst>
      <p:ext uri="{BB962C8B-B14F-4D97-AF65-F5344CB8AC3E}">
        <p14:creationId xmlns:p14="http://schemas.microsoft.com/office/powerpoint/2010/main" val="3672716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1958789" y="148328"/>
            <a:ext cx="6728012" cy="842215"/>
          </a:xfrm>
        </p:spPr>
        <p:txBody>
          <a:bodyPr>
            <a:normAutofit/>
          </a:bodyPr>
          <a:lstStyle/>
          <a:p>
            <a:r>
              <a:rPr lang="en-US" sz="4000" b="1" dirty="0" smtClean="0">
                <a:solidFill>
                  <a:schemeClr val="accent1">
                    <a:lumMod val="75000"/>
                  </a:schemeClr>
                </a:solidFill>
              </a:rPr>
              <a:t>Using a Pre-test Loop Wisely</a:t>
            </a:r>
            <a:endParaRPr lang="en-US" sz="4000" b="1" dirty="0">
              <a:solidFill>
                <a:schemeClr val="accent1">
                  <a:lumMod val="75000"/>
                </a:schemeClr>
              </a:solidFill>
            </a:endParaRPr>
          </a:p>
        </p:txBody>
      </p:sp>
      <p:sp>
        <p:nvSpPr>
          <p:cNvPr id="3" name="Content Placeholder 2"/>
          <p:cNvSpPr>
            <a:spLocks noGrp="1"/>
          </p:cNvSpPr>
          <p:nvPr>
            <p:ph idx="4294967295"/>
          </p:nvPr>
        </p:nvSpPr>
        <p:spPr>
          <a:xfrm>
            <a:off x="1068387" y="990543"/>
            <a:ext cx="10058400" cy="4858928"/>
          </a:xfrm>
        </p:spPr>
        <p:txBody>
          <a:bodyPr>
            <a:normAutofit/>
          </a:bodyPr>
          <a:lstStyle/>
          <a:p>
            <a:pPr marL="0" indent="0">
              <a:lnSpc>
                <a:spcPct val="120000"/>
              </a:lnSpc>
              <a:spcBef>
                <a:spcPts val="0"/>
              </a:spcBef>
              <a:spcAft>
                <a:spcPts val="600"/>
              </a:spcAft>
              <a:buFont typeface="Times" panose="02020603050405020304" pitchFamily="18" charset="0"/>
              <a:buNone/>
            </a:pPr>
            <a:r>
              <a:rPr lang="en-US" dirty="0">
                <a:solidFill>
                  <a:srgbClr val="002060"/>
                </a:solidFill>
              </a:rPr>
              <a:t>Previously the program to list the brothers and sisters of a user </a:t>
            </a:r>
            <a:r>
              <a:rPr lang="en-US" dirty="0" smtClean="0">
                <a:solidFill>
                  <a:srgbClr val="002060"/>
                </a:solidFill>
              </a:rPr>
              <a:t>always ended </a:t>
            </a:r>
            <a:r>
              <a:rPr lang="en-US" dirty="0">
                <a:solidFill>
                  <a:srgbClr val="002060"/>
                </a:solidFill>
              </a:rPr>
              <a:t>with the output “</a:t>
            </a:r>
            <a:r>
              <a:rPr lang="en-US" b="1" dirty="0">
                <a:solidFill>
                  <a:srgbClr val="002060"/>
                </a:solidFill>
                <a:latin typeface="Courier New" panose="02070309020205020404" pitchFamily="49" charset="0"/>
              </a:rPr>
              <a:t>Done</a:t>
            </a:r>
            <a:r>
              <a:rPr lang="en-US" dirty="0">
                <a:solidFill>
                  <a:srgbClr val="002060"/>
                </a:solidFill>
              </a:rPr>
              <a:t>” (</a:t>
            </a:r>
            <a:r>
              <a:rPr lang="en-US" dirty="0" err="1">
                <a:solidFill>
                  <a:srgbClr val="002060"/>
                </a:solidFill>
              </a:rPr>
              <a:t>i.e</a:t>
            </a:r>
            <a:r>
              <a:rPr lang="en-US" dirty="0">
                <a:solidFill>
                  <a:srgbClr val="002060"/>
                </a:solidFill>
              </a:rPr>
              <a:t>, the test condition). </a:t>
            </a:r>
            <a:endParaRPr lang="en-US" dirty="0" smtClean="0">
              <a:solidFill>
                <a:srgbClr val="002060"/>
              </a:solidFill>
            </a:endParaRPr>
          </a:p>
          <a:p>
            <a:pPr marL="0" indent="0">
              <a:lnSpc>
                <a:spcPct val="110000"/>
              </a:lnSpc>
              <a:spcBef>
                <a:spcPts val="0"/>
              </a:spcBef>
              <a:spcAft>
                <a:spcPts val="1200"/>
              </a:spcAft>
              <a:buFont typeface="Times" panose="02020603050405020304" pitchFamily="18" charset="0"/>
              <a:buNone/>
            </a:pPr>
            <a:r>
              <a:rPr lang="en-US" dirty="0" smtClean="0">
                <a:solidFill>
                  <a:srgbClr val="002060"/>
                </a:solidFill>
              </a:rPr>
              <a:t>A </a:t>
            </a:r>
            <a:r>
              <a:rPr lang="en-US" b="1" dirty="0">
                <a:solidFill>
                  <a:srgbClr val="002060"/>
                </a:solidFill>
              </a:rPr>
              <a:t>pre-test </a:t>
            </a:r>
            <a:r>
              <a:rPr lang="en-US" b="1" dirty="0" smtClean="0">
                <a:solidFill>
                  <a:srgbClr val="002060"/>
                </a:solidFill>
              </a:rPr>
              <a:t>loop </a:t>
            </a:r>
            <a:r>
              <a:rPr lang="en-US" dirty="0" smtClean="0">
                <a:solidFill>
                  <a:srgbClr val="002060"/>
                </a:solidFill>
              </a:rPr>
              <a:t>can </a:t>
            </a:r>
            <a:r>
              <a:rPr lang="en-US" dirty="0">
                <a:solidFill>
                  <a:srgbClr val="002060"/>
                </a:solidFill>
              </a:rPr>
              <a:t>be used to avoid having unwanted data</a:t>
            </a:r>
            <a:r>
              <a:rPr lang="en-US" dirty="0" smtClean="0">
                <a:solidFill>
                  <a:srgbClr val="002060"/>
                </a:solidFill>
              </a:rPr>
              <a:t>:</a:t>
            </a:r>
            <a:endParaRPr lang="en-US" dirty="0">
              <a:solidFill>
                <a:srgbClr val="002060"/>
              </a:solidFill>
            </a:endParaRPr>
          </a:p>
          <a:p>
            <a:pPr marL="475488" lvl="2" indent="0">
              <a:lnSpc>
                <a:spcPct val="120000"/>
              </a:lnSpc>
              <a:spcBef>
                <a:spcPts val="0"/>
              </a:spcBef>
              <a:spcAft>
                <a:spcPts val="600"/>
              </a:spcAft>
              <a:buFont typeface="Times" panose="02020603050405020304" pitchFamily="18" charset="0"/>
              <a:buNone/>
            </a:pPr>
            <a:r>
              <a:rPr lang="en-US" sz="2000" dirty="0">
                <a:solidFill>
                  <a:srgbClr val="002060"/>
                </a:solidFill>
                <a:latin typeface="Courier New" panose="02070309020205020404" pitchFamily="49" charset="0"/>
              </a:rPr>
              <a:t>Declare </a:t>
            </a:r>
            <a:r>
              <a:rPr lang="en-US" sz="2000" b="1" dirty="0">
                <a:solidFill>
                  <a:srgbClr val="0070C0"/>
                </a:solidFill>
                <a:latin typeface="Courier New" panose="02070309020205020404" pitchFamily="49" charset="0"/>
              </a:rPr>
              <a:t>Name</a:t>
            </a:r>
            <a:r>
              <a:rPr lang="en-US" sz="2000" dirty="0">
                <a:solidFill>
                  <a:srgbClr val="002060"/>
                </a:solidFill>
                <a:latin typeface="Courier New" panose="02070309020205020404" pitchFamily="49" charset="0"/>
              </a:rPr>
              <a:t> As String</a:t>
            </a:r>
          </a:p>
          <a:p>
            <a:pPr marL="475488" lvl="2" indent="0">
              <a:lnSpc>
                <a:spcPct val="120000"/>
              </a:lnSpc>
              <a:spcBef>
                <a:spcPts val="0"/>
              </a:spcBef>
              <a:spcAft>
                <a:spcPts val="600"/>
              </a:spcAft>
              <a:buFont typeface="Times" panose="02020603050405020304" pitchFamily="18" charset="0"/>
              <a:buNone/>
            </a:pPr>
            <a:r>
              <a:rPr lang="en-US" sz="2000" dirty="0">
                <a:solidFill>
                  <a:srgbClr val="002060"/>
                </a:solidFill>
                <a:latin typeface="Courier New" panose="02070309020205020404" pitchFamily="49" charset="0"/>
              </a:rPr>
              <a:t>Write “Enter the name of your brother or sister: “</a:t>
            </a:r>
          </a:p>
          <a:p>
            <a:pPr marL="475488" lvl="2" indent="0">
              <a:lnSpc>
                <a:spcPct val="120000"/>
              </a:lnSpc>
              <a:spcBef>
                <a:spcPts val="0"/>
              </a:spcBef>
              <a:spcAft>
                <a:spcPts val="600"/>
              </a:spcAft>
              <a:buFont typeface="Times" panose="02020603050405020304" pitchFamily="18" charset="0"/>
              <a:buNone/>
            </a:pPr>
            <a:r>
              <a:rPr lang="en-US" sz="2000" dirty="0">
                <a:solidFill>
                  <a:srgbClr val="002060"/>
                </a:solidFill>
                <a:latin typeface="Courier New" panose="02070309020205020404" pitchFamily="49" charset="0"/>
              </a:rPr>
              <a:t>Input </a:t>
            </a:r>
            <a:r>
              <a:rPr lang="en-US" sz="2000" b="1" dirty="0">
                <a:solidFill>
                  <a:srgbClr val="0070C0"/>
                </a:solidFill>
                <a:latin typeface="Courier New" panose="02070309020205020404" pitchFamily="49" charset="0"/>
              </a:rPr>
              <a:t>Name</a:t>
            </a:r>
          </a:p>
          <a:p>
            <a:pPr marL="475488" lvl="2" indent="0">
              <a:lnSpc>
                <a:spcPct val="120000"/>
              </a:lnSpc>
              <a:spcBef>
                <a:spcPts val="0"/>
              </a:spcBef>
              <a:spcAft>
                <a:spcPts val="600"/>
              </a:spcAft>
              <a:buFont typeface="Times" panose="02020603050405020304" pitchFamily="18" charset="0"/>
              <a:buNone/>
            </a:pPr>
            <a:r>
              <a:rPr lang="en-US" sz="2000" dirty="0">
                <a:solidFill>
                  <a:srgbClr val="002060"/>
                </a:solidFill>
                <a:latin typeface="Courier New" panose="02070309020205020404" pitchFamily="49" charset="0"/>
              </a:rPr>
              <a:t>While </a:t>
            </a:r>
            <a:r>
              <a:rPr lang="en-US" sz="2000" b="1" dirty="0">
                <a:solidFill>
                  <a:srgbClr val="0070C0"/>
                </a:solidFill>
                <a:latin typeface="Courier New" panose="02070309020205020404" pitchFamily="49" charset="0"/>
              </a:rPr>
              <a:t>Name</a:t>
            </a:r>
            <a:r>
              <a:rPr lang="en-US" sz="2000" dirty="0">
                <a:solidFill>
                  <a:srgbClr val="002060"/>
                </a:solidFill>
                <a:latin typeface="Courier New" panose="02070309020205020404" pitchFamily="49" charset="0"/>
              </a:rPr>
              <a:t> != “Done”</a:t>
            </a:r>
          </a:p>
          <a:p>
            <a:pPr marL="475488" lvl="2" indent="0">
              <a:lnSpc>
                <a:spcPct val="120000"/>
              </a:lnSpc>
              <a:spcBef>
                <a:spcPts val="0"/>
              </a:spcBef>
              <a:spcAft>
                <a:spcPts val="600"/>
              </a:spcAft>
              <a:buFont typeface="Times" panose="02020603050405020304" pitchFamily="18" charset="0"/>
              <a:buNone/>
            </a:pPr>
            <a:r>
              <a:rPr lang="en-US" sz="2000" dirty="0">
                <a:solidFill>
                  <a:srgbClr val="002060"/>
                </a:solidFill>
                <a:latin typeface="Courier New" panose="02070309020205020404" pitchFamily="49" charset="0"/>
              </a:rPr>
              <a:t>	Write </a:t>
            </a:r>
            <a:r>
              <a:rPr lang="en-US" sz="2000" b="1" dirty="0">
                <a:solidFill>
                  <a:srgbClr val="0070C0"/>
                </a:solidFill>
                <a:latin typeface="Courier New" panose="02070309020205020404" pitchFamily="49" charset="0"/>
              </a:rPr>
              <a:t>Name</a:t>
            </a:r>
          </a:p>
          <a:p>
            <a:pPr marL="475488" lvl="2" indent="0">
              <a:lnSpc>
                <a:spcPct val="120000"/>
              </a:lnSpc>
              <a:spcBef>
                <a:spcPts val="0"/>
              </a:spcBef>
              <a:spcAft>
                <a:spcPts val="600"/>
              </a:spcAft>
              <a:buFont typeface="Times" panose="02020603050405020304" pitchFamily="18" charset="0"/>
              <a:buNone/>
            </a:pPr>
            <a:r>
              <a:rPr lang="en-US" sz="2000" dirty="0">
                <a:solidFill>
                  <a:srgbClr val="002060"/>
                </a:solidFill>
                <a:latin typeface="Courier New" panose="02070309020205020404" pitchFamily="49" charset="0"/>
              </a:rPr>
              <a:t>	Write “Enter the name of your brother or sister: “</a:t>
            </a:r>
          </a:p>
          <a:p>
            <a:pPr marL="475488" lvl="2" indent="0">
              <a:lnSpc>
                <a:spcPct val="120000"/>
              </a:lnSpc>
              <a:spcBef>
                <a:spcPts val="0"/>
              </a:spcBef>
              <a:spcAft>
                <a:spcPts val="600"/>
              </a:spcAft>
              <a:buFont typeface="Times" panose="02020603050405020304" pitchFamily="18" charset="0"/>
              <a:buNone/>
            </a:pPr>
            <a:r>
              <a:rPr lang="en-US" sz="2000" dirty="0">
                <a:solidFill>
                  <a:srgbClr val="002060"/>
                </a:solidFill>
                <a:latin typeface="Courier New" panose="02070309020205020404" pitchFamily="49" charset="0"/>
              </a:rPr>
              <a:t>	Input </a:t>
            </a:r>
            <a:r>
              <a:rPr lang="en-US" sz="2000" b="1" dirty="0">
                <a:solidFill>
                  <a:srgbClr val="0070C0"/>
                </a:solidFill>
                <a:latin typeface="Courier New" panose="02070309020205020404" pitchFamily="49" charset="0"/>
              </a:rPr>
              <a:t>Name</a:t>
            </a:r>
          </a:p>
          <a:p>
            <a:pPr marL="475488" lvl="2" indent="0">
              <a:lnSpc>
                <a:spcPct val="120000"/>
              </a:lnSpc>
              <a:spcBef>
                <a:spcPts val="0"/>
              </a:spcBef>
              <a:spcAft>
                <a:spcPts val="600"/>
              </a:spcAft>
              <a:buFont typeface="Times" panose="02020603050405020304" pitchFamily="18" charset="0"/>
              <a:buNone/>
            </a:pPr>
            <a:r>
              <a:rPr lang="en-US" sz="2000" dirty="0" smtClean="0">
                <a:solidFill>
                  <a:srgbClr val="002060"/>
                </a:solidFill>
                <a:latin typeface="Courier New" panose="02070309020205020404" pitchFamily="49" charset="0"/>
              </a:rPr>
              <a:t>End While</a:t>
            </a:r>
            <a:endParaRPr lang="en-US" sz="2000" dirty="0">
              <a:solidFill>
                <a:srgbClr val="002060"/>
              </a:solidFill>
              <a:latin typeface="Courier New" panose="02070309020205020404" pitchFamily="49" charset="0"/>
            </a:endParaRPr>
          </a:p>
        </p:txBody>
      </p:sp>
    </p:spTree>
    <p:extLst>
      <p:ext uri="{BB962C8B-B14F-4D97-AF65-F5344CB8AC3E}">
        <p14:creationId xmlns:p14="http://schemas.microsoft.com/office/powerpoint/2010/main" val="3965014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63226"/>
          </a:xfrm>
        </p:spPr>
        <p:txBody>
          <a:bodyPr>
            <a:normAutofit/>
          </a:bodyPr>
          <a:lstStyle/>
          <a:p>
            <a:r>
              <a:rPr lang="en-US" b="1" dirty="0" smtClean="0">
                <a:solidFill>
                  <a:schemeClr val="accent1">
                    <a:lumMod val="75000"/>
                  </a:schemeClr>
                </a:solidFill>
              </a:rPr>
              <a:t>Counter-controlled Loops</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10000"/>
          </a:bodyPr>
          <a:lstStyle/>
          <a:p>
            <a:pPr marL="0" indent="0">
              <a:lnSpc>
                <a:spcPct val="110000"/>
              </a:lnSpc>
              <a:spcBef>
                <a:spcPts val="0"/>
              </a:spcBef>
              <a:spcAft>
                <a:spcPts val="600"/>
              </a:spcAft>
              <a:buFont typeface="Wingdings" panose="05000000000000000000" pitchFamily="2" charset="2"/>
              <a:buChar char="Ø"/>
            </a:pPr>
            <a:r>
              <a:rPr lang="en-US" sz="2400" b="1" dirty="0" smtClean="0">
                <a:solidFill>
                  <a:srgbClr val="002060"/>
                </a:solidFill>
              </a:rPr>
              <a:t> </a:t>
            </a:r>
            <a:r>
              <a:rPr lang="en-US" sz="2200" b="1" dirty="0" smtClean="0">
                <a:solidFill>
                  <a:srgbClr val="002060"/>
                </a:solidFill>
              </a:rPr>
              <a:t>Define</a:t>
            </a:r>
            <a:r>
              <a:rPr lang="en-US" sz="2200" dirty="0" smtClean="0">
                <a:solidFill>
                  <a:srgbClr val="002060"/>
                </a:solidFill>
              </a:rPr>
              <a:t> </a:t>
            </a:r>
            <a:r>
              <a:rPr lang="en-US" sz="2200" dirty="0">
                <a:solidFill>
                  <a:srgbClr val="002060"/>
                </a:solidFill>
              </a:rPr>
              <a:t>a counter: the counter is a variable. </a:t>
            </a:r>
          </a:p>
          <a:p>
            <a:pPr marL="0" indent="0">
              <a:lnSpc>
                <a:spcPct val="110000"/>
              </a:lnSpc>
              <a:spcBef>
                <a:spcPts val="0"/>
              </a:spcBef>
              <a:spcAft>
                <a:spcPts val="600"/>
              </a:spcAft>
              <a:buFont typeface="Wingdings" panose="05000000000000000000" pitchFamily="2" charset="2"/>
              <a:buChar char="Ø"/>
            </a:pPr>
            <a:r>
              <a:rPr lang="en-US" sz="2200" dirty="0" smtClean="0">
                <a:solidFill>
                  <a:srgbClr val="002060"/>
                </a:solidFill>
              </a:rPr>
              <a:t> It </a:t>
            </a:r>
            <a:r>
              <a:rPr lang="en-US" sz="2200" dirty="0">
                <a:solidFill>
                  <a:srgbClr val="002060"/>
                </a:solidFill>
              </a:rPr>
              <a:t>is always an </a:t>
            </a:r>
            <a:r>
              <a:rPr lang="en-US" sz="2200" b="1" dirty="0">
                <a:solidFill>
                  <a:srgbClr val="002060"/>
                </a:solidFill>
              </a:rPr>
              <a:t>integer</a:t>
            </a:r>
          </a:p>
          <a:p>
            <a:pPr marL="0" indent="0">
              <a:lnSpc>
                <a:spcPct val="110000"/>
              </a:lnSpc>
              <a:spcBef>
                <a:spcPts val="0"/>
              </a:spcBef>
              <a:spcAft>
                <a:spcPts val="600"/>
              </a:spcAft>
              <a:buFont typeface="Wingdings" panose="05000000000000000000" pitchFamily="2" charset="2"/>
              <a:buChar char="Ø"/>
            </a:pPr>
            <a:r>
              <a:rPr lang="en-US" sz="2200" dirty="0" smtClean="0">
                <a:solidFill>
                  <a:srgbClr val="002060"/>
                </a:solidFill>
              </a:rPr>
              <a:t> Common </a:t>
            </a:r>
            <a:r>
              <a:rPr lang="en-US" sz="2200" dirty="0">
                <a:solidFill>
                  <a:srgbClr val="002060"/>
                </a:solidFill>
              </a:rPr>
              <a:t>variable names </a:t>
            </a:r>
            <a:r>
              <a:rPr lang="en-US" sz="2200" dirty="0" smtClean="0">
                <a:solidFill>
                  <a:srgbClr val="002060"/>
                </a:solidFill>
              </a:rPr>
              <a:t>are:</a:t>
            </a:r>
            <a:r>
              <a:rPr lang="en-US" sz="2200" b="1" dirty="0" smtClean="0">
                <a:solidFill>
                  <a:srgbClr val="002060"/>
                </a:solidFill>
                <a:latin typeface="Courier New" panose="02070309020205020404" pitchFamily="49" charset="0"/>
              </a:rPr>
              <a:t> </a:t>
            </a:r>
            <a:r>
              <a:rPr lang="en-US" sz="2200" b="1" dirty="0">
                <a:solidFill>
                  <a:srgbClr val="0070C0"/>
                </a:solidFill>
                <a:latin typeface="Courier New" panose="02070309020205020404" pitchFamily="49" charset="0"/>
              </a:rPr>
              <a:t>counter</a:t>
            </a:r>
            <a:r>
              <a:rPr lang="en-US" sz="2200" dirty="0">
                <a:solidFill>
                  <a:srgbClr val="002060"/>
                </a:solidFill>
              </a:rPr>
              <a:t>, </a:t>
            </a:r>
            <a:r>
              <a:rPr lang="en-US" sz="2200" b="1" dirty="0">
                <a:solidFill>
                  <a:srgbClr val="0070C0"/>
                </a:solidFill>
                <a:latin typeface="Courier New" panose="02070309020205020404" pitchFamily="49" charset="0"/>
              </a:rPr>
              <a:t>Count</a:t>
            </a:r>
            <a:r>
              <a:rPr lang="en-US" sz="2200" dirty="0">
                <a:solidFill>
                  <a:srgbClr val="002060"/>
                </a:solidFill>
              </a:rPr>
              <a:t>, </a:t>
            </a:r>
            <a:r>
              <a:rPr lang="en-US" sz="2200" b="1" dirty="0">
                <a:solidFill>
                  <a:srgbClr val="0070C0"/>
                </a:solidFill>
                <a:latin typeface="Courier New" panose="02070309020205020404" pitchFamily="49" charset="0"/>
              </a:rPr>
              <a:t>I</a:t>
            </a:r>
            <a:r>
              <a:rPr lang="en-US" sz="2200" dirty="0">
                <a:solidFill>
                  <a:srgbClr val="002060"/>
                </a:solidFill>
              </a:rPr>
              <a:t>, or </a:t>
            </a:r>
            <a:r>
              <a:rPr lang="en-US" sz="2200" b="1" dirty="0">
                <a:solidFill>
                  <a:srgbClr val="0070C0"/>
                </a:solidFill>
                <a:latin typeface="Courier New" panose="02070309020205020404" pitchFamily="49" charset="0"/>
              </a:rPr>
              <a:t>j</a:t>
            </a:r>
            <a:r>
              <a:rPr lang="en-US" sz="2200" dirty="0">
                <a:solidFill>
                  <a:srgbClr val="002060"/>
                </a:solidFill>
              </a:rPr>
              <a:t>. </a:t>
            </a:r>
          </a:p>
          <a:p>
            <a:pPr marL="0" indent="0">
              <a:lnSpc>
                <a:spcPct val="110000"/>
              </a:lnSpc>
              <a:spcBef>
                <a:spcPts val="0"/>
              </a:spcBef>
              <a:spcAft>
                <a:spcPts val="600"/>
              </a:spcAft>
              <a:buFont typeface="Wingdings" panose="05000000000000000000" pitchFamily="2" charset="2"/>
              <a:buChar char="Ø"/>
            </a:pPr>
            <a:r>
              <a:rPr lang="en-US" sz="2200" b="1" dirty="0" smtClean="0">
                <a:solidFill>
                  <a:srgbClr val="002060"/>
                </a:solidFill>
              </a:rPr>
              <a:t> Initialize</a:t>
            </a:r>
            <a:r>
              <a:rPr lang="en-US" sz="2200" dirty="0" smtClean="0">
                <a:solidFill>
                  <a:srgbClr val="002060"/>
                </a:solidFill>
              </a:rPr>
              <a:t> </a:t>
            </a:r>
            <a:r>
              <a:rPr lang="en-US" sz="2200" b="1" dirty="0">
                <a:solidFill>
                  <a:srgbClr val="002060"/>
                </a:solidFill>
              </a:rPr>
              <a:t>the</a:t>
            </a:r>
            <a:r>
              <a:rPr lang="en-US" sz="2200" dirty="0">
                <a:solidFill>
                  <a:srgbClr val="002060"/>
                </a:solidFill>
              </a:rPr>
              <a:t> </a:t>
            </a:r>
            <a:r>
              <a:rPr lang="en-US" sz="2200" b="1" dirty="0">
                <a:solidFill>
                  <a:srgbClr val="002060"/>
                </a:solidFill>
              </a:rPr>
              <a:t>counter</a:t>
            </a:r>
            <a:r>
              <a:rPr lang="en-US" sz="2200" dirty="0">
                <a:solidFill>
                  <a:srgbClr val="002060"/>
                </a:solidFill>
              </a:rPr>
              <a:t>: set the counter to a beginning value. </a:t>
            </a:r>
          </a:p>
          <a:p>
            <a:pPr marL="0" indent="0">
              <a:lnSpc>
                <a:spcPct val="110000"/>
              </a:lnSpc>
              <a:spcBef>
                <a:spcPts val="0"/>
              </a:spcBef>
              <a:spcAft>
                <a:spcPts val="600"/>
              </a:spcAft>
              <a:buFont typeface="Wingdings" panose="05000000000000000000" pitchFamily="2" charset="2"/>
              <a:buChar char="Ø"/>
            </a:pPr>
            <a:r>
              <a:rPr lang="en-US" sz="2200" dirty="0" smtClean="0">
                <a:solidFill>
                  <a:srgbClr val="002060"/>
                </a:solidFill>
              </a:rPr>
              <a:t> To </a:t>
            </a:r>
            <a:r>
              <a:rPr lang="en-US" sz="2200" dirty="0">
                <a:solidFill>
                  <a:srgbClr val="002060"/>
                </a:solidFill>
              </a:rPr>
              <a:t>count by ones, the computer takes what it had before and adds one.</a:t>
            </a:r>
          </a:p>
          <a:p>
            <a:pPr marL="0" lvl="1" indent="0">
              <a:lnSpc>
                <a:spcPct val="110000"/>
              </a:lnSpc>
              <a:spcBef>
                <a:spcPts val="0"/>
              </a:spcBef>
              <a:spcAft>
                <a:spcPts val="600"/>
              </a:spcAft>
              <a:buNone/>
            </a:pPr>
            <a:r>
              <a:rPr lang="en-US" sz="2200" dirty="0" smtClean="0">
                <a:solidFill>
                  <a:srgbClr val="002060"/>
                </a:solidFill>
              </a:rPr>
              <a:t>	The </a:t>
            </a:r>
            <a:r>
              <a:rPr lang="en-US" sz="2200" dirty="0">
                <a:solidFill>
                  <a:srgbClr val="002060"/>
                </a:solidFill>
              </a:rPr>
              <a:t>code for a computer to count by ones looks like:</a:t>
            </a:r>
          </a:p>
          <a:p>
            <a:pPr marL="0" lvl="4" indent="0">
              <a:lnSpc>
                <a:spcPct val="110000"/>
              </a:lnSpc>
              <a:spcBef>
                <a:spcPts val="0"/>
              </a:spcBef>
              <a:spcAft>
                <a:spcPts val="600"/>
              </a:spcAft>
              <a:buNone/>
            </a:pPr>
            <a:r>
              <a:rPr lang="en-US" sz="2200" dirty="0">
                <a:solidFill>
                  <a:srgbClr val="002060"/>
                </a:solidFill>
              </a:rPr>
              <a:t> </a:t>
            </a:r>
            <a:r>
              <a:rPr lang="en-US" sz="2200" dirty="0" smtClean="0">
                <a:solidFill>
                  <a:srgbClr val="002060"/>
                </a:solidFill>
              </a:rPr>
              <a:t>			</a:t>
            </a:r>
            <a:r>
              <a:rPr lang="en-US" sz="2200" b="1" dirty="0">
                <a:solidFill>
                  <a:srgbClr val="0070C0"/>
                </a:solidFill>
                <a:latin typeface="Courier New" panose="02070309020205020404" pitchFamily="49" charset="0"/>
              </a:rPr>
              <a:t>Count</a:t>
            </a:r>
            <a:r>
              <a:rPr lang="en-US" sz="2200" dirty="0" smtClean="0">
                <a:solidFill>
                  <a:srgbClr val="002060"/>
                </a:solidFill>
              </a:rPr>
              <a:t> </a:t>
            </a:r>
            <a:r>
              <a:rPr lang="en-US" sz="2200" dirty="0">
                <a:solidFill>
                  <a:srgbClr val="002060"/>
                </a:solidFill>
                <a:latin typeface="Courier New" panose="02070309020205020404" pitchFamily="49" charset="0"/>
              </a:rPr>
              <a:t>+ </a:t>
            </a:r>
            <a:r>
              <a:rPr lang="en-US" sz="2200" dirty="0" smtClean="0">
                <a:solidFill>
                  <a:srgbClr val="002060"/>
                </a:solidFill>
                <a:latin typeface="Courier New" panose="02070309020205020404" pitchFamily="49" charset="0"/>
              </a:rPr>
              <a:t>1</a:t>
            </a:r>
            <a:endParaRPr lang="en-US" sz="2200" dirty="0">
              <a:solidFill>
                <a:srgbClr val="002060"/>
              </a:solidFill>
            </a:endParaRPr>
          </a:p>
          <a:p>
            <a:pPr marL="0" indent="0">
              <a:lnSpc>
                <a:spcPct val="110000"/>
              </a:lnSpc>
              <a:spcBef>
                <a:spcPts val="0"/>
              </a:spcBef>
              <a:spcAft>
                <a:spcPts val="600"/>
              </a:spcAft>
              <a:buFont typeface="Wingdings" panose="05000000000000000000" pitchFamily="2" charset="2"/>
              <a:buChar char="Ø"/>
            </a:pPr>
            <a:r>
              <a:rPr lang="en-US" sz="2200" b="1" dirty="0" smtClean="0">
                <a:solidFill>
                  <a:srgbClr val="002060"/>
                </a:solidFill>
              </a:rPr>
              <a:t> Store</a:t>
            </a:r>
            <a:r>
              <a:rPr lang="en-US" sz="2200" dirty="0" smtClean="0">
                <a:solidFill>
                  <a:srgbClr val="002060"/>
                </a:solidFill>
              </a:rPr>
              <a:t> </a:t>
            </a:r>
            <a:r>
              <a:rPr lang="en-US" sz="2200" b="1" dirty="0">
                <a:solidFill>
                  <a:srgbClr val="002060"/>
                </a:solidFill>
              </a:rPr>
              <a:t>the</a:t>
            </a:r>
            <a:r>
              <a:rPr lang="en-US" sz="2200" dirty="0">
                <a:solidFill>
                  <a:srgbClr val="002060"/>
                </a:solidFill>
              </a:rPr>
              <a:t> </a:t>
            </a:r>
            <a:r>
              <a:rPr lang="en-US" sz="2200" b="1" dirty="0">
                <a:solidFill>
                  <a:srgbClr val="002060"/>
                </a:solidFill>
              </a:rPr>
              <a:t>new</a:t>
            </a:r>
            <a:r>
              <a:rPr lang="en-US" sz="2200" dirty="0">
                <a:solidFill>
                  <a:srgbClr val="002060"/>
                </a:solidFill>
              </a:rPr>
              <a:t> </a:t>
            </a:r>
            <a:r>
              <a:rPr lang="en-US" sz="2200" b="1" dirty="0">
                <a:solidFill>
                  <a:srgbClr val="002060"/>
                </a:solidFill>
              </a:rPr>
              <a:t>value</a:t>
            </a:r>
            <a:r>
              <a:rPr lang="en-US" sz="2200" dirty="0">
                <a:solidFill>
                  <a:srgbClr val="002060"/>
                </a:solidFill>
              </a:rPr>
              <a:t>: store it where the old value was. </a:t>
            </a:r>
          </a:p>
          <a:p>
            <a:pPr marL="0" lvl="1" indent="0">
              <a:lnSpc>
                <a:spcPct val="110000"/>
              </a:lnSpc>
              <a:spcBef>
                <a:spcPts val="0"/>
              </a:spcBef>
              <a:spcAft>
                <a:spcPts val="600"/>
              </a:spcAft>
              <a:buFont typeface="Wingdings" panose="05000000000000000000" pitchFamily="2" charset="2"/>
              <a:buChar char="Ø"/>
            </a:pPr>
            <a:r>
              <a:rPr lang="en-US" sz="2200" dirty="0" smtClean="0">
                <a:solidFill>
                  <a:srgbClr val="002060"/>
                </a:solidFill>
              </a:rPr>
              <a:t> If </a:t>
            </a:r>
            <a:r>
              <a:rPr lang="en-US" sz="2200" dirty="0">
                <a:solidFill>
                  <a:srgbClr val="002060"/>
                </a:solidFill>
              </a:rPr>
              <a:t>we are counting up by ones, we store the new value by the statement:</a:t>
            </a:r>
          </a:p>
          <a:p>
            <a:pPr marL="0" lvl="1" indent="0" algn="ctr">
              <a:lnSpc>
                <a:spcPct val="110000"/>
              </a:lnSpc>
              <a:spcBef>
                <a:spcPts val="0"/>
              </a:spcBef>
              <a:spcAft>
                <a:spcPts val="600"/>
              </a:spcAft>
              <a:buNone/>
            </a:pPr>
            <a:r>
              <a:rPr lang="en-US" sz="2200" b="1" dirty="0">
                <a:solidFill>
                  <a:srgbClr val="0070C0"/>
                </a:solidFill>
                <a:latin typeface="Courier New" panose="02070309020205020404" pitchFamily="49" charset="0"/>
                <a:cs typeface="Courier New" panose="02070309020205020404" pitchFamily="49" charset="0"/>
              </a:rPr>
              <a:t>Count</a:t>
            </a:r>
            <a:r>
              <a:rPr lang="en-US" sz="2200" b="1" dirty="0">
                <a:solidFill>
                  <a:srgbClr val="002060"/>
                </a:solidFill>
                <a:latin typeface="Courier New" panose="02070309020205020404" pitchFamily="49" charset="0"/>
                <a:cs typeface="Courier New" panose="02070309020205020404" pitchFamily="49" charset="0"/>
              </a:rPr>
              <a:t> </a:t>
            </a:r>
            <a:r>
              <a:rPr lang="en-US" sz="2200" dirty="0">
                <a:solidFill>
                  <a:srgbClr val="002060"/>
                </a:solidFill>
                <a:latin typeface="Courier New" panose="02070309020205020404" pitchFamily="49" charset="0"/>
                <a:cs typeface="Courier New" panose="02070309020205020404" pitchFamily="49" charset="0"/>
              </a:rPr>
              <a:t>=</a:t>
            </a:r>
            <a:r>
              <a:rPr lang="en-US" sz="2200" b="1" dirty="0">
                <a:solidFill>
                  <a:srgbClr val="002060"/>
                </a:solidFill>
                <a:latin typeface="Courier New" panose="02070309020205020404" pitchFamily="49" charset="0"/>
                <a:cs typeface="Courier New" panose="02070309020205020404" pitchFamily="49" charset="0"/>
              </a:rPr>
              <a:t> </a:t>
            </a:r>
            <a:r>
              <a:rPr lang="en-US" sz="2200" b="1" dirty="0">
                <a:solidFill>
                  <a:srgbClr val="0070C0"/>
                </a:solidFill>
                <a:latin typeface="Courier New" panose="02070309020205020404" pitchFamily="49" charset="0"/>
                <a:cs typeface="Courier New" panose="02070309020205020404" pitchFamily="49" charset="0"/>
              </a:rPr>
              <a:t>Count</a:t>
            </a:r>
            <a:r>
              <a:rPr lang="en-US" sz="2200" b="1" dirty="0">
                <a:solidFill>
                  <a:srgbClr val="002060"/>
                </a:solidFill>
                <a:latin typeface="Courier New" panose="02070309020205020404" pitchFamily="49" charset="0"/>
                <a:cs typeface="Courier New" panose="02070309020205020404" pitchFamily="49" charset="0"/>
              </a:rPr>
              <a:t> </a:t>
            </a:r>
            <a:r>
              <a:rPr lang="en-US" sz="2200" dirty="0">
                <a:solidFill>
                  <a:srgbClr val="002060"/>
                </a:solidFill>
                <a:latin typeface="Courier New" panose="02070309020205020404" pitchFamily="49" charset="0"/>
                <a:cs typeface="Courier New" panose="02070309020205020404" pitchFamily="49" charset="0"/>
              </a:rPr>
              <a:t>+ 1</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293879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Autofit/>
          </a:bodyPr>
          <a:lstStyle/>
          <a:p>
            <a:r>
              <a:rPr lang="en-US" sz="3200" b="1" dirty="0" smtClean="0">
                <a:solidFill>
                  <a:schemeClr val="accent1">
                    <a:lumMod val="75000"/>
                  </a:schemeClr>
                </a:solidFill>
              </a:rPr>
              <a:t>Example: Use a Counter to Display the Squares of Numbers</a:t>
            </a:r>
            <a:endParaRPr lang="en-US" sz="3200" b="1" dirty="0">
              <a:solidFill>
                <a:schemeClr val="accent1">
                  <a:lumMod val="75000"/>
                </a:schemeClr>
              </a:solidFill>
            </a:endParaRPr>
          </a:p>
        </p:txBody>
      </p:sp>
      <p:sp>
        <p:nvSpPr>
          <p:cNvPr id="3" name="Content Placeholder 2"/>
          <p:cNvSpPr>
            <a:spLocks noGrp="1"/>
          </p:cNvSpPr>
          <p:nvPr>
            <p:ph sz="half" idx="1"/>
          </p:nvPr>
        </p:nvSpPr>
        <p:spPr>
          <a:xfrm>
            <a:off x="1159826" y="1845734"/>
            <a:ext cx="6316739" cy="4023360"/>
          </a:xfrm>
        </p:spPr>
        <p:txBody>
          <a:bodyPr>
            <a:normAutofit/>
          </a:bodyPr>
          <a:lstStyle/>
          <a:p>
            <a:pPr>
              <a:buNone/>
            </a:pPr>
            <a:r>
              <a:rPr lang="en-US" dirty="0" smtClean="0">
                <a:solidFill>
                  <a:srgbClr val="002060"/>
                </a:solidFill>
                <a:latin typeface="Courier New" panose="02070309020205020404" pitchFamily="49" charset="0"/>
                <a:cs typeface="Courier New" panose="02070309020205020404" pitchFamily="49" charset="0"/>
              </a:rPr>
              <a:t>Declare </a:t>
            </a:r>
            <a:r>
              <a:rPr lang="en-US" b="1" dirty="0" err="1">
                <a:solidFill>
                  <a:srgbClr val="0070C0"/>
                </a:solidFill>
                <a:latin typeface="Courier New" panose="02070309020205020404" pitchFamily="49" charset="0"/>
                <a:cs typeface="Courier New" panose="02070309020205020404" pitchFamily="49" charset="0"/>
              </a:rPr>
              <a:t>PositiveInteger</a:t>
            </a:r>
            <a:r>
              <a:rPr lang="en-US" dirty="0">
                <a:solidFill>
                  <a:srgbClr val="002060"/>
                </a:solidFill>
                <a:latin typeface="Courier New" panose="02070309020205020404" pitchFamily="49" charset="0"/>
                <a:cs typeface="Courier New" panose="02070309020205020404" pitchFamily="49" charset="0"/>
              </a:rPr>
              <a:t> As Integer</a:t>
            </a:r>
          </a:p>
          <a:p>
            <a:pPr>
              <a:buNone/>
            </a:pPr>
            <a:r>
              <a:rPr lang="en-US" dirty="0">
                <a:solidFill>
                  <a:srgbClr val="002060"/>
                </a:solidFill>
                <a:latin typeface="Courier New" panose="02070309020205020404" pitchFamily="49" charset="0"/>
                <a:cs typeface="Courier New" panose="02070309020205020404" pitchFamily="49" charset="0"/>
              </a:rPr>
              <a:t>Declare </a:t>
            </a:r>
            <a:r>
              <a:rPr lang="en-US" b="1" dirty="0">
                <a:solidFill>
                  <a:srgbClr val="0070C0"/>
                </a:solidFill>
                <a:latin typeface="Courier New" panose="02070309020205020404" pitchFamily="49" charset="0"/>
                <a:cs typeface="Courier New" panose="02070309020205020404" pitchFamily="49" charset="0"/>
              </a:rPr>
              <a:t>Count</a:t>
            </a:r>
            <a:r>
              <a:rPr lang="en-US" dirty="0">
                <a:solidFill>
                  <a:srgbClr val="002060"/>
                </a:solidFill>
                <a:latin typeface="Courier New" panose="02070309020205020404" pitchFamily="49" charset="0"/>
                <a:cs typeface="Courier New" panose="02070309020205020404" pitchFamily="49" charset="0"/>
              </a:rPr>
              <a:t> As Integer</a:t>
            </a:r>
          </a:p>
          <a:p>
            <a:pPr>
              <a:buNone/>
            </a:pPr>
            <a:r>
              <a:rPr lang="en-US" dirty="0">
                <a:solidFill>
                  <a:srgbClr val="002060"/>
                </a:solidFill>
                <a:latin typeface="Courier New" panose="02070309020205020404" pitchFamily="49" charset="0"/>
                <a:cs typeface="Courier New" panose="02070309020205020404" pitchFamily="49" charset="0"/>
              </a:rPr>
              <a:t>Write “Please enter a positive integer</a:t>
            </a:r>
            <a:r>
              <a:rPr lang="en-US" dirty="0" smtClean="0">
                <a:solidFill>
                  <a:srgbClr val="002060"/>
                </a:solidFill>
                <a:latin typeface="Courier New" panose="02070309020205020404" pitchFamily="49" charset="0"/>
                <a:cs typeface="Courier New" panose="02070309020205020404" pitchFamily="49" charset="0"/>
              </a:rPr>
              <a:t>:“</a:t>
            </a:r>
            <a:endParaRPr lang="en-US" dirty="0">
              <a:solidFill>
                <a:srgbClr val="002060"/>
              </a:solidFill>
              <a:latin typeface="Courier New" panose="02070309020205020404" pitchFamily="49" charset="0"/>
              <a:cs typeface="Courier New" panose="02070309020205020404" pitchFamily="49" charset="0"/>
            </a:endParaRPr>
          </a:p>
          <a:p>
            <a:pPr>
              <a:buNone/>
            </a:pPr>
            <a:r>
              <a:rPr lang="en-US" dirty="0">
                <a:solidFill>
                  <a:srgbClr val="002060"/>
                </a:solidFill>
                <a:latin typeface="Courier New" panose="02070309020205020404" pitchFamily="49" charset="0"/>
                <a:cs typeface="Courier New" panose="02070309020205020404" pitchFamily="49" charset="0"/>
              </a:rPr>
              <a:t>Input </a:t>
            </a:r>
            <a:r>
              <a:rPr lang="en-US" b="1" dirty="0" err="1">
                <a:solidFill>
                  <a:srgbClr val="0070C0"/>
                </a:solidFill>
                <a:latin typeface="Courier New" panose="02070309020205020404" pitchFamily="49" charset="0"/>
                <a:cs typeface="Courier New" panose="02070309020205020404" pitchFamily="49" charset="0"/>
              </a:rPr>
              <a:t>PositiveInteger</a:t>
            </a:r>
            <a:endParaRPr lang="en-US" b="1" dirty="0">
              <a:solidFill>
                <a:srgbClr val="0070C0"/>
              </a:solidFill>
              <a:latin typeface="Courier New" panose="02070309020205020404" pitchFamily="49" charset="0"/>
              <a:cs typeface="Courier New" panose="02070309020205020404" pitchFamily="49" charset="0"/>
            </a:endParaRPr>
          </a:p>
          <a:p>
            <a:pPr>
              <a:buNone/>
            </a:pPr>
            <a:r>
              <a:rPr lang="en-US" dirty="0">
                <a:solidFill>
                  <a:srgbClr val="002060"/>
                </a:solidFill>
                <a:latin typeface="Courier New" panose="02070309020205020404" pitchFamily="49" charset="0"/>
                <a:cs typeface="Courier New" panose="02070309020205020404" pitchFamily="49" charset="0"/>
              </a:rPr>
              <a:t>Set </a:t>
            </a:r>
            <a:r>
              <a:rPr lang="en-US" b="1" dirty="0">
                <a:solidFill>
                  <a:srgbClr val="0070C0"/>
                </a:solidFill>
                <a:latin typeface="Courier New" panose="02070309020205020404" pitchFamily="49" charset="0"/>
                <a:cs typeface="Courier New" panose="02070309020205020404" pitchFamily="49" charset="0"/>
              </a:rPr>
              <a:t>Count</a:t>
            </a:r>
            <a:r>
              <a:rPr lang="en-US" dirty="0">
                <a:solidFill>
                  <a:srgbClr val="002060"/>
                </a:solidFill>
                <a:latin typeface="Courier New" panose="02070309020205020404" pitchFamily="49" charset="0"/>
                <a:cs typeface="Courier New" panose="02070309020205020404" pitchFamily="49" charset="0"/>
              </a:rPr>
              <a:t> = 1</a:t>
            </a:r>
          </a:p>
          <a:p>
            <a:pPr>
              <a:buNone/>
            </a:pPr>
            <a:r>
              <a:rPr lang="en-US" dirty="0">
                <a:solidFill>
                  <a:srgbClr val="002060"/>
                </a:solidFill>
                <a:latin typeface="Courier New" panose="02070309020205020404" pitchFamily="49" charset="0"/>
                <a:cs typeface="Courier New" panose="02070309020205020404" pitchFamily="49" charset="0"/>
              </a:rPr>
              <a:t>While </a:t>
            </a:r>
            <a:r>
              <a:rPr lang="en-US" b="1" dirty="0">
                <a:solidFill>
                  <a:srgbClr val="0070C0"/>
                </a:solidFill>
                <a:latin typeface="Courier New" panose="02070309020205020404" pitchFamily="49" charset="0"/>
                <a:cs typeface="Courier New" panose="02070309020205020404" pitchFamily="49" charset="0"/>
              </a:rPr>
              <a:t>Count</a:t>
            </a:r>
            <a:r>
              <a:rPr lang="en-US" dirty="0">
                <a:solidFill>
                  <a:srgbClr val="002060"/>
                </a:solidFill>
                <a:latin typeface="Courier New" panose="02070309020205020404" pitchFamily="49" charset="0"/>
                <a:cs typeface="Courier New" panose="02070309020205020404" pitchFamily="49" charset="0"/>
              </a:rPr>
              <a:t> &lt;= </a:t>
            </a:r>
            <a:r>
              <a:rPr lang="en-US" b="1" dirty="0" err="1">
                <a:solidFill>
                  <a:srgbClr val="0070C0"/>
                </a:solidFill>
                <a:latin typeface="Courier New" panose="02070309020205020404" pitchFamily="49" charset="0"/>
                <a:cs typeface="Courier New" panose="02070309020205020404" pitchFamily="49" charset="0"/>
              </a:rPr>
              <a:t>PositiveInteger</a:t>
            </a:r>
            <a:endParaRPr lang="en-US" b="1" dirty="0">
              <a:solidFill>
                <a:srgbClr val="0070C0"/>
              </a:solidFill>
              <a:latin typeface="Courier New" panose="02070309020205020404" pitchFamily="49" charset="0"/>
              <a:cs typeface="Courier New" panose="02070309020205020404" pitchFamily="49" charset="0"/>
            </a:endParaRPr>
          </a:p>
          <a:p>
            <a:pPr>
              <a:buNone/>
            </a:pPr>
            <a:r>
              <a:rPr lang="en-US" dirty="0">
                <a:solidFill>
                  <a:srgbClr val="002060"/>
                </a:solidFill>
                <a:latin typeface="Courier New" panose="02070309020205020404" pitchFamily="49" charset="0"/>
                <a:cs typeface="Courier New" panose="02070309020205020404" pitchFamily="49" charset="0"/>
              </a:rPr>
              <a:t>		Write </a:t>
            </a:r>
            <a:r>
              <a:rPr lang="en-US" b="1" dirty="0">
                <a:solidFill>
                  <a:srgbClr val="0070C0"/>
                </a:solidFill>
                <a:latin typeface="Courier New" panose="02070309020205020404" pitchFamily="49" charset="0"/>
                <a:cs typeface="Courier New" panose="02070309020205020404" pitchFamily="49" charset="0"/>
              </a:rPr>
              <a:t>Count</a:t>
            </a:r>
            <a:r>
              <a:rPr lang="en-US" dirty="0">
                <a:solidFill>
                  <a:srgbClr val="002060"/>
                </a:solidFill>
                <a:latin typeface="Courier New" panose="02070309020205020404" pitchFamily="49" charset="0"/>
                <a:cs typeface="Courier New" panose="02070309020205020404" pitchFamily="49" charset="0"/>
              </a:rPr>
              <a:t> + “ “ + </a:t>
            </a:r>
            <a:r>
              <a:rPr lang="en-US" b="1" dirty="0">
                <a:solidFill>
                  <a:srgbClr val="0070C0"/>
                </a:solidFill>
                <a:latin typeface="Courier New" panose="02070309020205020404" pitchFamily="49" charset="0"/>
                <a:cs typeface="Courier New" panose="02070309020205020404" pitchFamily="49" charset="0"/>
              </a:rPr>
              <a:t>Count</a:t>
            </a:r>
            <a:r>
              <a:rPr lang="en-US" dirty="0">
                <a:solidFill>
                  <a:srgbClr val="002060"/>
                </a:solidFill>
                <a:latin typeface="Courier New" panose="02070309020205020404" pitchFamily="49" charset="0"/>
                <a:cs typeface="Courier New" panose="02070309020205020404" pitchFamily="49" charset="0"/>
              </a:rPr>
              <a:t>^2</a:t>
            </a:r>
          </a:p>
          <a:p>
            <a:pPr>
              <a:buNone/>
            </a:pPr>
            <a:r>
              <a:rPr lang="en-US" dirty="0">
                <a:solidFill>
                  <a:srgbClr val="002060"/>
                </a:solidFill>
                <a:latin typeface="Courier New" panose="02070309020205020404" pitchFamily="49" charset="0"/>
                <a:cs typeface="Courier New" panose="02070309020205020404" pitchFamily="49" charset="0"/>
              </a:rPr>
              <a:t>		Set </a:t>
            </a:r>
            <a:r>
              <a:rPr lang="en-US" b="1" dirty="0">
                <a:solidFill>
                  <a:srgbClr val="0070C0"/>
                </a:solidFill>
                <a:latin typeface="Courier New" panose="02070309020205020404" pitchFamily="49" charset="0"/>
                <a:cs typeface="Courier New" panose="02070309020205020404" pitchFamily="49" charset="0"/>
              </a:rPr>
              <a:t>Count</a:t>
            </a:r>
            <a:r>
              <a:rPr lang="en-US" dirty="0">
                <a:solidFill>
                  <a:srgbClr val="002060"/>
                </a:solidFill>
                <a:latin typeface="Courier New" panose="02070309020205020404" pitchFamily="49" charset="0"/>
                <a:cs typeface="Courier New" panose="02070309020205020404" pitchFamily="49" charset="0"/>
              </a:rPr>
              <a:t> = </a:t>
            </a:r>
            <a:r>
              <a:rPr lang="en-US" b="1" dirty="0">
                <a:solidFill>
                  <a:srgbClr val="0070C0"/>
                </a:solidFill>
                <a:latin typeface="Courier New" panose="02070309020205020404" pitchFamily="49" charset="0"/>
                <a:cs typeface="Courier New" panose="02070309020205020404" pitchFamily="49" charset="0"/>
              </a:rPr>
              <a:t>Count</a:t>
            </a:r>
            <a:r>
              <a:rPr lang="en-US" dirty="0">
                <a:solidFill>
                  <a:srgbClr val="002060"/>
                </a:solidFill>
                <a:latin typeface="Courier New" panose="02070309020205020404" pitchFamily="49" charset="0"/>
                <a:cs typeface="Courier New" panose="02070309020205020404" pitchFamily="49" charset="0"/>
              </a:rPr>
              <a:t> + 1</a:t>
            </a:r>
          </a:p>
          <a:p>
            <a:pPr>
              <a:buNone/>
            </a:pPr>
            <a:r>
              <a:rPr lang="en-US" dirty="0">
                <a:solidFill>
                  <a:srgbClr val="002060"/>
                </a:solidFill>
                <a:latin typeface="Courier New" panose="02070309020205020404" pitchFamily="49" charset="0"/>
                <a:cs typeface="Courier New" panose="02070309020205020404" pitchFamily="49" charset="0"/>
              </a:rPr>
              <a:t>End While</a:t>
            </a:r>
          </a:p>
          <a:p>
            <a:pPr>
              <a:buNone/>
            </a:pPr>
            <a:endParaRPr lang="en-US" b="1" dirty="0">
              <a:latin typeface="Courier New" panose="02070309020205020404" pitchFamily="49" charset="0"/>
            </a:endParaRPr>
          </a:p>
        </p:txBody>
      </p:sp>
      <p:sp>
        <p:nvSpPr>
          <p:cNvPr id="5" name="Content Placeholder 4"/>
          <p:cNvSpPr>
            <a:spLocks noGrp="1"/>
          </p:cNvSpPr>
          <p:nvPr>
            <p:ph sz="half" idx="2"/>
          </p:nvPr>
        </p:nvSpPr>
        <p:spPr>
          <a:xfrm>
            <a:off x="7705164" y="1845735"/>
            <a:ext cx="3450515" cy="4023360"/>
          </a:xfrm>
        </p:spPr>
        <p:txBody>
          <a:bodyPr>
            <a:normAutofit/>
          </a:bodyPr>
          <a:lstStyle/>
          <a:p>
            <a:pPr lvl="1">
              <a:buNone/>
            </a:pPr>
            <a:r>
              <a:rPr lang="en-US" sz="2000" dirty="0">
                <a:solidFill>
                  <a:srgbClr val="002060"/>
                </a:solidFill>
              </a:rPr>
              <a:t>Output if the user enters</a:t>
            </a:r>
            <a:r>
              <a:rPr lang="en-US" sz="2000" b="1" dirty="0">
                <a:solidFill>
                  <a:srgbClr val="002060"/>
                </a:solidFill>
                <a:latin typeface="Courier New" panose="02070309020205020404" pitchFamily="49" charset="0"/>
              </a:rPr>
              <a:t> </a:t>
            </a:r>
            <a:r>
              <a:rPr lang="en-US" sz="2000" dirty="0">
                <a:solidFill>
                  <a:srgbClr val="002060"/>
                </a:solidFill>
                <a:latin typeface="Courier New" panose="02070309020205020404" pitchFamily="49" charset="0"/>
              </a:rPr>
              <a:t>5</a:t>
            </a:r>
            <a:r>
              <a:rPr lang="en-US" sz="2000" b="1" dirty="0">
                <a:solidFill>
                  <a:srgbClr val="002060"/>
                </a:solidFill>
                <a:latin typeface="Courier New" panose="02070309020205020404" pitchFamily="49" charset="0"/>
              </a:rPr>
              <a:t> </a:t>
            </a:r>
            <a:r>
              <a:rPr lang="en-US" sz="2000" dirty="0" smtClean="0">
                <a:solidFill>
                  <a:srgbClr val="002060"/>
                </a:solidFill>
              </a:rPr>
              <a:t>for </a:t>
            </a:r>
            <a:r>
              <a:rPr lang="en-US" sz="2000" b="1" dirty="0" err="1">
                <a:solidFill>
                  <a:srgbClr val="0070C0"/>
                </a:solidFill>
                <a:latin typeface="Courier New" panose="02070309020205020404" pitchFamily="49" charset="0"/>
                <a:cs typeface="Courier New" panose="02070309020205020404" pitchFamily="49" charset="0"/>
              </a:rPr>
              <a:t>PositiveInteger</a:t>
            </a:r>
            <a:r>
              <a:rPr lang="en-US" sz="2000" b="1" dirty="0">
                <a:latin typeface="Courier New" panose="02070309020205020404" pitchFamily="49" charset="0"/>
              </a:rPr>
              <a:t>: </a:t>
            </a:r>
            <a:endParaRPr lang="en-US" sz="2000" b="1" dirty="0">
              <a:solidFill>
                <a:srgbClr val="002060"/>
              </a:solidFill>
            </a:endParaRPr>
          </a:p>
          <a:p>
            <a:endParaRPr lang="en-US" dirty="0"/>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7" name="Text Box 5"/>
          <p:cNvSpPr txBox="1">
            <a:spLocks noChangeArrowheads="1"/>
          </p:cNvSpPr>
          <p:nvPr/>
        </p:nvSpPr>
        <p:spPr bwMode="auto">
          <a:xfrm>
            <a:off x="8099162" y="2756647"/>
            <a:ext cx="3156026" cy="2631490"/>
          </a:xfrm>
          <a:prstGeom prst="rect">
            <a:avLst/>
          </a:prstGeom>
          <a:noFill/>
          <a:ln w="12700">
            <a:solidFill>
              <a:srgbClr val="00206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panose="02020603050405020304" pitchFamily="18" charset="0"/>
              </a:defRPr>
            </a:lvl1pPr>
            <a:lvl2pPr marL="914400" indent="-457200">
              <a:defRPr sz="2400">
                <a:solidFill>
                  <a:schemeClr val="tx1"/>
                </a:solidFill>
                <a:latin typeface="Times" panose="02020603050405020304" pitchFamily="18" charset="0"/>
              </a:defRPr>
            </a:lvl2pPr>
            <a:lvl3pPr marL="1371600" indent="-457200">
              <a:defRPr sz="2400">
                <a:solidFill>
                  <a:schemeClr val="tx1"/>
                </a:solidFill>
                <a:latin typeface="Times" panose="02020603050405020304" pitchFamily="18" charset="0"/>
              </a:defRPr>
            </a:lvl3pPr>
            <a:lvl4pPr marL="18288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lnSpc>
                <a:spcPct val="150000"/>
              </a:lnSpc>
            </a:pPr>
            <a:r>
              <a:rPr lang="en-US" sz="2000" b="1" u="sng" baseline="0" dirty="0">
                <a:solidFill>
                  <a:srgbClr val="0070C0"/>
                </a:solidFill>
                <a:latin typeface="Courier New" panose="02070309020205020404" pitchFamily="49" charset="0"/>
                <a:cs typeface="Courier New" panose="02070309020205020404" pitchFamily="49" charset="0"/>
              </a:rPr>
              <a:t>Count</a:t>
            </a:r>
            <a:r>
              <a:rPr lang="en-US" sz="2000" baseline="0" dirty="0">
                <a:solidFill>
                  <a:srgbClr val="002060"/>
                </a:solidFill>
                <a:latin typeface="Courier New" panose="02070309020205020404" pitchFamily="49" charset="0"/>
                <a:cs typeface="Courier New" panose="02070309020205020404" pitchFamily="49" charset="0"/>
              </a:rPr>
              <a:t>	</a:t>
            </a:r>
            <a:r>
              <a:rPr lang="en-US" sz="2000" baseline="0" dirty="0" smtClean="0">
                <a:solidFill>
                  <a:srgbClr val="002060"/>
                </a:solidFill>
                <a:latin typeface="Courier New" panose="02070309020205020404" pitchFamily="49" charset="0"/>
                <a:cs typeface="Courier New" panose="02070309020205020404" pitchFamily="49" charset="0"/>
              </a:rPr>
              <a:t>	</a:t>
            </a:r>
            <a:r>
              <a:rPr lang="en-US" sz="2000" u="sng" baseline="0" dirty="0" smtClean="0">
                <a:solidFill>
                  <a:srgbClr val="002060"/>
                </a:solidFill>
                <a:latin typeface="Courier New" panose="02070309020205020404" pitchFamily="49" charset="0"/>
                <a:cs typeface="Courier New" panose="02070309020205020404" pitchFamily="49" charset="0"/>
              </a:rPr>
              <a:t>Output</a:t>
            </a:r>
            <a:endParaRPr lang="en-US" sz="2000" baseline="0" dirty="0">
              <a:solidFill>
                <a:srgbClr val="002060"/>
              </a:solidFill>
              <a:latin typeface="Courier New" panose="02070309020205020404" pitchFamily="49" charset="0"/>
              <a:cs typeface="Courier New" panose="02070309020205020404" pitchFamily="49" charset="0"/>
            </a:endParaRPr>
          </a:p>
          <a:p>
            <a:pPr>
              <a:lnSpc>
                <a:spcPct val="150000"/>
              </a:lnSpc>
            </a:pPr>
            <a:r>
              <a:rPr lang="en-US" sz="1800" baseline="0" dirty="0">
                <a:solidFill>
                  <a:srgbClr val="002060"/>
                </a:solidFill>
                <a:latin typeface="Courier New" panose="02070309020205020404" pitchFamily="49" charset="0"/>
                <a:cs typeface="Courier New" panose="02070309020205020404" pitchFamily="49" charset="0"/>
              </a:rPr>
              <a:t>   1		1    1</a:t>
            </a:r>
          </a:p>
          <a:p>
            <a:pPr>
              <a:lnSpc>
                <a:spcPct val="150000"/>
              </a:lnSpc>
            </a:pPr>
            <a:r>
              <a:rPr lang="en-US" sz="1800" baseline="0" dirty="0">
                <a:solidFill>
                  <a:srgbClr val="002060"/>
                </a:solidFill>
                <a:latin typeface="Courier New" panose="02070309020205020404" pitchFamily="49" charset="0"/>
                <a:cs typeface="Courier New" panose="02070309020205020404" pitchFamily="49" charset="0"/>
              </a:rPr>
              <a:t>   2		</a:t>
            </a:r>
            <a:r>
              <a:rPr lang="en-US" sz="1800" baseline="0" dirty="0" smtClean="0">
                <a:solidFill>
                  <a:srgbClr val="002060"/>
                </a:solidFill>
                <a:latin typeface="Courier New" panose="02070309020205020404" pitchFamily="49" charset="0"/>
                <a:cs typeface="Courier New" panose="02070309020205020404" pitchFamily="49" charset="0"/>
              </a:rPr>
              <a:t>__   __</a:t>
            </a:r>
            <a:endParaRPr lang="en-US" sz="1800" baseline="0" dirty="0">
              <a:solidFill>
                <a:srgbClr val="002060"/>
              </a:solidFill>
              <a:latin typeface="Courier New" panose="02070309020205020404" pitchFamily="49" charset="0"/>
              <a:cs typeface="Courier New" panose="02070309020205020404" pitchFamily="49" charset="0"/>
            </a:endParaRPr>
          </a:p>
          <a:p>
            <a:pPr>
              <a:lnSpc>
                <a:spcPct val="150000"/>
              </a:lnSpc>
            </a:pPr>
            <a:r>
              <a:rPr lang="en-US" sz="1800" baseline="0" dirty="0">
                <a:solidFill>
                  <a:srgbClr val="002060"/>
                </a:solidFill>
                <a:latin typeface="Courier New" panose="02070309020205020404" pitchFamily="49" charset="0"/>
                <a:cs typeface="Courier New" panose="02070309020205020404" pitchFamily="49" charset="0"/>
              </a:rPr>
              <a:t>   3		</a:t>
            </a:r>
            <a:r>
              <a:rPr lang="en-US" sz="1800" baseline="0" dirty="0" smtClean="0">
                <a:solidFill>
                  <a:srgbClr val="002060"/>
                </a:solidFill>
                <a:latin typeface="Courier New" panose="02070309020205020404" pitchFamily="49" charset="0"/>
                <a:cs typeface="Courier New" panose="02070309020205020404" pitchFamily="49" charset="0"/>
              </a:rPr>
              <a:t>__   __</a:t>
            </a:r>
            <a:endParaRPr lang="en-US" sz="1800" baseline="0" dirty="0">
              <a:solidFill>
                <a:srgbClr val="002060"/>
              </a:solidFill>
              <a:latin typeface="Courier New" panose="02070309020205020404" pitchFamily="49" charset="0"/>
              <a:cs typeface="Courier New" panose="02070309020205020404" pitchFamily="49" charset="0"/>
            </a:endParaRPr>
          </a:p>
          <a:p>
            <a:pPr>
              <a:lnSpc>
                <a:spcPct val="150000"/>
              </a:lnSpc>
            </a:pPr>
            <a:r>
              <a:rPr lang="en-US" sz="1800" baseline="0" dirty="0">
                <a:solidFill>
                  <a:srgbClr val="002060"/>
                </a:solidFill>
                <a:latin typeface="Courier New" panose="02070309020205020404" pitchFamily="49" charset="0"/>
                <a:cs typeface="Courier New" panose="02070309020205020404" pitchFamily="49" charset="0"/>
              </a:rPr>
              <a:t>   4		</a:t>
            </a:r>
            <a:r>
              <a:rPr lang="en-US" sz="1800" baseline="0" dirty="0" smtClean="0">
                <a:solidFill>
                  <a:srgbClr val="002060"/>
                </a:solidFill>
                <a:latin typeface="Courier New" panose="02070309020205020404" pitchFamily="49" charset="0"/>
                <a:cs typeface="Courier New" panose="02070309020205020404" pitchFamily="49" charset="0"/>
              </a:rPr>
              <a:t>__   __</a:t>
            </a:r>
            <a:endParaRPr lang="en-US" sz="1800" baseline="0" dirty="0">
              <a:solidFill>
                <a:srgbClr val="002060"/>
              </a:solidFill>
              <a:latin typeface="Courier New" panose="02070309020205020404" pitchFamily="49" charset="0"/>
              <a:cs typeface="Courier New" panose="02070309020205020404" pitchFamily="49" charset="0"/>
            </a:endParaRPr>
          </a:p>
          <a:p>
            <a:pPr>
              <a:lnSpc>
                <a:spcPct val="150000"/>
              </a:lnSpc>
            </a:pPr>
            <a:r>
              <a:rPr lang="en-US" sz="1800" baseline="0" dirty="0">
                <a:solidFill>
                  <a:srgbClr val="002060"/>
                </a:solidFill>
                <a:latin typeface="Courier New" panose="02070309020205020404" pitchFamily="49" charset="0"/>
                <a:cs typeface="Courier New" panose="02070309020205020404" pitchFamily="49" charset="0"/>
              </a:rPr>
              <a:t>   5		</a:t>
            </a:r>
            <a:r>
              <a:rPr lang="en-US" sz="1800" baseline="0" dirty="0" smtClean="0">
                <a:solidFill>
                  <a:srgbClr val="002060"/>
                </a:solidFill>
                <a:latin typeface="Courier New" panose="02070309020205020404" pitchFamily="49" charset="0"/>
                <a:cs typeface="Courier New" panose="02070309020205020404" pitchFamily="49" charset="0"/>
              </a:rPr>
              <a:t>__   __</a:t>
            </a:r>
            <a:endParaRPr lang="en-US" sz="1800" baseline="0"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9948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486" y="665309"/>
            <a:ext cx="10058400" cy="920931"/>
          </a:xfrm>
        </p:spPr>
        <p:txBody>
          <a:bodyPr>
            <a:normAutofit/>
          </a:bodyPr>
          <a:lstStyle/>
          <a:p>
            <a:r>
              <a:rPr lang="en-US" b="1" dirty="0" smtClean="0">
                <a:solidFill>
                  <a:schemeClr val="accent1">
                    <a:lumMod val="75000"/>
                  </a:schemeClr>
                </a:solidFill>
              </a:rPr>
              <a:t>Counters Count Up and Down</a:t>
            </a:r>
            <a:endParaRPr lang="en-US" b="1" dirty="0">
              <a:solidFill>
                <a:schemeClr val="accent1">
                  <a:lumMod val="75000"/>
                </a:schemeClr>
              </a:solidFill>
            </a:endParaRPr>
          </a:p>
        </p:txBody>
      </p:sp>
      <p:sp>
        <p:nvSpPr>
          <p:cNvPr id="3" name="Content Placeholder 2"/>
          <p:cNvSpPr>
            <a:spLocks noGrp="1"/>
          </p:cNvSpPr>
          <p:nvPr>
            <p:ph idx="1"/>
          </p:nvPr>
        </p:nvSpPr>
        <p:spPr>
          <a:ln>
            <a:noFill/>
          </a:ln>
        </p:spPr>
        <p:txBody>
          <a:bodyPr>
            <a:normAutofit/>
          </a:bodyPr>
          <a:lstStyle/>
          <a:p>
            <a:pPr marL="0" indent="0">
              <a:lnSpc>
                <a:spcPct val="100000"/>
              </a:lnSpc>
              <a:spcBef>
                <a:spcPts val="0"/>
              </a:spcBef>
              <a:spcAft>
                <a:spcPts val="600"/>
              </a:spcAft>
              <a:buFont typeface="Times" panose="02020603050405020304" pitchFamily="18" charset="0"/>
              <a:buNone/>
            </a:pPr>
            <a:r>
              <a:rPr lang="en-US" sz="2400" dirty="0">
                <a:solidFill>
                  <a:srgbClr val="002060"/>
                </a:solidFill>
              </a:rPr>
              <a:t>Here is an example of using a counter in a loop to </a:t>
            </a:r>
            <a:r>
              <a:rPr lang="en-US" sz="2400" dirty="0" smtClean="0">
                <a:solidFill>
                  <a:srgbClr val="002060"/>
                </a:solidFill>
              </a:rPr>
              <a:t>count </a:t>
            </a:r>
            <a:r>
              <a:rPr lang="en-US" sz="2400" dirty="0">
                <a:solidFill>
                  <a:srgbClr val="002060"/>
                </a:solidFill>
              </a:rPr>
              <a:t>down.</a:t>
            </a:r>
          </a:p>
          <a:p>
            <a:pPr marL="0" indent="0">
              <a:lnSpc>
                <a:spcPct val="100000"/>
              </a:lnSpc>
              <a:spcBef>
                <a:spcPts val="0"/>
              </a:spcBef>
              <a:spcAft>
                <a:spcPts val="600"/>
              </a:spcAft>
              <a:buFont typeface="Times" panose="02020603050405020304" pitchFamily="18" charset="0"/>
              <a:buNone/>
            </a:pPr>
            <a:r>
              <a:rPr lang="en-US" sz="2400" b="1" dirty="0" smtClean="0">
                <a:solidFill>
                  <a:srgbClr val="002060"/>
                </a:solidFill>
              </a:rPr>
              <a:t>Countdown </a:t>
            </a:r>
            <a:r>
              <a:rPr lang="en-US" sz="2400" b="1" dirty="0">
                <a:solidFill>
                  <a:srgbClr val="002060"/>
                </a:solidFill>
              </a:rPr>
              <a:t>to </a:t>
            </a:r>
            <a:r>
              <a:rPr lang="en-US" sz="2400" b="1" dirty="0" smtClean="0">
                <a:solidFill>
                  <a:srgbClr val="002060"/>
                </a:solidFill>
              </a:rPr>
              <a:t>Blastoff</a:t>
            </a:r>
            <a:r>
              <a:rPr lang="en-US" sz="2400" dirty="0" smtClean="0">
                <a:solidFill>
                  <a:srgbClr val="002060"/>
                </a:solidFill>
              </a:rPr>
              <a:t>:</a:t>
            </a:r>
            <a:endParaRPr lang="en-US" sz="2400" dirty="0">
              <a:solidFill>
                <a:srgbClr val="002060"/>
              </a:solidFill>
            </a:endParaRPr>
          </a:p>
          <a:p>
            <a:pPr marL="0" lvl="1" indent="0">
              <a:lnSpc>
                <a:spcPct val="100000"/>
              </a:lnSpc>
              <a:spcBef>
                <a:spcPts val="0"/>
              </a:spcBef>
              <a:spcAft>
                <a:spcPts val="600"/>
              </a:spcAft>
              <a:buFontTx/>
              <a:buNone/>
            </a:pPr>
            <a:r>
              <a:rPr lang="en-US" sz="2400" dirty="0" smtClean="0">
                <a:solidFill>
                  <a:srgbClr val="002060"/>
                </a:solidFill>
                <a:latin typeface="Courier New" panose="02070309020205020404" pitchFamily="49" charset="0"/>
              </a:rPr>
              <a:t>	Declare </a:t>
            </a:r>
            <a:r>
              <a:rPr lang="en-US" sz="2400" b="1" dirty="0">
                <a:solidFill>
                  <a:srgbClr val="0070C0"/>
                </a:solidFill>
                <a:latin typeface="Courier New" panose="02070309020205020404" pitchFamily="49" charset="0"/>
              </a:rPr>
              <a:t>Count</a:t>
            </a:r>
            <a:r>
              <a:rPr lang="en-US" sz="2400" dirty="0">
                <a:solidFill>
                  <a:srgbClr val="002060"/>
                </a:solidFill>
                <a:latin typeface="Courier New" panose="02070309020205020404" pitchFamily="49" charset="0"/>
              </a:rPr>
              <a:t> As Integer</a:t>
            </a:r>
          </a:p>
          <a:p>
            <a:pPr marL="0" lvl="1" indent="0">
              <a:lnSpc>
                <a:spcPct val="100000"/>
              </a:lnSpc>
              <a:spcBef>
                <a:spcPts val="0"/>
              </a:spcBef>
              <a:spcAft>
                <a:spcPts val="600"/>
              </a:spcAft>
              <a:buFontTx/>
              <a:buNone/>
            </a:pPr>
            <a:r>
              <a:rPr lang="en-US" sz="2400" dirty="0" smtClean="0">
                <a:solidFill>
                  <a:srgbClr val="002060"/>
                </a:solidFill>
                <a:latin typeface="Courier New" panose="02070309020205020404" pitchFamily="49" charset="0"/>
              </a:rPr>
              <a:t>	Set </a:t>
            </a:r>
            <a:r>
              <a:rPr lang="en-US" sz="2400" b="1" dirty="0">
                <a:solidFill>
                  <a:srgbClr val="0070C0"/>
                </a:solidFill>
                <a:latin typeface="Courier New" panose="02070309020205020404" pitchFamily="49" charset="0"/>
              </a:rPr>
              <a:t>Count</a:t>
            </a:r>
            <a:r>
              <a:rPr lang="en-US" sz="2400" dirty="0">
                <a:solidFill>
                  <a:srgbClr val="002060"/>
                </a:solidFill>
                <a:latin typeface="Courier New" panose="02070309020205020404" pitchFamily="49" charset="0"/>
              </a:rPr>
              <a:t> = 100</a:t>
            </a:r>
          </a:p>
          <a:p>
            <a:pPr marL="0" lvl="1" indent="0">
              <a:lnSpc>
                <a:spcPct val="100000"/>
              </a:lnSpc>
              <a:spcBef>
                <a:spcPts val="0"/>
              </a:spcBef>
              <a:spcAft>
                <a:spcPts val="600"/>
              </a:spcAft>
              <a:buFontTx/>
              <a:buNone/>
            </a:pPr>
            <a:r>
              <a:rPr lang="en-US" sz="2400" dirty="0" smtClean="0">
                <a:solidFill>
                  <a:srgbClr val="002060"/>
                </a:solidFill>
                <a:latin typeface="Courier New" panose="02070309020205020404" pitchFamily="49" charset="0"/>
              </a:rPr>
              <a:t>	Write </a:t>
            </a:r>
            <a:r>
              <a:rPr lang="en-US" sz="2400" dirty="0">
                <a:solidFill>
                  <a:srgbClr val="002060"/>
                </a:solidFill>
              </a:rPr>
              <a:t>“</a:t>
            </a:r>
            <a:r>
              <a:rPr lang="en-US" sz="2400" dirty="0">
                <a:solidFill>
                  <a:srgbClr val="002060"/>
                </a:solidFill>
                <a:latin typeface="Courier New" panose="02070309020205020404" pitchFamily="49" charset="0"/>
              </a:rPr>
              <a:t>Countdown in ...</a:t>
            </a:r>
            <a:r>
              <a:rPr lang="en-US" sz="2400" dirty="0">
                <a:solidFill>
                  <a:srgbClr val="002060"/>
                </a:solidFill>
              </a:rPr>
              <a:t>”</a:t>
            </a:r>
            <a:endParaRPr lang="en-US" sz="2400" dirty="0">
              <a:solidFill>
                <a:srgbClr val="002060"/>
              </a:solidFill>
              <a:latin typeface="Courier New" panose="02070309020205020404" pitchFamily="49" charset="0"/>
            </a:endParaRPr>
          </a:p>
          <a:p>
            <a:pPr marL="0" lvl="1" indent="0">
              <a:lnSpc>
                <a:spcPct val="100000"/>
              </a:lnSpc>
              <a:spcBef>
                <a:spcPts val="0"/>
              </a:spcBef>
              <a:spcAft>
                <a:spcPts val="600"/>
              </a:spcAft>
              <a:buFontTx/>
              <a:buNone/>
            </a:pPr>
            <a:r>
              <a:rPr lang="en-US" sz="2400" dirty="0" smtClean="0">
                <a:solidFill>
                  <a:srgbClr val="002060"/>
                </a:solidFill>
                <a:latin typeface="Courier New" panose="02070309020205020404" pitchFamily="49" charset="0"/>
              </a:rPr>
              <a:t>	While </a:t>
            </a:r>
            <a:r>
              <a:rPr lang="en-US" sz="2400" b="1" dirty="0">
                <a:solidFill>
                  <a:srgbClr val="0070C0"/>
                </a:solidFill>
                <a:latin typeface="Courier New" panose="02070309020205020404" pitchFamily="49" charset="0"/>
              </a:rPr>
              <a:t>Count</a:t>
            </a:r>
            <a:r>
              <a:rPr lang="en-US" sz="2400" dirty="0">
                <a:solidFill>
                  <a:srgbClr val="002060"/>
                </a:solidFill>
                <a:latin typeface="Courier New" panose="02070309020205020404" pitchFamily="49" charset="0"/>
              </a:rPr>
              <a:t> &gt; 0</a:t>
            </a:r>
          </a:p>
          <a:p>
            <a:pPr marL="0" lvl="1" indent="0">
              <a:lnSpc>
                <a:spcPct val="100000"/>
              </a:lnSpc>
              <a:spcBef>
                <a:spcPts val="0"/>
              </a:spcBef>
              <a:spcAft>
                <a:spcPts val="600"/>
              </a:spcAft>
              <a:buFontTx/>
              <a:buNone/>
            </a:pPr>
            <a:r>
              <a:rPr lang="en-US" sz="2400" dirty="0">
                <a:solidFill>
                  <a:srgbClr val="002060"/>
                </a:solidFill>
                <a:latin typeface="Courier New" panose="02070309020205020404" pitchFamily="49" charset="0"/>
              </a:rPr>
              <a:t>		Write </a:t>
            </a:r>
            <a:r>
              <a:rPr lang="en-US" sz="2400" b="1" dirty="0">
                <a:solidFill>
                  <a:srgbClr val="0070C0"/>
                </a:solidFill>
                <a:latin typeface="Courier New" panose="02070309020205020404" pitchFamily="49" charset="0"/>
              </a:rPr>
              <a:t>Count</a:t>
            </a:r>
            <a:r>
              <a:rPr lang="en-US" sz="2400" dirty="0">
                <a:solidFill>
                  <a:srgbClr val="002060"/>
                </a:solidFill>
                <a:latin typeface="Courier New" panose="02070309020205020404" pitchFamily="49" charset="0"/>
              </a:rPr>
              <a:t> + </a:t>
            </a:r>
            <a:r>
              <a:rPr lang="en-US" sz="2400" dirty="0">
                <a:solidFill>
                  <a:srgbClr val="002060"/>
                </a:solidFill>
              </a:rPr>
              <a:t>“</a:t>
            </a:r>
            <a:r>
              <a:rPr lang="en-US" sz="2400" dirty="0">
                <a:solidFill>
                  <a:srgbClr val="002060"/>
                </a:solidFill>
                <a:latin typeface="Courier New" panose="02070309020205020404" pitchFamily="49" charset="0"/>
              </a:rPr>
              <a:t> seconds</a:t>
            </a:r>
            <a:r>
              <a:rPr lang="en-US" sz="2400" dirty="0">
                <a:solidFill>
                  <a:srgbClr val="002060"/>
                </a:solidFill>
              </a:rPr>
              <a:t>”</a:t>
            </a:r>
            <a:endParaRPr lang="en-US" sz="2400" dirty="0">
              <a:solidFill>
                <a:srgbClr val="002060"/>
              </a:solidFill>
              <a:latin typeface="Courier New" panose="02070309020205020404" pitchFamily="49" charset="0"/>
            </a:endParaRPr>
          </a:p>
          <a:p>
            <a:pPr marL="0" lvl="1" indent="0">
              <a:lnSpc>
                <a:spcPct val="100000"/>
              </a:lnSpc>
              <a:spcBef>
                <a:spcPts val="0"/>
              </a:spcBef>
              <a:spcAft>
                <a:spcPts val="600"/>
              </a:spcAft>
              <a:buFontTx/>
              <a:buNone/>
            </a:pPr>
            <a:r>
              <a:rPr lang="en-US" sz="2400" dirty="0">
                <a:solidFill>
                  <a:srgbClr val="002060"/>
                </a:solidFill>
                <a:latin typeface="Courier New" panose="02070309020205020404" pitchFamily="49" charset="0"/>
              </a:rPr>
              <a:t>		Set </a:t>
            </a:r>
            <a:r>
              <a:rPr lang="en-US" sz="2400" b="1" dirty="0">
                <a:solidFill>
                  <a:srgbClr val="0070C0"/>
                </a:solidFill>
                <a:latin typeface="Courier New" panose="02070309020205020404" pitchFamily="49" charset="0"/>
              </a:rPr>
              <a:t>Count</a:t>
            </a:r>
            <a:r>
              <a:rPr lang="en-US" sz="2400" dirty="0">
                <a:solidFill>
                  <a:srgbClr val="002060"/>
                </a:solidFill>
                <a:latin typeface="Courier New" panose="02070309020205020404" pitchFamily="49" charset="0"/>
              </a:rPr>
              <a:t> = </a:t>
            </a:r>
            <a:r>
              <a:rPr lang="en-US" sz="2400" b="1" dirty="0">
                <a:solidFill>
                  <a:srgbClr val="0070C0"/>
                </a:solidFill>
                <a:latin typeface="Courier New" panose="02070309020205020404" pitchFamily="49" charset="0"/>
              </a:rPr>
              <a:t>Count</a:t>
            </a:r>
            <a:r>
              <a:rPr lang="en-US" sz="2400" dirty="0">
                <a:solidFill>
                  <a:srgbClr val="002060"/>
                </a:solidFill>
                <a:latin typeface="Courier New" panose="02070309020205020404" pitchFamily="49" charset="0"/>
              </a:rPr>
              <a:t> </a:t>
            </a:r>
            <a:r>
              <a:rPr lang="en-US" sz="2400" dirty="0">
                <a:solidFill>
                  <a:srgbClr val="002060"/>
                </a:solidFill>
              </a:rPr>
              <a:t>–</a:t>
            </a:r>
            <a:r>
              <a:rPr lang="en-US" sz="2400" dirty="0">
                <a:solidFill>
                  <a:srgbClr val="002060"/>
                </a:solidFill>
                <a:latin typeface="Courier New" panose="02070309020205020404" pitchFamily="49" charset="0"/>
              </a:rPr>
              <a:t> 1</a:t>
            </a:r>
          </a:p>
          <a:p>
            <a:pPr marL="0" lvl="1" indent="0">
              <a:lnSpc>
                <a:spcPct val="100000"/>
              </a:lnSpc>
              <a:spcBef>
                <a:spcPts val="0"/>
              </a:spcBef>
              <a:spcAft>
                <a:spcPts val="600"/>
              </a:spcAft>
              <a:buFontTx/>
              <a:buNone/>
            </a:pPr>
            <a:r>
              <a:rPr lang="en-US" sz="2400" dirty="0" smtClean="0">
                <a:solidFill>
                  <a:srgbClr val="002060"/>
                </a:solidFill>
                <a:latin typeface="Courier New" panose="02070309020205020404" pitchFamily="49" charset="0"/>
              </a:rPr>
              <a:t>	End </a:t>
            </a:r>
            <a:r>
              <a:rPr lang="en-US" sz="2400" dirty="0">
                <a:solidFill>
                  <a:srgbClr val="002060"/>
                </a:solidFill>
                <a:latin typeface="Courier New" panose="02070309020205020404" pitchFamily="49" charset="0"/>
              </a:rPr>
              <a:t>While</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027200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1277471" y="255494"/>
            <a:ext cx="5096435" cy="1217706"/>
          </a:xfrm>
        </p:spPr>
        <p:txBody>
          <a:bodyPr>
            <a:normAutofit/>
          </a:bodyPr>
          <a:lstStyle/>
          <a:p>
            <a:r>
              <a:rPr lang="en-US" b="1" dirty="0">
                <a:solidFill>
                  <a:schemeClr val="accent1">
                    <a:lumMod val="75000"/>
                  </a:schemeClr>
                </a:solidFill>
              </a:rPr>
              <a:t>5</a:t>
            </a:r>
            <a:r>
              <a:rPr lang="en-US" b="1" dirty="0" smtClean="0">
                <a:solidFill>
                  <a:schemeClr val="accent1">
                    <a:lumMod val="75000"/>
                  </a:schemeClr>
                </a:solidFill>
              </a:rPr>
              <a:t>.3 The </a:t>
            </a:r>
            <a:r>
              <a:rPr lang="en-US" b="1" dirty="0" smtClean="0">
                <a:solidFill>
                  <a:schemeClr val="accent1">
                    <a:lumMod val="75000"/>
                  </a:schemeClr>
                </a:solidFill>
                <a:latin typeface="Courier New" panose="02070309020205020404" pitchFamily="49" charset="0"/>
                <a:cs typeface="Courier New" panose="02070309020205020404" pitchFamily="49" charset="0"/>
              </a:rPr>
              <a:t>For</a:t>
            </a:r>
            <a:r>
              <a:rPr lang="en-US" b="1" dirty="0" smtClean="0">
                <a:solidFill>
                  <a:schemeClr val="accent1">
                    <a:lumMod val="75000"/>
                  </a:schemeClr>
                </a:solidFill>
              </a:rPr>
              <a:t> Loop</a:t>
            </a:r>
            <a:endParaRPr lang="en-US" b="1" dirty="0">
              <a:solidFill>
                <a:schemeClr val="accent1">
                  <a:lumMod val="75000"/>
                </a:schemeClr>
              </a:solidFill>
            </a:endParaRPr>
          </a:p>
        </p:txBody>
      </p:sp>
      <p:sp>
        <p:nvSpPr>
          <p:cNvPr id="3" name="Content Placeholder 2"/>
          <p:cNvSpPr>
            <a:spLocks noGrp="1"/>
          </p:cNvSpPr>
          <p:nvPr>
            <p:ph idx="4294967295"/>
          </p:nvPr>
        </p:nvSpPr>
        <p:spPr>
          <a:xfrm>
            <a:off x="1277471" y="1684898"/>
            <a:ext cx="10058400" cy="4022725"/>
          </a:xfrm>
        </p:spPr>
        <p:txBody>
          <a:bodyPr>
            <a:normAutofit fontScale="92500" lnSpcReduction="20000"/>
          </a:bodyPr>
          <a:lstStyle/>
          <a:p>
            <a:pPr>
              <a:lnSpc>
                <a:spcPct val="120000"/>
              </a:lnSpc>
              <a:spcBef>
                <a:spcPts val="0"/>
              </a:spcBef>
              <a:spcAft>
                <a:spcPts val="600"/>
              </a:spcAft>
              <a:buFont typeface="Wingdings" panose="05000000000000000000" pitchFamily="2" charset="2"/>
              <a:buChar char="Ø"/>
            </a:pPr>
            <a:r>
              <a:rPr lang="en-US" dirty="0" smtClean="0">
                <a:solidFill>
                  <a:srgbClr val="002060"/>
                </a:solidFill>
              </a:rPr>
              <a:t> </a:t>
            </a:r>
            <a:r>
              <a:rPr lang="en-US" sz="2200" dirty="0" smtClean="0">
                <a:solidFill>
                  <a:srgbClr val="002060"/>
                </a:solidFill>
              </a:rPr>
              <a:t>Most </a:t>
            </a:r>
            <a:r>
              <a:rPr lang="en-US" sz="2200" dirty="0">
                <a:solidFill>
                  <a:srgbClr val="002060"/>
                </a:solidFill>
              </a:rPr>
              <a:t>languages have a shortened method, called a </a:t>
            </a:r>
            <a:r>
              <a:rPr lang="en-US" sz="2200" b="1" dirty="0">
                <a:solidFill>
                  <a:srgbClr val="002060"/>
                </a:solidFill>
                <a:latin typeface="Courier New" panose="02070309020205020404" pitchFamily="49" charset="0"/>
              </a:rPr>
              <a:t>For </a:t>
            </a:r>
            <a:r>
              <a:rPr lang="en-US" sz="2200" b="1" dirty="0">
                <a:solidFill>
                  <a:srgbClr val="002060"/>
                </a:solidFill>
              </a:rPr>
              <a:t>loop</a:t>
            </a:r>
            <a:r>
              <a:rPr lang="en-US" sz="2200" dirty="0">
                <a:solidFill>
                  <a:srgbClr val="002060"/>
                </a:solidFill>
              </a:rPr>
              <a:t>, to initialize the counter; increase or decrease the counter; and to tell the computer when to stop.</a:t>
            </a:r>
          </a:p>
          <a:p>
            <a:pPr>
              <a:lnSpc>
                <a:spcPct val="120000"/>
              </a:lnSpc>
              <a:spcBef>
                <a:spcPts val="0"/>
              </a:spcBef>
              <a:spcAft>
                <a:spcPts val="600"/>
              </a:spcAft>
              <a:buFont typeface="Wingdings" panose="05000000000000000000" pitchFamily="2" charset="2"/>
              <a:buChar char="Ø"/>
            </a:pPr>
            <a:r>
              <a:rPr lang="en-US" sz="2200" dirty="0" smtClean="0">
                <a:solidFill>
                  <a:srgbClr val="002060"/>
                </a:solidFill>
              </a:rPr>
              <a:t> We use </a:t>
            </a:r>
            <a:r>
              <a:rPr lang="en-US" sz="2200" dirty="0">
                <a:solidFill>
                  <a:srgbClr val="002060"/>
                </a:solidFill>
              </a:rPr>
              <a:t>the following </a:t>
            </a:r>
            <a:r>
              <a:rPr lang="en-US" sz="2200" dirty="0" err="1">
                <a:solidFill>
                  <a:srgbClr val="002060"/>
                </a:solidFill>
              </a:rPr>
              <a:t>pseudocode</a:t>
            </a:r>
            <a:r>
              <a:rPr lang="en-US" sz="2200" dirty="0">
                <a:solidFill>
                  <a:srgbClr val="002060"/>
                </a:solidFill>
              </a:rPr>
              <a:t> in our </a:t>
            </a:r>
            <a:r>
              <a:rPr lang="en-US" sz="2200" dirty="0">
                <a:solidFill>
                  <a:srgbClr val="002060"/>
                </a:solidFill>
                <a:latin typeface="Courier New" panose="02070309020205020404" pitchFamily="49" charset="0"/>
              </a:rPr>
              <a:t>For</a:t>
            </a:r>
            <a:r>
              <a:rPr lang="en-US" sz="2200" dirty="0">
                <a:solidFill>
                  <a:srgbClr val="002060"/>
                </a:solidFill>
              </a:rPr>
              <a:t> loop:</a:t>
            </a:r>
          </a:p>
          <a:p>
            <a:pPr marL="0" indent="0">
              <a:lnSpc>
                <a:spcPct val="120000"/>
              </a:lnSpc>
              <a:spcBef>
                <a:spcPts val="0"/>
              </a:spcBef>
              <a:spcAft>
                <a:spcPts val="600"/>
              </a:spcAft>
              <a:buNone/>
            </a:pPr>
            <a:r>
              <a:rPr lang="en-US" sz="2200" b="1" dirty="0" smtClean="0">
                <a:solidFill>
                  <a:srgbClr val="002060"/>
                </a:solidFill>
                <a:latin typeface="Courier New" panose="02070309020205020404" pitchFamily="49" charset="0"/>
              </a:rPr>
              <a:t>	</a:t>
            </a:r>
            <a:r>
              <a:rPr lang="en-US" sz="2200" dirty="0" smtClean="0">
                <a:solidFill>
                  <a:srgbClr val="002060"/>
                </a:solidFill>
                <a:latin typeface="Courier New" panose="02070309020205020404" pitchFamily="49" charset="0"/>
              </a:rPr>
              <a:t>For </a:t>
            </a:r>
            <a:r>
              <a:rPr lang="en-US" sz="2200" dirty="0">
                <a:solidFill>
                  <a:srgbClr val="002060"/>
                </a:solidFill>
                <a:latin typeface="Courier New" panose="02070309020205020404" pitchFamily="49" charset="0"/>
              </a:rPr>
              <a:t>(</a:t>
            </a:r>
            <a:r>
              <a:rPr lang="en-US" sz="2200" b="1" dirty="0">
                <a:solidFill>
                  <a:srgbClr val="0070C0"/>
                </a:solidFill>
                <a:latin typeface="Courier New" panose="02070309020205020404" pitchFamily="49" charset="0"/>
              </a:rPr>
              <a:t>Counter</a:t>
            </a:r>
            <a:r>
              <a:rPr lang="en-US" sz="2200" dirty="0">
                <a:solidFill>
                  <a:srgbClr val="002060"/>
                </a:solidFill>
                <a:latin typeface="Courier New" panose="02070309020205020404" pitchFamily="49" charset="0"/>
              </a:rPr>
              <a:t> = </a:t>
            </a:r>
            <a:r>
              <a:rPr lang="en-US" sz="2200" b="1" dirty="0" err="1">
                <a:solidFill>
                  <a:srgbClr val="0070C0"/>
                </a:solidFill>
                <a:latin typeface="Courier New" panose="02070309020205020404" pitchFamily="49" charset="0"/>
              </a:rPr>
              <a:t>InitialValue</a:t>
            </a:r>
            <a:r>
              <a:rPr lang="en-US" sz="2200" dirty="0">
                <a:solidFill>
                  <a:srgbClr val="002060"/>
                </a:solidFill>
                <a:latin typeface="Courier New" panose="02070309020205020404" pitchFamily="49" charset="0"/>
              </a:rPr>
              <a:t>; </a:t>
            </a:r>
            <a:r>
              <a:rPr lang="en-US" sz="2200" b="1" dirty="0" err="1" smtClean="0">
                <a:solidFill>
                  <a:srgbClr val="0070C0"/>
                </a:solidFill>
                <a:latin typeface="Courier New" panose="02070309020205020404" pitchFamily="49" charset="0"/>
              </a:rPr>
              <a:t>TestCondition</a:t>
            </a:r>
            <a:r>
              <a:rPr lang="en-US" sz="2200" dirty="0">
                <a:solidFill>
                  <a:srgbClr val="002060"/>
                </a:solidFill>
                <a:latin typeface="Courier New" panose="02070309020205020404" pitchFamily="49" charset="0"/>
              </a:rPr>
              <a:t>; </a:t>
            </a:r>
            <a:r>
              <a:rPr lang="en-US" sz="2200" b="1" dirty="0">
                <a:solidFill>
                  <a:srgbClr val="0070C0"/>
                </a:solidFill>
                <a:latin typeface="Courier New" panose="02070309020205020404" pitchFamily="49" charset="0"/>
              </a:rPr>
              <a:t>Counter</a:t>
            </a:r>
            <a:r>
              <a:rPr lang="en-US" sz="2200" dirty="0">
                <a:solidFill>
                  <a:srgbClr val="002060"/>
                </a:solidFill>
                <a:latin typeface="Courier New" panose="02070309020205020404" pitchFamily="49" charset="0"/>
              </a:rPr>
              <a:t>++)</a:t>
            </a:r>
          </a:p>
          <a:p>
            <a:pPr marL="0" indent="0">
              <a:lnSpc>
                <a:spcPct val="120000"/>
              </a:lnSpc>
              <a:spcBef>
                <a:spcPts val="0"/>
              </a:spcBef>
              <a:spcAft>
                <a:spcPts val="600"/>
              </a:spcAft>
              <a:buNone/>
            </a:pPr>
            <a:r>
              <a:rPr lang="en-US" sz="2200" dirty="0">
                <a:solidFill>
                  <a:srgbClr val="002060"/>
                </a:solidFill>
                <a:latin typeface="Courier New" panose="02070309020205020404" pitchFamily="49" charset="0"/>
              </a:rPr>
              <a:t>		body of the loop</a:t>
            </a:r>
          </a:p>
          <a:p>
            <a:pPr marL="0" indent="0">
              <a:lnSpc>
                <a:spcPct val="120000"/>
              </a:lnSpc>
              <a:spcBef>
                <a:spcPts val="0"/>
              </a:spcBef>
              <a:spcAft>
                <a:spcPts val="600"/>
              </a:spcAft>
              <a:buNone/>
            </a:pPr>
            <a:r>
              <a:rPr lang="en-US" sz="2200" dirty="0" smtClean="0">
                <a:solidFill>
                  <a:srgbClr val="002060"/>
                </a:solidFill>
                <a:latin typeface="Courier New" panose="02070309020205020404" pitchFamily="49" charset="0"/>
              </a:rPr>
              <a:t>	End </a:t>
            </a:r>
            <a:r>
              <a:rPr lang="en-US" sz="2200" dirty="0">
                <a:solidFill>
                  <a:srgbClr val="002060"/>
                </a:solidFill>
                <a:latin typeface="Courier New" panose="02070309020205020404" pitchFamily="49" charset="0"/>
              </a:rPr>
              <a:t>For</a:t>
            </a:r>
          </a:p>
          <a:p>
            <a:pPr>
              <a:lnSpc>
                <a:spcPct val="120000"/>
              </a:lnSpc>
              <a:spcBef>
                <a:spcPts val="0"/>
              </a:spcBef>
              <a:spcAft>
                <a:spcPts val="600"/>
              </a:spcAft>
              <a:buFont typeface="Wingdings" panose="05000000000000000000" pitchFamily="2" charset="2"/>
              <a:buChar char="Ø"/>
            </a:pPr>
            <a:r>
              <a:rPr lang="en-US" sz="2200" b="1" dirty="0" smtClean="0">
                <a:solidFill>
                  <a:srgbClr val="002060"/>
                </a:solidFill>
                <a:latin typeface="Courier New" panose="02070309020205020404" pitchFamily="49" charset="0"/>
              </a:rPr>
              <a:t> </a:t>
            </a:r>
            <a:r>
              <a:rPr lang="en-US" sz="2200" b="1" dirty="0">
                <a:solidFill>
                  <a:srgbClr val="0070C0"/>
                </a:solidFill>
                <a:latin typeface="Courier New" panose="02070309020205020404" pitchFamily="49" charset="0"/>
              </a:rPr>
              <a:t>Counter</a:t>
            </a:r>
            <a:r>
              <a:rPr lang="en-US" sz="2200" dirty="0" smtClean="0">
                <a:solidFill>
                  <a:srgbClr val="002060"/>
                </a:solidFill>
              </a:rPr>
              <a:t> </a:t>
            </a:r>
            <a:r>
              <a:rPr lang="en-US" sz="2200" dirty="0">
                <a:solidFill>
                  <a:srgbClr val="002060"/>
                </a:solidFill>
              </a:rPr>
              <a:t>equals the specified </a:t>
            </a:r>
            <a:r>
              <a:rPr lang="en-US" sz="2200" b="1" dirty="0" err="1">
                <a:solidFill>
                  <a:srgbClr val="0070C0"/>
                </a:solidFill>
                <a:latin typeface="Courier New" panose="02070309020205020404" pitchFamily="49" charset="0"/>
              </a:rPr>
              <a:t>InitialValue</a:t>
            </a:r>
            <a:r>
              <a:rPr lang="en-US" sz="2200" dirty="0">
                <a:solidFill>
                  <a:srgbClr val="002060"/>
                </a:solidFill>
                <a:latin typeface="Courier New" panose="02070309020205020404" pitchFamily="49" charset="0"/>
              </a:rPr>
              <a:t> </a:t>
            </a:r>
          </a:p>
          <a:p>
            <a:pPr>
              <a:lnSpc>
                <a:spcPct val="120000"/>
              </a:lnSpc>
              <a:spcBef>
                <a:spcPts val="0"/>
              </a:spcBef>
              <a:spcAft>
                <a:spcPts val="600"/>
              </a:spcAft>
              <a:buFont typeface="Wingdings" panose="05000000000000000000" pitchFamily="2" charset="2"/>
              <a:buChar char="Ø"/>
            </a:pPr>
            <a:r>
              <a:rPr lang="en-US" sz="2200" b="1" dirty="0" smtClean="0">
                <a:solidFill>
                  <a:srgbClr val="002060"/>
                </a:solidFill>
                <a:latin typeface="Courier New" panose="02070309020205020404" pitchFamily="49" charset="0"/>
              </a:rPr>
              <a:t> </a:t>
            </a:r>
            <a:r>
              <a:rPr lang="en-US" sz="2200" b="1" dirty="0">
                <a:solidFill>
                  <a:srgbClr val="0070C0"/>
                </a:solidFill>
                <a:latin typeface="Courier New" panose="02070309020205020404" pitchFamily="49" charset="0"/>
              </a:rPr>
              <a:t>Counter</a:t>
            </a:r>
            <a:r>
              <a:rPr lang="en-US" sz="2200" dirty="0" smtClean="0">
                <a:solidFill>
                  <a:srgbClr val="002060"/>
                </a:solidFill>
              </a:rPr>
              <a:t> </a:t>
            </a:r>
            <a:r>
              <a:rPr lang="en-US" sz="2200" dirty="0">
                <a:solidFill>
                  <a:srgbClr val="002060"/>
                </a:solidFill>
              </a:rPr>
              <a:t>increments by </a:t>
            </a:r>
            <a:r>
              <a:rPr lang="en-US" sz="2200" dirty="0">
                <a:solidFill>
                  <a:srgbClr val="002060"/>
                </a:solidFill>
                <a:latin typeface="Courier New" panose="02070309020205020404" pitchFamily="49" charset="0"/>
              </a:rPr>
              <a:t>1</a:t>
            </a:r>
            <a:r>
              <a:rPr lang="en-US" sz="2200" dirty="0">
                <a:solidFill>
                  <a:srgbClr val="002060"/>
                </a:solidFill>
              </a:rPr>
              <a:t> (in this example) on each pass through the loop. </a:t>
            </a:r>
          </a:p>
          <a:p>
            <a:pPr marL="342900" lvl="1" indent="-342900" algn="ctr">
              <a:lnSpc>
                <a:spcPct val="120000"/>
              </a:lnSpc>
              <a:spcBef>
                <a:spcPts val="0"/>
              </a:spcBef>
              <a:spcAft>
                <a:spcPts val="600"/>
              </a:spcAft>
              <a:buFont typeface="Wingdings" panose="05000000000000000000" pitchFamily="2" charset="2"/>
              <a:buChar char="v"/>
            </a:pPr>
            <a:r>
              <a:rPr lang="en-US" sz="2200" b="1" dirty="0">
                <a:solidFill>
                  <a:srgbClr val="0070C0"/>
                </a:solidFill>
                <a:latin typeface="Courier New" panose="02070309020205020404" pitchFamily="49" charset="0"/>
              </a:rPr>
              <a:t>Counter</a:t>
            </a:r>
            <a:r>
              <a:rPr lang="en-US" sz="2200" dirty="0">
                <a:solidFill>
                  <a:srgbClr val="002060"/>
                </a:solidFill>
                <a:latin typeface="Courier New" panose="02070309020205020404" pitchFamily="49" charset="0"/>
              </a:rPr>
              <a:t>++ </a:t>
            </a:r>
            <a:r>
              <a:rPr lang="en-US" sz="2200" dirty="0">
                <a:solidFill>
                  <a:srgbClr val="002060"/>
                </a:solidFill>
              </a:rPr>
              <a:t>acts just like the statement </a:t>
            </a:r>
            <a:r>
              <a:rPr lang="en-US" sz="2200" b="1" dirty="0">
                <a:solidFill>
                  <a:srgbClr val="0070C0"/>
                </a:solidFill>
                <a:latin typeface="Courier New" panose="02070309020205020404" pitchFamily="49" charset="0"/>
                <a:cs typeface="Courier New" panose="02070309020205020404" pitchFamily="49" charset="0"/>
              </a:rPr>
              <a:t>Counter</a:t>
            </a:r>
            <a:r>
              <a:rPr lang="en-US" sz="2200" dirty="0">
                <a:solidFill>
                  <a:srgbClr val="002060"/>
                </a:solidFill>
                <a:latin typeface="Courier New" panose="02070309020205020404" pitchFamily="49" charset="0"/>
                <a:cs typeface="Courier New" panose="02070309020205020404" pitchFamily="49" charset="0"/>
              </a:rPr>
              <a:t> =</a:t>
            </a:r>
            <a:r>
              <a:rPr lang="en-US" sz="2200" b="1" dirty="0">
                <a:solidFill>
                  <a:srgbClr val="002060"/>
                </a:solidFill>
                <a:latin typeface="Courier New" panose="02070309020205020404" pitchFamily="49" charset="0"/>
                <a:cs typeface="Courier New" panose="02070309020205020404" pitchFamily="49" charset="0"/>
              </a:rPr>
              <a:t> </a:t>
            </a:r>
            <a:r>
              <a:rPr lang="en-US" sz="2200" b="1" dirty="0">
                <a:solidFill>
                  <a:srgbClr val="0070C0"/>
                </a:solidFill>
                <a:latin typeface="Courier New" panose="02070309020205020404" pitchFamily="49" charset="0"/>
                <a:cs typeface="Courier New" panose="02070309020205020404" pitchFamily="49" charset="0"/>
              </a:rPr>
              <a:t>Counter</a:t>
            </a:r>
            <a:r>
              <a:rPr lang="en-US" sz="2200" b="1" dirty="0">
                <a:solidFill>
                  <a:srgbClr val="002060"/>
                </a:solidFill>
                <a:latin typeface="Courier New" panose="02070309020205020404" pitchFamily="49" charset="0"/>
                <a:cs typeface="Courier New" panose="02070309020205020404" pitchFamily="49" charset="0"/>
              </a:rPr>
              <a:t> </a:t>
            </a:r>
            <a:r>
              <a:rPr lang="en-US" sz="2200" dirty="0">
                <a:solidFill>
                  <a:srgbClr val="002060"/>
                </a:solidFill>
                <a:latin typeface="Courier New" panose="02070309020205020404" pitchFamily="49" charset="0"/>
                <a:cs typeface="Courier New" panose="02070309020205020404" pitchFamily="49" charset="0"/>
              </a:rPr>
              <a:t>+ 1</a:t>
            </a:r>
          </a:p>
          <a:p>
            <a:pPr>
              <a:lnSpc>
                <a:spcPct val="120000"/>
              </a:lnSpc>
              <a:spcBef>
                <a:spcPts val="0"/>
              </a:spcBef>
              <a:spcAft>
                <a:spcPts val="600"/>
              </a:spcAft>
              <a:buFont typeface="Wingdings" panose="05000000000000000000" pitchFamily="2" charset="2"/>
              <a:buChar char="Ø"/>
            </a:pPr>
            <a:r>
              <a:rPr lang="en-US" sz="2200" dirty="0" smtClean="0">
                <a:solidFill>
                  <a:srgbClr val="002060"/>
                </a:solidFill>
              </a:rPr>
              <a:t> This </a:t>
            </a:r>
            <a:r>
              <a:rPr lang="en-US" sz="2200" dirty="0">
                <a:solidFill>
                  <a:srgbClr val="002060"/>
                </a:solidFill>
              </a:rPr>
              <a:t>continues until the </a:t>
            </a:r>
            <a:r>
              <a:rPr lang="en-US" sz="2200" b="1" dirty="0" err="1" smtClean="0">
                <a:solidFill>
                  <a:srgbClr val="0070C0"/>
                </a:solidFill>
                <a:latin typeface="Courier New" panose="02070309020205020404" pitchFamily="49" charset="0"/>
              </a:rPr>
              <a:t>TestCondition</a:t>
            </a:r>
            <a:r>
              <a:rPr lang="en-US" sz="2200" dirty="0" smtClean="0">
                <a:solidFill>
                  <a:srgbClr val="002060"/>
                </a:solidFill>
              </a:rPr>
              <a:t> </a:t>
            </a:r>
            <a:r>
              <a:rPr lang="en-US" sz="2200" dirty="0">
                <a:solidFill>
                  <a:srgbClr val="002060"/>
                </a:solidFill>
              </a:rPr>
              <a:t>is met</a:t>
            </a:r>
          </a:p>
        </p:txBody>
      </p:sp>
    </p:spTree>
    <p:extLst>
      <p:ext uri="{BB962C8B-B14F-4D97-AF65-F5344CB8AC3E}">
        <p14:creationId xmlns:p14="http://schemas.microsoft.com/office/powerpoint/2010/main" val="1311099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accent1">
                    <a:lumMod val="75000"/>
                  </a:schemeClr>
                </a:solidFill>
              </a:rPr>
              <a:t>5</a:t>
            </a:r>
            <a:r>
              <a:rPr lang="en-US" sz="4400" b="1" dirty="0" smtClean="0">
                <a:solidFill>
                  <a:schemeClr val="accent1">
                    <a:lumMod val="75000"/>
                  </a:schemeClr>
                </a:solidFill>
              </a:rPr>
              <a:t>.1 An Introduction to Repetition Structures: Computers Never Get Bored!</a:t>
            </a:r>
            <a:endParaRPr lang="en-US" sz="4400" b="1" dirty="0">
              <a:solidFill>
                <a:schemeClr val="accent1">
                  <a:lumMod val="75000"/>
                </a:schemeClr>
              </a:solidFill>
            </a:endParaRPr>
          </a:p>
        </p:txBody>
      </p:sp>
      <p:sp>
        <p:nvSpPr>
          <p:cNvPr id="3" name="Content Placeholder 2"/>
          <p:cNvSpPr>
            <a:spLocks noGrp="1"/>
          </p:cNvSpPr>
          <p:nvPr>
            <p:ph idx="1"/>
          </p:nvPr>
        </p:nvSpPr>
        <p:spPr/>
        <p:txBody>
          <a:bodyPr>
            <a:normAutofit fontScale="92500"/>
          </a:bodyPr>
          <a:lstStyle/>
          <a:p>
            <a:pPr>
              <a:buNone/>
            </a:pPr>
            <a:r>
              <a:rPr lang="en-US" sz="2400" dirty="0">
                <a:solidFill>
                  <a:srgbClr val="002060"/>
                </a:solidFill>
              </a:rPr>
              <a:t>A</a:t>
            </a:r>
            <a:r>
              <a:rPr lang="en-US" sz="2400" b="1" dirty="0">
                <a:solidFill>
                  <a:srgbClr val="002060"/>
                </a:solidFill>
              </a:rPr>
              <a:t> loop</a:t>
            </a:r>
            <a:r>
              <a:rPr lang="en-US" sz="2400" dirty="0">
                <a:solidFill>
                  <a:srgbClr val="002060"/>
                </a:solidFill>
              </a:rPr>
              <a:t> is a block of code that, under certain conditions, will be executed repeatedly.</a:t>
            </a:r>
          </a:p>
          <a:p>
            <a:pPr lvl="1">
              <a:buNone/>
            </a:pPr>
            <a:r>
              <a:rPr lang="en-US" sz="2000" dirty="0">
                <a:solidFill>
                  <a:srgbClr val="002060"/>
                </a:solidFill>
              </a:rPr>
              <a:t>    </a:t>
            </a:r>
            <a:r>
              <a:rPr lang="en-US" sz="2000" dirty="0" smtClean="0">
                <a:solidFill>
                  <a:srgbClr val="002060"/>
                </a:solidFill>
              </a:rPr>
              <a:t>	</a:t>
            </a:r>
            <a:r>
              <a:rPr lang="en-US" sz="2000" dirty="0" smtClean="0">
                <a:solidFill>
                  <a:srgbClr val="002060"/>
                </a:solidFill>
                <a:latin typeface="Courier New" panose="02070309020205020404" pitchFamily="49" charset="0"/>
              </a:rPr>
              <a:t>Declare</a:t>
            </a:r>
            <a:r>
              <a:rPr lang="en-US" sz="2000" b="1" dirty="0" smtClean="0">
                <a:solidFill>
                  <a:srgbClr val="002060"/>
                </a:solidFill>
                <a:latin typeface="Courier New" panose="02070309020205020404" pitchFamily="49" charset="0"/>
              </a:rPr>
              <a:t> </a:t>
            </a:r>
            <a:r>
              <a:rPr lang="en-US" sz="2000" b="1" dirty="0">
                <a:solidFill>
                  <a:srgbClr val="0070C0"/>
                </a:solidFill>
                <a:latin typeface="Courier New" panose="02070309020205020404" pitchFamily="49" charset="0"/>
              </a:rPr>
              <a:t>Number</a:t>
            </a:r>
            <a:r>
              <a:rPr lang="en-US" sz="2000" b="1" dirty="0">
                <a:solidFill>
                  <a:srgbClr val="002060"/>
                </a:solidFill>
                <a:latin typeface="Courier New" panose="02070309020205020404" pitchFamily="49" charset="0"/>
              </a:rPr>
              <a:t> </a:t>
            </a:r>
            <a:r>
              <a:rPr lang="en-US" sz="2100" dirty="0">
                <a:solidFill>
                  <a:srgbClr val="002060"/>
                </a:solidFill>
                <a:latin typeface="Courier New" panose="02070309020205020404" pitchFamily="49" charset="0"/>
              </a:rPr>
              <a:t>As Integer</a:t>
            </a:r>
          </a:p>
          <a:p>
            <a:pPr lvl="1">
              <a:buNone/>
            </a:pPr>
            <a:r>
              <a:rPr lang="en-US" sz="2100" dirty="0">
                <a:solidFill>
                  <a:srgbClr val="002060"/>
                </a:solidFill>
                <a:latin typeface="Courier New" panose="02070309020205020404" pitchFamily="49" charset="0"/>
              </a:rPr>
              <a:t>   </a:t>
            </a:r>
            <a:r>
              <a:rPr lang="en-US" sz="2100" dirty="0" smtClean="0">
                <a:solidFill>
                  <a:srgbClr val="002060"/>
                </a:solidFill>
                <a:latin typeface="Courier New" panose="02070309020205020404" pitchFamily="49" charset="0"/>
              </a:rPr>
              <a:t>	Repeat</a:t>
            </a:r>
            <a:endParaRPr lang="en-US" sz="2100" dirty="0">
              <a:solidFill>
                <a:srgbClr val="002060"/>
              </a:solidFill>
              <a:latin typeface="Courier New" panose="02070309020205020404" pitchFamily="49" charset="0"/>
            </a:endParaRPr>
          </a:p>
          <a:p>
            <a:pPr lvl="1">
              <a:buNone/>
            </a:pPr>
            <a:r>
              <a:rPr lang="en-US" sz="2100" dirty="0">
                <a:solidFill>
                  <a:srgbClr val="002060"/>
                </a:solidFill>
                <a:latin typeface="Courier New" panose="02070309020205020404" pitchFamily="49" charset="0"/>
              </a:rPr>
              <a:t>   	</a:t>
            </a:r>
            <a:r>
              <a:rPr lang="en-US" sz="2100" dirty="0" smtClean="0">
                <a:solidFill>
                  <a:srgbClr val="002060"/>
                </a:solidFill>
                <a:latin typeface="Courier New" panose="02070309020205020404" pitchFamily="49" charset="0"/>
              </a:rPr>
              <a:t>	Write </a:t>
            </a:r>
            <a:r>
              <a:rPr lang="en-US" sz="2100" dirty="0">
                <a:solidFill>
                  <a:srgbClr val="002060"/>
                </a:solidFill>
                <a:latin typeface="Courier New" panose="02070309020205020404" pitchFamily="49" charset="0"/>
              </a:rPr>
              <a:t>“Please enter a number: “</a:t>
            </a:r>
          </a:p>
          <a:p>
            <a:pPr lvl="1">
              <a:buNone/>
            </a:pPr>
            <a:r>
              <a:rPr lang="en-US" sz="2100" dirty="0">
                <a:solidFill>
                  <a:srgbClr val="002060"/>
                </a:solidFill>
                <a:latin typeface="Courier New" panose="02070309020205020404" pitchFamily="49" charset="0"/>
              </a:rPr>
              <a:t>   	</a:t>
            </a:r>
            <a:r>
              <a:rPr lang="en-US" sz="2100" dirty="0" smtClean="0">
                <a:solidFill>
                  <a:srgbClr val="002060"/>
                </a:solidFill>
                <a:latin typeface="Courier New" panose="02070309020205020404" pitchFamily="49" charset="0"/>
              </a:rPr>
              <a:t>	Input </a:t>
            </a:r>
            <a:r>
              <a:rPr lang="en-US" sz="2100" b="1" dirty="0">
                <a:solidFill>
                  <a:srgbClr val="0070C0"/>
                </a:solidFill>
                <a:latin typeface="Courier New" panose="02070309020205020404" pitchFamily="49" charset="0"/>
              </a:rPr>
              <a:t>Number</a:t>
            </a:r>
          </a:p>
          <a:p>
            <a:pPr lvl="1">
              <a:buNone/>
            </a:pPr>
            <a:r>
              <a:rPr lang="en-US" sz="2000" b="1" dirty="0">
                <a:solidFill>
                  <a:srgbClr val="002060"/>
                </a:solidFill>
                <a:latin typeface="Courier New" panose="02070309020205020404" pitchFamily="49" charset="0"/>
              </a:rPr>
              <a:t>   	</a:t>
            </a:r>
            <a:r>
              <a:rPr lang="en-US" sz="2000" b="1" dirty="0" smtClean="0">
                <a:solidFill>
                  <a:srgbClr val="002060"/>
                </a:solidFill>
                <a:latin typeface="Courier New" panose="02070309020205020404" pitchFamily="49" charset="0"/>
              </a:rPr>
              <a:t>	</a:t>
            </a:r>
            <a:r>
              <a:rPr lang="en-US" sz="2100" dirty="0" smtClean="0">
                <a:solidFill>
                  <a:srgbClr val="002060"/>
                </a:solidFill>
                <a:latin typeface="Courier New" panose="02070309020205020404" pitchFamily="49" charset="0"/>
              </a:rPr>
              <a:t>Write</a:t>
            </a:r>
            <a:r>
              <a:rPr lang="en-US" sz="2000" b="1" dirty="0" smtClean="0">
                <a:solidFill>
                  <a:srgbClr val="002060"/>
                </a:solidFill>
                <a:latin typeface="Courier New" panose="02070309020205020404" pitchFamily="49" charset="0"/>
              </a:rPr>
              <a:t> </a:t>
            </a:r>
            <a:r>
              <a:rPr lang="en-US" sz="2100" b="1" dirty="0">
                <a:solidFill>
                  <a:srgbClr val="0070C0"/>
                </a:solidFill>
                <a:latin typeface="Courier New" panose="02070309020205020404" pitchFamily="49" charset="0"/>
              </a:rPr>
              <a:t>Number</a:t>
            </a:r>
          </a:p>
          <a:p>
            <a:pPr lvl="1">
              <a:buNone/>
            </a:pPr>
            <a:r>
              <a:rPr lang="en-US" sz="2000" b="1" dirty="0">
                <a:solidFill>
                  <a:srgbClr val="002060"/>
                </a:solidFill>
                <a:latin typeface="Courier New" panose="02070309020205020404" pitchFamily="49" charset="0"/>
              </a:rPr>
              <a:t>   </a:t>
            </a:r>
            <a:r>
              <a:rPr lang="en-US" sz="2000" b="1" dirty="0" smtClean="0">
                <a:solidFill>
                  <a:srgbClr val="002060"/>
                </a:solidFill>
                <a:latin typeface="Courier New" panose="02070309020205020404" pitchFamily="49" charset="0"/>
              </a:rPr>
              <a:t>	</a:t>
            </a:r>
            <a:r>
              <a:rPr lang="en-US" sz="2100" dirty="0" smtClean="0">
                <a:solidFill>
                  <a:srgbClr val="002060"/>
                </a:solidFill>
                <a:latin typeface="Courier New" panose="02070309020205020404" pitchFamily="49" charset="0"/>
              </a:rPr>
              <a:t>Until</a:t>
            </a:r>
            <a:r>
              <a:rPr lang="en-US" sz="2000" b="1" dirty="0" smtClean="0">
                <a:solidFill>
                  <a:srgbClr val="002060"/>
                </a:solidFill>
                <a:latin typeface="Courier New" panose="02070309020205020404" pitchFamily="49" charset="0"/>
              </a:rPr>
              <a:t> </a:t>
            </a:r>
            <a:r>
              <a:rPr lang="en-US" sz="2100" b="1" dirty="0">
                <a:solidFill>
                  <a:srgbClr val="0070C0"/>
                </a:solidFill>
                <a:latin typeface="Courier New" panose="02070309020205020404" pitchFamily="49" charset="0"/>
              </a:rPr>
              <a:t>Number</a:t>
            </a:r>
            <a:r>
              <a:rPr lang="en-US" sz="2000" b="1" dirty="0">
                <a:solidFill>
                  <a:srgbClr val="002060"/>
                </a:solidFill>
                <a:latin typeface="Courier New" panose="02070309020205020404" pitchFamily="49" charset="0"/>
              </a:rPr>
              <a:t> </a:t>
            </a:r>
            <a:r>
              <a:rPr lang="en-US" sz="2100" dirty="0">
                <a:solidFill>
                  <a:srgbClr val="002060"/>
                </a:solidFill>
                <a:latin typeface="Courier New" panose="02070309020205020404" pitchFamily="49" charset="0"/>
              </a:rPr>
              <a:t>== 0</a:t>
            </a:r>
          </a:p>
          <a:p>
            <a:pPr lvl="1">
              <a:buNone/>
            </a:pPr>
            <a:r>
              <a:rPr lang="en-US" sz="2000" b="1" dirty="0">
                <a:solidFill>
                  <a:srgbClr val="002060"/>
                </a:solidFill>
                <a:latin typeface="Courier New" panose="02070309020205020404" pitchFamily="49" charset="0"/>
              </a:rPr>
              <a:t>   </a:t>
            </a:r>
            <a:r>
              <a:rPr lang="en-US" sz="2000" b="1" dirty="0" smtClean="0">
                <a:solidFill>
                  <a:srgbClr val="002060"/>
                </a:solidFill>
                <a:latin typeface="Courier New" panose="02070309020205020404" pitchFamily="49" charset="0"/>
              </a:rPr>
              <a:t>	</a:t>
            </a:r>
            <a:r>
              <a:rPr lang="en-US" sz="2100" dirty="0" smtClean="0">
                <a:solidFill>
                  <a:srgbClr val="002060"/>
                </a:solidFill>
                <a:latin typeface="Courier New" panose="02070309020205020404" pitchFamily="49" charset="0"/>
              </a:rPr>
              <a:t>Write </a:t>
            </a:r>
            <a:r>
              <a:rPr lang="en-US" sz="2100" dirty="0">
                <a:solidFill>
                  <a:srgbClr val="002060"/>
                </a:solidFill>
                <a:latin typeface="Courier New" panose="02070309020205020404" pitchFamily="49" charset="0"/>
              </a:rPr>
              <a:t>“List Ended”</a:t>
            </a:r>
          </a:p>
          <a:p>
            <a:r>
              <a:rPr lang="en-US" sz="2400" dirty="0">
                <a:solidFill>
                  <a:srgbClr val="002060"/>
                </a:solidFill>
              </a:rPr>
              <a:t>The </a:t>
            </a:r>
            <a:r>
              <a:rPr lang="en-US" sz="2400" b="1" dirty="0">
                <a:solidFill>
                  <a:srgbClr val="002060"/>
                </a:solidFill>
              </a:rPr>
              <a:t>body </a:t>
            </a:r>
            <a:r>
              <a:rPr lang="en-US" sz="2400" dirty="0">
                <a:solidFill>
                  <a:srgbClr val="002060"/>
                </a:solidFill>
              </a:rPr>
              <a:t>of the loop is executed repeatedly until the user enters a </a:t>
            </a:r>
            <a:r>
              <a:rPr lang="en-US" sz="2400" b="1" dirty="0">
                <a:solidFill>
                  <a:srgbClr val="002060"/>
                </a:solidFill>
                <a:latin typeface="Courier New" panose="02070309020205020404" pitchFamily="49" charset="0"/>
              </a:rPr>
              <a:t>0</a:t>
            </a:r>
            <a:r>
              <a:rPr lang="en-US" sz="2400" dirty="0">
                <a:solidFill>
                  <a:srgbClr val="002060"/>
                </a:solidFill>
              </a:rPr>
              <a:t>.  At that point the loop is exited, and the statement that follows the loop is executed.</a:t>
            </a:r>
          </a:p>
          <a:p>
            <a:r>
              <a:rPr lang="en-US" sz="2400" dirty="0">
                <a:solidFill>
                  <a:srgbClr val="002060"/>
                </a:solidFill>
              </a:rPr>
              <a:t>Note the indentation.</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609786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1192305" y="350716"/>
            <a:ext cx="6781800" cy="698156"/>
          </a:xfrm>
        </p:spPr>
        <p:txBody>
          <a:bodyPr>
            <a:normAutofit/>
          </a:bodyPr>
          <a:lstStyle/>
          <a:p>
            <a:r>
              <a:rPr lang="en-US" sz="3600" b="1" dirty="0" smtClean="0">
                <a:solidFill>
                  <a:schemeClr val="accent1">
                    <a:lumMod val="75000"/>
                  </a:schemeClr>
                </a:solidFill>
              </a:rPr>
              <a:t>The Initial Value in a </a:t>
            </a:r>
            <a:r>
              <a:rPr lang="en-US" sz="3600" b="1" dirty="0" smtClean="0">
                <a:solidFill>
                  <a:schemeClr val="accent1">
                    <a:lumMod val="75000"/>
                  </a:schemeClr>
                </a:solidFill>
                <a:latin typeface="Courier New" panose="02070309020205020404" pitchFamily="49" charset="0"/>
                <a:cs typeface="Courier New" panose="02070309020205020404" pitchFamily="49" charset="0"/>
              </a:rPr>
              <a:t>For</a:t>
            </a:r>
            <a:r>
              <a:rPr lang="en-US" sz="3600" b="1" dirty="0" smtClean="0">
                <a:solidFill>
                  <a:schemeClr val="accent1">
                    <a:lumMod val="75000"/>
                  </a:schemeClr>
                </a:solidFill>
              </a:rPr>
              <a:t> Loop</a:t>
            </a:r>
            <a:endParaRPr lang="en-US" sz="3600" b="1" dirty="0">
              <a:solidFill>
                <a:schemeClr val="accent1">
                  <a:lumMod val="75000"/>
                </a:schemeClr>
              </a:solidFill>
            </a:endParaRPr>
          </a:p>
        </p:txBody>
      </p:sp>
      <p:sp>
        <p:nvSpPr>
          <p:cNvPr id="3" name="Content Placeholder 2"/>
          <p:cNvSpPr>
            <a:spLocks noGrp="1"/>
          </p:cNvSpPr>
          <p:nvPr>
            <p:ph idx="4294967295"/>
          </p:nvPr>
        </p:nvSpPr>
        <p:spPr>
          <a:xfrm>
            <a:off x="977153" y="1048872"/>
            <a:ext cx="10058400" cy="4551175"/>
          </a:xfrm>
        </p:spPr>
        <p:txBody>
          <a:bodyPr>
            <a:noAutofit/>
          </a:bodyPr>
          <a:lstStyle/>
          <a:p>
            <a:pPr>
              <a:lnSpc>
                <a:spcPct val="100000"/>
              </a:lnSpc>
              <a:spcBef>
                <a:spcPts val="0"/>
              </a:spcBef>
              <a:spcAft>
                <a:spcPts val="600"/>
              </a:spcAft>
              <a:buFont typeface="Wingdings" panose="05000000000000000000" pitchFamily="2" charset="2"/>
              <a:buChar char="Ø"/>
            </a:pPr>
            <a:r>
              <a:rPr lang="en-US" dirty="0" smtClean="0">
                <a:solidFill>
                  <a:srgbClr val="002060"/>
                </a:solidFill>
              </a:rPr>
              <a:t>The </a:t>
            </a:r>
            <a:r>
              <a:rPr lang="en-US" b="1" dirty="0">
                <a:solidFill>
                  <a:srgbClr val="002060"/>
                </a:solidFill>
              </a:rPr>
              <a:t>initial</a:t>
            </a:r>
            <a:r>
              <a:rPr lang="en-US" dirty="0">
                <a:solidFill>
                  <a:srgbClr val="002060"/>
                </a:solidFill>
              </a:rPr>
              <a:t> </a:t>
            </a:r>
            <a:r>
              <a:rPr lang="en-US" b="1" dirty="0">
                <a:solidFill>
                  <a:srgbClr val="002060"/>
                </a:solidFill>
              </a:rPr>
              <a:t>value</a:t>
            </a:r>
            <a:r>
              <a:rPr lang="en-US" dirty="0">
                <a:solidFill>
                  <a:srgbClr val="002060"/>
                </a:solidFill>
              </a:rPr>
              <a:t> can be:</a:t>
            </a:r>
          </a:p>
          <a:p>
            <a:pPr marL="651510" lvl="3" indent="-285750">
              <a:lnSpc>
                <a:spcPct val="100000"/>
              </a:lnSpc>
              <a:spcBef>
                <a:spcPts val="0"/>
              </a:spcBef>
              <a:spcAft>
                <a:spcPts val="600"/>
              </a:spcAft>
              <a:buFont typeface="Wingdings" panose="05000000000000000000" pitchFamily="2" charset="2"/>
              <a:buChar char="v"/>
            </a:pPr>
            <a:r>
              <a:rPr lang="en-US" sz="2000" dirty="0">
                <a:solidFill>
                  <a:srgbClr val="002060"/>
                </a:solidFill>
              </a:rPr>
              <a:t> any integer constant, such as </a:t>
            </a:r>
            <a:r>
              <a:rPr lang="en-US" sz="2000" dirty="0">
                <a:solidFill>
                  <a:srgbClr val="002060"/>
                </a:solidFill>
                <a:latin typeface="Courier New" panose="02070309020205020404" pitchFamily="49" charset="0"/>
              </a:rPr>
              <a:t>1</a:t>
            </a:r>
            <a:r>
              <a:rPr lang="en-US" sz="2000" dirty="0">
                <a:solidFill>
                  <a:srgbClr val="002060"/>
                </a:solidFill>
              </a:rPr>
              <a:t>, </a:t>
            </a:r>
            <a:r>
              <a:rPr lang="en-US" sz="2000" dirty="0">
                <a:solidFill>
                  <a:srgbClr val="002060"/>
                </a:solidFill>
                <a:latin typeface="Courier New" panose="02070309020205020404" pitchFamily="49" charset="0"/>
              </a:rPr>
              <a:t>0</a:t>
            </a:r>
            <a:r>
              <a:rPr lang="en-US" sz="2000" dirty="0">
                <a:solidFill>
                  <a:srgbClr val="002060"/>
                </a:solidFill>
              </a:rPr>
              <a:t>, </a:t>
            </a:r>
            <a:r>
              <a:rPr lang="en-US" sz="2000" dirty="0">
                <a:solidFill>
                  <a:srgbClr val="002060"/>
                </a:solidFill>
                <a:latin typeface="Courier New" panose="02070309020205020404" pitchFamily="49" charset="0"/>
              </a:rPr>
              <a:t>23</a:t>
            </a:r>
            <a:r>
              <a:rPr lang="en-US" sz="2000" dirty="0">
                <a:solidFill>
                  <a:srgbClr val="002060"/>
                </a:solidFill>
              </a:rPr>
              <a:t>, or </a:t>
            </a:r>
            <a:r>
              <a:rPr lang="en-US" sz="2000" dirty="0">
                <a:solidFill>
                  <a:srgbClr val="002060"/>
                </a:solidFill>
                <a:latin typeface="Courier New" panose="02070309020205020404" pitchFamily="49" charset="0"/>
                <a:cs typeface="Courier New" panose="02070309020205020404" pitchFamily="49" charset="0"/>
              </a:rPr>
              <a:t>–4</a:t>
            </a:r>
          </a:p>
          <a:p>
            <a:pPr marL="651510" lvl="3" indent="-285750">
              <a:lnSpc>
                <a:spcPct val="100000"/>
              </a:lnSpc>
              <a:spcBef>
                <a:spcPts val="0"/>
              </a:spcBef>
              <a:spcAft>
                <a:spcPts val="600"/>
              </a:spcAft>
              <a:buFont typeface="Wingdings" panose="05000000000000000000" pitchFamily="2" charset="2"/>
              <a:buChar char="v"/>
            </a:pPr>
            <a:r>
              <a:rPr lang="en-US" sz="2000" dirty="0">
                <a:solidFill>
                  <a:srgbClr val="002060"/>
                </a:solidFill>
              </a:rPr>
              <a:t>another numeric variable</a:t>
            </a:r>
          </a:p>
          <a:p>
            <a:pPr marL="651510" lvl="3" indent="-285750">
              <a:lnSpc>
                <a:spcPct val="100000"/>
              </a:lnSpc>
              <a:spcBef>
                <a:spcPts val="0"/>
              </a:spcBef>
              <a:spcAft>
                <a:spcPts val="600"/>
              </a:spcAft>
              <a:buFont typeface="Wingdings" panose="05000000000000000000" pitchFamily="2" charset="2"/>
              <a:buChar char="v"/>
            </a:pPr>
            <a:r>
              <a:rPr lang="en-US" sz="2000" dirty="0">
                <a:solidFill>
                  <a:srgbClr val="002060"/>
                </a:solidFill>
              </a:rPr>
              <a:t>set equal to an expression containing a numeric variable and a </a:t>
            </a:r>
            <a:r>
              <a:rPr lang="en-US" sz="2000" dirty="0" smtClean="0">
                <a:solidFill>
                  <a:srgbClr val="002060"/>
                </a:solidFill>
              </a:rPr>
              <a:t>number</a:t>
            </a:r>
          </a:p>
          <a:p>
            <a:pPr marL="1258852" lvl="6" indent="-342900">
              <a:lnSpc>
                <a:spcPct val="100000"/>
              </a:lnSpc>
              <a:spcBef>
                <a:spcPts val="0"/>
              </a:spcBef>
              <a:spcAft>
                <a:spcPts val="600"/>
              </a:spcAft>
              <a:buFont typeface="Courier New" panose="02070309020205020404" pitchFamily="49" charset="0"/>
              <a:buChar char="o"/>
            </a:pPr>
            <a:r>
              <a:rPr lang="en-US" sz="2000" dirty="0" smtClean="0">
                <a:solidFill>
                  <a:srgbClr val="002060"/>
                </a:solidFill>
              </a:rPr>
              <a:t>such </a:t>
            </a:r>
            <a:r>
              <a:rPr lang="en-US" sz="2000" dirty="0">
                <a:solidFill>
                  <a:srgbClr val="002060"/>
                </a:solidFill>
              </a:rPr>
              <a:t>as </a:t>
            </a:r>
            <a:r>
              <a:rPr lang="en-US" sz="2000" b="1" dirty="0">
                <a:solidFill>
                  <a:srgbClr val="0070C0"/>
                </a:solidFill>
                <a:latin typeface="Courier New" panose="02070309020205020404" pitchFamily="49" charset="0"/>
              </a:rPr>
              <a:t>Count</a:t>
            </a:r>
            <a:r>
              <a:rPr lang="en-US" sz="2000" dirty="0">
                <a:solidFill>
                  <a:srgbClr val="002060"/>
                </a:solidFill>
              </a:rPr>
              <a:t> </a:t>
            </a:r>
            <a:r>
              <a:rPr lang="en-US" sz="2000" dirty="0">
                <a:solidFill>
                  <a:srgbClr val="002060"/>
                </a:solidFill>
                <a:latin typeface="Courier New" panose="02070309020205020404" pitchFamily="49" charset="0"/>
              </a:rPr>
              <a:t>= (</a:t>
            </a:r>
            <a:r>
              <a:rPr lang="en-US" sz="2000" b="1" dirty="0" err="1">
                <a:solidFill>
                  <a:srgbClr val="0070C0"/>
                </a:solidFill>
                <a:latin typeface="Courier New" panose="02070309020205020404" pitchFamily="49" charset="0"/>
              </a:rPr>
              <a:t>LowNumber</a:t>
            </a:r>
            <a:r>
              <a:rPr lang="en-US" sz="2000" dirty="0">
                <a:solidFill>
                  <a:srgbClr val="002060"/>
                </a:solidFill>
                <a:latin typeface="Courier New" panose="02070309020205020404" pitchFamily="49" charset="0"/>
              </a:rPr>
              <a:t> + 3)</a:t>
            </a:r>
          </a:p>
          <a:p>
            <a:pPr>
              <a:lnSpc>
                <a:spcPct val="100000"/>
              </a:lnSpc>
              <a:spcBef>
                <a:spcPts val="0"/>
              </a:spcBef>
              <a:spcAft>
                <a:spcPts val="600"/>
              </a:spcAft>
              <a:buFont typeface="Wingdings" panose="05000000000000000000" pitchFamily="2" charset="2"/>
              <a:buChar char="Ø"/>
            </a:pPr>
            <a:r>
              <a:rPr lang="en-US" dirty="0" smtClean="0">
                <a:solidFill>
                  <a:srgbClr val="002060"/>
                </a:solidFill>
              </a:rPr>
              <a:t> The </a:t>
            </a:r>
            <a:r>
              <a:rPr lang="en-US" b="1" dirty="0">
                <a:solidFill>
                  <a:srgbClr val="002060"/>
                </a:solidFill>
              </a:rPr>
              <a:t>counter</a:t>
            </a:r>
            <a:r>
              <a:rPr lang="en-US" dirty="0">
                <a:solidFill>
                  <a:srgbClr val="002060"/>
                </a:solidFill>
              </a:rPr>
              <a:t> itself must be a variable and the </a:t>
            </a:r>
            <a:r>
              <a:rPr lang="en-US" b="1" dirty="0">
                <a:solidFill>
                  <a:srgbClr val="002060"/>
                </a:solidFill>
              </a:rPr>
              <a:t>initial</a:t>
            </a:r>
            <a:r>
              <a:rPr lang="en-US" dirty="0">
                <a:solidFill>
                  <a:srgbClr val="002060"/>
                </a:solidFill>
              </a:rPr>
              <a:t> </a:t>
            </a:r>
            <a:r>
              <a:rPr lang="en-US" b="1" dirty="0">
                <a:solidFill>
                  <a:srgbClr val="002060"/>
                </a:solidFill>
              </a:rPr>
              <a:t>value</a:t>
            </a:r>
            <a:r>
              <a:rPr lang="en-US" dirty="0">
                <a:solidFill>
                  <a:srgbClr val="002060"/>
                </a:solidFill>
              </a:rPr>
              <a:t> must be an </a:t>
            </a:r>
            <a:r>
              <a:rPr lang="en-US" dirty="0" smtClean="0">
                <a:solidFill>
                  <a:srgbClr val="002060"/>
                </a:solidFill>
              </a:rPr>
              <a:t>integer.</a:t>
            </a:r>
          </a:p>
          <a:p>
            <a:pPr marL="0" indent="0">
              <a:lnSpc>
                <a:spcPct val="100000"/>
              </a:lnSpc>
              <a:spcBef>
                <a:spcPts val="0"/>
              </a:spcBef>
              <a:spcAft>
                <a:spcPts val="600"/>
              </a:spcAft>
              <a:buNone/>
            </a:pPr>
            <a:r>
              <a:rPr lang="en-US" dirty="0" smtClean="0">
                <a:solidFill>
                  <a:srgbClr val="002060"/>
                </a:solidFill>
              </a:rPr>
              <a:t>Examples</a:t>
            </a:r>
            <a:r>
              <a:rPr lang="en-US" dirty="0">
                <a:solidFill>
                  <a:srgbClr val="002060"/>
                </a:solidFill>
              </a:rPr>
              <a:t>: </a:t>
            </a:r>
          </a:p>
          <a:p>
            <a:pPr marL="285750" lvl="1" indent="-285750">
              <a:lnSpc>
                <a:spcPct val="100000"/>
              </a:lnSpc>
              <a:spcBef>
                <a:spcPts val="0"/>
              </a:spcBef>
              <a:spcAft>
                <a:spcPts val="600"/>
              </a:spcAft>
              <a:buFont typeface="Wingdings" panose="05000000000000000000" pitchFamily="2" charset="2"/>
              <a:buChar char="Ø"/>
            </a:pPr>
            <a:r>
              <a:rPr lang="en-US" sz="2000" dirty="0">
                <a:solidFill>
                  <a:srgbClr val="002060"/>
                </a:solidFill>
              </a:rPr>
              <a:t> </a:t>
            </a:r>
            <a:r>
              <a:rPr lang="en-US" sz="2000" b="1" dirty="0">
                <a:solidFill>
                  <a:srgbClr val="0070C0"/>
                </a:solidFill>
                <a:latin typeface="Courier New" panose="02070309020205020404" pitchFamily="49" charset="0"/>
              </a:rPr>
              <a:t>Count</a:t>
            </a:r>
            <a:r>
              <a:rPr lang="en-US" sz="2000" dirty="0">
                <a:solidFill>
                  <a:srgbClr val="002060"/>
                </a:solidFill>
                <a:latin typeface="Courier New" panose="02070309020205020404" pitchFamily="49" charset="0"/>
              </a:rPr>
              <a:t> = 5</a:t>
            </a:r>
            <a:r>
              <a:rPr lang="en-US" sz="2000" dirty="0">
                <a:solidFill>
                  <a:srgbClr val="002060"/>
                </a:solidFill>
              </a:rPr>
              <a:t> is valid </a:t>
            </a:r>
          </a:p>
          <a:p>
            <a:pPr marL="342900" lvl="1" indent="-342900">
              <a:lnSpc>
                <a:spcPct val="100000"/>
              </a:lnSpc>
              <a:spcBef>
                <a:spcPts val="0"/>
              </a:spcBef>
              <a:spcAft>
                <a:spcPts val="600"/>
              </a:spcAft>
              <a:buFont typeface="Wingdings" panose="05000000000000000000" pitchFamily="2" charset="2"/>
              <a:buChar char="Ø"/>
            </a:pPr>
            <a:r>
              <a:rPr lang="en-US" sz="2000" dirty="0">
                <a:solidFill>
                  <a:srgbClr val="002060"/>
                </a:solidFill>
              </a:rPr>
              <a:t> </a:t>
            </a:r>
            <a:r>
              <a:rPr lang="en-US" sz="2000" b="1" dirty="0">
                <a:solidFill>
                  <a:srgbClr val="0070C0"/>
                </a:solidFill>
                <a:latin typeface="Courier New" panose="02070309020205020404" pitchFamily="49" charset="0"/>
              </a:rPr>
              <a:t>Count</a:t>
            </a:r>
            <a:r>
              <a:rPr lang="en-US" sz="2000" dirty="0">
                <a:solidFill>
                  <a:srgbClr val="002060"/>
                </a:solidFill>
                <a:latin typeface="Courier New" panose="02070309020205020404" pitchFamily="49" charset="0"/>
              </a:rPr>
              <a:t> = </a:t>
            </a:r>
            <a:r>
              <a:rPr lang="en-US" sz="2000" b="1" dirty="0" err="1">
                <a:solidFill>
                  <a:srgbClr val="0070C0"/>
                </a:solidFill>
                <a:latin typeface="Courier New" panose="02070309020205020404" pitchFamily="49" charset="0"/>
              </a:rPr>
              <a:t>NewNumber</a:t>
            </a:r>
            <a:r>
              <a:rPr lang="en-US" sz="2000" dirty="0">
                <a:solidFill>
                  <a:srgbClr val="002060"/>
                </a:solidFill>
              </a:rPr>
              <a:t> is valid if </a:t>
            </a:r>
            <a:r>
              <a:rPr lang="en-US" sz="2000" b="1" dirty="0" err="1">
                <a:solidFill>
                  <a:srgbClr val="0070C0"/>
                </a:solidFill>
                <a:latin typeface="Courier New" panose="02070309020205020404" pitchFamily="49" charset="0"/>
              </a:rPr>
              <a:t>NewNumber</a:t>
            </a:r>
            <a:r>
              <a:rPr lang="en-US" sz="2000" dirty="0">
                <a:solidFill>
                  <a:srgbClr val="002060"/>
                </a:solidFill>
              </a:rPr>
              <a:t> is an integer variable</a:t>
            </a:r>
          </a:p>
          <a:p>
            <a:pPr marL="342900" lvl="1" indent="-342900">
              <a:lnSpc>
                <a:spcPct val="100000"/>
              </a:lnSpc>
              <a:spcBef>
                <a:spcPts val="0"/>
              </a:spcBef>
              <a:spcAft>
                <a:spcPts val="600"/>
              </a:spcAft>
              <a:buFont typeface="Wingdings" panose="05000000000000000000" pitchFamily="2" charset="2"/>
              <a:buChar char="Ø"/>
            </a:pPr>
            <a:r>
              <a:rPr lang="en-US" sz="2000" dirty="0">
                <a:solidFill>
                  <a:srgbClr val="002060"/>
                </a:solidFill>
              </a:rPr>
              <a:t> </a:t>
            </a:r>
            <a:r>
              <a:rPr lang="en-US" sz="2000" b="1" dirty="0">
                <a:solidFill>
                  <a:srgbClr val="0070C0"/>
                </a:solidFill>
                <a:latin typeface="Courier New" panose="02070309020205020404" pitchFamily="49" charset="0"/>
              </a:rPr>
              <a:t>Count</a:t>
            </a:r>
            <a:r>
              <a:rPr lang="en-US" sz="2000" dirty="0">
                <a:solidFill>
                  <a:srgbClr val="002060"/>
                </a:solidFill>
                <a:latin typeface="Courier New" panose="02070309020205020404" pitchFamily="49" charset="0"/>
              </a:rPr>
              <a:t> = (</a:t>
            </a:r>
            <a:r>
              <a:rPr lang="en-US" sz="2000" b="1" dirty="0" err="1">
                <a:solidFill>
                  <a:srgbClr val="0070C0"/>
                </a:solidFill>
                <a:latin typeface="Courier New" panose="02070309020205020404" pitchFamily="49" charset="0"/>
              </a:rPr>
              <a:t>NewNumber</a:t>
            </a:r>
            <a:r>
              <a:rPr lang="en-US" sz="2000" dirty="0">
                <a:solidFill>
                  <a:srgbClr val="002060"/>
                </a:solidFill>
                <a:latin typeface="Courier New" panose="02070309020205020404" pitchFamily="49" charset="0"/>
              </a:rPr>
              <a:t> * 2)</a:t>
            </a:r>
            <a:r>
              <a:rPr lang="en-US" sz="2000" dirty="0">
                <a:solidFill>
                  <a:srgbClr val="002060"/>
                </a:solidFill>
              </a:rPr>
              <a:t> is valid </a:t>
            </a:r>
          </a:p>
          <a:p>
            <a:pPr marL="342900" lvl="1" indent="-342900">
              <a:lnSpc>
                <a:spcPct val="100000"/>
              </a:lnSpc>
              <a:spcBef>
                <a:spcPts val="0"/>
              </a:spcBef>
              <a:spcAft>
                <a:spcPts val="600"/>
              </a:spcAft>
              <a:buFont typeface="Wingdings" panose="05000000000000000000" pitchFamily="2" charset="2"/>
              <a:buChar char="Ø"/>
            </a:pPr>
            <a:r>
              <a:rPr lang="en-US" sz="2000" dirty="0">
                <a:solidFill>
                  <a:srgbClr val="002060"/>
                </a:solidFill>
              </a:rPr>
              <a:t> </a:t>
            </a:r>
            <a:r>
              <a:rPr lang="en-US" sz="2000" b="1" dirty="0">
                <a:solidFill>
                  <a:srgbClr val="0070C0"/>
                </a:solidFill>
                <a:latin typeface="Courier New" panose="02070309020205020404" pitchFamily="49" charset="0"/>
              </a:rPr>
              <a:t>Count</a:t>
            </a:r>
            <a:r>
              <a:rPr lang="en-US" sz="2000" dirty="0">
                <a:solidFill>
                  <a:srgbClr val="002060"/>
                </a:solidFill>
                <a:latin typeface="Courier New" panose="02070309020205020404" pitchFamily="49" charset="0"/>
              </a:rPr>
              <a:t> = (5/2)</a:t>
            </a:r>
            <a:r>
              <a:rPr lang="en-US" sz="2000" dirty="0">
                <a:solidFill>
                  <a:srgbClr val="002060"/>
                </a:solidFill>
              </a:rPr>
              <a:t> is not valid because </a:t>
            </a:r>
            <a:r>
              <a:rPr lang="en-US" sz="2000" dirty="0">
                <a:solidFill>
                  <a:srgbClr val="002060"/>
                </a:solidFill>
                <a:latin typeface="Courier New" panose="02070309020205020404" pitchFamily="49" charset="0"/>
              </a:rPr>
              <a:t>5/2 </a:t>
            </a:r>
            <a:r>
              <a:rPr lang="en-US" sz="2000" dirty="0">
                <a:solidFill>
                  <a:srgbClr val="002060"/>
                </a:solidFill>
              </a:rPr>
              <a:t>is not an integer</a:t>
            </a:r>
          </a:p>
          <a:p>
            <a:pPr marL="342900" lvl="1" indent="-342900">
              <a:lnSpc>
                <a:spcPct val="100000"/>
              </a:lnSpc>
              <a:spcBef>
                <a:spcPts val="0"/>
              </a:spcBef>
              <a:spcAft>
                <a:spcPts val="600"/>
              </a:spcAft>
              <a:buFont typeface="Wingdings" panose="05000000000000000000" pitchFamily="2" charset="2"/>
              <a:buChar char="Ø"/>
            </a:pPr>
            <a:r>
              <a:rPr lang="en-US" sz="2000" dirty="0">
                <a:solidFill>
                  <a:srgbClr val="002060"/>
                </a:solidFill>
              </a:rPr>
              <a:t> </a:t>
            </a:r>
            <a:r>
              <a:rPr lang="en-US" sz="2000" dirty="0">
                <a:solidFill>
                  <a:srgbClr val="002060"/>
                </a:solidFill>
                <a:latin typeface="Courier New" panose="02070309020205020404" pitchFamily="49" charset="0"/>
              </a:rPr>
              <a:t>23 = </a:t>
            </a:r>
            <a:r>
              <a:rPr lang="en-US" sz="2000" b="1" dirty="0">
                <a:solidFill>
                  <a:srgbClr val="0070C0"/>
                </a:solidFill>
                <a:latin typeface="Courier New" panose="02070309020205020404" pitchFamily="49" charset="0"/>
              </a:rPr>
              <a:t>Count</a:t>
            </a:r>
            <a:r>
              <a:rPr lang="en-US" sz="2000" dirty="0">
                <a:solidFill>
                  <a:srgbClr val="002060"/>
                </a:solidFill>
              </a:rPr>
              <a:t> is not valid </a:t>
            </a:r>
          </a:p>
        </p:txBody>
      </p:sp>
    </p:spTree>
    <p:extLst>
      <p:ext uri="{BB962C8B-B14F-4D97-AF65-F5344CB8AC3E}">
        <p14:creationId xmlns:p14="http://schemas.microsoft.com/office/powerpoint/2010/main" val="897015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1192305" y="350716"/>
            <a:ext cx="6781800" cy="698156"/>
          </a:xfrm>
        </p:spPr>
        <p:txBody>
          <a:bodyPr>
            <a:normAutofit/>
          </a:bodyPr>
          <a:lstStyle/>
          <a:p>
            <a:r>
              <a:rPr lang="en-US" sz="3600" b="1" dirty="0" smtClean="0">
                <a:solidFill>
                  <a:schemeClr val="accent1">
                    <a:lumMod val="75000"/>
                  </a:schemeClr>
                </a:solidFill>
              </a:rPr>
              <a:t>The Test Condition in a </a:t>
            </a:r>
            <a:r>
              <a:rPr lang="en-US" sz="3600" b="1" dirty="0" smtClean="0">
                <a:solidFill>
                  <a:schemeClr val="accent1">
                    <a:lumMod val="75000"/>
                  </a:schemeClr>
                </a:solidFill>
                <a:latin typeface="Courier New" panose="02070309020205020404" pitchFamily="49" charset="0"/>
                <a:cs typeface="Courier New" panose="02070309020205020404" pitchFamily="49" charset="0"/>
              </a:rPr>
              <a:t>For</a:t>
            </a:r>
            <a:r>
              <a:rPr lang="en-US" sz="3600" b="1" dirty="0" smtClean="0">
                <a:solidFill>
                  <a:schemeClr val="accent1">
                    <a:lumMod val="75000"/>
                  </a:schemeClr>
                </a:solidFill>
              </a:rPr>
              <a:t> Loop</a:t>
            </a:r>
            <a:endParaRPr lang="en-US" sz="3600" b="1" dirty="0">
              <a:solidFill>
                <a:schemeClr val="accent1">
                  <a:lumMod val="75000"/>
                </a:schemeClr>
              </a:solidFill>
            </a:endParaRPr>
          </a:p>
        </p:txBody>
      </p:sp>
      <p:sp>
        <p:nvSpPr>
          <p:cNvPr id="3" name="Content Placeholder 2"/>
          <p:cNvSpPr>
            <a:spLocks noGrp="1"/>
          </p:cNvSpPr>
          <p:nvPr>
            <p:ph idx="4294967295"/>
          </p:nvPr>
        </p:nvSpPr>
        <p:spPr>
          <a:xfrm>
            <a:off x="977153" y="1048872"/>
            <a:ext cx="10058400" cy="4881281"/>
          </a:xfrm>
        </p:spPr>
        <p:txBody>
          <a:bodyPr>
            <a:noAutofit/>
          </a:bodyPr>
          <a:lstStyle/>
          <a:p>
            <a:pPr>
              <a:lnSpc>
                <a:spcPct val="100000"/>
              </a:lnSpc>
              <a:spcBef>
                <a:spcPts val="0"/>
              </a:spcBef>
              <a:spcAft>
                <a:spcPts val="600"/>
              </a:spcAft>
              <a:buFont typeface="Wingdings" panose="05000000000000000000" pitchFamily="2" charset="2"/>
              <a:buChar char="Ø"/>
            </a:pPr>
            <a:r>
              <a:rPr lang="en-US" dirty="0">
                <a:solidFill>
                  <a:srgbClr val="002060"/>
                </a:solidFill>
              </a:rPr>
              <a:t>The </a:t>
            </a:r>
            <a:r>
              <a:rPr lang="en-US" b="1" dirty="0">
                <a:solidFill>
                  <a:srgbClr val="002060"/>
                </a:solidFill>
              </a:rPr>
              <a:t>test</a:t>
            </a:r>
            <a:r>
              <a:rPr lang="en-US" dirty="0">
                <a:solidFill>
                  <a:srgbClr val="002060"/>
                </a:solidFill>
              </a:rPr>
              <a:t> </a:t>
            </a:r>
            <a:r>
              <a:rPr lang="en-US" b="1" dirty="0">
                <a:solidFill>
                  <a:srgbClr val="002060"/>
                </a:solidFill>
              </a:rPr>
              <a:t>condition</a:t>
            </a:r>
            <a:r>
              <a:rPr lang="en-US" dirty="0">
                <a:solidFill>
                  <a:srgbClr val="002060"/>
                </a:solidFill>
              </a:rPr>
              <a:t> asks, “Is the counter within the range specified by this condition?” </a:t>
            </a:r>
          </a:p>
          <a:p>
            <a:pPr marL="651510" lvl="3" indent="-285750">
              <a:lnSpc>
                <a:spcPct val="100000"/>
              </a:lnSpc>
              <a:spcBef>
                <a:spcPts val="0"/>
              </a:spcBef>
              <a:spcAft>
                <a:spcPts val="600"/>
              </a:spcAft>
              <a:buFont typeface="Wingdings" panose="05000000000000000000" pitchFamily="2" charset="2"/>
              <a:buChar char="Ø"/>
            </a:pPr>
            <a:r>
              <a:rPr lang="en-US" sz="2000" dirty="0">
                <a:solidFill>
                  <a:srgbClr val="002060"/>
                </a:solidFill>
              </a:rPr>
              <a:t>If the test condition is </a:t>
            </a:r>
            <a:r>
              <a:rPr lang="en-US" sz="2000" b="1" dirty="0">
                <a:solidFill>
                  <a:srgbClr val="0070C0"/>
                </a:solidFill>
                <a:latin typeface="Courier New" panose="02070309020205020404" pitchFamily="49" charset="0"/>
              </a:rPr>
              <a:t>Count</a:t>
            </a:r>
            <a:r>
              <a:rPr lang="en-US" sz="2000" b="1" dirty="0">
                <a:solidFill>
                  <a:srgbClr val="002060"/>
                </a:solidFill>
              </a:rPr>
              <a:t> </a:t>
            </a:r>
            <a:r>
              <a:rPr lang="en-US" sz="2000" dirty="0">
                <a:solidFill>
                  <a:srgbClr val="002060"/>
                </a:solidFill>
                <a:latin typeface="Courier New" panose="02070309020205020404" pitchFamily="49" charset="0"/>
                <a:cs typeface="Courier New" panose="02070309020205020404" pitchFamily="49" charset="0"/>
              </a:rPr>
              <a:t>&lt; 10</a:t>
            </a:r>
            <a:r>
              <a:rPr lang="en-US" sz="2000" dirty="0">
                <a:solidFill>
                  <a:srgbClr val="002060"/>
                </a:solidFill>
              </a:rPr>
              <a:t>: </a:t>
            </a:r>
          </a:p>
          <a:p>
            <a:pPr marL="933072" lvl="7" indent="0">
              <a:lnSpc>
                <a:spcPct val="100000"/>
              </a:lnSpc>
              <a:spcBef>
                <a:spcPts val="0"/>
              </a:spcBef>
              <a:spcAft>
                <a:spcPts val="600"/>
              </a:spcAft>
            </a:pPr>
            <a:r>
              <a:rPr lang="en-US" sz="2000" dirty="0" smtClean="0">
                <a:solidFill>
                  <a:srgbClr val="002060"/>
                </a:solidFill>
              </a:rPr>
              <a:t> If the answer </a:t>
            </a:r>
            <a:r>
              <a:rPr lang="en-US" sz="2000" dirty="0">
                <a:solidFill>
                  <a:srgbClr val="002060"/>
                </a:solidFill>
              </a:rPr>
              <a:t>is </a:t>
            </a:r>
            <a:r>
              <a:rPr lang="en-US" sz="2000" dirty="0">
                <a:solidFill>
                  <a:srgbClr val="002060"/>
                </a:solidFill>
                <a:latin typeface="Courier New" panose="02070309020205020404" pitchFamily="49" charset="0"/>
                <a:cs typeface="Courier New" panose="02070309020205020404" pitchFamily="49" charset="0"/>
              </a:rPr>
              <a:t>“yes”</a:t>
            </a:r>
            <a:r>
              <a:rPr lang="en-US" sz="2000" dirty="0">
                <a:solidFill>
                  <a:srgbClr val="002060"/>
                </a:solidFill>
              </a:rPr>
              <a:t> then the loop executes again. </a:t>
            </a:r>
          </a:p>
          <a:p>
            <a:pPr marL="933072" lvl="7" indent="0">
              <a:lnSpc>
                <a:spcPct val="100000"/>
              </a:lnSpc>
              <a:spcBef>
                <a:spcPts val="0"/>
              </a:spcBef>
              <a:spcAft>
                <a:spcPts val="600"/>
              </a:spcAft>
            </a:pPr>
            <a:r>
              <a:rPr lang="en-US" sz="2000" dirty="0" smtClean="0">
                <a:solidFill>
                  <a:srgbClr val="002060"/>
                </a:solidFill>
              </a:rPr>
              <a:t> If the answer </a:t>
            </a:r>
            <a:r>
              <a:rPr lang="en-US" sz="2000" dirty="0">
                <a:solidFill>
                  <a:srgbClr val="002060"/>
                </a:solidFill>
              </a:rPr>
              <a:t>is </a:t>
            </a:r>
            <a:r>
              <a:rPr lang="en-US" sz="2000" dirty="0">
                <a:solidFill>
                  <a:srgbClr val="002060"/>
                </a:solidFill>
                <a:latin typeface="Courier New" panose="02070309020205020404" pitchFamily="49" charset="0"/>
                <a:cs typeface="Courier New" panose="02070309020205020404" pitchFamily="49" charset="0"/>
              </a:rPr>
              <a:t>“no” </a:t>
            </a:r>
            <a:r>
              <a:rPr lang="en-US" sz="2000" dirty="0">
                <a:solidFill>
                  <a:srgbClr val="002060"/>
                </a:solidFill>
              </a:rPr>
              <a:t>then the loop is exited. </a:t>
            </a:r>
          </a:p>
          <a:p>
            <a:pPr marL="933072" lvl="7" indent="0">
              <a:lnSpc>
                <a:spcPct val="100000"/>
              </a:lnSpc>
              <a:spcBef>
                <a:spcPts val="0"/>
              </a:spcBef>
              <a:spcAft>
                <a:spcPts val="600"/>
              </a:spcAft>
            </a:pPr>
            <a:r>
              <a:rPr lang="en-US" sz="2000" dirty="0" smtClean="0">
                <a:solidFill>
                  <a:srgbClr val="002060"/>
                </a:solidFill>
              </a:rPr>
              <a:t> When </a:t>
            </a:r>
            <a:r>
              <a:rPr lang="en-US" sz="2000" b="1" dirty="0">
                <a:solidFill>
                  <a:srgbClr val="0070C0"/>
                </a:solidFill>
                <a:latin typeface="Courier New" panose="02070309020205020404" pitchFamily="49" charset="0"/>
              </a:rPr>
              <a:t>Count</a:t>
            </a:r>
            <a:r>
              <a:rPr lang="en-US" sz="2000" dirty="0">
                <a:solidFill>
                  <a:srgbClr val="002060"/>
                </a:solidFill>
              </a:rPr>
              <a:t> is equal to </a:t>
            </a:r>
            <a:r>
              <a:rPr lang="en-US" sz="2000" dirty="0">
                <a:solidFill>
                  <a:srgbClr val="002060"/>
                </a:solidFill>
                <a:latin typeface="Courier New" panose="02070309020205020404" pitchFamily="49" charset="0"/>
                <a:cs typeface="Courier New" panose="02070309020205020404" pitchFamily="49" charset="0"/>
              </a:rPr>
              <a:t>10</a:t>
            </a:r>
            <a:r>
              <a:rPr lang="en-US" sz="2000" dirty="0">
                <a:solidFill>
                  <a:srgbClr val="002060"/>
                </a:solidFill>
              </a:rPr>
              <a:t>, the loop will be exited. </a:t>
            </a:r>
          </a:p>
          <a:p>
            <a:pPr marL="651510" lvl="3" indent="-285750">
              <a:lnSpc>
                <a:spcPct val="100000"/>
              </a:lnSpc>
              <a:spcBef>
                <a:spcPts val="0"/>
              </a:spcBef>
              <a:spcAft>
                <a:spcPts val="600"/>
              </a:spcAft>
              <a:buFont typeface="Wingdings" panose="05000000000000000000" pitchFamily="2" charset="2"/>
              <a:buChar char="Ø"/>
            </a:pPr>
            <a:r>
              <a:rPr lang="en-US" sz="2000" dirty="0">
                <a:solidFill>
                  <a:srgbClr val="002060"/>
                </a:solidFill>
              </a:rPr>
              <a:t>However, if the test condition is </a:t>
            </a:r>
            <a:r>
              <a:rPr lang="en-US" sz="2000" b="1" dirty="0">
                <a:solidFill>
                  <a:srgbClr val="0070C0"/>
                </a:solidFill>
                <a:latin typeface="Courier New" panose="02070309020205020404" pitchFamily="49" charset="0"/>
              </a:rPr>
              <a:t>Count</a:t>
            </a:r>
            <a:r>
              <a:rPr lang="en-US" sz="2000" dirty="0">
                <a:solidFill>
                  <a:srgbClr val="002060"/>
                </a:solidFill>
              </a:rPr>
              <a:t> </a:t>
            </a:r>
            <a:r>
              <a:rPr lang="en-US" sz="2000" dirty="0">
                <a:solidFill>
                  <a:srgbClr val="002060"/>
                </a:solidFill>
                <a:latin typeface="Courier New" panose="02070309020205020404" pitchFamily="49" charset="0"/>
                <a:cs typeface="Courier New" panose="02070309020205020404" pitchFamily="49" charset="0"/>
              </a:rPr>
              <a:t>&lt;=10</a:t>
            </a:r>
            <a:r>
              <a:rPr lang="en-US" sz="2000" dirty="0">
                <a:solidFill>
                  <a:srgbClr val="002060"/>
                </a:solidFill>
              </a:rPr>
              <a:t>:</a:t>
            </a:r>
          </a:p>
          <a:p>
            <a:pPr marL="933072" lvl="7" indent="0">
              <a:lnSpc>
                <a:spcPct val="100000"/>
              </a:lnSpc>
              <a:spcBef>
                <a:spcPts val="0"/>
              </a:spcBef>
              <a:spcAft>
                <a:spcPts val="600"/>
              </a:spcAft>
            </a:pPr>
            <a:r>
              <a:rPr lang="en-US" sz="2000" dirty="0" smtClean="0">
                <a:solidFill>
                  <a:srgbClr val="002060"/>
                </a:solidFill>
              </a:rPr>
              <a:t> The </a:t>
            </a:r>
            <a:r>
              <a:rPr lang="en-US" sz="2000" dirty="0">
                <a:solidFill>
                  <a:srgbClr val="002060"/>
                </a:solidFill>
              </a:rPr>
              <a:t>question is, “Is the value of </a:t>
            </a:r>
            <a:r>
              <a:rPr lang="en-US" sz="2000" b="1" dirty="0">
                <a:solidFill>
                  <a:srgbClr val="0070C0"/>
                </a:solidFill>
                <a:latin typeface="Courier New" panose="02070309020205020404" pitchFamily="49" charset="0"/>
              </a:rPr>
              <a:t>Count</a:t>
            </a:r>
            <a:r>
              <a:rPr lang="en-US" sz="2000" dirty="0">
                <a:solidFill>
                  <a:srgbClr val="002060"/>
                </a:solidFill>
              </a:rPr>
              <a:t> less than or equal to </a:t>
            </a:r>
            <a:r>
              <a:rPr lang="en-US" sz="2000" dirty="0">
                <a:solidFill>
                  <a:srgbClr val="002060"/>
                </a:solidFill>
                <a:latin typeface="Courier New" panose="02070309020205020404" pitchFamily="49" charset="0"/>
                <a:cs typeface="Courier New" panose="02070309020205020404" pitchFamily="49" charset="0"/>
              </a:rPr>
              <a:t>10</a:t>
            </a:r>
            <a:r>
              <a:rPr lang="en-US" sz="2000" dirty="0">
                <a:solidFill>
                  <a:srgbClr val="002060"/>
                </a:solidFill>
              </a:rPr>
              <a:t>?”</a:t>
            </a:r>
          </a:p>
          <a:p>
            <a:pPr marL="933072" lvl="7" indent="0">
              <a:lnSpc>
                <a:spcPct val="100000"/>
              </a:lnSpc>
              <a:spcBef>
                <a:spcPts val="0"/>
              </a:spcBef>
              <a:spcAft>
                <a:spcPts val="600"/>
              </a:spcAft>
            </a:pPr>
            <a:r>
              <a:rPr lang="en-US" sz="2000" dirty="0" smtClean="0">
                <a:solidFill>
                  <a:srgbClr val="002060"/>
                </a:solidFill>
              </a:rPr>
              <a:t> The </a:t>
            </a:r>
            <a:r>
              <a:rPr lang="en-US" sz="2000" dirty="0">
                <a:solidFill>
                  <a:srgbClr val="002060"/>
                </a:solidFill>
              </a:rPr>
              <a:t>loop will not be exited until </a:t>
            </a:r>
            <a:r>
              <a:rPr lang="en-US" sz="2000" b="1" dirty="0">
                <a:solidFill>
                  <a:srgbClr val="0070C0"/>
                </a:solidFill>
                <a:latin typeface="Courier New" panose="02070309020205020404" pitchFamily="49" charset="0"/>
              </a:rPr>
              <a:t>Count</a:t>
            </a:r>
            <a:r>
              <a:rPr lang="en-US" sz="2000" dirty="0">
                <a:solidFill>
                  <a:srgbClr val="002060"/>
                </a:solidFill>
              </a:rPr>
              <a:t> is at least </a:t>
            </a:r>
            <a:r>
              <a:rPr lang="en-US" sz="2000" dirty="0">
                <a:solidFill>
                  <a:srgbClr val="002060"/>
                </a:solidFill>
                <a:latin typeface="Courier New" panose="02070309020205020404" pitchFamily="49" charset="0"/>
                <a:cs typeface="Courier New" panose="02070309020205020404" pitchFamily="49" charset="0"/>
              </a:rPr>
              <a:t>11</a:t>
            </a:r>
            <a:r>
              <a:rPr lang="en-US" sz="2000" dirty="0">
                <a:solidFill>
                  <a:srgbClr val="002060"/>
                </a:solidFill>
              </a:rPr>
              <a:t>.</a:t>
            </a:r>
          </a:p>
          <a:p>
            <a:pPr>
              <a:lnSpc>
                <a:spcPct val="100000"/>
              </a:lnSpc>
              <a:spcBef>
                <a:spcPts val="0"/>
              </a:spcBef>
              <a:spcAft>
                <a:spcPts val="600"/>
              </a:spcAft>
              <a:buFont typeface="Wingdings" panose="05000000000000000000" pitchFamily="2" charset="2"/>
              <a:buChar char="Ø"/>
            </a:pPr>
            <a:r>
              <a:rPr lang="en-US" dirty="0" smtClean="0">
                <a:solidFill>
                  <a:srgbClr val="002060"/>
                </a:solidFill>
              </a:rPr>
              <a:t>The test condition is checked at the end of a loop in a post-test loop and at the beginning in a pre-test loop.</a:t>
            </a:r>
          </a:p>
          <a:p>
            <a:pPr>
              <a:lnSpc>
                <a:spcPct val="100000"/>
              </a:lnSpc>
              <a:spcBef>
                <a:spcPts val="0"/>
              </a:spcBef>
              <a:spcAft>
                <a:spcPts val="600"/>
              </a:spcAft>
              <a:buFont typeface="Wingdings" panose="05000000000000000000" pitchFamily="2" charset="2"/>
              <a:buChar char="Ø"/>
            </a:pPr>
            <a:r>
              <a:rPr lang="en-US" dirty="0" smtClean="0">
                <a:solidFill>
                  <a:srgbClr val="002060"/>
                </a:solidFill>
              </a:rPr>
              <a:t>In </a:t>
            </a:r>
            <a:r>
              <a:rPr lang="en-US" dirty="0">
                <a:solidFill>
                  <a:srgbClr val="002060"/>
                </a:solidFill>
              </a:rPr>
              <a:t>a </a:t>
            </a:r>
            <a:r>
              <a:rPr lang="en-US" b="1" dirty="0">
                <a:solidFill>
                  <a:srgbClr val="002060"/>
                </a:solidFill>
                <a:latin typeface="Courier New" panose="02070309020205020404" pitchFamily="49" charset="0"/>
              </a:rPr>
              <a:t>For</a:t>
            </a:r>
            <a:r>
              <a:rPr lang="en-US" dirty="0">
                <a:solidFill>
                  <a:srgbClr val="002060"/>
                </a:solidFill>
              </a:rPr>
              <a:t> loop, the test condition is checked at the beginning. If the initial value of the counter passes the test condition, the loop is entered once. After the loop body executes once, the counter is then either incremented or decremented and the test condition is checked again.</a:t>
            </a:r>
          </a:p>
        </p:txBody>
      </p:sp>
    </p:spTree>
    <p:extLst>
      <p:ext uri="{BB962C8B-B14F-4D97-AF65-F5344CB8AC3E}">
        <p14:creationId xmlns:p14="http://schemas.microsoft.com/office/powerpoint/2010/main" val="1783976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1192305" y="350716"/>
            <a:ext cx="6781800" cy="698156"/>
          </a:xfrm>
        </p:spPr>
        <p:txBody>
          <a:bodyPr>
            <a:normAutofit/>
          </a:bodyPr>
          <a:lstStyle/>
          <a:p>
            <a:r>
              <a:rPr lang="en-US" sz="3600" b="1" dirty="0" smtClean="0">
                <a:solidFill>
                  <a:schemeClr val="accent1">
                    <a:lumMod val="75000"/>
                  </a:schemeClr>
                </a:solidFill>
              </a:rPr>
              <a:t>More About the Test Condition </a:t>
            </a:r>
            <a:endParaRPr lang="en-US" sz="3600" b="1" dirty="0">
              <a:solidFill>
                <a:schemeClr val="accent1">
                  <a:lumMod val="75000"/>
                </a:schemeClr>
              </a:solidFill>
            </a:endParaRPr>
          </a:p>
        </p:txBody>
      </p:sp>
      <p:sp>
        <p:nvSpPr>
          <p:cNvPr id="3" name="Content Placeholder 2"/>
          <p:cNvSpPr>
            <a:spLocks noGrp="1"/>
          </p:cNvSpPr>
          <p:nvPr>
            <p:ph idx="4294967295"/>
          </p:nvPr>
        </p:nvSpPr>
        <p:spPr>
          <a:xfrm>
            <a:off x="1068387" y="1048872"/>
            <a:ext cx="10058400" cy="4881281"/>
          </a:xfrm>
        </p:spPr>
        <p:txBody>
          <a:bodyPr>
            <a:noAutofit/>
          </a:bodyPr>
          <a:lstStyle/>
          <a:p>
            <a:pPr marL="0" indent="0">
              <a:lnSpc>
                <a:spcPct val="100000"/>
              </a:lnSpc>
              <a:spcBef>
                <a:spcPts val="0"/>
              </a:spcBef>
              <a:spcAft>
                <a:spcPts val="600"/>
              </a:spcAft>
              <a:buFont typeface="Times" panose="02020603050405020304" pitchFamily="18" charset="0"/>
              <a:buNone/>
            </a:pPr>
            <a:r>
              <a:rPr lang="en-US" dirty="0">
                <a:solidFill>
                  <a:srgbClr val="002060"/>
                </a:solidFill>
              </a:rPr>
              <a:t>The test condition can also be a number, another variable with a numeric value, or an expression containing variables and numbers. </a:t>
            </a:r>
            <a:r>
              <a:rPr lang="en-US" dirty="0" smtClean="0">
                <a:solidFill>
                  <a:srgbClr val="002060"/>
                </a:solidFill>
              </a:rPr>
              <a:t>For example: </a:t>
            </a:r>
            <a:endParaRPr lang="en-US" dirty="0">
              <a:solidFill>
                <a:srgbClr val="002060"/>
              </a:solidFill>
            </a:endParaRPr>
          </a:p>
          <a:p>
            <a:pPr>
              <a:lnSpc>
                <a:spcPct val="100000"/>
              </a:lnSpc>
              <a:spcBef>
                <a:spcPts val="0"/>
              </a:spcBef>
              <a:spcAft>
                <a:spcPts val="600"/>
              </a:spcAft>
              <a:buFont typeface="Wingdings" panose="05000000000000000000" pitchFamily="2" charset="2"/>
              <a:buChar char="Ø"/>
            </a:pPr>
            <a:r>
              <a:rPr lang="en-US" dirty="0">
                <a:solidFill>
                  <a:srgbClr val="002060"/>
                </a:solidFill>
              </a:rPr>
              <a:t> </a:t>
            </a:r>
            <a:r>
              <a:rPr lang="en-US" b="1" dirty="0">
                <a:solidFill>
                  <a:srgbClr val="0070C0"/>
                </a:solidFill>
                <a:latin typeface="Courier New" panose="02070309020205020404" pitchFamily="49" charset="0"/>
              </a:rPr>
              <a:t>Count</a:t>
            </a:r>
            <a:r>
              <a:rPr lang="en-US" dirty="0">
                <a:solidFill>
                  <a:srgbClr val="002060"/>
                </a:solidFill>
                <a:latin typeface="Courier New" panose="02070309020205020404" pitchFamily="49" charset="0"/>
              </a:rPr>
              <a:t> &lt; 5</a:t>
            </a:r>
            <a:r>
              <a:rPr lang="en-US" dirty="0">
                <a:solidFill>
                  <a:srgbClr val="002060"/>
                </a:solidFill>
              </a:rPr>
              <a:t> </a:t>
            </a:r>
          </a:p>
          <a:p>
            <a:pPr marL="715952" lvl="5" indent="0">
              <a:lnSpc>
                <a:spcPct val="100000"/>
              </a:lnSpc>
              <a:spcBef>
                <a:spcPts val="0"/>
              </a:spcBef>
              <a:spcAft>
                <a:spcPts val="1200"/>
              </a:spcAft>
            </a:pPr>
            <a:r>
              <a:rPr lang="en-US" sz="2000" dirty="0" smtClean="0">
                <a:solidFill>
                  <a:srgbClr val="002060"/>
                </a:solidFill>
              </a:rPr>
              <a:t> is </a:t>
            </a:r>
            <a:r>
              <a:rPr lang="en-US" sz="2000" dirty="0">
                <a:solidFill>
                  <a:srgbClr val="002060"/>
                </a:solidFill>
              </a:rPr>
              <a:t>valid </a:t>
            </a:r>
            <a:r>
              <a:rPr lang="en-US" sz="2000" dirty="0" smtClean="0">
                <a:solidFill>
                  <a:srgbClr val="002060"/>
                </a:solidFill>
              </a:rPr>
              <a:t> and  will </a:t>
            </a:r>
            <a:r>
              <a:rPr lang="en-US" sz="2000" dirty="0">
                <a:solidFill>
                  <a:srgbClr val="002060"/>
                </a:solidFill>
              </a:rPr>
              <a:t>execute until </a:t>
            </a:r>
            <a:r>
              <a:rPr lang="en-US" sz="2000" b="1" dirty="0">
                <a:solidFill>
                  <a:srgbClr val="0070C0"/>
                </a:solidFill>
                <a:latin typeface="Courier New" panose="02070309020205020404" pitchFamily="49" charset="0"/>
              </a:rPr>
              <a:t>Count</a:t>
            </a:r>
            <a:r>
              <a:rPr lang="en-US" sz="2000" dirty="0">
                <a:solidFill>
                  <a:srgbClr val="002060"/>
                </a:solidFill>
                <a:latin typeface="Courier New" panose="02070309020205020404" pitchFamily="49" charset="0"/>
              </a:rPr>
              <a:t> </a:t>
            </a:r>
            <a:r>
              <a:rPr lang="en-US" sz="2000" dirty="0">
                <a:solidFill>
                  <a:srgbClr val="002060"/>
                </a:solidFill>
              </a:rPr>
              <a:t>has the value of </a:t>
            </a:r>
            <a:r>
              <a:rPr lang="en-US" sz="2000" dirty="0">
                <a:solidFill>
                  <a:srgbClr val="002060"/>
                </a:solidFill>
                <a:latin typeface="Courier New" panose="02070309020205020404" pitchFamily="49" charset="0"/>
              </a:rPr>
              <a:t>5</a:t>
            </a:r>
            <a:r>
              <a:rPr lang="en-US" sz="2000" dirty="0">
                <a:solidFill>
                  <a:srgbClr val="002060"/>
                </a:solidFill>
              </a:rPr>
              <a:t> or more</a:t>
            </a:r>
          </a:p>
          <a:p>
            <a:pPr>
              <a:lnSpc>
                <a:spcPct val="100000"/>
              </a:lnSpc>
              <a:spcBef>
                <a:spcPts val="0"/>
              </a:spcBef>
              <a:spcAft>
                <a:spcPts val="600"/>
              </a:spcAft>
              <a:buFont typeface="Wingdings" panose="05000000000000000000" pitchFamily="2" charset="2"/>
              <a:buChar char="Ø"/>
            </a:pPr>
            <a:r>
              <a:rPr lang="en-US" dirty="0">
                <a:solidFill>
                  <a:srgbClr val="002060"/>
                </a:solidFill>
              </a:rPr>
              <a:t> </a:t>
            </a:r>
            <a:r>
              <a:rPr lang="en-US" b="1" dirty="0">
                <a:solidFill>
                  <a:srgbClr val="0070C0"/>
                </a:solidFill>
                <a:latin typeface="Courier New" panose="02070309020205020404" pitchFamily="49" charset="0"/>
              </a:rPr>
              <a:t>Count</a:t>
            </a:r>
            <a:r>
              <a:rPr lang="en-US" dirty="0">
                <a:solidFill>
                  <a:srgbClr val="002060"/>
                </a:solidFill>
                <a:latin typeface="Courier New" panose="02070309020205020404" pitchFamily="49" charset="0"/>
              </a:rPr>
              <a:t> &gt;= 6 </a:t>
            </a:r>
          </a:p>
          <a:p>
            <a:pPr marL="715952" lvl="5" indent="0">
              <a:lnSpc>
                <a:spcPct val="100000"/>
              </a:lnSpc>
              <a:spcBef>
                <a:spcPts val="0"/>
              </a:spcBef>
              <a:spcAft>
                <a:spcPts val="1200"/>
              </a:spcAft>
            </a:pPr>
            <a:r>
              <a:rPr lang="en-US" sz="2000" dirty="0" smtClean="0">
                <a:solidFill>
                  <a:srgbClr val="002060"/>
                </a:solidFill>
                <a:latin typeface="Times New Roman" panose="02020603050405020304" pitchFamily="18" charset="0"/>
              </a:rPr>
              <a:t> is valid and </a:t>
            </a:r>
            <a:r>
              <a:rPr lang="en-US" sz="2000" dirty="0" smtClean="0">
                <a:solidFill>
                  <a:srgbClr val="002060"/>
                </a:solidFill>
              </a:rPr>
              <a:t>will </a:t>
            </a:r>
            <a:r>
              <a:rPr lang="en-US" sz="2000" dirty="0">
                <a:solidFill>
                  <a:srgbClr val="002060"/>
                </a:solidFill>
              </a:rPr>
              <a:t>execute until </a:t>
            </a:r>
            <a:r>
              <a:rPr lang="en-US" sz="2000" b="1" dirty="0">
                <a:solidFill>
                  <a:srgbClr val="0070C0"/>
                </a:solidFill>
                <a:latin typeface="Courier New" panose="02070309020205020404" pitchFamily="49" charset="0"/>
              </a:rPr>
              <a:t>Count</a:t>
            </a:r>
            <a:r>
              <a:rPr lang="en-US" sz="2000" dirty="0">
                <a:solidFill>
                  <a:srgbClr val="002060"/>
                </a:solidFill>
              </a:rPr>
              <a:t> becomes </a:t>
            </a:r>
            <a:r>
              <a:rPr lang="en-US" sz="2000" dirty="0">
                <a:solidFill>
                  <a:srgbClr val="002060"/>
                </a:solidFill>
                <a:latin typeface="Courier New" panose="02070309020205020404" pitchFamily="49" charset="0"/>
              </a:rPr>
              <a:t>5 </a:t>
            </a:r>
            <a:r>
              <a:rPr lang="en-US" sz="2000" dirty="0">
                <a:solidFill>
                  <a:srgbClr val="002060"/>
                </a:solidFill>
              </a:rPr>
              <a:t>or less</a:t>
            </a:r>
          </a:p>
          <a:p>
            <a:pPr>
              <a:lnSpc>
                <a:spcPct val="100000"/>
              </a:lnSpc>
              <a:spcBef>
                <a:spcPts val="0"/>
              </a:spcBef>
              <a:spcAft>
                <a:spcPts val="600"/>
              </a:spcAft>
              <a:buFont typeface="Wingdings" panose="05000000000000000000" pitchFamily="2" charset="2"/>
              <a:buChar char="Ø"/>
            </a:pPr>
            <a:r>
              <a:rPr lang="en-US" dirty="0">
                <a:solidFill>
                  <a:srgbClr val="002060"/>
                </a:solidFill>
              </a:rPr>
              <a:t> </a:t>
            </a:r>
            <a:r>
              <a:rPr lang="en-US" b="1" dirty="0">
                <a:solidFill>
                  <a:srgbClr val="0070C0"/>
                </a:solidFill>
                <a:latin typeface="Courier New" panose="02070309020205020404" pitchFamily="49" charset="0"/>
              </a:rPr>
              <a:t>Count</a:t>
            </a:r>
            <a:r>
              <a:rPr lang="en-US" dirty="0">
                <a:solidFill>
                  <a:srgbClr val="002060"/>
                </a:solidFill>
                <a:latin typeface="Courier New" panose="02070309020205020404" pitchFamily="49" charset="0"/>
              </a:rPr>
              <a:t> &gt;= </a:t>
            </a:r>
            <a:r>
              <a:rPr lang="en-US" b="1" dirty="0" err="1">
                <a:solidFill>
                  <a:srgbClr val="0070C0"/>
                </a:solidFill>
                <a:latin typeface="Courier New" panose="02070309020205020404" pitchFamily="49" charset="0"/>
              </a:rPr>
              <a:t>NewNumber</a:t>
            </a:r>
            <a:r>
              <a:rPr lang="en-US" dirty="0">
                <a:solidFill>
                  <a:srgbClr val="002060"/>
                </a:solidFill>
                <a:latin typeface="Courier New" panose="02070309020205020404" pitchFamily="49" charset="0"/>
              </a:rPr>
              <a:t> </a:t>
            </a:r>
          </a:p>
          <a:p>
            <a:pPr marL="715952" lvl="5" indent="0">
              <a:lnSpc>
                <a:spcPct val="100000"/>
              </a:lnSpc>
              <a:spcBef>
                <a:spcPts val="0"/>
              </a:spcBef>
              <a:spcAft>
                <a:spcPts val="1200"/>
              </a:spcAft>
            </a:pPr>
            <a:r>
              <a:rPr lang="en-US" sz="2000" dirty="0" smtClean="0">
                <a:solidFill>
                  <a:srgbClr val="002060"/>
                </a:solidFill>
              </a:rPr>
              <a:t> is valid and will </a:t>
            </a:r>
            <a:r>
              <a:rPr lang="en-US" sz="2000" dirty="0">
                <a:solidFill>
                  <a:srgbClr val="002060"/>
                </a:solidFill>
              </a:rPr>
              <a:t>execute until </a:t>
            </a:r>
            <a:r>
              <a:rPr lang="en-US" sz="2000" b="1" dirty="0">
                <a:solidFill>
                  <a:srgbClr val="0070C0"/>
                </a:solidFill>
                <a:latin typeface="Courier New" panose="02070309020205020404" pitchFamily="49" charset="0"/>
              </a:rPr>
              <a:t>Count</a:t>
            </a:r>
            <a:r>
              <a:rPr lang="en-US" sz="2000" dirty="0">
                <a:solidFill>
                  <a:srgbClr val="002060"/>
                </a:solidFill>
              </a:rPr>
              <a:t> becomes less than the value of </a:t>
            </a:r>
            <a:r>
              <a:rPr lang="en-US" sz="2000" b="1" dirty="0" err="1">
                <a:solidFill>
                  <a:srgbClr val="0070C0"/>
                </a:solidFill>
                <a:latin typeface="Courier New" panose="02070309020205020404" pitchFamily="49" charset="0"/>
              </a:rPr>
              <a:t>NewNumber</a:t>
            </a:r>
            <a:endParaRPr lang="en-US" sz="2000" b="1" dirty="0">
              <a:solidFill>
                <a:srgbClr val="0070C0"/>
              </a:solidFill>
              <a:latin typeface="Courier New" panose="02070309020205020404" pitchFamily="49" charset="0"/>
            </a:endParaRPr>
          </a:p>
          <a:p>
            <a:pPr>
              <a:lnSpc>
                <a:spcPct val="100000"/>
              </a:lnSpc>
              <a:spcBef>
                <a:spcPts val="0"/>
              </a:spcBef>
              <a:spcAft>
                <a:spcPts val="600"/>
              </a:spcAft>
              <a:buFont typeface="Wingdings" panose="05000000000000000000" pitchFamily="2" charset="2"/>
              <a:buChar char="Ø"/>
            </a:pPr>
            <a:r>
              <a:rPr lang="en-US" dirty="0">
                <a:solidFill>
                  <a:srgbClr val="002060"/>
                </a:solidFill>
              </a:rPr>
              <a:t> </a:t>
            </a:r>
            <a:r>
              <a:rPr lang="en-US" b="1" dirty="0">
                <a:solidFill>
                  <a:srgbClr val="0070C0"/>
                </a:solidFill>
                <a:latin typeface="Courier New" panose="02070309020205020404" pitchFamily="49" charset="0"/>
              </a:rPr>
              <a:t>Count</a:t>
            </a:r>
            <a:r>
              <a:rPr lang="en-US" dirty="0">
                <a:solidFill>
                  <a:srgbClr val="002060"/>
                </a:solidFill>
                <a:latin typeface="Courier New" panose="02070309020205020404" pitchFamily="49" charset="0"/>
              </a:rPr>
              <a:t> &lt; (</a:t>
            </a:r>
            <a:r>
              <a:rPr lang="en-US" b="1" dirty="0" err="1">
                <a:solidFill>
                  <a:srgbClr val="0070C0"/>
                </a:solidFill>
                <a:latin typeface="Courier New" panose="02070309020205020404" pitchFamily="49" charset="0"/>
              </a:rPr>
              <a:t>NewNumber</a:t>
            </a:r>
            <a:r>
              <a:rPr lang="en-US" dirty="0">
                <a:solidFill>
                  <a:srgbClr val="002060"/>
                </a:solidFill>
                <a:latin typeface="Courier New" panose="02070309020205020404" pitchFamily="49" charset="0"/>
              </a:rPr>
              <a:t> + 5) </a:t>
            </a:r>
          </a:p>
          <a:p>
            <a:pPr marL="715952" lvl="5" indent="0">
              <a:lnSpc>
                <a:spcPct val="100000"/>
              </a:lnSpc>
              <a:spcBef>
                <a:spcPts val="0"/>
              </a:spcBef>
              <a:spcAft>
                <a:spcPts val="1200"/>
              </a:spcAft>
            </a:pPr>
            <a:r>
              <a:rPr lang="en-US" sz="2000" dirty="0" smtClean="0">
                <a:solidFill>
                  <a:srgbClr val="002060"/>
                </a:solidFill>
              </a:rPr>
              <a:t> is valid and will </a:t>
            </a:r>
            <a:r>
              <a:rPr lang="en-US" sz="2000" dirty="0">
                <a:solidFill>
                  <a:srgbClr val="002060"/>
                </a:solidFill>
              </a:rPr>
              <a:t>execute until </a:t>
            </a:r>
            <a:r>
              <a:rPr lang="en-US" sz="2000" b="1" dirty="0">
                <a:solidFill>
                  <a:srgbClr val="0070C0"/>
                </a:solidFill>
                <a:latin typeface="Courier New" panose="02070309020205020404" pitchFamily="49" charset="0"/>
              </a:rPr>
              <a:t>Count</a:t>
            </a:r>
            <a:r>
              <a:rPr lang="en-US" sz="2000" dirty="0">
                <a:solidFill>
                  <a:srgbClr val="002060"/>
                </a:solidFill>
              </a:rPr>
              <a:t> becomes greater than or equal to the value of </a:t>
            </a:r>
            <a:r>
              <a:rPr lang="en-US" sz="2000" b="1" dirty="0" err="1">
                <a:solidFill>
                  <a:srgbClr val="0070C0"/>
                </a:solidFill>
                <a:latin typeface="Courier New" panose="02070309020205020404" pitchFamily="49" charset="0"/>
              </a:rPr>
              <a:t>NewNumber</a:t>
            </a:r>
            <a:r>
              <a:rPr lang="en-US" sz="2000" dirty="0" smtClean="0">
                <a:solidFill>
                  <a:srgbClr val="002060"/>
                </a:solidFill>
                <a:latin typeface="Courier New" panose="02070309020205020404" pitchFamily="49" charset="0"/>
              </a:rPr>
              <a:t> </a:t>
            </a:r>
            <a:r>
              <a:rPr lang="en-US" sz="2000" dirty="0">
                <a:solidFill>
                  <a:srgbClr val="002060"/>
                </a:solidFill>
                <a:latin typeface="Courier New" panose="02070309020205020404" pitchFamily="49" charset="0"/>
              </a:rPr>
              <a:t>+ 5</a:t>
            </a:r>
          </a:p>
        </p:txBody>
      </p:sp>
    </p:spTree>
    <p:extLst>
      <p:ext uri="{BB962C8B-B14F-4D97-AF65-F5344CB8AC3E}">
        <p14:creationId xmlns:p14="http://schemas.microsoft.com/office/powerpoint/2010/main" val="3896664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1192305" y="350716"/>
            <a:ext cx="7316684" cy="698156"/>
          </a:xfrm>
        </p:spPr>
        <p:txBody>
          <a:bodyPr>
            <a:normAutofit/>
          </a:bodyPr>
          <a:lstStyle/>
          <a:p>
            <a:r>
              <a:rPr lang="en-US" sz="3600" b="1" dirty="0" smtClean="0">
                <a:solidFill>
                  <a:schemeClr val="accent1">
                    <a:lumMod val="75000"/>
                  </a:schemeClr>
                </a:solidFill>
              </a:rPr>
              <a:t>The Increment/Decrement Statement</a:t>
            </a:r>
            <a:endParaRPr lang="en-US" sz="3600" b="1" dirty="0">
              <a:solidFill>
                <a:schemeClr val="accent1">
                  <a:lumMod val="75000"/>
                </a:schemeClr>
              </a:solidFill>
            </a:endParaRPr>
          </a:p>
        </p:txBody>
      </p:sp>
      <p:sp>
        <p:nvSpPr>
          <p:cNvPr id="3" name="Content Placeholder 2"/>
          <p:cNvSpPr>
            <a:spLocks noGrp="1"/>
          </p:cNvSpPr>
          <p:nvPr>
            <p:ph idx="4294967295"/>
          </p:nvPr>
        </p:nvSpPr>
        <p:spPr>
          <a:xfrm>
            <a:off x="1068386" y="1048872"/>
            <a:ext cx="10442295" cy="4881281"/>
          </a:xfrm>
        </p:spPr>
        <p:txBody>
          <a:bodyPr>
            <a:noAutofit/>
          </a:bodyPr>
          <a:lstStyle/>
          <a:p>
            <a:pPr>
              <a:lnSpc>
                <a:spcPct val="100000"/>
              </a:lnSpc>
              <a:spcBef>
                <a:spcPts val="0"/>
              </a:spcBef>
              <a:spcAft>
                <a:spcPts val="600"/>
              </a:spcAft>
              <a:buFont typeface="Wingdings" panose="05000000000000000000" pitchFamily="2" charset="2"/>
              <a:buChar char="Ø"/>
            </a:pPr>
            <a:r>
              <a:rPr lang="en-US" dirty="0" smtClean="0">
                <a:solidFill>
                  <a:srgbClr val="002060"/>
                </a:solidFill>
              </a:rPr>
              <a:t> The </a:t>
            </a:r>
            <a:r>
              <a:rPr lang="en-US" b="1" dirty="0">
                <a:solidFill>
                  <a:srgbClr val="002060"/>
                </a:solidFill>
              </a:rPr>
              <a:t>Increment</a:t>
            </a:r>
            <a:r>
              <a:rPr lang="en-US" dirty="0">
                <a:solidFill>
                  <a:srgbClr val="002060"/>
                </a:solidFill>
              </a:rPr>
              <a:t> or </a:t>
            </a:r>
            <a:r>
              <a:rPr lang="en-US" b="1" dirty="0">
                <a:solidFill>
                  <a:srgbClr val="002060"/>
                </a:solidFill>
              </a:rPr>
              <a:t>Decrement</a:t>
            </a:r>
            <a:r>
              <a:rPr lang="en-US" dirty="0">
                <a:solidFill>
                  <a:srgbClr val="002060"/>
                </a:solidFill>
              </a:rPr>
              <a:t> statement is </a:t>
            </a:r>
            <a:r>
              <a:rPr lang="en-US" dirty="0" smtClean="0">
                <a:solidFill>
                  <a:srgbClr val="002060"/>
                </a:solidFill>
              </a:rPr>
              <a:t>like:</a:t>
            </a:r>
          </a:p>
          <a:p>
            <a:pPr marL="384048" lvl="2" indent="0">
              <a:lnSpc>
                <a:spcPct val="100000"/>
              </a:lnSpc>
              <a:spcBef>
                <a:spcPts val="0"/>
              </a:spcBef>
              <a:spcAft>
                <a:spcPts val="600"/>
              </a:spcAft>
              <a:buNone/>
            </a:pPr>
            <a:r>
              <a:rPr lang="en-US" sz="2000" dirty="0">
                <a:solidFill>
                  <a:srgbClr val="002060"/>
                </a:solidFill>
              </a:rPr>
              <a:t>	</a:t>
            </a:r>
            <a:r>
              <a:rPr lang="en-US" sz="2000" dirty="0" smtClean="0">
                <a:solidFill>
                  <a:srgbClr val="002060"/>
                </a:solidFill>
              </a:rPr>
              <a:t> </a:t>
            </a:r>
            <a:r>
              <a:rPr lang="en-US" sz="2000" b="1" dirty="0">
                <a:solidFill>
                  <a:srgbClr val="0070C0"/>
                </a:solidFill>
                <a:latin typeface="Courier New" panose="02070309020205020404" pitchFamily="49" charset="0"/>
              </a:rPr>
              <a:t>Count</a:t>
            </a:r>
            <a:r>
              <a:rPr lang="en-US" sz="2000" dirty="0">
                <a:solidFill>
                  <a:srgbClr val="002060"/>
                </a:solidFill>
                <a:latin typeface="Courier New" panose="02070309020205020404" pitchFamily="49" charset="0"/>
              </a:rPr>
              <a:t> = </a:t>
            </a:r>
            <a:r>
              <a:rPr lang="en-US" sz="2000" b="1" dirty="0">
                <a:solidFill>
                  <a:srgbClr val="0070C0"/>
                </a:solidFill>
                <a:latin typeface="Courier New" panose="02070309020205020404" pitchFamily="49" charset="0"/>
              </a:rPr>
              <a:t>Count</a:t>
            </a:r>
            <a:r>
              <a:rPr lang="en-US" sz="2000" dirty="0">
                <a:solidFill>
                  <a:srgbClr val="002060"/>
                </a:solidFill>
                <a:latin typeface="Courier New" panose="02070309020205020404" pitchFamily="49" charset="0"/>
              </a:rPr>
              <a:t> + 1</a:t>
            </a:r>
            <a:r>
              <a:rPr lang="en-US" sz="2000" dirty="0">
                <a:solidFill>
                  <a:srgbClr val="002060"/>
                </a:solidFill>
              </a:rPr>
              <a:t> or </a:t>
            </a:r>
            <a:r>
              <a:rPr lang="en-US" sz="2000" b="1" dirty="0">
                <a:solidFill>
                  <a:srgbClr val="0070C0"/>
                </a:solidFill>
                <a:latin typeface="Courier New" panose="02070309020205020404" pitchFamily="49" charset="0"/>
              </a:rPr>
              <a:t>Count</a:t>
            </a:r>
            <a:r>
              <a:rPr lang="en-US" sz="2000" dirty="0">
                <a:solidFill>
                  <a:srgbClr val="002060"/>
                </a:solidFill>
                <a:latin typeface="Courier New" panose="02070309020205020404" pitchFamily="49" charset="0"/>
              </a:rPr>
              <a:t> = </a:t>
            </a:r>
            <a:r>
              <a:rPr lang="en-US" sz="2000" b="1" dirty="0">
                <a:solidFill>
                  <a:srgbClr val="0070C0"/>
                </a:solidFill>
                <a:latin typeface="Courier New" panose="02070309020205020404" pitchFamily="49" charset="0"/>
              </a:rPr>
              <a:t>Count</a:t>
            </a:r>
            <a:r>
              <a:rPr lang="en-US" sz="2000" dirty="0">
                <a:solidFill>
                  <a:srgbClr val="002060"/>
                </a:solidFill>
                <a:latin typeface="Courier New" panose="02070309020205020404" pitchFamily="49" charset="0"/>
              </a:rPr>
              <a:t> </a:t>
            </a:r>
            <a:r>
              <a:rPr lang="en-US" sz="2000" dirty="0">
                <a:solidFill>
                  <a:srgbClr val="002060"/>
                </a:solidFill>
              </a:rPr>
              <a:t>–</a:t>
            </a:r>
            <a:r>
              <a:rPr lang="en-US" sz="2000" dirty="0">
                <a:solidFill>
                  <a:srgbClr val="002060"/>
                </a:solidFill>
                <a:latin typeface="Courier New" panose="02070309020205020404" pitchFamily="49" charset="0"/>
              </a:rPr>
              <a:t> 1</a:t>
            </a:r>
            <a:r>
              <a:rPr lang="en-US" sz="2000" dirty="0">
                <a:solidFill>
                  <a:srgbClr val="002060"/>
                </a:solidFill>
              </a:rPr>
              <a:t> </a:t>
            </a:r>
          </a:p>
          <a:p>
            <a:pPr>
              <a:lnSpc>
                <a:spcPct val="100000"/>
              </a:lnSpc>
              <a:spcBef>
                <a:spcPts val="0"/>
              </a:spcBef>
              <a:spcAft>
                <a:spcPts val="600"/>
              </a:spcAft>
              <a:buFont typeface="Wingdings" panose="05000000000000000000" pitchFamily="2" charset="2"/>
              <a:buChar char="Ø"/>
            </a:pPr>
            <a:r>
              <a:rPr lang="en-US" dirty="0" smtClean="0">
                <a:solidFill>
                  <a:srgbClr val="002060"/>
                </a:solidFill>
              </a:rPr>
              <a:t> Many </a:t>
            </a:r>
            <a:r>
              <a:rPr lang="en-US" dirty="0">
                <a:solidFill>
                  <a:srgbClr val="002060"/>
                </a:solidFill>
              </a:rPr>
              <a:t>programming languages use a shorthand </a:t>
            </a:r>
            <a:r>
              <a:rPr lang="en-US" dirty="0" smtClean="0">
                <a:solidFill>
                  <a:srgbClr val="002060"/>
                </a:solidFill>
              </a:rPr>
              <a:t>method. We </a:t>
            </a:r>
            <a:r>
              <a:rPr lang="en-US" dirty="0">
                <a:solidFill>
                  <a:srgbClr val="002060"/>
                </a:solidFill>
              </a:rPr>
              <a:t>will use:</a:t>
            </a:r>
          </a:p>
          <a:p>
            <a:pPr marL="891540" lvl="4" indent="-342900">
              <a:lnSpc>
                <a:spcPct val="100000"/>
              </a:lnSpc>
              <a:spcBef>
                <a:spcPts val="0"/>
              </a:spcBef>
              <a:spcAft>
                <a:spcPts val="600"/>
              </a:spcAft>
              <a:buFont typeface="Courier New" panose="02070309020205020404" pitchFamily="49" charset="0"/>
              <a:buChar char="o"/>
            </a:pPr>
            <a:r>
              <a:rPr lang="en-US" sz="2000" b="1" dirty="0">
                <a:solidFill>
                  <a:srgbClr val="0070C0"/>
                </a:solidFill>
                <a:latin typeface="Courier New" panose="02070309020205020404" pitchFamily="49" charset="0"/>
              </a:rPr>
              <a:t>Count</a:t>
            </a:r>
            <a:r>
              <a:rPr lang="en-US" sz="2000" dirty="0">
                <a:solidFill>
                  <a:srgbClr val="002060"/>
                </a:solidFill>
                <a:latin typeface="Courier New" panose="02070309020205020404" pitchFamily="49" charset="0"/>
              </a:rPr>
              <a:t>++</a:t>
            </a:r>
            <a:r>
              <a:rPr lang="en-US" sz="2000" dirty="0">
                <a:solidFill>
                  <a:srgbClr val="002060"/>
                </a:solidFill>
              </a:rPr>
              <a:t> increments the variable named </a:t>
            </a:r>
            <a:r>
              <a:rPr lang="en-US" sz="2000" b="1" dirty="0">
                <a:solidFill>
                  <a:srgbClr val="0070C0"/>
                </a:solidFill>
                <a:latin typeface="Courier New" panose="02070309020205020404" pitchFamily="49" charset="0"/>
              </a:rPr>
              <a:t>Count</a:t>
            </a:r>
            <a:r>
              <a:rPr lang="en-US" sz="2000" dirty="0">
                <a:solidFill>
                  <a:srgbClr val="002060"/>
                </a:solidFill>
              </a:rPr>
              <a:t> by </a:t>
            </a:r>
            <a:r>
              <a:rPr lang="en-US" sz="2000" dirty="0">
                <a:solidFill>
                  <a:srgbClr val="002060"/>
                </a:solidFill>
                <a:latin typeface="Courier New" panose="02070309020205020404" pitchFamily="49" charset="0"/>
              </a:rPr>
              <a:t>1</a:t>
            </a:r>
            <a:r>
              <a:rPr lang="en-US" sz="2000" dirty="0">
                <a:solidFill>
                  <a:srgbClr val="002060"/>
                </a:solidFill>
              </a:rPr>
              <a:t> (i.e., </a:t>
            </a:r>
            <a:r>
              <a:rPr lang="en-US" sz="2000" dirty="0" smtClean="0">
                <a:solidFill>
                  <a:srgbClr val="002060"/>
                </a:solidFill>
              </a:rPr>
              <a:t>counts </a:t>
            </a:r>
            <a:r>
              <a:rPr lang="en-US" sz="2000" dirty="0">
                <a:solidFill>
                  <a:srgbClr val="002060"/>
                </a:solidFill>
              </a:rPr>
              <a:t>up</a:t>
            </a:r>
            <a:r>
              <a:rPr lang="en-US" sz="2000" dirty="0" smtClean="0">
                <a:solidFill>
                  <a:srgbClr val="002060"/>
                </a:solidFill>
              </a:rPr>
              <a:t>)</a:t>
            </a:r>
            <a:endParaRPr lang="en-US" sz="2000" dirty="0">
              <a:solidFill>
                <a:srgbClr val="002060"/>
              </a:solidFill>
            </a:endParaRPr>
          </a:p>
          <a:p>
            <a:pPr marL="891540" lvl="4" indent="-342900">
              <a:lnSpc>
                <a:spcPct val="100000"/>
              </a:lnSpc>
              <a:spcBef>
                <a:spcPts val="0"/>
              </a:spcBef>
              <a:spcAft>
                <a:spcPts val="1200"/>
              </a:spcAft>
              <a:buFont typeface="Courier New" panose="02070309020205020404" pitchFamily="49" charset="0"/>
              <a:buChar char="o"/>
            </a:pPr>
            <a:r>
              <a:rPr lang="en-US" sz="2000" dirty="0">
                <a:solidFill>
                  <a:srgbClr val="002060"/>
                </a:solidFill>
              </a:rPr>
              <a:t> </a:t>
            </a:r>
            <a:r>
              <a:rPr lang="en-US" sz="2000" b="1" dirty="0">
                <a:solidFill>
                  <a:srgbClr val="0070C0"/>
                </a:solidFill>
                <a:latin typeface="Courier New" panose="02070309020205020404" pitchFamily="49" charset="0"/>
              </a:rPr>
              <a:t>Count</a:t>
            </a:r>
            <a:r>
              <a:rPr lang="en-US" sz="2000" dirty="0">
                <a:solidFill>
                  <a:srgbClr val="002060"/>
                </a:solidFill>
                <a:latin typeface="Courier New" panose="02070309020205020404" pitchFamily="49" charset="0"/>
              </a:rPr>
              <a:t>––</a:t>
            </a:r>
            <a:r>
              <a:rPr lang="en-US" sz="2000" dirty="0">
                <a:solidFill>
                  <a:srgbClr val="002060"/>
                </a:solidFill>
              </a:rPr>
              <a:t> decrements the variable named </a:t>
            </a:r>
            <a:r>
              <a:rPr lang="en-US" sz="2000" b="1" dirty="0">
                <a:solidFill>
                  <a:srgbClr val="0070C0"/>
                </a:solidFill>
                <a:latin typeface="Courier New" panose="02070309020205020404" pitchFamily="49" charset="0"/>
              </a:rPr>
              <a:t>Count</a:t>
            </a:r>
            <a:r>
              <a:rPr lang="en-US" sz="2000" dirty="0">
                <a:solidFill>
                  <a:srgbClr val="002060"/>
                </a:solidFill>
              </a:rPr>
              <a:t> by </a:t>
            </a:r>
            <a:r>
              <a:rPr lang="en-US" sz="2000" dirty="0">
                <a:solidFill>
                  <a:srgbClr val="002060"/>
                </a:solidFill>
                <a:latin typeface="Courier New" panose="02070309020205020404" pitchFamily="49" charset="0"/>
              </a:rPr>
              <a:t>1</a:t>
            </a:r>
            <a:r>
              <a:rPr lang="en-US" sz="2000" dirty="0">
                <a:solidFill>
                  <a:srgbClr val="002060"/>
                </a:solidFill>
              </a:rPr>
              <a:t> (i.e., </a:t>
            </a:r>
            <a:r>
              <a:rPr lang="en-US" sz="2000" dirty="0" smtClean="0">
                <a:solidFill>
                  <a:srgbClr val="002060"/>
                </a:solidFill>
              </a:rPr>
              <a:t>counts </a:t>
            </a:r>
            <a:r>
              <a:rPr lang="en-US" sz="2000" dirty="0">
                <a:solidFill>
                  <a:srgbClr val="002060"/>
                </a:solidFill>
              </a:rPr>
              <a:t>down</a:t>
            </a:r>
            <a:r>
              <a:rPr lang="en-US" sz="2000" dirty="0" smtClean="0">
                <a:solidFill>
                  <a:srgbClr val="002060"/>
                </a:solidFill>
              </a:rPr>
              <a:t>)</a:t>
            </a:r>
            <a:endParaRPr lang="en-US" sz="2000" dirty="0">
              <a:solidFill>
                <a:srgbClr val="002060"/>
              </a:solidFill>
            </a:endParaRPr>
          </a:p>
          <a:p>
            <a:pPr>
              <a:lnSpc>
                <a:spcPct val="100000"/>
              </a:lnSpc>
              <a:spcBef>
                <a:spcPts val="0"/>
              </a:spcBef>
              <a:spcAft>
                <a:spcPts val="600"/>
              </a:spcAft>
              <a:buFont typeface="Wingdings" panose="05000000000000000000" pitchFamily="2" charset="2"/>
              <a:buChar char="Ø"/>
            </a:pPr>
            <a:r>
              <a:rPr lang="en-US" dirty="0">
                <a:solidFill>
                  <a:srgbClr val="002060"/>
                </a:solidFill>
              </a:rPr>
              <a:t> To increase or decrease a counter by any integer other than </a:t>
            </a:r>
            <a:r>
              <a:rPr lang="en-US" b="1" dirty="0">
                <a:solidFill>
                  <a:srgbClr val="002060"/>
                </a:solidFill>
                <a:latin typeface="Courier New" panose="02070309020205020404" pitchFamily="49" charset="0"/>
              </a:rPr>
              <a:t>1</a:t>
            </a:r>
            <a:r>
              <a:rPr lang="en-US" dirty="0">
                <a:solidFill>
                  <a:srgbClr val="002060"/>
                </a:solidFill>
              </a:rPr>
              <a:t>, we will use the </a:t>
            </a:r>
            <a:r>
              <a:rPr lang="en-US" dirty="0" smtClean="0">
                <a:solidFill>
                  <a:srgbClr val="002060"/>
                </a:solidFill>
              </a:rPr>
              <a:t>shorthand</a:t>
            </a:r>
            <a:r>
              <a:rPr lang="en-US" dirty="0">
                <a:solidFill>
                  <a:srgbClr val="002060"/>
                </a:solidFill>
              </a:rPr>
              <a:t>:</a:t>
            </a:r>
          </a:p>
          <a:p>
            <a:pPr marL="0" indent="0">
              <a:lnSpc>
                <a:spcPct val="100000"/>
              </a:lnSpc>
              <a:spcBef>
                <a:spcPts val="0"/>
              </a:spcBef>
              <a:spcAft>
                <a:spcPts val="600"/>
              </a:spcAft>
              <a:buNone/>
            </a:pPr>
            <a:r>
              <a:rPr lang="en-US" dirty="0">
                <a:solidFill>
                  <a:srgbClr val="002060"/>
                </a:solidFill>
              </a:rPr>
              <a:t> </a:t>
            </a:r>
            <a:r>
              <a:rPr lang="en-US" dirty="0" smtClean="0">
                <a:solidFill>
                  <a:srgbClr val="002060"/>
                </a:solidFill>
              </a:rPr>
              <a:t>	</a:t>
            </a:r>
            <a:r>
              <a:rPr lang="en-US" b="1" dirty="0">
                <a:solidFill>
                  <a:srgbClr val="0070C0"/>
                </a:solidFill>
                <a:latin typeface="Courier New" panose="02070309020205020404" pitchFamily="49" charset="0"/>
              </a:rPr>
              <a:t>Count</a:t>
            </a:r>
            <a:r>
              <a:rPr lang="en-US" dirty="0">
                <a:solidFill>
                  <a:srgbClr val="002060"/>
                </a:solidFill>
                <a:latin typeface="Courier New" panose="02070309020205020404" pitchFamily="49" charset="0"/>
              </a:rPr>
              <a:t>+2</a:t>
            </a:r>
            <a:r>
              <a:rPr lang="en-US" dirty="0" smtClean="0">
                <a:solidFill>
                  <a:srgbClr val="002060"/>
                </a:solidFill>
                <a:latin typeface="Courier New" panose="02070309020205020404" pitchFamily="49" charset="0"/>
              </a:rPr>
              <a:t> </a:t>
            </a:r>
            <a:r>
              <a:rPr lang="en-US" dirty="0">
                <a:solidFill>
                  <a:srgbClr val="002060"/>
                </a:solidFill>
              </a:rPr>
              <a:t>increments </a:t>
            </a:r>
            <a:r>
              <a:rPr lang="en-US" b="1" dirty="0">
                <a:solidFill>
                  <a:srgbClr val="0070C0"/>
                </a:solidFill>
                <a:latin typeface="Courier New" panose="02070309020205020404" pitchFamily="49" charset="0"/>
              </a:rPr>
              <a:t>Count</a:t>
            </a:r>
            <a:r>
              <a:rPr lang="en-US" dirty="0">
                <a:solidFill>
                  <a:srgbClr val="002060"/>
                </a:solidFill>
              </a:rPr>
              <a:t> by </a:t>
            </a:r>
            <a:r>
              <a:rPr lang="en-US" dirty="0">
                <a:solidFill>
                  <a:srgbClr val="002060"/>
                </a:solidFill>
                <a:latin typeface="Courier New" panose="02070309020205020404" pitchFamily="49" charset="0"/>
              </a:rPr>
              <a:t>2</a:t>
            </a:r>
          </a:p>
          <a:p>
            <a:pPr marL="0" lvl="1" indent="0">
              <a:lnSpc>
                <a:spcPct val="100000"/>
              </a:lnSpc>
              <a:spcBef>
                <a:spcPts val="0"/>
              </a:spcBef>
              <a:spcAft>
                <a:spcPts val="1800"/>
              </a:spcAft>
              <a:buNone/>
            </a:pPr>
            <a:r>
              <a:rPr lang="en-US" sz="2000" dirty="0">
                <a:solidFill>
                  <a:srgbClr val="002060"/>
                </a:solidFill>
              </a:rPr>
              <a:t>This shorthand is comparable to </a:t>
            </a:r>
            <a:r>
              <a:rPr lang="en-US" sz="2000" b="1" dirty="0">
                <a:solidFill>
                  <a:srgbClr val="0070C0"/>
                </a:solidFill>
                <a:latin typeface="Courier New" panose="02070309020205020404" pitchFamily="49" charset="0"/>
              </a:rPr>
              <a:t>Count</a:t>
            </a:r>
            <a:r>
              <a:rPr lang="en-US" sz="2000" dirty="0">
                <a:solidFill>
                  <a:srgbClr val="002060"/>
                </a:solidFill>
                <a:latin typeface="Courier New" panose="02070309020205020404" pitchFamily="49" charset="0"/>
              </a:rPr>
              <a:t> =</a:t>
            </a:r>
            <a:r>
              <a:rPr lang="en-US" sz="2000" b="1" dirty="0">
                <a:solidFill>
                  <a:srgbClr val="002060"/>
                </a:solidFill>
                <a:latin typeface="Courier New" panose="02070309020205020404" pitchFamily="49" charset="0"/>
              </a:rPr>
              <a:t> </a:t>
            </a:r>
            <a:r>
              <a:rPr lang="en-US" sz="2000" b="1" dirty="0">
                <a:solidFill>
                  <a:srgbClr val="0070C0"/>
                </a:solidFill>
                <a:latin typeface="Courier New" panose="02070309020205020404" pitchFamily="49" charset="0"/>
              </a:rPr>
              <a:t>Count</a:t>
            </a:r>
            <a:r>
              <a:rPr lang="en-US" sz="2000" b="1" dirty="0">
                <a:solidFill>
                  <a:srgbClr val="002060"/>
                </a:solidFill>
                <a:latin typeface="Courier New" panose="02070309020205020404" pitchFamily="49" charset="0"/>
              </a:rPr>
              <a:t> </a:t>
            </a:r>
            <a:r>
              <a:rPr lang="en-US" sz="2000" dirty="0">
                <a:solidFill>
                  <a:srgbClr val="002060"/>
                </a:solidFill>
                <a:latin typeface="Courier New" panose="02070309020205020404" pitchFamily="49" charset="0"/>
              </a:rPr>
              <a:t>+ 2</a:t>
            </a:r>
          </a:p>
          <a:p>
            <a:pPr marL="0" indent="0">
              <a:lnSpc>
                <a:spcPct val="100000"/>
              </a:lnSpc>
              <a:spcBef>
                <a:spcPts val="0"/>
              </a:spcBef>
              <a:spcAft>
                <a:spcPts val="600"/>
              </a:spcAft>
              <a:buNone/>
            </a:pPr>
            <a:r>
              <a:rPr lang="en-US" dirty="0">
                <a:solidFill>
                  <a:srgbClr val="002060"/>
                </a:solidFill>
              </a:rPr>
              <a:t> </a:t>
            </a:r>
            <a:r>
              <a:rPr lang="en-US" dirty="0" smtClean="0">
                <a:solidFill>
                  <a:srgbClr val="002060"/>
                </a:solidFill>
              </a:rPr>
              <a:t>	</a:t>
            </a:r>
            <a:r>
              <a:rPr lang="en-US" b="1" dirty="0">
                <a:solidFill>
                  <a:srgbClr val="0070C0"/>
                </a:solidFill>
                <a:latin typeface="Courier New" panose="02070309020205020404" pitchFamily="49" charset="0"/>
              </a:rPr>
              <a:t>Count</a:t>
            </a:r>
            <a:r>
              <a:rPr lang="en-US" dirty="0">
                <a:solidFill>
                  <a:srgbClr val="002060"/>
                </a:solidFill>
                <a:latin typeface="Courier New" panose="02070309020205020404" pitchFamily="49" charset="0"/>
              </a:rPr>
              <a:t>–3</a:t>
            </a:r>
            <a:r>
              <a:rPr lang="en-US" dirty="0" smtClean="0">
                <a:solidFill>
                  <a:srgbClr val="002060"/>
                </a:solidFill>
              </a:rPr>
              <a:t> </a:t>
            </a:r>
            <a:r>
              <a:rPr lang="en-US" dirty="0">
                <a:solidFill>
                  <a:srgbClr val="002060"/>
                </a:solidFill>
              </a:rPr>
              <a:t>decrements </a:t>
            </a:r>
            <a:r>
              <a:rPr lang="en-US" b="1" dirty="0">
                <a:solidFill>
                  <a:srgbClr val="0070C0"/>
                </a:solidFill>
                <a:latin typeface="Courier New" panose="02070309020205020404" pitchFamily="49" charset="0"/>
              </a:rPr>
              <a:t>Count</a:t>
            </a:r>
            <a:r>
              <a:rPr lang="en-US" dirty="0">
                <a:solidFill>
                  <a:srgbClr val="002060"/>
                </a:solidFill>
              </a:rPr>
              <a:t> by </a:t>
            </a:r>
            <a:r>
              <a:rPr lang="en-US" dirty="0">
                <a:solidFill>
                  <a:srgbClr val="002060"/>
                </a:solidFill>
                <a:latin typeface="Courier New" panose="02070309020205020404" pitchFamily="49" charset="0"/>
              </a:rPr>
              <a:t>3</a:t>
            </a:r>
          </a:p>
          <a:p>
            <a:pPr marL="0" lvl="1" indent="0">
              <a:lnSpc>
                <a:spcPct val="100000"/>
              </a:lnSpc>
              <a:spcBef>
                <a:spcPts val="0"/>
              </a:spcBef>
              <a:spcAft>
                <a:spcPts val="1800"/>
              </a:spcAft>
              <a:buNone/>
            </a:pPr>
            <a:r>
              <a:rPr lang="en-US" sz="2000" dirty="0">
                <a:solidFill>
                  <a:srgbClr val="002060"/>
                </a:solidFill>
              </a:rPr>
              <a:t>This shorthand is comparable to </a:t>
            </a:r>
            <a:r>
              <a:rPr lang="en-US" sz="2000" b="1" dirty="0">
                <a:solidFill>
                  <a:srgbClr val="0070C0"/>
                </a:solidFill>
                <a:latin typeface="Courier New" panose="02070309020205020404" pitchFamily="49" charset="0"/>
              </a:rPr>
              <a:t>Count</a:t>
            </a:r>
            <a:r>
              <a:rPr lang="en-US" sz="2000" dirty="0">
                <a:solidFill>
                  <a:srgbClr val="002060"/>
                </a:solidFill>
                <a:latin typeface="Courier New" panose="02070309020205020404" pitchFamily="49" charset="0"/>
              </a:rPr>
              <a:t> =</a:t>
            </a:r>
            <a:r>
              <a:rPr lang="en-US" sz="2000" b="1" dirty="0">
                <a:solidFill>
                  <a:srgbClr val="002060"/>
                </a:solidFill>
                <a:latin typeface="Courier New" panose="02070309020205020404" pitchFamily="49" charset="0"/>
              </a:rPr>
              <a:t> </a:t>
            </a:r>
            <a:r>
              <a:rPr lang="en-US" sz="2000" b="1" dirty="0">
                <a:solidFill>
                  <a:srgbClr val="0070C0"/>
                </a:solidFill>
                <a:latin typeface="Courier New" panose="02070309020205020404" pitchFamily="49" charset="0"/>
              </a:rPr>
              <a:t>Count</a:t>
            </a:r>
            <a:r>
              <a:rPr lang="en-US" sz="2000" b="1" dirty="0">
                <a:solidFill>
                  <a:srgbClr val="002060"/>
                </a:solidFill>
                <a:latin typeface="Courier New" panose="02070309020205020404" pitchFamily="49" charset="0"/>
              </a:rPr>
              <a:t> </a:t>
            </a:r>
            <a:r>
              <a:rPr lang="en-US" sz="2000" dirty="0">
                <a:solidFill>
                  <a:srgbClr val="002060"/>
                </a:solidFill>
                <a:latin typeface="Courier New" panose="02070309020205020404" pitchFamily="49" charset="0"/>
              </a:rPr>
              <a:t>– 3</a:t>
            </a:r>
          </a:p>
          <a:p>
            <a:pPr>
              <a:lnSpc>
                <a:spcPct val="100000"/>
              </a:lnSpc>
              <a:spcBef>
                <a:spcPts val="0"/>
              </a:spcBef>
              <a:spcAft>
                <a:spcPts val="600"/>
              </a:spcAft>
              <a:buFont typeface="Wingdings" panose="05000000000000000000" pitchFamily="2" charset="2"/>
              <a:buChar char="Ø"/>
            </a:pPr>
            <a:r>
              <a:rPr lang="en-US" dirty="0">
                <a:solidFill>
                  <a:srgbClr val="002060"/>
                </a:solidFill>
              </a:rPr>
              <a:t> </a:t>
            </a:r>
            <a:r>
              <a:rPr lang="en-US" b="1" dirty="0" err="1">
                <a:solidFill>
                  <a:srgbClr val="0070C0"/>
                </a:solidFill>
                <a:latin typeface="Courier New" panose="02070309020205020404" pitchFamily="49" charset="0"/>
              </a:rPr>
              <a:t>Count</a:t>
            </a:r>
            <a:r>
              <a:rPr lang="en-US" dirty="0" err="1">
                <a:solidFill>
                  <a:srgbClr val="002060"/>
                </a:solidFill>
                <a:latin typeface="Courier New" panose="02070309020205020404" pitchFamily="49" charset="0"/>
              </a:rPr>
              <a:t>+</a:t>
            </a:r>
            <a:r>
              <a:rPr lang="en-US" b="1" dirty="0" err="1">
                <a:solidFill>
                  <a:srgbClr val="0070C0"/>
                </a:solidFill>
                <a:latin typeface="Courier New" panose="02070309020205020404" pitchFamily="49" charset="0"/>
              </a:rPr>
              <a:t>X</a:t>
            </a:r>
            <a:r>
              <a:rPr lang="en-US" dirty="0">
                <a:solidFill>
                  <a:srgbClr val="002060"/>
                </a:solidFill>
                <a:latin typeface="Courier New" panose="02070309020205020404" pitchFamily="49" charset="0"/>
              </a:rPr>
              <a:t> </a:t>
            </a:r>
            <a:r>
              <a:rPr lang="en-US" dirty="0">
                <a:solidFill>
                  <a:srgbClr val="002060"/>
                </a:solidFill>
              </a:rPr>
              <a:t>will increase </a:t>
            </a:r>
            <a:r>
              <a:rPr lang="en-US" b="1" dirty="0">
                <a:solidFill>
                  <a:srgbClr val="0070C0"/>
                </a:solidFill>
                <a:latin typeface="Courier New" panose="02070309020205020404" pitchFamily="49" charset="0"/>
              </a:rPr>
              <a:t>Count</a:t>
            </a:r>
            <a:r>
              <a:rPr lang="en-US" dirty="0">
                <a:solidFill>
                  <a:srgbClr val="002060"/>
                </a:solidFill>
              </a:rPr>
              <a:t> by the value of </a:t>
            </a:r>
            <a:r>
              <a:rPr lang="en-US" b="1" dirty="0">
                <a:solidFill>
                  <a:srgbClr val="0070C0"/>
                </a:solidFill>
                <a:latin typeface="Courier New" panose="02070309020205020404" pitchFamily="49" charset="0"/>
              </a:rPr>
              <a:t>X</a:t>
            </a:r>
          </a:p>
          <a:p>
            <a:pPr>
              <a:lnSpc>
                <a:spcPct val="100000"/>
              </a:lnSpc>
              <a:spcBef>
                <a:spcPts val="0"/>
              </a:spcBef>
              <a:spcAft>
                <a:spcPts val="600"/>
              </a:spcAft>
              <a:buFont typeface="Wingdings" panose="05000000000000000000" pitchFamily="2" charset="2"/>
              <a:buChar char="Ø"/>
            </a:pPr>
            <a:r>
              <a:rPr lang="en-US" b="1" dirty="0">
                <a:solidFill>
                  <a:srgbClr val="0070C0"/>
                </a:solidFill>
                <a:latin typeface="Courier New" panose="02070309020205020404" pitchFamily="49" charset="0"/>
              </a:rPr>
              <a:t>Count</a:t>
            </a:r>
            <a:r>
              <a:rPr lang="en-US" dirty="0">
                <a:solidFill>
                  <a:srgbClr val="002060"/>
                </a:solidFill>
                <a:latin typeface="Courier New" panose="02070309020205020404" pitchFamily="49" charset="0"/>
              </a:rPr>
              <a:t>–</a:t>
            </a:r>
            <a:r>
              <a:rPr lang="en-US" b="1" dirty="0">
                <a:solidFill>
                  <a:srgbClr val="0070C0"/>
                </a:solidFill>
                <a:latin typeface="Courier New" panose="02070309020205020404" pitchFamily="49" charset="0"/>
              </a:rPr>
              <a:t>X </a:t>
            </a:r>
            <a:r>
              <a:rPr lang="en-US" dirty="0">
                <a:solidFill>
                  <a:srgbClr val="002060"/>
                </a:solidFill>
              </a:rPr>
              <a:t>will decrease </a:t>
            </a:r>
            <a:r>
              <a:rPr lang="en-US" b="1" dirty="0">
                <a:solidFill>
                  <a:srgbClr val="0070C0"/>
                </a:solidFill>
                <a:latin typeface="Courier New" panose="02070309020205020404" pitchFamily="49" charset="0"/>
              </a:rPr>
              <a:t>Count</a:t>
            </a:r>
            <a:r>
              <a:rPr lang="en-US" dirty="0">
                <a:solidFill>
                  <a:srgbClr val="002060"/>
                </a:solidFill>
              </a:rPr>
              <a:t> by the value of </a:t>
            </a:r>
            <a:r>
              <a:rPr lang="en-US" b="1" dirty="0">
                <a:solidFill>
                  <a:srgbClr val="0070C0"/>
                </a:solidFill>
                <a:latin typeface="Courier New" panose="02070309020205020404" pitchFamily="49" charset="0"/>
              </a:rPr>
              <a:t>X</a:t>
            </a:r>
            <a:r>
              <a:rPr lang="en-US" b="1" dirty="0">
                <a:solidFill>
                  <a:srgbClr val="002060"/>
                </a:solidFill>
                <a:latin typeface="Courier New" panose="02070309020205020404" pitchFamily="49" charset="0"/>
              </a:rPr>
              <a:t> </a:t>
            </a:r>
          </a:p>
        </p:txBody>
      </p:sp>
    </p:spTree>
    <p:extLst>
      <p:ext uri="{BB962C8B-B14F-4D97-AF65-F5344CB8AC3E}">
        <p14:creationId xmlns:p14="http://schemas.microsoft.com/office/powerpoint/2010/main" val="1899250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1">
                    <a:lumMod val="75000"/>
                  </a:schemeClr>
                </a:solidFill>
              </a:rPr>
              <a:t>Examples</a:t>
            </a:r>
            <a:endParaRPr lang="en-US" sz="3600" b="1" dirty="0">
              <a:solidFill>
                <a:schemeClr val="accent1">
                  <a:lumMod val="75000"/>
                </a:schemeClr>
              </a:solidFill>
            </a:endParaRPr>
          </a:p>
        </p:txBody>
      </p:sp>
      <p:sp>
        <p:nvSpPr>
          <p:cNvPr id="3" name="Content Placeholder 2"/>
          <p:cNvSpPr>
            <a:spLocks noGrp="1"/>
          </p:cNvSpPr>
          <p:nvPr>
            <p:ph sz="half" idx="1"/>
          </p:nvPr>
        </p:nvSpPr>
        <p:spPr>
          <a:xfrm>
            <a:off x="1097276" y="1845734"/>
            <a:ext cx="6271711" cy="4023360"/>
          </a:xfrm>
        </p:spPr>
        <p:txBody>
          <a:bodyPr>
            <a:noAutofit/>
          </a:bodyPr>
          <a:lstStyle/>
          <a:p>
            <a:pPr>
              <a:lnSpc>
                <a:spcPct val="80000"/>
              </a:lnSpc>
              <a:buFont typeface="Times" panose="02020603050405020304" pitchFamily="18" charset="0"/>
              <a:buNone/>
            </a:pPr>
            <a:r>
              <a:rPr lang="en-US" sz="1600" dirty="0">
                <a:solidFill>
                  <a:srgbClr val="002060"/>
                </a:solidFill>
              </a:rPr>
              <a:t>1. </a:t>
            </a:r>
            <a:r>
              <a:rPr lang="en-US" sz="1600" dirty="0" smtClean="0">
                <a:solidFill>
                  <a:srgbClr val="002060"/>
                </a:solidFill>
              </a:rPr>
              <a:t> </a:t>
            </a:r>
            <a:r>
              <a:rPr lang="en-US" sz="1600" dirty="0" smtClean="0">
                <a:solidFill>
                  <a:srgbClr val="002060"/>
                </a:solidFill>
                <a:latin typeface="Courier New" panose="02070309020205020404" pitchFamily="49" charset="0"/>
              </a:rPr>
              <a:t>For </a:t>
            </a:r>
            <a:r>
              <a:rPr lang="en-US" sz="1600" dirty="0">
                <a:solidFill>
                  <a:srgbClr val="002060"/>
                </a:solidFill>
                <a:latin typeface="Courier New" panose="02070309020205020404" pitchFamily="49" charset="0"/>
              </a:rPr>
              <a:t>(</a:t>
            </a:r>
            <a:r>
              <a:rPr lang="en-US" sz="1600" b="1" dirty="0">
                <a:solidFill>
                  <a:srgbClr val="0070C0"/>
                </a:solidFill>
                <a:latin typeface="Courier New" panose="02070309020205020404" pitchFamily="49" charset="0"/>
              </a:rPr>
              <a:t>Count</a:t>
            </a:r>
            <a:r>
              <a:rPr lang="en-US" sz="1600" dirty="0">
                <a:solidFill>
                  <a:srgbClr val="002060"/>
                </a:solidFill>
                <a:latin typeface="Courier New" panose="02070309020205020404" pitchFamily="49" charset="0"/>
              </a:rPr>
              <a:t> = 0; </a:t>
            </a:r>
            <a:r>
              <a:rPr lang="en-US" sz="1600" b="1" dirty="0">
                <a:solidFill>
                  <a:srgbClr val="0070C0"/>
                </a:solidFill>
                <a:latin typeface="Courier New" panose="02070309020205020404" pitchFamily="49" charset="0"/>
              </a:rPr>
              <a:t>Count</a:t>
            </a:r>
            <a:r>
              <a:rPr lang="en-US" sz="1600" dirty="0">
                <a:solidFill>
                  <a:srgbClr val="002060"/>
                </a:solidFill>
                <a:latin typeface="Courier New" panose="02070309020205020404" pitchFamily="49" charset="0"/>
              </a:rPr>
              <a:t> &lt;= 15; </a:t>
            </a:r>
            <a:r>
              <a:rPr lang="en-US" sz="1600" b="1" dirty="0">
                <a:solidFill>
                  <a:srgbClr val="0070C0"/>
                </a:solidFill>
                <a:latin typeface="Courier New" panose="02070309020205020404" pitchFamily="49" charset="0"/>
              </a:rPr>
              <a:t>Count</a:t>
            </a:r>
            <a:r>
              <a:rPr lang="en-US" sz="1600" dirty="0">
                <a:solidFill>
                  <a:srgbClr val="002060"/>
                </a:solidFill>
                <a:latin typeface="Courier New" panose="02070309020205020404" pitchFamily="49" charset="0"/>
              </a:rPr>
              <a:t>+5)</a:t>
            </a:r>
          </a:p>
          <a:p>
            <a:pPr lvl="1">
              <a:lnSpc>
                <a:spcPct val="80000"/>
              </a:lnSpc>
              <a:buFontTx/>
              <a:buNone/>
            </a:pPr>
            <a:r>
              <a:rPr lang="en-US" sz="1600" dirty="0">
                <a:solidFill>
                  <a:srgbClr val="002060"/>
                </a:solidFill>
                <a:latin typeface="Courier New" panose="02070309020205020404" pitchFamily="49" charset="0"/>
              </a:rPr>
              <a:t>		Write </a:t>
            </a:r>
            <a:r>
              <a:rPr lang="en-US" sz="1600" b="1" dirty="0">
                <a:solidFill>
                  <a:srgbClr val="0070C0"/>
                </a:solidFill>
                <a:latin typeface="Courier New" panose="02070309020205020404" pitchFamily="49" charset="0"/>
              </a:rPr>
              <a:t>Count</a:t>
            </a:r>
          </a:p>
          <a:p>
            <a:pPr lvl="1">
              <a:lnSpc>
                <a:spcPct val="80000"/>
              </a:lnSpc>
              <a:buFontTx/>
              <a:buNone/>
            </a:pPr>
            <a:r>
              <a:rPr lang="en-US" sz="1600" dirty="0">
                <a:solidFill>
                  <a:srgbClr val="002060"/>
                </a:solidFill>
                <a:latin typeface="Courier New" panose="02070309020205020404" pitchFamily="49" charset="0"/>
              </a:rPr>
              <a:t>	End For</a:t>
            </a:r>
          </a:p>
          <a:p>
            <a:pPr>
              <a:lnSpc>
                <a:spcPct val="80000"/>
              </a:lnSpc>
              <a:buFont typeface="Times" panose="02020603050405020304" pitchFamily="18" charset="0"/>
              <a:buNone/>
            </a:pPr>
            <a:r>
              <a:rPr lang="en-US" sz="1600" dirty="0" smtClean="0">
                <a:solidFill>
                  <a:srgbClr val="002060"/>
                </a:solidFill>
              </a:rPr>
              <a:t>2</a:t>
            </a:r>
            <a:r>
              <a:rPr lang="en-US" sz="1600" dirty="0">
                <a:solidFill>
                  <a:srgbClr val="002060"/>
                </a:solidFill>
              </a:rPr>
              <a:t>. </a:t>
            </a:r>
            <a:r>
              <a:rPr lang="en-US" sz="1600" dirty="0" smtClean="0">
                <a:solidFill>
                  <a:srgbClr val="002060"/>
                </a:solidFill>
              </a:rPr>
              <a:t> </a:t>
            </a:r>
            <a:r>
              <a:rPr lang="en-US" sz="1600" dirty="0" smtClean="0">
                <a:solidFill>
                  <a:srgbClr val="002060"/>
                </a:solidFill>
                <a:latin typeface="Courier New" panose="02070309020205020404" pitchFamily="49" charset="0"/>
              </a:rPr>
              <a:t>For </a:t>
            </a:r>
            <a:r>
              <a:rPr lang="en-US" sz="1600" dirty="0">
                <a:solidFill>
                  <a:srgbClr val="002060"/>
                </a:solidFill>
                <a:latin typeface="Courier New" panose="02070309020205020404" pitchFamily="49" charset="0"/>
              </a:rPr>
              <a:t>(</a:t>
            </a:r>
            <a:r>
              <a:rPr lang="en-US" sz="1600" b="1" dirty="0">
                <a:solidFill>
                  <a:srgbClr val="0070C0"/>
                </a:solidFill>
                <a:latin typeface="Courier New" panose="02070309020205020404" pitchFamily="49" charset="0"/>
              </a:rPr>
              <a:t>Count</a:t>
            </a:r>
            <a:r>
              <a:rPr lang="en-US" sz="1600" dirty="0">
                <a:solidFill>
                  <a:srgbClr val="002060"/>
                </a:solidFill>
                <a:latin typeface="Courier New" panose="02070309020205020404" pitchFamily="49" charset="0"/>
              </a:rPr>
              <a:t> = 15; </a:t>
            </a:r>
            <a:r>
              <a:rPr lang="en-US" sz="1600" b="1" dirty="0">
                <a:solidFill>
                  <a:srgbClr val="0070C0"/>
                </a:solidFill>
                <a:latin typeface="Courier New" panose="02070309020205020404" pitchFamily="49" charset="0"/>
              </a:rPr>
              <a:t>Count</a:t>
            </a:r>
            <a:r>
              <a:rPr lang="en-US" sz="1600" dirty="0">
                <a:solidFill>
                  <a:srgbClr val="002060"/>
                </a:solidFill>
                <a:latin typeface="Courier New" panose="02070309020205020404" pitchFamily="49" charset="0"/>
              </a:rPr>
              <a:t> &gt;= 0; </a:t>
            </a:r>
            <a:r>
              <a:rPr lang="en-US" sz="1600" b="1" dirty="0">
                <a:solidFill>
                  <a:srgbClr val="0070C0"/>
                </a:solidFill>
                <a:latin typeface="Courier New" panose="02070309020205020404" pitchFamily="49" charset="0"/>
              </a:rPr>
              <a:t>Count</a:t>
            </a:r>
            <a:r>
              <a:rPr lang="en-US" sz="1600" dirty="0">
                <a:solidFill>
                  <a:srgbClr val="002060"/>
                </a:solidFill>
              </a:rPr>
              <a:t>–</a:t>
            </a:r>
            <a:r>
              <a:rPr lang="en-US" sz="1600" dirty="0">
                <a:solidFill>
                  <a:srgbClr val="002060"/>
                </a:solidFill>
                <a:latin typeface="Courier New" panose="02070309020205020404" pitchFamily="49" charset="0"/>
              </a:rPr>
              <a:t>5)</a:t>
            </a:r>
          </a:p>
          <a:p>
            <a:pPr lvl="1">
              <a:lnSpc>
                <a:spcPct val="80000"/>
              </a:lnSpc>
              <a:buFontTx/>
              <a:buNone/>
            </a:pPr>
            <a:r>
              <a:rPr lang="en-US" sz="1600" dirty="0">
                <a:solidFill>
                  <a:srgbClr val="002060"/>
                </a:solidFill>
                <a:latin typeface="Courier New" panose="02070309020205020404" pitchFamily="49" charset="0"/>
              </a:rPr>
              <a:t>		Write </a:t>
            </a:r>
            <a:r>
              <a:rPr lang="en-US" sz="1600" b="1" dirty="0">
                <a:solidFill>
                  <a:srgbClr val="0070C0"/>
                </a:solidFill>
                <a:latin typeface="Courier New" panose="02070309020205020404" pitchFamily="49" charset="0"/>
              </a:rPr>
              <a:t>Count</a:t>
            </a:r>
          </a:p>
          <a:p>
            <a:pPr lvl="1">
              <a:lnSpc>
                <a:spcPct val="80000"/>
              </a:lnSpc>
              <a:buFontTx/>
              <a:buNone/>
            </a:pPr>
            <a:r>
              <a:rPr lang="en-US" sz="1600" dirty="0">
                <a:solidFill>
                  <a:srgbClr val="002060"/>
                </a:solidFill>
                <a:latin typeface="Courier New" panose="02070309020205020404" pitchFamily="49" charset="0"/>
              </a:rPr>
              <a:t>	End For</a:t>
            </a:r>
          </a:p>
          <a:p>
            <a:pPr>
              <a:lnSpc>
                <a:spcPct val="80000"/>
              </a:lnSpc>
              <a:buFont typeface="Times" panose="02020603050405020304" pitchFamily="18" charset="0"/>
              <a:buNone/>
            </a:pPr>
            <a:r>
              <a:rPr lang="en-US" sz="1600" dirty="0" smtClean="0">
                <a:solidFill>
                  <a:srgbClr val="002060"/>
                </a:solidFill>
              </a:rPr>
              <a:t>3. </a:t>
            </a:r>
            <a:r>
              <a:rPr lang="en-US" sz="1600" dirty="0" smtClean="0">
                <a:solidFill>
                  <a:srgbClr val="002060"/>
                </a:solidFill>
                <a:latin typeface="Courier New" panose="02070309020205020404" pitchFamily="49" charset="0"/>
              </a:rPr>
              <a:t>Set </a:t>
            </a:r>
            <a:r>
              <a:rPr lang="en-US" sz="1600" b="1" dirty="0" err="1">
                <a:solidFill>
                  <a:srgbClr val="0070C0"/>
                </a:solidFill>
                <a:latin typeface="Courier New" panose="02070309020205020404" pitchFamily="49" charset="0"/>
              </a:rPr>
              <a:t>MyNumber</a:t>
            </a:r>
            <a:r>
              <a:rPr lang="en-US" sz="1600" dirty="0">
                <a:solidFill>
                  <a:srgbClr val="002060"/>
                </a:solidFill>
                <a:latin typeface="Courier New" panose="02070309020205020404" pitchFamily="49" charset="0"/>
              </a:rPr>
              <a:t> = 7</a:t>
            </a:r>
          </a:p>
          <a:p>
            <a:pPr lvl="1">
              <a:lnSpc>
                <a:spcPct val="80000"/>
              </a:lnSpc>
              <a:buFontTx/>
              <a:buNone/>
            </a:pPr>
            <a:r>
              <a:rPr lang="en-US" sz="1600" dirty="0" smtClean="0">
                <a:solidFill>
                  <a:srgbClr val="002060"/>
                </a:solidFill>
                <a:latin typeface="Courier New" panose="02070309020205020404" pitchFamily="49" charset="0"/>
              </a:rPr>
              <a:t>For </a:t>
            </a:r>
            <a:r>
              <a:rPr lang="en-US" sz="1600" dirty="0">
                <a:solidFill>
                  <a:srgbClr val="002060"/>
                </a:solidFill>
                <a:latin typeface="Courier New" panose="02070309020205020404" pitchFamily="49" charset="0"/>
              </a:rPr>
              <a:t>(</a:t>
            </a:r>
            <a:r>
              <a:rPr lang="en-US" sz="1600" b="1" dirty="0">
                <a:solidFill>
                  <a:srgbClr val="0070C0"/>
                </a:solidFill>
                <a:latin typeface="Courier New" panose="02070309020205020404" pitchFamily="49" charset="0"/>
              </a:rPr>
              <a:t>Count</a:t>
            </a:r>
            <a:r>
              <a:rPr lang="en-US" sz="1600" dirty="0">
                <a:solidFill>
                  <a:srgbClr val="002060"/>
                </a:solidFill>
                <a:latin typeface="Courier New" panose="02070309020205020404" pitchFamily="49" charset="0"/>
              </a:rPr>
              <a:t> = 1; </a:t>
            </a:r>
            <a:r>
              <a:rPr lang="en-US" sz="1600" b="1" dirty="0">
                <a:solidFill>
                  <a:srgbClr val="0070C0"/>
                </a:solidFill>
                <a:latin typeface="Courier New" panose="02070309020205020404" pitchFamily="49" charset="0"/>
              </a:rPr>
              <a:t>Count</a:t>
            </a:r>
            <a:r>
              <a:rPr lang="en-US" sz="1600" dirty="0">
                <a:solidFill>
                  <a:srgbClr val="002060"/>
                </a:solidFill>
                <a:latin typeface="Courier New" panose="02070309020205020404" pitchFamily="49" charset="0"/>
              </a:rPr>
              <a:t> &lt;= (</a:t>
            </a:r>
            <a:r>
              <a:rPr lang="en-US" sz="1600" b="1" dirty="0" err="1">
                <a:solidFill>
                  <a:srgbClr val="0070C0"/>
                </a:solidFill>
                <a:latin typeface="Courier New" panose="02070309020205020404" pitchFamily="49" charset="0"/>
              </a:rPr>
              <a:t>MyNumber</a:t>
            </a:r>
            <a:r>
              <a:rPr lang="en-US" sz="1600" dirty="0">
                <a:solidFill>
                  <a:srgbClr val="002060"/>
                </a:solidFill>
                <a:latin typeface="Courier New" panose="02070309020205020404" pitchFamily="49" charset="0"/>
              </a:rPr>
              <a:t> + 1); </a:t>
            </a:r>
            <a:r>
              <a:rPr lang="en-US" sz="1600" b="1" dirty="0">
                <a:solidFill>
                  <a:srgbClr val="0070C0"/>
                </a:solidFill>
                <a:latin typeface="Courier New" panose="02070309020205020404" pitchFamily="49" charset="0"/>
              </a:rPr>
              <a:t>Count</a:t>
            </a:r>
            <a:r>
              <a:rPr lang="en-US" sz="1600" dirty="0">
                <a:solidFill>
                  <a:srgbClr val="002060"/>
                </a:solidFill>
                <a:latin typeface="Courier New" panose="02070309020205020404" pitchFamily="49" charset="0"/>
              </a:rPr>
              <a:t>+3)</a:t>
            </a:r>
          </a:p>
          <a:p>
            <a:pPr lvl="1">
              <a:lnSpc>
                <a:spcPct val="80000"/>
              </a:lnSpc>
              <a:buFontTx/>
              <a:buNone/>
            </a:pPr>
            <a:r>
              <a:rPr lang="en-US" sz="1600" dirty="0">
                <a:solidFill>
                  <a:srgbClr val="002060"/>
                </a:solidFill>
                <a:latin typeface="Courier New" panose="02070309020205020404" pitchFamily="49" charset="0"/>
              </a:rPr>
              <a:t>		Write </a:t>
            </a:r>
            <a:r>
              <a:rPr lang="en-US" sz="1600" b="1" dirty="0">
                <a:solidFill>
                  <a:srgbClr val="0070C0"/>
                </a:solidFill>
                <a:latin typeface="Courier New" panose="02070309020205020404" pitchFamily="49" charset="0"/>
              </a:rPr>
              <a:t>Count</a:t>
            </a:r>
          </a:p>
          <a:p>
            <a:pPr lvl="1">
              <a:lnSpc>
                <a:spcPct val="80000"/>
              </a:lnSpc>
              <a:buFontTx/>
              <a:buNone/>
            </a:pPr>
            <a:r>
              <a:rPr lang="en-US" sz="1600" dirty="0" smtClean="0">
                <a:solidFill>
                  <a:srgbClr val="002060"/>
                </a:solidFill>
                <a:latin typeface="Courier New" panose="02070309020205020404" pitchFamily="49" charset="0"/>
              </a:rPr>
              <a:t>End For</a:t>
            </a:r>
            <a:endParaRPr lang="en-US" sz="1600" dirty="0">
              <a:solidFill>
                <a:srgbClr val="002060"/>
              </a:solidFill>
              <a:latin typeface="Courier New" panose="02070309020205020404" pitchFamily="49" charset="0"/>
            </a:endParaRPr>
          </a:p>
          <a:p>
            <a:pPr>
              <a:lnSpc>
                <a:spcPct val="80000"/>
              </a:lnSpc>
              <a:buFont typeface="Times" panose="02020603050405020304" pitchFamily="18" charset="0"/>
              <a:buNone/>
            </a:pPr>
            <a:r>
              <a:rPr lang="en-US" sz="1600" dirty="0">
                <a:solidFill>
                  <a:srgbClr val="002060"/>
                </a:solidFill>
              </a:rPr>
              <a:t>4</a:t>
            </a:r>
            <a:r>
              <a:rPr lang="en-US" sz="1600" dirty="0" smtClean="0">
                <a:solidFill>
                  <a:srgbClr val="002060"/>
                </a:solidFill>
              </a:rPr>
              <a:t>. </a:t>
            </a:r>
            <a:r>
              <a:rPr lang="en-US" sz="1600" dirty="0" smtClean="0">
                <a:solidFill>
                  <a:srgbClr val="002060"/>
                </a:solidFill>
                <a:latin typeface="Courier New" panose="02070309020205020404" pitchFamily="49" charset="0"/>
              </a:rPr>
              <a:t>For </a:t>
            </a:r>
            <a:r>
              <a:rPr lang="en-US" sz="1600" dirty="0">
                <a:solidFill>
                  <a:srgbClr val="002060"/>
                </a:solidFill>
                <a:latin typeface="Courier New" panose="02070309020205020404" pitchFamily="49" charset="0"/>
              </a:rPr>
              <a:t>(</a:t>
            </a:r>
            <a:r>
              <a:rPr lang="en-US" sz="1600" b="1" dirty="0">
                <a:solidFill>
                  <a:srgbClr val="0070C0"/>
                </a:solidFill>
                <a:latin typeface="Courier New" panose="02070309020205020404" pitchFamily="49" charset="0"/>
              </a:rPr>
              <a:t>Count</a:t>
            </a:r>
            <a:r>
              <a:rPr lang="en-US" sz="1600" dirty="0">
                <a:solidFill>
                  <a:srgbClr val="002060"/>
                </a:solidFill>
                <a:latin typeface="Courier New" panose="02070309020205020404" pitchFamily="49" charset="0"/>
              </a:rPr>
              <a:t> = 1; </a:t>
            </a:r>
            <a:r>
              <a:rPr lang="en-US" sz="1600" b="1" dirty="0">
                <a:solidFill>
                  <a:srgbClr val="0070C0"/>
                </a:solidFill>
                <a:latin typeface="Courier New" panose="02070309020205020404" pitchFamily="49" charset="0"/>
              </a:rPr>
              <a:t>Count</a:t>
            </a:r>
            <a:r>
              <a:rPr lang="en-US" sz="1600" dirty="0">
                <a:solidFill>
                  <a:srgbClr val="002060"/>
                </a:solidFill>
                <a:latin typeface="Courier New" panose="02070309020205020404" pitchFamily="49" charset="0"/>
              </a:rPr>
              <a:t> </a:t>
            </a:r>
            <a:r>
              <a:rPr lang="en-US" sz="1600" dirty="0" smtClean="0">
                <a:solidFill>
                  <a:srgbClr val="002060"/>
                </a:solidFill>
                <a:latin typeface="Courier New" panose="02070309020205020404" pitchFamily="49" charset="0"/>
              </a:rPr>
              <a:t>&lt; 15; </a:t>
            </a:r>
            <a:r>
              <a:rPr lang="en-US" sz="1600" b="1" dirty="0">
                <a:solidFill>
                  <a:srgbClr val="0070C0"/>
                </a:solidFill>
                <a:latin typeface="Courier New" panose="02070309020205020404" pitchFamily="49" charset="0"/>
              </a:rPr>
              <a:t>Count</a:t>
            </a:r>
            <a:r>
              <a:rPr lang="en-US" sz="1600" dirty="0">
                <a:solidFill>
                  <a:srgbClr val="002060"/>
                </a:solidFill>
                <a:latin typeface="Courier New" panose="02070309020205020404" pitchFamily="49" charset="0"/>
              </a:rPr>
              <a:t>+2)</a:t>
            </a:r>
          </a:p>
          <a:p>
            <a:pPr lvl="1">
              <a:lnSpc>
                <a:spcPct val="80000"/>
              </a:lnSpc>
              <a:buFontTx/>
              <a:buNone/>
            </a:pPr>
            <a:r>
              <a:rPr lang="en-US" sz="1600" dirty="0">
                <a:solidFill>
                  <a:srgbClr val="002060"/>
                </a:solidFill>
                <a:latin typeface="Courier New" panose="02070309020205020404" pitchFamily="49" charset="0"/>
              </a:rPr>
              <a:t>		Write </a:t>
            </a:r>
            <a:r>
              <a:rPr lang="en-US" sz="1600" b="1" dirty="0">
                <a:solidFill>
                  <a:srgbClr val="0070C0"/>
                </a:solidFill>
                <a:latin typeface="Courier New" panose="02070309020205020404" pitchFamily="49" charset="0"/>
              </a:rPr>
              <a:t>Count</a:t>
            </a:r>
          </a:p>
          <a:p>
            <a:pPr lvl="1">
              <a:lnSpc>
                <a:spcPct val="80000"/>
              </a:lnSpc>
              <a:buFontTx/>
              <a:buNone/>
            </a:pPr>
            <a:r>
              <a:rPr lang="en-US" sz="1600" dirty="0" smtClean="0">
                <a:solidFill>
                  <a:srgbClr val="002060"/>
                </a:solidFill>
                <a:latin typeface="Courier New" panose="02070309020205020404" pitchFamily="49" charset="0"/>
              </a:rPr>
              <a:t>End </a:t>
            </a:r>
            <a:r>
              <a:rPr lang="en-US" sz="1600" dirty="0">
                <a:solidFill>
                  <a:srgbClr val="002060"/>
                </a:solidFill>
                <a:latin typeface="Courier New" panose="02070309020205020404" pitchFamily="49" charset="0"/>
              </a:rPr>
              <a:t>For</a:t>
            </a:r>
          </a:p>
          <a:p>
            <a:pPr marL="0" indent="0">
              <a:lnSpc>
                <a:spcPct val="100000"/>
              </a:lnSpc>
              <a:spcBef>
                <a:spcPts val="0"/>
              </a:spcBef>
              <a:spcAft>
                <a:spcPts val="600"/>
              </a:spcAft>
              <a:buNone/>
            </a:pPr>
            <a:endParaRPr lang="en-US" sz="2400" dirty="0">
              <a:solidFill>
                <a:srgbClr val="002060"/>
              </a:solidFill>
              <a:latin typeface="Courier New" panose="02070309020205020404" pitchFamily="49" charset="0"/>
              <a:cs typeface="Courier New" panose="02070309020205020404" pitchFamily="49" charset="0"/>
            </a:endParaRPr>
          </a:p>
        </p:txBody>
      </p:sp>
      <p:sp>
        <p:nvSpPr>
          <p:cNvPr id="5" name="Content Placeholder 4"/>
          <p:cNvSpPr>
            <a:spLocks noGrp="1"/>
          </p:cNvSpPr>
          <p:nvPr>
            <p:ph sz="half" idx="2"/>
          </p:nvPr>
        </p:nvSpPr>
        <p:spPr>
          <a:xfrm>
            <a:off x="7788537" y="1387735"/>
            <a:ext cx="3367143" cy="4761057"/>
          </a:xfrm>
        </p:spPr>
        <p:txBody>
          <a:bodyPr>
            <a:normAutofit fontScale="92500" lnSpcReduction="10000"/>
          </a:bodyPr>
          <a:lstStyle/>
          <a:p>
            <a:r>
              <a:rPr lang="en-US" dirty="0" smtClean="0">
                <a:solidFill>
                  <a:srgbClr val="002060"/>
                </a:solidFill>
              </a:rPr>
              <a:t>Results</a:t>
            </a:r>
            <a:r>
              <a:rPr lang="en-US" dirty="0" smtClean="0">
                <a:solidFill>
                  <a:srgbClr val="002060"/>
                </a:solidFill>
              </a:rPr>
              <a:t>:</a:t>
            </a:r>
            <a:endParaRPr lang="en-US" dirty="0"/>
          </a:p>
          <a:p>
            <a:r>
              <a:rPr lang="en-US" sz="1600" dirty="0" smtClean="0">
                <a:solidFill>
                  <a:srgbClr val="002060"/>
                </a:solidFill>
                <a:latin typeface="Courier New" panose="02070309020205020404" pitchFamily="49" charset="0"/>
                <a:cs typeface="Courier New" panose="02070309020205020404" pitchFamily="49" charset="0"/>
              </a:rPr>
              <a:t>1</a:t>
            </a:r>
            <a:r>
              <a:rPr lang="en-US" sz="1700" dirty="0" smtClean="0">
                <a:solidFill>
                  <a:srgbClr val="002060"/>
                </a:solidFill>
                <a:latin typeface="Courier New" panose="02070309020205020404" pitchFamily="49" charset="0"/>
                <a:cs typeface="Courier New" panose="02070309020205020404" pitchFamily="49" charset="0"/>
              </a:rPr>
              <a:t>.  		2.  </a:t>
            </a:r>
          </a:p>
          <a:p>
            <a:pPr marL="201168" lvl="1" indent="0">
              <a:buNone/>
            </a:pPr>
            <a:r>
              <a:rPr lang="en-US" sz="1700" dirty="0" smtClean="0">
                <a:solidFill>
                  <a:srgbClr val="002060"/>
                </a:solidFill>
                <a:latin typeface="Courier New" panose="02070309020205020404" pitchFamily="49" charset="0"/>
                <a:cs typeface="Courier New" panose="02070309020205020404" pitchFamily="49" charset="0"/>
              </a:rPr>
              <a:t>   0  	  15</a:t>
            </a:r>
          </a:p>
          <a:p>
            <a:pPr marL="201168" lvl="1" indent="0">
              <a:buNone/>
            </a:pPr>
            <a:r>
              <a:rPr lang="en-US" sz="1700" dirty="0" smtClean="0">
                <a:solidFill>
                  <a:srgbClr val="002060"/>
                </a:solidFill>
                <a:latin typeface="Courier New" panose="02070309020205020404" pitchFamily="49" charset="0"/>
                <a:cs typeface="Courier New" panose="02070309020205020404" pitchFamily="49" charset="0"/>
              </a:rPr>
              <a:t>   5		  10</a:t>
            </a:r>
          </a:p>
          <a:p>
            <a:pPr marL="201168" lvl="1" indent="0">
              <a:buNone/>
            </a:pPr>
            <a:r>
              <a:rPr lang="en-US" sz="1700" dirty="0" smtClean="0">
                <a:solidFill>
                  <a:srgbClr val="002060"/>
                </a:solidFill>
                <a:latin typeface="Courier New" panose="02070309020205020404" pitchFamily="49" charset="0"/>
                <a:cs typeface="Courier New" panose="02070309020205020404" pitchFamily="49" charset="0"/>
              </a:rPr>
              <a:t>   10		   5</a:t>
            </a:r>
          </a:p>
          <a:p>
            <a:pPr marL="201168" lvl="1" indent="0">
              <a:buNone/>
            </a:pPr>
            <a:r>
              <a:rPr lang="en-US" sz="1700" dirty="0" smtClean="0">
                <a:solidFill>
                  <a:srgbClr val="002060"/>
                </a:solidFill>
                <a:latin typeface="Courier New" panose="02070309020205020404" pitchFamily="49" charset="0"/>
                <a:cs typeface="Courier New" panose="02070309020205020404" pitchFamily="49" charset="0"/>
              </a:rPr>
              <a:t>   15 	   0</a:t>
            </a:r>
          </a:p>
          <a:p>
            <a:endParaRPr lang="en-US" sz="1700" dirty="0" smtClean="0">
              <a:solidFill>
                <a:srgbClr val="002060"/>
              </a:solidFill>
              <a:latin typeface="Courier New" panose="02070309020205020404" pitchFamily="49" charset="0"/>
              <a:cs typeface="Courier New" panose="02070309020205020404" pitchFamily="49" charset="0"/>
            </a:endParaRPr>
          </a:p>
          <a:p>
            <a:r>
              <a:rPr lang="en-US" sz="1700" dirty="0" smtClean="0">
                <a:solidFill>
                  <a:srgbClr val="002060"/>
                </a:solidFill>
                <a:latin typeface="Courier New" panose="02070309020205020404" pitchFamily="49" charset="0"/>
                <a:cs typeface="Courier New" panose="02070309020205020404" pitchFamily="49" charset="0"/>
              </a:rPr>
              <a:t>3.  		4.  </a:t>
            </a:r>
          </a:p>
          <a:p>
            <a:pPr marL="201168" lvl="1" indent="0">
              <a:buNone/>
            </a:pPr>
            <a:r>
              <a:rPr lang="en-US" sz="1700" dirty="0">
                <a:solidFill>
                  <a:srgbClr val="002060"/>
                </a:solidFill>
                <a:latin typeface="Courier New" panose="02070309020205020404" pitchFamily="49" charset="0"/>
                <a:cs typeface="Courier New" panose="02070309020205020404" pitchFamily="49" charset="0"/>
              </a:rPr>
              <a:t> </a:t>
            </a:r>
            <a:r>
              <a:rPr lang="en-US" sz="1700" dirty="0" smtClean="0">
                <a:solidFill>
                  <a:srgbClr val="002060"/>
                </a:solidFill>
                <a:latin typeface="Courier New" panose="02070309020205020404" pitchFamily="49" charset="0"/>
                <a:cs typeface="Courier New" panose="02070309020205020404" pitchFamily="49" charset="0"/>
              </a:rPr>
              <a:t>   1		    1</a:t>
            </a:r>
          </a:p>
          <a:p>
            <a:pPr marL="201168" lvl="1" indent="0">
              <a:buNone/>
            </a:pPr>
            <a:r>
              <a:rPr lang="en-US" sz="1700" dirty="0">
                <a:solidFill>
                  <a:srgbClr val="002060"/>
                </a:solidFill>
                <a:latin typeface="Courier New" panose="02070309020205020404" pitchFamily="49" charset="0"/>
                <a:cs typeface="Courier New" panose="02070309020205020404" pitchFamily="49" charset="0"/>
              </a:rPr>
              <a:t> </a:t>
            </a:r>
            <a:r>
              <a:rPr lang="en-US" sz="1700" dirty="0" smtClean="0">
                <a:solidFill>
                  <a:srgbClr val="002060"/>
                </a:solidFill>
                <a:latin typeface="Courier New" panose="02070309020205020404" pitchFamily="49" charset="0"/>
                <a:cs typeface="Courier New" panose="02070309020205020404" pitchFamily="49" charset="0"/>
              </a:rPr>
              <a:t>   4		    3</a:t>
            </a:r>
          </a:p>
          <a:p>
            <a:pPr marL="201168" lvl="1" indent="0">
              <a:buNone/>
            </a:pPr>
            <a:r>
              <a:rPr lang="en-US" sz="1700" dirty="0">
                <a:solidFill>
                  <a:srgbClr val="002060"/>
                </a:solidFill>
                <a:latin typeface="Courier New" panose="02070309020205020404" pitchFamily="49" charset="0"/>
                <a:cs typeface="Courier New" panose="02070309020205020404" pitchFamily="49" charset="0"/>
              </a:rPr>
              <a:t> </a:t>
            </a:r>
            <a:r>
              <a:rPr lang="en-US" sz="1700" dirty="0" smtClean="0">
                <a:solidFill>
                  <a:srgbClr val="002060"/>
                </a:solidFill>
                <a:latin typeface="Courier New" panose="02070309020205020404" pitchFamily="49" charset="0"/>
                <a:cs typeface="Courier New" panose="02070309020205020404" pitchFamily="49" charset="0"/>
              </a:rPr>
              <a:t>   7		    5</a:t>
            </a:r>
          </a:p>
          <a:p>
            <a:pPr marL="201168" lvl="1" indent="0">
              <a:buNone/>
            </a:pPr>
            <a:r>
              <a:rPr lang="en-US" sz="1700" dirty="0">
                <a:solidFill>
                  <a:srgbClr val="002060"/>
                </a:solidFill>
                <a:latin typeface="Courier New" panose="02070309020205020404" pitchFamily="49" charset="0"/>
                <a:cs typeface="Courier New" panose="02070309020205020404" pitchFamily="49" charset="0"/>
              </a:rPr>
              <a:t>	</a:t>
            </a:r>
            <a:r>
              <a:rPr lang="en-US" sz="1700" dirty="0" smtClean="0">
                <a:solidFill>
                  <a:srgbClr val="002060"/>
                </a:solidFill>
                <a:latin typeface="Courier New" panose="02070309020205020404" pitchFamily="49" charset="0"/>
                <a:cs typeface="Courier New" panose="02070309020205020404" pitchFamily="49" charset="0"/>
              </a:rPr>
              <a:t>	    7</a:t>
            </a:r>
          </a:p>
          <a:p>
            <a:pPr marL="201168" lvl="1" indent="0">
              <a:buNone/>
            </a:pPr>
            <a:r>
              <a:rPr lang="en-US" sz="1700" dirty="0">
                <a:solidFill>
                  <a:srgbClr val="002060"/>
                </a:solidFill>
                <a:latin typeface="Courier New" panose="02070309020205020404" pitchFamily="49" charset="0"/>
                <a:cs typeface="Courier New" panose="02070309020205020404" pitchFamily="49" charset="0"/>
              </a:rPr>
              <a:t>	</a:t>
            </a:r>
            <a:r>
              <a:rPr lang="en-US" sz="1700" dirty="0" smtClean="0">
                <a:solidFill>
                  <a:srgbClr val="002060"/>
                </a:solidFill>
                <a:latin typeface="Courier New" panose="02070309020205020404" pitchFamily="49" charset="0"/>
                <a:cs typeface="Courier New" panose="02070309020205020404" pitchFamily="49" charset="0"/>
              </a:rPr>
              <a:t>	    9</a:t>
            </a:r>
          </a:p>
          <a:p>
            <a:pPr marL="201168" lvl="1" indent="0">
              <a:buNone/>
            </a:pPr>
            <a:r>
              <a:rPr lang="en-US" sz="1700" dirty="0">
                <a:solidFill>
                  <a:srgbClr val="002060"/>
                </a:solidFill>
                <a:latin typeface="Courier New" panose="02070309020205020404" pitchFamily="49" charset="0"/>
                <a:cs typeface="Courier New" panose="02070309020205020404" pitchFamily="49" charset="0"/>
              </a:rPr>
              <a:t>	</a:t>
            </a:r>
            <a:r>
              <a:rPr lang="en-US" sz="1700" dirty="0" smtClean="0">
                <a:solidFill>
                  <a:srgbClr val="002060"/>
                </a:solidFill>
                <a:latin typeface="Courier New" panose="02070309020205020404" pitchFamily="49" charset="0"/>
                <a:cs typeface="Courier New" panose="02070309020205020404" pitchFamily="49" charset="0"/>
              </a:rPr>
              <a:t>	    11</a:t>
            </a:r>
            <a:endParaRPr lang="en-US" sz="1700" dirty="0" smtClean="0">
              <a:latin typeface="Courier New" panose="02070309020205020404" pitchFamily="49" charset="0"/>
              <a:cs typeface="Courier New" panose="02070309020205020404" pitchFamily="49" charset="0"/>
            </a:endParaRPr>
          </a:p>
          <a:p>
            <a:pPr marL="201168" lvl="1" indent="0">
              <a:buNone/>
            </a:pPr>
            <a:r>
              <a:rPr lang="en-US" sz="1700" dirty="0">
                <a:solidFill>
                  <a:srgbClr val="002060"/>
                </a:solidFill>
                <a:latin typeface="Courier New" panose="02070309020205020404" pitchFamily="49" charset="0"/>
                <a:cs typeface="Courier New" panose="02070309020205020404" pitchFamily="49" charset="0"/>
              </a:rPr>
              <a:t>	</a:t>
            </a:r>
            <a:r>
              <a:rPr lang="en-US" sz="1700" dirty="0" smtClean="0">
                <a:solidFill>
                  <a:srgbClr val="002060"/>
                </a:solidFill>
                <a:latin typeface="Courier New" panose="02070309020205020404" pitchFamily="49" charset="0"/>
                <a:cs typeface="Courier New" panose="02070309020205020404" pitchFamily="49" charset="0"/>
              </a:rPr>
              <a:t>	    13</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cxnSp>
        <p:nvCxnSpPr>
          <p:cNvPr id="7" name="Straight Connector 6"/>
          <p:cNvCxnSpPr/>
          <p:nvPr/>
        </p:nvCxnSpPr>
        <p:spPr>
          <a:xfrm>
            <a:off x="9230061" y="1845732"/>
            <a:ext cx="53789" cy="3845061"/>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108575" y="3372521"/>
            <a:ext cx="2727065"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9360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01003"/>
          </a:xfrm>
        </p:spPr>
        <p:txBody>
          <a:bodyPr>
            <a:normAutofit/>
          </a:bodyPr>
          <a:lstStyle/>
          <a:p>
            <a:r>
              <a:rPr lang="en-US" sz="3600" b="1" dirty="0" smtClean="0">
                <a:solidFill>
                  <a:schemeClr val="accent1">
                    <a:lumMod val="75000"/>
                  </a:schemeClr>
                </a:solidFill>
              </a:rPr>
              <a:t>The Prisoner in the Loop</a:t>
            </a:r>
            <a:endParaRPr lang="en-US" sz="3600" b="1" dirty="0">
              <a:solidFill>
                <a:schemeClr val="accent1">
                  <a:lumMod val="75000"/>
                </a:schemeClr>
              </a:solidFill>
            </a:endParaRPr>
          </a:p>
        </p:txBody>
      </p:sp>
      <p:sp>
        <p:nvSpPr>
          <p:cNvPr id="3" name="Content Placeholder 2"/>
          <p:cNvSpPr>
            <a:spLocks noGrp="1"/>
          </p:cNvSpPr>
          <p:nvPr>
            <p:ph idx="1"/>
          </p:nvPr>
        </p:nvSpPr>
        <p:spPr/>
        <p:txBody>
          <a:bodyPr>
            <a:noAutofit/>
          </a:bodyPr>
          <a:lstStyle/>
          <a:p>
            <a:pPr marL="0" indent="0">
              <a:lnSpc>
                <a:spcPct val="100000"/>
              </a:lnSpc>
              <a:spcBef>
                <a:spcPts val="0"/>
              </a:spcBef>
              <a:spcAft>
                <a:spcPts val="600"/>
              </a:spcAft>
              <a:buFont typeface="Times" panose="02020603050405020304" pitchFamily="18" charset="0"/>
              <a:buNone/>
            </a:pPr>
            <a:r>
              <a:rPr lang="en-US" sz="2800" dirty="0">
                <a:solidFill>
                  <a:srgbClr val="002060"/>
                </a:solidFill>
              </a:rPr>
              <a:t>If the loop increment is positive and the initial value is greater than the limiting value, then the body of the loop is skipped as follows:</a:t>
            </a:r>
          </a:p>
          <a:p>
            <a:pPr marL="715952" lvl="5" indent="0">
              <a:lnSpc>
                <a:spcPct val="100000"/>
              </a:lnSpc>
              <a:spcBef>
                <a:spcPts val="0"/>
              </a:spcBef>
              <a:spcAft>
                <a:spcPts val="600"/>
              </a:spcAft>
              <a:buFontTx/>
              <a:buNone/>
            </a:pPr>
            <a:r>
              <a:rPr lang="en-US" sz="2400" dirty="0" smtClean="0">
                <a:solidFill>
                  <a:srgbClr val="002060"/>
                </a:solidFill>
                <a:latin typeface="Courier New" panose="02070309020205020404" pitchFamily="49" charset="0"/>
              </a:rPr>
              <a:t>Write </a:t>
            </a:r>
            <a:r>
              <a:rPr lang="en-US" sz="2400" dirty="0">
                <a:solidFill>
                  <a:srgbClr val="002060"/>
                </a:solidFill>
              </a:rPr>
              <a:t>“</a:t>
            </a:r>
            <a:r>
              <a:rPr lang="en-US" sz="2400" dirty="0">
                <a:solidFill>
                  <a:srgbClr val="002060"/>
                </a:solidFill>
                <a:latin typeface="Courier New" panose="02070309020205020404" pitchFamily="49" charset="0"/>
              </a:rPr>
              <a:t>Hello</a:t>
            </a:r>
            <a:r>
              <a:rPr lang="en-US" sz="2400" dirty="0">
                <a:solidFill>
                  <a:srgbClr val="002060"/>
                </a:solidFill>
              </a:rPr>
              <a:t>”</a:t>
            </a:r>
            <a:endParaRPr lang="en-US" sz="2400" dirty="0">
              <a:solidFill>
                <a:srgbClr val="002060"/>
              </a:solidFill>
              <a:latin typeface="Courier New" panose="02070309020205020404" pitchFamily="49" charset="0"/>
            </a:endParaRPr>
          </a:p>
          <a:p>
            <a:pPr marL="715952" lvl="5" indent="0">
              <a:lnSpc>
                <a:spcPct val="100000"/>
              </a:lnSpc>
              <a:spcBef>
                <a:spcPts val="0"/>
              </a:spcBef>
              <a:spcAft>
                <a:spcPts val="600"/>
              </a:spcAft>
              <a:buFontTx/>
              <a:buNone/>
            </a:pPr>
            <a:r>
              <a:rPr lang="en-US" sz="2400" dirty="0">
                <a:solidFill>
                  <a:srgbClr val="002060"/>
                </a:solidFill>
                <a:latin typeface="Courier New" panose="02070309020205020404" pitchFamily="49" charset="0"/>
              </a:rPr>
              <a:t>Declare </a:t>
            </a:r>
            <a:r>
              <a:rPr lang="en-US" sz="2400" b="1" dirty="0">
                <a:solidFill>
                  <a:srgbClr val="0070C0"/>
                </a:solidFill>
                <a:latin typeface="Courier New" panose="02070309020205020404" pitchFamily="49" charset="0"/>
              </a:rPr>
              <a:t>Count</a:t>
            </a:r>
            <a:r>
              <a:rPr lang="en-US" sz="2400" dirty="0">
                <a:solidFill>
                  <a:srgbClr val="002060"/>
                </a:solidFill>
                <a:latin typeface="Courier New" panose="02070309020205020404" pitchFamily="49" charset="0"/>
              </a:rPr>
              <a:t> As Integer</a:t>
            </a:r>
          </a:p>
          <a:p>
            <a:pPr marL="715952" lvl="5" indent="0">
              <a:lnSpc>
                <a:spcPct val="100000"/>
              </a:lnSpc>
              <a:spcBef>
                <a:spcPts val="0"/>
              </a:spcBef>
              <a:spcAft>
                <a:spcPts val="600"/>
              </a:spcAft>
              <a:buFontTx/>
              <a:buNone/>
            </a:pPr>
            <a:r>
              <a:rPr lang="en-US" sz="2400" dirty="0">
                <a:solidFill>
                  <a:srgbClr val="002060"/>
                </a:solidFill>
                <a:latin typeface="Courier New" panose="02070309020205020404" pitchFamily="49" charset="0"/>
              </a:rPr>
              <a:t>For (</a:t>
            </a:r>
            <a:r>
              <a:rPr lang="en-US" sz="2400" b="1" dirty="0">
                <a:solidFill>
                  <a:srgbClr val="0070C0"/>
                </a:solidFill>
                <a:latin typeface="Courier New" panose="02070309020205020404" pitchFamily="49" charset="0"/>
              </a:rPr>
              <a:t>Count</a:t>
            </a:r>
            <a:r>
              <a:rPr lang="en-US" sz="2400" dirty="0">
                <a:solidFill>
                  <a:srgbClr val="002060"/>
                </a:solidFill>
                <a:latin typeface="Courier New" panose="02070309020205020404" pitchFamily="49" charset="0"/>
              </a:rPr>
              <a:t> = 5; </a:t>
            </a:r>
            <a:r>
              <a:rPr lang="en-US" sz="2400" b="1" dirty="0">
                <a:solidFill>
                  <a:srgbClr val="0070C0"/>
                </a:solidFill>
                <a:latin typeface="Courier New" panose="02070309020205020404" pitchFamily="49" charset="0"/>
              </a:rPr>
              <a:t>Count</a:t>
            </a:r>
            <a:r>
              <a:rPr lang="en-US" sz="2400" dirty="0">
                <a:solidFill>
                  <a:srgbClr val="002060"/>
                </a:solidFill>
                <a:latin typeface="Courier New" panose="02070309020205020404" pitchFamily="49" charset="0"/>
              </a:rPr>
              <a:t> &lt; 4; </a:t>
            </a:r>
            <a:r>
              <a:rPr lang="en-US" sz="2400" b="1" dirty="0">
                <a:solidFill>
                  <a:srgbClr val="0070C0"/>
                </a:solidFill>
                <a:latin typeface="Courier New" panose="02070309020205020404" pitchFamily="49" charset="0"/>
              </a:rPr>
              <a:t>Count</a:t>
            </a:r>
            <a:r>
              <a:rPr lang="en-US" sz="2400" dirty="0">
                <a:solidFill>
                  <a:srgbClr val="002060"/>
                </a:solidFill>
                <a:latin typeface="Courier New" panose="02070309020205020404" pitchFamily="49" charset="0"/>
              </a:rPr>
              <a:t>++)</a:t>
            </a:r>
          </a:p>
          <a:p>
            <a:pPr marL="715952" lvl="5" indent="0">
              <a:lnSpc>
                <a:spcPct val="100000"/>
              </a:lnSpc>
              <a:spcBef>
                <a:spcPts val="0"/>
              </a:spcBef>
              <a:spcAft>
                <a:spcPts val="600"/>
              </a:spcAft>
              <a:buFontTx/>
              <a:buNone/>
            </a:pPr>
            <a:r>
              <a:rPr lang="en-US" sz="2400" dirty="0">
                <a:solidFill>
                  <a:srgbClr val="002060"/>
                </a:solidFill>
                <a:latin typeface="Courier New" panose="02070309020205020404" pitchFamily="49" charset="0"/>
              </a:rPr>
              <a:t>	</a:t>
            </a:r>
            <a:r>
              <a:rPr lang="en-US" sz="2400" dirty="0" smtClean="0">
                <a:solidFill>
                  <a:srgbClr val="002060"/>
                </a:solidFill>
                <a:latin typeface="Courier New" panose="02070309020205020404" pitchFamily="49" charset="0"/>
              </a:rPr>
              <a:t>	Write </a:t>
            </a:r>
            <a:r>
              <a:rPr lang="en-US" sz="2400" dirty="0">
                <a:solidFill>
                  <a:srgbClr val="002060"/>
                </a:solidFill>
              </a:rPr>
              <a:t>“</a:t>
            </a:r>
            <a:r>
              <a:rPr lang="en-US" sz="2400" dirty="0">
                <a:solidFill>
                  <a:srgbClr val="002060"/>
                </a:solidFill>
                <a:latin typeface="Courier New" panose="02070309020205020404" pitchFamily="49" charset="0"/>
              </a:rPr>
              <a:t>Help, I</a:t>
            </a:r>
            <a:r>
              <a:rPr lang="en-US" sz="2400" dirty="0">
                <a:solidFill>
                  <a:srgbClr val="002060"/>
                </a:solidFill>
              </a:rPr>
              <a:t>’</a:t>
            </a:r>
            <a:r>
              <a:rPr lang="en-US" sz="2400" dirty="0">
                <a:solidFill>
                  <a:srgbClr val="002060"/>
                </a:solidFill>
                <a:latin typeface="Courier New" panose="02070309020205020404" pitchFamily="49" charset="0"/>
              </a:rPr>
              <a:t>m a prisoner in a For loop!</a:t>
            </a:r>
            <a:r>
              <a:rPr lang="en-US" sz="2400" dirty="0">
                <a:solidFill>
                  <a:srgbClr val="002060"/>
                </a:solidFill>
              </a:rPr>
              <a:t>”</a:t>
            </a:r>
            <a:endParaRPr lang="en-US" sz="2400" dirty="0">
              <a:solidFill>
                <a:srgbClr val="002060"/>
              </a:solidFill>
              <a:latin typeface="Courier New" panose="02070309020205020404" pitchFamily="49" charset="0"/>
            </a:endParaRPr>
          </a:p>
          <a:p>
            <a:pPr marL="715952" lvl="5" indent="0">
              <a:lnSpc>
                <a:spcPct val="100000"/>
              </a:lnSpc>
              <a:spcBef>
                <a:spcPts val="0"/>
              </a:spcBef>
              <a:spcAft>
                <a:spcPts val="600"/>
              </a:spcAft>
              <a:buFontTx/>
              <a:buNone/>
            </a:pPr>
            <a:r>
              <a:rPr lang="en-US" sz="2400" dirty="0">
                <a:solidFill>
                  <a:srgbClr val="002060"/>
                </a:solidFill>
                <a:latin typeface="Courier New" panose="02070309020205020404" pitchFamily="49" charset="0"/>
              </a:rPr>
              <a:t>End For</a:t>
            </a:r>
          </a:p>
          <a:p>
            <a:pPr marL="715952" lvl="5" indent="0">
              <a:lnSpc>
                <a:spcPct val="100000"/>
              </a:lnSpc>
              <a:spcBef>
                <a:spcPts val="0"/>
              </a:spcBef>
              <a:spcAft>
                <a:spcPts val="600"/>
              </a:spcAft>
              <a:buFontTx/>
              <a:buNone/>
            </a:pPr>
            <a:r>
              <a:rPr lang="en-US" sz="2400" dirty="0">
                <a:solidFill>
                  <a:srgbClr val="002060"/>
                </a:solidFill>
                <a:latin typeface="Courier New" panose="02070309020205020404" pitchFamily="49" charset="0"/>
              </a:rPr>
              <a:t>Write </a:t>
            </a:r>
            <a:r>
              <a:rPr lang="en-US" sz="2400" dirty="0">
                <a:solidFill>
                  <a:srgbClr val="002060"/>
                </a:solidFill>
              </a:rPr>
              <a:t>“</a:t>
            </a:r>
            <a:r>
              <a:rPr lang="en-US" sz="2400" dirty="0">
                <a:solidFill>
                  <a:srgbClr val="002060"/>
                </a:solidFill>
                <a:latin typeface="Courier New" panose="02070309020205020404" pitchFamily="49" charset="0"/>
              </a:rPr>
              <a:t>Goodbye</a:t>
            </a:r>
            <a:r>
              <a:rPr lang="en-US" sz="2400" dirty="0">
                <a:solidFill>
                  <a:srgbClr val="002060"/>
                </a:solidFill>
              </a:rPr>
              <a:t>”</a:t>
            </a:r>
            <a:endParaRPr lang="en-US" sz="2400" dirty="0">
              <a:solidFill>
                <a:srgbClr val="00206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81306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60060"/>
          </a:xfrm>
        </p:spPr>
        <p:txBody>
          <a:bodyPr>
            <a:normAutofit/>
          </a:bodyPr>
          <a:lstStyle/>
          <a:p>
            <a:r>
              <a:rPr lang="en-US" sz="3600" b="1" dirty="0">
                <a:solidFill>
                  <a:schemeClr val="accent1">
                    <a:lumMod val="75000"/>
                  </a:schemeClr>
                </a:solidFill>
              </a:rPr>
              <a:t>5</a:t>
            </a:r>
            <a:r>
              <a:rPr lang="en-US" sz="3600" b="1" dirty="0" smtClean="0">
                <a:solidFill>
                  <a:schemeClr val="accent1">
                    <a:lumMod val="75000"/>
                  </a:schemeClr>
                </a:solidFill>
              </a:rPr>
              <a:t>.4 Applications of Repetition Structures</a:t>
            </a:r>
            <a:endParaRPr lang="en-US" sz="3600" b="1" dirty="0">
              <a:solidFill>
                <a:schemeClr val="accent1">
                  <a:lumMod val="75000"/>
                </a:schemeClr>
              </a:solidFill>
            </a:endParaRPr>
          </a:p>
        </p:txBody>
      </p:sp>
      <p:sp>
        <p:nvSpPr>
          <p:cNvPr id="6" name="Content Placeholder 5"/>
          <p:cNvSpPr>
            <a:spLocks noGrp="1"/>
          </p:cNvSpPr>
          <p:nvPr>
            <p:ph idx="1"/>
          </p:nvPr>
        </p:nvSpPr>
        <p:spPr>
          <a:xfrm>
            <a:off x="1097280" y="1941544"/>
            <a:ext cx="10058400" cy="4023360"/>
          </a:xfrm>
        </p:spPr>
        <p:txBody>
          <a:bodyPr>
            <a:normAutofit/>
          </a:bodyPr>
          <a:lstStyle/>
          <a:p>
            <a:pPr marL="0" indent="0">
              <a:lnSpc>
                <a:spcPct val="150000"/>
              </a:lnSpc>
              <a:spcBef>
                <a:spcPts val="0"/>
              </a:spcBef>
              <a:spcAft>
                <a:spcPts val="600"/>
              </a:spcAft>
              <a:buFont typeface="Times" panose="02020603050405020304" pitchFamily="18" charset="0"/>
              <a:buNone/>
            </a:pPr>
            <a:r>
              <a:rPr lang="en-US" sz="2800" dirty="0">
                <a:solidFill>
                  <a:srgbClr val="002060"/>
                </a:solidFill>
              </a:rPr>
              <a:t>Loops have many purposes. This section will cover a few: </a:t>
            </a:r>
          </a:p>
          <a:p>
            <a:pPr marL="0" indent="0">
              <a:lnSpc>
                <a:spcPct val="150000"/>
              </a:lnSpc>
              <a:spcBef>
                <a:spcPts val="0"/>
              </a:spcBef>
              <a:spcAft>
                <a:spcPts val="600"/>
              </a:spcAft>
              <a:buFont typeface="Wingdings" panose="05000000000000000000" pitchFamily="2" charset="2"/>
              <a:buChar char="Ø"/>
            </a:pPr>
            <a:r>
              <a:rPr lang="en-US" sz="2800" dirty="0">
                <a:solidFill>
                  <a:srgbClr val="002060"/>
                </a:solidFill>
              </a:rPr>
              <a:t>Use to input data</a:t>
            </a:r>
          </a:p>
          <a:p>
            <a:pPr marL="0" indent="0">
              <a:lnSpc>
                <a:spcPct val="150000"/>
              </a:lnSpc>
              <a:spcBef>
                <a:spcPts val="0"/>
              </a:spcBef>
              <a:spcAft>
                <a:spcPts val="600"/>
              </a:spcAft>
              <a:buFont typeface="Wingdings" panose="05000000000000000000" pitchFamily="2" charset="2"/>
              <a:buChar char="Ø"/>
            </a:pPr>
            <a:r>
              <a:rPr lang="en-US" sz="2800" dirty="0">
                <a:solidFill>
                  <a:srgbClr val="002060"/>
                </a:solidFill>
              </a:rPr>
              <a:t>Data validation</a:t>
            </a:r>
          </a:p>
          <a:p>
            <a:pPr marL="693092" lvl="5" indent="-342900">
              <a:lnSpc>
                <a:spcPct val="150000"/>
              </a:lnSpc>
              <a:spcBef>
                <a:spcPts val="0"/>
              </a:spcBef>
              <a:spcAft>
                <a:spcPts val="600"/>
              </a:spcAft>
              <a:buFont typeface="Wingdings" panose="05000000000000000000" pitchFamily="2" charset="2"/>
              <a:buChar char="Ø"/>
            </a:pPr>
            <a:r>
              <a:rPr lang="en-US" sz="2400" dirty="0">
                <a:solidFill>
                  <a:srgbClr val="002060"/>
                </a:solidFill>
              </a:rPr>
              <a:t>Using the </a:t>
            </a:r>
            <a:r>
              <a:rPr lang="en-US" sz="2400" b="1" dirty="0" err="1">
                <a:solidFill>
                  <a:srgbClr val="002060"/>
                </a:solidFill>
                <a:latin typeface="Courier New" panose="02070309020205020404" pitchFamily="49" charset="0"/>
              </a:rPr>
              <a:t>Int</a:t>
            </a:r>
            <a:r>
              <a:rPr lang="en-US" sz="2400" b="1" dirty="0">
                <a:solidFill>
                  <a:srgbClr val="002060"/>
                </a:solidFill>
                <a:latin typeface="Courier New" panose="02070309020205020404" pitchFamily="49" charset="0"/>
              </a:rPr>
              <a:t>()</a:t>
            </a:r>
            <a:r>
              <a:rPr lang="en-US" sz="2400" dirty="0">
                <a:solidFill>
                  <a:srgbClr val="002060"/>
                </a:solidFill>
              </a:rPr>
              <a:t> or </a:t>
            </a:r>
            <a:r>
              <a:rPr lang="en-US" sz="2400" b="1" dirty="0">
                <a:solidFill>
                  <a:srgbClr val="002060"/>
                </a:solidFill>
                <a:latin typeface="Courier New" panose="02070309020205020404" pitchFamily="49" charset="0"/>
              </a:rPr>
              <a:t>Floor()</a:t>
            </a:r>
            <a:r>
              <a:rPr lang="en-US" sz="2400" dirty="0">
                <a:solidFill>
                  <a:srgbClr val="002060"/>
                </a:solidFill>
              </a:rPr>
              <a:t> </a:t>
            </a:r>
            <a:r>
              <a:rPr lang="en-US" sz="2400" dirty="0" smtClean="0">
                <a:solidFill>
                  <a:srgbClr val="002060"/>
                </a:solidFill>
              </a:rPr>
              <a:t>and </a:t>
            </a:r>
            <a:r>
              <a:rPr lang="en-US" sz="2400" b="1" dirty="0" smtClean="0">
                <a:solidFill>
                  <a:srgbClr val="002060"/>
                </a:solidFill>
                <a:latin typeface="Courier New" panose="02070309020205020404" pitchFamily="49" charset="0"/>
                <a:cs typeface="Courier New" panose="02070309020205020404" pitchFamily="49" charset="0"/>
              </a:rPr>
              <a:t>Ceiling() </a:t>
            </a:r>
            <a:r>
              <a:rPr lang="en-US" sz="2400" dirty="0" smtClean="0">
                <a:solidFill>
                  <a:srgbClr val="002060"/>
                </a:solidFill>
              </a:rPr>
              <a:t>functions</a:t>
            </a:r>
            <a:endParaRPr lang="en-US" sz="2400" dirty="0">
              <a:solidFill>
                <a:srgbClr val="002060"/>
              </a:solidFill>
            </a:endParaRPr>
          </a:p>
          <a:p>
            <a:pPr marL="0" indent="0">
              <a:lnSpc>
                <a:spcPct val="150000"/>
              </a:lnSpc>
              <a:spcBef>
                <a:spcPts val="0"/>
              </a:spcBef>
              <a:spcAft>
                <a:spcPts val="600"/>
              </a:spcAft>
              <a:buFont typeface="Wingdings" panose="05000000000000000000" pitchFamily="2" charset="2"/>
              <a:buChar char="Ø"/>
            </a:pPr>
            <a:r>
              <a:rPr lang="en-US" sz="2800" dirty="0">
                <a:solidFill>
                  <a:srgbClr val="002060"/>
                </a:solidFill>
              </a:rPr>
              <a:t>Computing sums and averages</a:t>
            </a:r>
          </a:p>
          <a:p>
            <a:pPr marL="0" indent="0">
              <a:lnSpc>
                <a:spcPct val="100000"/>
              </a:lnSpc>
              <a:spcBef>
                <a:spcPts val="0"/>
              </a:spcBef>
              <a:spcAft>
                <a:spcPts val="600"/>
              </a:spcAft>
            </a:pPr>
            <a:endParaRPr lang="en-US" sz="2800" b="1" dirty="0">
              <a:solidFill>
                <a:srgbClr val="002060"/>
              </a:solidFill>
              <a:latin typeface="Courier New" panose="02070309020205020404" pitchFamily="49" charset="0"/>
            </a:endParaRPr>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1554126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60060"/>
          </a:xfrm>
        </p:spPr>
        <p:txBody>
          <a:bodyPr>
            <a:normAutofit/>
          </a:bodyPr>
          <a:lstStyle/>
          <a:p>
            <a:r>
              <a:rPr lang="en-US" sz="3600" b="1" dirty="0" smtClean="0">
                <a:solidFill>
                  <a:schemeClr val="accent1">
                    <a:lumMod val="75000"/>
                  </a:schemeClr>
                </a:solidFill>
              </a:rPr>
              <a:t>Sentinel Controlled Loops</a:t>
            </a:r>
            <a:endParaRPr lang="en-US" sz="3600" b="1" dirty="0">
              <a:solidFill>
                <a:schemeClr val="accent1">
                  <a:lumMod val="75000"/>
                </a:schemeClr>
              </a:solidFill>
            </a:endParaRPr>
          </a:p>
        </p:txBody>
      </p:sp>
      <p:sp>
        <p:nvSpPr>
          <p:cNvPr id="6" name="Content Placeholder 5"/>
          <p:cNvSpPr>
            <a:spLocks noGrp="1"/>
          </p:cNvSpPr>
          <p:nvPr>
            <p:ph idx="1"/>
          </p:nvPr>
        </p:nvSpPr>
        <p:spPr>
          <a:xfrm>
            <a:off x="1068386" y="1941544"/>
            <a:ext cx="10361613" cy="4023360"/>
          </a:xfrm>
        </p:spPr>
        <p:txBody>
          <a:bodyPr>
            <a:normAutofit/>
          </a:bodyPr>
          <a:lstStyle/>
          <a:p>
            <a:pPr>
              <a:lnSpc>
                <a:spcPct val="100000"/>
              </a:lnSpc>
              <a:spcBef>
                <a:spcPts val="0"/>
              </a:spcBef>
              <a:spcAft>
                <a:spcPts val="600"/>
              </a:spcAft>
              <a:buFont typeface="Wingdings" panose="05000000000000000000" pitchFamily="2" charset="2"/>
              <a:buChar char="Ø"/>
            </a:pPr>
            <a:r>
              <a:rPr lang="en-US" sz="2400" dirty="0" smtClean="0">
                <a:solidFill>
                  <a:srgbClr val="002060"/>
                </a:solidFill>
              </a:rPr>
              <a:t> Loops </a:t>
            </a:r>
            <a:r>
              <a:rPr lang="en-US" sz="2400" dirty="0">
                <a:solidFill>
                  <a:srgbClr val="002060"/>
                </a:solidFill>
              </a:rPr>
              <a:t>are often used to input large amounts of data. </a:t>
            </a:r>
          </a:p>
          <a:p>
            <a:pPr>
              <a:lnSpc>
                <a:spcPct val="100000"/>
              </a:lnSpc>
              <a:spcBef>
                <a:spcPts val="0"/>
              </a:spcBef>
              <a:spcAft>
                <a:spcPts val="600"/>
              </a:spcAft>
              <a:buFont typeface="Wingdings" panose="05000000000000000000" pitchFamily="2" charset="2"/>
              <a:buChar char="Ø"/>
            </a:pPr>
            <a:r>
              <a:rPr lang="en-US" sz="2400" dirty="0" smtClean="0">
                <a:solidFill>
                  <a:srgbClr val="002060"/>
                </a:solidFill>
              </a:rPr>
              <a:t> On </a:t>
            </a:r>
            <a:r>
              <a:rPr lang="en-US" sz="2400" dirty="0">
                <a:solidFill>
                  <a:srgbClr val="002060"/>
                </a:solidFill>
              </a:rPr>
              <a:t>each pass through the loop, one item of data (or one set of data) is entered. </a:t>
            </a:r>
          </a:p>
          <a:p>
            <a:pPr>
              <a:lnSpc>
                <a:spcPct val="100000"/>
              </a:lnSpc>
              <a:spcBef>
                <a:spcPts val="0"/>
              </a:spcBef>
              <a:spcAft>
                <a:spcPts val="600"/>
              </a:spcAft>
              <a:buFont typeface="Wingdings" panose="05000000000000000000" pitchFamily="2" charset="2"/>
              <a:buChar char="Ø"/>
            </a:pPr>
            <a:r>
              <a:rPr lang="en-US" sz="2400" dirty="0" smtClean="0">
                <a:solidFill>
                  <a:srgbClr val="002060"/>
                </a:solidFill>
              </a:rPr>
              <a:t> The </a:t>
            </a:r>
            <a:r>
              <a:rPr lang="en-US" sz="2400" dirty="0">
                <a:solidFill>
                  <a:srgbClr val="002060"/>
                </a:solidFill>
              </a:rPr>
              <a:t>test condition must cause </a:t>
            </a:r>
            <a:r>
              <a:rPr lang="en-US" sz="2400" dirty="0" smtClean="0">
                <a:solidFill>
                  <a:srgbClr val="002060"/>
                </a:solidFill>
              </a:rPr>
              <a:t>the loop </a:t>
            </a:r>
            <a:r>
              <a:rPr lang="en-US" sz="2400" dirty="0">
                <a:solidFill>
                  <a:srgbClr val="002060"/>
                </a:solidFill>
              </a:rPr>
              <a:t>to be exited after all data has been input. </a:t>
            </a:r>
          </a:p>
          <a:p>
            <a:pPr>
              <a:lnSpc>
                <a:spcPct val="100000"/>
              </a:lnSpc>
              <a:spcBef>
                <a:spcPts val="0"/>
              </a:spcBef>
              <a:spcAft>
                <a:spcPts val="600"/>
              </a:spcAft>
              <a:buFont typeface="Wingdings" panose="05000000000000000000" pitchFamily="2" charset="2"/>
              <a:buChar char="Ø"/>
            </a:pPr>
            <a:r>
              <a:rPr lang="en-US" sz="2400" dirty="0" smtClean="0">
                <a:solidFill>
                  <a:srgbClr val="002060"/>
                </a:solidFill>
              </a:rPr>
              <a:t> Often </a:t>
            </a:r>
            <a:r>
              <a:rPr lang="en-US" sz="2400" dirty="0">
                <a:solidFill>
                  <a:srgbClr val="002060"/>
                </a:solidFill>
              </a:rPr>
              <a:t>the way to force a loop to end is to have the user enter a  </a:t>
            </a:r>
            <a:r>
              <a:rPr lang="en-US" sz="2400" b="1" dirty="0">
                <a:solidFill>
                  <a:srgbClr val="002060"/>
                </a:solidFill>
              </a:rPr>
              <a:t>sentinel value</a:t>
            </a:r>
            <a:r>
              <a:rPr lang="en-US" sz="2400" dirty="0">
                <a:solidFill>
                  <a:srgbClr val="002060"/>
                </a:solidFill>
              </a:rPr>
              <a:t> to signal that input is complete.</a:t>
            </a:r>
          </a:p>
          <a:p>
            <a:pPr>
              <a:lnSpc>
                <a:spcPct val="100000"/>
              </a:lnSpc>
              <a:spcBef>
                <a:spcPts val="0"/>
              </a:spcBef>
              <a:spcAft>
                <a:spcPts val="600"/>
              </a:spcAft>
              <a:buFont typeface="Wingdings" panose="05000000000000000000" pitchFamily="2" charset="2"/>
              <a:buChar char="Ø"/>
            </a:pPr>
            <a:r>
              <a:rPr lang="en-US" sz="2400" dirty="0" smtClean="0">
                <a:solidFill>
                  <a:srgbClr val="002060"/>
                </a:solidFill>
              </a:rPr>
              <a:t> The </a:t>
            </a:r>
            <a:r>
              <a:rPr lang="en-US" sz="2400" dirty="0">
                <a:solidFill>
                  <a:srgbClr val="002060"/>
                </a:solidFill>
              </a:rPr>
              <a:t>sentinel item (or </a:t>
            </a:r>
            <a:r>
              <a:rPr lang="en-US" sz="2400" b="1" dirty="0">
                <a:solidFill>
                  <a:srgbClr val="002060"/>
                </a:solidFill>
                <a:latin typeface="Courier New" panose="02070309020205020404" pitchFamily="49" charset="0"/>
              </a:rPr>
              <a:t>end-of-data</a:t>
            </a:r>
            <a:r>
              <a:rPr lang="en-US" sz="2400" dirty="0">
                <a:solidFill>
                  <a:srgbClr val="002060"/>
                </a:solidFill>
              </a:rPr>
              <a:t> marker) should be chosen so that it cannot possibly be mistaken for actual input data. </a:t>
            </a:r>
          </a:p>
          <a:p>
            <a:pPr>
              <a:lnSpc>
                <a:spcPct val="100000"/>
              </a:lnSpc>
              <a:spcBef>
                <a:spcPts val="0"/>
              </a:spcBef>
              <a:spcAft>
                <a:spcPts val="600"/>
              </a:spcAft>
              <a:buFont typeface="Wingdings" panose="05000000000000000000" pitchFamily="2" charset="2"/>
              <a:buChar char="Ø"/>
            </a:pPr>
            <a:r>
              <a:rPr lang="en-US" sz="2400" dirty="0" smtClean="0">
                <a:solidFill>
                  <a:srgbClr val="002060"/>
                </a:solidFill>
              </a:rPr>
              <a:t> A </a:t>
            </a:r>
            <a:r>
              <a:rPr lang="en-US" sz="2400" b="1" dirty="0">
                <a:solidFill>
                  <a:srgbClr val="002060"/>
                </a:solidFill>
              </a:rPr>
              <a:t>sentinel-controlled loop </a:t>
            </a:r>
            <a:r>
              <a:rPr lang="en-US" sz="2400" dirty="0">
                <a:solidFill>
                  <a:srgbClr val="002060"/>
                </a:solidFill>
              </a:rPr>
              <a:t>uses a sentinel value to determine whether or not the loop is to be exited.</a:t>
            </a:r>
          </a:p>
          <a:p>
            <a:pPr marL="990600" lvl="1" indent="-533400">
              <a:buNone/>
            </a:pPr>
            <a:endParaRPr lang="en-US" sz="2400" dirty="0">
              <a:solidFill>
                <a:srgbClr val="002060"/>
              </a:solidFill>
              <a:latin typeface="Courier New" panose="02070309020205020404" pitchFamily="49" charset="0"/>
            </a:endParaRPr>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7393998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1240956" y="259620"/>
            <a:ext cx="7584140" cy="564777"/>
          </a:xfrm>
        </p:spPr>
        <p:txBody>
          <a:bodyPr>
            <a:normAutofit/>
          </a:bodyPr>
          <a:lstStyle/>
          <a:p>
            <a:r>
              <a:rPr lang="en-US" sz="3200" b="1" dirty="0" smtClean="0">
                <a:solidFill>
                  <a:schemeClr val="accent1">
                    <a:lumMod val="75000"/>
                  </a:schemeClr>
                </a:solidFill>
              </a:rPr>
              <a:t>Sentinel Controlled Loop Example</a:t>
            </a:r>
            <a:endParaRPr lang="en-US" sz="3200" b="1" dirty="0">
              <a:solidFill>
                <a:schemeClr val="accent1">
                  <a:lumMod val="75000"/>
                </a:schemeClr>
              </a:solidFill>
            </a:endParaRPr>
          </a:p>
        </p:txBody>
      </p:sp>
      <p:sp>
        <p:nvSpPr>
          <p:cNvPr id="6" name="Content Placeholder 5"/>
          <p:cNvSpPr>
            <a:spLocks noGrp="1"/>
          </p:cNvSpPr>
          <p:nvPr>
            <p:ph idx="4294967295"/>
          </p:nvPr>
        </p:nvSpPr>
        <p:spPr>
          <a:xfrm>
            <a:off x="1240956" y="968189"/>
            <a:ext cx="9713261" cy="4639235"/>
          </a:xfrm>
        </p:spPr>
        <p:txBody>
          <a:bodyPr>
            <a:normAutofit fontScale="47500" lnSpcReduction="20000"/>
          </a:bodyPr>
          <a:lstStyle/>
          <a:p>
            <a:pPr marL="514350" indent="0">
              <a:lnSpc>
                <a:spcPct val="130000"/>
              </a:lnSpc>
              <a:spcBef>
                <a:spcPts val="0"/>
              </a:spcBef>
              <a:spcAft>
                <a:spcPts val="0"/>
              </a:spcAft>
              <a:buFont typeface="+mj-lt"/>
              <a:buAutoNum type="arabicParenR"/>
            </a:pPr>
            <a:r>
              <a:rPr lang="en-US" sz="3800" dirty="0" smtClean="0">
                <a:solidFill>
                  <a:srgbClr val="002060"/>
                </a:solidFill>
                <a:latin typeface="Courier New" panose="02070309020205020404" pitchFamily="49" charset="0"/>
              </a:rPr>
              <a:t>  Declare </a:t>
            </a:r>
            <a:r>
              <a:rPr lang="en-US" sz="3800" b="1" dirty="0" smtClean="0">
                <a:solidFill>
                  <a:srgbClr val="0070C0"/>
                </a:solidFill>
                <a:latin typeface="Courier New" panose="02070309020205020404" pitchFamily="49" charset="0"/>
              </a:rPr>
              <a:t>Hours</a:t>
            </a:r>
            <a:r>
              <a:rPr lang="en-US" sz="3800" dirty="0" smtClean="0">
                <a:solidFill>
                  <a:srgbClr val="002060"/>
                </a:solidFill>
                <a:latin typeface="Courier New" panose="02070309020205020404" pitchFamily="49" charset="0"/>
              </a:rPr>
              <a:t>, </a:t>
            </a:r>
            <a:r>
              <a:rPr lang="en-US" sz="3800" b="1" dirty="0">
                <a:solidFill>
                  <a:srgbClr val="0070C0"/>
                </a:solidFill>
                <a:latin typeface="Courier New" panose="02070309020205020404" pitchFamily="49" charset="0"/>
              </a:rPr>
              <a:t>Rate</a:t>
            </a:r>
            <a:r>
              <a:rPr lang="en-US" sz="3800" dirty="0" smtClean="0">
                <a:solidFill>
                  <a:srgbClr val="002060"/>
                </a:solidFill>
                <a:latin typeface="Courier New" panose="02070309020205020404" pitchFamily="49" charset="0"/>
              </a:rPr>
              <a:t>, </a:t>
            </a:r>
            <a:r>
              <a:rPr lang="en-US" sz="3800" b="1" dirty="0">
                <a:solidFill>
                  <a:srgbClr val="0070C0"/>
                </a:solidFill>
                <a:latin typeface="Courier New" panose="02070309020205020404" pitchFamily="49" charset="0"/>
              </a:rPr>
              <a:t>Salary</a:t>
            </a:r>
            <a:r>
              <a:rPr lang="en-US" sz="3800" dirty="0" smtClean="0">
                <a:solidFill>
                  <a:srgbClr val="002060"/>
                </a:solidFill>
                <a:latin typeface="Courier New" panose="02070309020205020404" pitchFamily="49" charset="0"/>
              </a:rPr>
              <a:t> As Float</a:t>
            </a:r>
            <a:endParaRPr lang="en-US" sz="3800" dirty="0">
              <a:solidFill>
                <a:srgbClr val="002060"/>
              </a:solidFill>
              <a:latin typeface="Courier New" panose="02070309020205020404" pitchFamily="49" charset="0"/>
            </a:endParaRPr>
          </a:p>
          <a:p>
            <a:pPr marL="514350" indent="0">
              <a:lnSpc>
                <a:spcPct val="130000"/>
              </a:lnSpc>
              <a:spcBef>
                <a:spcPts val="0"/>
              </a:spcBef>
              <a:spcAft>
                <a:spcPts val="0"/>
              </a:spcAft>
              <a:buFont typeface="+mj-lt"/>
              <a:buAutoNum type="arabicParenR"/>
            </a:pPr>
            <a:r>
              <a:rPr lang="en-US" sz="3800" dirty="0" smtClean="0">
                <a:solidFill>
                  <a:srgbClr val="002060"/>
                </a:solidFill>
                <a:latin typeface="Courier New" panose="02070309020205020404" pitchFamily="49" charset="0"/>
              </a:rPr>
              <a:t>  Write </a:t>
            </a:r>
            <a:r>
              <a:rPr lang="en-US" sz="3800" dirty="0">
                <a:solidFill>
                  <a:srgbClr val="002060"/>
                </a:solidFill>
              </a:rPr>
              <a:t>“</a:t>
            </a:r>
            <a:r>
              <a:rPr lang="en-US" sz="3800" dirty="0">
                <a:solidFill>
                  <a:srgbClr val="002060"/>
                </a:solidFill>
                <a:latin typeface="Courier New" panose="02070309020205020404" pitchFamily="49" charset="0"/>
              </a:rPr>
              <a:t>Enter the number of hours this employee worked: </a:t>
            </a:r>
            <a:r>
              <a:rPr lang="en-US" sz="3800" dirty="0">
                <a:solidFill>
                  <a:srgbClr val="002060"/>
                </a:solidFill>
              </a:rPr>
              <a:t>“</a:t>
            </a:r>
            <a:endParaRPr lang="en-US" sz="3800" dirty="0">
              <a:solidFill>
                <a:srgbClr val="002060"/>
              </a:solidFill>
              <a:latin typeface="Courier New" panose="02070309020205020404" pitchFamily="49" charset="0"/>
            </a:endParaRPr>
          </a:p>
          <a:p>
            <a:pPr marL="514350" indent="0">
              <a:lnSpc>
                <a:spcPct val="130000"/>
              </a:lnSpc>
              <a:spcBef>
                <a:spcPts val="0"/>
              </a:spcBef>
              <a:spcAft>
                <a:spcPts val="0"/>
              </a:spcAft>
              <a:buFont typeface="+mj-lt"/>
              <a:buAutoNum type="arabicParenR"/>
            </a:pPr>
            <a:r>
              <a:rPr lang="en-US" sz="3800" dirty="0" smtClean="0">
                <a:solidFill>
                  <a:srgbClr val="002060"/>
                </a:solidFill>
                <a:latin typeface="Courier New" panose="02070309020205020404" pitchFamily="49" charset="0"/>
              </a:rPr>
              <a:t>  Write </a:t>
            </a:r>
            <a:r>
              <a:rPr lang="en-US" sz="3800" dirty="0">
                <a:solidFill>
                  <a:srgbClr val="002060"/>
                </a:solidFill>
              </a:rPr>
              <a:t>“</a:t>
            </a:r>
            <a:r>
              <a:rPr lang="en-US" sz="3800" dirty="0">
                <a:solidFill>
                  <a:srgbClr val="002060"/>
                </a:solidFill>
                <a:latin typeface="Courier New" panose="02070309020205020404" pitchFamily="49" charset="0"/>
              </a:rPr>
              <a:t>Enter </a:t>
            </a:r>
            <a:r>
              <a:rPr lang="en-US" sz="3800" dirty="0">
                <a:solidFill>
                  <a:srgbClr val="002060"/>
                </a:solidFill>
              </a:rPr>
              <a:t>–</a:t>
            </a:r>
            <a:r>
              <a:rPr lang="en-US" sz="3800" dirty="0">
                <a:solidFill>
                  <a:srgbClr val="002060"/>
                </a:solidFill>
                <a:latin typeface="Courier New" panose="02070309020205020404" pitchFamily="49" charset="0"/>
              </a:rPr>
              <a:t>1 when you are done.</a:t>
            </a:r>
            <a:r>
              <a:rPr lang="en-US" sz="3800" dirty="0">
                <a:solidFill>
                  <a:srgbClr val="002060"/>
                </a:solidFill>
              </a:rPr>
              <a:t>”</a:t>
            </a:r>
            <a:endParaRPr lang="en-US" sz="3800" dirty="0">
              <a:solidFill>
                <a:srgbClr val="002060"/>
              </a:solidFill>
              <a:latin typeface="Courier New" panose="02070309020205020404" pitchFamily="49" charset="0"/>
            </a:endParaRPr>
          </a:p>
          <a:p>
            <a:pPr marL="514350" indent="0">
              <a:lnSpc>
                <a:spcPct val="130000"/>
              </a:lnSpc>
              <a:spcBef>
                <a:spcPts val="0"/>
              </a:spcBef>
              <a:spcAft>
                <a:spcPts val="0"/>
              </a:spcAft>
              <a:buFont typeface="+mj-lt"/>
              <a:buAutoNum type="arabicParenR"/>
            </a:pPr>
            <a:r>
              <a:rPr lang="en-US" sz="3800" dirty="0" smtClean="0">
                <a:solidFill>
                  <a:srgbClr val="002060"/>
                </a:solidFill>
                <a:latin typeface="Courier New" panose="02070309020205020404" pitchFamily="49" charset="0"/>
              </a:rPr>
              <a:t>  Input </a:t>
            </a:r>
            <a:r>
              <a:rPr lang="en-US" sz="3800" b="1" dirty="0">
                <a:solidFill>
                  <a:srgbClr val="0070C0"/>
                </a:solidFill>
                <a:latin typeface="Courier New" panose="02070309020205020404" pitchFamily="49" charset="0"/>
              </a:rPr>
              <a:t>Hours</a:t>
            </a:r>
          </a:p>
          <a:p>
            <a:pPr marL="514350" indent="0">
              <a:lnSpc>
                <a:spcPct val="130000"/>
              </a:lnSpc>
              <a:spcBef>
                <a:spcPts val="0"/>
              </a:spcBef>
              <a:spcAft>
                <a:spcPts val="0"/>
              </a:spcAft>
              <a:buFont typeface="+mj-lt"/>
              <a:buAutoNum type="arabicParenR"/>
            </a:pPr>
            <a:r>
              <a:rPr lang="en-US" sz="3800" dirty="0" smtClean="0">
                <a:solidFill>
                  <a:srgbClr val="002060"/>
                </a:solidFill>
                <a:latin typeface="Courier New" panose="02070309020205020404" pitchFamily="49" charset="0"/>
              </a:rPr>
              <a:t>  While </a:t>
            </a:r>
            <a:r>
              <a:rPr lang="en-US" sz="3800" b="1" dirty="0">
                <a:solidFill>
                  <a:srgbClr val="0070C0"/>
                </a:solidFill>
                <a:latin typeface="Courier New" panose="02070309020205020404" pitchFamily="49" charset="0"/>
              </a:rPr>
              <a:t>Hours</a:t>
            </a:r>
            <a:r>
              <a:rPr lang="en-US" sz="3800" dirty="0">
                <a:solidFill>
                  <a:srgbClr val="002060"/>
                </a:solidFill>
                <a:latin typeface="Courier New" panose="02070309020205020404" pitchFamily="49" charset="0"/>
              </a:rPr>
              <a:t> != </a:t>
            </a:r>
            <a:r>
              <a:rPr lang="en-US" sz="3800" dirty="0">
                <a:solidFill>
                  <a:srgbClr val="002060"/>
                </a:solidFill>
              </a:rPr>
              <a:t>–</a:t>
            </a:r>
            <a:r>
              <a:rPr lang="en-US" sz="3800" dirty="0">
                <a:solidFill>
                  <a:srgbClr val="002060"/>
                </a:solidFill>
                <a:latin typeface="Courier New" panose="02070309020205020404" pitchFamily="49" charset="0"/>
              </a:rPr>
              <a:t>1</a:t>
            </a:r>
          </a:p>
          <a:p>
            <a:pPr marL="514350" indent="0">
              <a:lnSpc>
                <a:spcPct val="130000"/>
              </a:lnSpc>
              <a:spcBef>
                <a:spcPts val="0"/>
              </a:spcBef>
              <a:spcAft>
                <a:spcPts val="0"/>
              </a:spcAft>
              <a:buFont typeface="+mj-lt"/>
              <a:buAutoNum type="arabicParenR"/>
            </a:pPr>
            <a:r>
              <a:rPr lang="en-US" sz="3800" dirty="0">
                <a:solidFill>
                  <a:srgbClr val="002060"/>
                </a:solidFill>
                <a:latin typeface="Courier New" panose="02070309020205020404" pitchFamily="49" charset="0"/>
              </a:rPr>
              <a:t>	</a:t>
            </a:r>
            <a:r>
              <a:rPr lang="en-US" sz="3800" dirty="0" smtClean="0">
                <a:solidFill>
                  <a:srgbClr val="002060"/>
                </a:solidFill>
                <a:latin typeface="Courier New" panose="02070309020205020404" pitchFamily="49" charset="0"/>
              </a:rPr>
              <a:t>       Write </a:t>
            </a:r>
            <a:r>
              <a:rPr lang="en-US" sz="3800" dirty="0">
                <a:solidFill>
                  <a:srgbClr val="002060"/>
                </a:solidFill>
              </a:rPr>
              <a:t>“</a:t>
            </a:r>
            <a:r>
              <a:rPr lang="en-US" sz="3800" dirty="0">
                <a:solidFill>
                  <a:srgbClr val="002060"/>
                </a:solidFill>
                <a:latin typeface="Courier New" panose="02070309020205020404" pitchFamily="49" charset="0"/>
              </a:rPr>
              <a:t>Enter this employee</a:t>
            </a:r>
            <a:r>
              <a:rPr lang="en-US" sz="3800" dirty="0">
                <a:solidFill>
                  <a:srgbClr val="002060"/>
                </a:solidFill>
              </a:rPr>
              <a:t>’</a:t>
            </a:r>
            <a:r>
              <a:rPr lang="en-US" sz="3800" dirty="0">
                <a:solidFill>
                  <a:srgbClr val="002060"/>
                </a:solidFill>
                <a:latin typeface="Courier New" panose="02070309020205020404" pitchFamily="49" charset="0"/>
              </a:rPr>
              <a:t>s rate of pay: </a:t>
            </a:r>
            <a:r>
              <a:rPr lang="en-US" sz="3800" dirty="0">
                <a:solidFill>
                  <a:srgbClr val="002060"/>
                </a:solidFill>
              </a:rPr>
              <a:t>“</a:t>
            </a:r>
            <a:endParaRPr lang="en-US" sz="3800" dirty="0">
              <a:solidFill>
                <a:srgbClr val="002060"/>
              </a:solidFill>
              <a:latin typeface="Courier New" panose="02070309020205020404" pitchFamily="49" charset="0"/>
            </a:endParaRPr>
          </a:p>
          <a:p>
            <a:pPr marL="514350" indent="0">
              <a:lnSpc>
                <a:spcPct val="130000"/>
              </a:lnSpc>
              <a:spcBef>
                <a:spcPts val="0"/>
              </a:spcBef>
              <a:spcAft>
                <a:spcPts val="0"/>
              </a:spcAft>
              <a:buFont typeface="+mj-lt"/>
              <a:buAutoNum type="arabicParenR"/>
            </a:pPr>
            <a:r>
              <a:rPr lang="en-US" sz="3800" dirty="0">
                <a:solidFill>
                  <a:srgbClr val="002060"/>
                </a:solidFill>
                <a:latin typeface="Courier New" panose="02070309020205020404" pitchFamily="49" charset="0"/>
              </a:rPr>
              <a:t>	</a:t>
            </a:r>
            <a:r>
              <a:rPr lang="en-US" sz="3800" dirty="0" smtClean="0">
                <a:solidFill>
                  <a:srgbClr val="002060"/>
                </a:solidFill>
                <a:latin typeface="Courier New" panose="02070309020205020404" pitchFamily="49" charset="0"/>
              </a:rPr>
              <a:t>       Input </a:t>
            </a:r>
            <a:r>
              <a:rPr lang="en-US" sz="3800" b="1" dirty="0">
                <a:solidFill>
                  <a:srgbClr val="0070C0"/>
                </a:solidFill>
                <a:latin typeface="Courier New" panose="02070309020205020404" pitchFamily="49" charset="0"/>
              </a:rPr>
              <a:t>Rate</a:t>
            </a:r>
          </a:p>
          <a:p>
            <a:pPr marL="514350" indent="0">
              <a:lnSpc>
                <a:spcPct val="130000"/>
              </a:lnSpc>
              <a:spcBef>
                <a:spcPts val="0"/>
              </a:spcBef>
              <a:spcAft>
                <a:spcPts val="0"/>
              </a:spcAft>
              <a:buFont typeface="+mj-lt"/>
              <a:buAutoNum type="arabicParenR"/>
            </a:pPr>
            <a:r>
              <a:rPr lang="en-US" sz="3800" dirty="0">
                <a:solidFill>
                  <a:srgbClr val="002060"/>
                </a:solidFill>
                <a:latin typeface="Courier New" panose="02070309020205020404" pitchFamily="49" charset="0"/>
              </a:rPr>
              <a:t>	</a:t>
            </a:r>
            <a:r>
              <a:rPr lang="en-US" sz="3800" dirty="0" smtClean="0">
                <a:solidFill>
                  <a:srgbClr val="002060"/>
                </a:solidFill>
                <a:latin typeface="Courier New" panose="02070309020205020404" pitchFamily="49" charset="0"/>
              </a:rPr>
              <a:t>       Set </a:t>
            </a:r>
            <a:r>
              <a:rPr lang="en-US" sz="3800" b="1" dirty="0">
                <a:solidFill>
                  <a:srgbClr val="0070C0"/>
                </a:solidFill>
                <a:latin typeface="Courier New" panose="02070309020205020404" pitchFamily="49" charset="0"/>
              </a:rPr>
              <a:t>Salary</a:t>
            </a:r>
            <a:r>
              <a:rPr lang="en-US" sz="3800" dirty="0">
                <a:solidFill>
                  <a:srgbClr val="002060"/>
                </a:solidFill>
                <a:latin typeface="Courier New" panose="02070309020205020404" pitchFamily="49" charset="0"/>
              </a:rPr>
              <a:t> = </a:t>
            </a:r>
            <a:r>
              <a:rPr lang="en-US" sz="3800" b="1" dirty="0">
                <a:solidFill>
                  <a:srgbClr val="0070C0"/>
                </a:solidFill>
                <a:latin typeface="Courier New" panose="02070309020205020404" pitchFamily="49" charset="0"/>
              </a:rPr>
              <a:t>Hours</a:t>
            </a:r>
            <a:r>
              <a:rPr lang="en-US" sz="3800" dirty="0">
                <a:solidFill>
                  <a:srgbClr val="002060"/>
                </a:solidFill>
                <a:latin typeface="Courier New" panose="02070309020205020404" pitchFamily="49" charset="0"/>
              </a:rPr>
              <a:t> * </a:t>
            </a:r>
            <a:r>
              <a:rPr lang="en-US" sz="3800" b="1" dirty="0">
                <a:solidFill>
                  <a:srgbClr val="0070C0"/>
                </a:solidFill>
                <a:latin typeface="Courier New" panose="02070309020205020404" pitchFamily="49" charset="0"/>
              </a:rPr>
              <a:t>Rate</a:t>
            </a:r>
          </a:p>
          <a:p>
            <a:pPr marL="514350" indent="0">
              <a:lnSpc>
                <a:spcPct val="130000"/>
              </a:lnSpc>
              <a:spcBef>
                <a:spcPts val="0"/>
              </a:spcBef>
              <a:spcAft>
                <a:spcPts val="0"/>
              </a:spcAft>
              <a:buFont typeface="+mj-lt"/>
              <a:buAutoNum type="arabicParenR"/>
            </a:pPr>
            <a:r>
              <a:rPr lang="en-US" sz="3800" dirty="0">
                <a:solidFill>
                  <a:srgbClr val="002060"/>
                </a:solidFill>
                <a:latin typeface="Courier New" panose="02070309020205020404" pitchFamily="49" charset="0"/>
              </a:rPr>
              <a:t>	</a:t>
            </a:r>
            <a:r>
              <a:rPr lang="en-US" sz="3800" dirty="0" smtClean="0">
                <a:solidFill>
                  <a:srgbClr val="002060"/>
                </a:solidFill>
                <a:latin typeface="Courier New" panose="02070309020205020404" pitchFamily="49" charset="0"/>
              </a:rPr>
              <a:t>       Write </a:t>
            </a:r>
            <a:r>
              <a:rPr lang="en-US" sz="3800" dirty="0">
                <a:solidFill>
                  <a:srgbClr val="002060"/>
                </a:solidFill>
              </a:rPr>
              <a:t>“</a:t>
            </a:r>
            <a:r>
              <a:rPr lang="en-US" sz="3800" dirty="0">
                <a:solidFill>
                  <a:srgbClr val="002060"/>
                </a:solidFill>
                <a:latin typeface="Courier New" panose="02070309020205020404" pitchFamily="49" charset="0"/>
              </a:rPr>
              <a:t>An employee who worked </a:t>
            </a:r>
            <a:r>
              <a:rPr lang="en-US" sz="3800" dirty="0">
                <a:solidFill>
                  <a:srgbClr val="002060"/>
                </a:solidFill>
              </a:rPr>
              <a:t>“</a:t>
            </a:r>
            <a:r>
              <a:rPr lang="en-US" sz="3800" dirty="0">
                <a:solidFill>
                  <a:srgbClr val="002060"/>
                </a:solidFill>
                <a:latin typeface="Courier New" panose="02070309020205020404" pitchFamily="49" charset="0"/>
              </a:rPr>
              <a:t> + </a:t>
            </a:r>
            <a:r>
              <a:rPr lang="en-US" sz="3800" b="1" dirty="0">
                <a:solidFill>
                  <a:srgbClr val="0070C0"/>
                </a:solidFill>
                <a:latin typeface="Courier New" panose="02070309020205020404" pitchFamily="49" charset="0"/>
              </a:rPr>
              <a:t>Hours</a:t>
            </a:r>
          </a:p>
          <a:p>
            <a:pPr marL="514350" indent="0">
              <a:lnSpc>
                <a:spcPct val="130000"/>
              </a:lnSpc>
              <a:spcBef>
                <a:spcPts val="0"/>
              </a:spcBef>
              <a:spcAft>
                <a:spcPts val="0"/>
              </a:spcAft>
              <a:buFont typeface="+mj-lt"/>
              <a:buAutoNum type="arabicParenR"/>
            </a:pPr>
            <a:r>
              <a:rPr lang="en-US" sz="3800" dirty="0" smtClean="0">
                <a:solidFill>
                  <a:srgbClr val="002060"/>
                </a:solidFill>
                <a:latin typeface="Courier New" panose="02070309020205020404" pitchFamily="49" charset="0"/>
              </a:rPr>
              <a:t>       Write </a:t>
            </a:r>
            <a:r>
              <a:rPr lang="en-US" sz="3800" dirty="0">
                <a:solidFill>
                  <a:srgbClr val="002060"/>
                </a:solidFill>
              </a:rPr>
              <a:t>“</a:t>
            </a:r>
            <a:r>
              <a:rPr lang="en-US" sz="3800" dirty="0">
                <a:solidFill>
                  <a:srgbClr val="002060"/>
                </a:solidFill>
                <a:latin typeface="Courier New" panose="02070309020205020404" pitchFamily="49" charset="0"/>
              </a:rPr>
              <a:t>at the rate of </a:t>
            </a:r>
            <a:r>
              <a:rPr lang="en-US" sz="3800" dirty="0">
                <a:solidFill>
                  <a:srgbClr val="002060"/>
                </a:solidFill>
              </a:rPr>
              <a:t>“</a:t>
            </a:r>
            <a:r>
              <a:rPr lang="en-US" sz="3800" dirty="0">
                <a:solidFill>
                  <a:srgbClr val="002060"/>
                </a:solidFill>
                <a:latin typeface="Courier New" panose="02070309020205020404" pitchFamily="49" charset="0"/>
              </a:rPr>
              <a:t> + </a:t>
            </a:r>
            <a:r>
              <a:rPr lang="en-US" sz="3800" b="1" dirty="0">
                <a:solidFill>
                  <a:srgbClr val="0070C0"/>
                </a:solidFill>
                <a:latin typeface="Courier New" panose="02070309020205020404" pitchFamily="49" charset="0"/>
              </a:rPr>
              <a:t>Rate</a:t>
            </a:r>
            <a:r>
              <a:rPr lang="en-US" sz="3800" dirty="0">
                <a:solidFill>
                  <a:srgbClr val="002060"/>
                </a:solidFill>
                <a:latin typeface="Courier New" panose="02070309020205020404" pitchFamily="49" charset="0"/>
              </a:rPr>
              <a:t> + </a:t>
            </a:r>
            <a:r>
              <a:rPr lang="en-US" sz="3800" dirty="0">
                <a:solidFill>
                  <a:srgbClr val="002060"/>
                </a:solidFill>
              </a:rPr>
              <a:t>“</a:t>
            </a:r>
            <a:r>
              <a:rPr lang="en-US" sz="3800" dirty="0">
                <a:solidFill>
                  <a:srgbClr val="002060"/>
                </a:solidFill>
                <a:latin typeface="Courier New" panose="02070309020205020404" pitchFamily="49" charset="0"/>
              </a:rPr>
              <a:t> per hour</a:t>
            </a:r>
            <a:r>
              <a:rPr lang="en-US" sz="3800" dirty="0">
                <a:solidFill>
                  <a:srgbClr val="002060"/>
                </a:solidFill>
              </a:rPr>
              <a:t>”</a:t>
            </a:r>
            <a:endParaRPr lang="en-US" sz="3800" dirty="0">
              <a:solidFill>
                <a:srgbClr val="002060"/>
              </a:solidFill>
              <a:latin typeface="Courier New" panose="02070309020205020404" pitchFamily="49" charset="0"/>
            </a:endParaRPr>
          </a:p>
          <a:p>
            <a:pPr marL="514350" indent="0">
              <a:lnSpc>
                <a:spcPct val="130000"/>
              </a:lnSpc>
              <a:spcBef>
                <a:spcPts val="0"/>
              </a:spcBef>
              <a:spcAft>
                <a:spcPts val="0"/>
              </a:spcAft>
              <a:buFont typeface="+mj-lt"/>
              <a:buAutoNum type="arabicParenR"/>
            </a:pPr>
            <a:r>
              <a:rPr lang="en-US" sz="3800" dirty="0" smtClean="0">
                <a:solidFill>
                  <a:srgbClr val="002060"/>
                </a:solidFill>
                <a:latin typeface="Courier New" panose="02070309020205020404" pitchFamily="49" charset="0"/>
              </a:rPr>
              <a:t>       Write </a:t>
            </a:r>
            <a:r>
              <a:rPr lang="en-US" sz="3800" dirty="0">
                <a:solidFill>
                  <a:srgbClr val="002060"/>
                </a:solidFill>
              </a:rPr>
              <a:t>“</a:t>
            </a:r>
            <a:r>
              <a:rPr lang="en-US" sz="3800" dirty="0">
                <a:solidFill>
                  <a:srgbClr val="002060"/>
                </a:solidFill>
                <a:latin typeface="Courier New" panose="02070309020205020404" pitchFamily="49" charset="0"/>
              </a:rPr>
              <a:t>receives a salary of $ </a:t>
            </a:r>
            <a:r>
              <a:rPr lang="en-US" sz="3800" dirty="0">
                <a:solidFill>
                  <a:srgbClr val="002060"/>
                </a:solidFill>
              </a:rPr>
              <a:t>“</a:t>
            </a:r>
            <a:r>
              <a:rPr lang="en-US" sz="3800" dirty="0">
                <a:solidFill>
                  <a:srgbClr val="002060"/>
                </a:solidFill>
                <a:latin typeface="Courier New" panose="02070309020205020404" pitchFamily="49" charset="0"/>
              </a:rPr>
              <a:t> + </a:t>
            </a:r>
            <a:r>
              <a:rPr lang="en-US" sz="3800" b="1" dirty="0">
                <a:solidFill>
                  <a:srgbClr val="0070C0"/>
                </a:solidFill>
                <a:latin typeface="Courier New" panose="02070309020205020404" pitchFamily="49" charset="0"/>
              </a:rPr>
              <a:t>Salary</a:t>
            </a:r>
          </a:p>
          <a:p>
            <a:pPr marL="514350" indent="0">
              <a:lnSpc>
                <a:spcPct val="130000"/>
              </a:lnSpc>
              <a:spcBef>
                <a:spcPts val="0"/>
              </a:spcBef>
              <a:spcAft>
                <a:spcPts val="0"/>
              </a:spcAft>
              <a:buFont typeface="+mj-lt"/>
              <a:buAutoNum type="arabicParenR"/>
            </a:pPr>
            <a:r>
              <a:rPr lang="en-US" sz="3800" dirty="0" smtClean="0">
                <a:solidFill>
                  <a:srgbClr val="002060"/>
                </a:solidFill>
                <a:latin typeface="Courier New" panose="02070309020205020404" pitchFamily="49" charset="0"/>
              </a:rPr>
              <a:t>       Write </a:t>
            </a:r>
            <a:r>
              <a:rPr lang="en-US" sz="3800" dirty="0">
                <a:solidFill>
                  <a:srgbClr val="002060"/>
                </a:solidFill>
              </a:rPr>
              <a:t>“</a:t>
            </a:r>
            <a:r>
              <a:rPr lang="en-US" sz="3800" dirty="0">
                <a:solidFill>
                  <a:srgbClr val="002060"/>
                </a:solidFill>
                <a:latin typeface="Courier New" panose="02070309020205020404" pitchFamily="49" charset="0"/>
              </a:rPr>
              <a:t>Enter the number of hours this employee worked: </a:t>
            </a:r>
            <a:r>
              <a:rPr lang="en-US" sz="3800" dirty="0">
                <a:solidFill>
                  <a:srgbClr val="002060"/>
                </a:solidFill>
              </a:rPr>
              <a:t>“</a:t>
            </a:r>
            <a:endParaRPr lang="en-US" sz="3800" dirty="0">
              <a:solidFill>
                <a:srgbClr val="002060"/>
              </a:solidFill>
              <a:latin typeface="Courier New" panose="02070309020205020404" pitchFamily="49" charset="0"/>
            </a:endParaRPr>
          </a:p>
          <a:p>
            <a:pPr marL="514350" indent="0">
              <a:lnSpc>
                <a:spcPct val="130000"/>
              </a:lnSpc>
              <a:spcBef>
                <a:spcPts val="0"/>
              </a:spcBef>
              <a:spcAft>
                <a:spcPts val="0"/>
              </a:spcAft>
              <a:buFont typeface="+mj-lt"/>
              <a:buAutoNum type="arabicParenR"/>
            </a:pPr>
            <a:r>
              <a:rPr lang="en-US" sz="3800" dirty="0" smtClean="0">
                <a:solidFill>
                  <a:srgbClr val="002060"/>
                </a:solidFill>
                <a:latin typeface="Courier New" panose="02070309020205020404" pitchFamily="49" charset="0"/>
              </a:rPr>
              <a:t>       Write </a:t>
            </a:r>
            <a:r>
              <a:rPr lang="en-US" sz="3800" dirty="0">
                <a:solidFill>
                  <a:srgbClr val="002060"/>
                </a:solidFill>
              </a:rPr>
              <a:t>“</a:t>
            </a:r>
            <a:r>
              <a:rPr lang="en-US" sz="3800" dirty="0">
                <a:solidFill>
                  <a:srgbClr val="002060"/>
                </a:solidFill>
                <a:latin typeface="Courier New" panose="02070309020205020404" pitchFamily="49" charset="0"/>
              </a:rPr>
              <a:t>Enter </a:t>
            </a:r>
            <a:r>
              <a:rPr lang="en-US" sz="3800" dirty="0">
                <a:solidFill>
                  <a:srgbClr val="002060"/>
                </a:solidFill>
              </a:rPr>
              <a:t>–</a:t>
            </a:r>
            <a:r>
              <a:rPr lang="en-US" sz="3800" dirty="0">
                <a:solidFill>
                  <a:srgbClr val="002060"/>
                </a:solidFill>
                <a:latin typeface="Courier New" panose="02070309020205020404" pitchFamily="49" charset="0"/>
              </a:rPr>
              <a:t>1 when you are done.</a:t>
            </a:r>
            <a:r>
              <a:rPr lang="en-US" sz="3800" dirty="0">
                <a:solidFill>
                  <a:srgbClr val="002060"/>
                </a:solidFill>
              </a:rPr>
              <a:t>”</a:t>
            </a:r>
            <a:endParaRPr lang="en-US" sz="3800" dirty="0">
              <a:solidFill>
                <a:srgbClr val="002060"/>
              </a:solidFill>
              <a:latin typeface="Courier New" panose="02070309020205020404" pitchFamily="49" charset="0"/>
            </a:endParaRPr>
          </a:p>
          <a:p>
            <a:pPr marL="514350" indent="0">
              <a:lnSpc>
                <a:spcPct val="130000"/>
              </a:lnSpc>
              <a:spcBef>
                <a:spcPts val="0"/>
              </a:spcBef>
              <a:spcAft>
                <a:spcPts val="0"/>
              </a:spcAft>
              <a:buFont typeface="+mj-lt"/>
              <a:buAutoNum type="arabicParenR"/>
            </a:pPr>
            <a:r>
              <a:rPr lang="en-US" sz="3800" dirty="0" smtClean="0">
                <a:solidFill>
                  <a:srgbClr val="002060"/>
                </a:solidFill>
                <a:latin typeface="Courier New" panose="02070309020205020404" pitchFamily="49" charset="0"/>
              </a:rPr>
              <a:t>       Input </a:t>
            </a:r>
            <a:r>
              <a:rPr lang="en-US" sz="3800" b="1" dirty="0">
                <a:solidFill>
                  <a:srgbClr val="0070C0"/>
                </a:solidFill>
                <a:latin typeface="Courier New" panose="02070309020205020404" pitchFamily="49" charset="0"/>
              </a:rPr>
              <a:t>Hours</a:t>
            </a:r>
          </a:p>
          <a:p>
            <a:pPr marL="514350" indent="0">
              <a:lnSpc>
                <a:spcPct val="130000"/>
              </a:lnSpc>
              <a:spcBef>
                <a:spcPts val="0"/>
              </a:spcBef>
              <a:spcAft>
                <a:spcPts val="0"/>
              </a:spcAft>
              <a:buFont typeface="+mj-lt"/>
              <a:buAutoNum type="arabicParenR"/>
            </a:pPr>
            <a:r>
              <a:rPr lang="en-US" sz="3800" dirty="0" smtClean="0">
                <a:solidFill>
                  <a:srgbClr val="002060"/>
                </a:solidFill>
                <a:latin typeface="Courier New" panose="02070309020205020404" pitchFamily="49" charset="0"/>
              </a:rPr>
              <a:t> End </a:t>
            </a:r>
            <a:r>
              <a:rPr lang="en-US" sz="3800" dirty="0">
                <a:solidFill>
                  <a:srgbClr val="002060"/>
                </a:solidFill>
                <a:latin typeface="Courier New" panose="02070309020205020404" pitchFamily="49" charset="0"/>
              </a:rPr>
              <a:t>While</a:t>
            </a:r>
          </a:p>
          <a:p>
            <a:pPr marL="514350" indent="-514350">
              <a:buFont typeface="+mj-lt"/>
              <a:buAutoNum type="arabicParenR"/>
            </a:pPr>
            <a:endParaRPr lang="en-US" sz="2800" dirty="0">
              <a:solidFill>
                <a:srgbClr val="002060"/>
              </a:solidFill>
            </a:endParaRPr>
          </a:p>
        </p:txBody>
      </p:sp>
    </p:spTree>
    <p:extLst>
      <p:ext uri="{BB962C8B-B14F-4D97-AF65-F5344CB8AC3E}">
        <p14:creationId xmlns:p14="http://schemas.microsoft.com/office/powerpoint/2010/main" val="2136513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7279" y="286604"/>
            <a:ext cx="10373061" cy="968440"/>
          </a:xfrm>
        </p:spPr>
        <p:txBody>
          <a:bodyPr>
            <a:normAutofit/>
          </a:bodyPr>
          <a:lstStyle/>
          <a:p>
            <a:r>
              <a:rPr lang="en-US" sz="3200" dirty="0" smtClean="0">
                <a:solidFill>
                  <a:srgbClr val="002060"/>
                </a:solidFill>
              </a:rPr>
              <a:t>Data Validation: </a:t>
            </a:r>
            <a:r>
              <a:rPr lang="en-US" sz="2800" dirty="0">
                <a:solidFill>
                  <a:srgbClr val="002060"/>
                </a:solidFill>
              </a:rPr>
              <a:t>Loops are often used to validate data entered by a user</a:t>
            </a:r>
            <a:r>
              <a:rPr lang="en-US" sz="2800" dirty="0" smtClean="0">
                <a:solidFill>
                  <a:srgbClr val="002060"/>
                </a:solidFill>
              </a:rPr>
              <a:t>.</a:t>
            </a:r>
            <a:endParaRPr lang="en-US" sz="2800" dirty="0"/>
          </a:p>
        </p:txBody>
      </p:sp>
      <p:sp>
        <p:nvSpPr>
          <p:cNvPr id="3" name="Content Placeholder 2"/>
          <p:cNvSpPr>
            <a:spLocks noGrp="1"/>
          </p:cNvSpPr>
          <p:nvPr>
            <p:ph idx="1"/>
          </p:nvPr>
        </p:nvSpPr>
        <p:spPr/>
        <p:txBody>
          <a:bodyPr>
            <a:normAutofit fontScale="77500" lnSpcReduction="20000"/>
          </a:bodyPr>
          <a:lstStyle/>
          <a:p>
            <a:pPr marL="0" indent="0">
              <a:lnSpc>
                <a:spcPct val="120000"/>
              </a:lnSpc>
              <a:spcBef>
                <a:spcPts val="0"/>
              </a:spcBef>
              <a:spcAft>
                <a:spcPts val="1200"/>
              </a:spcAft>
              <a:buNone/>
            </a:pPr>
            <a:r>
              <a:rPr lang="en-US" sz="2900" dirty="0" smtClean="0">
                <a:solidFill>
                  <a:srgbClr val="002060"/>
                </a:solidFill>
              </a:rPr>
              <a:t>Example</a:t>
            </a:r>
            <a:r>
              <a:rPr lang="en-US" sz="2900" dirty="0">
                <a:solidFill>
                  <a:srgbClr val="002060"/>
                </a:solidFill>
              </a:rPr>
              <a:t>: to ensure that a user enters a positive number: </a:t>
            </a:r>
          </a:p>
          <a:p>
            <a:pPr marL="841248" lvl="4" indent="0">
              <a:lnSpc>
                <a:spcPct val="120000"/>
              </a:lnSpc>
              <a:spcBef>
                <a:spcPts val="0"/>
              </a:spcBef>
              <a:spcAft>
                <a:spcPts val="600"/>
              </a:spcAft>
              <a:buNone/>
            </a:pPr>
            <a:r>
              <a:rPr lang="en-US" sz="2600" dirty="0" smtClean="0">
                <a:solidFill>
                  <a:srgbClr val="002060"/>
                </a:solidFill>
                <a:latin typeface="Courier New" panose="02070309020205020404" pitchFamily="49" charset="0"/>
              </a:rPr>
              <a:t>Declare </a:t>
            </a:r>
            <a:r>
              <a:rPr lang="en-US" sz="2600" b="1" dirty="0" err="1">
                <a:solidFill>
                  <a:srgbClr val="0070C0"/>
                </a:solidFill>
                <a:latin typeface="Courier New" panose="02070309020205020404" pitchFamily="49" charset="0"/>
              </a:rPr>
              <a:t>WidgetsOrdered</a:t>
            </a:r>
            <a:r>
              <a:rPr lang="en-US" sz="2600" dirty="0">
                <a:solidFill>
                  <a:srgbClr val="002060"/>
                </a:solidFill>
                <a:latin typeface="Courier New" panose="02070309020205020404" pitchFamily="49" charset="0"/>
              </a:rPr>
              <a:t> As Integer</a:t>
            </a:r>
          </a:p>
          <a:p>
            <a:pPr marL="841248" lvl="4" indent="0">
              <a:lnSpc>
                <a:spcPct val="120000"/>
              </a:lnSpc>
              <a:spcBef>
                <a:spcPts val="0"/>
              </a:spcBef>
              <a:spcAft>
                <a:spcPts val="600"/>
              </a:spcAft>
              <a:buNone/>
            </a:pPr>
            <a:r>
              <a:rPr lang="en-US" sz="2600" dirty="0">
                <a:solidFill>
                  <a:srgbClr val="002060"/>
                </a:solidFill>
                <a:latin typeface="Courier New" panose="02070309020205020404" pitchFamily="49" charset="0"/>
              </a:rPr>
              <a:t>Write </a:t>
            </a:r>
            <a:r>
              <a:rPr lang="en-US" sz="2600" dirty="0">
                <a:solidFill>
                  <a:srgbClr val="002060"/>
                </a:solidFill>
              </a:rPr>
              <a:t>“</a:t>
            </a:r>
            <a:r>
              <a:rPr lang="en-US" sz="2600" dirty="0">
                <a:solidFill>
                  <a:srgbClr val="002060"/>
                </a:solidFill>
                <a:latin typeface="Courier New" panose="02070309020205020404" pitchFamily="49" charset="0"/>
              </a:rPr>
              <a:t>How many widgets do you want to order? </a:t>
            </a:r>
            <a:r>
              <a:rPr lang="en-US" sz="2600" dirty="0">
                <a:solidFill>
                  <a:srgbClr val="002060"/>
                </a:solidFill>
              </a:rPr>
              <a:t>“</a:t>
            </a:r>
            <a:endParaRPr lang="en-US" sz="2600" dirty="0">
              <a:solidFill>
                <a:srgbClr val="002060"/>
              </a:solidFill>
              <a:latin typeface="Courier New" panose="02070309020205020404" pitchFamily="49" charset="0"/>
            </a:endParaRPr>
          </a:p>
          <a:p>
            <a:pPr marL="841248" lvl="4" indent="0">
              <a:lnSpc>
                <a:spcPct val="120000"/>
              </a:lnSpc>
              <a:spcBef>
                <a:spcPts val="0"/>
              </a:spcBef>
              <a:spcAft>
                <a:spcPts val="600"/>
              </a:spcAft>
              <a:buNone/>
            </a:pPr>
            <a:r>
              <a:rPr lang="en-US" sz="2600" dirty="0">
                <a:solidFill>
                  <a:srgbClr val="002060"/>
                </a:solidFill>
                <a:latin typeface="Courier New" panose="02070309020205020404" pitchFamily="49" charset="0"/>
              </a:rPr>
              <a:t>Input </a:t>
            </a:r>
            <a:r>
              <a:rPr lang="en-US" sz="2600" b="1" dirty="0" err="1">
                <a:solidFill>
                  <a:srgbClr val="0070C0"/>
                </a:solidFill>
                <a:latin typeface="Courier New" panose="02070309020205020404" pitchFamily="49" charset="0"/>
              </a:rPr>
              <a:t>WidgetsOrdered</a:t>
            </a:r>
            <a:endParaRPr lang="en-US" sz="2600" b="1" dirty="0">
              <a:solidFill>
                <a:srgbClr val="0070C0"/>
              </a:solidFill>
              <a:latin typeface="Courier New" panose="02070309020205020404" pitchFamily="49" charset="0"/>
            </a:endParaRPr>
          </a:p>
          <a:p>
            <a:pPr marL="841248" lvl="4" indent="0">
              <a:lnSpc>
                <a:spcPct val="120000"/>
              </a:lnSpc>
              <a:spcBef>
                <a:spcPts val="0"/>
              </a:spcBef>
              <a:spcAft>
                <a:spcPts val="600"/>
              </a:spcAft>
              <a:buNone/>
            </a:pPr>
            <a:r>
              <a:rPr lang="en-US" sz="2600" dirty="0">
                <a:solidFill>
                  <a:srgbClr val="002060"/>
                </a:solidFill>
                <a:latin typeface="Courier New" panose="02070309020205020404" pitchFamily="49" charset="0"/>
              </a:rPr>
              <a:t>While </a:t>
            </a:r>
            <a:r>
              <a:rPr lang="en-US" sz="2600" b="1" dirty="0" err="1">
                <a:solidFill>
                  <a:srgbClr val="0070C0"/>
                </a:solidFill>
                <a:latin typeface="Courier New" panose="02070309020205020404" pitchFamily="49" charset="0"/>
              </a:rPr>
              <a:t>WidgetsOrdered</a:t>
            </a:r>
            <a:r>
              <a:rPr lang="en-US" sz="2600" dirty="0">
                <a:solidFill>
                  <a:srgbClr val="002060"/>
                </a:solidFill>
                <a:latin typeface="Courier New" panose="02070309020205020404" pitchFamily="49" charset="0"/>
              </a:rPr>
              <a:t> &lt; 0</a:t>
            </a:r>
          </a:p>
          <a:p>
            <a:pPr marL="841248" lvl="4" indent="0">
              <a:lnSpc>
                <a:spcPct val="120000"/>
              </a:lnSpc>
              <a:spcBef>
                <a:spcPts val="0"/>
              </a:spcBef>
              <a:spcAft>
                <a:spcPts val="600"/>
              </a:spcAft>
              <a:buNone/>
            </a:pPr>
            <a:r>
              <a:rPr lang="en-US" sz="2600" dirty="0">
                <a:solidFill>
                  <a:srgbClr val="002060"/>
                </a:solidFill>
                <a:latin typeface="Courier New" panose="02070309020205020404" pitchFamily="49" charset="0"/>
              </a:rPr>
              <a:t>	</a:t>
            </a:r>
            <a:r>
              <a:rPr lang="en-US" sz="2600" dirty="0" smtClean="0">
                <a:solidFill>
                  <a:srgbClr val="002060"/>
                </a:solidFill>
                <a:latin typeface="Courier New" panose="02070309020205020404" pitchFamily="49" charset="0"/>
              </a:rPr>
              <a:t>     Write </a:t>
            </a:r>
            <a:r>
              <a:rPr lang="en-US" sz="2600" dirty="0">
                <a:solidFill>
                  <a:srgbClr val="002060"/>
                </a:solidFill>
              </a:rPr>
              <a:t>“</a:t>
            </a:r>
            <a:r>
              <a:rPr lang="en-US" sz="2600" dirty="0">
                <a:solidFill>
                  <a:srgbClr val="002060"/>
                </a:solidFill>
                <a:latin typeface="Courier New" panose="02070309020205020404" pitchFamily="49" charset="0"/>
              </a:rPr>
              <a:t>You can</a:t>
            </a:r>
            <a:r>
              <a:rPr lang="en-US" sz="2600" dirty="0">
                <a:solidFill>
                  <a:srgbClr val="002060"/>
                </a:solidFill>
              </a:rPr>
              <a:t>’</a:t>
            </a:r>
            <a:r>
              <a:rPr lang="en-US" sz="2600" dirty="0">
                <a:solidFill>
                  <a:srgbClr val="002060"/>
                </a:solidFill>
                <a:latin typeface="Courier New" panose="02070309020205020404" pitchFamily="49" charset="0"/>
              </a:rPr>
              <a:t>t order a negative number </a:t>
            </a:r>
            <a:r>
              <a:rPr lang="en-US" sz="2600" dirty="0" smtClean="0">
                <a:solidFill>
                  <a:srgbClr val="002060"/>
                </a:solidFill>
                <a:latin typeface="Courier New" panose="02070309020205020404" pitchFamily="49" charset="0"/>
              </a:rPr>
              <a:t>of widgets</a:t>
            </a:r>
            <a:r>
              <a:rPr lang="en-US" sz="2600" dirty="0">
                <a:solidFill>
                  <a:srgbClr val="002060"/>
                </a:solidFill>
                <a:latin typeface="Courier New" panose="02070309020205020404" pitchFamily="49" charset="0"/>
              </a:rPr>
              <a:t>.</a:t>
            </a:r>
            <a:r>
              <a:rPr lang="en-US" sz="2600" dirty="0">
                <a:solidFill>
                  <a:srgbClr val="002060"/>
                </a:solidFill>
              </a:rPr>
              <a:t>”</a:t>
            </a:r>
            <a:endParaRPr lang="en-US" sz="2600" dirty="0">
              <a:solidFill>
                <a:srgbClr val="002060"/>
              </a:solidFill>
              <a:latin typeface="Courier New" panose="02070309020205020404" pitchFamily="49" charset="0"/>
            </a:endParaRPr>
          </a:p>
          <a:p>
            <a:pPr marL="841248" lvl="4" indent="0">
              <a:lnSpc>
                <a:spcPct val="120000"/>
              </a:lnSpc>
              <a:spcBef>
                <a:spcPts val="0"/>
              </a:spcBef>
              <a:spcAft>
                <a:spcPts val="600"/>
              </a:spcAft>
              <a:buNone/>
            </a:pPr>
            <a:r>
              <a:rPr lang="en-US" sz="2600" dirty="0">
                <a:solidFill>
                  <a:srgbClr val="002060"/>
                </a:solidFill>
                <a:latin typeface="Courier New" panose="02070309020205020404" pitchFamily="49" charset="0"/>
              </a:rPr>
              <a:t>	</a:t>
            </a:r>
            <a:r>
              <a:rPr lang="en-US" sz="2600" dirty="0" smtClean="0">
                <a:solidFill>
                  <a:srgbClr val="002060"/>
                </a:solidFill>
                <a:latin typeface="Courier New" panose="02070309020205020404" pitchFamily="49" charset="0"/>
              </a:rPr>
              <a:t>     Write </a:t>
            </a:r>
            <a:r>
              <a:rPr lang="en-US" sz="2600" dirty="0">
                <a:solidFill>
                  <a:srgbClr val="002060"/>
                </a:solidFill>
              </a:rPr>
              <a:t>“</a:t>
            </a:r>
            <a:r>
              <a:rPr lang="en-US" sz="2600" dirty="0">
                <a:solidFill>
                  <a:srgbClr val="002060"/>
                </a:solidFill>
                <a:latin typeface="Courier New" panose="02070309020205020404" pitchFamily="49" charset="0"/>
              </a:rPr>
              <a:t>Please enter a positive number or zero: </a:t>
            </a:r>
            <a:r>
              <a:rPr lang="en-US" sz="2600" dirty="0">
                <a:solidFill>
                  <a:srgbClr val="002060"/>
                </a:solidFill>
              </a:rPr>
              <a:t>“</a:t>
            </a:r>
            <a:endParaRPr lang="en-US" sz="2600" dirty="0">
              <a:solidFill>
                <a:srgbClr val="002060"/>
              </a:solidFill>
              <a:latin typeface="Courier New" panose="02070309020205020404" pitchFamily="49" charset="0"/>
            </a:endParaRPr>
          </a:p>
          <a:p>
            <a:pPr marL="841248" lvl="4" indent="0">
              <a:lnSpc>
                <a:spcPct val="120000"/>
              </a:lnSpc>
              <a:spcBef>
                <a:spcPts val="0"/>
              </a:spcBef>
              <a:spcAft>
                <a:spcPts val="600"/>
              </a:spcAft>
              <a:buNone/>
            </a:pPr>
            <a:r>
              <a:rPr lang="en-US" sz="2600" dirty="0">
                <a:solidFill>
                  <a:srgbClr val="002060"/>
                </a:solidFill>
                <a:latin typeface="Courier New" panose="02070309020205020404" pitchFamily="49" charset="0"/>
              </a:rPr>
              <a:t> </a:t>
            </a:r>
            <a:r>
              <a:rPr lang="en-US" sz="2600" dirty="0" smtClean="0">
                <a:solidFill>
                  <a:srgbClr val="002060"/>
                </a:solidFill>
                <a:latin typeface="Courier New" panose="02070309020205020404" pitchFamily="49" charset="0"/>
              </a:rPr>
              <a:t>    Input </a:t>
            </a:r>
            <a:r>
              <a:rPr lang="en-US" sz="2600" b="1" dirty="0" err="1">
                <a:solidFill>
                  <a:srgbClr val="0070C0"/>
                </a:solidFill>
                <a:latin typeface="Courier New" panose="02070309020205020404" pitchFamily="49" charset="0"/>
              </a:rPr>
              <a:t>WidgetsOrdered</a:t>
            </a:r>
            <a:endParaRPr lang="en-US" sz="2600" b="1" dirty="0">
              <a:solidFill>
                <a:srgbClr val="0070C0"/>
              </a:solidFill>
              <a:latin typeface="Courier New" panose="02070309020205020404" pitchFamily="49" charset="0"/>
            </a:endParaRPr>
          </a:p>
          <a:p>
            <a:pPr marL="841248" lvl="4" indent="0">
              <a:lnSpc>
                <a:spcPct val="120000"/>
              </a:lnSpc>
              <a:spcBef>
                <a:spcPts val="0"/>
              </a:spcBef>
              <a:spcAft>
                <a:spcPts val="600"/>
              </a:spcAft>
              <a:buNone/>
            </a:pPr>
            <a:r>
              <a:rPr lang="en-US" sz="2600" dirty="0">
                <a:solidFill>
                  <a:srgbClr val="002060"/>
                </a:solidFill>
                <a:latin typeface="Courier New" panose="02070309020205020404" pitchFamily="49" charset="0"/>
              </a:rPr>
              <a:t>End While</a:t>
            </a:r>
          </a:p>
          <a:p>
            <a:pPr marL="0" indent="0">
              <a:lnSpc>
                <a:spcPct val="120000"/>
              </a:lnSpc>
              <a:spcBef>
                <a:spcPts val="0"/>
              </a:spcBef>
              <a:spcAft>
                <a:spcPts val="0"/>
              </a:spcAft>
            </a:pPr>
            <a:endParaRPr lang="en-US" sz="2100" b="1" dirty="0">
              <a:solidFill>
                <a:srgbClr val="00206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93860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1837380" y="659290"/>
            <a:ext cx="2702347" cy="1211923"/>
          </a:xfrm>
        </p:spPr>
        <p:txBody>
          <a:bodyPr>
            <a:noAutofit/>
          </a:bodyPr>
          <a:lstStyle/>
          <a:p>
            <a:r>
              <a:rPr lang="en-US" sz="4400" b="1" dirty="0" smtClean="0">
                <a:solidFill>
                  <a:schemeClr val="accent1">
                    <a:lumMod val="75000"/>
                  </a:schemeClr>
                </a:solidFill>
              </a:rPr>
              <a:t>Flowchart:</a:t>
            </a:r>
            <a:endParaRPr lang="en-US" sz="4400" b="1" dirty="0">
              <a:solidFill>
                <a:schemeClr val="accent1">
                  <a:lumMod val="75000"/>
                </a:schemeClr>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886325" y="176212"/>
            <a:ext cx="2419350" cy="5772767"/>
          </a:xfrm>
          <a:prstGeom prst="rect">
            <a:avLst/>
          </a:prstGeom>
          <a:noFill/>
          <a:ln>
            <a:noFill/>
          </a:ln>
        </p:spPr>
      </p:pic>
    </p:spTree>
    <p:extLst>
      <p:ext uri="{BB962C8B-B14F-4D97-AF65-F5344CB8AC3E}">
        <p14:creationId xmlns:p14="http://schemas.microsoft.com/office/powerpoint/2010/main" val="32859971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4294967295"/>
          </p:nvPr>
        </p:nvSpPr>
        <p:spPr>
          <a:xfrm>
            <a:off x="711993" y="1103313"/>
            <a:ext cx="10771187" cy="4759605"/>
          </a:xfrm>
        </p:spPr>
        <p:txBody>
          <a:bodyPr>
            <a:normAutofit/>
          </a:bodyPr>
          <a:lstStyle/>
          <a:p>
            <a:pPr marL="0" indent="0">
              <a:lnSpc>
                <a:spcPct val="100000"/>
              </a:lnSpc>
              <a:spcBef>
                <a:spcPts val="0"/>
              </a:spcBef>
              <a:spcAft>
                <a:spcPts val="600"/>
              </a:spcAft>
              <a:buNone/>
            </a:pPr>
            <a:r>
              <a:rPr lang="en-US" sz="1800" dirty="0">
                <a:solidFill>
                  <a:srgbClr val="002060"/>
                </a:solidFill>
              </a:rPr>
              <a:t>The </a:t>
            </a:r>
            <a:r>
              <a:rPr lang="en-US" sz="1800" dirty="0" err="1">
                <a:solidFill>
                  <a:srgbClr val="002060"/>
                </a:solidFill>
                <a:latin typeface="Courier New" panose="02070309020205020404" pitchFamily="49" charset="0"/>
              </a:rPr>
              <a:t>Int</a:t>
            </a:r>
            <a:r>
              <a:rPr lang="en-US" sz="1800" dirty="0">
                <a:solidFill>
                  <a:srgbClr val="002060"/>
                </a:solidFill>
                <a:latin typeface="Courier New" panose="02070309020205020404" pitchFamily="49" charset="0"/>
              </a:rPr>
              <a:t>() </a:t>
            </a:r>
            <a:r>
              <a:rPr lang="en-US" sz="1800" dirty="0">
                <a:solidFill>
                  <a:srgbClr val="002060"/>
                </a:solidFill>
              </a:rPr>
              <a:t>function takes any number and turns it into an integer. It is often used to ensure that data is an integer.</a:t>
            </a:r>
          </a:p>
          <a:p>
            <a:pPr marL="0" indent="0">
              <a:lnSpc>
                <a:spcPct val="100000"/>
              </a:lnSpc>
              <a:spcBef>
                <a:spcPts val="0"/>
              </a:spcBef>
              <a:spcAft>
                <a:spcPts val="600"/>
              </a:spcAft>
              <a:buNone/>
            </a:pPr>
            <a:r>
              <a:rPr lang="en-US" sz="1800" dirty="0">
                <a:solidFill>
                  <a:srgbClr val="002060"/>
                </a:solidFill>
              </a:rPr>
              <a:t>Examples:</a:t>
            </a:r>
          </a:p>
          <a:p>
            <a:pPr marL="0" indent="0">
              <a:lnSpc>
                <a:spcPct val="100000"/>
              </a:lnSpc>
              <a:spcBef>
                <a:spcPts val="0"/>
              </a:spcBef>
              <a:spcAft>
                <a:spcPts val="600"/>
              </a:spcAft>
              <a:buFont typeface="+mj-lt"/>
              <a:buAutoNum type="arabicParenR"/>
            </a:pPr>
            <a:r>
              <a:rPr lang="en-US" sz="1800" dirty="0" err="1">
                <a:solidFill>
                  <a:srgbClr val="002060"/>
                </a:solidFill>
                <a:latin typeface="Courier New" panose="02070309020205020404" pitchFamily="49" charset="0"/>
              </a:rPr>
              <a:t>Int</a:t>
            </a:r>
            <a:r>
              <a:rPr lang="en-US" sz="1800" dirty="0">
                <a:solidFill>
                  <a:srgbClr val="002060"/>
                </a:solidFill>
                <a:latin typeface="Courier New" panose="02070309020205020404" pitchFamily="49" charset="0"/>
              </a:rPr>
              <a:t>(53) = 53</a:t>
            </a:r>
            <a:r>
              <a:rPr lang="en-US" sz="1800" dirty="0">
                <a:solidFill>
                  <a:srgbClr val="002060"/>
                </a:solidFill>
              </a:rPr>
              <a:t> </a:t>
            </a:r>
            <a:r>
              <a:rPr lang="en-US" sz="1800" dirty="0">
                <a:solidFill>
                  <a:srgbClr val="002060"/>
                </a:solidFill>
                <a:sym typeface="Wingdings" panose="05000000000000000000" pitchFamily="2" charset="2"/>
              </a:rPr>
              <a:t></a:t>
            </a:r>
            <a:r>
              <a:rPr lang="en-US" sz="1800" dirty="0">
                <a:solidFill>
                  <a:srgbClr val="002060"/>
                </a:solidFill>
              </a:rPr>
              <a:t> the integer value of an integer is just that integer.</a:t>
            </a:r>
          </a:p>
          <a:p>
            <a:pPr marL="0" indent="0">
              <a:lnSpc>
                <a:spcPct val="100000"/>
              </a:lnSpc>
              <a:spcBef>
                <a:spcPts val="0"/>
              </a:spcBef>
              <a:spcAft>
                <a:spcPts val="600"/>
              </a:spcAft>
              <a:buFont typeface="+mj-lt"/>
              <a:buAutoNum type="arabicParenR"/>
            </a:pPr>
            <a:r>
              <a:rPr lang="en-US" sz="1800" dirty="0" err="1">
                <a:solidFill>
                  <a:srgbClr val="002060"/>
                </a:solidFill>
                <a:latin typeface="Courier New" panose="02070309020205020404" pitchFamily="49" charset="0"/>
              </a:rPr>
              <a:t>Int</a:t>
            </a:r>
            <a:r>
              <a:rPr lang="en-US" sz="1800" dirty="0">
                <a:solidFill>
                  <a:srgbClr val="002060"/>
                </a:solidFill>
                <a:latin typeface="Courier New" panose="02070309020205020404" pitchFamily="49" charset="0"/>
              </a:rPr>
              <a:t>(53.195) = </a:t>
            </a:r>
            <a:r>
              <a:rPr lang="en-US" sz="1800" dirty="0" smtClean="0">
                <a:solidFill>
                  <a:srgbClr val="002060"/>
                </a:solidFill>
                <a:latin typeface="Courier New" panose="02070309020205020404" pitchFamily="49" charset="0"/>
              </a:rPr>
              <a:t>53 </a:t>
            </a:r>
            <a:r>
              <a:rPr lang="en-US" sz="1800" dirty="0">
                <a:solidFill>
                  <a:srgbClr val="002060"/>
                </a:solidFill>
                <a:latin typeface="Courier New" panose="02070309020205020404" pitchFamily="49" charset="0"/>
                <a:sym typeface="Wingdings" panose="05000000000000000000" pitchFamily="2" charset="2"/>
              </a:rPr>
              <a:t> </a:t>
            </a:r>
            <a:r>
              <a:rPr lang="en-US" sz="1800" dirty="0">
                <a:solidFill>
                  <a:srgbClr val="002060"/>
                </a:solidFill>
              </a:rPr>
              <a:t>the integer value of a floating point number is just the integer part, with the fractional part discarded.</a:t>
            </a:r>
            <a:endParaRPr lang="en-US" sz="1800" dirty="0">
              <a:solidFill>
                <a:srgbClr val="002060"/>
              </a:solidFill>
              <a:latin typeface="Courier New" panose="02070309020205020404" pitchFamily="49" charset="0"/>
            </a:endParaRPr>
          </a:p>
          <a:p>
            <a:pPr marL="0" indent="0">
              <a:lnSpc>
                <a:spcPct val="100000"/>
              </a:lnSpc>
              <a:spcBef>
                <a:spcPts val="0"/>
              </a:spcBef>
              <a:spcAft>
                <a:spcPts val="1200"/>
              </a:spcAft>
              <a:buFont typeface="+mj-lt"/>
              <a:buAutoNum type="arabicParenR"/>
            </a:pPr>
            <a:r>
              <a:rPr lang="en-US" sz="1800" dirty="0" err="1">
                <a:solidFill>
                  <a:srgbClr val="002060"/>
                </a:solidFill>
                <a:latin typeface="Courier New" panose="02070309020205020404" pitchFamily="49" charset="0"/>
              </a:rPr>
              <a:t>Int</a:t>
            </a:r>
            <a:r>
              <a:rPr lang="en-US" sz="1800" dirty="0">
                <a:solidFill>
                  <a:srgbClr val="002060"/>
                </a:solidFill>
                <a:latin typeface="Courier New" panose="02070309020205020404" pitchFamily="49" charset="0"/>
              </a:rPr>
              <a:t>(53.987) = 53 </a:t>
            </a:r>
            <a:r>
              <a:rPr lang="en-US" sz="1800" dirty="0">
                <a:solidFill>
                  <a:srgbClr val="002060"/>
                </a:solidFill>
                <a:latin typeface="Courier New" panose="02070309020205020404" pitchFamily="49" charset="0"/>
                <a:sym typeface="Wingdings" panose="05000000000000000000" pitchFamily="2" charset="2"/>
              </a:rPr>
              <a:t> </a:t>
            </a:r>
            <a:r>
              <a:rPr lang="en-US" sz="1800" dirty="0" smtClean="0">
                <a:solidFill>
                  <a:srgbClr val="002060"/>
                </a:solidFill>
              </a:rPr>
              <a:t>note that since the fractional </a:t>
            </a:r>
            <a:r>
              <a:rPr lang="en-US" sz="1800" dirty="0">
                <a:solidFill>
                  <a:srgbClr val="002060"/>
                </a:solidFill>
              </a:rPr>
              <a:t>part </a:t>
            </a:r>
            <a:r>
              <a:rPr lang="en-US" sz="1800" dirty="0" smtClean="0">
                <a:solidFill>
                  <a:srgbClr val="002060"/>
                </a:solidFill>
              </a:rPr>
              <a:t>is discarded, </a:t>
            </a:r>
            <a:r>
              <a:rPr lang="en-US" sz="1800" dirty="0" smtClean="0">
                <a:solidFill>
                  <a:srgbClr val="002060"/>
                </a:solidFill>
                <a:latin typeface="Courier New" panose="02070309020205020404" pitchFamily="49" charset="0"/>
                <a:cs typeface="Courier New" panose="02070309020205020404" pitchFamily="49" charset="0"/>
              </a:rPr>
              <a:t>53.0001</a:t>
            </a:r>
            <a:r>
              <a:rPr lang="en-US" sz="1800" dirty="0" smtClean="0">
                <a:solidFill>
                  <a:srgbClr val="002060"/>
                </a:solidFill>
              </a:rPr>
              <a:t> is the same, after implementing the </a:t>
            </a:r>
            <a:r>
              <a:rPr lang="en-US" sz="1800" dirty="0" err="1">
                <a:solidFill>
                  <a:srgbClr val="002060"/>
                </a:solidFill>
                <a:latin typeface="Courier New" panose="02070309020205020404" pitchFamily="49" charset="0"/>
                <a:cs typeface="Courier New" panose="02070309020205020404" pitchFamily="49" charset="0"/>
              </a:rPr>
              <a:t>Int</a:t>
            </a:r>
            <a:r>
              <a:rPr lang="en-US" sz="1800" dirty="0">
                <a:solidFill>
                  <a:srgbClr val="002060"/>
                </a:solidFill>
                <a:latin typeface="Courier New" panose="02070309020205020404" pitchFamily="49" charset="0"/>
                <a:cs typeface="Courier New" panose="02070309020205020404" pitchFamily="49" charset="0"/>
              </a:rPr>
              <a:t>() </a:t>
            </a:r>
            <a:r>
              <a:rPr lang="en-US" sz="1800" dirty="0" smtClean="0">
                <a:solidFill>
                  <a:srgbClr val="002060"/>
                </a:solidFill>
              </a:rPr>
              <a:t>function, as </a:t>
            </a:r>
            <a:r>
              <a:rPr lang="en-US" sz="1800" dirty="0">
                <a:solidFill>
                  <a:srgbClr val="002060"/>
                </a:solidFill>
                <a:latin typeface="Courier New" panose="02070309020205020404" pitchFamily="49" charset="0"/>
                <a:cs typeface="Courier New" panose="02070309020205020404" pitchFamily="49" charset="0"/>
              </a:rPr>
              <a:t>53.9999</a:t>
            </a:r>
            <a:r>
              <a:rPr lang="en-US" sz="1800" dirty="0" smtClean="0">
                <a:solidFill>
                  <a:srgbClr val="002060"/>
                </a:solidFill>
              </a:rPr>
              <a:t>.</a:t>
            </a:r>
            <a:endParaRPr lang="en-US" sz="1800" dirty="0">
              <a:solidFill>
                <a:srgbClr val="002060"/>
              </a:solidFill>
            </a:endParaRPr>
          </a:p>
          <a:p>
            <a:pPr marL="0" indent="0">
              <a:lnSpc>
                <a:spcPct val="100000"/>
              </a:lnSpc>
              <a:spcBef>
                <a:spcPts val="0"/>
              </a:spcBef>
              <a:spcAft>
                <a:spcPts val="600"/>
              </a:spcAft>
              <a:buNone/>
            </a:pPr>
            <a:r>
              <a:rPr lang="en-US" sz="1800" dirty="0" smtClean="0">
                <a:solidFill>
                  <a:srgbClr val="002060"/>
                </a:solidFill>
              </a:rPr>
              <a:t>Given: </a:t>
            </a:r>
            <a:r>
              <a:rPr lang="en-US" sz="1800" b="1" dirty="0" smtClean="0">
                <a:solidFill>
                  <a:srgbClr val="0070C0"/>
                </a:solidFill>
                <a:latin typeface="Courier New" panose="02070309020205020404" pitchFamily="49" charset="0"/>
              </a:rPr>
              <a:t>Number1</a:t>
            </a:r>
            <a:r>
              <a:rPr lang="en-US" sz="1800" dirty="0" smtClean="0">
                <a:solidFill>
                  <a:srgbClr val="002060"/>
                </a:solidFill>
              </a:rPr>
              <a:t> </a:t>
            </a:r>
            <a:r>
              <a:rPr lang="en-US" sz="1800" dirty="0">
                <a:solidFill>
                  <a:srgbClr val="002060"/>
                </a:solidFill>
                <a:latin typeface="Courier New" panose="02070309020205020404" pitchFamily="49" charset="0"/>
              </a:rPr>
              <a:t>= 15.25</a:t>
            </a:r>
            <a:r>
              <a:rPr lang="en-US" sz="1800" dirty="0">
                <a:solidFill>
                  <a:srgbClr val="002060"/>
                </a:solidFill>
              </a:rPr>
              <a:t> and </a:t>
            </a:r>
            <a:r>
              <a:rPr lang="en-US" sz="1800" b="1" dirty="0">
                <a:solidFill>
                  <a:srgbClr val="0070C0"/>
                </a:solidFill>
                <a:latin typeface="Courier New" panose="02070309020205020404" pitchFamily="49" charset="0"/>
              </a:rPr>
              <a:t>Number2</a:t>
            </a:r>
            <a:r>
              <a:rPr lang="en-US" sz="1800" dirty="0">
                <a:solidFill>
                  <a:srgbClr val="002060"/>
                </a:solidFill>
                <a:latin typeface="Courier New" panose="02070309020205020404" pitchFamily="49" charset="0"/>
              </a:rPr>
              <a:t> = </a:t>
            </a:r>
            <a:r>
              <a:rPr lang="en-US" sz="1800" dirty="0">
                <a:solidFill>
                  <a:srgbClr val="002060"/>
                </a:solidFill>
              </a:rPr>
              <a:t>–</a:t>
            </a:r>
            <a:r>
              <a:rPr lang="en-US" sz="1800" dirty="0">
                <a:solidFill>
                  <a:srgbClr val="002060"/>
                </a:solidFill>
                <a:latin typeface="Courier New" panose="02070309020205020404" pitchFamily="49" charset="0"/>
              </a:rPr>
              <a:t>4.5</a:t>
            </a:r>
            <a:r>
              <a:rPr lang="en-US" sz="1800" dirty="0">
                <a:solidFill>
                  <a:srgbClr val="002060"/>
                </a:solidFill>
              </a:rPr>
              <a:t>, then:</a:t>
            </a:r>
          </a:p>
          <a:p>
            <a:pPr marL="0" indent="0">
              <a:lnSpc>
                <a:spcPct val="100000"/>
              </a:lnSpc>
              <a:spcBef>
                <a:spcPts val="0"/>
              </a:spcBef>
              <a:spcAft>
                <a:spcPts val="600"/>
              </a:spcAft>
              <a:buFont typeface="+mj-lt"/>
              <a:buAutoNum type="arabicParenR" startAt="4"/>
            </a:pPr>
            <a:r>
              <a:rPr lang="en-US" sz="1800" dirty="0" err="1">
                <a:solidFill>
                  <a:srgbClr val="002060"/>
                </a:solidFill>
                <a:latin typeface="Courier New" panose="02070309020205020404" pitchFamily="49" charset="0"/>
              </a:rPr>
              <a:t>Int</a:t>
            </a:r>
            <a:r>
              <a:rPr lang="en-US" sz="1800" dirty="0">
                <a:solidFill>
                  <a:srgbClr val="002060"/>
                </a:solidFill>
                <a:latin typeface="Courier New" panose="02070309020205020404" pitchFamily="49" charset="0"/>
              </a:rPr>
              <a:t>(</a:t>
            </a:r>
            <a:r>
              <a:rPr lang="en-US" sz="1800" b="1" dirty="0">
                <a:solidFill>
                  <a:srgbClr val="0070C0"/>
                </a:solidFill>
                <a:latin typeface="Courier New" panose="02070309020205020404" pitchFamily="49" charset="0"/>
              </a:rPr>
              <a:t>Number1</a:t>
            </a:r>
            <a:r>
              <a:rPr lang="en-US" sz="1800" dirty="0">
                <a:solidFill>
                  <a:srgbClr val="002060"/>
                </a:solidFill>
                <a:latin typeface="Courier New" panose="02070309020205020404" pitchFamily="49" charset="0"/>
              </a:rPr>
              <a:t>) = </a:t>
            </a:r>
            <a:r>
              <a:rPr lang="en-US" sz="1800" dirty="0" smtClean="0">
                <a:solidFill>
                  <a:srgbClr val="002060"/>
                </a:solidFill>
                <a:latin typeface="Courier New" panose="02070309020205020404" pitchFamily="49" charset="0"/>
              </a:rPr>
              <a:t>15  </a:t>
            </a:r>
            <a:r>
              <a:rPr lang="en-US" sz="1800" dirty="0" smtClean="0">
                <a:solidFill>
                  <a:srgbClr val="002060"/>
                </a:solidFill>
                <a:latin typeface="Courier New" panose="02070309020205020404" pitchFamily="49" charset="0"/>
                <a:sym typeface="Wingdings" panose="05000000000000000000" pitchFamily="2" charset="2"/>
              </a:rPr>
              <a:t> </a:t>
            </a:r>
            <a:r>
              <a:rPr lang="en-US" sz="1800" b="1" dirty="0">
                <a:solidFill>
                  <a:srgbClr val="0070C0"/>
                </a:solidFill>
                <a:latin typeface="Courier New" panose="02070309020205020404" pitchFamily="49" charset="0"/>
              </a:rPr>
              <a:t>Number1</a:t>
            </a:r>
            <a:r>
              <a:rPr lang="en-US" sz="1800" dirty="0" smtClean="0">
                <a:solidFill>
                  <a:srgbClr val="002060"/>
                </a:solidFill>
              </a:rPr>
              <a:t> </a:t>
            </a:r>
            <a:r>
              <a:rPr lang="en-US" sz="1800" dirty="0">
                <a:solidFill>
                  <a:srgbClr val="002060"/>
                </a:solidFill>
              </a:rPr>
              <a:t>represents </a:t>
            </a:r>
            <a:r>
              <a:rPr lang="en-US" sz="1800" dirty="0" smtClean="0">
                <a:solidFill>
                  <a:srgbClr val="002060"/>
                </a:solidFill>
                <a:latin typeface="Courier New" panose="02070309020205020404" pitchFamily="49" charset="0"/>
              </a:rPr>
              <a:t>15.25, </a:t>
            </a:r>
            <a:r>
              <a:rPr lang="en-US" sz="1800" dirty="0" err="1" smtClean="0">
                <a:solidFill>
                  <a:srgbClr val="002060"/>
                </a:solidFill>
                <a:latin typeface="Courier New" panose="02070309020205020404" pitchFamily="49" charset="0"/>
              </a:rPr>
              <a:t>Int</a:t>
            </a:r>
            <a:r>
              <a:rPr lang="en-US" sz="1800" dirty="0">
                <a:solidFill>
                  <a:srgbClr val="002060"/>
                </a:solidFill>
                <a:latin typeface="Courier New" panose="02070309020205020404" pitchFamily="49" charset="0"/>
              </a:rPr>
              <a:t>()</a:t>
            </a:r>
            <a:r>
              <a:rPr lang="en-US" sz="1800" dirty="0">
                <a:solidFill>
                  <a:srgbClr val="002060"/>
                </a:solidFill>
              </a:rPr>
              <a:t> function turns the value of </a:t>
            </a:r>
            <a:r>
              <a:rPr lang="en-US" sz="1800" b="1" dirty="0">
                <a:solidFill>
                  <a:srgbClr val="0070C0"/>
                </a:solidFill>
                <a:latin typeface="Courier New" panose="02070309020205020404" pitchFamily="49" charset="0"/>
              </a:rPr>
              <a:t>Number1</a:t>
            </a:r>
            <a:r>
              <a:rPr lang="en-US" sz="1800" dirty="0">
                <a:solidFill>
                  <a:srgbClr val="002060"/>
                </a:solidFill>
              </a:rPr>
              <a:t> into its integer part.</a:t>
            </a:r>
          </a:p>
          <a:p>
            <a:pPr marL="0" indent="0">
              <a:lnSpc>
                <a:spcPct val="100000"/>
              </a:lnSpc>
              <a:spcBef>
                <a:spcPts val="0"/>
              </a:spcBef>
              <a:spcAft>
                <a:spcPts val="600"/>
              </a:spcAft>
              <a:buFont typeface="+mj-lt"/>
              <a:buAutoNum type="arabicParenR" startAt="4"/>
            </a:pPr>
            <a:r>
              <a:rPr lang="en-US" sz="1800" dirty="0" err="1">
                <a:solidFill>
                  <a:srgbClr val="002060"/>
                </a:solidFill>
                <a:latin typeface="Courier New" panose="02070309020205020404" pitchFamily="49" charset="0"/>
              </a:rPr>
              <a:t>Int</a:t>
            </a:r>
            <a:r>
              <a:rPr lang="en-US" sz="1800" dirty="0">
                <a:solidFill>
                  <a:srgbClr val="002060"/>
                </a:solidFill>
                <a:latin typeface="Courier New" panose="02070309020205020404" pitchFamily="49" charset="0"/>
              </a:rPr>
              <a:t>(</a:t>
            </a:r>
            <a:r>
              <a:rPr lang="en-US" sz="1800" b="1" dirty="0">
                <a:solidFill>
                  <a:srgbClr val="0070C0"/>
                </a:solidFill>
                <a:latin typeface="Courier New" panose="02070309020205020404" pitchFamily="49" charset="0"/>
              </a:rPr>
              <a:t>Number2</a:t>
            </a:r>
            <a:r>
              <a:rPr lang="en-US" sz="1800" dirty="0">
                <a:solidFill>
                  <a:srgbClr val="002060"/>
                </a:solidFill>
                <a:latin typeface="Courier New" panose="02070309020205020404" pitchFamily="49" charset="0"/>
              </a:rPr>
              <a:t>) = </a:t>
            </a:r>
            <a:r>
              <a:rPr lang="en-US" sz="1800" dirty="0">
                <a:solidFill>
                  <a:srgbClr val="002060"/>
                </a:solidFill>
              </a:rPr>
              <a:t>–</a:t>
            </a:r>
            <a:r>
              <a:rPr lang="en-US" sz="1800" dirty="0">
                <a:solidFill>
                  <a:srgbClr val="002060"/>
                </a:solidFill>
                <a:latin typeface="Courier New" panose="02070309020205020404" pitchFamily="49" charset="0"/>
              </a:rPr>
              <a:t>4</a:t>
            </a:r>
            <a:r>
              <a:rPr lang="en-US" sz="1800" dirty="0">
                <a:solidFill>
                  <a:srgbClr val="002060"/>
                </a:solidFill>
              </a:rPr>
              <a:t>  </a:t>
            </a:r>
            <a:r>
              <a:rPr lang="en-US" sz="1800" dirty="0" smtClean="0">
                <a:solidFill>
                  <a:srgbClr val="002060"/>
                </a:solidFill>
                <a:sym typeface="Wingdings" panose="05000000000000000000" pitchFamily="2" charset="2"/>
              </a:rPr>
              <a:t> </a:t>
            </a:r>
            <a:r>
              <a:rPr lang="en-US" sz="1800" b="1" dirty="0">
                <a:solidFill>
                  <a:srgbClr val="0070C0"/>
                </a:solidFill>
                <a:latin typeface="Courier New" panose="02070309020205020404" pitchFamily="49" charset="0"/>
              </a:rPr>
              <a:t>Number2</a:t>
            </a:r>
            <a:r>
              <a:rPr lang="en-US" sz="1800" dirty="0" smtClean="0">
                <a:solidFill>
                  <a:srgbClr val="002060"/>
                </a:solidFill>
              </a:rPr>
              <a:t> </a:t>
            </a:r>
            <a:r>
              <a:rPr lang="en-US" sz="1800" dirty="0">
                <a:solidFill>
                  <a:srgbClr val="002060"/>
                </a:solidFill>
              </a:rPr>
              <a:t>represents –</a:t>
            </a:r>
            <a:r>
              <a:rPr lang="en-US" sz="1800" dirty="0">
                <a:solidFill>
                  <a:srgbClr val="002060"/>
                </a:solidFill>
                <a:latin typeface="Courier New" panose="02070309020205020404" pitchFamily="49" charset="0"/>
              </a:rPr>
              <a:t>4.5</a:t>
            </a:r>
            <a:r>
              <a:rPr lang="en-US" sz="1800" dirty="0">
                <a:solidFill>
                  <a:srgbClr val="002060"/>
                </a:solidFill>
              </a:rPr>
              <a:t> and the integer part of this is –</a:t>
            </a:r>
            <a:r>
              <a:rPr lang="en-US" sz="1800" dirty="0">
                <a:solidFill>
                  <a:srgbClr val="002060"/>
                </a:solidFill>
                <a:latin typeface="Courier New" panose="02070309020205020404" pitchFamily="49" charset="0"/>
              </a:rPr>
              <a:t>4</a:t>
            </a:r>
            <a:r>
              <a:rPr lang="en-US" sz="1800" dirty="0">
                <a:solidFill>
                  <a:srgbClr val="002060"/>
                </a:solidFill>
              </a:rPr>
              <a:t>.</a:t>
            </a:r>
          </a:p>
          <a:p>
            <a:pPr marL="0" indent="0">
              <a:lnSpc>
                <a:spcPct val="100000"/>
              </a:lnSpc>
              <a:spcBef>
                <a:spcPts val="0"/>
              </a:spcBef>
              <a:spcAft>
                <a:spcPts val="600"/>
              </a:spcAft>
              <a:buFont typeface="+mj-lt"/>
              <a:buAutoNum type="arabicParenR" startAt="4"/>
            </a:pPr>
            <a:r>
              <a:rPr lang="en-US" sz="1800" dirty="0">
                <a:solidFill>
                  <a:srgbClr val="002060"/>
                </a:solidFill>
              </a:rPr>
              <a:t> </a:t>
            </a:r>
            <a:r>
              <a:rPr lang="en-US" sz="1800" dirty="0" err="1">
                <a:solidFill>
                  <a:srgbClr val="002060"/>
                </a:solidFill>
                <a:latin typeface="Courier New" panose="02070309020205020404" pitchFamily="49" charset="0"/>
              </a:rPr>
              <a:t>Int</a:t>
            </a:r>
            <a:r>
              <a:rPr lang="en-US" sz="1800" dirty="0">
                <a:solidFill>
                  <a:srgbClr val="002060"/>
                </a:solidFill>
                <a:latin typeface="Courier New" panose="02070309020205020404" pitchFamily="49" charset="0"/>
              </a:rPr>
              <a:t>(4*2.4) = 9</a:t>
            </a:r>
            <a:r>
              <a:rPr lang="en-US" sz="1800" dirty="0">
                <a:solidFill>
                  <a:srgbClr val="002060"/>
                </a:solidFill>
              </a:rPr>
              <a:t>  </a:t>
            </a:r>
            <a:r>
              <a:rPr lang="en-US" sz="1800" dirty="0" smtClean="0">
                <a:solidFill>
                  <a:srgbClr val="002060"/>
                </a:solidFill>
              </a:rPr>
              <a:t> </a:t>
            </a:r>
            <a:r>
              <a:rPr lang="en-US" sz="1800" dirty="0" smtClean="0">
                <a:solidFill>
                  <a:srgbClr val="002060"/>
                </a:solidFill>
                <a:sym typeface="Wingdings" panose="05000000000000000000" pitchFamily="2" charset="2"/>
              </a:rPr>
              <a:t> </a:t>
            </a:r>
            <a:r>
              <a:rPr lang="en-US" sz="1800" dirty="0" smtClean="0">
                <a:solidFill>
                  <a:srgbClr val="002060"/>
                </a:solidFill>
              </a:rPr>
              <a:t>first </a:t>
            </a:r>
            <a:r>
              <a:rPr lang="en-US" sz="1800" dirty="0">
                <a:solidFill>
                  <a:srgbClr val="002060"/>
                </a:solidFill>
              </a:rPr>
              <a:t>the </a:t>
            </a:r>
            <a:r>
              <a:rPr lang="en-US" sz="1800" dirty="0" err="1">
                <a:solidFill>
                  <a:srgbClr val="002060"/>
                </a:solidFill>
                <a:latin typeface="Courier New" panose="02070309020205020404" pitchFamily="49" charset="0"/>
              </a:rPr>
              <a:t>Int</a:t>
            </a:r>
            <a:r>
              <a:rPr lang="en-US" sz="1800" dirty="0">
                <a:solidFill>
                  <a:srgbClr val="002060"/>
                </a:solidFill>
                <a:latin typeface="Courier New" panose="02070309020205020404" pitchFamily="49" charset="0"/>
              </a:rPr>
              <a:t>()</a:t>
            </a:r>
            <a:r>
              <a:rPr lang="en-US" sz="1800" dirty="0">
                <a:solidFill>
                  <a:srgbClr val="002060"/>
                </a:solidFill>
              </a:rPr>
              <a:t> function does the math inside the parentheses and then returns the value as an integer.</a:t>
            </a:r>
          </a:p>
          <a:p>
            <a:pPr marL="0" indent="0">
              <a:lnSpc>
                <a:spcPct val="120000"/>
              </a:lnSpc>
              <a:spcBef>
                <a:spcPts val="0"/>
              </a:spcBef>
              <a:spcAft>
                <a:spcPts val="0"/>
              </a:spcAft>
            </a:pPr>
            <a:endParaRPr lang="en-US" sz="2400" b="1" dirty="0">
              <a:solidFill>
                <a:srgbClr val="002060"/>
              </a:solidFill>
              <a:latin typeface="Courier New" panose="02070309020205020404" pitchFamily="49" charset="0"/>
              <a:cs typeface="Courier New" panose="02070309020205020404" pitchFamily="49" charset="0"/>
            </a:endParaRPr>
          </a:p>
        </p:txBody>
      </p:sp>
      <p:sp>
        <p:nvSpPr>
          <p:cNvPr id="2" name="Title 1"/>
          <p:cNvSpPr>
            <a:spLocks noGrp="1"/>
          </p:cNvSpPr>
          <p:nvPr>
            <p:ph type="title" idx="4294967295"/>
          </p:nvPr>
        </p:nvSpPr>
        <p:spPr>
          <a:xfrm>
            <a:off x="2133600" y="287338"/>
            <a:ext cx="5060576" cy="815975"/>
          </a:xfrm>
        </p:spPr>
        <p:txBody>
          <a:bodyPr>
            <a:normAutofit/>
          </a:bodyPr>
          <a:lstStyle/>
          <a:p>
            <a:r>
              <a:rPr lang="en-US" sz="4000" dirty="0" smtClean="0">
                <a:solidFill>
                  <a:srgbClr val="002060"/>
                </a:solidFill>
              </a:rPr>
              <a:t>The </a:t>
            </a:r>
            <a:r>
              <a:rPr lang="en-US" sz="4000" b="1" dirty="0" err="1" smtClean="0">
                <a:solidFill>
                  <a:srgbClr val="002060"/>
                </a:solidFill>
                <a:latin typeface="Courier New" panose="02070309020205020404" pitchFamily="49" charset="0"/>
                <a:cs typeface="Courier New" panose="02070309020205020404" pitchFamily="49" charset="0"/>
              </a:rPr>
              <a:t>Int</a:t>
            </a:r>
            <a:r>
              <a:rPr lang="en-US" sz="4000" b="1" dirty="0" smtClean="0">
                <a:solidFill>
                  <a:srgbClr val="002060"/>
                </a:solidFill>
                <a:latin typeface="Courier New" panose="02070309020205020404" pitchFamily="49" charset="0"/>
                <a:cs typeface="Courier New" panose="02070309020205020404" pitchFamily="49" charset="0"/>
              </a:rPr>
              <a:t>()</a:t>
            </a:r>
            <a:r>
              <a:rPr lang="en-US" sz="4000" b="1" dirty="0" smtClean="0">
                <a:solidFill>
                  <a:srgbClr val="002060"/>
                </a:solidFill>
                <a:latin typeface="+mn-lt"/>
                <a:cs typeface="Courier New" panose="02070309020205020404" pitchFamily="49" charset="0"/>
              </a:rPr>
              <a:t> </a:t>
            </a:r>
            <a:r>
              <a:rPr lang="en-US" sz="4000" dirty="0" smtClean="0">
                <a:solidFill>
                  <a:srgbClr val="002060"/>
                </a:solidFill>
              </a:rPr>
              <a:t>Function</a:t>
            </a:r>
            <a:endParaRPr lang="en-US" sz="4000" dirty="0">
              <a:solidFill>
                <a:srgbClr val="002060"/>
              </a:solidFill>
            </a:endParaRPr>
          </a:p>
        </p:txBody>
      </p:sp>
    </p:spTree>
    <p:extLst>
      <p:ext uri="{BB962C8B-B14F-4D97-AF65-F5344CB8AC3E}">
        <p14:creationId xmlns:p14="http://schemas.microsoft.com/office/powerpoint/2010/main" val="13903260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613185" y="268941"/>
            <a:ext cx="9240819" cy="750682"/>
          </a:xfrm>
        </p:spPr>
        <p:txBody>
          <a:bodyPr>
            <a:normAutofit/>
          </a:bodyPr>
          <a:lstStyle/>
          <a:p>
            <a:r>
              <a:rPr lang="en-US" sz="3200" b="1" dirty="0" smtClean="0">
                <a:solidFill>
                  <a:schemeClr val="accent1">
                    <a:lumMod val="75000"/>
                  </a:schemeClr>
                </a:solidFill>
              </a:rPr>
              <a:t>Using the </a:t>
            </a:r>
            <a:r>
              <a:rPr lang="en-US" sz="3200" b="1" dirty="0" err="1" smtClean="0">
                <a:solidFill>
                  <a:schemeClr val="accent1">
                    <a:lumMod val="75000"/>
                  </a:schemeClr>
                </a:solidFill>
                <a:latin typeface="Courier New" panose="02070309020205020404" pitchFamily="49" charset="0"/>
                <a:cs typeface="Courier New" panose="02070309020205020404" pitchFamily="49" charset="0"/>
              </a:rPr>
              <a:t>Int</a:t>
            </a:r>
            <a:r>
              <a:rPr lang="en-US" sz="3200" b="1" dirty="0" smtClean="0">
                <a:solidFill>
                  <a:schemeClr val="accent1">
                    <a:lumMod val="75000"/>
                  </a:schemeClr>
                </a:solidFill>
                <a:latin typeface="Courier New" panose="02070309020205020404" pitchFamily="49" charset="0"/>
                <a:cs typeface="Courier New" panose="02070309020205020404" pitchFamily="49" charset="0"/>
              </a:rPr>
              <a:t>()</a:t>
            </a:r>
            <a:r>
              <a:rPr lang="en-US" sz="3200" b="1" dirty="0" smtClean="0">
                <a:solidFill>
                  <a:schemeClr val="accent1">
                    <a:lumMod val="75000"/>
                  </a:schemeClr>
                </a:solidFill>
              </a:rPr>
              <a:t> Function for Data Validation </a:t>
            </a:r>
            <a:endParaRPr lang="en-US" sz="3200" b="1" dirty="0">
              <a:solidFill>
                <a:schemeClr val="accent1">
                  <a:lumMod val="75000"/>
                </a:schemeClr>
              </a:solidFill>
            </a:endParaRPr>
          </a:p>
        </p:txBody>
      </p:sp>
      <p:sp>
        <p:nvSpPr>
          <p:cNvPr id="3" name="Content Placeholder 2"/>
          <p:cNvSpPr>
            <a:spLocks noGrp="1"/>
          </p:cNvSpPr>
          <p:nvPr>
            <p:ph idx="4294967295"/>
          </p:nvPr>
        </p:nvSpPr>
        <p:spPr>
          <a:xfrm>
            <a:off x="736898" y="1261670"/>
            <a:ext cx="10679655" cy="4641589"/>
          </a:xfrm>
        </p:spPr>
        <p:txBody>
          <a:bodyPr>
            <a:normAutofit fontScale="77500" lnSpcReduction="20000"/>
          </a:bodyPr>
          <a:lstStyle/>
          <a:p>
            <a:pPr marL="0" indent="0">
              <a:lnSpc>
                <a:spcPct val="120000"/>
              </a:lnSpc>
              <a:spcBef>
                <a:spcPts val="0"/>
              </a:spcBef>
              <a:spcAft>
                <a:spcPts val="600"/>
              </a:spcAft>
              <a:buFont typeface="Times" panose="02020603050405020304" pitchFamily="18" charset="0"/>
              <a:buNone/>
            </a:pPr>
            <a:r>
              <a:rPr lang="en-US" sz="2400" dirty="0" smtClean="0">
                <a:solidFill>
                  <a:srgbClr val="002060"/>
                </a:solidFill>
                <a:latin typeface="Courier New" panose="02070309020205020404" pitchFamily="49" charset="0"/>
              </a:rPr>
              <a:t>	Declare </a:t>
            </a:r>
            <a:r>
              <a:rPr lang="en-US" sz="2400" b="1" dirty="0" err="1">
                <a:solidFill>
                  <a:srgbClr val="0070C0"/>
                </a:solidFill>
                <a:latin typeface="Courier New" panose="02070309020205020404" pitchFamily="49" charset="0"/>
              </a:rPr>
              <a:t>MySquare</a:t>
            </a:r>
            <a:r>
              <a:rPr lang="en-US" sz="2400" dirty="0">
                <a:solidFill>
                  <a:srgbClr val="002060"/>
                </a:solidFill>
                <a:latin typeface="Courier New" panose="02070309020205020404" pitchFamily="49" charset="0"/>
              </a:rPr>
              <a:t> As Integer</a:t>
            </a:r>
          </a:p>
          <a:p>
            <a:pPr marL="0" indent="0">
              <a:lnSpc>
                <a:spcPct val="120000"/>
              </a:lnSpc>
              <a:spcBef>
                <a:spcPts val="0"/>
              </a:spcBef>
              <a:spcAft>
                <a:spcPts val="600"/>
              </a:spcAft>
              <a:buFont typeface="Times" panose="02020603050405020304" pitchFamily="18" charset="0"/>
              <a:buNone/>
            </a:pPr>
            <a:r>
              <a:rPr lang="en-US" sz="2400" dirty="0" smtClean="0">
                <a:solidFill>
                  <a:srgbClr val="002060"/>
                </a:solidFill>
                <a:latin typeface="Courier New" panose="02070309020205020404" pitchFamily="49" charset="0"/>
              </a:rPr>
              <a:t>	Declare </a:t>
            </a:r>
            <a:r>
              <a:rPr lang="en-US" sz="2500" b="1" dirty="0">
                <a:solidFill>
                  <a:srgbClr val="0070C0"/>
                </a:solidFill>
                <a:latin typeface="Courier New" panose="02070309020205020404" pitchFamily="49" charset="0"/>
              </a:rPr>
              <a:t>Count</a:t>
            </a:r>
            <a:r>
              <a:rPr lang="en-US" sz="2400" dirty="0">
                <a:solidFill>
                  <a:srgbClr val="002060"/>
                </a:solidFill>
                <a:latin typeface="Courier New" panose="02070309020205020404" pitchFamily="49" charset="0"/>
              </a:rPr>
              <a:t> As Integer</a:t>
            </a:r>
          </a:p>
          <a:p>
            <a:pPr marL="0" indent="0">
              <a:lnSpc>
                <a:spcPct val="120000"/>
              </a:lnSpc>
              <a:spcBef>
                <a:spcPts val="0"/>
              </a:spcBef>
              <a:spcAft>
                <a:spcPts val="600"/>
              </a:spcAft>
              <a:buFont typeface="Times" panose="02020603050405020304" pitchFamily="18" charset="0"/>
              <a:buNone/>
            </a:pPr>
            <a:r>
              <a:rPr lang="en-US" sz="2400" dirty="0" smtClean="0">
                <a:solidFill>
                  <a:srgbClr val="002060"/>
                </a:solidFill>
                <a:latin typeface="Courier New" panose="02070309020205020404" pitchFamily="49" charset="0"/>
              </a:rPr>
              <a:t>	Repeat</a:t>
            </a:r>
            <a:endParaRPr lang="en-US" sz="2400" dirty="0">
              <a:solidFill>
                <a:srgbClr val="002060"/>
              </a:solidFill>
              <a:latin typeface="Courier New" panose="02070309020205020404" pitchFamily="49" charset="0"/>
            </a:endParaRPr>
          </a:p>
          <a:p>
            <a:pPr marL="0" indent="0">
              <a:lnSpc>
                <a:spcPct val="120000"/>
              </a:lnSpc>
              <a:spcBef>
                <a:spcPts val="0"/>
              </a:spcBef>
              <a:spcAft>
                <a:spcPts val="600"/>
              </a:spcAft>
              <a:buFont typeface="Times" panose="02020603050405020304" pitchFamily="18" charset="0"/>
              <a:buNone/>
            </a:pPr>
            <a:r>
              <a:rPr lang="en-US" sz="2400" dirty="0">
                <a:solidFill>
                  <a:srgbClr val="002060"/>
                </a:solidFill>
                <a:latin typeface="Courier New" panose="02070309020205020404" pitchFamily="49" charset="0"/>
              </a:rPr>
              <a:t>		Write </a:t>
            </a:r>
            <a:r>
              <a:rPr lang="en-US" sz="2400" dirty="0">
                <a:solidFill>
                  <a:srgbClr val="002060"/>
                </a:solidFill>
              </a:rPr>
              <a:t>“</a:t>
            </a:r>
            <a:r>
              <a:rPr lang="en-US" sz="2400" dirty="0">
                <a:solidFill>
                  <a:srgbClr val="002060"/>
                </a:solidFill>
                <a:latin typeface="Courier New" panose="02070309020205020404" pitchFamily="49" charset="0"/>
              </a:rPr>
              <a:t>Enter an integer: </a:t>
            </a:r>
            <a:r>
              <a:rPr lang="en-US" sz="2400" dirty="0">
                <a:solidFill>
                  <a:srgbClr val="002060"/>
                </a:solidFill>
              </a:rPr>
              <a:t>“</a:t>
            </a:r>
            <a:endParaRPr lang="en-US" sz="2400" dirty="0">
              <a:solidFill>
                <a:srgbClr val="002060"/>
              </a:solidFill>
              <a:latin typeface="Courier New" panose="02070309020205020404" pitchFamily="49" charset="0"/>
            </a:endParaRPr>
          </a:p>
          <a:p>
            <a:pPr marL="0" indent="0">
              <a:lnSpc>
                <a:spcPct val="120000"/>
              </a:lnSpc>
              <a:spcBef>
                <a:spcPts val="0"/>
              </a:spcBef>
              <a:spcAft>
                <a:spcPts val="600"/>
              </a:spcAft>
              <a:buFont typeface="Times" panose="02020603050405020304" pitchFamily="18" charset="0"/>
              <a:buNone/>
            </a:pPr>
            <a:r>
              <a:rPr lang="en-US" sz="2400" dirty="0">
                <a:solidFill>
                  <a:srgbClr val="002060"/>
                </a:solidFill>
                <a:latin typeface="Courier New" panose="02070309020205020404" pitchFamily="49" charset="0"/>
              </a:rPr>
              <a:t>		Input </a:t>
            </a:r>
            <a:r>
              <a:rPr lang="en-US" sz="2500" b="1" dirty="0" err="1">
                <a:solidFill>
                  <a:srgbClr val="0070C0"/>
                </a:solidFill>
                <a:latin typeface="Courier New" panose="02070309020205020404" pitchFamily="49" charset="0"/>
              </a:rPr>
              <a:t>MySquare</a:t>
            </a:r>
            <a:endParaRPr lang="en-US" sz="2500" b="1" dirty="0">
              <a:solidFill>
                <a:srgbClr val="0070C0"/>
              </a:solidFill>
              <a:latin typeface="Courier New" panose="02070309020205020404" pitchFamily="49" charset="0"/>
            </a:endParaRPr>
          </a:p>
          <a:p>
            <a:pPr marL="0" indent="0">
              <a:lnSpc>
                <a:spcPct val="120000"/>
              </a:lnSpc>
              <a:spcBef>
                <a:spcPts val="0"/>
              </a:spcBef>
              <a:spcAft>
                <a:spcPts val="600"/>
              </a:spcAft>
              <a:buFont typeface="Times" panose="02020603050405020304" pitchFamily="18" charset="0"/>
              <a:buNone/>
            </a:pPr>
            <a:r>
              <a:rPr lang="en-US" sz="2400" dirty="0" smtClean="0">
                <a:solidFill>
                  <a:srgbClr val="002060"/>
                </a:solidFill>
                <a:latin typeface="Courier New" panose="02070309020205020404" pitchFamily="49" charset="0"/>
              </a:rPr>
              <a:t>	Until </a:t>
            </a:r>
            <a:r>
              <a:rPr lang="en-US" sz="2400" dirty="0" err="1">
                <a:solidFill>
                  <a:srgbClr val="002060"/>
                </a:solidFill>
                <a:latin typeface="Courier New" panose="02070309020205020404" pitchFamily="49" charset="0"/>
              </a:rPr>
              <a:t>Int</a:t>
            </a:r>
            <a:r>
              <a:rPr lang="en-US" sz="2400" dirty="0">
                <a:solidFill>
                  <a:srgbClr val="002060"/>
                </a:solidFill>
                <a:latin typeface="Courier New" panose="02070309020205020404" pitchFamily="49" charset="0"/>
              </a:rPr>
              <a:t>(</a:t>
            </a:r>
            <a:r>
              <a:rPr lang="en-US" sz="2500" b="1" dirty="0" err="1">
                <a:solidFill>
                  <a:srgbClr val="0070C0"/>
                </a:solidFill>
                <a:latin typeface="Courier New" panose="02070309020205020404" pitchFamily="49" charset="0"/>
              </a:rPr>
              <a:t>MySquare</a:t>
            </a:r>
            <a:r>
              <a:rPr lang="en-US" sz="2400" dirty="0">
                <a:solidFill>
                  <a:srgbClr val="002060"/>
                </a:solidFill>
                <a:latin typeface="Courier New" panose="02070309020205020404" pitchFamily="49" charset="0"/>
              </a:rPr>
              <a:t>) == </a:t>
            </a:r>
            <a:r>
              <a:rPr lang="en-US" sz="2500" b="1" dirty="0" err="1">
                <a:solidFill>
                  <a:srgbClr val="0070C0"/>
                </a:solidFill>
                <a:latin typeface="Courier New" panose="02070309020205020404" pitchFamily="49" charset="0"/>
              </a:rPr>
              <a:t>MySquare</a:t>
            </a:r>
            <a:endParaRPr lang="en-US" sz="2500" b="1" dirty="0">
              <a:solidFill>
                <a:srgbClr val="0070C0"/>
              </a:solidFill>
              <a:latin typeface="Courier New" panose="02070309020205020404" pitchFamily="49" charset="0"/>
            </a:endParaRPr>
          </a:p>
          <a:p>
            <a:pPr marL="0" indent="0">
              <a:lnSpc>
                <a:spcPct val="120000"/>
              </a:lnSpc>
              <a:spcBef>
                <a:spcPts val="0"/>
              </a:spcBef>
              <a:spcAft>
                <a:spcPts val="600"/>
              </a:spcAft>
              <a:buFont typeface="Times" panose="02020603050405020304" pitchFamily="18" charset="0"/>
              <a:buNone/>
            </a:pPr>
            <a:r>
              <a:rPr lang="en-US" sz="2400" dirty="0" smtClean="0">
                <a:solidFill>
                  <a:srgbClr val="002060"/>
                </a:solidFill>
                <a:latin typeface="Courier New" panose="02070309020205020404" pitchFamily="49" charset="0"/>
              </a:rPr>
              <a:t>	For </a:t>
            </a:r>
            <a:r>
              <a:rPr lang="en-US" sz="2400" dirty="0">
                <a:solidFill>
                  <a:srgbClr val="002060"/>
                </a:solidFill>
                <a:latin typeface="Courier New" panose="02070309020205020404" pitchFamily="49" charset="0"/>
              </a:rPr>
              <a:t>(</a:t>
            </a:r>
            <a:r>
              <a:rPr lang="en-US" sz="2500" b="1" dirty="0">
                <a:solidFill>
                  <a:srgbClr val="0070C0"/>
                </a:solidFill>
                <a:latin typeface="Courier New" panose="02070309020205020404" pitchFamily="49" charset="0"/>
              </a:rPr>
              <a:t>Count</a:t>
            </a:r>
            <a:r>
              <a:rPr lang="en-US" sz="2400" dirty="0">
                <a:solidFill>
                  <a:srgbClr val="002060"/>
                </a:solidFill>
                <a:latin typeface="Courier New" panose="02070309020205020404" pitchFamily="49" charset="0"/>
              </a:rPr>
              <a:t> = 1; </a:t>
            </a:r>
            <a:r>
              <a:rPr lang="en-US" sz="2500" b="1" dirty="0">
                <a:solidFill>
                  <a:srgbClr val="0070C0"/>
                </a:solidFill>
                <a:latin typeface="Courier New" panose="02070309020205020404" pitchFamily="49" charset="0"/>
              </a:rPr>
              <a:t>Count</a:t>
            </a:r>
            <a:r>
              <a:rPr lang="en-US" sz="2400" dirty="0">
                <a:solidFill>
                  <a:srgbClr val="002060"/>
                </a:solidFill>
                <a:latin typeface="Courier New" panose="02070309020205020404" pitchFamily="49" charset="0"/>
              </a:rPr>
              <a:t> &lt;= </a:t>
            </a:r>
            <a:r>
              <a:rPr lang="en-US" sz="2500" b="1" dirty="0" err="1">
                <a:solidFill>
                  <a:srgbClr val="0070C0"/>
                </a:solidFill>
                <a:latin typeface="Courier New" panose="02070309020205020404" pitchFamily="49" charset="0"/>
              </a:rPr>
              <a:t>MySquare</a:t>
            </a:r>
            <a:r>
              <a:rPr lang="en-US" sz="2400" dirty="0">
                <a:solidFill>
                  <a:srgbClr val="002060"/>
                </a:solidFill>
                <a:latin typeface="Courier New" panose="02070309020205020404" pitchFamily="49" charset="0"/>
              </a:rPr>
              <a:t>; </a:t>
            </a:r>
            <a:r>
              <a:rPr lang="en-US" sz="2500" b="1" dirty="0">
                <a:solidFill>
                  <a:srgbClr val="0070C0"/>
                </a:solidFill>
                <a:latin typeface="Courier New" panose="02070309020205020404" pitchFamily="49" charset="0"/>
              </a:rPr>
              <a:t>Count</a:t>
            </a:r>
            <a:r>
              <a:rPr lang="en-US" sz="2400" dirty="0">
                <a:solidFill>
                  <a:srgbClr val="002060"/>
                </a:solidFill>
                <a:latin typeface="Courier New" panose="02070309020205020404" pitchFamily="49" charset="0"/>
              </a:rPr>
              <a:t>++)</a:t>
            </a:r>
          </a:p>
          <a:p>
            <a:pPr marL="0" indent="0">
              <a:lnSpc>
                <a:spcPct val="120000"/>
              </a:lnSpc>
              <a:spcBef>
                <a:spcPts val="0"/>
              </a:spcBef>
              <a:spcAft>
                <a:spcPts val="600"/>
              </a:spcAft>
              <a:buFont typeface="Times" panose="02020603050405020304" pitchFamily="18" charset="0"/>
              <a:buNone/>
            </a:pPr>
            <a:r>
              <a:rPr lang="en-US" sz="2400" dirty="0">
                <a:solidFill>
                  <a:srgbClr val="002060"/>
                </a:solidFill>
                <a:latin typeface="Courier New" panose="02070309020205020404" pitchFamily="49" charset="0"/>
              </a:rPr>
              <a:t>		Write </a:t>
            </a:r>
            <a:r>
              <a:rPr lang="en-US" sz="2500" b="1" dirty="0">
                <a:solidFill>
                  <a:srgbClr val="0070C0"/>
                </a:solidFill>
                <a:latin typeface="Courier New" panose="02070309020205020404" pitchFamily="49" charset="0"/>
              </a:rPr>
              <a:t>Count</a:t>
            </a:r>
            <a:r>
              <a:rPr lang="en-US" sz="2400" dirty="0">
                <a:solidFill>
                  <a:srgbClr val="002060"/>
                </a:solidFill>
                <a:latin typeface="Courier New" panose="02070309020205020404" pitchFamily="49" charset="0"/>
              </a:rPr>
              <a:t> + </a:t>
            </a:r>
            <a:r>
              <a:rPr lang="en-US" sz="2400" dirty="0">
                <a:solidFill>
                  <a:srgbClr val="002060"/>
                </a:solidFill>
              </a:rPr>
              <a:t>“</a:t>
            </a:r>
            <a:r>
              <a:rPr lang="en-US" sz="2400" dirty="0">
                <a:solidFill>
                  <a:srgbClr val="002060"/>
                </a:solidFill>
                <a:latin typeface="Courier New" panose="02070309020205020404" pitchFamily="49" charset="0"/>
              </a:rPr>
              <a:t> </a:t>
            </a:r>
            <a:r>
              <a:rPr lang="en-US" sz="2400" dirty="0">
                <a:solidFill>
                  <a:srgbClr val="002060"/>
                </a:solidFill>
              </a:rPr>
              <a:t>“</a:t>
            </a:r>
            <a:r>
              <a:rPr lang="en-US" sz="2400" dirty="0">
                <a:solidFill>
                  <a:srgbClr val="002060"/>
                </a:solidFill>
                <a:latin typeface="Courier New" panose="02070309020205020404" pitchFamily="49" charset="0"/>
              </a:rPr>
              <a:t> + </a:t>
            </a:r>
            <a:r>
              <a:rPr lang="en-US" sz="2500" b="1" dirty="0">
                <a:solidFill>
                  <a:srgbClr val="0070C0"/>
                </a:solidFill>
                <a:latin typeface="Courier New" panose="02070309020205020404" pitchFamily="49" charset="0"/>
              </a:rPr>
              <a:t>Count</a:t>
            </a:r>
            <a:r>
              <a:rPr lang="en-US" sz="2400" dirty="0">
                <a:solidFill>
                  <a:srgbClr val="002060"/>
                </a:solidFill>
                <a:latin typeface="Courier New" panose="02070309020205020404" pitchFamily="49" charset="0"/>
              </a:rPr>
              <a:t>^2</a:t>
            </a:r>
          </a:p>
          <a:p>
            <a:pPr marL="0" indent="0">
              <a:lnSpc>
                <a:spcPct val="120000"/>
              </a:lnSpc>
              <a:spcBef>
                <a:spcPts val="0"/>
              </a:spcBef>
              <a:spcAft>
                <a:spcPts val="1200"/>
              </a:spcAft>
              <a:buFont typeface="Times" panose="02020603050405020304" pitchFamily="18" charset="0"/>
              <a:buNone/>
            </a:pPr>
            <a:r>
              <a:rPr lang="en-US" sz="2400" dirty="0" smtClean="0">
                <a:solidFill>
                  <a:srgbClr val="002060"/>
                </a:solidFill>
                <a:latin typeface="Courier New" panose="02070309020205020404" pitchFamily="49" charset="0"/>
              </a:rPr>
              <a:t>	End </a:t>
            </a:r>
            <a:r>
              <a:rPr lang="en-US" sz="2400" dirty="0">
                <a:solidFill>
                  <a:srgbClr val="002060"/>
                </a:solidFill>
                <a:latin typeface="Courier New" panose="02070309020205020404" pitchFamily="49" charset="0"/>
              </a:rPr>
              <a:t>For</a:t>
            </a:r>
          </a:p>
          <a:p>
            <a:pPr marL="0" indent="0">
              <a:lnSpc>
                <a:spcPct val="120000"/>
              </a:lnSpc>
              <a:spcBef>
                <a:spcPts val="0"/>
              </a:spcBef>
              <a:spcAft>
                <a:spcPts val="600"/>
              </a:spcAft>
              <a:buFont typeface="Times" panose="02020603050405020304" pitchFamily="18" charset="0"/>
              <a:buNone/>
            </a:pPr>
            <a:r>
              <a:rPr lang="en-US" sz="2800" dirty="0" smtClean="0">
                <a:solidFill>
                  <a:srgbClr val="002060"/>
                </a:solidFill>
              </a:rPr>
              <a:t>This </a:t>
            </a:r>
            <a:r>
              <a:rPr lang="en-US" sz="2800" dirty="0">
                <a:solidFill>
                  <a:srgbClr val="002060"/>
                </a:solidFill>
              </a:rPr>
              <a:t>program segment first validates the input to make sure it is an integer. Note how it uses the </a:t>
            </a:r>
            <a:r>
              <a:rPr lang="en-US" sz="2800" dirty="0" err="1">
                <a:solidFill>
                  <a:srgbClr val="002060"/>
                </a:solidFill>
                <a:latin typeface="Courier New" panose="02070309020205020404" pitchFamily="49" charset="0"/>
              </a:rPr>
              <a:t>Int</a:t>
            </a:r>
            <a:r>
              <a:rPr lang="en-US" sz="2800" dirty="0">
                <a:solidFill>
                  <a:srgbClr val="002060"/>
                </a:solidFill>
                <a:latin typeface="Courier New" panose="02070309020205020404" pitchFamily="49" charset="0"/>
              </a:rPr>
              <a:t>()</a:t>
            </a:r>
            <a:r>
              <a:rPr lang="en-US" sz="2800" dirty="0">
                <a:solidFill>
                  <a:srgbClr val="002060"/>
                </a:solidFill>
              </a:rPr>
              <a:t> function and a loop to do this. Once the valid input has been entered, a</a:t>
            </a:r>
            <a:r>
              <a:rPr lang="en-US" sz="2800" dirty="0">
                <a:solidFill>
                  <a:srgbClr val="002060"/>
                </a:solidFill>
                <a:latin typeface="Times New Roman" panose="02020603050405020304" pitchFamily="18" charset="0"/>
              </a:rPr>
              <a:t> </a:t>
            </a:r>
            <a:r>
              <a:rPr lang="en-US" sz="2800" dirty="0">
                <a:solidFill>
                  <a:srgbClr val="002060"/>
                </a:solidFill>
                <a:latin typeface="Courier New" panose="02070309020205020404" pitchFamily="49" charset="0"/>
              </a:rPr>
              <a:t>For</a:t>
            </a:r>
            <a:r>
              <a:rPr lang="en-US" sz="2800" dirty="0">
                <a:solidFill>
                  <a:srgbClr val="002060"/>
                </a:solidFill>
                <a:latin typeface="Times New Roman" panose="02020603050405020304" pitchFamily="18" charset="0"/>
              </a:rPr>
              <a:t> </a:t>
            </a:r>
            <a:r>
              <a:rPr lang="en-US" sz="2800" dirty="0">
                <a:solidFill>
                  <a:srgbClr val="002060"/>
                </a:solidFill>
              </a:rPr>
              <a:t>loop is used to display the squares of the numbers from 1 up to and including the number input.</a:t>
            </a:r>
            <a:endParaRPr lang="en-US" sz="2400" dirty="0">
              <a:solidFill>
                <a:srgbClr val="002060"/>
              </a:solidFill>
            </a:endParaRPr>
          </a:p>
        </p:txBody>
      </p:sp>
    </p:spTree>
    <p:extLst>
      <p:ext uri="{BB962C8B-B14F-4D97-AF65-F5344CB8AC3E}">
        <p14:creationId xmlns:p14="http://schemas.microsoft.com/office/powerpoint/2010/main" val="1521846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4294967295"/>
          </p:nvPr>
        </p:nvSpPr>
        <p:spPr>
          <a:xfrm>
            <a:off x="1037229" y="491320"/>
            <a:ext cx="9793288" cy="5104714"/>
          </a:xfrm>
        </p:spPr>
        <p:txBody>
          <a:bodyPr>
            <a:normAutofit/>
          </a:bodyPr>
          <a:lstStyle/>
          <a:p>
            <a:pPr marL="0" lvl="1" indent="0">
              <a:lnSpc>
                <a:spcPct val="120000"/>
              </a:lnSpc>
              <a:spcBef>
                <a:spcPts val="0"/>
              </a:spcBef>
              <a:spcAft>
                <a:spcPts val="0"/>
              </a:spcAft>
              <a:buNone/>
            </a:pPr>
            <a:endParaRPr lang="en-US" sz="2000" dirty="0">
              <a:solidFill>
                <a:srgbClr val="002060"/>
              </a:solidFill>
              <a:latin typeface="Courier New" panose="02070309020205020404" pitchFamily="49" charset="0"/>
              <a:cs typeface="Courier New" panose="02070309020205020404" pitchFamily="49" charset="0"/>
            </a:endParaRPr>
          </a:p>
          <a:p>
            <a:pPr marL="0" indent="0">
              <a:lnSpc>
                <a:spcPct val="120000"/>
              </a:lnSpc>
              <a:spcBef>
                <a:spcPts val="0"/>
              </a:spcBef>
              <a:spcAft>
                <a:spcPts val="0"/>
              </a:spcAft>
            </a:pPr>
            <a:endParaRPr lang="en-US" sz="2400" b="1" dirty="0">
              <a:solidFill>
                <a:srgbClr val="002060"/>
              </a:solidFill>
              <a:latin typeface="Courier New" panose="02070309020205020404" pitchFamily="49" charset="0"/>
              <a:cs typeface="Courier New" panose="02070309020205020404" pitchFamily="49" charset="0"/>
            </a:endParaRPr>
          </a:p>
        </p:txBody>
      </p:sp>
      <p:pic>
        <p:nvPicPr>
          <p:cNvPr id="5" name="Picture 4" descr="ch_04_fig_4_9a"/>
          <p:cNvPicPr/>
          <p:nvPr/>
        </p:nvPicPr>
        <p:blipFill>
          <a:blip r:embed="rId2">
            <a:extLst>
              <a:ext uri="{28A0092B-C50C-407E-A947-70E740481C1C}">
                <a14:useLocalDpi xmlns:a14="http://schemas.microsoft.com/office/drawing/2010/main" val="0"/>
              </a:ext>
            </a:extLst>
          </a:blip>
          <a:srcRect/>
          <a:stretch>
            <a:fillRect/>
          </a:stretch>
        </p:blipFill>
        <p:spPr bwMode="auto">
          <a:xfrm>
            <a:off x="5252840" y="242048"/>
            <a:ext cx="3256149" cy="5505169"/>
          </a:xfrm>
          <a:prstGeom prst="rect">
            <a:avLst/>
          </a:prstGeom>
          <a:noFill/>
          <a:ln>
            <a:noFill/>
          </a:ln>
        </p:spPr>
      </p:pic>
      <p:sp>
        <p:nvSpPr>
          <p:cNvPr id="2" name="Rectangle 1"/>
          <p:cNvSpPr/>
          <p:nvPr/>
        </p:nvSpPr>
        <p:spPr>
          <a:xfrm>
            <a:off x="1787109" y="1843348"/>
            <a:ext cx="3440642" cy="1200329"/>
          </a:xfrm>
          <a:prstGeom prst="rect">
            <a:avLst/>
          </a:prstGeom>
        </p:spPr>
        <p:txBody>
          <a:bodyPr wrap="square">
            <a:spAutoFit/>
          </a:bodyPr>
          <a:lstStyle/>
          <a:p>
            <a:r>
              <a:rPr lang="en-US" sz="2400" b="1" dirty="0" smtClean="0">
                <a:solidFill>
                  <a:schemeClr val="accent1">
                    <a:lumMod val="75000"/>
                  </a:schemeClr>
                </a:solidFill>
              </a:rPr>
              <a:t>Flowchart for using </a:t>
            </a:r>
          </a:p>
          <a:p>
            <a:r>
              <a:rPr lang="en-US" sz="2400" b="1" dirty="0" smtClean="0">
                <a:solidFill>
                  <a:schemeClr val="accent1">
                    <a:lumMod val="75000"/>
                  </a:schemeClr>
                </a:solidFill>
              </a:rPr>
              <a:t>the </a:t>
            </a:r>
            <a:r>
              <a:rPr lang="en-US" sz="2400" b="1" dirty="0" err="1">
                <a:solidFill>
                  <a:schemeClr val="accent1">
                    <a:lumMod val="75000"/>
                  </a:schemeClr>
                </a:solidFill>
                <a:latin typeface="Courier New" panose="02070309020205020404" pitchFamily="49" charset="0"/>
                <a:cs typeface="Courier New" panose="02070309020205020404" pitchFamily="49" charset="0"/>
              </a:rPr>
              <a:t>Int</a:t>
            </a:r>
            <a:r>
              <a:rPr lang="en-US" sz="2400" b="1" dirty="0" smtClean="0">
                <a:solidFill>
                  <a:schemeClr val="accent1">
                    <a:lumMod val="75000"/>
                  </a:schemeClr>
                </a:solidFill>
                <a:latin typeface="Courier New" panose="02070309020205020404" pitchFamily="49" charset="0"/>
                <a:cs typeface="Courier New" panose="02070309020205020404" pitchFamily="49" charset="0"/>
              </a:rPr>
              <a:t>()</a:t>
            </a:r>
            <a:r>
              <a:rPr lang="en-US" sz="2400" b="1" dirty="0">
                <a:solidFill>
                  <a:schemeClr val="accent1">
                    <a:lumMod val="75000"/>
                  </a:schemeClr>
                </a:solidFill>
              </a:rPr>
              <a:t> </a:t>
            </a:r>
            <a:r>
              <a:rPr lang="en-US" sz="2400" b="1" dirty="0" smtClean="0">
                <a:solidFill>
                  <a:schemeClr val="accent1">
                    <a:lumMod val="75000"/>
                  </a:schemeClr>
                </a:solidFill>
              </a:rPr>
              <a:t>function </a:t>
            </a:r>
          </a:p>
          <a:p>
            <a:r>
              <a:rPr lang="en-US" sz="2400" b="1" dirty="0" smtClean="0">
                <a:solidFill>
                  <a:schemeClr val="accent1">
                    <a:lumMod val="75000"/>
                  </a:schemeClr>
                </a:solidFill>
              </a:rPr>
              <a:t>for data validation </a:t>
            </a:r>
            <a:endParaRPr lang="en-US" sz="2400" dirty="0"/>
          </a:p>
        </p:txBody>
      </p:sp>
    </p:spTree>
    <p:extLst>
      <p:ext uri="{BB962C8B-B14F-4D97-AF65-F5344CB8AC3E}">
        <p14:creationId xmlns:p14="http://schemas.microsoft.com/office/powerpoint/2010/main" val="26719415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4294967295"/>
          </p:nvPr>
        </p:nvSpPr>
        <p:spPr>
          <a:xfrm>
            <a:off x="494852" y="642860"/>
            <a:ext cx="10988329" cy="5499755"/>
          </a:xfrm>
        </p:spPr>
        <p:txBody>
          <a:bodyPr>
            <a:normAutofit fontScale="47500" lnSpcReduction="20000"/>
          </a:bodyPr>
          <a:lstStyle/>
          <a:p>
            <a:pPr>
              <a:lnSpc>
                <a:spcPct val="120000"/>
              </a:lnSpc>
              <a:spcBef>
                <a:spcPts val="0"/>
              </a:spcBef>
              <a:spcAft>
                <a:spcPts val="600"/>
              </a:spcAft>
              <a:buFont typeface="Wingdings" panose="05000000000000000000" pitchFamily="2" charset="2"/>
              <a:buChar char="Ø"/>
            </a:pPr>
            <a:r>
              <a:rPr lang="en-US" sz="2400" b="1" dirty="0">
                <a:solidFill>
                  <a:srgbClr val="002060"/>
                </a:solidFill>
                <a:latin typeface="Courier New" panose="02070309020205020404" pitchFamily="49" charset="0"/>
              </a:rPr>
              <a:t> </a:t>
            </a:r>
            <a:r>
              <a:rPr lang="en-US" sz="2900" dirty="0" smtClean="0">
                <a:solidFill>
                  <a:srgbClr val="002060"/>
                </a:solidFill>
                <a:latin typeface="Courier New" panose="02070309020205020404" pitchFamily="49" charset="0"/>
              </a:rPr>
              <a:t>Floor</a:t>
            </a:r>
            <a:r>
              <a:rPr lang="en-US" sz="2900" dirty="0">
                <a:solidFill>
                  <a:srgbClr val="002060"/>
                </a:solidFill>
                <a:latin typeface="Courier New" panose="02070309020205020404" pitchFamily="49" charset="0"/>
              </a:rPr>
              <a:t>()</a:t>
            </a:r>
            <a:r>
              <a:rPr lang="en-US" sz="2900" dirty="0">
                <a:solidFill>
                  <a:srgbClr val="002060"/>
                </a:solidFill>
              </a:rPr>
              <a:t> takes any number and discards the decimal part </a:t>
            </a:r>
            <a:r>
              <a:rPr lang="en-US" sz="2900" dirty="0" smtClean="0">
                <a:solidFill>
                  <a:srgbClr val="002060"/>
                </a:solidFill>
              </a:rPr>
              <a:t>(i.e</a:t>
            </a:r>
            <a:r>
              <a:rPr lang="en-US" sz="2900" dirty="0">
                <a:solidFill>
                  <a:srgbClr val="002060"/>
                </a:solidFill>
              </a:rPr>
              <a:t>., it “rounds down</a:t>
            </a:r>
            <a:r>
              <a:rPr lang="en-US" sz="2900" dirty="0" smtClean="0">
                <a:solidFill>
                  <a:srgbClr val="002060"/>
                </a:solidFill>
              </a:rPr>
              <a:t>”)</a:t>
            </a:r>
            <a:endParaRPr lang="en-US" sz="2900" dirty="0">
              <a:solidFill>
                <a:srgbClr val="002060"/>
              </a:solidFill>
            </a:endParaRPr>
          </a:p>
          <a:p>
            <a:pPr>
              <a:lnSpc>
                <a:spcPct val="120000"/>
              </a:lnSpc>
              <a:spcBef>
                <a:spcPts val="0"/>
              </a:spcBef>
              <a:spcAft>
                <a:spcPts val="600"/>
              </a:spcAft>
              <a:buFont typeface="Wingdings" panose="05000000000000000000" pitchFamily="2" charset="2"/>
              <a:buChar char="Ø"/>
            </a:pPr>
            <a:r>
              <a:rPr lang="en-US" sz="2900" dirty="0" smtClean="0">
                <a:solidFill>
                  <a:srgbClr val="002060"/>
                </a:solidFill>
                <a:latin typeface="Courier New" panose="02070309020205020404" pitchFamily="49" charset="0"/>
              </a:rPr>
              <a:t> Ceiling</a:t>
            </a:r>
            <a:r>
              <a:rPr lang="en-US" sz="2900" dirty="0">
                <a:solidFill>
                  <a:srgbClr val="002060"/>
                </a:solidFill>
                <a:latin typeface="Courier New" panose="02070309020205020404" pitchFamily="49" charset="0"/>
              </a:rPr>
              <a:t>()</a:t>
            </a:r>
            <a:r>
              <a:rPr lang="en-US" sz="2900" dirty="0">
                <a:solidFill>
                  <a:srgbClr val="002060"/>
                </a:solidFill>
              </a:rPr>
              <a:t> takes any number and “rounds up” to the next integer</a:t>
            </a:r>
          </a:p>
          <a:p>
            <a:pPr>
              <a:lnSpc>
                <a:spcPct val="120000"/>
              </a:lnSpc>
              <a:spcBef>
                <a:spcPts val="0"/>
              </a:spcBef>
              <a:spcAft>
                <a:spcPts val="600"/>
              </a:spcAft>
              <a:buFont typeface="Wingdings" panose="05000000000000000000" pitchFamily="2" charset="2"/>
              <a:buChar char="Ø"/>
            </a:pPr>
            <a:r>
              <a:rPr lang="en-US" sz="2900" dirty="0" smtClean="0">
                <a:solidFill>
                  <a:srgbClr val="002060"/>
                </a:solidFill>
              </a:rPr>
              <a:t>    Like </a:t>
            </a:r>
            <a:r>
              <a:rPr lang="en-US" sz="2900" dirty="0" err="1">
                <a:solidFill>
                  <a:srgbClr val="002060"/>
                </a:solidFill>
                <a:latin typeface="Courier New" panose="02070309020205020404" pitchFamily="49" charset="0"/>
              </a:rPr>
              <a:t>Int</a:t>
            </a:r>
            <a:r>
              <a:rPr lang="en-US" sz="2900" dirty="0">
                <a:solidFill>
                  <a:srgbClr val="002060"/>
                </a:solidFill>
                <a:latin typeface="Courier New" panose="02070309020205020404" pitchFamily="49" charset="0"/>
              </a:rPr>
              <a:t>()</a:t>
            </a:r>
            <a:r>
              <a:rPr lang="en-US" sz="2900" dirty="0">
                <a:solidFill>
                  <a:srgbClr val="002060"/>
                </a:solidFill>
              </a:rPr>
              <a:t>, </a:t>
            </a:r>
            <a:r>
              <a:rPr lang="en-US" sz="2900" dirty="0">
                <a:solidFill>
                  <a:srgbClr val="002060"/>
                </a:solidFill>
                <a:latin typeface="Courier New" panose="02070309020205020404" pitchFamily="49" charset="0"/>
              </a:rPr>
              <a:t>Floor()</a:t>
            </a:r>
            <a:r>
              <a:rPr lang="en-US" sz="2900" dirty="0">
                <a:solidFill>
                  <a:srgbClr val="002060"/>
                </a:solidFill>
              </a:rPr>
              <a:t> and </a:t>
            </a:r>
            <a:r>
              <a:rPr lang="en-US" sz="2900" dirty="0">
                <a:solidFill>
                  <a:srgbClr val="002060"/>
                </a:solidFill>
                <a:latin typeface="Courier New" panose="02070309020205020404" pitchFamily="49" charset="0"/>
              </a:rPr>
              <a:t>Ceiling()</a:t>
            </a:r>
            <a:r>
              <a:rPr lang="en-US" sz="2900" dirty="0">
                <a:solidFill>
                  <a:srgbClr val="002060"/>
                </a:solidFill>
              </a:rPr>
              <a:t> accept numbers, variables, and expressions </a:t>
            </a:r>
            <a:endParaRPr lang="en-US" sz="2900" dirty="0" smtClean="0">
              <a:solidFill>
                <a:srgbClr val="002060"/>
              </a:solidFill>
            </a:endParaRPr>
          </a:p>
          <a:p>
            <a:pPr marL="0" indent="0">
              <a:lnSpc>
                <a:spcPct val="120000"/>
              </a:lnSpc>
              <a:spcBef>
                <a:spcPts val="0"/>
              </a:spcBef>
              <a:spcAft>
                <a:spcPts val="600"/>
              </a:spcAft>
              <a:buNone/>
            </a:pPr>
            <a:r>
              <a:rPr lang="en-US" sz="2900" u="sng" dirty="0" smtClean="0">
                <a:solidFill>
                  <a:srgbClr val="002060"/>
                </a:solidFill>
              </a:rPr>
              <a:t>Examples:</a:t>
            </a:r>
          </a:p>
          <a:p>
            <a:pPr marL="0" indent="0" hangingPunct="0">
              <a:lnSpc>
                <a:spcPct val="120000"/>
              </a:lnSpc>
              <a:spcBef>
                <a:spcPts val="0"/>
              </a:spcBef>
              <a:spcAft>
                <a:spcPts val="600"/>
              </a:spcAft>
              <a:buNone/>
            </a:pPr>
            <a:r>
              <a:rPr lang="en-IN" sz="2900" dirty="0" smtClean="0">
                <a:solidFill>
                  <a:srgbClr val="002060"/>
                </a:solidFill>
                <a:latin typeface="Courier New" panose="02070309020205020404" pitchFamily="49" charset="0"/>
                <a:cs typeface="Courier New" panose="02070309020205020404" pitchFamily="49" charset="0"/>
              </a:rPr>
              <a:t>	</a:t>
            </a:r>
            <a:r>
              <a:rPr lang="en-IN" sz="3400" dirty="0" smtClean="0">
                <a:solidFill>
                  <a:srgbClr val="002060"/>
                </a:solidFill>
                <a:latin typeface="Courier New" panose="02070309020205020404" pitchFamily="49" charset="0"/>
                <a:cs typeface="Courier New" panose="02070309020205020404" pitchFamily="49" charset="0"/>
              </a:rPr>
              <a:t>Floor(62</a:t>
            </a:r>
            <a:r>
              <a:rPr lang="en-IN" sz="3400" dirty="0">
                <a:solidFill>
                  <a:srgbClr val="002060"/>
                </a:solidFill>
                <a:latin typeface="Courier New" panose="02070309020205020404" pitchFamily="49" charset="0"/>
                <a:cs typeface="Courier New" panose="02070309020205020404" pitchFamily="49" charset="0"/>
              </a:rPr>
              <a:t>) = 62			</a:t>
            </a:r>
            <a:r>
              <a:rPr lang="en-IN" sz="3400" dirty="0" smtClean="0">
                <a:solidFill>
                  <a:srgbClr val="002060"/>
                </a:solidFill>
                <a:latin typeface="Courier New" panose="02070309020205020404" pitchFamily="49" charset="0"/>
                <a:cs typeface="Courier New" panose="02070309020205020404" pitchFamily="49" charset="0"/>
              </a:rPr>
              <a:t>Ceiling(62</a:t>
            </a:r>
            <a:r>
              <a:rPr lang="en-IN" sz="3400" dirty="0">
                <a:solidFill>
                  <a:srgbClr val="002060"/>
                </a:solidFill>
                <a:latin typeface="Courier New" panose="02070309020205020404" pitchFamily="49" charset="0"/>
                <a:cs typeface="Courier New" panose="02070309020205020404" pitchFamily="49" charset="0"/>
              </a:rPr>
              <a:t>) = 62</a:t>
            </a:r>
            <a:endParaRPr lang="en-US" sz="34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1200"/>
              </a:spcAft>
              <a:buNone/>
            </a:pPr>
            <a:r>
              <a:rPr lang="en-IN" sz="3400" dirty="0" smtClean="0">
                <a:solidFill>
                  <a:srgbClr val="002060"/>
                </a:solidFill>
                <a:latin typeface="Courier New" panose="02070309020205020404" pitchFamily="49" charset="0"/>
                <a:cs typeface="Courier New" panose="02070309020205020404" pitchFamily="49" charset="0"/>
              </a:rPr>
              <a:t>	Floor(62.34</a:t>
            </a:r>
            <a:r>
              <a:rPr lang="en-IN" sz="3400" dirty="0">
                <a:solidFill>
                  <a:srgbClr val="002060"/>
                </a:solidFill>
                <a:latin typeface="Courier New" panose="02070309020205020404" pitchFamily="49" charset="0"/>
                <a:cs typeface="Courier New" panose="02070309020205020404" pitchFamily="49" charset="0"/>
              </a:rPr>
              <a:t>) = 62		</a:t>
            </a:r>
            <a:r>
              <a:rPr lang="en-IN" sz="3400" dirty="0" smtClean="0">
                <a:solidFill>
                  <a:srgbClr val="002060"/>
                </a:solidFill>
                <a:latin typeface="Courier New" panose="02070309020205020404" pitchFamily="49" charset="0"/>
                <a:cs typeface="Courier New" panose="02070309020205020404" pitchFamily="49" charset="0"/>
              </a:rPr>
              <a:t>Ceiling(62.34</a:t>
            </a:r>
            <a:r>
              <a:rPr lang="en-IN" sz="3400" dirty="0">
                <a:solidFill>
                  <a:srgbClr val="002060"/>
                </a:solidFill>
                <a:latin typeface="Courier New" panose="02070309020205020404" pitchFamily="49" charset="0"/>
                <a:cs typeface="Courier New" panose="02070309020205020404" pitchFamily="49" charset="0"/>
              </a:rPr>
              <a:t>) = 63</a:t>
            </a:r>
            <a:endParaRPr lang="en-US" sz="34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600"/>
              </a:spcAft>
              <a:buNone/>
            </a:pPr>
            <a:r>
              <a:rPr lang="en-US" sz="2900" dirty="0" smtClean="0">
                <a:solidFill>
                  <a:srgbClr val="002060"/>
                </a:solidFill>
              </a:rPr>
              <a:t>Given: </a:t>
            </a:r>
            <a:r>
              <a:rPr lang="en-US" sz="2900" b="1" dirty="0" err="1">
                <a:solidFill>
                  <a:srgbClr val="0070C0"/>
                </a:solidFill>
                <a:latin typeface="Courier New" panose="02070309020205020404" pitchFamily="49" charset="0"/>
                <a:cs typeface="Courier New" panose="02070309020205020404" pitchFamily="49" charset="0"/>
              </a:rPr>
              <a:t>NumberOne</a:t>
            </a:r>
            <a:r>
              <a:rPr lang="en-US" sz="2900" dirty="0">
                <a:solidFill>
                  <a:srgbClr val="002060"/>
                </a:solidFill>
                <a:latin typeface="Courier New" panose="02070309020205020404" pitchFamily="49" charset="0"/>
                <a:cs typeface="Courier New" panose="02070309020205020404" pitchFamily="49" charset="0"/>
              </a:rPr>
              <a:t> = 12.2 </a:t>
            </a:r>
            <a:r>
              <a:rPr lang="en-US" sz="2900" dirty="0">
                <a:solidFill>
                  <a:srgbClr val="002060"/>
                </a:solidFill>
              </a:rPr>
              <a:t>and </a:t>
            </a:r>
            <a:r>
              <a:rPr lang="en-US" sz="2900" b="1" dirty="0" err="1">
                <a:solidFill>
                  <a:srgbClr val="0070C0"/>
                </a:solidFill>
                <a:latin typeface="Courier New" panose="02070309020205020404" pitchFamily="49" charset="0"/>
                <a:cs typeface="Courier New" panose="02070309020205020404" pitchFamily="49" charset="0"/>
              </a:rPr>
              <a:t>NumberTwo</a:t>
            </a:r>
            <a:r>
              <a:rPr lang="en-US" sz="2900" dirty="0">
                <a:solidFill>
                  <a:srgbClr val="002060"/>
                </a:solidFill>
                <a:latin typeface="Courier New" panose="02070309020205020404" pitchFamily="49" charset="0"/>
                <a:cs typeface="Courier New" panose="02070309020205020404" pitchFamily="49" charset="0"/>
              </a:rPr>
              <a:t> = 3.8</a:t>
            </a:r>
          </a:p>
          <a:p>
            <a:pPr marL="0" indent="0" hangingPunct="0">
              <a:lnSpc>
                <a:spcPct val="120000"/>
              </a:lnSpc>
              <a:spcBef>
                <a:spcPts val="0"/>
              </a:spcBef>
              <a:spcAft>
                <a:spcPts val="600"/>
              </a:spcAft>
              <a:buNone/>
            </a:pPr>
            <a:r>
              <a:rPr lang="en-IN" sz="2900" dirty="0" smtClean="0">
                <a:solidFill>
                  <a:srgbClr val="002060"/>
                </a:solidFill>
                <a:latin typeface="Courier New" panose="02070309020205020404" pitchFamily="49" charset="0"/>
                <a:cs typeface="Courier New" panose="02070309020205020404" pitchFamily="49" charset="0"/>
              </a:rPr>
              <a:t>	</a:t>
            </a:r>
            <a:r>
              <a:rPr lang="en-IN" sz="3400" dirty="0" smtClean="0">
                <a:solidFill>
                  <a:srgbClr val="002060"/>
                </a:solidFill>
                <a:latin typeface="Courier New" panose="02070309020205020404" pitchFamily="49" charset="0"/>
                <a:cs typeface="Courier New" panose="02070309020205020404" pitchFamily="49" charset="0"/>
              </a:rPr>
              <a:t>Floor(</a:t>
            </a:r>
            <a:r>
              <a:rPr lang="en-IN" sz="3400" b="1" dirty="0" err="1" smtClean="0">
                <a:solidFill>
                  <a:srgbClr val="0070C0"/>
                </a:solidFill>
                <a:latin typeface="Courier New" panose="02070309020205020404" pitchFamily="49" charset="0"/>
                <a:cs typeface="Courier New" panose="02070309020205020404" pitchFamily="49" charset="0"/>
              </a:rPr>
              <a:t>NumberOne</a:t>
            </a:r>
            <a:r>
              <a:rPr lang="en-IN" sz="3400" dirty="0">
                <a:solidFill>
                  <a:srgbClr val="002060"/>
                </a:solidFill>
                <a:latin typeface="Courier New" panose="02070309020205020404" pitchFamily="49" charset="0"/>
                <a:cs typeface="Courier New" panose="02070309020205020404" pitchFamily="49" charset="0"/>
              </a:rPr>
              <a:t>) = 12	</a:t>
            </a:r>
            <a:r>
              <a:rPr lang="en-IN" sz="3400" dirty="0" smtClean="0">
                <a:solidFill>
                  <a:srgbClr val="002060"/>
                </a:solidFill>
                <a:latin typeface="Courier New" panose="02070309020205020404" pitchFamily="49" charset="0"/>
                <a:cs typeface="Courier New" panose="02070309020205020404" pitchFamily="49" charset="0"/>
              </a:rPr>
              <a:t>	Ceiling(</a:t>
            </a:r>
            <a:r>
              <a:rPr lang="en-IN" sz="3400" b="1" dirty="0" err="1" smtClean="0">
                <a:solidFill>
                  <a:srgbClr val="0070C0"/>
                </a:solidFill>
                <a:latin typeface="Courier New" panose="02070309020205020404" pitchFamily="49" charset="0"/>
                <a:cs typeface="Courier New" panose="02070309020205020404" pitchFamily="49" charset="0"/>
              </a:rPr>
              <a:t>NumberOne</a:t>
            </a:r>
            <a:r>
              <a:rPr lang="en-IN" sz="3400" dirty="0">
                <a:solidFill>
                  <a:srgbClr val="002060"/>
                </a:solidFill>
                <a:latin typeface="Courier New" panose="02070309020205020404" pitchFamily="49" charset="0"/>
                <a:cs typeface="Courier New" panose="02070309020205020404" pitchFamily="49" charset="0"/>
              </a:rPr>
              <a:t>) = 13</a:t>
            </a:r>
            <a:endParaRPr lang="en-US" sz="34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600"/>
              </a:spcAft>
              <a:buNone/>
            </a:pPr>
            <a:r>
              <a:rPr lang="en-IN" sz="3400" dirty="0" smtClean="0">
                <a:solidFill>
                  <a:srgbClr val="002060"/>
                </a:solidFill>
                <a:latin typeface="Courier New" panose="02070309020205020404" pitchFamily="49" charset="0"/>
                <a:cs typeface="Courier New" panose="02070309020205020404" pitchFamily="49" charset="0"/>
              </a:rPr>
              <a:t>	Floor(</a:t>
            </a:r>
            <a:r>
              <a:rPr lang="en-IN" sz="3400" b="1" dirty="0" err="1" smtClean="0">
                <a:solidFill>
                  <a:srgbClr val="0070C0"/>
                </a:solidFill>
                <a:latin typeface="Courier New" panose="02070309020205020404" pitchFamily="49" charset="0"/>
                <a:cs typeface="Courier New" panose="02070309020205020404" pitchFamily="49" charset="0"/>
              </a:rPr>
              <a:t>NumberTwo</a:t>
            </a:r>
            <a:r>
              <a:rPr lang="en-IN" sz="3400" dirty="0">
                <a:solidFill>
                  <a:srgbClr val="002060"/>
                </a:solidFill>
                <a:latin typeface="Courier New" panose="02070309020205020404" pitchFamily="49" charset="0"/>
                <a:cs typeface="Courier New" panose="02070309020205020404" pitchFamily="49" charset="0"/>
              </a:rPr>
              <a:t>) = 3	</a:t>
            </a:r>
            <a:r>
              <a:rPr lang="en-IN" sz="3400" dirty="0" smtClean="0">
                <a:solidFill>
                  <a:srgbClr val="002060"/>
                </a:solidFill>
                <a:latin typeface="Courier New" panose="02070309020205020404" pitchFamily="49" charset="0"/>
                <a:cs typeface="Courier New" panose="02070309020205020404" pitchFamily="49" charset="0"/>
              </a:rPr>
              <a:t>	Ceiling(</a:t>
            </a:r>
            <a:r>
              <a:rPr lang="en-IN" sz="3400" b="1" dirty="0" err="1" smtClean="0">
                <a:solidFill>
                  <a:srgbClr val="0070C0"/>
                </a:solidFill>
                <a:latin typeface="Courier New" panose="02070309020205020404" pitchFamily="49" charset="0"/>
                <a:cs typeface="Courier New" panose="02070309020205020404" pitchFamily="49" charset="0"/>
              </a:rPr>
              <a:t>NumberTwo</a:t>
            </a:r>
            <a:r>
              <a:rPr lang="en-IN" sz="3400" dirty="0">
                <a:solidFill>
                  <a:srgbClr val="002060"/>
                </a:solidFill>
                <a:latin typeface="Courier New" panose="02070309020205020404" pitchFamily="49" charset="0"/>
                <a:cs typeface="Courier New" panose="02070309020205020404" pitchFamily="49" charset="0"/>
              </a:rPr>
              <a:t>) = 4</a:t>
            </a:r>
            <a:endParaRPr lang="en-US" sz="34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1200"/>
              </a:spcAft>
              <a:buNone/>
            </a:pPr>
            <a:r>
              <a:rPr lang="en-IN" sz="3400" dirty="0" smtClean="0">
                <a:solidFill>
                  <a:srgbClr val="002060"/>
                </a:solidFill>
                <a:latin typeface="Courier New" panose="02070309020205020404" pitchFamily="49" charset="0"/>
                <a:cs typeface="Courier New" panose="02070309020205020404" pitchFamily="49" charset="0"/>
              </a:rPr>
              <a:t>	Floor(</a:t>
            </a:r>
            <a:r>
              <a:rPr lang="en-IN" sz="3400" b="1" dirty="0" err="1" smtClean="0">
                <a:solidFill>
                  <a:srgbClr val="0070C0"/>
                </a:solidFill>
                <a:latin typeface="Courier New" panose="02070309020205020404" pitchFamily="49" charset="0"/>
                <a:cs typeface="Courier New" panose="02070309020205020404" pitchFamily="49" charset="0"/>
              </a:rPr>
              <a:t>NumberOne</a:t>
            </a:r>
            <a:r>
              <a:rPr lang="en-IN" sz="3400" b="1" dirty="0" smtClean="0">
                <a:solidFill>
                  <a:srgbClr val="002060"/>
                </a:solidFill>
                <a:latin typeface="Courier New" panose="02070309020205020404" pitchFamily="49" charset="0"/>
                <a:cs typeface="Courier New" panose="02070309020205020404" pitchFamily="49" charset="0"/>
              </a:rPr>
              <a:t> </a:t>
            </a:r>
            <a:r>
              <a:rPr lang="en-IN" sz="3400" dirty="0">
                <a:solidFill>
                  <a:srgbClr val="002060"/>
                </a:solidFill>
                <a:latin typeface="Courier New" panose="02070309020205020404" pitchFamily="49" charset="0"/>
                <a:cs typeface="Courier New" panose="02070309020205020404" pitchFamily="49" charset="0"/>
              </a:rPr>
              <a:t>* 4) = 48	</a:t>
            </a:r>
            <a:r>
              <a:rPr lang="en-IN" sz="3400" dirty="0" smtClean="0">
                <a:solidFill>
                  <a:srgbClr val="002060"/>
                </a:solidFill>
                <a:latin typeface="Courier New" panose="02070309020205020404" pitchFamily="49" charset="0"/>
                <a:cs typeface="Courier New" panose="02070309020205020404" pitchFamily="49" charset="0"/>
              </a:rPr>
              <a:t>Ceiling(</a:t>
            </a:r>
            <a:r>
              <a:rPr lang="en-IN" sz="3400" b="1" dirty="0" err="1" smtClean="0">
                <a:solidFill>
                  <a:srgbClr val="0070C0"/>
                </a:solidFill>
                <a:latin typeface="Courier New" panose="02070309020205020404" pitchFamily="49" charset="0"/>
                <a:cs typeface="Courier New" panose="02070309020205020404" pitchFamily="49" charset="0"/>
              </a:rPr>
              <a:t>NumberOne</a:t>
            </a:r>
            <a:r>
              <a:rPr lang="en-IN" sz="3400" b="1" dirty="0" smtClean="0">
                <a:solidFill>
                  <a:srgbClr val="002060"/>
                </a:solidFill>
                <a:latin typeface="Courier New" panose="02070309020205020404" pitchFamily="49" charset="0"/>
                <a:cs typeface="Courier New" panose="02070309020205020404" pitchFamily="49" charset="0"/>
              </a:rPr>
              <a:t> </a:t>
            </a:r>
            <a:r>
              <a:rPr lang="en-IN" sz="3400" dirty="0">
                <a:solidFill>
                  <a:srgbClr val="002060"/>
                </a:solidFill>
                <a:latin typeface="Courier New" panose="02070309020205020404" pitchFamily="49" charset="0"/>
                <a:cs typeface="Courier New" panose="02070309020205020404" pitchFamily="49" charset="0"/>
              </a:rPr>
              <a:t>* 4) = 49</a:t>
            </a:r>
            <a:endParaRPr lang="en-US" sz="3400" dirty="0">
              <a:solidFill>
                <a:srgbClr val="002060"/>
              </a:solidFill>
              <a:latin typeface="Courier New" panose="02070309020205020404" pitchFamily="49" charset="0"/>
              <a:cs typeface="Courier New" panose="02070309020205020404" pitchFamily="49" charset="0"/>
            </a:endParaRPr>
          </a:p>
          <a:p>
            <a:pPr marL="0" indent="0" fontAlgn="base">
              <a:lnSpc>
                <a:spcPct val="120000"/>
              </a:lnSpc>
              <a:spcBef>
                <a:spcPts val="0"/>
              </a:spcBef>
              <a:spcAft>
                <a:spcPts val="600"/>
              </a:spcAft>
              <a:buNone/>
            </a:pPr>
            <a:r>
              <a:rPr lang="en-US" sz="2900" dirty="0">
                <a:solidFill>
                  <a:srgbClr val="002060"/>
                </a:solidFill>
              </a:rPr>
              <a:t>If </a:t>
            </a:r>
            <a:r>
              <a:rPr lang="en-US" sz="2900" b="1" dirty="0">
                <a:solidFill>
                  <a:srgbClr val="0070C0"/>
                </a:solidFill>
                <a:latin typeface="Courier New" panose="02070309020205020404" pitchFamily="49" charset="0"/>
                <a:cs typeface="Courier New" panose="02070309020205020404" pitchFamily="49" charset="0"/>
              </a:rPr>
              <a:t>Number</a:t>
            </a:r>
            <a:r>
              <a:rPr lang="en-US" sz="2900" dirty="0">
                <a:solidFill>
                  <a:srgbClr val="002060"/>
                </a:solidFill>
                <a:latin typeface="Courier New" panose="02070309020205020404" pitchFamily="49" charset="0"/>
                <a:cs typeface="Courier New" panose="02070309020205020404" pitchFamily="49" charset="0"/>
              </a:rPr>
              <a:t> = 7.83</a:t>
            </a:r>
            <a:r>
              <a:rPr lang="en-US" sz="2900" dirty="0">
                <a:solidFill>
                  <a:srgbClr val="002060"/>
                </a:solidFill>
              </a:rPr>
              <a:t>, the following statements are valid:</a:t>
            </a:r>
          </a:p>
          <a:p>
            <a:pPr marL="0" indent="0" fontAlgn="base">
              <a:lnSpc>
                <a:spcPct val="120000"/>
              </a:lnSpc>
              <a:spcBef>
                <a:spcPts val="0"/>
              </a:spcBef>
              <a:spcAft>
                <a:spcPts val="600"/>
              </a:spcAft>
              <a:buNone/>
            </a:pPr>
            <a:r>
              <a:rPr lang="en-US" sz="2900" dirty="0" smtClean="0">
                <a:solidFill>
                  <a:srgbClr val="002060"/>
                </a:solidFill>
                <a:latin typeface="Courier New" panose="02070309020205020404" pitchFamily="49" charset="0"/>
                <a:cs typeface="Courier New" panose="02070309020205020404" pitchFamily="49" charset="0"/>
              </a:rPr>
              <a:t>	</a:t>
            </a:r>
            <a:r>
              <a:rPr lang="en-US" sz="3400" dirty="0" smtClean="0">
                <a:solidFill>
                  <a:srgbClr val="002060"/>
                </a:solidFill>
                <a:latin typeface="Courier New" panose="02070309020205020404" pitchFamily="49" charset="0"/>
                <a:cs typeface="Courier New" panose="02070309020205020404" pitchFamily="49" charset="0"/>
              </a:rPr>
              <a:t>Write </a:t>
            </a:r>
            <a:r>
              <a:rPr lang="en-US" sz="3400" dirty="0">
                <a:solidFill>
                  <a:srgbClr val="002060"/>
                </a:solidFill>
                <a:latin typeface="Courier New" panose="02070309020205020404" pitchFamily="49" charset="0"/>
                <a:cs typeface="Courier New" panose="02070309020205020404" pitchFamily="49" charset="0"/>
              </a:rPr>
              <a:t>Floor(</a:t>
            </a:r>
            <a:r>
              <a:rPr lang="en-US" sz="3400" b="1" dirty="0">
                <a:solidFill>
                  <a:srgbClr val="0070C0"/>
                </a:solidFill>
                <a:latin typeface="Courier New" panose="02070309020205020404" pitchFamily="49" charset="0"/>
                <a:cs typeface="Courier New" panose="02070309020205020404" pitchFamily="49" charset="0"/>
              </a:rPr>
              <a:t>Number</a:t>
            </a:r>
            <a:r>
              <a:rPr lang="en-US" sz="3400" dirty="0">
                <a:solidFill>
                  <a:srgbClr val="002060"/>
                </a:solidFill>
                <a:latin typeface="Courier New" panose="02070309020205020404" pitchFamily="49" charset="0"/>
                <a:cs typeface="Courier New" panose="02070309020205020404" pitchFamily="49" charset="0"/>
              </a:rPr>
              <a:t>)</a:t>
            </a:r>
            <a:r>
              <a:rPr lang="en-US" sz="3400" dirty="0"/>
              <a:t> </a:t>
            </a:r>
            <a:r>
              <a:rPr lang="en-US" sz="3400" dirty="0">
                <a:solidFill>
                  <a:srgbClr val="002060"/>
                </a:solidFill>
              </a:rPr>
              <a:t>displays</a:t>
            </a:r>
            <a:r>
              <a:rPr lang="en-US" sz="3400" dirty="0"/>
              <a:t> </a:t>
            </a:r>
            <a:r>
              <a:rPr lang="en-US" sz="3400" dirty="0">
                <a:solidFill>
                  <a:srgbClr val="002060"/>
                </a:solidFill>
                <a:latin typeface="Courier New" panose="02070309020205020404" pitchFamily="49" charset="0"/>
                <a:cs typeface="Courier New" panose="02070309020205020404" pitchFamily="49" charset="0"/>
              </a:rPr>
              <a:t>7</a:t>
            </a:r>
            <a:r>
              <a:rPr lang="en-US" sz="3400" dirty="0" smtClean="0"/>
              <a:t>			</a:t>
            </a:r>
          </a:p>
          <a:p>
            <a:pPr marL="0" indent="0" fontAlgn="base">
              <a:lnSpc>
                <a:spcPct val="120000"/>
              </a:lnSpc>
              <a:spcBef>
                <a:spcPts val="0"/>
              </a:spcBef>
              <a:spcAft>
                <a:spcPts val="600"/>
              </a:spcAft>
              <a:buNone/>
            </a:pPr>
            <a:r>
              <a:rPr lang="en-US" sz="3400" dirty="0">
                <a:solidFill>
                  <a:srgbClr val="002060"/>
                </a:solidFill>
                <a:latin typeface="Courier New" panose="02070309020205020404" pitchFamily="49" charset="0"/>
                <a:cs typeface="Courier New" panose="02070309020205020404" pitchFamily="49" charset="0"/>
              </a:rPr>
              <a:t>	</a:t>
            </a:r>
            <a:r>
              <a:rPr lang="en-US" sz="3400" dirty="0" smtClean="0">
                <a:solidFill>
                  <a:srgbClr val="002060"/>
                </a:solidFill>
                <a:latin typeface="Courier New" panose="02070309020205020404" pitchFamily="49" charset="0"/>
                <a:cs typeface="Courier New" panose="02070309020205020404" pitchFamily="49" charset="0"/>
              </a:rPr>
              <a:t>Write </a:t>
            </a:r>
            <a:r>
              <a:rPr lang="en-US" sz="3400" dirty="0">
                <a:solidFill>
                  <a:srgbClr val="002060"/>
                </a:solidFill>
                <a:latin typeface="Courier New" panose="02070309020205020404" pitchFamily="49" charset="0"/>
                <a:cs typeface="Courier New" panose="02070309020205020404" pitchFamily="49" charset="0"/>
              </a:rPr>
              <a:t>Ceiling(</a:t>
            </a:r>
            <a:r>
              <a:rPr lang="en-US" sz="3400" b="1" dirty="0">
                <a:solidFill>
                  <a:srgbClr val="0070C0"/>
                </a:solidFill>
                <a:latin typeface="Courier New" panose="02070309020205020404" pitchFamily="49" charset="0"/>
                <a:cs typeface="Courier New" panose="02070309020205020404" pitchFamily="49" charset="0"/>
              </a:rPr>
              <a:t>Number</a:t>
            </a:r>
            <a:r>
              <a:rPr lang="en-US" sz="3400" dirty="0">
                <a:solidFill>
                  <a:srgbClr val="002060"/>
                </a:solidFill>
                <a:latin typeface="Courier New" panose="02070309020205020404" pitchFamily="49" charset="0"/>
                <a:cs typeface="Courier New" panose="02070309020205020404" pitchFamily="49" charset="0"/>
              </a:rPr>
              <a:t>) </a:t>
            </a:r>
            <a:r>
              <a:rPr lang="en-US" sz="3400" dirty="0">
                <a:solidFill>
                  <a:srgbClr val="002060"/>
                </a:solidFill>
              </a:rPr>
              <a:t>displays</a:t>
            </a:r>
            <a:r>
              <a:rPr lang="en-US" sz="3400" dirty="0"/>
              <a:t> </a:t>
            </a:r>
            <a:r>
              <a:rPr lang="en-US" sz="3400" dirty="0">
                <a:solidFill>
                  <a:srgbClr val="002060"/>
                </a:solidFill>
                <a:latin typeface="Courier New" panose="02070309020205020404" pitchFamily="49" charset="0"/>
                <a:cs typeface="Courier New" panose="02070309020205020404" pitchFamily="49" charset="0"/>
              </a:rPr>
              <a:t>8</a:t>
            </a:r>
            <a:r>
              <a:rPr lang="en-US" sz="3400" dirty="0"/>
              <a:t> </a:t>
            </a:r>
          </a:p>
          <a:p>
            <a:pPr marL="0" indent="0" fontAlgn="base">
              <a:lnSpc>
                <a:spcPct val="120000"/>
              </a:lnSpc>
              <a:spcBef>
                <a:spcPts val="0"/>
              </a:spcBef>
              <a:spcAft>
                <a:spcPts val="600"/>
              </a:spcAft>
              <a:buNone/>
            </a:pPr>
            <a:r>
              <a:rPr lang="en-US" sz="3400" dirty="0" smtClean="0">
                <a:solidFill>
                  <a:srgbClr val="002060"/>
                </a:solidFill>
                <a:latin typeface="Courier New" panose="02070309020205020404" pitchFamily="49" charset="0"/>
                <a:cs typeface="Courier New" panose="02070309020205020404" pitchFamily="49" charset="0"/>
              </a:rPr>
              <a:t>	Set </a:t>
            </a:r>
            <a:r>
              <a:rPr lang="en-US" sz="3400" b="1" dirty="0">
                <a:solidFill>
                  <a:srgbClr val="0070C0"/>
                </a:solidFill>
                <a:latin typeface="Courier New" panose="02070309020205020404" pitchFamily="49" charset="0"/>
                <a:cs typeface="Courier New" panose="02070309020205020404" pitchFamily="49" charset="0"/>
              </a:rPr>
              <a:t>Y</a:t>
            </a:r>
            <a:r>
              <a:rPr lang="en-US" sz="3400" dirty="0">
                <a:solidFill>
                  <a:srgbClr val="002060"/>
                </a:solidFill>
                <a:latin typeface="Courier New" panose="02070309020205020404" pitchFamily="49" charset="0"/>
                <a:cs typeface="Courier New" panose="02070309020205020404" pitchFamily="49" charset="0"/>
              </a:rPr>
              <a:t> = Floor(</a:t>
            </a:r>
            <a:r>
              <a:rPr lang="en-US" sz="3400" b="1" dirty="0">
                <a:solidFill>
                  <a:srgbClr val="0070C0"/>
                </a:solidFill>
                <a:latin typeface="Courier New" panose="02070309020205020404" pitchFamily="49" charset="0"/>
                <a:cs typeface="Courier New" panose="02070309020205020404" pitchFamily="49" charset="0"/>
              </a:rPr>
              <a:t>Number</a:t>
            </a:r>
            <a:r>
              <a:rPr lang="en-US" sz="3400" dirty="0">
                <a:solidFill>
                  <a:srgbClr val="002060"/>
                </a:solidFill>
                <a:latin typeface="Courier New" panose="02070309020205020404" pitchFamily="49" charset="0"/>
                <a:cs typeface="Courier New" panose="02070309020205020404" pitchFamily="49" charset="0"/>
              </a:rPr>
              <a:t>) </a:t>
            </a:r>
            <a:r>
              <a:rPr lang="en-US" sz="3400" dirty="0">
                <a:solidFill>
                  <a:srgbClr val="002060"/>
                </a:solidFill>
              </a:rPr>
              <a:t>assigns the value of </a:t>
            </a:r>
            <a:r>
              <a:rPr lang="en-US" sz="3400" dirty="0">
                <a:solidFill>
                  <a:srgbClr val="002060"/>
                </a:solidFill>
                <a:latin typeface="Courier New" panose="02070309020205020404" pitchFamily="49" charset="0"/>
                <a:cs typeface="Courier New" panose="02070309020205020404" pitchFamily="49" charset="0"/>
              </a:rPr>
              <a:t>7</a:t>
            </a:r>
            <a:r>
              <a:rPr lang="en-US" sz="3400" dirty="0"/>
              <a:t> </a:t>
            </a:r>
            <a:r>
              <a:rPr lang="en-US" sz="3400" dirty="0">
                <a:solidFill>
                  <a:srgbClr val="002060"/>
                </a:solidFill>
              </a:rPr>
              <a:t>to</a:t>
            </a:r>
            <a:r>
              <a:rPr lang="en-US" sz="3400" dirty="0"/>
              <a:t> </a:t>
            </a:r>
            <a:r>
              <a:rPr lang="en-US" sz="3400" b="1" dirty="0">
                <a:solidFill>
                  <a:srgbClr val="0070C0"/>
                </a:solidFill>
                <a:latin typeface="Courier New" panose="02070309020205020404" pitchFamily="49" charset="0"/>
                <a:cs typeface="Courier New" panose="02070309020205020404" pitchFamily="49" charset="0"/>
              </a:rPr>
              <a:t>Y</a:t>
            </a:r>
            <a:r>
              <a:rPr lang="en-US" sz="3400" dirty="0" smtClean="0"/>
              <a:t>	</a:t>
            </a:r>
          </a:p>
          <a:p>
            <a:pPr marL="0" indent="0" fontAlgn="base">
              <a:lnSpc>
                <a:spcPct val="120000"/>
              </a:lnSpc>
              <a:spcBef>
                <a:spcPts val="0"/>
              </a:spcBef>
              <a:spcAft>
                <a:spcPts val="600"/>
              </a:spcAft>
              <a:buNone/>
            </a:pPr>
            <a:r>
              <a:rPr lang="en-US" sz="3400" dirty="0">
                <a:solidFill>
                  <a:srgbClr val="002060"/>
                </a:solidFill>
                <a:latin typeface="Courier New" panose="02070309020205020404" pitchFamily="49" charset="0"/>
                <a:cs typeface="Courier New" panose="02070309020205020404" pitchFamily="49" charset="0"/>
              </a:rPr>
              <a:t>	</a:t>
            </a:r>
            <a:r>
              <a:rPr lang="en-US" sz="3400" dirty="0" smtClean="0">
                <a:solidFill>
                  <a:srgbClr val="002060"/>
                </a:solidFill>
                <a:latin typeface="Courier New" panose="02070309020205020404" pitchFamily="49" charset="0"/>
                <a:cs typeface="Courier New" panose="02070309020205020404" pitchFamily="49" charset="0"/>
              </a:rPr>
              <a:t>Set </a:t>
            </a:r>
            <a:r>
              <a:rPr lang="en-US" sz="3400" b="1" dirty="0">
                <a:solidFill>
                  <a:srgbClr val="0070C0"/>
                </a:solidFill>
                <a:latin typeface="Courier New" panose="02070309020205020404" pitchFamily="49" charset="0"/>
                <a:cs typeface="Courier New" panose="02070309020205020404" pitchFamily="49" charset="0"/>
              </a:rPr>
              <a:t>Y</a:t>
            </a:r>
            <a:r>
              <a:rPr lang="en-US" sz="3400" dirty="0">
                <a:solidFill>
                  <a:srgbClr val="002060"/>
                </a:solidFill>
                <a:latin typeface="Courier New" panose="02070309020205020404" pitchFamily="49" charset="0"/>
                <a:cs typeface="Courier New" panose="02070309020205020404" pitchFamily="49" charset="0"/>
              </a:rPr>
              <a:t> = Ceiling(</a:t>
            </a:r>
            <a:r>
              <a:rPr lang="en-US" sz="3400" b="1" dirty="0">
                <a:solidFill>
                  <a:srgbClr val="0070C0"/>
                </a:solidFill>
                <a:latin typeface="Courier New" panose="02070309020205020404" pitchFamily="49" charset="0"/>
                <a:cs typeface="Courier New" panose="02070309020205020404" pitchFamily="49" charset="0"/>
              </a:rPr>
              <a:t>Number</a:t>
            </a:r>
            <a:r>
              <a:rPr lang="en-US" sz="3400" dirty="0">
                <a:solidFill>
                  <a:srgbClr val="002060"/>
                </a:solidFill>
                <a:latin typeface="Courier New" panose="02070309020205020404" pitchFamily="49" charset="0"/>
                <a:cs typeface="Courier New" panose="02070309020205020404" pitchFamily="49" charset="0"/>
              </a:rPr>
              <a:t>) </a:t>
            </a:r>
            <a:r>
              <a:rPr lang="en-US" sz="3400" dirty="0">
                <a:solidFill>
                  <a:srgbClr val="002060"/>
                </a:solidFill>
              </a:rPr>
              <a:t>assigns the value of </a:t>
            </a:r>
            <a:r>
              <a:rPr lang="en-US" sz="3400" dirty="0">
                <a:solidFill>
                  <a:srgbClr val="002060"/>
                </a:solidFill>
                <a:latin typeface="Courier New" panose="02070309020205020404" pitchFamily="49" charset="0"/>
                <a:cs typeface="Courier New" panose="02070309020205020404" pitchFamily="49" charset="0"/>
              </a:rPr>
              <a:t>8</a:t>
            </a:r>
            <a:r>
              <a:rPr lang="en-US" sz="3400" dirty="0"/>
              <a:t> </a:t>
            </a:r>
            <a:r>
              <a:rPr lang="en-US" sz="3400" dirty="0">
                <a:solidFill>
                  <a:srgbClr val="002060"/>
                </a:solidFill>
              </a:rPr>
              <a:t>to</a:t>
            </a:r>
            <a:r>
              <a:rPr lang="en-US" sz="3400" dirty="0"/>
              <a:t> </a:t>
            </a:r>
            <a:r>
              <a:rPr lang="en-US" sz="3400" b="1" dirty="0">
                <a:solidFill>
                  <a:srgbClr val="0070C0"/>
                </a:solidFill>
                <a:latin typeface="Courier New" panose="02070309020205020404" pitchFamily="49" charset="0"/>
                <a:cs typeface="Courier New" panose="02070309020205020404" pitchFamily="49" charset="0"/>
              </a:rPr>
              <a:t>Y</a:t>
            </a:r>
          </a:p>
          <a:p>
            <a:pPr marL="0" indent="0" fontAlgn="base">
              <a:lnSpc>
                <a:spcPct val="120000"/>
              </a:lnSpc>
              <a:spcBef>
                <a:spcPts val="0"/>
              </a:spcBef>
              <a:spcAft>
                <a:spcPts val="600"/>
              </a:spcAft>
              <a:buNone/>
            </a:pPr>
            <a:r>
              <a:rPr lang="en-US" sz="3400" dirty="0" smtClean="0">
                <a:solidFill>
                  <a:srgbClr val="002060"/>
                </a:solidFill>
                <a:latin typeface="Courier New" panose="02070309020205020404" pitchFamily="49" charset="0"/>
                <a:cs typeface="Courier New" panose="02070309020205020404" pitchFamily="49" charset="0"/>
              </a:rPr>
              <a:t>	Set </a:t>
            </a:r>
            <a:r>
              <a:rPr lang="en-US" sz="3400" b="1" dirty="0">
                <a:solidFill>
                  <a:srgbClr val="0070C0"/>
                </a:solidFill>
                <a:latin typeface="Courier New" panose="02070309020205020404" pitchFamily="49" charset="0"/>
                <a:cs typeface="Courier New" panose="02070309020205020404" pitchFamily="49" charset="0"/>
              </a:rPr>
              <a:t>X</a:t>
            </a:r>
            <a:r>
              <a:rPr lang="en-US" sz="3400" dirty="0">
                <a:solidFill>
                  <a:srgbClr val="002060"/>
                </a:solidFill>
                <a:latin typeface="Courier New" panose="02070309020205020404" pitchFamily="49" charset="0"/>
                <a:cs typeface="Courier New" panose="02070309020205020404" pitchFamily="49" charset="0"/>
              </a:rPr>
              <a:t> = Floor(</a:t>
            </a:r>
            <a:r>
              <a:rPr lang="en-US" sz="3400" b="1" dirty="0">
                <a:solidFill>
                  <a:srgbClr val="0070C0"/>
                </a:solidFill>
                <a:latin typeface="Courier New" panose="02070309020205020404" pitchFamily="49" charset="0"/>
                <a:cs typeface="Courier New" panose="02070309020205020404" pitchFamily="49" charset="0"/>
              </a:rPr>
              <a:t>Number</a:t>
            </a:r>
            <a:r>
              <a:rPr lang="en-US" sz="3400" dirty="0">
                <a:solidFill>
                  <a:srgbClr val="002060"/>
                </a:solidFill>
                <a:latin typeface="Courier New" panose="02070309020205020404" pitchFamily="49" charset="0"/>
                <a:cs typeface="Courier New" panose="02070309020205020404" pitchFamily="49" charset="0"/>
              </a:rPr>
              <a:t>/2) </a:t>
            </a:r>
            <a:r>
              <a:rPr lang="en-US" sz="3400" dirty="0">
                <a:solidFill>
                  <a:srgbClr val="002060"/>
                </a:solidFill>
              </a:rPr>
              <a:t>assigns the value of </a:t>
            </a:r>
            <a:r>
              <a:rPr lang="en-US" sz="3400" dirty="0">
                <a:solidFill>
                  <a:srgbClr val="002060"/>
                </a:solidFill>
                <a:latin typeface="Courier New" panose="02070309020205020404" pitchFamily="49" charset="0"/>
                <a:cs typeface="Courier New" panose="02070309020205020404" pitchFamily="49" charset="0"/>
              </a:rPr>
              <a:t>3</a:t>
            </a:r>
            <a:r>
              <a:rPr lang="en-US" sz="3400" dirty="0"/>
              <a:t> </a:t>
            </a:r>
            <a:r>
              <a:rPr lang="en-US" sz="3400" dirty="0">
                <a:solidFill>
                  <a:srgbClr val="002060"/>
                </a:solidFill>
              </a:rPr>
              <a:t>to</a:t>
            </a:r>
            <a:r>
              <a:rPr lang="en-US" sz="3400" dirty="0"/>
              <a:t> </a:t>
            </a:r>
            <a:r>
              <a:rPr lang="en-US" sz="3400" b="1" dirty="0">
                <a:solidFill>
                  <a:srgbClr val="0070C0"/>
                </a:solidFill>
                <a:latin typeface="Courier New" panose="02070309020205020404" pitchFamily="49" charset="0"/>
                <a:cs typeface="Courier New" panose="02070309020205020404" pitchFamily="49" charset="0"/>
              </a:rPr>
              <a:t>X</a:t>
            </a:r>
            <a:r>
              <a:rPr lang="en-US" sz="3400" dirty="0" smtClean="0"/>
              <a:t>	</a:t>
            </a:r>
          </a:p>
          <a:p>
            <a:pPr marL="0" indent="0" fontAlgn="base">
              <a:lnSpc>
                <a:spcPct val="120000"/>
              </a:lnSpc>
              <a:spcBef>
                <a:spcPts val="0"/>
              </a:spcBef>
              <a:spcAft>
                <a:spcPts val="600"/>
              </a:spcAft>
              <a:buNone/>
            </a:pPr>
            <a:r>
              <a:rPr lang="en-US" sz="3400" dirty="0">
                <a:solidFill>
                  <a:srgbClr val="002060"/>
                </a:solidFill>
                <a:latin typeface="Courier New" panose="02070309020205020404" pitchFamily="49" charset="0"/>
                <a:cs typeface="Courier New" panose="02070309020205020404" pitchFamily="49" charset="0"/>
              </a:rPr>
              <a:t>	</a:t>
            </a:r>
            <a:r>
              <a:rPr lang="en-US" sz="3400" dirty="0" smtClean="0">
                <a:solidFill>
                  <a:srgbClr val="002060"/>
                </a:solidFill>
                <a:latin typeface="Courier New" panose="02070309020205020404" pitchFamily="49" charset="0"/>
                <a:cs typeface="Courier New" panose="02070309020205020404" pitchFamily="49" charset="0"/>
              </a:rPr>
              <a:t>Set </a:t>
            </a:r>
            <a:r>
              <a:rPr lang="en-US" sz="3400" b="1" dirty="0">
                <a:solidFill>
                  <a:srgbClr val="0070C0"/>
                </a:solidFill>
                <a:latin typeface="Courier New" panose="02070309020205020404" pitchFamily="49" charset="0"/>
                <a:cs typeface="Courier New" panose="02070309020205020404" pitchFamily="49" charset="0"/>
              </a:rPr>
              <a:t>X</a:t>
            </a:r>
            <a:r>
              <a:rPr lang="en-US" sz="3400" dirty="0">
                <a:solidFill>
                  <a:srgbClr val="002060"/>
                </a:solidFill>
                <a:latin typeface="Courier New" panose="02070309020205020404" pitchFamily="49" charset="0"/>
                <a:cs typeface="Courier New" panose="02070309020205020404" pitchFamily="49" charset="0"/>
              </a:rPr>
              <a:t> = Ceiling(</a:t>
            </a:r>
            <a:r>
              <a:rPr lang="en-US" sz="3400" b="1" dirty="0">
                <a:solidFill>
                  <a:srgbClr val="0070C0"/>
                </a:solidFill>
                <a:latin typeface="Courier New" panose="02070309020205020404" pitchFamily="49" charset="0"/>
                <a:cs typeface="Courier New" panose="02070309020205020404" pitchFamily="49" charset="0"/>
              </a:rPr>
              <a:t>Number</a:t>
            </a:r>
            <a:r>
              <a:rPr lang="en-US" sz="3400" dirty="0">
                <a:solidFill>
                  <a:srgbClr val="002060"/>
                </a:solidFill>
                <a:latin typeface="Courier New" panose="02070309020205020404" pitchFamily="49" charset="0"/>
                <a:cs typeface="Courier New" panose="02070309020205020404" pitchFamily="49" charset="0"/>
              </a:rPr>
              <a:t>/2) </a:t>
            </a:r>
            <a:r>
              <a:rPr lang="en-US" sz="3400" dirty="0">
                <a:solidFill>
                  <a:srgbClr val="002060"/>
                </a:solidFill>
              </a:rPr>
              <a:t>assigns the value of </a:t>
            </a:r>
            <a:r>
              <a:rPr lang="en-US" sz="3400" dirty="0">
                <a:solidFill>
                  <a:srgbClr val="002060"/>
                </a:solidFill>
                <a:latin typeface="Courier New" panose="02070309020205020404" pitchFamily="49" charset="0"/>
                <a:cs typeface="Courier New" panose="02070309020205020404" pitchFamily="49" charset="0"/>
              </a:rPr>
              <a:t>4 </a:t>
            </a:r>
            <a:r>
              <a:rPr lang="en-US" sz="3400" dirty="0">
                <a:solidFill>
                  <a:srgbClr val="002060"/>
                </a:solidFill>
              </a:rPr>
              <a:t>to</a:t>
            </a:r>
            <a:r>
              <a:rPr lang="en-US" sz="3400" dirty="0"/>
              <a:t> </a:t>
            </a:r>
            <a:r>
              <a:rPr lang="en-US" sz="3400" b="1" dirty="0" smtClean="0">
                <a:solidFill>
                  <a:srgbClr val="0070C0"/>
                </a:solidFill>
                <a:latin typeface="Courier New" panose="02070309020205020404" pitchFamily="49" charset="0"/>
                <a:cs typeface="Courier New" panose="02070309020205020404" pitchFamily="49" charset="0"/>
              </a:rPr>
              <a:t>X</a:t>
            </a:r>
            <a:endParaRPr lang="en-US" sz="3400" b="1" dirty="0">
              <a:solidFill>
                <a:srgbClr val="0070C0"/>
              </a:solidFill>
              <a:latin typeface="Courier New" panose="02070309020205020404" pitchFamily="49" charset="0"/>
              <a:cs typeface="Courier New" panose="02070309020205020404" pitchFamily="49" charset="0"/>
            </a:endParaRPr>
          </a:p>
        </p:txBody>
      </p:sp>
      <p:sp>
        <p:nvSpPr>
          <p:cNvPr id="2" name="Title 1"/>
          <p:cNvSpPr>
            <a:spLocks noGrp="1"/>
          </p:cNvSpPr>
          <p:nvPr>
            <p:ph type="title" idx="4294967295"/>
          </p:nvPr>
        </p:nvSpPr>
        <p:spPr>
          <a:xfrm>
            <a:off x="971775" y="91103"/>
            <a:ext cx="5622663" cy="551758"/>
          </a:xfrm>
        </p:spPr>
        <p:txBody>
          <a:bodyPr>
            <a:normAutofit/>
          </a:bodyPr>
          <a:lstStyle/>
          <a:p>
            <a:r>
              <a:rPr lang="en-US" sz="2400" dirty="0" smtClean="0">
                <a:solidFill>
                  <a:srgbClr val="002060"/>
                </a:solidFill>
              </a:rPr>
              <a:t>The </a:t>
            </a:r>
            <a:r>
              <a:rPr lang="en-US" sz="2400" b="1" dirty="0" smtClean="0">
                <a:solidFill>
                  <a:srgbClr val="002060"/>
                </a:solidFill>
                <a:latin typeface="Courier New" panose="02070309020205020404" pitchFamily="49" charset="0"/>
                <a:cs typeface="Courier New" panose="02070309020205020404" pitchFamily="49" charset="0"/>
              </a:rPr>
              <a:t>Floor()</a:t>
            </a:r>
            <a:r>
              <a:rPr lang="en-US" sz="2400" dirty="0">
                <a:solidFill>
                  <a:srgbClr val="002060"/>
                </a:solidFill>
              </a:rPr>
              <a:t> </a:t>
            </a:r>
            <a:r>
              <a:rPr lang="en-US" sz="2400" dirty="0">
                <a:solidFill>
                  <a:srgbClr val="002060"/>
                </a:solidFill>
              </a:rPr>
              <a:t>and</a:t>
            </a:r>
            <a:r>
              <a:rPr lang="en-US" sz="2400" dirty="0">
                <a:solidFill>
                  <a:srgbClr val="002060"/>
                </a:solidFill>
              </a:rPr>
              <a:t> </a:t>
            </a:r>
            <a:r>
              <a:rPr lang="en-US" sz="2400" b="1" dirty="0" smtClean="0">
                <a:solidFill>
                  <a:srgbClr val="002060"/>
                </a:solidFill>
                <a:latin typeface="Courier New" panose="02070309020205020404" pitchFamily="49" charset="0"/>
                <a:cs typeface="Courier New" panose="02070309020205020404" pitchFamily="49" charset="0"/>
              </a:rPr>
              <a:t>Ceiling()</a:t>
            </a:r>
            <a:r>
              <a:rPr lang="en-US" sz="2400" b="1" dirty="0" smtClean="0">
                <a:solidFill>
                  <a:srgbClr val="002060"/>
                </a:solidFill>
                <a:latin typeface="+mn-lt"/>
                <a:cs typeface="Courier New" panose="02070309020205020404" pitchFamily="49" charset="0"/>
              </a:rPr>
              <a:t> </a:t>
            </a:r>
            <a:r>
              <a:rPr lang="en-US" sz="2400" dirty="0" smtClean="0">
                <a:solidFill>
                  <a:srgbClr val="002060"/>
                </a:solidFill>
              </a:rPr>
              <a:t>Functions </a:t>
            </a:r>
            <a:endParaRPr lang="en-US" sz="2400" dirty="0">
              <a:solidFill>
                <a:srgbClr val="002060"/>
              </a:solidFill>
            </a:endParaRPr>
          </a:p>
        </p:txBody>
      </p:sp>
    </p:spTree>
    <p:extLst>
      <p:ext uri="{BB962C8B-B14F-4D97-AF65-F5344CB8AC3E}">
        <p14:creationId xmlns:p14="http://schemas.microsoft.com/office/powerpoint/2010/main" val="38327561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4294967295"/>
          </p:nvPr>
        </p:nvSpPr>
        <p:spPr>
          <a:xfrm>
            <a:off x="1097280" y="1441525"/>
            <a:ext cx="9552791" cy="4130936"/>
          </a:xfrm>
        </p:spPr>
        <p:txBody>
          <a:bodyPr>
            <a:normAutofit/>
          </a:bodyPr>
          <a:lstStyle/>
          <a:p>
            <a:pPr marL="0" indent="0">
              <a:lnSpc>
                <a:spcPct val="100000"/>
              </a:lnSpc>
              <a:spcBef>
                <a:spcPts val="0"/>
              </a:spcBef>
              <a:spcAft>
                <a:spcPts val="600"/>
              </a:spcAft>
              <a:buNone/>
            </a:pPr>
            <a:r>
              <a:rPr lang="en-US" sz="1800" b="1" dirty="0" smtClean="0">
                <a:solidFill>
                  <a:srgbClr val="002060"/>
                </a:solidFill>
              </a:rPr>
              <a:t>Note:</a:t>
            </a:r>
            <a:r>
              <a:rPr lang="en-US" sz="1800" dirty="0" smtClean="0">
                <a:solidFill>
                  <a:srgbClr val="002060"/>
                </a:solidFill>
              </a:rPr>
              <a:t> the  variable </a:t>
            </a:r>
            <a:r>
              <a:rPr lang="en-US" sz="1800" b="1" dirty="0">
                <a:solidFill>
                  <a:srgbClr val="0070C0"/>
                </a:solidFill>
                <a:latin typeface="Courier New" panose="02070309020205020404" pitchFamily="49" charset="0"/>
              </a:rPr>
              <a:t>Sum</a:t>
            </a:r>
            <a:r>
              <a:rPr lang="en-US" sz="1800" dirty="0" smtClean="0">
                <a:solidFill>
                  <a:srgbClr val="002060"/>
                </a:solidFill>
              </a:rPr>
              <a:t> is known as the </a:t>
            </a:r>
            <a:r>
              <a:rPr lang="en-US" sz="1800" b="1" dirty="0" smtClean="0">
                <a:solidFill>
                  <a:srgbClr val="002060"/>
                </a:solidFill>
              </a:rPr>
              <a:t>accumulator</a:t>
            </a:r>
            <a:r>
              <a:rPr lang="en-US" sz="1800" dirty="0" smtClean="0">
                <a:solidFill>
                  <a:srgbClr val="002060"/>
                </a:solidFill>
              </a:rPr>
              <a:t> because it accumulates the values of the inputs.</a:t>
            </a:r>
          </a:p>
          <a:p>
            <a:pPr marL="0" indent="0">
              <a:lnSpc>
                <a:spcPct val="100000"/>
              </a:lnSpc>
              <a:spcBef>
                <a:spcPts val="0"/>
              </a:spcBef>
              <a:spcAft>
                <a:spcPts val="600"/>
              </a:spcAft>
              <a:buNone/>
            </a:pPr>
            <a:r>
              <a:rPr lang="en-US" sz="1800" dirty="0" smtClean="0">
                <a:solidFill>
                  <a:srgbClr val="002060"/>
                </a:solidFill>
              </a:rPr>
              <a:t>Example</a:t>
            </a:r>
            <a:r>
              <a:rPr lang="en-US" sz="1800" dirty="0">
                <a:solidFill>
                  <a:srgbClr val="002060"/>
                </a:solidFill>
              </a:rPr>
              <a:t>:</a:t>
            </a:r>
            <a:endParaRPr lang="en-US" sz="1800" dirty="0">
              <a:solidFill>
                <a:srgbClr val="002060"/>
              </a:solidFill>
              <a:latin typeface="Times New Roman" panose="02020603050405020304" pitchFamily="18" charset="0"/>
            </a:endParaRPr>
          </a:p>
          <a:p>
            <a:pPr marL="0" lvl="1" indent="0">
              <a:lnSpc>
                <a:spcPct val="100000"/>
              </a:lnSpc>
              <a:spcBef>
                <a:spcPts val="0"/>
              </a:spcBef>
              <a:spcAft>
                <a:spcPts val="300"/>
              </a:spcAft>
              <a:buNone/>
            </a:pPr>
            <a:r>
              <a:rPr lang="en-US" dirty="0" smtClean="0">
                <a:solidFill>
                  <a:srgbClr val="002060"/>
                </a:solidFill>
                <a:latin typeface="Courier New" panose="02070309020205020404" pitchFamily="49" charset="0"/>
              </a:rPr>
              <a:t>1	Declare </a:t>
            </a:r>
            <a:r>
              <a:rPr lang="en-US" b="1" dirty="0" smtClean="0">
                <a:solidFill>
                  <a:srgbClr val="0070C0"/>
                </a:solidFill>
                <a:latin typeface="Courier New" panose="02070309020205020404" pitchFamily="49" charset="0"/>
              </a:rPr>
              <a:t>Sum</a:t>
            </a:r>
            <a:r>
              <a:rPr lang="en-US" dirty="0" smtClean="0">
                <a:solidFill>
                  <a:srgbClr val="002060"/>
                </a:solidFill>
                <a:latin typeface="Courier New" panose="02070309020205020404" pitchFamily="49" charset="0"/>
              </a:rPr>
              <a:t>, </a:t>
            </a:r>
            <a:r>
              <a:rPr lang="en-US" b="1" dirty="0" smtClean="0">
                <a:solidFill>
                  <a:srgbClr val="0070C0"/>
                </a:solidFill>
                <a:latin typeface="Courier New" panose="02070309020205020404" pitchFamily="49" charset="0"/>
              </a:rPr>
              <a:t>Number</a:t>
            </a:r>
            <a:r>
              <a:rPr lang="en-US" dirty="0" smtClean="0">
                <a:solidFill>
                  <a:srgbClr val="002060"/>
                </a:solidFill>
                <a:latin typeface="Courier New" panose="02070309020205020404" pitchFamily="49" charset="0"/>
              </a:rPr>
              <a:t> </a:t>
            </a:r>
            <a:r>
              <a:rPr lang="en-US" dirty="0">
                <a:solidFill>
                  <a:srgbClr val="002060"/>
                </a:solidFill>
                <a:latin typeface="Courier New" panose="02070309020205020404" pitchFamily="49" charset="0"/>
              </a:rPr>
              <a:t>As Integer</a:t>
            </a:r>
          </a:p>
          <a:p>
            <a:pPr marL="0" lvl="1" indent="0">
              <a:lnSpc>
                <a:spcPct val="100000"/>
              </a:lnSpc>
              <a:spcBef>
                <a:spcPts val="0"/>
              </a:spcBef>
              <a:spcAft>
                <a:spcPts val="300"/>
              </a:spcAft>
              <a:buNone/>
            </a:pPr>
            <a:r>
              <a:rPr lang="en-US" dirty="0" smtClean="0">
                <a:solidFill>
                  <a:srgbClr val="002060"/>
                </a:solidFill>
                <a:latin typeface="Courier New" panose="02070309020205020404" pitchFamily="49" charset="0"/>
              </a:rPr>
              <a:t>2	Set </a:t>
            </a:r>
            <a:r>
              <a:rPr lang="en-US" b="1" dirty="0">
                <a:solidFill>
                  <a:srgbClr val="0070C0"/>
                </a:solidFill>
                <a:latin typeface="Courier New" panose="02070309020205020404" pitchFamily="49" charset="0"/>
              </a:rPr>
              <a:t>Sum</a:t>
            </a:r>
            <a:r>
              <a:rPr lang="en-US" dirty="0">
                <a:solidFill>
                  <a:srgbClr val="002060"/>
                </a:solidFill>
                <a:latin typeface="Courier New" panose="02070309020205020404" pitchFamily="49" charset="0"/>
              </a:rPr>
              <a:t> = 0</a:t>
            </a:r>
          </a:p>
          <a:p>
            <a:pPr marL="0" lvl="1" indent="0">
              <a:lnSpc>
                <a:spcPct val="100000"/>
              </a:lnSpc>
              <a:spcBef>
                <a:spcPts val="0"/>
              </a:spcBef>
              <a:spcAft>
                <a:spcPts val="300"/>
              </a:spcAft>
              <a:buNone/>
            </a:pPr>
            <a:r>
              <a:rPr lang="en-US" dirty="0">
                <a:solidFill>
                  <a:srgbClr val="002060"/>
                </a:solidFill>
                <a:latin typeface="Courier New" panose="02070309020205020404" pitchFamily="49" charset="0"/>
              </a:rPr>
              <a:t>3</a:t>
            </a:r>
            <a:r>
              <a:rPr lang="en-US" dirty="0" smtClean="0">
                <a:solidFill>
                  <a:srgbClr val="002060"/>
                </a:solidFill>
                <a:latin typeface="Courier New" panose="02070309020205020404" pitchFamily="49" charset="0"/>
              </a:rPr>
              <a:t>	Write </a:t>
            </a:r>
            <a:r>
              <a:rPr lang="en-US" dirty="0">
                <a:solidFill>
                  <a:srgbClr val="002060"/>
                </a:solidFill>
              </a:rPr>
              <a:t>“</a:t>
            </a:r>
            <a:r>
              <a:rPr lang="en-US" dirty="0">
                <a:solidFill>
                  <a:srgbClr val="002060"/>
                </a:solidFill>
                <a:latin typeface="Courier New" panose="02070309020205020404" pitchFamily="49" charset="0"/>
              </a:rPr>
              <a:t>Enter a positive whole number or 0 when done.</a:t>
            </a:r>
            <a:r>
              <a:rPr lang="en-US" dirty="0">
                <a:solidFill>
                  <a:srgbClr val="002060"/>
                </a:solidFill>
              </a:rPr>
              <a:t>”</a:t>
            </a:r>
            <a:endParaRPr lang="en-US" dirty="0">
              <a:solidFill>
                <a:srgbClr val="002060"/>
              </a:solidFill>
              <a:latin typeface="Courier New" panose="02070309020205020404" pitchFamily="49" charset="0"/>
            </a:endParaRPr>
          </a:p>
          <a:p>
            <a:pPr marL="0" lvl="1" indent="0">
              <a:lnSpc>
                <a:spcPct val="100000"/>
              </a:lnSpc>
              <a:spcBef>
                <a:spcPts val="0"/>
              </a:spcBef>
              <a:spcAft>
                <a:spcPts val="300"/>
              </a:spcAft>
              <a:buNone/>
            </a:pPr>
            <a:r>
              <a:rPr lang="en-US" dirty="0">
                <a:solidFill>
                  <a:srgbClr val="002060"/>
                </a:solidFill>
                <a:latin typeface="Courier New" panose="02070309020205020404" pitchFamily="49" charset="0"/>
              </a:rPr>
              <a:t>4</a:t>
            </a:r>
            <a:r>
              <a:rPr lang="en-US" dirty="0" smtClean="0">
                <a:solidFill>
                  <a:srgbClr val="002060"/>
                </a:solidFill>
                <a:latin typeface="Courier New" panose="02070309020205020404" pitchFamily="49" charset="0"/>
              </a:rPr>
              <a:t>	Input </a:t>
            </a:r>
            <a:r>
              <a:rPr lang="en-US" b="1" dirty="0">
                <a:solidFill>
                  <a:srgbClr val="0070C0"/>
                </a:solidFill>
                <a:latin typeface="Courier New" panose="02070309020205020404" pitchFamily="49" charset="0"/>
              </a:rPr>
              <a:t>Number</a:t>
            </a:r>
          </a:p>
          <a:p>
            <a:pPr marL="0" lvl="1" indent="0">
              <a:lnSpc>
                <a:spcPct val="100000"/>
              </a:lnSpc>
              <a:spcBef>
                <a:spcPts val="0"/>
              </a:spcBef>
              <a:spcAft>
                <a:spcPts val="300"/>
              </a:spcAft>
              <a:buNone/>
            </a:pPr>
            <a:r>
              <a:rPr lang="en-US" dirty="0">
                <a:solidFill>
                  <a:srgbClr val="002060"/>
                </a:solidFill>
                <a:latin typeface="Courier New" panose="02070309020205020404" pitchFamily="49" charset="0"/>
              </a:rPr>
              <a:t>5</a:t>
            </a:r>
            <a:r>
              <a:rPr lang="en-US" dirty="0" smtClean="0">
                <a:solidFill>
                  <a:srgbClr val="002060"/>
                </a:solidFill>
                <a:latin typeface="Courier New" panose="02070309020205020404" pitchFamily="49" charset="0"/>
              </a:rPr>
              <a:t>	While </a:t>
            </a:r>
            <a:r>
              <a:rPr lang="en-US" b="1" dirty="0">
                <a:solidFill>
                  <a:srgbClr val="0070C0"/>
                </a:solidFill>
                <a:latin typeface="Courier New" panose="02070309020205020404" pitchFamily="49" charset="0"/>
              </a:rPr>
              <a:t>Number</a:t>
            </a:r>
            <a:r>
              <a:rPr lang="en-US" dirty="0">
                <a:solidFill>
                  <a:srgbClr val="002060"/>
                </a:solidFill>
                <a:latin typeface="Courier New" panose="02070309020205020404" pitchFamily="49" charset="0"/>
              </a:rPr>
              <a:t> &gt; 0</a:t>
            </a:r>
          </a:p>
          <a:p>
            <a:pPr marL="0" lvl="1" indent="0">
              <a:lnSpc>
                <a:spcPct val="100000"/>
              </a:lnSpc>
              <a:spcBef>
                <a:spcPts val="0"/>
              </a:spcBef>
              <a:spcAft>
                <a:spcPts val="300"/>
              </a:spcAft>
              <a:buNone/>
            </a:pPr>
            <a:r>
              <a:rPr lang="en-US" dirty="0">
                <a:solidFill>
                  <a:srgbClr val="002060"/>
                </a:solidFill>
                <a:latin typeface="Courier New" panose="02070309020205020404" pitchFamily="49" charset="0"/>
              </a:rPr>
              <a:t>6</a:t>
            </a:r>
            <a:r>
              <a:rPr lang="en-US" dirty="0" smtClean="0">
                <a:solidFill>
                  <a:srgbClr val="002060"/>
                </a:solidFill>
                <a:latin typeface="Courier New" panose="02070309020205020404" pitchFamily="49" charset="0"/>
              </a:rPr>
              <a:t>	</a:t>
            </a:r>
            <a:r>
              <a:rPr lang="en-US" dirty="0">
                <a:solidFill>
                  <a:srgbClr val="002060"/>
                </a:solidFill>
                <a:latin typeface="Courier New" panose="02070309020205020404" pitchFamily="49" charset="0"/>
              </a:rPr>
              <a:t>	</a:t>
            </a:r>
            <a:r>
              <a:rPr lang="en-US" dirty="0" smtClean="0">
                <a:solidFill>
                  <a:srgbClr val="002060"/>
                </a:solidFill>
                <a:latin typeface="Courier New" panose="02070309020205020404" pitchFamily="49" charset="0"/>
              </a:rPr>
              <a:t>Set </a:t>
            </a:r>
            <a:r>
              <a:rPr lang="en-US" b="1" dirty="0">
                <a:solidFill>
                  <a:srgbClr val="0070C0"/>
                </a:solidFill>
                <a:latin typeface="Courier New" panose="02070309020205020404" pitchFamily="49" charset="0"/>
              </a:rPr>
              <a:t>Sum</a:t>
            </a:r>
            <a:r>
              <a:rPr lang="en-US" dirty="0">
                <a:solidFill>
                  <a:srgbClr val="002060"/>
                </a:solidFill>
                <a:latin typeface="Courier New" panose="02070309020205020404" pitchFamily="49" charset="0"/>
              </a:rPr>
              <a:t> = </a:t>
            </a:r>
            <a:r>
              <a:rPr lang="en-US" b="1" dirty="0">
                <a:solidFill>
                  <a:srgbClr val="0070C0"/>
                </a:solidFill>
                <a:latin typeface="Courier New" panose="02070309020205020404" pitchFamily="49" charset="0"/>
              </a:rPr>
              <a:t>Sum</a:t>
            </a:r>
            <a:r>
              <a:rPr lang="en-US" dirty="0">
                <a:solidFill>
                  <a:srgbClr val="002060"/>
                </a:solidFill>
                <a:latin typeface="Courier New" panose="02070309020205020404" pitchFamily="49" charset="0"/>
              </a:rPr>
              <a:t> + </a:t>
            </a:r>
            <a:r>
              <a:rPr lang="en-US" b="1" dirty="0">
                <a:solidFill>
                  <a:srgbClr val="0070C0"/>
                </a:solidFill>
                <a:latin typeface="Courier New" panose="02070309020205020404" pitchFamily="49" charset="0"/>
              </a:rPr>
              <a:t>Number</a:t>
            </a:r>
          </a:p>
          <a:p>
            <a:pPr marL="0" lvl="1" indent="0">
              <a:lnSpc>
                <a:spcPct val="100000"/>
              </a:lnSpc>
              <a:spcBef>
                <a:spcPts val="0"/>
              </a:spcBef>
              <a:spcAft>
                <a:spcPts val="300"/>
              </a:spcAft>
              <a:buNone/>
            </a:pPr>
            <a:r>
              <a:rPr lang="en-US" dirty="0">
                <a:solidFill>
                  <a:srgbClr val="002060"/>
                </a:solidFill>
                <a:latin typeface="Courier New" panose="02070309020205020404" pitchFamily="49" charset="0"/>
              </a:rPr>
              <a:t>7</a:t>
            </a:r>
            <a:r>
              <a:rPr lang="en-US" dirty="0" smtClean="0">
                <a:solidFill>
                  <a:srgbClr val="002060"/>
                </a:solidFill>
                <a:latin typeface="Courier New" panose="02070309020205020404" pitchFamily="49" charset="0"/>
              </a:rPr>
              <a:t>	</a:t>
            </a:r>
            <a:r>
              <a:rPr lang="en-US" dirty="0">
                <a:solidFill>
                  <a:srgbClr val="002060"/>
                </a:solidFill>
                <a:latin typeface="Courier New" panose="02070309020205020404" pitchFamily="49" charset="0"/>
              </a:rPr>
              <a:t>	</a:t>
            </a:r>
            <a:r>
              <a:rPr lang="en-US" dirty="0" smtClean="0">
                <a:solidFill>
                  <a:srgbClr val="002060"/>
                </a:solidFill>
                <a:latin typeface="Courier New" panose="02070309020205020404" pitchFamily="49" charset="0"/>
              </a:rPr>
              <a:t>Write </a:t>
            </a:r>
            <a:r>
              <a:rPr lang="en-US" dirty="0">
                <a:solidFill>
                  <a:srgbClr val="002060"/>
                </a:solidFill>
              </a:rPr>
              <a:t>“</a:t>
            </a:r>
            <a:r>
              <a:rPr lang="en-US" dirty="0">
                <a:solidFill>
                  <a:srgbClr val="002060"/>
                </a:solidFill>
                <a:latin typeface="Courier New" panose="02070309020205020404" pitchFamily="49" charset="0"/>
              </a:rPr>
              <a:t>Enter a positive whole number or 0 when done.</a:t>
            </a:r>
            <a:r>
              <a:rPr lang="en-US" dirty="0">
                <a:solidFill>
                  <a:srgbClr val="002060"/>
                </a:solidFill>
              </a:rPr>
              <a:t>”</a:t>
            </a:r>
            <a:r>
              <a:rPr lang="en-US" dirty="0">
                <a:solidFill>
                  <a:srgbClr val="002060"/>
                </a:solidFill>
                <a:latin typeface="Courier New" panose="02070309020205020404" pitchFamily="49" charset="0"/>
              </a:rPr>
              <a:t> </a:t>
            </a:r>
          </a:p>
          <a:p>
            <a:pPr marL="0" lvl="1" indent="0">
              <a:lnSpc>
                <a:spcPct val="100000"/>
              </a:lnSpc>
              <a:spcBef>
                <a:spcPts val="0"/>
              </a:spcBef>
              <a:spcAft>
                <a:spcPts val="300"/>
              </a:spcAft>
              <a:buNone/>
            </a:pPr>
            <a:r>
              <a:rPr lang="en-US" dirty="0">
                <a:solidFill>
                  <a:srgbClr val="002060"/>
                </a:solidFill>
                <a:latin typeface="Courier New" panose="02070309020205020404" pitchFamily="49" charset="0"/>
              </a:rPr>
              <a:t>9</a:t>
            </a:r>
            <a:r>
              <a:rPr lang="en-US" dirty="0" smtClean="0">
                <a:solidFill>
                  <a:srgbClr val="002060"/>
                </a:solidFill>
                <a:latin typeface="Courier New" panose="02070309020205020404" pitchFamily="49" charset="0"/>
              </a:rPr>
              <a:t>	</a:t>
            </a:r>
            <a:r>
              <a:rPr lang="en-US" dirty="0">
                <a:solidFill>
                  <a:srgbClr val="002060"/>
                </a:solidFill>
                <a:latin typeface="Courier New" panose="02070309020205020404" pitchFamily="49" charset="0"/>
              </a:rPr>
              <a:t>	</a:t>
            </a:r>
            <a:r>
              <a:rPr lang="en-US" dirty="0" smtClean="0">
                <a:solidFill>
                  <a:srgbClr val="002060"/>
                </a:solidFill>
                <a:latin typeface="Courier New" panose="02070309020205020404" pitchFamily="49" charset="0"/>
              </a:rPr>
              <a:t>Input </a:t>
            </a:r>
            <a:r>
              <a:rPr lang="en-US" b="1" dirty="0">
                <a:solidFill>
                  <a:srgbClr val="0070C0"/>
                </a:solidFill>
                <a:latin typeface="Courier New" panose="02070309020205020404" pitchFamily="49" charset="0"/>
              </a:rPr>
              <a:t>Number</a:t>
            </a:r>
          </a:p>
          <a:p>
            <a:pPr marL="0" lvl="1" indent="0">
              <a:lnSpc>
                <a:spcPct val="100000"/>
              </a:lnSpc>
              <a:spcBef>
                <a:spcPts val="0"/>
              </a:spcBef>
              <a:spcAft>
                <a:spcPts val="300"/>
              </a:spcAft>
              <a:buNone/>
            </a:pPr>
            <a:r>
              <a:rPr lang="en-US" dirty="0" smtClean="0">
                <a:solidFill>
                  <a:srgbClr val="002060"/>
                </a:solidFill>
                <a:latin typeface="Courier New" panose="02070309020205020404" pitchFamily="49" charset="0"/>
              </a:rPr>
              <a:t>9	End </a:t>
            </a:r>
            <a:r>
              <a:rPr lang="en-US" dirty="0">
                <a:solidFill>
                  <a:srgbClr val="002060"/>
                </a:solidFill>
                <a:latin typeface="Courier New" panose="02070309020205020404" pitchFamily="49" charset="0"/>
              </a:rPr>
              <a:t>While</a:t>
            </a:r>
          </a:p>
          <a:p>
            <a:pPr marL="0" lvl="1" indent="0">
              <a:lnSpc>
                <a:spcPct val="100000"/>
              </a:lnSpc>
              <a:spcBef>
                <a:spcPts val="0"/>
              </a:spcBef>
              <a:spcAft>
                <a:spcPts val="300"/>
              </a:spcAft>
              <a:buNone/>
            </a:pPr>
            <a:r>
              <a:rPr lang="en-US" dirty="0" smtClean="0">
                <a:solidFill>
                  <a:srgbClr val="002060"/>
                </a:solidFill>
                <a:latin typeface="Courier New" panose="02070309020205020404" pitchFamily="49" charset="0"/>
              </a:rPr>
              <a:t>10	Write </a:t>
            </a:r>
            <a:r>
              <a:rPr lang="en-US" dirty="0">
                <a:solidFill>
                  <a:srgbClr val="002060"/>
                </a:solidFill>
              </a:rPr>
              <a:t>“</a:t>
            </a:r>
            <a:r>
              <a:rPr lang="en-US" dirty="0">
                <a:solidFill>
                  <a:srgbClr val="002060"/>
                </a:solidFill>
                <a:latin typeface="Courier New" panose="02070309020205020404" pitchFamily="49" charset="0"/>
              </a:rPr>
              <a:t>The sum of the numbers input is </a:t>
            </a:r>
            <a:r>
              <a:rPr lang="en-US" dirty="0">
                <a:solidFill>
                  <a:srgbClr val="002060"/>
                </a:solidFill>
              </a:rPr>
              <a:t>“</a:t>
            </a:r>
            <a:r>
              <a:rPr lang="en-US" dirty="0">
                <a:solidFill>
                  <a:srgbClr val="002060"/>
                </a:solidFill>
                <a:latin typeface="Courier New" panose="02070309020205020404" pitchFamily="49" charset="0"/>
              </a:rPr>
              <a:t> + </a:t>
            </a:r>
            <a:r>
              <a:rPr lang="en-US" b="1" dirty="0">
                <a:solidFill>
                  <a:srgbClr val="0070C0"/>
                </a:solidFill>
                <a:latin typeface="Courier New" panose="02070309020205020404" pitchFamily="49" charset="0"/>
              </a:rPr>
              <a:t>Sum</a:t>
            </a:r>
          </a:p>
        </p:txBody>
      </p:sp>
      <p:sp>
        <p:nvSpPr>
          <p:cNvPr id="2" name="Title 1"/>
          <p:cNvSpPr>
            <a:spLocks noGrp="1"/>
          </p:cNvSpPr>
          <p:nvPr>
            <p:ph type="title" idx="4294967295"/>
          </p:nvPr>
        </p:nvSpPr>
        <p:spPr>
          <a:xfrm>
            <a:off x="971775" y="484093"/>
            <a:ext cx="7871011" cy="763793"/>
          </a:xfrm>
        </p:spPr>
        <p:txBody>
          <a:bodyPr>
            <a:normAutofit/>
          </a:bodyPr>
          <a:lstStyle/>
          <a:p>
            <a:r>
              <a:rPr lang="en-US" sz="3600" dirty="0" smtClean="0">
                <a:solidFill>
                  <a:srgbClr val="002060"/>
                </a:solidFill>
              </a:rPr>
              <a:t>Using a Loop to Comput</a:t>
            </a:r>
            <a:r>
              <a:rPr lang="en-US" sz="3600" dirty="0" smtClean="0">
                <a:solidFill>
                  <a:srgbClr val="002060"/>
                </a:solidFill>
              </a:rPr>
              <a:t>e a Sum</a:t>
            </a:r>
            <a:endParaRPr lang="en-US" sz="3600" dirty="0">
              <a:solidFill>
                <a:srgbClr val="002060"/>
              </a:solidFill>
            </a:endParaRPr>
          </a:p>
        </p:txBody>
      </p:sp>
    </p:spTree>
    <p:extLst>
      <p:ext uri="{BB962C8B-B14F-4D97-AF65-F5344CB8AC3E}">
        <p14:creationId xmlns:p14="http://schemas.microsoft.com/office/powerpoint/2010/main" val="5701522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4294967295"/>
          </p:nvPr>
        </p:nvSpPr>
        <p:spPr>
          <a:xfrm>
            <a:off x="1097280" y="1129553"/>
            <a:ext cx="9057939" cy="4744122"/>
          </a:xfrm>
        </p:spPr>
        <p:txBody>
          <a:bodyPr>
            <a:normAutofit/>
          </a:bodyPr>
          <a:lstStyle/>
          <a:p>
            <a:pPr marL="0" indent="0">
              <a:lnSpc>
                <a:spcPct val="120000"/>
              </a:lnSpc>
              <a:spcBef>
                <a:spcPts val="0"/>
              </a:spcBef>
              <a:spcAft>
                <a:spcPts val="600"/>
              </a:spcAft>
              <a:buNone/>
            </a:pPr>
            <a:r>
              <a:rPr lang="en-US" sz="1800" dirty="0" smtClean="0">
                <a:solidFill>
                  <a:srgbClr val="002060"/>
                </a:solidFill>
              </a:rPr>
              <a:t>Example</a:t>
            </a:r>
            <a:r>
              <a:rPr lang="en-US" sz="1800" dirty="0">
                <a:solidFill>
                  <a:srgbClr val="002060"/>
                </a:solidFill>
              </a:rPr>
              <a:t>:</a:t>
            </a:r>
            <a:endParaRPr lang="en-US" sz="1800" dirty="0">
              <a:solidFill>
                <a:srgbClr val="002060"/>
              </a:solidFill>
              <a:latin typeface="Times New Roman" panose="02020603050405020304" pitchFamily="18" charset="0"/>
            </a:endParaRPr>
          </a:p>
          <a:p>
            <a:pPr marL="0" indent="0">
              <a:lnSpc>
                <a:spcPct val="120000"/>
              </a:lnSpc>
              <a:spcBef>
                <a:spcPts val="0"/>
              </a:spcBef>
              <a:spcAft>
                <a:spcPts val="0"/>
              </a:spcAft>
              <a:buNone/>
            </a:pPr>
            <a:r>
              <a:rPr lang="en-US" sz="1600" dirty="0">
                <a:solidFill>
                  <a:srgbClr val="002060"/>
                </a:solidFill>
                <a:latin typeface="Courier New" panose="02070309020205020404" pitchFamily="49" charset="0"/>
              </a:rPr>
              <a:t>1 </a:t>
            </a:r>
            <a:r>
              <a:rPr lang="en-US" sz="1600" dirty="0" smtClean="0">
                <a:solidFill>
                  <a:srgbClr val="002060"/>
                </a:solidFill>
                <a:latin typeface="Courier New" panose="02070309020205020404" pitchFamily="49" charset="0"/>
              </a:rPr>
              <a:t>	Declare </a:t>
            </a:r>
            <a:r>
              <a:rPr lang="en-US" sz="1600" b="1" dirty="0" err="1">
                <a:solidFill>
                  <a:srgbClr val="0070C0"/>
                </a:solidFill>
                <a:latin typeface="Courier New" panose="02070309020205020404" pitchFamily="49" charset="0"/>
              </a:rPr>
              <a:t>CountGrades</a:t>
            </a:r>
            <a:r>
              <a:rPr lang="en-US" sz="1600" dirty="0">
                <a:solidFill>
                  <a:srgbClr val="002060"/>
                </a:solidFill>
                <a:latin typeface="Courier New" panose="02070309020205020404" pitchFamily="49" charset="0"/>
              </a:rPr>
              <a:t> As Integer</a:t>
            </a:r>
          </a:p>
          <a:p>
            <a:pPr marL="0" indent="0">
              <a:lnSpc>
                <a:spcPct val="120000"/>
              </a:lnSpc>
              <a:spcBef>
                <a:spcPts val="0"/>
              </a:spcBef>
              <a:spcAft>
                <a:spcPts val="0"/>
              </a:spcAft>
              <a:buNone/>
            </a:pPr>
            <a:r>
              <a:rPr lang="en-US" sz="1600" dirty="0">
                <a:solidFill>
                  <a:srgbClr val="002060"/>
                </a:solidFill>
                <a:latin typeface="Courier New" panose="02070309020205020404" pitchFamily="49" charset="0"/>
              </a:rPr>
              <a:t>2 </a:t>
            </a:r>
            <a:r>
              <a:rPr lang="en-US" sz="1600" dirty="0" smtClean="0">
                <a:solidFill>
                  <a:srgbClr val="002060"/>
                </a:solidFill>
                <a:latin typeface="Courier New" panose="02070309020205020404" pitchFamily="49" charset="0"/>
              </a:rPr>
              <a:t>	Declare </a:t>
            </a:r>
            <a:r>
              <a:rPr lang="en-US" sz="1600" b="1" dirty="0" err="1" smtClean="0">
                <a:solidFill>
                  <a:srgbClr val="0070C0"/>
                </a:solidFill>
                <a:latin typeface="Courier New" panose="02070309020205020404" pitchFamily="49" charset="0"/>
              </a:rPr>
              <a:t>SumGrades</a:t>
            </a:r>
            <a:r>
              <a:rPr lang="en-US" sz="1600" dirty="0" smtClean="0">
                <a:solidFill>
                  <a:srgbClr val="002060"/>
                </a:solidFill>
                <a:latin typeface="Courier New" panose="02070309020205020404" pitchFamily="49" charset="0"/>
              </a:rPr>
              <a:t>, </a:t>
            </a:r>
            <a:r>
              <a:rPr lang="en-US" sz="1600" b="1" dirty="0" smtClean="0">
                <a:solidFill>
                  <a:srgbClr val="0070C0"/>
                </a:solidFill>
                <a:latin typeface="Courier New" panose="02070309020205020404" pitchFamily="49" charset="0"/>
              </a:rPr>
              <a:t>Grade</a:t>
            </a:r>
            <a:r>
              <a:rPr lang="en-US" sz="1600" dirty="0" smtClean="0">
                <a:solidFill>
                  <a:srgbClr val="002060"/>
                </a:solidFill>
                <a:latin typeface="Courier New" panose="02070309020205020404" pitchFamily="49" charset="0"/>
              </a:rPr>
              <a:t>, </a:t>
            </a:r>
            <a:r>
              <a:rPr lang="en-US" sz="1600" b="1" dirty="0" err="1" smtClean="0">
                <a:solidFill>
                  <a:srgbClr val="0070C0"/>
                </a:solidFill>
                <a:latin typeface="Courier New" panose="02070309020205020404" pitchFamily="49" charset="0"/>
              </a:rPr>
              <a:t>ExamAverage</a:t>
            </a:r>
            <a:r>
              <a:rPr lang="en-US" sz="1600" dirty="0" smtClean="0">
                <a:solidFill>
                  <a:srgbClr val="002060"/>
                </a:solidFill>
                <a:latin typeface="Courier New" panose="02070309020205020404" pitchFamily="49" charset="0"/>
              </a:rPr>
              <a:t> </a:t>
            </a:r>
            <a:r>
              <a:rPr lang="en-US" sz="1600" dirty="0">
                <a:solidFill>
                  <a:srgbClr val="002060"/>
                </a:solidFill>
                <a:latin typeface="Courier New" panose="02070309020205020404" pitchFamily="49" charset="0"/>
              </a:rPr>
              <a:t>As Float</a:t>
            </a:r>
          </a:p>
          <a:p>
            <a:pPr marL="0" indent="0">
              <a:lnSpc>
                <a:spcPct val="120000"/>
              </a:lnSpc>
              <a:spcBef>
                <a:spcPts val="0"/>
              </a:spcBef>
              <a:spcAft>
                <a:spcPts val="0"/>
              </a:spcAft>
              <a:buNone/>
            </a:pPr>
            <a:r>
              <a:rPr lang="en-US" sz="1600" dirty="0" smtClean="0">
                <a:solidFill>
                  <a:srgbClr val="002060"/>
                </a:solidFill>
                <a:latin typeface="Courier New" panose="02070309020205020404" pitchFamily="49" charset="0"/>
              </a:rPr>
              <a:t>3 	Set </a:t>
            </a:r>
            <a:r>
              <a:rPr lang="en-US" sz="1600" b="1" dirty="0" err="1">
                <a:solidFill>
                  <a:srgbClr val="0070C0"/>
                </a:solidFill>
                <a:latin typeface="Courier New" panose="02070309020205020404" pitchFamily="49" charset="0"/>
              </a:rPr>
              <a:t>CountGrades</a:t>
            </a:r>
            <a:r>
              <a:rPr lang="en-US" sz="1600" dirty="0">
                <a:solidFill>
                  <a:srgbClr val="002060"/>
                </a:solidFill>
                <a:latin typeface="Courier New" panose="02070309020205020404" pitchFamily="49" charset="0"/>
              </a:rPr>
              <a:t> = 0</a:t>
            </a:r>
          </a:p>
          <a:p>
            <a:pPr marL="0" indent="0">
              <a:lnSpc>
                <a:spcPct val="120000"/>
              </a:lnSpc>
              <a:spcBef>
                <a:spcPts val="0"/>
              </a:spcBef>
              <a:spcAft>
                <a:spcPts val="0"/>
              </a:spcAft>
              <a:buNone/>
            </a:pPr>
            <a:r>
              <a:rPr lang="en-US" sz="1600" dirty="0" smtClean="0">
                <a:solidFill>
                  <a:srgbClr val="002060"/>
                </a:solidFill>
                <a:latin typeface="Courier New" panose="02070309020205020404" pitchFamily="49" charset="0"/>
              </a:rPr>
              <a:t>4 	Set </a:t>
            </a:r>
            <a:r>
              <a:rPr lang="en-US" sz="1600" b="1" dirty="0" err="1">
                <a:solidFill>
                  <a:srgbClr val="0070C0"/>
                </a:solidFill>
                <a:latin typeface="Courier New" panose="02070309020205020404" pitchFamily="49" charset="0"/>
              </a:rPr>
              <a:t>SumGrades</a:t>
            </a:r>
            <a:r>
              <a:rPr lang="en-US" sz="1600" dirty="0">
                <a:solidFill>
                  <a:srgbClr val="002060"/>
                </a:solidFill>
                <a:latin typeface="Courier New" panose="02070309020205020404" pitchFamily="49" charset="0"/>
              </a:rPr>
              <a:t> = 0</a:t>
            </a:r>
          </a:p>
          <a:p>
            <a:pPr marL="0" indent="0">
              <a:lnSpc>
                <a:spcPct val="120000"/>
              </a:lnSpc>
              <a:spcBef>
                <a:spcPts val="0"/>
              </a:spcBef>
              <a:spcAft>
                <a:spcPts val="0"/>
              </a:spcAft>
              <a:buNone/>
            </a:pPr>
            <a:r>
              <a:rPr lang="en-US" sz="1600" dirty="0" smtClean="0">
                <a:solidFill>
                  <a:srgbClr val="002060"/>
                </a:solidFill>
                <a:latin typeface="Courier New" panose="02070309020205020404" pitchFamily="49" charset="0"/>
              </a:rPr>
              <a:t>5 	Write </a:t>
            </a:r>
            <a:r>
              <a:rPr lang="en-US" sz="1600" dirty="0">
                <a:solidFill>
                  <a:srgbClr val="002060"/>
                </a:solidFill>
              </a:rPr>
              <a:t>“</a:t>
            </a:r>
            <a:r>
              <a:rPr lang="en-US" sz="1600" dirty="0">
                <a:solidFill>
                  <a:srgbClr val="002060"/>
                </a:solidFill>
                <a:latin typeface="Courier New" panose="02070309020205020404" pitchFamily="49" charset="0"/>
              </a:rPr>
              <a:t>Enter one exam grade. Enter 0 when done.</a:t>
            </a:r>
            <a:r>
              <a:rPr lang="en-US" sz="1600" dirty="0">
                <a:solidFill>
                  <a:srgbClr val="002060"/>
                </a:solidFill>
              </a:rPr>
              <a:t>”</a:t>
            </a:r>
            <a:endParaRPr lang="en-US" sz="1600" dirty="0">
              <a:solidFill>
                <a:srgbClr val="002060"/>
              </a:solidFill>
              <a:latin typeface="Courier New" panose="02070309020205020404" pitchFamily="49" charset="0"/>
            </a:endParaRPr>
          </a:p>
          <a:p>
            <a:pPr marL="0" indent="0">
              <a:lnSpc>
                <a:spcPct val="120000"/>
              </a:lnSpc>
              <a:spcBef>
                <a:spcPts val="0"/>
              </a:spcBef>
              <a:spcAft>
                <a:spcPts val="0"/>
              </a:spcAft>
              <a:buNone/>
            </a:pPr>
            <a:r>
              <a:rPr lang="en-US" sz="1600" dirty="0" smtClean="0">
                <a:solidFill>
                  <a:srgbClr val="002060"/>
                </a:solidFill>
                <a:latin typeface="Courier New" panose="02070309020205020404" pitchFamily="49" charset="0"/>
              </a:rPr>
              <a:t>6 	Input </a:t>
            </a:r>
            <a:r>
              <a:rPr lang="en-US" sz="1600" b="1" dirty="0">
                <a:solidFill>
                  <a:srgbClr val="0070C0"/>
                </a:solidFill>
                <a:latin typeface="Courier New" panose="02070309020205020404" pitchFamily="49" charset="0"/>
              </a:rPr>
              <a:t>Grade</a:t>
            </a:r>
          </a:p>
          <a:p>
            <a:pPr marL="0" indent="0">
              <a:lnSpc>
                <a:spcPct val="120000"/>
              </a:lnSpc>
              <a:spcBef>
                <a:spcPts val="0"/>
              </a:spcBef>
              <a:spcAft>
                <a:spcPts val="0"/>
              </a:spcAft>
              <a:buNone/>
            </a:pPr>
            <a:r>
              <a:rPr lang="en-US" sz="1600" dirty="0" smtClean="0">
                <a:solidFill>
                  <a:srgbClr val="002060"/>
                </a:solidFill>
                <a:latin typeface="Courier New" panose="02070309020205020404" pitchFamily="49" charset="0"/>
              </a:rPr>
              <a:t>7 	While </a:t>
            </a:r>
            <a:r>
              <a:rPr lang="en-US" sz="1600" b="1" dirty="0">
                <a:solidFill>
                  <a:srgbClr val="0070C0"/>
                </a:solidFill>
                <a:latin typeface="Courier New" panose="02070309020205020404" pitchFamily="49" charset="0"/>
              </a:rPr>
              <a:t>Grade</a:t>
            </a:r>
            <a:r>
              <a:rPr lang="en-US" sz="1600" dirty="0">
                <a:solidFill>
                  <a:srgbClr val="002060"/>
                </a:solidFill>
                <a:latin typeface="Courier New" panose="02070309020205020404" pitchFamily="49" charset="0"/>
              </a:rPr>
              <a:t> &gt; 0</a:t>
            </a:r>
          </a:p>
          <a:p>
            <a:pPr marL="0" indent="0">
              <a:lnSpc>
                <a:spcPct val="120000"/>
              </a:lnSpc>
              <a:spcBef>
                <a:spcPts val="0"/>
              </a:spcBef>
              <a:spcAft>
                <a:spcPts val="0"/>
              </a:spcAft>
              <a:buNone/>
            </a:pPr>
            <a:r>
              <a:rPr lang="en-US" sz="1600" dirty="0">
                <a:solidFill>
                  <a:srgbClr val="002060"/>
                </a:solidFill>
                <a:latin typeface="Courier New" panose="02070309020205020404" pitchFamily="49" charset="0"/>
              </a:rPr>
              <a:t>8	</a:t>
            </a:r>
            <a:r>
              <a:rPr lang="en-US" sz="1600" dirty="0" smtClean="0">
                <a:solidFill>
                  <a:srgbClr val="002060"/>
                </a:solidFill>
                <a:latin typeface="Courier New" panose="02070309020205020404" pitchFamily="49" charset="0"/>
              </a:rPr>
              <a:t>	Set </a:t>
            </a:r>
            <a:r>
              <a:rPr lang="en-US" sz="1600" b="1" dirty="0" err="1">
                <a:solidFill>
                  <a:srgbClr val="0070C0"/>
                </a:solidFill>
                <a:latin typeface="Courier New" panose="02070309020205020404" pitchFamily="49" charset="0"/>
              </a:rPr>
              <a:t>CountGrades</a:t>
            </a:r>
            <a:r>
              <a:rPr lang="en-US" sz="1600" dirty="0">
                <a:solidFill>
                  <a:srgbClr val="002060"/>
                </a:solidFill>
                <a:latin typeface="Courier New" panose="02070309020205020404" pitchFamily="49" charset="0"/>
              </a:rPr>
              <a:t> = </a:t>
            </a:r>
            <a:r>
              <a:rPr lang="en-US" sz="1600" b="1" dirty="0" err="1">
                <a:solidFill>
                  <a:srgbClr val="0070C0"/>
                </a:solidFill>
                <a:latin typeface="Courier New" panose="02070309020205020404" pitchFamily="49" charset="0"/>
              </a:rPr>
              <a:t>CountGrades</a:t>
            </a:r>
            <a:r>
              <a:rPr lang="en-US" sz="1600" dirty="0">
                <a:solidFill>
                  <a:srgbClr val="002060"/>
                </a:solidFill>
                <a:latin typeface="Courier New" panose="02070309020205020404" pitchFamily="49" charset="0"/>
              </a:rPr>
              <a:t> + 1</a:t>
            </a:r>
          </a:p>
          <a:p>
            <a:pPr marL="0" indent="0">
              <a:lnSpc>
                <a:spcPct val="120000"/>
              </a:lnSpc>
              <a:spcBef>
                <a:spcPts val="0"/>
              </a:spcBef>
              <a:spcAft>
                <a:spcPts val="0"/>
              </a:spcAft>
              <a:buNone/>
            </a:pPr>
            <a:r>
              <a:rPr lang="en-US" sz="1600" dirty="0">
                <a:solidFill>
                  <a:srgbClr val="002060"/>
                </a:solidFill>
                <a:latin typeface="Courier New" panose="02070309020205020404" pitchFamily="49" charset="0"/>
              </a:rPr>
              <a:t>9		Set </a:t>
            </a:r>
            <a:r>
              <a:rPr lang="en-US" sz="1600" b="1" dirty="0" err="1">
                <a:solidFill>
                  <a:srgbClr val="0070C0"/>
                </a:solidFill>
                <a:latin typeface="Courier New" panose="02070309020205020404" pitchFamily="49" charset="0"/>
              </a:rPr>
              <a:t>SumGrades</a:t>
            </a:r>
            <a:r>
              <a:rPr lang="en-US" sz="1600" dirty="0">
                <a:solidFill>
                  <a:srgbClr val="002060"/>
                </a:solidFill>
                <a:latin typeface="Courier New" panose="02070309020205020404" pitchFamily="49" charset="0"/>
              </a:rPr>
              <a:t> = </a:t>
            </a:r>
            <a:r>
              <a:rPr lang="en-US" sz="1600" b="1" dirty="0" err="1">
                <a:solidFill>
                  <a:srgbClr val="0070C0"/>
                </a:solidFill>
                <a:latin typeface="Courier New" panose="02070309020205020404" pitchFamily="49" charset="0"/>
              </a:rPr>
              <a:t>SumGrades</a:t>
            </a:r>
            <a:r>
              <a:rPr lang="en-US" sz="1600" dirty="0">
                <a:solidFill>
                  <a:srgbClr val="002060"/>
                </a:solidFill>
                <a:latin typeface="Courier New" panose="02070309020205020404" pitchFamily="49" charset="0"/>
              </a:rPr>
              <a:t> + </a:t>
            </a:r>
            <a:r>
              <a:rPr lang="en-US" sz="1600" b="1" dirty="0">
                <a:solidFill>
                  <a:srgbClr val="0070C0"/>
                </a:solidFill>
                <a:latin typeface="Courier New" panose="02070309020205020404" pitchFamily="49" charset="0"/>
              </a:rPr>
              <a:t>Grade</a:t>
            </a:r>
          </a:p>
          <a:p>
            <a:pPr marL="0" indent="0">
              <a:lnSpc>
                <a:spcPct val="120000"/>
              </a:lnSpc>
              <a:spcBef>
                <a:spcPts val="0"/>
              </a:spcBef>
              <a:spcAft>
                <a:spcPts val="0"/>
              </a:spcAft>
              <a:buNone/>
            </a:pPr>
            <a:r>
              <a:rPr lang="en-US" sz="1600" dirty="0" smtClean="0">
                <a:solidFill>
                  <a:srgbClr val="002060"/>
                </a:solidFill>
                <a:latin typeface="Courier New" panose="02070309020205020404" pitchFamily="49" charset="0"/>
              </a:rPr>
              <a:t>10 </a:t>
            </a:r>
            <a:r>
              <a:rPr lang="en-US" sz="1600" dirty="0">
                <a:solidFill>
                  <a:srgbClr val="002060"/>
                </a:solidFill>
                <a:latin typeface="Courier New" panose="02070309020205020404" pitchFamily="49" charset="0"/>
              </a:rPr>
              <a:t>	</a:t>
            </a:r>
            <a:r>
              <a:rPr lang="en-US" sz="1600" dirty="0" smtClean="0">
                <a:solidFill>
                  <a:srgbClr val="002060"/>
                </a:solidFill>
                <a:latin typeface="Courier New" panose="02070309020205020404" pitchFamily="49" charset="0"/>
              </a:rPr>
              <a:t>	Write </a:t>
            </a:r>
            <a:r>
              <a:rPr lang="en-US" sz="1600" dirty="0">
                <a:solidFill>
                  <a:srgbClr val="002060"/>
                </a:solidFill>
              </a:rPr>
              <a:t>“</a:t>
            </a:r>
            <a:r>
              <a:rPr lang="en-US" sz="1600" dirty="0">
                <a:solidFill>
                  <a:srgbClr val="002060"/>
                </a:solidFill>
                <a:latin typeface="Courier New" panose="02070309020205020404" pitchFamily="49" charset="0"/>
              </a:rPr>
              <a:t>Enter an exam grade. Enter 0 when done.</a:t>
            </a:r>
            <a:r>
              <a:rPr lang="en-US" sz="1600" dirty="0">
                <a:solidFill>
                  <a:srgbClr val="002060"/>
                </a:solidFill>
              </a:rPr>
              <a:t>”</a:t>
            </a:r>
            <a:endParaRPr lang="en-US" sz="1600" dirty="0">
              <a:solidFill>
                <a:srgbClr val="002060"/>
              </a:solidFill>
              <a:latin typeface="Courier New" panose="02070309020205020404" pitchFamily="49" charset="0"/>
            </a:endParaRPr>
          </a:p>
          <a:p>
            <a:pPr marL="0" indent="0">
              <a:lnSpc>
                <a:spcPct val="120000"/>
              </a:lnSpc>
              <a:spcBef>
                <a:spcPts val="0"/>
              </a:spcBef>
              <a:spcAft>
                <a:spcPts val="0"/>
              </a:spcAft>
              <a:buNone/>
            </a:pPr>
            <a:r>
              <a:rPr lang="en-US" sz="1600" dirty="0" smtClean="0">
                <a:solidFill>
                  <a:srgbClr val="002060"/>
                </a:solidFill>
                <a:latin typeface="Courier New" panose="02070309020205020404" pitchFamily="49" charset="0"/>
              </a:rPr>
              <a:t>11 </a:t>
            </a:r>
            <a:r>
              <a:rPr lang="en-US" sz="1600" dirty="0">
                <a:solidFill>
                  <a:srgbClr val="002060"/>
                </a:solidFill>
                <a:latin typeface="Courier New" panose="02070309020205020404" pitchFamily="49" charset="0"/>
              </a:rPr>
              <a:t>	</a:t>
            </a:r>
            <a:r>
              <a:rPr lang="en-US" sz="1600" dirty="0" smtClean="0">
                <a:solidFill>
                  <a:srgbClr val="002060"/>
                </a:solidFill>
                <a:latin typeface="Courier New" panose="02070309020205020404" pitchFamily="49" charset="0"/>
              </a:rPr>
              <a:t>	Input </a:t>
            </a:r>
            <a:r>
              <a:rPr lang="en-US" sz="1600" b="1" dirty="0">
                <a:solidFill>
                  <a:srgbClr val="0070C0"/>
                </a:solidFill>
                <a:latin typeface="Courier New" panose="02070309020205020404" pitchFamily="49" charset="0"/>
              </a:rPr>
              <a:t>Grade</a:t>
            </a:r>
          </a:p>
          <a:p>
            <a:pPr marL="0" indent="0">
              <a:lnSpc>
                <a:spcPct val="120000"/>
              </a:lnSpc>
              <a:spcBef>
                <a:spcPts val="0"/>
              </a:spcBef>
              <a:spcAft>
                <a:spcPts val="0"/>
              </a:spcAft>
              <a:buNone/>
            </a:pPr>
            <a:r>
              <a:rPr lang="en-US" sz="1600" dirty="0" smtClean="0">
                <a:solidFill>
                  <a:srgbClr val="002060"/>
                </a:solidFill>
                <a:latin typeface="Courier New" panose="02070309020205020404" pitchFamily="49" charset="0"/>
              </a:rPr>
              <a:t>12 	End </a:t>
            </a:r>
            <a:r>
              <a:rPr lang="en-US" sz="1600" dirty="0">
                <a:solidFill>
                  <a:srgbClr val="002060"/>
                </a:solidFill>
                <a:latin typeface="Courier New" panose="02070309020205020404" pitchFamily="49" charset="0"/>
              </a:rPr>
              <a:t>While</a:t>
            </a:r>
          </a:p>
          <a:p>
            <a:pPr marL="0" indent="0">
              <a:lnSpc>
                <a:spcPct val="120000"/>
              </a:lnSpc>
              <a:spcBef>
                <a:spcPts val="0"/>
              </a:spcBef>
              <a:spcAft>
                <a:spcPts val="0"/>
              </a:spcAft>
              <a:buNone/>
            </a:pPr>
            <a:r>
              <a:rPr lang="en-US" sz="1600" dirty="0" smtClean="0">
                <a:solidFill>
                  <a:srgbClr val="002060"/>
                </a:solidFill>
                <a:latin typeface="Courier New" panose="02070309020205020404" pitchFamily="49" charset="0"/>
              </a:rPr>
              <a:t>13 	Set </a:t>
            </a:r>
            <a:r>
              <a:rPr lang="en-US" sz="1600" b="1" dirty="0" err="1">
                <a:solidFill>
                  <a:srgbClr val="0070C0"/>
                </a:solidFill>
                <a:latin typeface="Courier New" panose="02070309020205020404" pitchFamily="49" charset="0"/>
              </a:rPr>
              <a:t>ExamAverage</a:t>
            </a:r>
            <a:r>
              <a:rPr lang="en-US" sz="1600" dirty="0">
                <a:solidFill>
                  <a:srgbClr val="002060"/>
                </a:solidFill>
                <a:latin typeface="Courier New" panose="02070309020205020404" pitchFamily="49" charset="0"/>
              </a:rPr>
              <a:t> = </a:t>
            </a:r>
            <a:r>
              <a:rPr lang="en-US" sz="1600" b="1" dirty="0" err="1">
                <a:solidFill>
                  <a:srgbClr val="0070C0"/>
                </a:solidFill>
                <a:latin typeface="Courier New" panose="02070309020205020404" pitchFamily="49" charset="0"/>
              </a:rPr>
              <a:t>SumGrades</a:t>
            </a:r>
            <a:r>
              <a:rPr lang="en-US" sz="1600" dirty="0">
                <a:solidFill>
                  <a:srgbClr val="002060"/>
                </a:solidFill>
                <a:latin typeface="Courier New" panose="02070309020205020404" pitchFamily="49" charset="0"/>
              </a:rPr>
              <a:t>/</a:t>
            </a:r>
            <a:r>
              <a:rPr lang="en-US" sz="1600" b="1" dirty="0" err="1">
                <a:solidFill>
                  <a:srgbClr val="0070C0"/>
                </a:solidFill>
                <a:latin typeface="Courier New" panose="02070309020205020404" pitchFamily="49" charset="0"/>
              </a:rPr>
              <a:t>CountGrades</a:t>
            </a:r>
            <a:endParaRPr lang="en-US" sz="1600" b="1" dirty="0">
              <a:solidFill>
                <a:srgbClr val="0070C0"/>
              </a:solidFill>
              <a:latin typeface="Courier New" panose="02070309020205020404" pitchFamily="49" charset="0"/>
            </a:endParaRPr>
          </a:p>
          <a:p>
            <a:pPr marL="0" indent="0">
              <a:lnSpc>
                <a:spcPct val="120000"/>
              </a:lnSpc>
              <a:spcBef>
                <a:spcPts val="0"/>
              </a:spcBef>
              <a:spcAft>
                <a:spcPts val="0"/>
              </a:spcAft>
              <a:buNone/>
            </a:pPr>
            <a:r>
              <a:rPr lang="en-US" sz="1600" dirty="0" smtClean="0">
                <a:solidFill>
                  <a:srgbClr val="002060"/>
                </a:solidFill>
                <a:latin typeface="Courier New" panose="02070309020205020404" pitchFamily="49" charset="0"/>
              </a:rPr>
              <a:t>14 	Write </a:t>
            </a:r>
            <a:r>
              <a:rPr lang="en-US" sz="1600" dirty="0">
                <a:solidFill>
                  <a:srgbClr val="002060"/>
                </a:solidFill>
              </a:rPr>
              <a:t>“</a:t>
            </a:r>
            <a:r>
              <a:rPr lang="en-US" sz="1600" dirty="0">
                <a:solidFill>
                  <a:srgbClr val="002060"/>
                </a:solidFill>
                <a:latin typeface="Courier New" panose="02070309020205020404" pitchFamily="49" charset="0"/>
              </a:rPr>
              <a:t>Your exam average is </a:t>
            </a:r>
            <a:r>
              <a:rPr lang="en-US" sz="1600" dirty="0">
                <a:solidFill>
                  <a:srgbClr val="002060"/>
                </a:solidFill>
              </a:rPr>
              <a:t>“</a:t>
            </a:r>
            <a:r>
              <a:rPr lang="en-US" sz="1600" dirty="0">
                <a:solidFill>
                  <a:srgbClr val="002060"/>
                </a:solidFill>
                <a:latin typeface="Courier New" panose="02070309020205020404" pitchFamily="49" charset="0"/>
              </a:rPr>
              <a:t> + </a:t>
            </a:r>
            <a:r>
              <a:rPr lang="en-US" sz="1600" b="1" dirty="0" err="1">
                <a:solidFill>
                  <a:srgbClr val="0070C0"/>
                </a:solidFill>
                <a:latin typeface="Courier New" panose="02070309020205020404" pitchFamily="49" charset="0"/>
              </a:rPr>
              <a:t>ExamAverage</a:t>
            </a:r>
            <a:endParaRPr lang="en-US" sz="1600" b="1" dirty="0">
              <a:solidFill>
                <a:srgbClr val="0070C0"/>
              </a:solidFill>
              <a:latin typeface="Courier New" panose="02070309020205020404" pitchFamily="49" charset="0"/>
            </a:endParaRPr>
          </a:p>
        </p:txBody>
      </p:sp>
      <p:sp>
        <p:nvSpPr>
          <p:cNvPr id="2" name="Title 1"/>
          <p:cNvSpPr>
            <a:spLocks noGrp="1"/>
          </p:cNvSpPr>
          <p:nvPr>
            <p:ph type="title" idx="4294967295"/>
          </p:nvPr>
        </p:nvSpPr>
        <p:spPr>
          <a:xfrm>
            <a:off x="950261" y="365760"/>
            <a:ext cx="5278418" cy="688489"/>
          </a:xfrm>
        </p:spPr>
        <p:txBody>
          <a:bodyPr>
            <a:normAutofit/>
          </a:bodyPr>
          <a:lstStyle/>
          <a:p>
            <a:r>
              <a:rPr lang="en-US" sz="3600" dirty="0" smtClean="0">
                <a:solidFill>
                  <a:srgbClr val="002060"/>
                </a:solidFill>
              </a:rPr>
              <a:t>Computing Averages</a:t>
            </a:r>
            <a:endParaRPr lang="en-US" sz="3600" dirty="0">
              <a:solidFill>
                <a:srgbClr val="002060"/>
              </a:solidFill>
            </a:endParaRPr>
          </a:p>
        </p:txBody>
      </p:sp>
    </p:spTree>
    <p:extLst>
      <p:ext uri="{BB962C8B-B14F-4D97-AF65-F5344CB8AC3E}">
        <p14:creationId xmlns:p14="http://schemas.microsoft.com/office/powerpoint/2010/main" val="1385138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Iterations</a:t>
            </a:r>
            <a:endParaRPr lang="en-US" b="1" dirty="0">
              <a:solidFill>
                <a:schemeClr val="accent1">
                  <a:lumMod val="75000"/>
                </a:schemeClr>
              </a:solidFill>
            </a:endParaRPr>
          </a:p>
        </p:txBody>
      </p:sp>
      <p:sp>
        <p:nvSpPr>
          <p:cNvPr id="3" name="Content Placeholder 2"/>
          <p:cNvSpPr>
            <a:spLocks noGrp="1"/>
          </p:cNvSpPr>
          <p:nvPr>
            <p:ph idx="1"/>
          </p:nvPr>
        </p:nvSpPr>
        <p:spPr>
          <a:xfrm>
            <a:off x="1000461" y="1845628"/>
            <a:ext cx="10155219" cy="4023360"/>
          </a:xfrm>
        </p:spPr>
        <p:txBody>
          <a:bodyPr>
            <a:normAutofit/>
          </a:bodyPr>
          <a:lstStyle/>
          <a:p>
            <a:pPr>
              <a:lnSpc>
                <a:spcPct val="80000"/>
              </a:lnSpc>
              <a:buFont typeface="Times" panose="02020603050405020304" pitchFamily="18" charset="0"/>
              <a:buNone/>
            </a:pPr>
            <a:r>
              <a:rPr lang="en-US" sz="1800" dirty="0">
                <a:solidFill>
                  <a:srgbClr val="002060"/>
                </a:solidFill>
                <a:latin typeface="Courier New" panose="02070309020205020404" pitchFamily="49" charset="0"/>
              </a:rPr>
              <a:t>Declare</a:t>
            </a:r>
            <a:r>
              <a:rPr lang="en-US" sz="1800" dirty="0">
                <a:latin typeface="Courier New" panose="02070309020205020404" pitchFamily="49" charset="0"/>
              </a:rPr>
              <a:t> </a:t>
            </a:r>
            <a:r>
              <a:rPr lang="en-US" sz="1800" b="1" dirty="0">
                <a:solidFill>
                  <a:srgbClr val="0070C0"/>
                </a:solidFill>
                <a:latin typeface="Courier New" panose="02070309020205020404" pitchFamily="49" charset="0"/>
              </a:rPr>
              <a:t>Name</a:t>
            </a:r>
            <a:r>
              <a:rPr lang="en-US" sz="1800" dirty="0">
                <a:latin typeface="Courier New" panose="02070309020205020404" pitchFamily="49" charset="0"/>
              </a:rPr>
              <a:t> </a:t>
            </a:r>
            <a:r>
              <a:rPr lang="en-US" sz="1800" dirty="0">
                <a:solidFill>
                  <a:srgbClr val="002060"/>
                </a:solidFill>
                <a:latin typeface="Courier New" panose="02070309020205020404" pitchFamily="49" charset="0"/>
              </a:rPr>
              <a:t>As String</a:t>
            </a:r>
          </a:p>
          <a:p>
            <a:pPr>
              <a:lnSpc>
                <a:spcPct val="80000"/>
              </a:lnSpc>
              <a:buFont typeface="Times" panose="02020603050405020304" pitchFamily="18" charset="0"/>
              <a:buNone/>
            </a:pPr>
            <a:r>
              <a:rPr lang="en-US" sz="1800" dirty="0">
                <a:solidFill>
                  <a:srgbClr val="002060"/>
                </a:solidFill>
                <a:latin typeface="Courier New" panose="02070309020205020404" pitchFamily="49" charset="0"/>
              </a:rPr>
              <a:t>Repeat</a:t>
            </a:r>
          </a:p>
          <a:p>
            <a:pPr>
              <a:lnSpc>
                <a:spcPct val="80000"/>
              </a:lnSpc>
              <a:buFont typeface="Times" panose="02020603050405020304" pitchFamily="18" charset="0"/>
              <a:buNone/>
            </a:pPr>
            <a:r>
              <a:rPr lang="en-US" sz="1800" dirty="0">
                <a:solidFill>
                  <a:srgbClr val="002060"/>
                </a:solidFill>
                <a:latin typeface="Courier New" panose="02070309020205020404" pitchFamily="49" charset="0"/>
              </a:rPr>
              <a:t>	     Write “Enter the name of your </a:t>
            </a:r>
          </a:p>
          <a:p>
            <a:pPr>
              <a:lnSpc>
                <a:spcPct val="80000"/>
              </a:lnSpc>
              <a:buFont typeface="Times" panose="02020603050405020304" pitchFamily="18" charset="0"/>
              <a:buNone/>
            </a:pPr>
            <a:r>
              <a:rPr lang="en-US" sz="1800" dirty="0">
                <a:solidFill>
                  <a:srgbClr val="002060"/>
                </a:solidFill>
                <a:latin typeface="Courier New" panose="02070309020205020404" pitchFamily="49" charset="0"/>
              </a:rPr>
              <a:t>          brother or sister: “</a:t>
            </a:r>
          </a:p>
          <a:p>
            <a:pPr>
              <a:lnSpc>
                <a:spcPct val="80000"/>
              </a:lnSpc>
              <a:buFont typeface="Times" panose="02020603050405020304" pitchFamily="18" charset="0"/>
              <a:buNone/>
            </a:pPr>
            <a:r>
              <a:rPr lang="en-US" sz="1800" dirty="0">
                <a:solidFill>
                  <a:srgbClr val="002060"/>
                </a:solidFill>
                <a:latin typeface="Courier New" panose="02070309020205020404" pitchFamily="49" charset="0"/>
              </a:rPr>
              <a:t>     Input </a:t>
            </a:r>
            <a:r>
              <a:rPr lang="en-US" sz="1800" b="1" dirty="0">
                <a:solidFill>
                  <a:srgbClr val="0070C0"/>
                </a:solidFill>
                <a:latin typeface="Courier New" panose="02070309020205020404" pitchFamily="49" charset="0"/>
              </a:rPr>
              <a:t>Name</a:t>
            </a:r>
          </a:p>
          <a:p>
            <a:pPr>
              <a:lnSpc>
                <a:spcPct val="80000"/>
              </a:lnSpc>
              <a:buFont typeface="Times" panose="02020603050405020304" pitchFamily="18" charset="0"/>
              <a:buNone/>
            </a:pPr>
            <a:r>
              <a:rPr lang="en-US" sz="1800" dirty="0" smtClean="0">
                <a:latin typeface="Courier New" panose="02070309020205020404" pitchFamily="49" charset="0"/>
              </a:rPr>
              <a:t>     </a:t>
            </a:r>
            <a:r>
              <a:rPr lang="en-US" sz="1800" dirty="0" smtClean="0">
                <a:solidFill>
                  <a:srgbClr val="002060"/>
                </a:solidFill>
                <a:latin typeface="Courier New" panose="02070309020205020404" pitchFamily="49" charset="0"/>
              </a:rPr>
              <a:t>Write</a:t>
            </a:r>
            <a:r>
              <a:rPr lang="en-US" sz="1800" dirty="0" smtClean="0">
                <a:latin typeface="Courier New" panose="02070309020205020404" pitchFamily="49" charset="0"/>
              </a:rPr>
              <a:t> </a:t>
            </a:r>
            <a:r>
              <a:rPr lang="en-US" sz="1800" b="1" dirty="0">
                <a:solidFill>
                  <a:srgbClr val="0070C0"/>
                </a:solidFill>
                <a:latin typeface="Courier New" panose="02070309020205020404" pitchFamily="49" charset="0"/>
              </a:rPr>
              <a:t>Name</a:t>
            </a:r>
          </a:p>
          <a:p>
            <a:pPr>
              <a:lnSpc>
                <a:spcPct val="80000"/>
              </a:lnSpc>
              <a:buFont typeface="Times" panose="02020603050405020304" pitchFamily="18" charset="0"/>
              <a:buNone/>
            </a:pPr>
            <a:r>
              <a:rPr lang="en-US" sz="1800" dirty="0">
                <a:solidFill>
                  <a:srgbClr val="002060"/>
                </a:solidFill>
                <a:latin typeface="Courier New" panose="02070309020205020404" pitchFamily="49" charset="0"/>
              </a:rPr>
              <a:t>Until</a:t>
            </a:r>
            <a:r>
              <a:rPr lang="en-US" sz="1800" dirty="0">
                <a:latin typeface="Courier New" panose="02070309020205020404" pitchFamily="49" charset="0"/>
              </a:rPr>
              <a:t> </a:t>
            </a:r>
            <a:r>
              <a:rPr lang="en-US" sz="1800" b="1" dirty="0">
                <a:solidFill>
                  <a:srgbClr val="0070C0"/>
                </a:solidFill>
                <a:latin typeface="Courier New" panose="02070309020205020404" pitchFamily="49" charset="0"/>
              </a:rPr>
              <a:t>Name</a:t>
            </a:r>
            <a:r>
              <a:rPr lang="en-US" sz="1800" dirty="0">
                <a:latin typeface="Courier New" panose="02070309020205020404" pitchFamily="49" charset="0"/>
              </a:rPr>
              <a:t> </a:t>
            </a:r>
            <a:r>
              <a:rPr lang="en-US" sz="1800" dirty="0" smtClean="0">
                <a:solidFill>
                  <a:srgbClr val="002060"/>
                </a:solidFill>
                <a:latin typeface="Courier New" panose="02070309020205020404" pitchFamily="49" charset="0"/>
              </a:rPr>
              <a:t>== </a:t>
            </a:r>
            <a:r>
              <a:rPr lang="en-US" sz="1800" dirty="0">
                <a:solidFill>
                  <a:srgbClr val="002060"/>
                </a:solidFill>
                <a:latin typeface="Courier New" panose="02070309020205020404" pitchFamily="49" charset="0"/>
              </a:rPr>
              <a:t>“Done”</a:t>
            </a:r>
          </a:p>
          <a:p>
            <a:pPr>
              <a:lnSpc>
                <a:spcPct val="80000"/>
              </a:lnSpc>
              <a:buFont typeface="Times" panose="02020603050405020304" pitchFamily="18" charset="0"/>
              <a:buNone/>
            </a:pPr>
            <a:endParaRPr lang="en-US" sz="1600" b="1" dirty="0">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Content Placeholder 4"/>
          <p:cNvSpPr>
            <a:spLocks noGrp="1"/>
          </p:cNvSpPr>
          <p:nvPr>
            <p:ph sz="half" idx="4294967295"/>
          </p:nvPr>
        </p:nvSpPr>
        <p:spPr>
          <a:xfrm>
            <a:off x="6426537" y="1845628"/>
            <a:ext cx="4937125" cy="4022725"/>
          </a:xfrm>
        </p:spPr>
        <p:txBody>
          <a:bodyPr>
            <a:normAutofit/>
          </a:bodyPr>
          <a:lstStyle/>
          <a:p>
            <a:pPr marL="0" indent="0">
              <a:lnSpc>
                <a:spcPct val="100000"/>
              </a:lnSpc>
              <a:spcBef>
                <a:spcPts val="600"/>
              </a:spcBef>
              <a:spcAft>
                <a:spcPts val="0"/>
              </a:spcAft>
              <a:buFont typeface="Times" panose="02020603050405020304" pitchFamily="18" charset="0"/>
              <a:buNone/>
            </a:pPr>
            <a:r>
              <a:rPr lang="en-US" sz="2400" dirty="0">
                <a:solidFill>
                  <a:srgbClr val="002060"/>
                </a:solidFill>
              </a:rPr>
              <a:t>How many times will the loop run? Each time the loop runs it is </a:t>
            </a:r>
            <a:r>
              <a:rPr lang="en-US" sz="2400" dirty="0" smtClean="0">
                <a:solidFill>
                  <a:srgbClr val="002060"/>
                </a:solidFill>
              </a:rPr>
              <a:t>called </a:t>
            </a:r>
            <a:r>
              <a:rPr lang="en-US" sz="2400" dirty="0">
                <a:solidFill>
                  <a:srgbClr val="002060"/>
                </a:solidFill>
              </a:rPr>
              <a:t>an </a:t>
            </a:r>
            <a:r>
              <a:rPr lang="en-US" sz="2400" b="1" dirty="0">
                <a:solidFill>
                  <a:srgbClr val="002060"/>
                </a:solidFill>
              </a:rPr>
              <a:t>iteration</a:t>
            </a:r>
            <a:r>
              <a:rPr lang="en-US" sz="2400" dirty="0">
                <a:solidFill>
                  <a:srgbClr val="002060"/>
                </a:solidFill>
              </a:rPr>
              <a:t>.</a:t>
            </a:r>
          </a:p>
          <a:p>
            <a:pPr marL="0" indent="0">
              <a:lnSpc>
                <a:spcPct val="100000"/>
              </a:lnSpc>
              <a:spcBef>
                <a:spcPts val="600"/>
              </a:spcBef>
              <a:spcAft>
                <a:spcPts val="0"/>
              </a:spcAft>
            </a:pPr>
            <a:r>
              <a:rPr lang="en-US" sz="2400" dirty="0">
                <a:solidFill>
                  <a:srgbClr val="002060"/>
                </a:solidFill>
              </a:rPr>
              <a:t>Jim has 2 brothers &amp; 1 sister: 4 iterations</a:t>
            </a:r>
          </a:p>
          <a:p>
            <a:pPr marL="0" indent="0">
              <a:lnSpc>
                <a:spcPct val="100000"/>
              </a:lnSpc>
              <a:spcBef>
                <a:spcPts val="600"/>
              </a:spcBef>
              <a:spcAft>
                <a:spcPts val="0"/>
              </a:spcAft>
            </a:pPr>
            <a:r>
              <a:rPr lang="en-US" sz="2400" dirty="0">
                <a:solidFill>
                  <a:srgbClr val="002060"/>
                </a:solidFill>
              </a:rPr>
              <a:t>Marie has 1 sister: 2 iterations</a:t>
            </a:r>
          </a:p>
          <a:p>
            <a:pPr marL="0" indent="0">
              <a:lnSpc>
                <a:spcPct val="100000"/>
              </a:lnSpc>
              <a:spcBef>
                <a:spcPts val="600"/>
              </a:spcBef>
              <a:spcAft>
                <a:spcPts val="0"/>
              </a:spcAft>
              <a:buFont typeface="Times" panose="02020603050405020304" pitchFamily="18" charset="0"/>
              <a:buNone/>
            </a:pPr>
            <a:r>
              <a:rPr lang="en-US" sz="2400" dirty="0">
                <a:solidFill>
                  <a:srgbClr val="002060"/>
                </a:solidFill>
              </a:rPr>
              <a:t>Can we create a loop that doesn’t use the test condition as one </a:t>
            </a:r>
            <a:r>
              <a:rPr lang="en-US" sz="2400" dirty="0" smtClean="0">
                <a:solidFill>
                  <a:srgbClr val="002060"/>
                </a:solidFill>
              </a:rPr>
              <a:t>of </a:t>
            </a:r>
            <a:r>
              <a:rPr lang="en-US" sz="2400" dirty="0">
                <a:solidFill>
                  <a:srgbClr val="002060"/>
                </a:solidFill>
              </a:rPr>
              <a:t>the iterations? Yes … we’ll see how </a:t>
            </a:r>
            <a:r>
              <a:rPr lang="en-US" sz="2400" dirty="0" smtClean="0">
                <a:solidFill>
                  <a:srgbClr val="002060"/>
                </a:solidFill>
              </a:rPr>
              <a:t>later</a:t>
            </a:r>
            <a:r>
              <a:rPr lang="en-US" dirty="0" smtClean="0">
                <a:solidFill>
                  <a:srgbClr val="002060"/>
                </a:solidFill>
              </a:rPr>
              <a:t>.</a:t>
            </a:r>
            <a:endParaRPr lang="en-US" dirty="0">
              <a:solidFill>
                <a:srgbClr val="002060"/>
              </a:solidFill>
            </a:endParaRPr>
          </a:p>
          <a:p>
            <a:endParaRPr lang="en-US" dirty="0"/>
          </a:p>
        </p:txBody>
      </p:sp>
      <p:cxnSp>
        <p:nvCxnSpPr>
          <p:cNvPr id="6" name="Straight Connector 5"/>
          <p:cNvCxnSpPr/>
          <p:nvPr/>
        </p:nvCxnSpPr>
        <p:spPr>
          <a:xfrm>
            <a:off x="6126480" y="1737360"/>
            <a:ext cx="0" cy="349005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271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Beware the Infinite Loop</a:t>
            </a:r>
            <a:endParaRPr lang="en-US" b="1"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Content Placeholder 4"/>
          <p:cNvSpPr>
            <a:spLocks noGrp="1"/>
          </p:cNvSpPr>
          <p:nvPr>
            <p:ph sz="half" idx="4294967295"/>
          </p:nvPr>
        </p:nvSpPr>
        <p:spPr>
          <a:xfrm>
            <a:off x="1097280" y="1835506"/>
            <a:ext cx="9821731" cy="4022725"/>
          </a:xfrm>
        </p:spPr>
        <p:txBody>
          <a:bodyPr>
            <a:normAutofit fontScale="77500" lnSpcReduction="20000"/>
          </a:bodyPr>
          <a:lstStyle/>
          <a:p>
            <a:pPr marL="0" indent="0">
              <a:lnSpc>
                <a:spcPct val="120000"/>
              </a:lnSpc>
              <a:spcBef>
                <a:spcPts val="0"/>
              </a:spcBef>
              <a:spcAft>
                <a:spcPts val="1200"/>
              </a:spcAft>
              <a:buFont typeface="Times" panose="02020603050405020304" pitchFamily="18" charset="0"/>
              <a:buNone/>
            </a:pPr>
            <a:r>
              <a:rPr lang="en-US" sz="2800" dirty="0">
                <a:solidFill>
                  <a:srgbClr val="002060"/>
                </a:solidFill>
              </a:rPr>
              <a:t>The following loop will repeat continually. Can you see why?</a:t>
            </a:r>
          </a:p>
          <a:p>
            <a:pPr marL="733072" lvl="6" indent="0">
              <a:lnSpc>
                <a:spcPct val="110000"/>
              </a:lnSpc>
              <a:spcBef>
                <a:spcPts val="0"/>
              </a:spcBef>
              <a:spcAft>
                <a:spcPts val="600"/>
              </a:spcAft>
              <a:buFontTx/>
              <a:buNone/>
            </a:pPr>
            <a:r>
              <a:rPr lang="en-US" sz="2000" dirty="0">
                <a:solidFill>
                  <a:srgbClr val="002060"/>
                </a:solidFill>
                <a:latin typeface="Courier New" panose="02070309020205020404" pitchFamily="49" charset="0"/>
              </a:rPr>
              <a:t>Declare </a:t>
            </a:r>
            <a:r>
              <a:rPr lang="en-US" sz="2000" b="1" dirty="0" err="1">
                <a:solidFill>
                  <a:srgbClr val="0070C0"/>
                </a:solidFill>
                <a:latin typeface="Courier New" panose="02070309020205020404" pitchFamily="49" charset="0"/>
              </a:rPr>
              <a:t>ComputerNumber</a:t>
            </a:r>
            <a:r>
              <a:rPr lang="en-US" sz="2000" dirty="0">
                <a:solidFill>
                  <a:srgbClr val="002060"/>
                </a:solidFill>
                <a:latin typeface="Courier New" panose="02070309020205020404" pitchFamily="49" charset="0"/>
              </a:rPr>
              <a:t> As Integer</a:t>
            </a:r>
          </a:p>
          <a:p>
            <a:pPr marL="733072" lvl="6" indent="0">
              <a:lnSpc>
                <a:spcPct val="110000"/>
              </a:lnSpc>
              <a:spcBef>
                <a:spcPts val="0"/>
              </a:spcBef>
              <a:spcAft>
                <a:spcPts val="600"/>
              </a:spcAft>
              <a:buFontTx/>
              <a:buNone/>
            </a:pPr>
            <a:r>
              <a:rPr lang="en-US" sz="2000" dirty="0">
                <a:solidFill>
                  <a:srgbClr val="002060"/>
                </a:solidFill>
                <a:latin typeface="Courier New" panose="02070309020205020404" pitchFamily="49" charset="0"/>
              </a:rPr>
              <a:t>Declare </a:t>
            </a:r>
            <a:r>
              <a:rPr lang="en-US" sz="2000" b="1" dirty="0">
                <a:solidFill>
                  <a:srgbClr val="0070C0"/>
                </a:solidFill>
                <a:latin typeface="Courier New" panose="02070309020205020404" pitchFamily="49" charset="0"/>
              </a:rPr>
              <a:t>Number</a:t>
            </a:r>
            <a:r>
              <a:rPr lang="en-US" sz="2000" dirty="0">
                <a:solidFill>
                  <a:srgbClr val="002060"/>
                </a:solidFill>
                <a:latin typeface="Courier New" panose="02070309020205020404" pitchFamily="49" charset="0"/>
              </a:rPr>
              <a:t> As Integer</a:t>
            </a:r>
          </a:p>
          <a:p>
            <a:pPr marL="733072" lvl="6" indent="0">
              <a:lnSpc>
                <a:spcPct val="110000"/>
              </a:lnSpc>
              <a:spcBef>
                <a:spcPts val="0"/>
              </a:spcBef>
              <a:spcAft>
                <a:spcPts val="600"/>
              </a:spcAft>
              <a:buFontTx/>
              <a:buNone/>
            </a:pPr>
            <a:r>
              <a:rPr lang="en-US" sz="2000" dirty="0">
                <a:solidFill>
                  <a:srgbClr val="002060"/>
                </a:solidFill>
                <a:latin typeface="Courier New" panose="02070309020205020404" pitchFamily="49" charset="0"/>
              </a:rPr>
              <a:t>Repeat</a:t>
            </a:r>
          </a:p>
          <a:p>
            <a:pPr marL="733072" lvl="6" indent="0">
              <a:lnSpc>
                <a:spcPct val="110000"/>
              </a:lnSpc>
              <a:spcBef>
                <a:spcPts val="0"/>
              </a:spcBef>
              <a:spcAft>
                <a:spcPts val="600"/>
              </a:spcAft>
              <a:buFontTx/>
              <a:buNone/>
            </a:pPr>
            <a:r>
              <a:rPr lang="en-US" sz="2000" dirty="0">
                <a:solidFill>
                  <a:srgbClr val="002060"/>
                </a:solidFill>
                <a:latin typeface="Courier New" panose="02070309020205020404" pitchFamily="49" charset="0"/>
              </a:rPr>
              <a:t>	</a:t>
            </a:r>
            <a:r>
              <a:rPr lang="en-US" sz="2000" dirty="0" smtClean="0">
                <a:solidFill>
                  <a:srgbClr val="002060"/>
                </a:solidFill>
                <a:latin typeface="Courier New" panose="02070309020205020404" pitchFamily="49" charset="0"/>
              </a:rPr>
              <a:t>	Write </a:t>
            </a:r>
            <a:r>
              <a:rPr lang="en-US" sz="2000" dirty="0">
                <a:solidFill>
                  <a:srgbClr val="002060"/>
                </a:solidFill>
                <a:latin typeface="Courier New" panose="02070309020205020404" pitchFamily="49" charset="0"/>
              </a:rPr>
              <a:t>“Please enter a number: “</a:t>
            </a:r>
          </a:p>
          <a:p>
            <a:pPr marL="733072" lvl="6" indent="0">
              <a:lnSpc>
                <a:spcPct val="110000"/>
              </a:lnSpc>
              <a:spcBef>
                <a:spcPts val="0"/>
              </a:spcBef>
              <a:spcAft>
                <a:spcPts val="600"/>
              </a:spcAft>
              <a:buFontTx/>
              <a:buNone/>
            </a:pPr>
            <a:r>
              <a:rPr lang="en-US" sz="2000" dirty="0">
                <a:solidFill>
                  <a:srgbClr val="002060"/>
                </a:solidFill>
                <a:latin typeface="Courier New" panose="02070309020205020404" pitchFamily="49" charset="0"/>
              </a:rPr>
              <a:t>	</a:t>
            </a:r>
            <a:r>
              <a:rPr lang="en-US" sz="2000" dirty="0" smtClean="0">
                <a:solidFill>
                  <a:srgbClr val="002060"/>
                </a:solidFill>
                <a:latin typeface="Courier New" panose="02070309020205020404" pitchFamily="49" charset="0"/>
              </a:rPr>
              <a:t>	Input </a:t>
            </a:r>
            <a:r>
              <a:rPr lang="en-US" sz="2000" b="1" dirty="0">
                <a:solidFill>
                  <a:srgbClr val="0070C0"/>
                </a:solidFill>
                <a:latin typeface="Courier New" panose="02070309020205020404" pitchFamily="49" charset="0"/>
              </a:rPr>
              <a:t>Number</a:t>
            </a:r>
          </a:p>
          <a:p>
            <a:pPr marL="733072" lvl="6" indent="0">
              <a:lnSpc>
                <a:spcPct val="110000"/>
              </a:lnSpc>
              <a:spcBef>
                <a:spcPts val="0"/>
              </a:spcBef>
              <a:spcAft>
                <a:spcPts val="600"/>
              </a:spcAft>
              <a:buFontTx/>
              <a:buNone/>
            </a:pPr>
            <a:r>
              <a:rPr lang="en-US" sz="2000" dirty="0">
                <a:solidFill>
                  <a:srgbClr val="002060"/>
                </a:solidFill>
                <a:latin typeface="Courier New" panose="02070309020205020404" pitchFamily="49" charset="0"/>
              </a:rPr>
              <a:t>	</a:t>
            </a:r>
            <a:r>
              <a:rPr lang="en-US" sz="2000" dirty="0" smtClean="0">
                <a:solidFill>
                  <a:srgbClr val="002060"/>
                </a:solidFill>
                <a:latin typeface="Courier New" panose="02070309020205020404" pitchFamily="49" charset="0"/>
              </a:rPr>
              <a:t>	Set </a:t>
            </a:r>
            <a:r>
              <a:rPr lang="en-US" sz="2000" b="1" dirty="0" err="1">
                <a:solidFill>
                  <a:srgbClr val="0070C0"/>
                </a:solidFill>
                <a:latin typeface="Courier New" panose="02070309020205020404" pitchFamily="49" charset="0"/>
              </a:rPr>
              <a:t>ComputerNumber</a:t>
            </a:r>
            <a:r>
              <a:rPr lang="en-US" sz="2000" dirty="0">
                <a:solidFill>
                  <a:srgbClr val="002060"/>
                </a:solidFill>
                <a:latin typeface="Courier New" panose="02070309020205020404" pitchFamily="49" charset="0"/>
              </a:rPr>
              <a:t> = </a:t>
            </a:r>
            <a:r>
              <a:rPr lang="en-US" sz="2000" b="1" dirty="0">
                <a:solidFill>
                  <a:srgbClr val="0070C0"/>
                </a:solidFill>
                <a:latin typeface="Courier New" panose="02070309020205020404" pitchFamily="49" charset="0"/>
              </a:rPr>
              <a:t>Number</a:t>
            </a:r>
            <a:r>
              <a:rPr lang="en-US" sz="2000" dirty="0">
                <a:solidFill>
                  <a:srgbClr val="002060"/>
                </a:solidFill>
                <a:latin typeface="Courier New" panose="02070309020205020404" pitchFamily="49" charset="0"/>
              </a:rPr>
              <a:t> + 1</a:t>
            </a:r>
          </a:p>
          <a:p>
            <a:pPr marL="733072" lvl="6" indent="0">
              <a:lnSpc>
                <a:spcPct val="110000"/>
              </a:lnSpc>
              <a:spcBef>
                <a:spcPts val="0"/>
              </a:spcBef>
              <a:spcAft>
                <a:spcPts val="600"/>
              </a:spcAft>
              <a:buFontTx/>
              <a:buNone/>
            </a:pPr>
            <a:r>
              <a:rPr lang="en-US" sz="2000" dirty="0">
                <a:solidFill>
                  <a:srgbClr val="002060"/>
                </a:solidFill>
                <a:latin typeface="Courier New" panose="02070309020205020404" pitchFamily="49" charset="0"/>
              </a:rPr>
              <a:t>	</a:t>
            </a:r>
            <a:r>
              <a:rPr lang="en-US" sz="2000" dirty="0" smtClean="0">
                <a:solidFill>
                  <a:srgbClr val="002060"/>
                </a:solidFill>
                <a:latin typeface="Courier New" panose="02070309020205020404" pitchFamily="49" charset="0"/>
              </a:rPr>
              <a:t>	Write </a:t>
            </a:r>
            <a:r>
              <a:rPr lang="en-US" sz="2000" b="1" dirty="0">
                <a:solidFill>
                  <a:srgbClr val="0070C0"/>
                </a:solidFill>
                <a:latin typeface="Courier New" panose="02070309020205020404" pitchFamily="49" charset="0"/>
              </a:rPr>
              <a:t>Number</a:t>
            </a:r>
          </a:p>
          <a:p>
            <a:pPr marL="733072" lvl="6" indent="0">
              <a:lnSpc>
                <a:spcPct val="110000"/>
              </a:lnSpc>
              <a:spcBef>
                <a:spcPts val="0"/>
              </a:spcBef>
              <a:spcAft>
                <a:spcPts val="600"/>
              </a:spcAft>
              <a:buFontTx/>
              <a:buNone/>
            </a:pPr>
            <a:r>
              <a:rPr lang="en-US" sz="2000" dirty="0">
                <a:solidFill>
                  <a:srgbClr val="002060"/>
                </a:solidFill>
                <a:latin typeface="Courier New" panose="02070309020205020404" pitchFamily="49" charset="0"/>
              </a:rPr>
              <a:t>Until </a:t>
            </a:r>
            <a:r>
              <a:rPr lang="en-US" sz="2000" b="1" dirty="0">
                <a:solidFill>
                  <a:srgbClr val="0070C0"/>
                </a:solidFill>
                <a:latin typeface="Courier New" panose="02070309020205020404" pitchFamily="49" charset="0"/>
              </a:rPr>
              <a:t>Number</a:t>
            </a:r>
            <a:r>
              <a:rPr lang="en-US" sz="2000" dirty="0">
                <a:solidFill>
                  <a:srgbClr val="002060"/>
                </a:solidFill>
                <a:latin typeface="Courier New" panose="02070309020205020404" pitchFamily="49" charset="0"/>
              </a:rPr>
              <a:t> &gt; </a:t>
            </a:r>
            <a:r>
              <a:rPr lang="en-US" sz="2000" b="1" dirty="0" err="1">
                <a:solidFill>
                  <a:srgbClr val="0070C0"/>
                </a:solidFill>
                <a:latin typeface="Courier New" panose="02070309020205020404" pitchFamily="49" charset="0"/>
              </a:rPr>
              <a:t>ComputerNumber</a:t>
            </a:r>
            <a:endParaRPr lang="en-US" sz="2000" b="1" dirty="0">
              <a:solidFill>
                <a:srgbClr val="0070C0"/>
              </a:solidFill>
              <a:latin typeface="Courier New" panose="02070309020205020404" pitchFamily="49" charset="0"/>
            </a:endParaRPr>
          </a:p>
          <a:p>
            <a:pPr marL="733072" lvl="6" indent="0">
              <a:lnSpc>
                <a:spcPct val="110000"/>
              </a:lnSpc>
              <a:spcBef>
                <a:spcPts val="0"/>
              </a:spcBef>
              <a:spcAft>
                <a:spcPts val="600"/>
              </a:spcAft>
              <a:buFontTx/>
              <a:buNone/>
            </a:pPr>
            <a:r>
              <a:rPr lang="en-US" sz="2000" dirty="0">
                <a:solidFill>
                  <a:srgbClr val="002060"/>
                </a:solidFill>
                <a:latin typeface="Courier New" panose="02070309020205020404" pitchFamily="49" charset="0"/>
              </a:rPr>
              <a:t>Write “The End”</a:t>
            </a:r>
          </a:p>
          <a:p>
            <a:pPr marL="0" indent="0">
              <a:lnSpc>
                <a:spcPct val="110000"/>
              </a:lnSpc>
              <a:spcBef>
                <a:spcPts val="0"/>
              </a:spcBef>
              <a:spcAft>
                <a:spcPts val="600"/>
              </a:spcAft>
              <a:buFont typeface="Times" panose="02020603050405020304" pitchFamily="18" charset="0"/>
              <a:buNone/>
            </a:pPr>
            <a:endParaRPr lang="en-US" dirty="0">
              <a:solidFill>
                <a:srgbClr val="002060"/>
              </a:solidFill>
            </a:endParaRPr>
          </a:p>
          <a:p>
            <a:pPr marL="0" indent="0">
              <a:lnSpc>
                <a:spcPct val="110000"/>
              </a:lnSpc>
              <a:spcBef>
                <a:spcPts val="0"/>
              </a:spcBef>
              <a:spcAft>
                <a:spcPts val="600"/>
              </a:spcAft>
              <a:buFont typeface="Times" panose="02020603050405020304" pitchFamily="18" charset="0"/>
              <a:buNone/>
            </a:pPr>
            <a:r>
              <a:rPr lang="en-US" sz="2800" dirty="0" smtClean="0">
                <a:solidFill>
                  <a:srgbClr val="002060"/>
                </a:solidFill>
              </a:rPr>
              <a:t>This </a:t>
            </a:r>
            <a:r>
              <a:rPr lang="en-US" sz="2800" dirty="0">
                <a:solidFill>
                  <a:srgbClr val="002060"/>
                </a:solidFill>
              </a:rPr>
              <a:t>is called an </a:t>
            </a:r>
            <a:r>
              <a:rPr lang="en-US" sz="2800" b="1" dirty="0">
                <a:solidFill>
                  <a:srgbClr val="002060"/>
                </a:solidFill>
              </a:rPr>
              <a:t>infinite</a:t>
            </a:r>
            <a:r>
              <a:rPr lang="en-US" sz="2800" dirty="0">
                <a:solidFill>
                  <a:srgbClr val="002060"/>
                </a:solidFill>
              </a:rPr>
              <a:t> </a:t>
            </a:r>
            <a:r>
              <a:rPr lang="en-US" sz="2800" b="1" dirty="0">
                <a:solidFill>
                  <a:srgbClr val="002060"/>
                </a:solidFill>
              </a:rPr>
              <a:t>loop</a:t>
            </a:r>
            <a:r>
              <a:rPr lang="en-US" sz="2800" dirty="0">
                <a:solidFill>
                  <a:srgbClr val="002060"/>
                </a:solidFill>
              </a:rPr>
              <a:t>. </a:t>
            </a:r>
          </a:p>
          <a:p>
            <a:endParaRPr lang="en-US" dirty="0"/>
          </a:p>
        </p:txBody>
      </p:sp>
    </p:spTree>
    <p:extLst>
      <p:ext uri="{BB962C8B-B14F-4D97-AF65-F5344CB8AC3E}">
        <p14:creationId xmlns:p14="http://schemas.microsoft.com/office/powerpoint/2010/main" val="3022464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1">
                    <a:lumMod val="75000"/>
                  </a:schemeClr>
                </a:solidFill>
              </a:rPr>
              <a:t>Don’t Let the User Get Trapped in the Loop</a:t>
            </a:r>
            <a:endParaRPr lang="en-US" sz="4400" b="1"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Content Placeholder 4"/>
          <p:cNvSpPr>
            <a:spLocks noGrp="1"/>
          </p:cNvSpPr>
          <p:nvPr>
            <p:ph sz="half" idx="4294967295"/>
          </p:nvPr>
        </p:nvSpPr>
        <p:spPr>
          <a:xfrm>
            <a:off x="1097280" y="1835506"/>
            <a:ext cx="9821731" cy="4022725"/>
          </a:xfrm>
        </p:spPr>
        <p:txBody>
          <a:bodyPr>
            <a:normAutofit fontScale="77500" lnSpcReduction="20000"/>
          </a:bodyPr>
          <a:lstStyle/>
          <a:p>
            <a:pPr marL="0" indent="0">
              <a:lnSpc>
                <a:spcPct val="120000"/>
              </a:lnSpc>
              <a:spcBef>
                <a:spcPts val="0"/>
              </a:spcBef>
              <a:spcAft>
                <a:spcPts val="600"/>
              </a:spcAft>
            </a:pPr>
            <a:r>
              <a:rPr lang="en-US" sz="2800" dirty="0">
                <a:solidFill>
                  <a:srgbClr val="002060"/>
                </a:solidFill>
              </a:rPr>
              <a:t>Be sure to tell the user how to leave the loop. </a:t>
            </a:r>
          </a:p>
          <a:p>
            <a:pPr marL="0" indent="0">
              <a:lnSpc>
                <a:spcPct val="120000"/>
              </a:lnSpc>
              <a:spcBef>
                <a:spcPts val="0"/>
              </a:spcBef>
              <a:spcAft>
                <a:spcPts val="600"/>
              </a:spcAft>
            </a:pPr>
            <a:r>
              <a:rPr lang="en-US" sz="2800" dirty="0">
                <a:solidFill>
                  <a:srgbClr val="002060"/>
                </a:solidFill>
              </a:rPr>
              <a:t>Example: Add a line, as shown, so the user knows how to stop entering numbers!</a:t>
            </a:r>
          </a:p>
          <a:p>
            <a:pPr marL="0" indent="0">
              <a:lnSpc>
                <a:spcPct val="120000"/>
              </a:lnSpc>
              <a:spcBef>
                <a:spcPts val="0"/>
              </a:spcBef>
              <a:spcAft>
                <a:spcPts val="600"/>
              </a:spcAft>
              <a:buNone/>
            </a:pPr>
            <a:r>
              <a:rPr lang="en-US" sz="2800" b="1" dirty="0" smtClean="0">
                <a:solidFill>
                  <a:srgbClr val="002060"/>
                </a:solidFill>
                <a:latin typeface="Courier New" panose="02070309020205020404" pitchFamily="49" charset="0"/>
              </a:rPr>
              <a:t>		</a:t>
            </a:r>
            <a:r>
              <a:rPr lang="en-US" sz="2800" dirty="0" smtClean="0">
                <a:solidFill>
                  <a:srgbClr val="002060"/>
                </a:solidFill>
                <a:latin typeface="Courier New" panose="02070309020205020404" pitchFamily="49" charset="0"/>
              </a:rPr>
              <a:t>Repeat</a:t>
            </a:r>
            <a:r>
              <a:rPr lang="en-US" sz="2800" dirty="0">
                <a:solidFill>
                  <a:srgbClr val="002060"/>
                </a:solidFill>
                <a:latin typeface="Courier New" panose="02070309020205020404" pitchFamily="49" charset="0"/>
              </a:rPr>
              <a:t/>
            </a:r>
            <a:br>
              <a:rPr lang="en-US" sz="2800" dirty="0">
                <a:solidFill>
                  <a:srgbClr val="002060"/>
                </a:solidFill>
                <a:latin typeface="Courier New" panose="02070309020205020404" pitchFamily="49" charset="0"/>
              </a:rPr>
            </a:br>
            <a:r>
              <a:rPr lang="en-US" sz="2800" dirty="0" smtClean="0">
                <a:solidFill>
                  <a:srgbClr val="002060"/>
                </a:solidFill>
                <a:latin typeface="Courier New" panose="02070309020205020404" pitchFamily="49" charset="0"/>
              </a:rPr>
              <a:t>			Write </a:t>
            </a:r>
            <a:r>
              <a:rPr lang="en-US" sz="2800" dirty="0">
                <a:solidFill>
                  <a:srgbClr val="002060"/>
                </a:solidFill>
                <a:latin typeface="Courier New" panose="02070309020205020404" pitchFamily="49" charset="0"/>
              </a:rPr>
              <a:t>“Enter a number”</a:t>
            </a:r>
          </a:p>
          <a:p>
            <a:pPr marL="0" indent="0">
              <a:lnSpc>
                <a:spcPct val="120000"/>
              </a:lnSpc>
              <a:spcBef>
                <a:spcPts val="0"/>
              </a:spcBef>
              <a:spcAft>
                <a:spcPts val="600"/>
              </a:spcAft>
              <a:buNone/>
            </a:pPr>
            <a:r>
              <a:rPr lang="en-US" sz="2800" dirty="0" smtClean="0">
                <a:solidFill>
                  <a:srgbClr val="002060"/>
                </a:solidFill>
                <a:latin typeface="Courier New" panose="02070309020205020404" pitchFamily="49" charset="0"/>
              </a:rPr>
              <a:t>			</a:t>
            </a:r>
            <a:r>
              <a:rPr lang="en-US" sz="2800" dirty="0" smtClean="0">
                <a:solidFill>
                  <a:srgbClr val="002060"/>
                </a:solidFill>
                <a:effectLst>
                  <a:glow rad="152400">
                    <a:srgbClr val="F7BE73"/>
                  </a:glow>
                </a:effectLst>
                <a:latin typeface="Courier New" panose="02070309020205020404" pitchFamily="49" charset="0"/>
              </a:rPr>
              <a:t>Write </a:t>
            </a:r>
            <a:r>
              <a:rPr lang="en-US" sz="2800" dirty="0">
                <a:solidFill>
                  <a:srgbClr val="002060"/>
                </a:solidFill>
                <a:effectLst>
                  <a:glow rad="152400">
                    <a:srgbClr val="F7BE73"/>
                  </a:glow>
                </a:effectLst>
                <a:latin typeface="Courier New" panose="02070309020205020404" pitchFamily="49" charset="0"/>
              </a:rPr>
              <a:t>“Enter 0 to end the program”</a:t>
            </a:r>
          </a:p>
          <a:p>
            <a:pPr marL="0" indent="0">
              <a:lnSpc>
                <a:spcPct val="120000"/>
              </a:lnSpc>
              <a:spcBef>
                <a:spcPts val="0"/>
              </a:spcBef>
              <a:spcAft>
                <a:spcPts val="600"/>
              </a:spcAft>
              <a:buNone/>
            </a:pPr>
            <a:r>
              <a:rPr lang="en-US" sz="2800" dirty="0" smtClean="0">
                <a:solidFill>
                  <a:srgbClr val="002060"/>
                </a:solidFill>
                <a:latin typeface="Courier New" panose="02070309020205020404" pitchFamily="49" charset="0"/>
              </a:rPr>
              <a:t>			Input </a:t>
            </a:r>
            <a:r>
              <a:rPr lang="en-US" sz="2800" b="1" dirty="0">
                <a:solidFill>
                  <a:srgbClr val="0070C0"/>
                </a:solidFill>
                <a:latin typeface="Courier New" panose="02070309020205020404" pitchFamily="49" charset="0"/>
              </a:rPr>
              <a:t>Number</a:t>
            </a:r>
            <a:r>
              <a:rPr lang="en-US" sz="2800" dirty="0">
                <a:solidFill>
                  <a:srgbClr val="002060"/>
                </a:solidFill>
                <a:latin typeface="Courier New" panose="02070309020205020404" pitchFamily="49" charset="0"/>
              </a:rPr>
              <a:t/>
            </a:r>
            <a:br>
              <a:rPr lang="en-US" sz="2800" dirty="0">
                <a:solidFill>
                  <a:srgbClr val="002060"/>
                </a:solidFill>
                <a:latin typeface="Courier New" panose="02070309020205020404" pitchFamily="49" charset="0"/>
              </a:rPr>
            </a:br>
            <a:r>
              <a:rPr lang="en-US" sz="2800" dirty="0" smtClean="0">
                <a:solidFill>
                  <a:srgbClr val="002060"/>
                </a:solidFill>
                <a:latin typeface="Courier New" panose="02070309020205020404" pitchFamily="49" charset="0"/>
              </a:rPr>
              <a:t>			Write </a:t>
            </a:r>
            <a:r>
              <a:rPr lang="en-US" sz="2800" b="1" dirty="0">
                <a:solidFill>
                  <a:srgbClr val="0070C0"/>
                </a:solidFill>
                <a:latin typeface="Courier New" panose="02070309020205020404" pitchFamily="49" charset="0"/>
              </a:rPr>
              <a:t>Number</a:t>
            </a:r>
            <a:r>
              <a:rPr lang="en-US" sz="2800" dirty="0">
                <a:solidFill>
                  <a:srgbClr val="002060"/>
                </a:solidFill>
                <a:latin typeface="Courier New" panose="02070309020205020404" pitchFamily="49" charset="0"/>
              </a:rPr>
              <a:t/>
            </a:r>
            <a:br>
              <a:rPr lang="en-US" sz="2800" dirty="0">
                <a:solidFill>
                  <a:srgbClr val="002060"/>
                </a:solidFill>
                <a:latin typeface="Courier New" panose="02070309020205020404" pitchFamily="49" charset="0"/>
              </a:rPr>
            </a:br>
            <a:r>
              <a:rPr lang="en-US" sz="2800" dirty="0" smtClean="0">
                <a:solidFill>
                  <a:srgbClr val="002060"/>
                </a:solidFill>
                <a:latin typeface="Courier New" panose="02070309020205020404" pitchFamily="49" charset="0"/>
              </a:rPr>
              <a:t>		Until </a:t>
            </a:r>
            <a:r>
              <a:rPr lang="en-US" sz="2800" b="1" dirty="0">
                <a:solidFill>
                  <a:srgbClr val="0070C0"/>
                </a:solidFill>
                <a:latin typeface="Courier New" panose="02070309020205020404" pitchFamily="49" charset="0"/>
              </a:rPr>
              <a:t>Number</a:t>
            </a:r>
            <a:r>
              <a:rPr lang="en-US" sz="2800" dirty="0">
                <a:solidFill>
                  <a:srgbClr val="002060"/>
                </a:solidFill>
                <a:latin typeface="Courier New" panose="02070309020205020404" pitchFamily="49" charset="0"/>
              </a:rPr>
              <a:t> == 0</a:t>
            </a:r>
            <a:br>
              <a:rPr lang="en-US" sz="2800" dirty="0">
                <a:solidFill>
                  <a:srgbClr val="002060"/>
                </a:solidFill>
                <a:latin typeface="Courier New" panose="02070309020205020404" pitchFamily="49" charset="0"/>
              </a:rPr>
            </a:br>
            <a:r>
              <a:rPr lang="en-US" sz="2800" dirty="0" smtClean="0">
                <a:solidFill>
                  <a:srgbClr val="002060"/>
                </a:solidFill>
                <a:latin typeface="Courier New" panose="02070309020205020404" pitchFamily="49" charset="0"/>
              </a:rPr>
              <a:t>		Write </a:t>
            </a:r>
            <a:r>
              <a:rPr lang="en-US" sz="2800" dirty="0">
                <a:solidFill>
                  <a:srgbClr val="002060"/>
                </a:solidFill>
                <a:latin typeface="Courier New" panose="02070309020205020404" pitchFamily="49" charset="0"/>
              </a:rPr>
              <a:t>“Done”</a:t>
            </a:r>
          </a:p>
          <a:p>
            <a:endParaRPr lang="en-US" dirty="0"/>
          </a:p>
        </p:txBody>
      </p:sp>
    </p:spTree>
    <p:extLst>
      <p:ext uri="{BB962C8B-B14F-4D97-AF65-F5344CB8AC3E}">
        <p14:creationId xmlns:p14="http://schemas.microsoft.com/office/powerpoint/2010/main" val="696599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1">
                    <a:lumMod val="75000"/>
                  </a:schemeClr>
                </a:solidFill>
              </a:rPr>
              <a:t>Review: Comparison and Assignment Operators</a:t>
            </a:r>
            <a:endParaRPr lang="en-US" sz="4000" b="1"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Content Placeholder 4"/>
          <p:cNvSpPr>
            <a:spLocks noGrp="1"/>
          </p:cNvSpPr>
          <p:nvPr>
            <p:ph sz="half" idx="4294967295"/>
          </p:nvPr>
        </p:nvSpPr>
        <p:spPr>
          <a:xfrm>
            <a:off x="1065007" y="1848953"/>
            <a:ext cx="9821731" cy="4022725"/>
          </a:xfrm>
        </p:spPr>
        <p:txBody>
          <a:bodyPr>
            <a:normAutofit/>
          </a:bodyPr>
          <a:lstStyle/>
          <a:p>
            <a:pPr marL="0" indent="0">
              <a:lnSpc>
                <a:spcPct val="100000"/>
              </a:lnSpc>
              <a:spcBef>
                <a:spcPts val="600"/>
              </a:spcBef>
              <a:spcAft>
                <a:spcPts val="600"/>
              </a:spcAft>
              <a:buFont typeface="Times" panose="02020603050405020304" pitchFamily="18" charset="0"/>
              <a:buNone/>
            </a:pPr>
            <a:r>
              <a:rPr lang="en-US" sz="2800" dirty="0">
                <a:solidFill>
                  <a:srgbClr val="002060"/>
                </a:solidFill>
              </a:rPr>
              <a:t>As an </a:t>
            </a:r>
            <a:r>
              <a:rPr lang="en-US" sz="2800" b="1" dirty="0">
                <a:solidFill>
                  <a:srgbClr val="002060"/>
                </a:solidFill>
              </a:rPr>
              <a:t>assignment operator</a:t>
            </a:r>
            <a:r>
              <a:rPr lang="en-US" sz="2800" dirty="0">
                <a:solidFill>
                  <a:srgbClr val="002060"/>
                </a:solidFill>
              </a:rPr>
              <a:t>, the equals sign sets the value of an expression on the right side to the variable on the left side.</a:t>
            </a:r>
          </a:p>
          <a:p>
            <a:pPr marL="0" indent="0">
              <a:lnSpc>
                <a:spcPct val="100000"/>
              </a:lnSpc>
              <a:spcBef>
                <a:spcPts val="600"/>
              </a:spcBef>
              <a:spcAft>
                <a:spcPts val="600"/>
              </a:spcAft>
              <a:buFont typeface="Times" panose="02020603050405020304" pitchFamily="18" charset="0"/>
              <a:buNone/>
            </a:pPr>
            <a:r>
              <a:rPr lang="en-US" sz="2800" dirty="0">
                <a:solidFill>
                  <a:srgbClr val="002060"/>
                </a:solidFill>
              </a:rPr>
              <a:t>As a </a:t>
            </a:r>
            <a:r>
              <a:rPr lang="en-US" sz="2800" b="1" dirty="0">
                <a:solidFill>
                  <a:srgbClr val="002060"/>
                </a:solidFill>
              </a:rPr>
              <a:t>comparison operator</a:t>
            </a:r>
            <a:r>
              <a:rPr lang="en-US" sz="2800" dirty="0">
                <a:solidFill>
                  <a:srgbClr val="002060"/>
                </a:solidFill>
              </a:rPr>
              <a:t>, the double equals sign asks the question, “Is the value of the variable on the left side the same as the value of the expression, number, or variable on the right side?”</a:t>
            </a:r>
          </a:p>
          <a:p>
            <a:pPr marL="0" indent="0">
              <a:lnSpc>
                <a:spcPct val="100000"/>
              </a:lnSpc>
              <a:spcBef>
                <a:spcPts val="600"/>
              </a:spcBef>
              <a:spcAft>
                <a:spcPts val="600"/>
              </a:spcAft>
            </a:pPr>
            <a:r>
              <a:rPr lang="en-US" sz="2800" dirty="0">
                <a:solidFill>
                  <a:srgbClr val="002060"/>
                </a:solidFill>
              </a:rPr>
              <a:t>a single equals sign (</a:t>
            </a:r>
            <a:r>
              <a:rPr lang="en-US" sz="2800" b="1" dirty="0">
                <a:solidFill>
                  <a:srgbClr val="002060"/>
                </a:solidFill>
                <a:latin typeface="Courier New" panose="02070309020205020404" pitchFamily="49" charset="0"/>
              </a:rPr>
              <a:t>=</a:t>
            </a:r>
            <a:r>
              <a:rPr lang="en-US" sz="2800" dirty="0">
                <a:solidFill>
                  <a:srgbClr val="002060"/>
                </a:solidFill>
              </a:rPr>
              <a:t>) signifies the assignment operator</a:t>
            </a:r>
          </a:p>
          <a:p>
            <a:pPr marL="0" indent="0">
              <a:lnSpc>
                <a:spcPct val="100000"/>
              </a:lnSpc>
              <a:spcBef>
                <a:spcPts val="600"/>
              </a:spcBef>
              <a:spcAft>
                <a:spcPts val="600"/>
              </a:spcAft>
            </a:pPr>
            <a:r>
              <a:rPr lang="en-US" sz="2800" dirty="0">
                <a:solidFill>
                  <a:srgbClr val="002060"/>
                </a:solidFill>
              </a:rPr>
              <a:t>a double equals sign (</a:t>
            </a:r>
            <a:r>
              <a:rPr lang="en-US" sz="2800" b="1" dirty="0">
                <a:solidFill>
                  <a:srgbClr val="002060"/>
                </a:solidFill>
                <a:latin typeface="Courier New" panose="02070309020205020404" pitchFamily="49" charset="0"/>
              </a:rPr>
              <a:t>==</a:t>
            </a:r>
            <a:r>
              <a:rPr lang="en-US" sz="2800" dirty="0">
                <a:solidFill>
                  <a:srgbClr val="002060"/>
                </a:solidFill>
              </a:rPr>
              <a:t>) signifies the comparison operator</a:t>
            </a:r>
          </a:p>
        </p:txBody>
      </p:sp>
    </p:spTree>
    <p:extLst>
      <p:ext uri="{BB962C8B-B14F-4D97-AF65-F5344CB8AC3E}">
        <p14:creationId xmlns:p14="http://schemas.microsoft.com/office/powerpoint/2010/main" val="3257857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461" y="753036"/>
            <a:ext cx="10058400" cy="701448"/>
          </a:xfrm>
        </p:spPr>
        <p:txBody>
          <a:bodyPr>
            <a:normAutofit/>
          </a:bodyPr>
          <a:lstStyle/>
          <a:p>
            <a:r>
              <a:rPr lang="en-US" sz="2800" b="1" dirty="0" smtClean="0">
                <a:solidFill>
                  <a:schemeClr val="accent1">
                    <a:lumMod val="75000"/>
                  </a:schemeClr>
                </a:solidFill>
              </a:rPr>
              <a:t>Review: Relational </a:t>
            </a:r>
            <a:r>
              <a:rPr lang="en-US" sz="2800" b="1" dirty="0" smtClean="0">
                <a:solidFill>
                  <a:schemeClr val="accent1">
                    <a:lumMod val="75000"/>
                  </a:schemeClr>
                </a:solidFill>
              </a:rPr>
              <a:t>and Logical Operators and Compound Conditions</a:t>
            </a:r>
            <a:endParaRPr lang="en-US" sz="2800" b="1"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Content Placeholder 4"/>
          <p:cNvSpPr>
            <a:spLocks noGrp="1"/>
          </p:cNvSpPr>
          <p:nvPr>
            <p:ph sz="half" idx="4294967295"/>
          </p:nvPr>
        </p:nvSpPr>
        <p:spPr>
          <a:xfrm>
            <a:off x="1065007" y="1848953"/>
            <a:ext cx="9821731" cy="4121541"/>
          </a:xfrm>
        </p:spPr>
        <p:txBody>
          <a:bodyPr>
            <a:noAutofit/>
          </a:bodyPr>
          <a:lstStyle/>
          <a:p>
            <a:pPr>
              <a:buFont typeface="Times" panose="02020603050405020304" pitchFamily="18" charset="0"/>
              <a:buNone/>
            </a:pPr>
            <a:r>
              <a:rPr lang="en-US" sz="2400" b="1" dirty="0">
                <a:solidFill>
                  <a:srgbClr val="002060"/>
                </a:solidFill>
              </a:rPr>
              <a:t>Relational</a:t>
            </a:r>
            <a:r>
              <a:rPr lang="en-US" sz="2400" dirty="0">
                <a:solidFill>
                  <a:srgbClr val="002060"/>
                </a:solidFill>
              </a:rPr>
              <a:t> </a:t>
            </a:r>
            <a:r>
              <a:rPr lang="en-US" sz="2400" b="1" dirty="0">
                <a:solidFill>
                  <a:srgbClr val="002060"/>
                </a:solidFill>
              </a:rPr>
              <a:t>operators</a:t>
            </a:r>
            <a:r>
              <a:rPr lang="en-US" sz="2400" dirty="0">
                <a:solidFill>
                  <a:srgbClr val="002060"/>
                </a:solidFill>
              </a:rPr>
              <a:t> are the symbols used in the condition to be </a:t>
            </a:r>
            <a:r>
              <a:rPr lang="en-US" sz="2400" dirty="0" smtClean="0">
                <a:solidFill>
                  <a:srgbClr val="002060"/>
                </a:solidFill>
              </a:rPr>
              <a:t>evaluated:</a:t>
            </a:r>
            <a:endParaRPr lang="en-US" sz="2400" dirty="0">
              <a:solidFill>
                <a:srgbClr val="002060"/>
              </a:solidFill>
            </a:endParaRPr>
          </a:p>
          <a:p>
            <a:pPr lvl="2">
              <a:buFontTx/>
              <a:buNone/>
            </a:pPr>
            <a:r>
              <a:rPr lang="en-US" sz="2400" b="1" dirty="0">
                <a:solidFill>
                  <a:srgbClr val="002060"/>
                </a:solidFill>
                <a:latin typeface="Courier New" panose="02070309020205020404" pitchFamily="49" charset="0"/>
              </a:rPr>
              <a:t>=	=</a:t>
            </a:r>
            <a:r>
              <a:rPr lang="en-US" sz="2400" dirty="0">
                <a:solidFill>
                  <a:srgbClr val="002060"/>
                </a:solidFill>
              </a:rPr>
              <a:t>	is the same as (the comparison operator)</a:t>
            </a:r>
          </a:p>
          <a:p>
            <a:pPr lvl="2">
              <a:buFont typeface="Symbol" panose="05050102010706020507" pitchFamily="18" charset="2"/>
              <a:buNone/>
            </a:pPr>
            <a:r>
              <a:rPr lang="en-US" sz="2400" b="1" dirty="0">
                <a:solidFill>
                  <a:srgbClr val="002060"/>
                </a:solidFill>
                <a:latin typeface="Courier New" panose="02070309020205020404" pitchFamily="49" charset="0"/>
              </a:rPr>
              <a:t>!=</a:t>
            </a:r>
            <a:r>
              <a:rPr lang="en-US" sz="2400" dirty="0">
                <a:solidFill>
                  <a:srgbClr val="002060"/>
                </a:solidFill>
              </a:rPr>
              <a:t>	is not the same as (not equal to)</a:t>
            </a:r>
          </a:p>
          <a:p>
            <a:pPr lvl="2">
              <a:buFont typeface="Symbol" panose="05050102010706020507" pitchFamily="18" charset="2"/>
              <a:buNone/>
            </a:pPr>
            <a:r>
              <a:rPr lang="en-US" sz="2400" b="1" dirty="0">
                <a:solidFill>
                  <a:srgbClr val="002060"/>
                </a:solidFill>
                <a:latin typeface="Courier New" panose="02070309020205020404" pitchFamily="49" charset="0"/>
              </a:rPr>
              <a:t>&lt;	</a:t>
            </a:r>
            <a:r>
              <a:rPr lang="en-US" sz="2400" dirty="0">
                <a:solidFill>
                  <a:srgbClr val="002060"/>
                </a:solidFill>
              </a:rPr>
              <a:t>	less than</a:t>
            </a:r>
          </a:p>
          <a:p>
            <a:pPr lvl="2">
              <a:buFont typeface="Wingdings" panose="05000000000000000000" pitchFamily="2" charset="2"/>
              <a:buNone/>
            </a:pPr>
            <a:r>
              <a:rPr lang="en-US" sz="2400" b="1" dirty="0">
                <a:solidFill>
                  <a:srgbClr val="002060"/>
                </a:solidFill>
                <a:latin typeface="Courier New" panose="02070309020205020404" pitchFamily="49" charset="0"/>
              </a:rPr>
              <a:t>&gt;	</a:t>
            </a:r>
            <a:r>
              <a:rPr lang="en-US" sz="2400" dirty="0">
                <a:solidFill>
                  <a:srgbClr val="002060"/>
                </a:solidFill>
              </a:rPr>
              <a:t>	greater than</a:t>
            </a:r>
          </a:p>
          <a:p>
            <a:pPr lvl="2">
              <a:buFont typeface="Wingdings" panose="05000000000000000000" pitchFamily="2" charset="2"/>
              <a:buNone/>
            </a:pPr>
            <a:r>
              <a:rPr lang="en-US" sz="2400" b="1" dirty="0">
                <a:solidFill>
                  <a:srgbClr val="002060"/>
                </a:solidFill>
                <a:latin typeface="Courier New" panose="02070309020205020404" pitchFamily="49" charset="0"/>
              </a:rPr>
              <a:t>&lt;=</a:t>
            </a:r>
            <a:r>
              <a:rPr lang="en-US" sz="2400" dirty="0">
                <a:solidFill>
                  <a:srgbClr val="002060"/>
                </a:solidFill>
              </a:rPr>
              <a:t>	less than or equal to</a:t>
            </a:r>
          </a:p>
          <a:p>
            <a:pPr lvl="2">
              <a:buFont typeface="Wingdings" panose="05000000000000000000" pitchFamily="2" charset="2"/>
              <a:buNone/>
            </a:pPr>
            <a:r>
              <a:rPr lang="en-US" sz="2400" b="1" dirty="0">
                <a:solidFill>
                  <a:srgbClr val="002060"/>
                </a:solidFill>
                <a:latin typeface="Courier New" panose="02070309020205020404" pitchFamily="49" charset="0"/>
              </a:rPr>
              <a:t>&gt;=</a:t>
            </a:r>
            <a:r>
              <a:rPr lang="en-US" sz="2400" dirty="0">
                <a:solidFill>
                  <a:srgbClr val="002060"/>
                </a:solidFill>
              </a:rPr>
              <a:t>	greater than or equal to</a:t>
            </a:r>
          </a:p>
          <a:p>
            <a:r>
              <a:rPr lang="en-US" sz="2400" dirty="0" smtClean="0">
                <a:solidFill>
                  <a:srgbClr val="002060"/>
                </a:solidFill>
              </a:rPr>
              <a:t>Logical </a:t>
            </a:r>
            <a:r>
              <a:rPr lang="en-US" sz="2400" dirty="0">
                <a:solidFill>
                  <a:srgbClr val="002060"/>
                </a:solidFill>
              </a:rPr>
              <a:t>operators are used to connect simple conditions into a more complex condition called a </a:t>
            </a:r>
            <a:r>
              <a:rPr lang="en-US" sz="2400" b="1" dirty="0">
                <a:solidFill>
                  <a:srgbClr val="002060"/>
                </a:solidFill>
              </a:rPr>
              <a:t>compound condition</a:t>
            </a:r>
            <a:r>
              <a:rPr lang="en-US" sz="2400" dirty="0">
                <a:solidFill>
                  <a:srgbClr val="002060"/>
                </a:solidFill>
              </a:rPr>
              <a:t>.</a:t>
            </a:r>
          </a:p>
          <a:p>
            <a:r>
              <a:rPr lang="en-US" sz="2400" dirty="0">
                <a:solidFill>
                  <a:srgbClr val="002060"/>
                </a:solidFill>
              </a:rPr>
              <a:t>The simple conditions each contain one relational operator.</a:t>
            </a:r>
          </a:p>
        </p:txBody>
      </p:sp>
    </p:spTree>
    <p:extLst>
      <p:ext uri="{BB962C8B-B14F-4D97-AF65-F5344CB8AC3E}">
        <p14:creationId xmlns:p14="http://schemas.microsoft.com/office/powerpoint/2010/main" val="152533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345142" y="145134"/>
            <a:ext cx="10058400" cy="863395"/>
          </a:xfrm>
        </p:spPr>
        <p:txBody>
          <a:bodyPr>
            <a:normAutofit/>
          </a:bodyPr>
          <a:lstStyle/>
          <a:p>
            <a:r>
              <a:rPr lang="en-US" sz="3600" b="1" dirty="0" smtClean="0">
                <a:solidFill>
                  <a:schemeClr val="accent1">
                    <a:lumMod val="75000"/>
                  </a:schemeClr>
                </a:solidFill>
              </a:rPr>
              <a:t>Review: </a:t>
            </a:r>
            <a:r>
              <a:rPr lang="en-US" sz="3600" b="1" dirty="0" smtClean="0">
                <a:solidFill>
                  <a:schemeClr val="accent1">
                    <a:lumMod val="75000"/>
                  </a:schemeClr>
                </a:solidFill>
                <a:latin typeface="Courier New" panose="02070309020205020404" pitchFamily="49" charset="0"/>
                <a:cs typeface="Courier New" panose="02070309020205020404" pitchFamily="49" charset="0"/>
              </a:rPr>
              <a:t>AND</a:t>
            </a:r>
            <a:r>
              <a:rPr lang="en-US" sz="3600" b="1" dirty="0" smtClean="0">
                <a:solidFill>
                  <a:schemeClr val="accent1">
                    <a:lumMod val="75000"/>
                  </a:schemeClr>
                </a:solidFill>
              </a:rPr>
              <a:t>, </a:t>
            </a:r>
            <a:r>
              <a:rPr lang="en-US" sz="3600" b="1" dirty="0">
                <a:solidFill>
                  <a:schemeClr val="accent1">
                    <a:lumMod val="75000"/>
                  </a:schemeClr>
                </a:solidFill>
                <a:latin typeface="Courier New" panose="02070309020205020404" pitchFamily="49" charset="0"/>
                <a:cs typeface="Courier New" panose="02070309020205020404" pitchFamily="49" charset="0"/>
              </a:rPr>
              <a:t>OR</a:t>
            </a:r>
            <a:r>
              <a:rPr lang="en-US" sz="3600" b="1" dirty="0" smtClean="0">
                <a:solidFill>
                  <a:schemeClr val="accent1">
                    <a:lumMod val="75000"/>
                  </a:schemeClr>
                </a:solidFill>
              </a:rPr>
              <a:t>, and </a:t>
            </a:r>
            <a:r>
              <a:rPr lang="en-US" sz="3600" b="1" dirty="0">
                <a:solidFill>
                  <a:schemeClr val="accent1">
                    <a:lumMod val="75000"/>
                  </a:schemeClr>
                </a:solidFill>
                <a:latin typeface="Courier New" panose="02070309020205020404" pitchFamily="49" charset="0"/>
                <a:cs typeface="Courier New" panose="02070309020205020404" pitchFamily="49" charset="0"/>
              </a:rPr>
              <a:t>NOT</a:t>
            </a:r>
            <a:r>
              <a:rPr lang="en-US" sz="3600" b="1" dirty="0" smtClean="0">
                <a:solidFill>
                  <a:schemeClr val="accent1">
                    <a:lumMod val="75000"/>
                  </a:schemeClr>
                </a:solidFill>
              </a:rPr>
              <a:t> </a:t>
            </a:r>
            <a:r>
              <a:rPr lang="en-US" sz="3600" b="1" dirty="0">
                <a:solidFill>
                  <a:schemeClr val="accent1">
                    <a:lumMod val="75000"/>
                  </a:schemeClr>
                </a:solidFill>
              </a:rPr>
              <a:t>Logical </a:t>
            </a:r>
            <a:r>
              <a:rPr lang="en-US" sz="3600" b="1" dirty="0" smtClean="0">
                <a:solidFill>
                  <a:schemeClr val="accent1">
                    <a:lumMod val="75000"/>
                  </a:schemeClr>
                </a:solidFill>
              </a:rPr>
              <a:t>Operators</a:t>
            </a:r>
            <a:endParaRPr lang="en-US" sz="3600" b="1" dirty="0">
              <a:solidFill>
                <a:schemeClr val="accent1">
                  <a:lumMod val="75000"/>
                </a:schemeClr>
              </a:solidFill>
            </a:endParaRPr>
          </a:p>
        </p:txBody>
      </p:sp>
      <p:sp>
        <p:nvSpPr>
          <p:cNvPr id="5" name="Content Placeholder 4"/>
          <p:cNvSpPr>
            <a:spLocks noGrp="1"/>
          </p:cNvSpPr>
          <p:nvPr>
            <p:ph sz="half" idx="4294967295"/>
          </p:nvPr>
        </p:nvSpPr>
        <p:spPr>
          <a:xfrm>
            <a:off x="463410" y="1203977"/>
            <a:ext cx="11087614" cy="4605151"/>
          </a:xfrm>
        </p:spPr>
        <p:txBody>
          <a:bodyPr>
            <a:noAutofit/>
          </a:bodyPr>
          <a:lstStyle/>
          <a:p>
            <a:pPr>
              <a:lnSpc>
                <a:spcPct val="100000"/>
              </a:lnSpc>
              <a:spcBef>
                <a:spcPts val="0"/>
              </a:spcBef>
              <a:spcAft>
                <a:spcPts val="0"/>
              </a:spcAft>
              <a:buFont typeface="Wingdings" panose="05000000000000000000" pitchFamily="2" charset="2"/>
              <a:buChar char="Ø"/>
            </a:pPr>
            <a:r>
              <a:rPr lang="en-US" dirty="0">
                <a:solidFill>
                  <a:srgbClr val="002060"/>
                </a:solidFill>
              </a:rPr>
              <a:t>A compound condition joined by </a:t>
            </a:r>
            <a:r>
              <a:rPr lang="en-US" b="1" dirty="0" smtClean="0">
                <a:solidFill>
                  <a:srgbClr val="002060"/>
                </a:solidFill>
                <a:latin typeface="Courier New" panose="02070309020205020404" pitchFamily="49" charset="0"/>
              </a:rPr>
              <a:t>AND</a:t>
            </a:r>
            <a:r>
              <a:rPr lang="en-US" dirty="0" smtClean="0">
                <a:solidFill>
                  <a:srgbClr val="002060"/>
                </a:solidFill>
              </a:rPr>
              <a:t> </a:t>
            </a:r>
            <a:r>
              <a:rPr lang="en-US" dirty="0">
                <a:solidFill>
                  <a:srgbClr val="002060"/>
                </a:solidFill>
              </a:rPr>
              <a:t>is </a:t>
            </a:r>
            <a:r>
              <a:rPr lang="en-US" dirty="0">
                <a:solidFill>
                  <a:srgbClr val="002060"/>
                </a:solidFill>
                <a:latin typeface="Courier New" panose="02070309020205020404" pitchFamily="49" charset="0"/>
                <a:cs typeface="Courier New" panose="02070309020205020404" pitchFamily="49" charset="0"/>
              </a:rPr>
              <a:t>true</a:t>
            </a:r>
            <a:r>
              <a:rPr lang="en-US" dirty="0">
                <a:solidFill>
                  <a:srgbClr val="002060"/>
                </a:solidFill>
              </a:rPr>
              <a:t> only if both simple conditions are </a:t>
            </a:r>
            <a:r>
              <a:rPr lang="en-US" dirty="0">
                <a:solidFill>
                  <a:srgbClr val="002060"/>
                </a:solidFill>
                <a:latin typeface="Courier New" panose="02070309020205020404" pitchFamily="49" charset="0"/>
                <a:cs typeface="Courier New" panose="02070309020205020404" pitchFamily="49" charset="0"/>
              </a:rPr>
              <a:t>true</a:t>
            </a:r>
            <a:r>
              <a:rPr lang="en-US" dirty="0">
                <a:solidFill>
                  <a:srgbClr val="002060"/>
                </a:solidFill>
              </a:rPr>
              <a:t>. It is </a:t>
            </a:r>
            <a:r>
              <a:rPr lang="en-US" dirty="0">
                <a:solidFill>
                  <a:srgbClr val="002060"/>
                </a:solidFill>
                <a:latin typeface="Courier New" panose="02070309020205020404" pitchFamily="49" charset="0"/>
                <a:cs typeface="Courier New" panose="02070309020205020404" pitchFamily="49" charset="0"/>
              </a:rPr>
              <a:t>false</a:t>
            </a:r>
            <a:r>
              <a:rPr lang="en-US" dirty="0">
                <a:solidFill>
                  <a:srgbClr val="002060"/>
                </a:solidFill>
              </a:rPr>
              <a:t> </a:t>
            </a:r>
            <a:r>
              <a:rPr lang="en-US" dirty="0" smtClean="0">
                <a:solidFill>
                  <a:srgbClr val="002060"/>
                </a:solidFill>
              </a:rPr>
              <a:t>otherwise. </a:t>
            </a:r>
            <a:endParaRPr lang="en-US" dirty="0">
              <a:solidFill>
                <a:srgbClr val="002060"/>
              </a:solidFill>
            </a:endParaRPr>
          </a:p>
          <a:p>
            <a:pPr marL="0" indent="0" algn="ctr">
              <a:lnSpc>
                <a:spcPct val="100000"/>
              </a:lnSpc>
              <a:spcBef>
                <a:spcPts val="0"/>
              </a:spcBef>
              <a:spcAft>
                <a:spcPts val="0"/>
              </a:spcAft>
              <a:buNone/>
            </a:pPr>
            <a:r>
              <a:rPr lang="en-US" dirty="0">
                <a:solidFill>
                  <a:srgbClr val="002060"/>
                </a:solidFill>
                <a:latin typeface="Courier New" panose="02070309020205020404" pitchFamily="49" charset="0"/>
              </a:rPr>
              <a:t>If (</a:t>
            </a:r>
            <a:r>
              <a:rPr lang="en-US" b="1" dirty="0">
                <a:solidFill>
                  <a:srgbClr val="0070C0"/>
                </a:solidFill>
                <a:latin typeface="Courier New" panose="02070309020205020404" pitchFamily="49" charset="0"/>
              </a:rPr>
              <a:t>X</a:t>
            </a:r>
            <a:r>
              <a:rPr lang="en-US" dirty="0">
                <a:solidFill>
                  <a:srgbClr val="002060"/>
                </a:solidFill>
                <a:latin typeface="Courier New" panose="02070309020205020404" pitchFamily="49" charset="0"/>
              </a:rPr>
              <a:t> &gt; 5) AND (</a:t>
            </a:r>
            <a:r>
              <a:rPr lang="en-US" b="1" dirty="0">
                <a:solidFill>
                  <a:srgbClr val="0070C0"/>
                </a:solidFill>
                <a:latin typeface="Courier New" panose="02070309020205020404" pitchFamily="49" charset="0"/>
              </a:rPr>
              <a:t>X</a:t>
            </a:r>
            <a:r>
              <a:rPr lang="en-US" dirty="0">
                <a:solidFill>
                  <a:srgbClr val="002060"/>
                </a:solidFill>
                <a:latin typeface="Courier New" panose="02070309020205020404" pitchFamily="49" charset="0"/>
              </a:rPr>
              <a:t> &lt; 10) </a:t>
            </a:r>
            <a:r>
              <a:rPr lang="en-US" dirty="0" smtClean="0">
                <a:solidFill>
                  <a:srgbClr val="002060"/>
                </a:solidFill>
                <a:latin typeface="Courier New" panose="02070309020205020404" pitchFamily="49" charset="0"/>
              </a:rPr>
              <a:t>Then...</a:t>
            </a:r>
            <a:endParaRPr lang="en-US" dirty="0">
              <a:solidFill>
                <a:srgbClr val="002060"/>
              </a:solidFill>
              <a:latin typeface="Courier New" panose="02070309020205020404" pitchFamily="49" charset="0"/>
            </a:endParaRPr>
          </a:p>
          <a:p>
            <a:pPr marL="0" indent="0">
              <a:lnSpc>
                <a:spcPct val="100000"/>
              </a:lnSpc>
              <a:spcBef>
                <a:spcPts val="0"/>
              </a:spcBef>
              <a:spcAft>
                <a:spcPts val="0"/>
              </a:spcAft>
              <a:buNone/>
            </a:pPr>
            <a:r>
              <a:rPr lang="en-US" dirty="0">
                <a:solidFill>
                  <a:srgbClr val="002060"/>
                </a:solidFill>
              </a:rPr>
              <a:t>is </a:t>
            </a:r>
            <a:r>
              <a:rPr lang="en-US" dirty="0">
                <a:solidFill>
                  <a:srgbClr val="002060"/>
                </a:solidFill>
                <a:latin typeface="Courier New" panose="02070309020205020404" pitchFamily="49" charset="0"/>
                <a:cs typeface="Courier New" panose="02070309020205020404" pitchFamily="49" charset="0"/>
              </a:rPr>
              <a:t>true</a:t>
            </a:r>
            <a:r>
              <a:rPr lang="en-US" dirty="0">
                <a:solidFill>
                  <a:srgbClr val="002060"/>
                </a:solidFill>
              </a:rPr>
              <a:t> </a:t>
            </a:r>
            <a:r>
              <a:rPr lang="en-US" dirty="0" smtClean="0">
                <a:solidFill>
                  <a:srgbClr val="002060"/>
                </a:solidFill>
              </a:rPr>
              <a:t>if </a:t>
            </a:r>
            <a:r>
              <a:rPr lang="en-US" b="1" dirty="0">
                <a:solidFill>
                  <a:srgbClr val="0070C0"/>
                </a:solidFill>
                <a:latin typeface="Courier New" panose="02070309020205020404" pitchFamily="49" charset="0"/>
              </a:rPr>
              <a:t>X</a:t>
            </a:r>
            <a:r>
              <a:rPr lang="en-US" b="1" dirty="0">
                <a:solidFill>
                  <a:srgbClr val="002060"/>
                </a:solidFill>
                <a:latin typeface="Courier New" panose="02070309020205020404" pitchFamily="49" charset="0"/>
              </a:rPr>
              <a:t> </a:t>
            </a:r>
            <a:r>
              <a:rPr lang="en-US" dirty="0">
                <a:solidFill>
                  <a:srgbClr val="002060"/>
                </a:solidFill>
              </a:rPr>
              <a:t>is 6, 7, 8, or </a:t>
            </a:r>
            <a:r>
              <a:rPr lang="en-US" dirty="0" smtClean="0">
                <a:solidFill>
                  <a:srgbClr val="002060"/>
                </a:solidFill>
              </a:rPr>
              <a:t>9, both </a:t>
            </a:r>
            <a:r>
              <a:rPr lang="en-US" dirty="0">
                <a:solidFill>
                  <a:srgbClr val="002060"/>
                </a:solidFill>
              </a:rPr>
              <a:t>greater than 5 and less than </a:t>
            </a:r>
            <a:r>
              <a:rPr lang="en-US" dirty="0" smtClean="0">
                <a:solidFill>
                  <a:srgbClr val="002060"/>
                </a:solidFill>
              </a:rPr>
              <a:t>10. </a:t>
            </a:r>
          </a:p>
          <a:p>
            <a:pPr marL="0" indent="0">
              <a:lnSpc>
                <a:spcPct val="100000"/>
              </a:lnSpc>
              <a:spcBef>
                <a:spcPts val="0"/>
              </a:spcBef>
              <a:spcAft>
                <a:spcPts val="0"/>
              </a:spcAft>
              <a:buNone/>
            </a:pPr>
            <a:endParaRPr lang="en-US" dirty="0">
              <a:solidFill>
                <a:srgbClr val="002060"/>
              </a:solidFill>
            </a:endParaRPr>
          </a:p>
          <a:p>
            <a:pPr>
              <a:lnSpc>
                <a:spcPct val="100000"/>
              </a:lnSpc>
              <a:spcBef>
                <a:spcPts val="0"/>
              </a:spcBef>
              <a:spcAft>
                <a:spcPts val="0"/>
              </a:spcAft>
              <a:buFont typeface="Wingdings" panose="05000000000000000000" pitchFamily="2" charset="2"/>
              <a:buChar char="Ø"/>
            </a:pPr>
            <a:r>
              <a:rPr lang="en-US" dirty="0">
                <a:solidFill>
                  <a:srgbClr val="002060"/>
                </a:solidFill>
              </a:rPr>
              <a:t>A compound condition joined by an</a:t>
            </a:r>
            <a:r>
              <a:rPr lang="en-US" b="1" dirty="0">
                <a:solidFill>
                  <a:srgbClr val="002060"/>
                </a:solidFill>
                <a:latin typeface="Courier New" panose="02070309020205020404" pitchFamily="49" charset="0"/>
              </a:rPr>
              <a:t> OR</a:t>
            </a:r>
            <a:r>
              <a:rPr lang="en-US" dirty="0">
                <a:solidFill>
                  <a:srgbClr val="002060"/>
                </a:solidFill>
                <a:latin typeface="Courier New" panose="02070309020205020404" pitchFamily="49" charset="0"/>
              </a:rPr>
              <a:t> </a:t>
            </a:r>
            <a:r>
              <a:rPr lang="en-US" dirty="0">
                <a:solidFill>
                  <a:srgbClr val="002060"/>
                </a:solidFill>
              </a:rPr>
              <a:t>is </a:t>
            </a:r>
            <a:r>
              <a:rPr lang="en-US" dirty="0">
                <a:solidFill>
                  <a:srgbClr val="002060"/>
                </a:solidFill>
                <a:latin typeface="Courier New" panose="02070309020205020404" pitchFamily="49" charset="0"/>
                <a:cs typeface="Courier New" panose="02070309020205020404" pitchFamily="49" charset="0"/>
              </a:rPr>
              <a:t>true</a:t>
            </a:r>
            <a:r>
              <a:rPr lang="en-US" dirty="0">
                <a:solidFill>
                  <a:srgbClr val="002060"/>
                </a:solidFill>
              </a:rPr>
              <a:t> if </a:t>
            </a:r>
            <a:r>
              <a:rPr lang="en-US" dirty="0" smtClean="0">
                <a:solidFill>
                  <a:srgbClr val="002060"/>
                </a:solidFill>
              </a:rPr>
              <a:t>one </a:t>
            </a:r>
            <a:r>
              <a:rPr lang="en-US" dirty="0">
                <a:solidFill>
                  <a:srgbClr val="002060"/>
                </a:solidFill>
              </a:rPr>
              <a:t>of the simple conditions is </a:t>
            </a:r>
            <a:r>
              <a:rPr lang="en-US" dirty="0">
                <a:solidFill>
                  <a:srgbClr val="002060"/>
                </a:solidFill>
                <a:latin typeface="Courier New" panose="02070309020205020404" pitchFamily="49" charset="0"/>
                <a:cs typeface="Courier New" panose="02070309020205020404" pitchFamily="49" charset="0"/>
              </a:rPr>
              <a:t>true</a:t>
            </a:r>
            <a:r>
              <a:rPr lang="en-US" dirty="0">
                <a:solidFill>
                  <a:srgbClr val="002060"/>
                </a:solidFill>
              </a:rPr>
              <a:t>. It is </a:t>
            </a:r>
            <a:r>
              <a:rPr lang="en-US" dirty="0">
                <a:solidFill>
                  <a:srgbClr val="002060"/>
                </a:solidFill>
                <a:latin typeface="Courier New" panose="02070309020205020404" pitchFamily="49" charset="0"/>
                <a:cs typeface="Courier New" panose="02070309020205020404" pitchFamily="49" charset="0"/>
              </a:rPr>
              <a:t>false</a:t>
            </a:r>
            <a:r>
              <a:rPr lang="en-US" dirty="0">
                <a:solidFill>
                  <a:srgbClr val="002060"/>
                </a:solidFill>
              </a:rPr>
              <a:t> only if both are </a:t>
            </a:r>
            <a:r>
              <a:rPr lang="en-US" dirty="0" smtClean="0">
                <a:solidFill>
                  <a:srgbClr val="002060"/>
                </a:solidFill>
                <a:latin typeface="Courier New" panose="02070309020205020404" pitchFamily="49" charset="0"/>
                <a:cs typeface="Courier New" panose="02070309020205020404" pitchFamily="49" charset="0"/>
              </a:rPr>
              <a:t>false</a:t>
            </a:r>
            <a:r>
              <a:rPr lang="en-US" dirty="0" smtClean="0">
                <a:solidFill>
                  <a:srgbClr val="002060"/>
                </a:solidFill>
              </a:rPr>
              <a:t>. </a:t>
            </a:r>
            <a:endParaRPr lang="en-US" dirty="0">
              <a:solidFill>
                <a:srgbClr val="002060"/>
              </a:solidFill>
            </a:endParaRPr>
          </a:p>
          <a:p>
            <a:pPr marL="0" indent="0" algn="ctr">
              <a:lnSpc>
                <a:spcPct val="100000"/>
              </a:lnSpc>
              <a:spcBef>
                <a:spcPts val="0"/>
              </a:spcBef>
              <a:spcAft>
                <a:spcPts val="0"/>
              </a:spcAft>
              <a:buNone/>
            </a:pPr>
            <a:r>
              <a:rPr lang="en-US" dirty="0">
                <a:solidFill>
                  <a:srgbClr val="002060"/>
                </a:solidFill>
                <a:latin typeface="Courier New" panose="02070309020205020404" pitchFamily="49" charset="0"/>
              </a:rPr>
              <a:t>If (</a:t>
            </a:r>
            <a:r>
              <a:rPr lang="en-US" b="1" dirty="0">
                <a:solidFill>
                  <a:srgbClr val="0070C0"/>
                </a:solidFill>
                <a:latin typeface="Courier New" panose="02070309020205020404" pitchFamily="49" charset="0"/>
              </a:rPr>
              <a:t>Response</a:t>
            </a:r>
            <a:r>
              <a:rPr lang="en-US" dirty="0">
                <a:solidFill>
                  <a:srgbClr val="002060"/>
                </a:solidFill>
                <a:latin typeface="Courier New" panose="02070309020205020404" pitchFamily="49" charset="0"/>
              </a:rPr>
              <a:t> =</a:t>
            </a:r>
            <a:r>
              <a:rPr lang="en-US" dirty="0">
                <a:solidFill>
                  <a:srgbClr val="002060"/>
                </a:solidFill>
              </a:rPr>
              <a:t>“</a:t>
            </a:r>
            <a:r>
              <a:rPr lang="en-US" dirty="0">
                <a:solidFill>
                  <a:srgbClr val="002060"/>
                </a:solidFill>
                <a:latin typeface="Courier New" panose="02070309020205020404" pitchFamily="49" charset="0"/>
              </a:rPr>
              <a:t>Y</a:t>
            </a:r>
            <a:r>
              <a:rPr lang="en-US" dirty="0">
                <a:solidFill>
                  <a:srgbClr val="002060"/>
                </a:solidFill>
              </a:rPr>
              <a:t>”</a:t>
            </a:r>
            <a:r>
              <a:rPr lang="en-US" dirty="0">
                <a:solidFill>
                  <a:srgbClr val="002060"/>
                </a:solidFill>
                <a:latin typeface="Courier New" panose="02070309020205020404" pitchFamily="49" charset="0"/>
              </a:rPr>
              <a:t>) OR (</a:t>
            </a:r>
            <a:r>
              <a:rPr lang="en-US" b="1" dirty="0">
                <a:solidFill>
                  <a:srgbClr val="0070C0"/>
                </a:solidFill>
                <a:latin typeface="Courier New" panose="02070309020205020404" pitchFamily="49" charset="0"/>
              </a:rPr>
              <a:t>Response</a:t>
            </a:r>
            <a:r>
              <a:rPr lang="en-US" dirty="0">
                <a:solidFill>
                  <a:srgbClr val="002060"/>
                </a:solidFill>
                <a:latin typeface="Courier New" panose="02070309020205020404" pitchFamily="49" charset="0"/>
              </a:rPr>
              <a:t> =</a:t>
            </a:r>
            <a:r>
              <a:rPr lang="en-US" dirty="0">
                <a:solidFill>
                  <a:srgbClr val="002060"/>
                </a:solidFill>
              </a:rPr>
              <a:t>“</a:t>
            </a:r>
            <a:r>
              <a:rPr lang="en-US" dirty="0">
                <a:solidFill>
                  <a:srgbClr val="002060"/>
                </a:solidFill>
                <a:latin typeface="Courier New" panose="02070309020205020404" pitchFamily="49" charset="0"/>
              </a:rPr>
              <a:t>y</a:t>
            </a:r>
            <a:r>
              <a:rPr lang="en-US" dirty="0">
                <a:solidFill>
                  <a:srgbClr val="002060"/>
                </a:solidFill>
              </a:rPr>
              <a:t>”</a:t>
            </a:r>
            <a:r>
              <a:rPr lang="en-US" dirty="0">
                <a:solidFill>
                  <a:srgbClr val="002060"/>
                </a:solidFill>
                <a:latin typeface="Courier New" panose="02070309020205020404" pitchFamily="49" charset="0"/>
              </a:rPr>
              <a:t>) </a:t>
            </a:r>
            <a:r>
              <a:rPr lang="en-US" dirty="0" smtClean="0">
                <a:solidFill>
                  <a:srgbClr val="002060"/>
                </a:solidFill>
                <a:latin typeface="Courier New" panose="02070309020205020404" pitchFamily="49" charset="0"/>
              </a:rPr>
              <a:t>Then...</a:t>
            </a:r>
            <a:endParaRPr lang="en-US" dirty="0">
              <a:solidFill>
                <a:srgbClr val="002060"/>
              </a:solidFill>
              <a:latin typeface="Courier New" panose="02070309020205020404" pitchFamily="49" charset="0"/>
            </a:endParaRPr>
          </a:p>
          <a:p>
            <a:pPr marL="0" indent="0">
              <a:lnSpc>
                <a:spcPct val="100000"/>
              </a:lnSpc>
              <a:spcBef>
                <a:spcPts val="0"/>
              </a:spcBef>
              <a:spcAft>
                <a:spcPts val="0"/>
              </a:spcAft>
              <a:buNone/>
            </a:pPr>
            <a:r>
              <a:rPr lang="en-US" dirty="0">
                <a:solidFill>
                  <a:srgbClr val="002060"/>
                </a:solidFill>
              </a:rPr>
              <a:t>is </a:t>
            </a:r>
            <a:r>
              <a:rPr lang="en-US" dirty="0">
                <a:solidFill>
                  <a:srgbClr val="002060"/>
                </a:solidFill>
                <a:latin typeface="Courier New" panose="02070309020205020404" pitchFamily="49" charset="0"/>
                <a:cs typeface="Courier New" panose="02070309020205020404" pitchFamily="49" charset="0"/>
              </a:rPr>
              <a:t>true</a:t>
            </a:r>
            <a:r>
              <a:rPr lang="en-US" dirty="0">
                <a:solidFill>
                  <a:srgbClr val="002060"/>
                </a:solidFill>
              </a:rPr>
              <a:t> if </a:t>
            </a:r>
            <a:r>
              <a:rPr lang="en-US" b="1" dirty="0">
                <a:solidFill>
                  <a:srgbClr val="0070C0"/>
                </a:solidFill>
                <a:latin typeface="Courier New" panose="02070309020205020404" pitchFamily="49" charset="0"/>
              </a:rPr>
              <a:t>Response</a:t>
            </a:r>
            <a:r>
              <a:rPr lang="en-US" dirty="0">
                <a:solidFill>
                  <a:srgbClr val="002060"/>
                </a:solidFill>
                <a:latin typeface="Courier New" panose="02070309020205020404" pitchFamily="49" charset="0"/>
              </a:rPr>
              <a:t> </a:t>
            </a:r>
            <a:r>
              <a:rPr lang="en-US" dirty="0">
                <a:solidFill>
                  <a:srgbClr val="002060"/>
                </a:solidFill>
              </a:rPr>
              <a:t>is </a:t>
            </a:r>
            <a:r>
              <a:rPr lang="en-US" dirty="0" smtClean="0">
                <a:solidFill>
                  <a:srgbClr val="002060"/>
                </a:solidFill>
              </a:rPr>
              <a:t>uppercase (</a:t>
            </a:r>
            <a:r>
              <a:rPr lang="en-US" dirty="0" smtClean="0">
                <a:solidFill>
                  <a:srgbClr val="002060"/>
                </a:solidFill>
                <a:latin typeface="Courier New" panose="02070309020205020404" pitchFamily="49" charset="0"/>
                <a:cs typeface="Courier New" panose="02070309020205020404" pitchFamily="49" charset="0"/>
              </a:rPr>
              <a:t>“Y”</a:t>
            </a:r>
            <a:r>
              <a:rPr lang="en-US" dirty="0" smtClean="0">
                <a:solidFill>
                  <a:srgbClr val="002060"/>
                </a:solidFill>
              </a:rPr>
              <a:t>) </a:t>
            </a:r>
            <a:r>
              <a:rPr lang="en-US" dirty="0">
                <a:solidFill>
                  <a:srgbClr val="002060"/>
                </a:solidFill>
              </a:rPr>
              <a:t>or lower case </a:t>
            </a:r>
            <a:r>
              <a:rPr lang="en-US" dirty="0" smtClean="0">
                <a:solidFill>
                  <a:srgbClr val="002060"/>
                </a:solidFill>
              </a:rPr>
              <a:t>(</a:t>
            </a:r>
            <a:r>
              <a:rPr lang="en-US" dirty="0" smtClean="0">
                <a:solidFill>
                  <a:srgbClr val="002060"/>
                </a:solidFill>
                <a:latin typeface="Courier New" panose="02070309020205020404" pitchFamily="49" charset="0"/>
                <a:cs typeface="Courier New" panose="02070309020205020404" pitchFamily="49" charset="0"/>
              </a:rPr>
              <a:t>“y”</a:t>
            </a:r>
            <a:r>
              <a:rPr lang="en-US" dirty="0" smtClean="0">
                <a:solidFill>
                  <a:srgbClr val="002060"/>
                </a:solidFill>
              </a:rPr>
              <a:t>). </a:t>
            </a:r>
          </a:p>
          <a:p>
            <a:pPr marL="0" indent="0">
              <a:lnSpc>
                <a:spcPct val="100000"/>
              </a:lnSpc>
              <a:spcBef>
                <a:spcPts val="0"/>
              </a:spcBef>
              <a:spcAft>
                <a:spcPts val="0"/>
              </a:spcAft>
              <a:buNone/>
            </a:pPr>
            <a:endParaRPr lang="en-US" dirty="0">
              <a:solidFill>
                <a:srgbClr val="002060"/>
              </a:solidFill>
            </a:endParaRPr>
          </a:p>
          <a:p>
            <a:pPr>
              <a:lnSpc>
                <a:spcPct val="100000"/>
              </a:lnSpc>
              <a:spcBef>
                <a:spcPts val="0"/>
              </a:spcBef>
              <a:spcAft>
                <a:spcPts val="0"/>
              </a:spcAft>
              <a:buFont typeface="Wingdings" panose="05000000000000000000" pitchFamily="2" charset="2"/>
              <a:buChar char="Ø"/>
            </a:pPr>
            <a:r>
              <a:rPr lang="en-US" b="1" dirty="0" smtClean="0">
                <a:solidFill>
                  <a:srgbClr val="002060"/>
                </a:solidFill>
                <a:latin typeface="Courier New" panose="02070309020205020404" pitchFamily="49" charset="0"/>
              </a:rPr>
              <a:t>NOT</a:t>
            </a:r>
            <a:r>
              <a:rPr lang="en-US" dirty="0" smtClean="0">
                <a:solidFill>
                  <a:srgbClr val="002060"/>
                </a:solidFill>
              </a:rPr>
              <a:t> </a:t>
            </a:r>
            <a:r>
              <a:rPr lang="en-US" dirty="0">
                <a:solidFill>
                  <a:srgbClr val="002060"/>
                </a:solidFill>
              </a:rPr>
              <a:t>affects only one condition. </a:t>
            </a:r>
            <a:r>
              <a:rPr lang="en-US" dirty="0" smtClean="0">
                <a:solidFill>
                  <a:srgbClr val="002060"/>
                </a:solidFill>
              </a:rPr>
              <a:t>A </a:t>
            </a:r>
            <a:r>
              <a:rPr lang="en-US" dirty="0">
                <a:solidFill>
                  <a:srgbClr val="002060"/>
                </a:solidFill>
              </a:rPr>
              <a:t>condition with the </a:t>
            </a:r>
            <a:r>
              <a:rPr lang="en-US" b="1" dirty="0">
                <a:solidFill>
                  <a:srgbClr val="002060"/>
                </a:solidFill>
                <a:latin typeface="Courier New" panose="02070309020205020404" pitchFamily="49" charset="0"/>
              </a:rPr>
              <a:t>NOT</a:t>
            </a:r>
            <a:r>
              <a:rPr lang="en-US" dirty="0">
                <a:solidFill>
                  <a:srgbClr val="002060"/>
                </a:solidFill>
              </a:rPr>
              <a:t> operator is </a:t>
            </a:r>
            <a:r>
              <a:rPr lang="en-US" dirty="0">
                <a:solidFill>
                  <a:srgbClr val="002060"/>
                </a:solidFill>
                <a:latin typeface="Courier New" panose="02070309020205020404" pitchFamily="49" charset="0"/>
                <a:cs typeface="Courier New" panose="02070309020205020404" pitchFamily="49" charset="0"/>
              </a:rPr>
              <a:t>true</a:t>
            </a:r>
            <a:r>
              <a:rPr lang="en-US" dirty="0">
                <a:solidFill>
                  <a:srgbClr val="002060"/>
                </a:solidFill>
              </a:rPr>
              <a:t> only if the condition is </a:t>
            </a:r>
            <a:r>
              <a:rPr lang="en-US" dirty="0">
                <a:solidFill>
                  <a:srgbClr val="002060"/>
                </a:solidFill>
                <a:latin typeface="Courier New" panose="02070309020205020404" pitchFamily="49" charset="0"/>
                <a:cs typeface="Courier New" panose="02070309020205020404" pitchFamily="49" charset="0"/>
              </a:rPr>
              <a:t>false</a:t>
            </a:r>
            <a:r>
              <a:rPr lang="en-US" dirty="0">
                <a:solidFill>
                  <a:srgbClr val="002060"/>
                </a:solidFill>
              </a:rPr>
              <a:t>.</a:t>
            </a:r>
          </a:p>
          <a:p>
            <a:pPr marL="0" lvl="1" indent="0" algn="ctr">
              <a:lnSpc>
                <a:spcPct val="100000"/>
              </a:lnSpc>
              <a:spcBef>
                <a:spcPts val="0"/>
              </a:spcBef>
              <a:spcAft>
                <a:spcPts val="0"/>
              </a:spcAft>
              <a:buNone/>
            </a:pPr>
            <a:r>
              <a:rPr lang="en-US" sz="2000" dirty="0" smtClean="0">
                <a:solidFill>
                  <a:srgbClr val="002060"/>
                </a:solidFill>
                <a:latin typeface="Courier New" panose="02070309020205020404" pitchFamily="49" charset="0"/>
              </a:rPr>
              <a:t>(</a:t>
            </a:r>
            <a:r>
              <a:rPr lang="en-US" sz="2000" b="1" dirty="0">
                <a:solidFill>
                  <a:srgbClr val="0070C0"/>
                </a:solidFill>
                <a:latin typeface="Courier New" panose="02070309020205020404" pitchFamily="49" charset="0"/>
              </a:rPr>
              <a:t>X</a:t>
            </a:r>
            <a:r>
              <a:rPr lang="en-US" sz="2000" dirty="0">
                <a:solidFill>
                  <a:srgbClr val="002060"/>
                </a:solidFill>
                <a:latin typeface="Courier New" panose="02070309020205020404" pitchFamily="49" charset="0"/>
              </a:rPr>
              <a:t> &gt; 100) AND NOT(</a:t>
            </a:r>
            <a:r>
              <a:rPr lang="en-US" sz="2000" b="1" dirty="0">
                <a:solidFill>
                  <a:srgbClr val="0070C0"/>
                </a:solidFill>
                <a:latin typeface="Courier New" panose="02070309020205020404" pitchFamily="49" charset="0"/>
              </a:rPr>
              <a:t>X</a:t>
            </a:r>
            <a:r>
              <a:rPr lang="en-US" sz="2000" dirty="0">
                <a:solidFill>
                  <a:srgbClr val="002060"/>
                </a:solidFill>
                <a:latin typeface="Courier New" panose="02070309020205020404" pitchFamily="49" charset="0"/>
              </a:rPr>
              <a:t> == </a:t>
            </a:r>
            <a:r>
              <a:rPr lang="en-US" sz="2000" b="1" dirty="0">
                <a:solidFill>
                  <a:srgbClr val="0070C0"/>
                </a:solidFill>
                <a:latin typeface="Courier New" panose="02070309020205020404" pitchFamily="49" charset="0"/>
              </a:rPr>
              <a:t>Y</a:t>
            </a:r>
            <a:r>
              <a:rPr lang="en-US" sz="2000" dirty="0">
                <a:solidFill>
                  <a:srgbClr val="002060"/>
                </a:solidFill>
                <a:latin typeface="Courier New" panose="02070309020205020404" pitchFamily="49" charset="0"/>
              </a:rPr>
              <a:t>)</a:t>
            </a:r>
          </a:p>
          <a:p>
            <a:pPr marL="0" lvl="1" indent="0">
              <a:lnSpc>
                <a:spcPct val="100000"/>
              </a:lnSpc>
              <a:spcBef>
                <a:spcPts val="0"/>
              </a:spcBef>
              <a:spcAft>
                <a:spcPts val="0"/>
              </a:spcAft>
              <a:buNone/>
            </a:pPr>
            <a:r>
              <a:rPr lang="en-US" sz="2000" dirty="0">
                <a:solidFill>
                  <a:srgbClr val="002060"/>
                </a:solidFill>
              </a:rPr>
              <a:t>is </a:t>
            </a:r>
            <a:r>
              <a:rPr lang="en-US" sz="2000" dirty="0">
                <a:solidFill>
                  <a:srgbClr val="002060"/>
                </a:solidFill>
                <a:latin typeface="Courier New" panose="02070309020205020404" pitchFamily="49" charset="0"/>
                <a:cs typeface="Courier New" panose="02070309020205020404" pitchFamily="49" charset="0"/>
              </a:rPr>
              <a:t>true</a:t>
            </a:r>
            <a:r>
              <a:rPr lang="en-US" sz="2000" dirty="0">
                <a:solidFill>
                  <a:srgbClr val="002060"/>
                </a:solidFill>
              </a:rPr>
              <a:t> only if </a:t>
            </a:r>
            <a:r>
              <a:rPr lang="en-US" sz="2000" b="1" dirty="0">
                <a:solidFill>
                  <a:srgbClr val="0070C0"/>
                </a:solidFill>
                <a:latin typeface="Courier New" panose="02070309020205020404" pitchFamily="49" charset="0"/>
              </a:rPr>
              <a:t>X</a:t>
            </a:r>
            <a:r>
              <a:rPr lang="en-US" sz="2000" b="1" dirty="0">
                <a:solidFill>
                  <a:srgbClr val="002060"/>
                </a:solidFill>
                <a:latin typeface="Courier New" panose="02070309020205020404" pitchFamily="49" charset="0"/>
              </a:rPr>
              <a:t> </a:t>
            </a:r>
            <a:r>
              <a:rPr lang="en-US" sz="2000" dirty="0">
                <a:solidFill>
                  <a:srgbClr val="002060"/>
                </a:solidFill>
              </a:rPr>
              <a:t>is greater than 100 but not equal to the value of </a:t>
            </a:r>
            <a:r>
              <a:rPr lang="en-US" sz="2000" b="1" dirty="0">
                <a:solidFill>
                  <a:srgbClr val="0070C0"/>
                </a:solidFill>
                <a:latin typeface="Courier New" panose="02070309020205020404" pitchFamily="49" charset="0"/>
              </a:rPr>
              <a:t>Y</a:t>
            </a:r>
            <a:r>
              <a:rPr lang="en-US" sz="2000" dirty="0">
                <a:solidFill>
                  <a:srgbClr val="002060"/>
                </a:solidFill>
              </a:rPr>
              <a:t>.</a:t>
            </a:r>
          </a:p>
        </p:txBody>
      </p:sp>
    </p:spTree>
    <p:extLst>
      <p:ext uri="{BB962C8B-B14F-4D97-AF65-F5344CB8AC3E}">
        <p14:creationId xmlns:p14="http://schemas.microsoft.com/office/powerpoint/2010/main" val="2195614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2.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3.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4.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5.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6.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1676</TotalTime>
  <Words>2322</Words>
  <Application>Microsoft Office PowerPoint</Application>
  <PresentationFormat>Widescreen</PresentationFormat>
  <Paragraphs>401</Paragraphs>
  <Slides>35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Aharoni</vt:lpstr>
      <vt:lpstr>Arial</vt:lpstr>
      <vt:lpstr>Calibri</vt:lpstr>
      <vt:lpstr>Calibri Light</vt:lpstr>
      <vt:lpstr>Courier New</vt:lpstr>
      <vt:lpstr>Symbol</vt:lpstr>
      <vt:lpstr>Times</vt:lpstr>
      <vt:lpstr>Times New Roman</vt:lpstr>
      <vt:lpstr>Wingdings</vt:lpstr>
      <vt:lpstr>ヒラギノ角ゴ Pro W3</vt:lpstr>
      <vt:lpstr>Retrospect</vt:lpstr>
      <vt:lpstr>Chapter 5 Repetition Structures: Looping</vt:lpstr>
      <vt:lpstr>5.1 An Introduction to Repetition Structures: Computers Never Get Bored!</vt:lpstr>
      <vt:lpstr>Flowchart:</vt:lpstr>
      <vt:lpstr>Iterations</vt:lpstr>
      <vt:lpstr>Beware the Infinite Loop</vt:lpstr>
      <vt:lpstr>Don’t Let the User Get Trapped in the Loop</vt:lpstr>
      <vt:lpstr>Review: Comparison and Assignment Operators</vt:lpstr>
      <vt:lpstr>Review: Relational and Logical Operators and Compound Conditions</vt:lpstr>
      <vt:lpstr>Review: AND, OR, and NOT Logical Operators</vt:lpstr>
      <vt:lpstr>Flowchart for a Simple Repetition Structure (a Loop):</vt:lpstr>
      <vt:lpstr>5.2 Types of Loops</vt:lpstr>
      <vt:lpstr>PowerPoint Presentation</vt:lpstr>
      <vt:lpstr>Flowcharts  for Pre-test  and Post-Test Loops</vt:lpstr>
      <vt:lpstr>Trace a Loop: Walk through the loop manually</vt:lpstr>
      <vt:lpstr>Using a Pre-test Loop Wisely</vt:lpstr>
      <vt:lpstr>Counter-controlled Loops</vt:lpstr>
      <vt:lpstr>Example: Use a Counter to Display the Squares of Numbers</vt:lpstr>
      <vt:lpstr>Counters Count Up and Down</vt:lpstr>
      <vt:lpstr>5.3 The For Loop</vt:lpstr>
      <vt:lpstr>The Initial Value in a For Loop</vt:lpstr>
      <vt:lpstr>The Test Condition in a For Loop</vt:lpstr>
      <vt:lpstr>More About the Test Condition </vt:lpstr>
      <vt:lpstr>The Increment/Decrement Statement</vt:lpstr>
      <vt:lpstr>Examples</vt:lpstr>
      <vt:lpstr>The Prisoner in the Loop</vt:lpstr>
      <vt:lpstr>5.4 Applications of Repetition Structures</vt:lpstr>
      <vt:lpstr>Sentinel Controlled Loops</vt:lpstr>
      <vt:lpstr>Sentinel Controlled Loop Example</vt:lpstr>
      <vt:lpstr>Data Validation: Loops are often used to validate data entered by a user.</vt:lpstr>
      <vt:lpstr>The Int() Function</vt:lpstr>
      <vt:lpstr>Using the Int() Function for Data Validation </vt:lpstr>
      <vt:lpstr>PowerPoint Presentation</vt:lpstr>
      <vt:lpstr>The Floor() and Ceiling() Functions </vt:lpstr>
      <vt:lpstr>Using a Loop to Compute a Sum</vt:lpstr>
      <vt:lpstr>Computing Averages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 Introduction</dc:title>
  <dc:creator>Lizard</dc:creator>
  <cp:lastModifiedBy>Lizard</cp:lastModifiedBy>
  <cp:revision>179</cp:revision>
  <dcterms:created xsi:type="dcterms:W3CDTF">2013-08-15T13:50:50Z</dcterms:created>
  <dcterms:modified xsi:type="dcterms:W3CDTF">2013-10-10T14:38:23Z</dcterms:modified>
</cp:coreProperties>
</file>