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2"/>
  </p:notesMasterIdLst>
  <p:sldIdLst>
    <p:sldId id="256" r:id="rId2"/>
    <p:sldId id="257" r:id="rId3"/>
    <p:sldId id="382" r:id="rId4"/>
    <p:sldId id="340" r:id="rId5"/>
    <p:sldId id="383" r:id="rId6"/>
    <p:sldId id="384" r:id="rId7"/>
    <p:sldId id="291" r:id="rId8"/>
    <p:sldId id="331" r:id="rId9"/>
    <p:sldId id="343" r:id="rId10"/>
    <p:sldId id="346" r:id="rId11"/>
    <p:sldId id="347" r:id="rId12"/>
    <p:sldId id="262" r:id="rId13"/>
    <p:sldId id="264" r:id="rId14"/>
    <p:sldId id="265" r:id="rId15"/>
    <p:sldId id="376" r:id="rId16"/>
    <p:sldId id="377" r:id="rId17"/>
    <p:sldId id="378" r:id="rId18"/>
    <p:sldId id="385" r:id="rId19"/>
    <p:sldId id="386" r:id="rId20"/>
    <p:sldId id="360" r:id="rId21"/>
    <p:sldId id="387" r:id="rId22"/>
    <p:sldId id="272" r:id="rId23"/>
    <p:sldId id="362" r:id="rId24"/>
    <p:sldId id="363" r:id="rId25"/>
    <p:sldId id="366" r:id="rId26"/>
    <p:sldId id="273" r:id="rId27"/>
    <p:sldId id="388" r:id="rId28"/>
    <p:sldId id="285" r:id="rId29"/>
    <p:sldId id="367" r:id="rId30"/>
    <p:sldId id="3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E73"/>
    <a:srgbClr val="A7F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FF6CA-1548-4E28-B18B-D1CAD608CCBF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9F092-BC88-4B26-AEDB-79051C4F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4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9F092-BC88-4B26-AEDB-79051C4FC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7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9F092-BC88-4B26-AEDB-79051C4FC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9F092-BC88-4B26-AEDB-79051C4FC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6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43A-5040-4A0F-8D84-0FC0F245E801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2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99E4-3DD1-464F-93A6-59DFEC0D0F75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D32-120E-4BCC-908A-CDE1B485FF4E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761-EF14-42D9-BC44-827E09E0080B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0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B9E-01B3-48AA-BFA7-5BA9054452FF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1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AB8C-6009-4333-A1B9-2CC10F4116F7}" type="datetime1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128C-35CA-429B-A9F4-6CE1E0C03942}" type="datetime1">
              <a:rPr lang="en-US" smtClean="0"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2781-AC42-4ACC-AAA4-F0086B83E95D}" type="datetime1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B8C3-C3C2-4504-B694-73D8FBF60FC3}" type="datetime1">
              <a:rPr lang="en-US" smtClean="0"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9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8B9689-B8D3-484B-8B97-DC2B965AC679}" type="datetime1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ACE-BB94-4502-9F48-13D79D12BBBB}" type="datetime1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0D936F-619A-425C-BD01-F09E4E03B05F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4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7200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6</a:t>
            </a:r>
            <a:br>
              <a:rPr lang="en-US" sz="7200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7200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About Loops and Decisions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69577" y="300786"/>
            <a:ext cx="10058400" cy="909637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Length_Of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 Function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7027" y="1366595"/>
            <a:ext cx="10058400" cy="451802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Times" panose="02020603050405020304" pitchFamily="18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  <a:latin typeface="Courier New" panose="02070309020205020404" pitchFamily="49" charset="0"/>
              </a:rPr>
              <a:t>Length_Of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2060"/>
                </a:solidFill>
              </a:rPr>
              <a:t> function takes a string or a string variable </a:t>
            </a:r>
            <a:r>
              <a:rPr lang="en-US" sz="2400" dirty="0" smtClean="0">
                <a:solidFill>
                  <a:srgbClr val="002060"/>
                </a:solidFill>
              </a:rPr>
              <a:t>inside the </a:t>
            </a:r>
            <a:r>
              <a:rPr lang="en-US" sz="2400" dirty="0">
                <a:solidFill>
                  <a:srgbClr val="002060"/>
                </a:solidFill>
              </a:rPr>
              <a:t>parentheses and returns the number of characters in that string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My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L</a:t>
            </a:r>
            <a:r>
              <a:rPr lang="en-US" sz="22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ength</a:t>
            </a: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= </a:t>
            </a:r>
            <a:r>
              <a:rPr 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Length_Of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2060"/>
                </a:solidFill>
              </a:rPr>
              <a:t>“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Hello”)</a:t>
            </a:r>
            <a:r>
              <a:rPr lang="en-US" sz="2200" dirty="0">
                <a:solidFill>
                  <a:srgbClr val="002060"/>
                </a:solidFill>
              </a:rPr>
              <a:t> assigns the value of 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5</a:t>
            </a:r>
            <a:r>
              <a:rPr lang="en-US" sz="2200" dirty="0">
                <a:solidFill>
                  <a:srgbClr val="002060"/>
                </a:solidFill>
              </a:rPr>
              <a:t> to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MyLength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because </a:t>
            </a: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”Hello”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has five characters.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MyLength</a:t>
            </a: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= </a:t>
            </a:r>
            <a:r>
              <a:rPr 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Length_Of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2060"/>
                </a:solidFill>
              </a:rPr>
              <a:t>“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Good-bye!”)</a:t>
            </a:r>
            <a:r>
              <a:rPr lang="en-US" sz="2200" dirty="0">
                <a:solidFill>
                  <a:srgbClr val="002060"/>
                </a:solidFill>
              </a:rPr>
              <a:t> assigns the value of 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9</a:t>
            </a:r>
            <a:r>
              <a:rPr lang="en-US" sz="2200" dirty="0">
                <a:solidFill>
                  <a:srgbClr val="002060"/>
                </a:solidFill>
              </a:rPr>
              <a:t> to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MyLength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because the string has nine characters, including the hyphen and exclamation point.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If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 = “Hermione Hatfield”</a:t>
            </a:r>
            <a:r>
              <a:rPr lang="en-US" sz="2400" dirty="0">
                <a:solidFill>
                  <a:srgbClr val="002060"/>
                </a:solidFill>
              </a:rPr>
              <a:t> then: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MyLength</a:t>
            </a: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= </a:t>
            </a:r>
            <a:r>
              <a:rPr 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Length_Of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002060"/>
                </a:solidFill>
              </a:rPr>
              <a:t> assigns the value of 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17</a:t>
            </a:r>
            <a:r>
              <a:rPr lang="en-US" sz="2200" dirty="0">
                <a:solidFill>
                  <a:srgbClr val="002060"/>
                </a:solidFill>
              </a:rPr>
              <a:t> to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MyLength</a:t>
            </a: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.</a:t>
            </a:r>
            <a:endParaRPr lang="en-US" sz="22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If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TheSpace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 = “ “</a:t>
            </a:r>
            <a:r>
              <a:rPr lang="en-US" sz="2400" dirty="0">
                <a:solidFill>
                  <a:srgbClr val="002060"/>
                </a:solidFill>
              </a:rPr>
              <a:t> then: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MyLength</a:t>
            </a: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= </a:t>
            </a:r>
            <a:r>
              <a:rPr 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Length_Of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TheSpace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002060"/>
                </a:solidFill>
              </a:rPr>
              <a:t> assigns the value of 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200" dirty="0">
                <a:solidFill>
                  <a:srgbClr val="002060"/>
                </a:solidFill>
              </a:rPr>
              <a:t> to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MyLength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because a space counts as one </a:t>
            </a:r>
            <a:r>
              <a:rPr lang="en-US" sz="2200" dirty="0" smtClean="0">
                <a:solidFill>
                  <a:srgbClr val="002060"/>
                </a:solidFill>
              </a:rPr>
              <a:t>character.</a:t>
            </a: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7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Statement and the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Indicator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&lt;NL&gt;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5518675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The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statement indicates output to the screen with the assumption that each new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sz="2800" dirty="0">
                <a:solidFill>
                  <a:srgbClr val="002060"/>
                </a:solidFill>
              </a:rPr>
              <a:t> statement would begin on a new line.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 The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Print</a:t>
            </a:r>
            <a:r>
              <a:rPr lang="en-US" sz="2800" dirty="0">
                <a:solidFill>
                  <a:srgbClr val="002060"/>
                </a:solidFill>
              </a:rPr>
              <a:t> statement indicates output to the screen, including the ability to concatenate variables and text. </a:t>
            </a:r>
            <a:r>
              <a:rPr lang="en-US" sz="2800" dirty="0" smtClean="0">
                <a:solidFill>
                  <a:srgbClr val="002060"/>
                </a:solidFill>
              </a:rPr>
              <a:t>However</a:t>
            </a:r>
            <a:r>
              <a:rPr lang="en-US" sz="2800" dirty="0">
                <a:solidFill>
                  <a:srgbClr val="002060"/>
                </a:solidFill>
              </a:rPr>
              <a:t>, until the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newline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indicator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is used, it is  assumed that output from any subsequent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Print </a:t>
            </a:r>
            <a:r>
              <a:rPr lang="en-US" sz="2800" dirty="0">
                <a:solidFill>
                  <a:srgbClr val="002060"/>
                </a:solidFill>
              </a:rPr>
              <a:t>statements will be on the same line. The newline indicator is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&lt;NL&gt;.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1276286"/>
              </p:ext>
            </p:extLst>
          </p:nvPr>
        </p:nvGraphicFramePr>
        <p:xfrm>
          <a:off x="7032812" y="2207029"/>
          <a:ext cx="4561242" cy="2898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088"/>
                <a:gridCol w="2458154"/>
              </a:tblGrid>
              <a:tr h="334285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365760" algn="l"/>
                          <a:tab pos="731520" algn="l"/>
                          <a:tab pos="1097280" algn="l"/>
                          <a:tab pos="1463040" algn="l"/>
                          <a:tab pos="1828800" algn="l"/>
                          <a:tab pos="2194560" algn="l"/>
                          <a:tab pos="2560320" algn="l"/>
                          <a:tab pos="2926080" algn="l"/>
                          <a:tab pos="3291840" algn="l"/>
                          <a:tab pos="3657600" algn="l"/>
                          <a:tab pos="4023360" algn="l"/>
                          <a:tab pos="4389120" algn="l"/>
                          <a:tab pos="4754880" algn="l"/>
                          <a:tab pos="5120640" algn="l"/>
                          <a:tab pos="5486400" algn="l"/>
                          <a:tab pos="5852160" algn="l"/>
                          <a:tab pos="5943600" algn="l"/>
                          <a:tab pos="6583680" algn="l"/>
                        </a:tabLst>
                      </a:pPr>
                      <a:r>
                        <a:rPr lang="en-US" sz="1600" dirty="0">
                          <a:effectLst/>
                        </a:rPr>
                        <a:t>Code</a:t>
                      </a:r>
                      <a:endParaRPr lang="en-US" sz="16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365760" algn="l"/>
                          <a:tab pos="731520" algn="l"/>
                          <a:tab pos="1097280" algn="l"/>
                          <a:tab pos="1463040" algn="l"/>
                          <a:tab pos="1828800" algn="l"/>
                          <a:tab pos="2194560" algn="l"/>
                          <a:tab pos="2560320" algn="l"/>
                          <a:tab pos="2926080" algn="l"/>
                          <a:tab pos="3291840" algn="l"/>
                          <a:tab pos="3657600" algn="l"/>
                          <a:tab pos="4023360" algn="l"/>
                          <a:tab pos="4389120" algn="l"/>
                          <a:tab pos="4754880" algn="l"/>
                          <a:tab pos="5120640" algn="l"/>
                          <a:tab pos="5486400" algn="l"/>
                          <a:tab pos="5852160" algn="l"/>
                          <a:tab pos="5943600" algn="l"/>
                          <a:tab pos="6583680" algn="l"/>
                        </a:tabLst>
                      </a:pPr>
                      <a:r>
                        <a:rPr lang="en-US" sz="1600" dirty="0">
                          <a:effectLst/>
                        </a:rPr>
                        <a:t>Code</a:t>
                      </a:r>
                      <a:endParaRPr lang="en-US" sz="16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</a:tr>
              <a:tr h="1083525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365760" algn="l"/>
                          <a:tab pos="731520" algn="l"/>
                          <a:tab pos="1097280" algn="l"/>
                          <a:tab pos="1463040" algn="l"/>
                          <a:tab pos="1828800" algn="l"/>
                          <a:tab pos="2194560" algn="l"/>
                          <a:tab pos="2560320" algn="l"/>
                          <a:tab pos="2926080" algn="l"/>
                          <a:tab pos="3291840" algn="l"/>
                          <a:tab pos="3657600" algn="l"/>
                          <a:tab pos="4023360" algn="l"/>
                          <a:tab pos="4389120" algn="l"/>
                          <a:tab pos="4754880" algn="l"/>
                          <a:tab pos="5120640" algn="l"/>
                          <a:tab pos="5486400" algn="l"/>
                          <a:tab pos="5852160" algn="l"/>
                          <a:tab pos="5943600" algn="l"/>
                          <a:tab pos="6583680" algn="l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 “Hi”	</a:t>
                      </a:r>
                    </a:p>
                    <a:p>
                      <a:pPr marL="0" marR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365760" algn="l"/>
                          <a:tab pos="731520" algn="l"/>
                          <a:tab pos="1097280" algn="l"/>
                          <a:tab pos="1463040" algn="l"/>
                          <a:tab pos="1828800" algn="l"/>
                          <a:tab pos="2194560" algn="l"/>
                          <a:tab pos="2560320" algn="l"/>
                          <a:tab pos="2926080" algn="l"/>
                          <a:tab pos="3291840" algn="l"/>
                          <a:tab pos="3657600" algn="l"/>
                          <a:tab pos="4023360" algn="l"/>
                          <a:tab pos="4389120" algn="l"/>
                          <a:tab pos="4754880" algn="l"/>
                          <a:tab pos="5120640" algn="l"/>
                          <a:tab pos="5486400" algn="l"/>
                          <a:tab pos="5852160" algn="l"/>
                          <a:tab pos="5943600" algn="l"/>
                          <a:tab pos="6583680" algn="l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 “Ho”</a:t>
                      </a:r>
                    </a:p>
                    <a:p>
                      <a:pPr marL="0" marR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365760" algn="l"/>
                          <a:tab pos="731520" algn="l"/>
                          <a:tab pos="1097280" algn="l"/>
                          <a:tab pos="1463040" algn="l"/>
                          <a:tab pos="1828800" algn="l"/>
                          <a:tab pos="2194560" algn="l"/>
                          <a:tab pos="2560320" algn="l"/>
                          <a:tab pos="2926080" algn="l"/>
                          <a:tab pos="3291840" algn="l"/>
                          <a:tab pos="3657600" algn="l"/>
                          <a:tab pos="4023360" algn="l"/>
                          <a:tab pos="4389120" algn="l"/>
                          <a:tab pos="4754880" algn="l"/>
                          <a:tab pos="5120640" algn="l"/>
                          <a:tab pos="5486400" algn="l"/>
                          <a:tab pos="5852160" algn="l"/>
                          <a:tab pos="5943600" algn="l"/>
                          <a:tab pos="6583680" algn="l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 “Done”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365760" algn="l"/>
                          <a:tab pos="731520" algn="l"/>
                          <a:tab pos="1097280" algn="l"/>
                          <a:tab pos="1463040" algn="l"/>
                          <a:tab pos="1828800" algn="l"/>
                          <a:tab pos="2194560" algn="l"/>
                          <a:tab pos="2560320" algn="l"/>
                          <a:tab pos="2926080" algn="l"/>
                          <a:tab pos="3291840" algn="l"/>
                          <a:tab pos="3657600" algn="l"/>
                          <a:tab pos="4023360" algn="l"/>
                          <a:tab pos="4389120" algn="l"/>
                          <a:tab pos="4754880" algn="l"/>
                          <a:tab pos="5120640" algn="l"/>
                          <a:tab pos="5486400" algn="l"/>
                          <a:tab pos="5852160" algn="l"/>
                          <a:tab pos="5943600" algn="l"/>
                          <a:tab pos="6583680" algn="l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“Hi”</a:t>
                      </a:r>
                    </a:p>
                    <a:p>
                      <a:pPr marL="0" marR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365760" algn="l"/>
                          <a:tab pos="731520" algn="l"/>
                          <a:tab pos="1097280" algn="l"/>
                          <a:tab pos="1463040" algn="l"/>
                          <a:tab pos="1828800" algn="l"/>
                          <a:tab pos="2194560" algn="l"/>
                          <a:tab pos="2560320" algn="l"/>
                          <a:tab pos="2926080" algn="l"/>
                          <a:tab pos="3291840" algn="l"/>
                          <a:tab pos="3657600" algn="l"/>
                          <a:tab pos="4023360" algn="l"/>
                          <a:tab pos="4389120" algn="l"/>
                          <a:tab pos="4754880" algn="l"/>
                          <a:tab pos="5120640" algn="l"/>
                          <a:tab pos="5486400" algn="l"/>
                          <a:tab pos="5852160" algn="l"/>
                          <a:tab pos="5943600" algn="l"/>
                          <a:tab pos="6583680" algn="l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“Ho” &lt;NL&gt;</a:t>
                      </a:r>
                    </a:p>
                    <a:p>
                      <a:pPr marL="0" marR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365760" algn="l"/>
                          <a:tab pos="731520" algn="l"/>
                          <a:tab pos="1097280" algn="l"/>
                          <a:tab pos="1463040" algn="l"/>
                          <a:tab pos="1828800" algn="l"/>
                          <a:tab pos="2194560" algn="l"/>
                          <a:tab pos="2560320" algn="l"/>
                          <a:tab pos="2926080" algn="l"/>
                          <a:tab pos="3291840" algn="l"/>
                          <a:tab pos="3657600" algn="l"/>
                          <a:tab pos="4023360" algn="l"/>
                          <a:tab pos="4389120" algn="l"/>
                          <a:tab pos="4754880" algn="l"/>
                          <a:tab pos="5120640" algn="l"/>
                          <a:tab pos="5486400" algn="l"/>
                          <a:tab pos="5852160" algn="l"/>
                          <a:tab pos="5943600" algn="l"/>
                          <a:tab pos="6583680" algn="l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“Done”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34285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365760" algn="l"/>
                          <a:tab pos="731520" algn="l"/>
                          <a:tab pos="1097280" algn="l"/>
                          <a:tab pos="1463040" algn="l"/>
                          <a:tab pos="1828800" algn="l"/>
                          <a:tab pos="2194560" algn="l"/>
                          <a:tab pos="2560320" algn="l"/>
                          <a:tab pos="2926080" algn="l"/>
                          <a:tab pos="3291840" algn="l"/>
                          <a:tab pos="3657600" algn="l"/>
                          <a:tab pos="4023360" algn="l"/>
                          <a:tab pos="4389120" algn="l"/>
                          <a:tab pos="4754880" algn="l"/>
                          <a:tab pos="5120640" algn="l"/>
                          <a:tab pos="5486400" algn="l"/>
                          <a:tab pos="5852160" algn="l"/>
                          <a:tab pos="5943600" algn="l"/>
                          <a:tab pos="6583680" algn="l"/>
                        </a:tabLst>
                      </a:pPr>
                      <a:r>
                        <a:rPr lang="en-US" sz="1600" dirty="0">
                          <a:effectLst/>
                        </a:rPr>
                        <a:t>Display</a:t>
                      </a:r>
                      <a:endParaRPr lang="en-US" sz="1600" dirty="0">
                        <a:solidFill>
                          <a:srgbClr val="FF00FF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365760" algn="l"/>
                          <a:tab pos="731520" algn="l"/>
                          <a:tab pos="1097280" algn="l"/>
                          <a:tab pos="1463040" algn="l"/>
                          <a:tab pos="1828800" algn="l"/>
                          <a:tab pos="2194560" algn="l"/>
                          <a:tab pos="2560320" algn="l"/>
                          <a:tab pos="2926080" algn="l"/>
                          <a:tab pos="3291840" algn="l"/>
                          <a:tab pos="3657600" algn="l"/>
                          <a:tab pos="4023360" algn="l"/>
                          <a:tab pos="4389120" algn="l"/>
                          <a:tab pos="4754880" algn="l"/>
                          <a:tab pos="5120640" algn="l"/>
                          <a:tab pos="5486400" algn="l"/>
                          <a:tab pos="5852160" algn="l"/>
                          <a:tab pos="5943600" algn="l"/>
                          <a:tab pos="6583680" algn="l"/>
                        </a:tabLs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Display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</a:tr>
              <a:tr h="1083525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365760" algn="l"/>
                          <a:tab pos="731520" algn="l"/>
                          <a:tab pos="1097280" algn="l"/>
                          <a:tab pos="1463040" algn="l"/>
                          <a:tab pos="1828800" algn="l"/>
                          <a:tab pos="2194560" algn="l"/>
                          <a:tab pos="2560320" algn="l"/>
                          <a:tab pos="2926080" algn="l"/>
                          <a:tab pos="3291840" algn="l"/>
                          <a:tab pos="3657600" algn="l"/>
                          <a:tab pos="4023360" algn="l"/>
                          <a:tab pos="4389120" algn="l"/>
                          <a:tab pos="4754880" algn="l"/>
                          <a:tab pos="5120640" algn="l"/>
                          <a:tab pos="5486400" algn="l"/>
                          <a:tab pos="5852160" algn="l"/>
                          <a:tab pos="5943600" algn="l"/>
                          <a:tab pos="6583680" algn="l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</a:t>
                      </a:r>
                    </a:p>
                    <a:p>
                      <a:pPr marL="0" marR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365760" algn="l"/>
                          <a:tab pos="731520" algn="l"/>
                          <a:tab pos="1097280" algn="l"/>
                          <a:tab pos="1463040" algn="l"/>
                          <a:tab pos="1828800" algn="l"/>
                          <a:tab pos="2194560" algn="l"/>
                          <a:tab pos="2560320" algn="l"/>
                          <a:tab pos="2926080" algn="l"/>
                          <a:tab pos="3291840" algn="l"/>
                          <a:tab pos="3657600" algn="l"/>
                          <a:tab pos="4023360" algn="l"/>
                          <a:tab pos="4389120" algn="l"/>
                          <a:tab pos="4754880" algn="l"/>
                          <a:tab pos="5120640" algn="l"/>
                          <a:tab pos="5486400" algn="l"/>
                          <a:tab pos="5852160" algn="l"/>
                          <a:tab pos="5943600" algn="l"/>
                          <a:tab pos="6583680" algn="l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</a:t>
                      </a:r>
                    </a:p>
                    <a:p>
                      <a:pPr marL="0" marR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365760" algn="l"/>
                          <a:tab pos="731520" algn="l"/>
                          <a:tab pos="1097280" algn="l"/>
                          <a:tab pos="1463040" algn="l"/>
                          <a:tab pos="1828800" algn="l"/>
                          <a:tab pos="2194560" algn="l"/>
                          <a:tab pos="2560320" algn="l"/>
                          <a:tab pos="2926080" algn="l"/>
                          <a:tab pos="3291840" algn="l"/>
                          <a:tab pos="3657600" algn="l"/>
                          <a:tab pos="4023360" algn="l"/>
                          <a:tab pos="4389120" algn="l"/>
                          <a:tab pos="4754880" algn="l"/>
                          <a:tab pos="5120640" algn="l"/>
                          <a:tab pos="5486400" algn="l"/>
                          <a:tab pos="5852160" algn="l"/>
                          <a:tab pos="5943600" algn="l"/>
                          <a:tab pos="6583680" algn="l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365760" algn="l"/>
                          <a:tab pos="731520" algn="l"/>
                          <a:tab pos="1097280" algn="l"/>
                          <a:tab pos="1463040" algn="l"/>
                          <a:tab pos="1828800" algn="l"/>
                          <a:tab pos="2194560" algn="l"/>
                          <a:tab pos="2560320" algn="l"/>
                          <a:tab pos="2926080" algn="l"/>
                          <a:tab pos="3291840" algn="l"/>
                          <a:tab pos="3657600" algn="l"/>
                          <a:tab pos="4023360" algn="l"/>
                          <a:tab pos="4389120" algn="l"/>
                          <a:tab pos="4754880" algn="l"/>
                          <a:tab pos="5120640" algn="l"/>
                          <a:tab pos="5486400" algn="l"/>
                          <a:tab pos="5852160" algn="l"/>
                          <a:tab pos="5943600" algn="l"/>
                          <a:tab pos="6583680" algn="l"/>
                        </a:tabLst>
                      </a:pPr>
                      <a:r>
                        <a:rPr lang="en-US" sz="1800" b="0" dirty="0" err="1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HiHo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365760" algn="l"/>
                          <a:tab pos="731520" algn="l"/>
                          <a:tab pos="1097280" algn="l"/>
                          <a:tab pos="1463040" algn="l"/>
                          <a:tab pos="1828800" algn="l"/>
                          <a:tab pos="2194560" algn="l"/>
                          <a:tab pos="2560320" algn="l"/>
                          <a:tab pos="2926080" algn="l"/>
                          <a:tab pos="3291840" algn="l"/>
                          <a:tab pos="3657600" algn="l"/>
                          <a:tab pos="4023360" algn="l"/>
                          <a:tab pos="4389120" algn="l"/>
                          <a:tab pos="4754880" algn="l"/>
                          <a:tab pos="5120640" algn="l"/>
                          <a:tab pos="5486400" algn="l"/>
                          <a:tab pos="5852160" algn="l"/>
                          <a:tab pos="5943600" algn="l"/>
                          <a:tab pos="6583680" algn="l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1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5316" y="123030"/>
            <a:ext cx="7134319" cy="65890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Using the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Length_Of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Function for Formatting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5316" y="1241145"/>
            <a:ext cx="10058400" cy="46083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endParaRPr lang="en-US" sz="2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4059" y="781937"/>
            <a:ext cx="108786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	Declare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 As String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2	Declare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Symbol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Choice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As Character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3	Declare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Number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As Integer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4	Set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 = 0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5	Write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“Enter your name: “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6	Input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7	Write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“Choose one of the following symbols: 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*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or # “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8	Input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Symbol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9	Write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“Do you want a space between each symbol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? Enter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‘Y’ for yes, ‘N’ for no”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10	Input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Choice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11	Set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Number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</a:rPr>
              <a:t>Length_Of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12	Print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 &lt;NL&gt;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13	While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 &lt;=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Number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14		If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Choice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 == “y” OR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Choice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 == “Y” Then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15			Print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Symbol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 + “ “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16			Set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 + 2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17		Else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18			Print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Symbol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19			Set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 + 1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20		End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If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21	End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2938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29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.3 Random Numbers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3200" b="1" dirty="0">
                <a:solidFill>
                  <a:srgbClr val="002060"/>
                </a:solidFill>
              </a:rPr>
              <a:t>Random numbers </a:t>
            </a:r>
            <a:r>
              <a:rPr lang="en-US" sz="3200" dirty="0">
                <a:solidFill>
                  <a:srgbClr val="002060"/>
                </a:solidFill>
              </a:rPr>
              <a:t>are numbers whose values form an unpredictable </a:t>
            </a:r>
            <a:r>
              <a:rPr lang="en-US" sz="3200" dirty="0" smtClean="0">
                <a:solidFill>
                  <a:srgbClr val="002060"/>
                </a:solidFill>
              </a:rPr>
              <a:t>sequence.</a:t>
            </a:r>
            <a:endParaRPr lang="en-US" sz="32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2060"/>
                </a:solidFill>
              </a:rPr>
              <a:t> They have </a:t>
            </a:r>
            <a:r>
              <a:rPr lang="en-US" sz="3200" dirty="0">
                <a:solidFill>
                  <a:srgbClr val="002060"/>
                </a:solidFill>
              </a:rPr>
              <a:t>many interesting applications in </a:t>
            </a:r>
            <a:r>
              <a:rPr lang="en-US" sz="3200" dirty="0" smtClean="0">
                <a:solidFill>
                  <a:srgbClr val="002060"/>
                </a:solidFill>
              </a:rPr>
              <a:t>programming. </a:t>
            </a:r>
            <a:endParaRPr lang="en-US" sz="32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2060"/>
                </a:solidFill>
              </a:rPr>
              <a:t> One </a:t>
            </a:r>
            <a:r>
              <a:rPr lang="en-US" sz="3200" dirty="0">
                <a:solidFill>
                  <a:srgbClr val="002060"/>
                </a:solidFill>
              </a:rPr>
              <a:t>major use is to provide an element of chance in </a:t>
            </a:r>
            <a:r>
              <a:rPr lang="en-US" sz="3200" b="1" dirty="0">
                <a:solidFill>
                  <a:srgbClr val="002060"/>
                </a:solidFill>
              </a:rPr>
              <a:t>computer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</a:rPr>
              <a:t>games.</a:t>
            </a: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2060"/>
                </a:solidFill>
              </a:rPr>
              <a:t> They are also used </a:t>
            </a:r>
            <a:r>
              <a:rPr lang="en-US" sz="3200" dirty="0">
                <a:solidFill>
                  <a:srgbClr val="002060"/>
                </a:solidFill>
              </a:rPr>
              <a:t>to </a:t>
            </a:r>
            <a:r>
              <a:rPr lang="en-US" sz="3200" b="1" dirty="0">
                <a:solidFill>
                  <a:srgbClr val="002060"/>
                </a:solidFill>
              </a:rPr>
              <a:t>simulate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b="1" dirty="0">
                <a:solidFill>
                  <a:srgbClr val="002060"/>
                </a:solidFill>
              </a:rPr>
              <a:t>situations</a:t>
            </a:r>
            <a:r>
              <a:rPr lang="en-US" sz="3200" dirty="0">
                <a:solidFill>
                  <a:srgbClr val="002060"/>
                </a:solidFill>
              </a:rPr>
              <a:t> or </a:t>
            </a:r>
            <a:r>
              <a:rPr lang="en-US" sz="3200" b="1" dirty="0">
                <a:solidFill>
                  <a:srgbClr val="002060"/>
                </a:solidFill>
              </a:rPr>
              <a:t>processes</a:t>
            </a:r>
            <a:r>
              <a:rPr lang="en-US" sz="3200" dirty="0">
                <a:solidFill>
                  <a:srgbClr val="002060"/>
                </a:solidFill>
              </a:rPr>
              <a:t> in business, mathematics, engineering, and other </a:t>
            </a:r>
            <a:r>
              <a:rPr lang="en-US" sz="3200" dirty="0" smtClean="0">
                <a:solidFill>
                  <a:srgbClr val="002060"/>
                </a:solidFill>
              </a:rPr>
              <a:t>disciplines.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Random()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Function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Most </a:t>
            </a:r>
            <a:r>
              <a:rPr lang="en-US" sz="2400" dirty="0">
                <a:solidFill>
                  <a:srgbClr val="002060"/>
                </a:solidFill>
              </a:rPr>
              <a:t>programming languages contain a function that is used to generate a sequence of random </a:t>
            </a:r>
            <a:r>
              <a:rPr lang="en-US" sz="2400" dirty="0" smtClean="0">
                <a:solidFill>
                  <a:srgbClr val="002060"/>
                </a:solidFill>
              </a:rPr>
              <a:t>numbers.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The </a:t>
            </a:r>
            <a:r>
              <a:rPr lang="en-US" sz="2400" dirty="0">
                <a:solidFill>
                  <a:srgbClr val="002060"/>
                </a:solidFill>
              </a:rPr>
              <a:t>name of this function and the way it works varies from language to </a:t>
            </a:r>
            <a:r>
              <a:rPr lang="en-US" sz="2400" dirty="0" smtClean="0">
                <a:solidFill>
                  <a:srgbClr val="002060"/>
                </a:solidFill>
              </a:rPr>
              <a:t>language.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We </a:t>
            </a:r>
            <a:r>
              <a:rPr lang="en-US" sz="2400" dirty="0">
                <a:solidFill>
                  <a:srgbClr val="002060"/>
                </a:solidFill>
              </a:rPr>
              <a:t>define a function of the following form: 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Random()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which generates a random number from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0.0</a:t>
            </a:r>
            <a:r>
              <a:rPr lang="en-US" sz="2400" dirty="0">
                <a:solidFill>
                  <a:srgbClr val="002060"/>
                </a:solidFill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1.0</a:t>
            </a:r>
            <a:r>
              <a:rPr lang="en-US" sz="2400" dirty="0">
                <a:solidFill>
                  <a:srgbClr val="002060"/>
                </a:solidFill>
              </a:rPr>
              <a:t> (including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0.0</a:t>
            </a:r>
            <a:r>
              <a:rPr lang="en-US" sz="2400" dirty="0">
                <a:solidFill>
                  <a:srgbClr val="002060"/>
                </a:solidFill>
              </a:rPr>
              <a:t> but not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1.0</a:t>
            </a:r>
            <a:r>
              <a:rPr lang="en-US" sz="2400" dirty="0">
                <a:solidFill>
                  <a:srgbClr val="002060"/>
                </a:solidFill>
              </a:rPr>
              <a:t>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To </a:t>
            </a:r>
            <a:r>
              <a:rPr lang="en-US" sz="2400" dirty="0">
                <a:solidFill>
                  <a:srgbClr val="002060"/>
                </a:solidFill>
              </a:rPr>
              <a:t>increase the range of random numbers generated, multiply 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Random()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by any value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To change the spread of the range, add an integer to the values generated.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Use </a:t>
            </a:r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2060"/>
                </a:solidFill>
              </a:rPr>
              <a:t> or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Floor()</a:t>
            </a:r>
            <a:r>
              <a:rPr lang="en-US" sz="2400" dirty="0">
                <a:solidFill>
                  <a:srgbClr val="002060"/>
                </a:solidFill>
              </a:rPr>
              <a:t> function to generate random integers.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77153" y="350716"/>
            <a:ext cx="9843248" cy="69815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Examples of Random Numbers Using the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Random()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7153" y="1048872"/>
            <a:ext cx="10058400" cy="48812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If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Random()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= 0.3792</a:t>
            </a:r>
            <a:r>
              <a:rPr lang="en-US" sz="2400" dirty="0">
                <a:solidFill>
                  <a:srgbClr val="002060"/>
                </a:solidFill>
              </a:rPr>
              <a:t>, then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Random()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* 10 = 3.7920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If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Random()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= 0.0578</a:t>
            </a:r>
            <a:r>
              <a:rPr lang="en-US" sz="2400" dirty="0">
                <a:solidFill>
                  <a:srgbClr val="002060"/>
                </a:solidFill>
              </a:rPr>
              <a:t>, then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Random()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* 10 = 0.5780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Times" panose="02020603050405020304" pitchFamily="18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Multiplying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Random()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by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2060"/>
                </a:solidFill>
              </a:rPr>
              <a:t> generates random numbers between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0.0 </a:t>
            </a:r>
            <a:r>
              <a:rPr lang="en-US" sz="2400" dirty="0">
                <a:solidFill>
                  <a:srgbClr val="002060"/>
                </a:solidFill>
              </a:rPr>
              <a:t>and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10.0</a:t>
            </a:r>
            <a:r>
              <a:rPr lang="en-US" sz="2400" dirty="0">
                <a:solidFill>
                  <a:srgbClr val="002060"/>
                </a:solidFill>
              </a:rPr>
              <a:t>, not including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10.0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Times" panose="02020603050405020304" pitchFamily="18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To generate only integer values, use the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Floor()</a:t>
            </a:r>
            <a:r>
              <a:rPr lang="en-US" sz="2400" dirty="0">
                <a:solidFill>
                  <a:srgbClr val="002060"/>
                </a:solidFill>
              </a:rPr>
              <a:t> or </a:t>
            </a:r>
            <a:r>
              <a:rPr lang="en-US" sz="2400" dirty="0" err="1">
                <a:solidFill>
                  <a:srgbClr val="002060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2060"/>
                </a:solidFill>
              </a:rPr>
              <a:t> function: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If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Random()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= 0.3792</a:t>
            </a:r>
            <a:r>
              <a:rPr lang="en-US" sz="2400" dirty="0">
                <a:solidFill>
                  <a:srgbClr val="002060"/>
                </a:solidFill>
              </a:rPr>
              <a:t>, then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Floor(Random()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* 10) =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 If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Random()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= 0.0578</a:t>
            </a:r>
            <a:r>
              <a:rPr lang="en-US" sz="2400" dirty="0">
                <a:solidFill>
                  <a:srgbClr val="002060"/>
                </a:solidFill>
              </a:rPr>
              <a:t>, then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Floor(Random()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* 10)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Times" panose="02020603050405020304" pitchFamily="18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To change the range of integers, add a number to the result. For example, adding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 to the previous result will generate random numbers between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1 </a:t>
            </a:r>
            <a:r>
              <a:rPr lang="en-US" sz="2400" dirty="0">
                <a:solidFill>
                  <a:srgbClr val="002060"/>
                </a:solidFill>
              </a:rPr>
              <a:t>and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If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Random()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= 0.3792</a:t>
            </a:r>
            <a:r>
              <a:rPr lang="en-US" sz="2400" dirty="0">
                <a:solidFill>
                  <a:srgbClr val="002060"/>
                </a:solidFill>
              </a:rPr>
              <a:t>, then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Floor(Random()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* 10) + 1) = 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 If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Random()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= 0.0578</a:t>
            </a:r>
            <a:r>
              <a:rPr lang="en-US" sz="2400" dirty="0">
                <a:solidFill>
                  <a:srgbClr val="002060"/>
                </a:solidFill>
              </a:rPr>
              <a:t>, then (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Floor(Random()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* 10) + 1)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2304" y="350716"/>
            <a:ext cx="10183907" cy="69815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Generating Random Numbers in Various Ranges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5459" y="1048872"/>
            <a:ext cx="10730752" cy="48812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2060"/>
                </a:solidFill>
              </a:rPr>
              <a:t>If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NewNumber</a:t>
            </a:r>
            <a:r>
              <a:rPr lang="en-US" dirty="0">
                <a:solidFill>
                  <a:srgbClr val="002060"/>
                </a:solidFill>
              </a:rPr>
              <a:t> is an integer variable, then: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NewNumber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Floor(Random()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* 10) + 1</a:t>
            </a:r>
            <a:r>
              <a:rPr lang="en-US" sz="2400" dirty="0">
                <a:solidFill>
                  <a:srgbClr val="002060"/>
                </a:solidFill>
              </a:rPr>
              <a:t> will result in a random number between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 and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2060"/>
                </a:solidFill>
              </a:rPr>
              <a:t> (inclusive)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NewNumber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Floor(Random()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* 100) + 1</a:t>
            </a:r>
            <a:r>
              <a:rPr lang="en-US" sz="2400" dirty="0">
                <a:solidFill>
                  <a:srgbClr val="002060"/>
                </a:solidFill>
              </a:rPr>
              <a:t> will result in a random number between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 and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100</a:t>
            </a:r>
            <a:r>
              <a:rPr lang="en-US" sz="2400" dirty="0">
                <a:solidFill>
                  <a:srgbClr val="002060"/>
                </a:solidFill>
              </a:rPr>
              <a:t> (inclusive)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NewNumber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Floor(Random()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* 10) + 4</a:t>
            </a:r>
            <a:r>
              <a:rPr lang="en-US" sz="2400" dirty="0">
                <a:solidFill>
                  <a:srgbClr val="002060"/>
                </a:solidFill>
              </a:rPr>
              <a:t> will result in a random number between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2060"/>
                </a:solidFill>
              </a:rPr>
              <a:t> and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13</a:t>
            </a:r>
            <a:r>
              <a:rPr lang="en-US" sz="2400" dirty="0">
                <a:solidFill>
                  <a:srgbClr val="002060"/>
                </a:solidFill>
              </a:rPr>
              <a:t> (inclusive)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NewNumber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Floor(Random()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* 2)</a:t>
            </a:r>
            <a:r>
              <a:rPr lang="en-US" sz="2400" dirty="0">
                <a:solidFill>
                  <a:srgbClr val="002060"/>
                </a:solidFill>
              </a:rPr>
              <a:t> will result in either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002060"/>
                </a:solidFill>
              </a:rPr>
              <a:t> or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NewNumber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Floor(Random()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* 2) + 1</a:t>
            </a:r>
            <a:r>
              <a:rPr lang="en-US" sz="2400" dirty="0">
                <a:solidFill>
                  <a:srgbClr val="002060"/>
                </a:solidFill>
              </a:rPr>
              <a:t> will result in either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1 </a:t>
            </a:r>
            <a:r>
              <a:rPr lang="en-US" sz="2400" dirty="0">
                <a:solidFill>
                  <a:srgbClr val="002060"/>
                </a:solidFill>
              </a:rPr>
              <a:t>or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After examining these examples, we can conclude that, to generate a sequence of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002060"/>
                </a:solidFill>
              </a:rPr>
              <a:t> random integers beginning with the integer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002060"/>
                </a:solidFill>
              </a:rPr>
              <a:t>, use: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Times" panose="02020603050405020304" pitchFamily="18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Floor(Random()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*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N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) +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966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69894" y="201706"/>
            <a:ext cx="7339095" cy="6454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Example: Flipping a Coin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58906" y="954742"/>
            <a:ext cx="11161059" cy="497541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		Declare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Number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As Integer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2		Declare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Response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As Character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3		Write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“Do you want to flip a coin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? Enter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‘y’ for yes, ‘n’ for no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:“</a:t>
            </a:r>
            <a:endParaRPr lang="en-US" sz="20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4		Input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Response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5		While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Response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== “y”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6			Set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Number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Floor(Random()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* 2)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7			If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Number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== 1 Then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8				Write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“Heads”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9			Else</a:t>
            </a:r>
            <a:endParaRPr lang="en-US" sz="20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10			Write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“Tails”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11		End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If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12		Write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“Flip again? Enter ‘y’ for yes, ‘n’ for no: “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13		Input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Response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14	End While</a:t>
            </a:r>
            <a:endParaRPr lang="en-US" sz="2000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69894" y="201706"/>
            <a:ext cx="9681882" cy="6454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Example: Winning at Dice: What number should I bet on?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565333"/>
              </p:ext>
            </p:extLst>
          </p:nvPr>
        </p:nvGraphicFramePr>
        <p:xfrm>
          <a:off x="1021973" y="981634"/>
          <a:ext cx="9305370" cy="45536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50895"/>
                <a:gridCol w="1550895"/>
                <a:gridCol w="1550895"/>
                <a:gridCol w="1550895"/>
                <a:gridCol w="1550895"/>
                <a:gridCol w="1550895"/>
              </a:tblGrid>
              <a:tr h="405877">
                <a:tc gridSpan="6">
                  <a:txBody>
                    <a:bodyPr/>
                    <a:lstStyle/>
                    <a:p>
                      <a:pPr marL="0" marR="0" algn="ctr" hangingPunc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1250950" algn="r"/>
                          <a:tab pos="2774950" algn="r"/>
                          <a:tab pos="4089400" algn="r"/>
                        </a:tabLs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</a:rPr>
                        <a:t>Possible ways to roll the 11 possible </a:t>
                      </a: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</a:rPr>
                        <a:t>sums</a:t>
                      </a:r>
                      <a:endParaRPr lang="en-US" sz="2000" b="0" dirty="0">
                        <a:solidFill>
                          <a:srgbClr val="002060"/>
                        </a:solidFill>
                        <a:effectLst/>
                        <a:latin typeface="Charlotte Sans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501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+ 1 = 2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+ 1 = 3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+ 1 = 4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+ 1 = 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+ 1 = 6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+ 1 = 7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43501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+ 2 = 3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+ 2 = 4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+ 2 = 5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+ 2 = 6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+ 2 = 7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+ 2 = 8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43501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+ 3 = 4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+ 3 = 5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+ 3 = 6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+ 3 = 7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+ 3 = 8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+ 3 = 9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43501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+ 4 = 5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+ 4 = 6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+ 4 = 7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+ 4 = 8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+ 4 = 9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+ 4 = 10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43501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+ 5 = 6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+ 5 = 7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+ 5 = 8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+ 5 = 9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+ 5 = 10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+ 5 = 11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43501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+ 6 = 7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+ 6 = 8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+ 6 = 9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+ 6 = 10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+ 6 = 11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+ 6 = 12</a:t>
                      </a:r>
                      <a:endParaRPr lang="en-US" sz="16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60412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72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72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72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72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72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Charlotte Sans 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72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83776">
                <a:tc gridSpan="6"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</a:rPr>
                        <a:t>Possible ways to roll a 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</a:rPr>
                        <a:t>: 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(1,4), (4,1), (2,3), (3,2)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3776">
                <a:tc gridSpan="6"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</a:tabLs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</a:rPr>
                        <a:t>Possible ways to roll an 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</a:rPr>
                        <a:t>: 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(2,6), (6,2), (3,5), (5,3), (4,4)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93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69894" y="201706"/>
            <a:ext cx="9681882" cy="6454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Example: Winning at Dice: What number should I bet on?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58906" y="954742"/>
            <a:ext cx="11161059" cy="4975412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Declare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FiveCount</a:t>
            </a: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EightCount</a:t>
            </a: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Die1</a:t>
            </a: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Die2</a:t>
            </a: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Integer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	Set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FiveCount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	Set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EightCount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	For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1000;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		Set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Die1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Random()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6) + 1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		Set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Die2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Floor(Random()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6) + 1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		Set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Die1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Die2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		If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 Then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			Set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FiveCount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FiveCount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		End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		If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8 Then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			Set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EightCount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EightCount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		End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	End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	Write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“Number of times sum was 5: ” +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FiveCount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	Write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“Number of times sum was 8: ” +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EightCount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6.1 Combining Loops With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If-Then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 Statements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By combining loops and decision structures, programs become much more complex.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Loops can be nested inside selection structures and selections can be nested inside loops.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Loops can be nested inside other loops.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Using multiple combinations of these structures </a:t>
            </a:r>
            <a:r>
              <a:rPr lang="en-US" sz="2400" dirty="0" smtClean="0">
                <a:solidFill>
                  <a:srgbClr val="002060"/>
                </a:solidFill>
              </a:rPr>
              <a:t>allows </a:t>
            </a:r>
            <a:r>
              <a:rPr lang="en-US" sz="2400" dirty="0" smtClean="0">
                <a:solidFill>
                  <a:srgbClr val="002060"/>
                </a:solidFill>
              </a:rPr>
              <a:t>for limitless possibilities!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100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The Algorithm for a Pseudorandom Number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845734"/>
            <a:ext cx="10986247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 A </a:t>
            </a:r>
            <a:r>
              <a:rPr lang="en-US" sz="2800" dirty="0">
                <a:solidFill>
                  <a:srgbClr val="002060"/>
                </a:solidFill>
              </a:rPr>
              <a:t>computer doesn’t understand, “Pick any number between 1 and </a:t>
            </a:r>
            <a:r>
              <a:rPr lang="en-US" sz="2800" dirty="0" smtClean="0">
                <a:solidFill>
                  <a:srgbClr val="002060"/>
                </a:solidFill>
              </a:rPr>
              <a:t>20.” 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 A </a:t>
            </a:r>
            <a:r>
              <a:rPr lang="en-US" sz="2800" dirty="0">
                <a:solidFill>
                  <a:srgbClr val="002060"/>
                </a:solidFill>
              </a:rPr>
              <a:t>computer must receive instructions from a </a:t>
            </a:r>
            <a:r>
              <a:rPr lang="en-US" sz="2800" dirty="0" smtClean="0">
                <a:solidFill>
                  <a:srgbClr val="002060"/>
                </a:solidFill>
              </a:rPr>
              <a:t>program.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 Random </a:t>
            </a:r>
            <a:r>
              <a:rPr lang="en-US" sz="2800" dirty="0">
                <a:solidFill>
                  <a:srgbClr val="002060"/>
                </a:solidFill>
              </a:rPr>
              <a:t>numbers are often produced by means of a </a:t>
            </a:r>
            <a:r>
              <a:rPr lang="en-US" sz="2800" b="1" dirty="0">
                <a:solidFill>
                  <a:srgbClr val="002060"/>
                </a:solidFill>
              </a:rPr>
              <a:t>mathematical </a:t>
            </a:r>
            <a:r>
              <a:rPr lang="en-US" sz="2800" b="1" dirty="0" smtClean="0">
                <a:solidFill>
                  <a:srgbClr val="002060"/>
                </a:solidFill>
              </a:rPr>
              <a:t>algorithm.</a:t>
            </a:r>
            <a:endParaRPr lang="en-US" sz="2800" dirty="0">
              <a:solidFill>
                <a:srgbClr val="002060"/>
              </a:solidFill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A mathematical algorithm is a formula that instructs the computer how to pick some number in a specified </a:t>
            </a:r>
            <a:r>
              <a:rPr lang="en-US" sz="2800" dirty="0" smtClean="0">
                <a:solidFill>
                  <a:srgbClr val="002060"/>
                </a:solidFill>
              </a:rPr>
              <a:t>range.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 An </a:t>
            </a:r>
            <a:r>
              <a:rPr lang="en-US" sz="2800" dirty="0">
                <a:solidFill>
                  <a:srgbClr val="002060"/>
                </a:solidFill>
              </a:rPr>
              <a:t>algorithm requires some beginning value to </a:t>
            </a:r>
            <a:r>
              <a:rPr lang="en-US" sz="2800" dirty="0" smtClean="0">
                <a:solidFill>
                  <a:srgbClr val="002060"/>
                </a:solidFill>
              </a:rPr>
              <a:t>manipulate.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 This </a:t>
            </a:r>
            <a:r>
              <a:rPr lang="en-US" sz="2800" dirty="0">
                <a:solidFill>
                  <a:srgbClr val="002060"/>
                </a:solidFill>
              </a:rPr>
              <a:t>starting number is the </a:t>
            </a:r>
            <a:r>
              <a:rPr lang="en-US" sz="2800" b="1" dirty="0">
                <a:solidFill>
                  <a:srgbClr val="002060"/>
                </a:solidFill>
              </a:rPr>
              <a:t>seed </a:t>
            </a:r>
            <a:r>
              <a:rPr lang="en-US" sz="2800" b="1" dirty="0" smtClean="0">
                <a:solidFill>
                  <a:srgbClr val="002060"/>
                </a:solidFill>
              </a:rPr>
              <a:t>value.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100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The Seed for a Pseudorandom Number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845734"/>
            <a:ext cx="10986247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200" dirty="0" smtClean="0">
                <a:solidFill>
                  <a:srgbClr val="002060"/>
                </a:solidFill>
              </a:rPr>
              <a:t>If </a:t>
            </a:r>
            <a:r>
              <a:rPr lang="en-US" sz="2200" dirty="0">
                <a:solidFill>
                  <a:srgbClr val="002060"/>
                </a:solidFill>
              </a:rPr>
              <a:t>the same seed is used each time, the numbers generated are not really </a:t>
            </a:r>
            <a:r>
              <a:rPr lang="en-US" sz="2200" dirty="0" smtClean="0">
                <a:solidFill>
                  <a:srgbClr val="002060"/>
                </a:solidFill>
              </a:rPr>
              <a:t>random. Such </a:t>
            </a:r>
            <a:r>
              <a:rPr lang="en-US" sz="2200" dirty="0">
                <a:solidFill>
                  <a:srgbClr val="002060"/>
                </a:solidFill>
              </a:rPr>
              <a:t>numbers are called </a:t>
            </a:r>
            <a:r>
              <a:rPr lang="en-US" sz="2200" b="1" dirty="0" smtClean="0">
                <a:solidFill>
                  <a:srgbClr val="002060"/>
                </a:solidFill>
              </a:rPr>
              <a:t>pseudorandom.</a:t>
            </a:r>
            <a:endParaRPr lang="en-US" sz="2200" b="1" dirty="0">
              <a:solidFill>
                <a:srgbClr val="002060"/>
              </a:solidFill>
            </a:endParaRP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2060"/>
                </a:solidFill>
              </a:rPr>
              <a:t>If the starting value of the algorithm never changes, the same sequence of numbers will be produced each time the program is executed. </a:t>
            </a:r>
            <a:r>
              <a:rPr lang="en-US" sz="2200" dirty="0" smtClean="0">
                <a:solidFill>
                  <a:srgbClr val="002060"/>
                </a:solidFill>
              </a:rPr>
              <a:t>This may be </a:t>
            </a:r>
            <a:r>
              <a:rPr lang="en-US" sz="2200" dirty="0">
                <a:solidFill>
                  <a:srgbClr val="002060"/>
                </a:solidFill>
              </a:rPr>
              <a:t>useful for debugging </a:t>
            </a:r>
            <a:r>
              <a:rPr lang="en-US" sz="2200" dirty="0" smtClean="0">
                <a:solidFill>
                  <a:srgbClr val="002060"/>
                </a:solidFill>
              </a:rPr>
              <a:t>purposes.</a:t>
            </a:r>
            <a:endParaRPr lang="en-US" sz="22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</a:rPr>
              <a:t> The </a:t>
            </a:r>
            <a:r>
              <a:rPr lang="en-US" sz="2200" dirty="0">
                <a:solidFill>
                  <a:srgbClr val="002060"/>
                </a:solidFill>
              </a:rPr>
              <a:t>programmer must force the computer to use a different seed on each run so that the random numbers produced will be </a:t>
            </a:r>
            <a:r>
              <a:rPr lang="en-US" sz="2200" dirty="0" smtClean="0">
                <a:solidFill>
                  <a:srgbClr val="002060"/>
                </a:solidFill>
              </a:rPr>
              <a:t>unpredictable.</a:t>
            </a:r>
            <a:endParaRPr lang="en-US" sz="2200" dirty="0">
              <a:solidFill>
                <a:srgbClr val="002060"/>
              </a:solidFill>
            </a:endParaRPr>
          </a:p>
          <a:p>
            <a:pPr marL="891540" lvl="4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use a seed that is not predetermined, like the number of milliseconds since the beginning of the current year </a:t>
            </a:r>
          </a:p>
          <a:p>
            <a:pPr marL="818822" lvl="5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it will only occur once a year</a:t>
            </a:r>
          </a:p>
          <a:p>
            <a:pPr marL="818822" lvl="5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forces a random number generator to start with a different seed each time 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006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.4 Nested Loops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941544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When one loop </a:t>
            </a:r>
            <a:r>
              <a:rPr lang="en-US" sz="2800" dirty="0" smtClean="0">
                <a:solidFill>
                  <a:srgbClr val="002060"/>
                </a:solidFill>
              </a:rPr>
              <a:t>is </a:t>
            </a:r>
            <a:r>
              <a:rPr lang="en-US" sz="2800" dirty="0">
                <a:solidFill>
                  <a:srgbClr val="002060"/>
                </a:solidFill>
              </a:rPr>
              <a:t>contained entirely within another we say that they are </a:t>
            </a:r>
            <a:r>
              <a:rPr lang="en-US" sz="2800" b="1" dirty="0">
                <a:solidFill>
                  <a:srgbClr val="002060"/>
                </a:solidFill>
              </a:rPr>
              <a:t>nested loops</a:t>
            </a:r>
            <a:r>
              <a:rPr lang="en-US" sz="2800" dirty="0">
                <a:solidFill>
                  <a:srgbClr val="002060"/>
                </a:solidFill>
              </a:rPr>
              <a:t>. </a:t>
            </a:r>
          </a:p>
          <a:p>
            <a:pPr marL="708660" lvl="3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The larger loop is called the </a:t>
            </a:r>
            <a:r>
              <a:rPr lang="en-US" sz="2400" b="1" dirty="0">
                <a:solidFill>
                  <a:srgbClr val="002060"/>
                </a:solidFill>
              </a:rPr>
              <a:t>outer loop</a:t>
            </a:r>
          </a:p>
          <a:p>
            <a:pPr marL="708660" lvl="3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The one lying within it is called the </a:t>
            </a:r>
            <a:r>
              <a:rPr lang="en-US" sz="2400" b="1" dirty="0">
                <a:solidFill>
                  <a:srgbClr val="002060"/>
                </a:solidFill>
              </a:rPr>
              <a:t>inner loop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It is often difficult to follow the logical sequence of steps when nested loops are implemented.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It is very important to be able to walk through (</a:t>
            </a:r>
            <a:r>
              <a:rPr lang="en-US" sz="2800" b="1" dirty="0">
                <a:solidFill>
                  <a:srgbClr val="002060"/>
                </a:solidFill>
              </a:rPr>
              <a:t>desk check</a:t>
            </a:r>
            <a:r>
              <a:rPr lang="en-US" sz="2800" dirty="0">
                <a:solidFill>
                  <a:srgbClr val="002060"/>
                </a:solidFill>
              </a:rPr>
              <a:t>) the </a:t>
            </a:r>
            <a:r>
              <a:rPr lang="en-US" sz="2800" dirty="0" err="1">
                <a:solidFill>
                  <a:srgbClr val="002060"/>
                </a:solidFill>
              </a:rPr>
              <a:t>pseudocode</a:t>
            </a:r>
            <a:r>
              <a:rPr lang="en-US" sz="2800" dirty="0">
                <a:solidFill>
                  <a:srgbClr val="002060"/>
                </a:solidFill>
              </a:rPr>
              <a:t> with paper and pencil, carefully writing down the values of each variable at each step.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2708238" cy="80260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16859" y="1845734"/>
            <a:ext cx="7812741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   Declare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OutCount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As Integer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2   Declare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InCount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As Integer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3	For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OutCount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1;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OutCount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&lt;=2;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OutCount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Times" panose="02020603050405020304" pitchFamily="18" charset="0"/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4	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For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InCount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1;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InCount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&lt;=3;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InCount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Times" panose="02020603050405020304" pitchFamily="18" charset="0"/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5	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	Write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OutCount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+ “: “ +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InCount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6	   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For(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InCount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7	   Write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“ 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8	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For(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OutCount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</a:p>
          <a:p>
            <a:pPr marL="990600" lvl="1" indent="-533400">
              <a:buNone/>
            </a:pPr>
            <a:endParaRPr lang="en-US" sz="2400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0965" y="1845735"/>
            <a:ext cx="3455894" cy="402336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98064"/>
              </p:ext>
            </p:extLst>
          </p:nvPr>
        </p:nvGraphicFramePr>
        <p:xfrm>
          <a:off x="8508989" y="2136191"/>
          <a:ext cx="3065928" cy="353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100"/>
                <a:gridCol w="1114326"/>
                <a:gridCol w="838502"/>
              </a:tblGrid>
              <a:tr h="3234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OutCount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InCount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</a:tr>
              <a:tr h="3234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34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34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34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34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34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34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34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34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3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13648" y="1954680"/>
            <a:ext cx="3390350" cy="162223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Flowchart for the nested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oops on the previous slide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0" y="220194"/>
            <a:ext cx="4627751" cy="5750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5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00710" y="287091"/>
            <a:ext cx="9946902" cy="125932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Nesting Other Kinds </a:t>
            </a:r>
            <a:r>
              <a:rPr lang="en-US" sz="3200" dirty="0">
                <a:solidFill>
                  <a:srgbClr val="002060"/>
                </a:solidFill>
              </a:rPr>
              <a:t>of Loops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Any </a:t>
            </a:r>
            <a:r>
              <a:rPr lang="en-US" sz="2400" dirty="0">
                <a:solidFill>
                  <a:srgbClr val="002060"/>
                </a:solidFill>
              </a:rPr>
              <a:t>style of loop may be nested.  Each nested loop must be indented to indicate which statements are controlled by which looping construct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96134" y="1667436"/>
            <a:ext cx="9802906" cy="42871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Statements</a:t>
            </a:r>
            <a:endParaRPr lang="en-US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More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 be here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(initial condition; test; increment)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more code here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For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More code may be here</a:t>
            </a:r>
            <a:endParaRPr lang="en-US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 code may be here</a:t>
            </a:r>
            <a:endParaRPr lang="en-US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62519" y="833716"/>
            <a:ext cx="8969188" cy="49754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	Declare 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Count1</a:t>
            </a: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Count2</a:t>
            </a: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Side</a:t>
            </a: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As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Integer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2	Declare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Symbol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 As </a:t>
            </a: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Character</a:t>
            </a: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3	Write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“Choose a symbol (any character from the keyboard</a:t>
            </a: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):“</a:t>
            </a: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4	Input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Symbol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5	Write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“Enter the length of a side of the square: 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6	Input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Side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7	Set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Count1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8	Set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Count2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9	While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Count1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 &lt;=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Side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10		While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Count2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 &lt;=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Side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11			Print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Symbol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12			Set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Count2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Count2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 + 1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13		End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While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14		Print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&lt;NL&gt;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15		Set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Count2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16		Set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Count1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Count1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 + 1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17	End While</a:t>
            </a: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0317" y="721565"/>
            <a:ext cx="1837765" cy="159132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Example:</a:t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3200" dirty="0" smtClean="0">
                <a:solidFill>
                  <a:srgbClr val="002060"/>
                </a:solidFill>
              </a:rPr>
              <a:t>Drawing Squares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925696" cy="80260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Mind Games Workout #1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16859" y="1845734"/>
            <a:ext cx="7261411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	Declare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Y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Z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As Integer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2	For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1;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&lt; 4;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3		Write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Pass Number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+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X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4		For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(Y = 1;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&lt; 10;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+3)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5	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Z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+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6			Write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+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Z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7		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For(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8	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For(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2246624"/>
              </p:ext>
            </p:extLst>
          </p:nvPr>
        </p:nvGraphicFramePr>
        <p:xfrm>
          <a:off x="7866903" y="286603"/>
          <a:ext cx="3616885" cy="58039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7452"/>
                <a:gridCol w="551689"/>
                <a:gridCol w="649767"/>
                <a:gridCol w="2047977"/>
              </a:tblGrid>
              <a:tr h="339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398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 Number 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98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+ 1 = 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98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+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= 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98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+ 7 = 8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98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98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 Number 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98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+ 1 = 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98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+ 4 = 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98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+ 7 = 9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98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98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 Number 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98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+ 1 = 4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98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+ 4 = 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98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+ 7 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98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98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3185" y="268941"/>
            <a:ext cx="9240819" cy="75068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Mind Games: Workout # 2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957" y="1517164"/>
            <a:ext cx="7546490" cy="4641589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AutoNum type="arabicPlain"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Integer 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AutoNum type="arabicPlain"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Count1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Integer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AutoNum type="arabicPlain"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Count2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Integer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Set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Set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Count1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Do</a:t>
            </a:r>
            <a:endParaRPr lang="en-US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	Set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Count1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	Set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Count2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	Write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“Pass Number “ +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	While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Count2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	   Set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	   Write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“X =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+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“,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+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“,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+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	   Set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	   Set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Count2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Count2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	End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	Set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Count1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Count1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" panose="02020603050405020304" pitchFamily="18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 While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Count1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447425"/>
              </p:ext>
            </p:extLst>
          </p:nvPr>
        </p:nvGraphicFramePr>
        <p:xfrm>
          <a:off x="5066850" y="131781"/>
          <a:ext cx="6481484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49"/>
                <a:gridCol w="551329"/>
                <a:gridCol w="591671"/>
                <a:gridCol w="1035423"/>
                <a:gridCol w="1035424"/>
                <a:gridCol w="2796988"/>
              </a:tblGrid>
              <a:tr h="3133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133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133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 Number 1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133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2, Y = 3, Z = 6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133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133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3, Y = 3, Z = 9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133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133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4, Y = 3, Z = 12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133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13317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 so on...</a:t>
                      </a:r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8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56847" y="316508"/>
            <a:ext cx="7032812" cy="5909310"/>
          </a:xfrm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4535" y="1056096"/>
            <a:ext cx="2257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Mind Games: </a:t>
            </a: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Workout #3 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581835" y="195485"/>
            <a:ext cx="926502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	Declare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As Integer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2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1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3	Write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“Cheers!”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4	While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&lt; 3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5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A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6		Write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A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7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1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8		While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&lt; 4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9	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+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A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10			Write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C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11			If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== 1 AND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&gt;= 4) Then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12				Write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“Let’s do this some more!”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13			Else</a:t>
            </a:r>
            <a:endParaRPr lang="en-US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14				If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== 2 AND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&gt;= 8) Then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15					Write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“Who do we appreciate?”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16				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If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17			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If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18	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+ 1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19		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While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20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+ 1</a:t>
            </a:r>
          </a:p>
          <a:p>
            <a:pPr marL="9144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21	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6719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Exiting a Loop Early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799755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One reason to nest a selection structure inside a loop is to allow the loop to end before the test condition has been met for any reason. For example:</a:t>
            </a:r>
          </a:p>
          <a:p>
            <a:pPr marL="365760" lvl="4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If </a:t>
            </a:r>
            <a:r>
              <a:rPr lang="en-US" sz="2800" dirty="0">
                <a:solidFill>
                  <a:srgbClr val="002060"/>
                </a:solidFill>
              </a:rPr>
              <a:t>the user has entered an incorrect value that would cause an error </a:t>
            </a:r>
          </a:p>
          <a:p>
            <a:pPr marL="365760" lvl="4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If the user has entered a required response and the program can continue without further </a:t>
            </a:r>
            <a:r>
              <a:rPr lang="en-US" sz="2800" dirty="0" smtClean="0">
                <a:solidFill>
                  <a:srgbClr val="002060"/>
                </a:solidFill>
              </a:rPr>
              <a:t>iterations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56847" y="316508"/>
            <a:ext cx="7032812" cy="5909310"/>
          </a:xfrm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4535" y="1056096"/>
            <a:ext cx="2257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Mind Games: </a:t>
            </a: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Workout #3</a:t>
            </a: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Follow</a:t>
            </a: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Along… 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09745"/>
              </p:ext>
            </p:extLst>
          </p:nvPr>
        </p:nvGraphicFramePr>
        <p:xfrm>
          <a:off x="2971800" y="99338"/>
          <a:ext cx="6656294" cy="6105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571"/>
                <a:gridCol w="886938"/>
                <a:gridCol w="996436"/>
                <a:gridCol w="3854349"/>
              </a:tblGrid>
              <a:tr h="3145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Cheers!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Let’s do this some more!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 do we appreciate?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59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7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33737" y="239745"/>
            <a:ext cx="9802394" cy="66389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Example: Exiting the Loop When There’s No More Money</a:t>
            </a:r>
          </a:p>
        </p:txBody>
      </p:sp>
      <p:sp>
        <p:nvSpPr>
          <p:cNvPr id="3" name="Rectangle 2"/>
          <p:cNvSpPr/>
          <p:nvPr/>
        </p:nvSpPr>
        <p:spPr>
          <a:xfrm>
            <a:off x="931559" y="1226373"/>
            <a:ext cx="10176733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	Declare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Cost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Total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Max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As Float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2	Declare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As Integer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3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Total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4	Write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Enter the maximum amount you want to spend: $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endParaRPr lang="en-US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5	Input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Max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6	For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1;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&lt; 11;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7		Write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Enter the cost of an item: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endParaRPr lang="en-US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8	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	Input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Cost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9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Total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Total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+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Cost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10		If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Total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&gt;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Max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Then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11			Write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You have reached your spending limit.</a:t>
            </a:r>
            <a:r>
              <a:rPr lang="en-US" dirty="0">
                <a:solidFill>
                  <a:srgbClr val="002060"/>
                </a:solidFill>
              </a:rPr>
              <a:t>”</a:t>
            </a:r>
            <a:endParaRPr lang="en-US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12			Write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You cannot buy this item or anything else.</a:t>
            </a:r>
            <a:r>
              <a:rPr lang="en-US" dirty="0">
                <a:solidFill>
                  <a:srgbClr val="002060"/>
                </a:solidFill>
              </a:rPr>
              <a:t>”</a:t>
            </a:r>
            <a:endParaRPr lang="en-US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13	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Total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Total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–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Cost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14			Exit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For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15		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If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16		Write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You have bought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+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items.</a:t>
            </a:r>
            <a:r>
              <a:rPr lang="en-US" dirty="0">
                <a:solidFill>
                  <a:srgbClr val="002060"/>
                </a:solidFill>
              </a:rPr>
              <a:t>”</a:t>
            </a:r>
            <a:endParaRPr lang="en-US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17	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For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18	Write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Your total cost is $ </a:t>
            </a:r>
            <a:r>
              <a:rPr lang="en-US" dirty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+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285997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33737" y="239745"/>
            <a:ext cx="9802394" cy="66389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Example: </a:t>
            </a:r>
            <a:r>
              <a:rPr lang="en-US" sz="3200" b="1" dirty="0" smtClean="0">
                <a:solidFill>
                  <a:srgbClr val="002060"/>
                </a:solidFill>
              </a:rPr>
              <a:t>The Guessing Game using a </a:t>
            </a:r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Do…While</a:t>
            </a:r>
            <a:r>
              <a:rPr lang="en-US" sz="3200" b="1" dirty="0" smtClean="0">
                <a:solidFill>
                  <a:srgbClr val="002060"/>
                </a:solidFill>
              </a:rPr>
              <a:t> loop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9398" y="903644"/>
            <a:ext cx="1017673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	Declare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SecretNumber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Guess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As Integer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2	Write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“Enter a secret number: “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3	Input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SecretNumber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4	Clear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Screen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5	Set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= 1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6	Do</a:t>
            </a:r>
            <a:endParaRPr lang="en-US" sz="20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7		Write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“Guess the secret number: “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8		Input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Guess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9		If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Guess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==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SecretNumber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Then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10			Write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“You guessed it!”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11			Exit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Loop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12		Else</a:t>
            </a:r>
            <a:endParaRPr lang="en-US" sz="20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13			Write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“Try again”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14		End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If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15		Set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+ 1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16	While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Count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&lt;= 5</a:t>
            </a:r>
          </a:p>
        </p:txBody>
      </p:sp>
    </p:spTree>
    <p:extLst>
      <p:ext uri="{BB962C8B-B14F-4D97-AF65-F5344CB8AC3E}">
        <p14:creationId xmlns:p14="http://schemas.microsoft.com/office/powerpoint/2010/main" val="972451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03642" y="172122"/>
            <a:ext cx="9832489" cy="86061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Example: </a:t>
            </a:r>
            <a:r>
              <a:rPr lang="en-US" sz="2800" b="1" dirty="0" smtClean="0">
                <a:solidFill>
                  <a:srgbClr val="002060"/>
                </a:solidFill>
              </a:rPr>
              <a:t>Combining Loops, Decisions, and Validating Data </a:t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                            </a:t>
            </a:r>
            <a:r>
              <a:rPr lang="en-US" sz="2000" b="1" dirty="0" smtClean="0">
                <a:solidFill>
                  <a:srgbClr val="002060"/>
                </a:solidFill>
              </a:rPr>
              <a:t>Computing valid square roots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729" y="1032733"/>
            <a:ext cx="102735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	Declare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Number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Root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As Float</a:t>
            </a:r>
          </a:p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2	Declare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Response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As Character</a:t>
            </a:r>
          </a:p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3	Write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“Do you want to find the square root of a number?”</a:t>
            </a:r>
          </a:p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4	Write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“Enter ‘y’ for yes, ‘n’ for no: “</a:t>
            </a:r>
          </a:p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5	While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Response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== “y”</a:t>
            </a:r>
          </a:p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6		Write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“Enter a positive number: “</a:t>
            </a:r>
          </a:p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7		Input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Number</a:t>
            </a:r>
          </a:p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8		If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Number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&gt;= 0) Then</a:t>
            </a:r>
          </a:p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9			Set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Root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</a:rPr>
              <a:t>Sqrt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Number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</a:p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10			Write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“The square root of “ +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Number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 + “ is: “ +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Root</a:t>
            </a:r>
          </a:p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11		Else</a:t>
            </a:r>
            <a:endParaRPr lang="en-US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12			Write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“Your number is invalid.”</a:t>
            </a:r>
          </a:p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13		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If</a:t>
            </a:r>
          </a:p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14		Write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“Do you want to do this again?”</a:t>
            </a:r>
          </a:p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15		Write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“Enter ‘y’ for yes, ‘n’ for no: “</a:t>
            </a:r>
          </a:p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16		Input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Response</a:t>
            </a:r>
          </a:p>
          <a:p>
            <a:pPr marL="0" lvl="1">
              <a:buFontTx/>
              <a:buNone/>
            </a:pP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17	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125070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1" y="322730"/>
            <a:ext cx="10972800" cy="9323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.2 Combining Loops and Decisions in Longer Programs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2060"/>
                </a:solidFill>
              </a:rPr>
              <a:t>The example in the next slide shows how to keep track of how many positive numbers and how many negative numbers are input by a user.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2060"/>
                </a:solidFill>
              </a:rPr>
              <a:t>Uses for this type of program</a:t>
            </a:r>
            <a:r>
              <a:rPr lang="en-US" sz="3200" dirty="0">
                <a:solidFill>
                  <a:srgbClr val="002060"/>
                </a:solidFill>
              </a:rPr>
              <a:t>:</a:t>
            </a:r>
          </a:p>
          <a:p>
            <a:pPr marL="365760" lvl="4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Embed </a:t>
            </a:r>
            <a:r>
              <a:rPr lang="en-US" sz="2400" dirty="0">
                <a:solidFill>
                  <a:srgbClr val="002060"/>
                </a:solidFill>
              </a:rPr>
              <a:t>in a larger program to track  various types of entries</a:t>
            </a:r>
          </a:p>
          <a:p>
            <a:pPr marL="34290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Use by a </a:t>
            </a:r>
            <a:r>
              <a:rPr lang="en-US" sz="2400" dirty="0">
                <a:solidFill>
                  <a:srgbClr val="002060"/>
                </a:solidFill>
              </a:rPr>
              <a:t>college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dirty="0">
                <a:solidFill>
                  <a:srgbClr val="002060"/>
                </a:solidFill>
              </a:rPr>
              <a:t>enter demographic information on students</a:t>
            </a:r>
          </a:p>
          <a:p>
            <a:pPr marL="34290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Use by a </a:t>
            </a:r>
            <a:r>
              <a:rPr lang="en-US" sz="2400" dirty="0">
                <a:solidFill>
                  <a:srgbClr val="002060"/>
                </a:solidFill>
              </a:rPr>
              <a:t>business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dirty="0">
                <a:solidFill>
                  <a:srgbClr val="002060"/>
                </a:solidFill>
              </a:rPr>
              <a:t>track </a:t>
            </a:r>
            <a:r>
              <a:rPr lang="en-US" sz="2400" dirty="0" smtClean="0">
                <a:solidFill>
                  <a:srgbClr val="002060"/>
                </a:solidFill>
              </a:rPr>
              <a:t>number of items purchased </a:t>
            </a:r>
            <a:r>
              <a:rPr lang="en-US" sz="2400" dirty="0">
                <a:solidFill>
                  <a:srgbClr val="002060"/>
                </a:solidFill>
              </a:rPr>
              <a:t>that were above or below a certain cost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31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0990" y="425830"/>
            <a:ext cx="7135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Example: Keeping Track of User 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946673" y="1197202"/>
            <a:ext cx="98002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	Declare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PositiveCount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NegativeCount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Number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As Integer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2	Set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PositiveCount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3	Set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NegativeCount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4	Write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“Enter a number. Enter 0 when done: “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5	Input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Number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6	While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Number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!= 0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7		If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Number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&gt; 0 Then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8			Set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PositiveCount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PositiveCount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+ 1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9		Else</a:t>
            </a:r>
            <a:endParaRPr lang="en-US" sz="20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10			Set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NegativeCount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NegativeCount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 + 1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11		End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If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12		Write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“Enter a number. Enter 0 when done: “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13		Input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Number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14	End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While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15	Write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“Positive numbers entered: “ +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PositiveCount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16	Write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</a:rPr>
              <a:t>“Negative numbers entered: “ +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NegativeCount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30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27761" y="1667434"/>
            <a:ext cx="3541059" cy="236668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Flowchart using </a:t>
            </a:r>
            <a:r>
              <a:rPr lang="en-US" sz="2800" b="1" dirty="0" smtClean="0">
                <a:solidFill>
                  <a:srgbClr val="002060"/>
                </a:solidFill>
              </a:rPr>
              <a:t>a selection structure with a loop </a:t>
            </a:r>
            <a:r>
              <a:rPr lang="en-US" sz="2800" b="1" dirty="0" smtClean="0">
                <a:solidFill>
                  <a:srgbClr val="002060"/>
                </a:solidFill>
              </a:rPr>
              <a:t>to keep track of the number of positive and negative numbers entered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ch_05_fig_4_pos_neg_cou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494" y="90487"/>
            <a:ext cx="3500718" cy="6019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61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3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4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5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6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7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Words>2222</Words>
  <Application>Microsoft Office PowerPoint</Application>
  <PresentationFormat>Widescreen</PresentationFormat>
  <Paragraphs>601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Aharoni</vt:lpstr>
      <vt:lpstr>Calibri</vt:lpstr>
      <vt:lpstr>Calibri Light</vt:lpstr>
      <vt:lpstr>Charlotte Sans Book</vt:lpstr>
      <vt:lpstr>Charlotte Sans Medium</vt:lpstr>
      <vt:lpstr>Courier New</vt:lpstr>
      <vt:lpstr>Helvetica</vt:lpstr>
      <vt:lpstr>Times</vt:lpstr>
      <vt:lpstr>Times New Roman</vt:lpstr>
      <vt:lpstr>Wingdings</vt:lpstr>
      <vt:lpstr>Retrospect</vt:lpstr>
      <vt:lpstr>Chapter 6 More About Loops and Decisions</vt:lpstr>
      <vt:lpstr>6.1 Combining Loops With If-Then Statements</vt:lpstr>
      <vt:lpstr>Exiting a Loop Early</vt:lpstr>
      <vt:lpstr>Example: Exiting the Loop When There’s No More Money</vt:lpstr>
      <vt:lpstr>Example: The Guessing Game using a Do…While loop</vt:lpstr>
      <vt:lpstr>Example: Combining Loops, Decisions, and Validating Data                              Computing valid square roots</vt:lpstr>
      <vt:lpstr>6.2 Combining Loops and Decisions in Longer Programs</vt:lpstr>
      <vt:lpstr>PowerPoint Presentation</vt:lpstr>
      <vt:lpstr>Flowchart using a selection structure with a loop to keep track of the number of positive and negative numbers entered</vt:lpstr>
      <vt:lpstr>The Length_Of() Function</vt:lpstr>
      <vt:lpstr>The Print Statement and the newline Indicator &lt;NL&gt;</vt:lpstr>
      <vt:lpstr>Using the Length_Of() Function for Formatting</vt:lpstr>
      <vt:lpstr>6.3 Random Numbers</vt:lpstr>
      <vt:lpstr>The Random() Function</vt:lpstr>
      <vt:lpstr>Examples of Random Numbers Using the Random()Function</vt:lpstr>
      <vt:lpstr>Generating Random Numbers in Various Ranges</vt:lpstr>
      <vt:lpstr>Example: Flipping a Coin</vt:lpstr>
      <vt:lpstr>Example: Winning at Dice: What number should I bet on?</vt:lpstr>
      <vt:lpstr>Example: Winning at Dice: What number should I bet on?</vt:lpstr>
      <vt:lpstr>The Algorithm for a Pseudorandom Number</vt:lpstr>
      <vt:lpstr>The Seed for a Pseudorandom Number</vt:lpstr>
      <vt:lpstr>6.4 Nested Loops</vt:lpstr>
      <vt:lpstr>Example</vt:lpstr>
      <vt:lpstr>Flowchart for the nested loops on the previous slide</vt:lpstr>
      <vt:lpstr>Nesting Other Kinds of Loops:  Any style of loop may be nested.  Each nested loop must be indented to indicate which statements are controlled by which looping construct.</vt:lpstr>
      <vt:lpstr>Example: Drawing Squares</vt:lpstr>
      <vt:lpstr>Mind Games Workout #1</vt:lpstr>
      <vt:lpstr>Mind Games: Workout #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 Introduction</dc:title>
  <dc:creator>Lizard</dc:creator>
  <cp:lastModifiedBy>Lizard</cp:lastModifiedBy>
  <cp:revision>206</cp:revision>
  <dcterms:created xsi:type="dcterms:W3CDTF">2013-08-15T13:50:50Z</dcterms:created>
  <dcterms:modified xsi:type="dcterms:W3CDTF">2013-10-10T19:32:14Z</dcterms:modified>
</cp:coreProperties>
</file>