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31"/>
  </p:notesMasterIdLst>
  <p:handoutMasterIdLst>
    <p:handoutMasterId r:id="rId32"/>
  </p:handoutMasterIdLst>
  <p:sldIdLst>
    <p:sldId id="256" r:id="rId2"/>
    <p:sldId id="257" r:id="rId3"/>
    <p:sldId id="382" r:id="rId4"/>
    <p:sldId id="399" r:id="rId5"/>
    <p:sldId id="340" r:id="rId6"/>
    <p:sldId id="383" r:id="rId7"/>
    <p:sldId id="384" r:id="rId8"/>
    <p:sldId id="390" r:id="rId9"/>
    <p:sldId id="291" r:id="rId10"/>
    <p:sldId id="331" r:id="rId11"/>
    <p:sldId id="346" r:id="rId12"/>
    <p:sldId id="347" r:id="rId13"/>
    <p:sldId id="262" r:id="rId14"/>
    <p:sldId id="391" r:id="rId15"/>
    <p:sldId id="392" r:id="rId16"/>
    <p:sldId id="393" r:id="rId17"/>
    <p:sldId id="264" r:id="rId18"/>
    <p:sldId id="265" r:id="rId19"/>
    <p:sldId id="394" r:id="rId20"/>
    <p:sldId id="376" r:id="rId21"/>
    <p:sldId id="395" r:id="rId22"/>
    <p:sldId id="396" r:id="rId23"/>
    <p:sldId id="272" r:id="rId24"/>
    <p:sldId id="400" r:id="rId25"/>
    <p:sldId id="362" r:id="rId26"/>
    <p:sldId id="366" r:id="rId27"/>
    <p:sldId id="397" r:id="rId28"/>
    <p:sldId id="398" r:id="rId29"/>
    <p:sldId id="273" r:id="rId30"/>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BE73"/>
    <a:srgbClr val="A7FB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79" d="100"/>
          <a:sy n="79" d="100"/>
        </p:scale>
        <p:origin x="120" y="53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C7ACFBD7-ECE3-47BB-808C-545FF5A1F59C}" type="datetimeFigureOut">
              <a:rPr lang="en-US" smtClean="0"/>
              <a:t>11/16/2016</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F79664DC-2D7C-45FA-B95E-960460BFE30B}" type="slidenum">
              <a:rPr lang="en-US" smtClean="0"/>
              <a:t>‹#›</a:t>
            </a:fld>
            <a:endParaRPr lang="en-US"/>
          </a:p>
        </p:txBody>
      </p:sp>
    </p:spTree>
    <p:extLst>
      <p:ext uri="{BB962C8B-B14F-4D97-AF65-F5344CB8AC3E}">
        <p14:creationId xmlns:p14="http://schemas.microsoft.com/office/powerpoint/2010/main" val="1350079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A3BFF6CA-1548-4E28-B18B-D1CAD608CCBF}" type="datetimeFigureOut">
              <a:rPr lang="en-US" smtClean="0"/>
              <a:t>11/16/2016</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CB39F092-BC88-4B26-AEDB-79051C4FCA01}" type="slidenum">
              <a:rPr lang="en-US" smtClean="0"/>
              <a:t>‹#›</a:t>
            </a:fld>
            <a:endParaRPr lang="en-US"/>
          </a:p>
        </p:txBody>
      </p:sp>
    </p:spTree>
    <p:extLst>
      <p:ext uri="{BB962C8B-B14F-4D97-AF65-F5344CB8AC3E}">
        <p14:creationId xmlns:p14="http://schemas.microsoft.com/office/powerpoint/2010/main" val="1484242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39F092-BC88-4B26-AEDB-79051C4FCA01}" type="slidenum">
              <a:rPr lang="en-US" smtClean="0"/>
              <a:t>1</a:t>
            </a:fld>
            <a:endParaRPr lang="en-US"/>
          </a:p>
        </p:txBody>
      </p:sp>
    </p:spTree>
    <p:extLst>
      <p:ext uri="{BB962C8B-B14F-4D97-AF65-F5344CB8AC3E}">
        <p14:creationId xmlns:p14="http://schemas.microsoft.com/office/powerpoint/2010/main" val="3975272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39F092-BC88-4B26-AEDB-79051C4FCA01}" type="slidenum">
              <a:rPr lang="en-US" smtClean="0"/>
              <a:t>2</a:t>
            </a:fld>
            <a:endParaRPr lang="en-US"/>
          </a:p>
        </p:txBody>
      </p:sp>
    </p:spTree>
    <p:extLst>
      <p:ext uri="{BB962C8B-B14F-4D97-AF65-F5344CB8AC3E}">
        <p14:creationId xmlns:p14="http://schemas.microsoft.com/office/powerpoint/2010/main" val="152638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39F092-BC88-4B26-AEDB-79051C4FCA01}" type="slidenum">
              <a:rPr lang="en-US" smtClean="0"/>
              <a:t>3</a:t>
            </a:fld>
            <a:endParaRPr lang="en-US"/>
          </a:p>
        </p:txBody>
      </p:sp>
    </p:spTree>
    <p:extLst>
      <p:ext uri="{BB962C8B-B14F-4D97-AF65-F5344CB8AC3E}">
        <p14:creationId xmlns:p14="http://schemas.microsoft.com/office/powerpoint/2010/main" val="2129861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39F092-BC88-4B26-AEDB-79051C4FCA01}" type="slidenum">
              <a:rPr lang="en-US" smtClean="0"/>
              <a:t>4</a:t>
            </a:fld>
            <a:endParaRPr lang="en-US"/>
          </a:p>
        </p:txBody>
      </p:sp>
    </p:spTree>
    <p:extLst>
      <p:ext uri="{BB962C8B-B14F-4D97-AF65-F5344CB8AC3E}">
        <p14:creationId xmlns:p14="http://schemas.microsoft.com/office/powerpoint/2010/main" val="2143525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23743A-5040-4A0F-8D84-0FC0F245E801}" type="datetime1">
              <a:rPr lang="en-US" smtClean="0"/>
              <a:t>11/16/2016</a:t>
            </a:fld>
            <a:endParaRPr lang="en-US"/>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
        <p:nvSpPr>
          <p:cNvPr id="6" name="Slide Number Placeholder 5"/>
          <p:cNvSpPr>
            <a:spLocks noGrp="1"/>
          </p:cNvSpPr>
          <p:nvPr>
            <p:ph type="sldNum" sz="quarter" idx="12"/>
          </p:nvPr>
        </p:nvSpPr>
        <p:spPr/>
        <p:txBody>
          <a:bodyPr/>
          <a:lstStyle/>
          <a:p>
            <a:fld id="{06561D9D-DE0C-4D85-A6F5-45800B2FCD8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221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ED99E4-3DD1-464F-93A6-59DFEC0D0F75}" type="datetime1">
              <a:rPr lang="en-US" smtClean="0"/>
              <a:t>11/16/2016</a:t>
            </a:fld>
            <a:endParaRPr lang="en-US"/>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
        <p:nvSpPr>
          <p:cNvPr id="6" name="Slide Number Placeholder 5"/>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3194963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5EAD32-120E-4BCC-908A-CDE1B485FF4E}" type="datetime1">
              <a:rPr lang="en-US" smtClean="0"/>
              <a:t>11/16/2016</a:t>
            </a:fld>
            <a:endParaRPr lang="en-US"/>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
        <p:nvSpPr>
          <p:cNvPr id="6" name="Slide Number Placeholder 5"/>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2439755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0B7761-EF14-42D9-BC44-827E09E0080B}" type="datetime1">
              <a:rPr lang="en-US" smtClean="0"/>
              <a:t>11/16/2016</a:t>
            </a:fld>
            <a:endParaRPr lang="en-US"/>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
        <p:nvSpPr>
          <p:cNvPr id="6" name="Slide Number Placeholder 5"/>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175040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0FBB9E-01B3-48AA-BFA7-5BA9054452FF}" type="datetime1">
              <a:rPr lang="en-US" smtClean="0"/>
              <a:t>11/16/2016</a:t>
            </a:fld>
            <a:endParaRPr lang="en-US"/>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
        <p:nvSpPr>
          <p:cNvPr id="6" name="Slide Number Placeholder 5"/>
          <p:cNvSpPr>
            <a:spLocks noGrp="1"/>
          </p:cNvSpPr>
          <p:nvPr>
            <p:ph type="sldNum" sz="quarter" idx="12"/>
          </p:nvPr>
        </p:nvSpPr>
        <p:spPr/>
        <p:txBody>
          <a:bodyPr/>
          <a:lstStyle/>
          <a:p>
            <a:fld id="{06561D9D-DE0C-4D85-A6F5-45800B2FCD8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414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BDAB8C-6009-4333-A1B9-2CC10F4116F7}" type="datetime1">
              <a:rPr lang="en-US" smtClean="0"/>
              <a:t>11/16/2016</a:t>
            </a:fld>
            <a:endParaRPr lang="en-US"/>
          </a:p>
        </p:txBody>
      </p:sp>
      <p:sp>
        <p:nvSpPr>
          <p:cNvPr id="6" name="Footer Placeholder 5"/>
          <p:cNvSpPr>
            <a:spLocks noGrp="1"/>
          </p:cNvSpPr>
          <p:nvPr>
            <p:ph type="ftr" sz="quarter" idx="11"/>
          </p:nvPr>
        </p:nvSpPr>
        <p:spPr/>
        <p:txBody>
          <a:bodyPr/>
          <a:lstStyle/>
          <a:p>
            <a:r>
              <a:rPr lang="en-US" smtClean="0"/>
              <a:t>Prelude to Programming, 6th edition by Elizabeth Drake</a:t>
            </a:r>
            <a:endParaRPr lang="en-US"/>
          </a:p>
        </p:txBody>
      </p:sp>
      <p:sp>
        <p:nvSpPr>
          <p:cNvPr id="7" name="Slide Number Placeholder 6"/>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2527697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2D8128C-35CA-429B-A9F4-6CE1E0C03942}" type="datetime1">
              <a:rPr lang="en-US" smtClean="0"/>
              <a:t>11/16/2016</a:t>
            </a:fld>
            <a:endParaRPr lang="en-US"/>
          </a:p>
        </p:txBody>
      </p:sp>
      <p:sp>
        <p:nvSpPr>
          <p:cNvPr id="8" name="Footer Placeholder 7"/>
          <p:cNvSpPr>
            <a:spLocks noGrp="1"/>
          </p:cNvSpPr>
          <p:nvPr>
            <p:ph type="ftr" sz="quarter" idx="11"/>
          </p:nvPr>
        </p:nvSpPr>
        <p:spPr/>
        <p:txBody>
          <a:bodyPr/>
          <a:lstStyle/>
          <a:p>
            <a:r>
              <a:rPr lang="en-US" smtClean="0"/>
              <a:t>Prelude to Programming, 6th edition by Elizabeth Drake</a:t>
            </a:r>
            <a:endParaRPr lang="en-US"/>
          </a:p>
        </p:txBody>
      </p:sp>
      <p:sp>
        <p:nvSpPr>
          <p:cNvPr id="9" name="Slide Number Placeholder 8"/>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2061487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9892781-AC42-4ACC-AAA4-F0086B83E95D}" type="datetime1">
              <a:rPr lang="en-US" smtClean="0"/>
              <a:t>11/16/2016</a:t>
            </a:fld>
            <a:endParaRPr lang="en-US"/>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5" name="Slide Number Placeholder 4"/>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321258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559B8C3-C3C2-4504-B694-73D8FBF60FC3}" type="datetime1">
              <a:rPr lang="en-US" smtClean="0"/>
              <a:t>11/16/2016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Prelude to Programming, 6th edition by Elizabeth Drake</a:t>
            </a:r>
            <a:endParaRPr lang="en-US"/>
          </a:p>
        </p:txBody>
      </p:sp>
      <p:sp>
        <p:nvSpPr>
          <p:cNvPr id="9" name="Slide Number Placeholder 8"/>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3334992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58B9689-B8D3-484B-8B97-DC2B965AC679}" type="datetime1">
              <a:rPr lang="en-US" smtClean="0"/>
              <a:t>11/16/2016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Prelude to Programming, 6th edition by Elizabeth Drake</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6561D9D-DE0C-4D85-A6F5-45800B2FCD8F}" type="slidenum">
              <a:rPr lang="en-US" smtClean="0"/>
              <a:t>‹#›</a:t>
            </a:fld>
            <a:endParaRPr lang="en-US"/>
          </a:p>
        </p:txBody>
      </p:sp>
    </p:spTree>
    <p:extLst>
      <p:ext uri="{BB962C8B-B14F-4D97-AF65-F5344CB8AC3E}">
        <p14:creationId xmlns:p14="http://schemas.microsoft.com/office/powerpoint/2010/main" val="928768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35CACE-BB94-4502-9F48-13D79D12BBBB}" type="datetime1">
              <a:rPr lang="en-US" smtClean="0"/>
              <a:t>11/16/2016</a:t>
            </a:fld>
            <a:endParaRPr lang="en-US"/>
          </a:p>
        </p:txBody>
      </p:sp>
      <p:sp>
        <p:nvSpPr>
          <p:cNvPr id="6" name="Footer Placeholder 5"/>
          <p:cNvSpPr>
            <a:spLocks noGrp="1"/>
          </p:cNvSpPr>
          <p:nvPr>
            <p:ph type="ftr" sz="quarter" idx="11"/>
          </p:nvPr>
        </p:nvSpPr>
        <p:spPr/>
        <p:txBody>
          <a:bodyPr/>
          <a:lstStyle/>
          <a:p>
            <a:r>
              <a:rPr lang="en-US" smtClean="0"/>
              <a:t>Prelude to Programming, 6th edition by Elizabeth Drake</a:t>
            </a:r>
            <a:endParaRPr lang="en-US"/>
          </a:p>
        </p:txBody>
      </p:sp>
      <p:sp>
        <p:nvSpPr>
          <p:cNvPr id="7" name="Slide Number Placeholder 6"/>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3817928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90D936F-619A-425C-BD01-F09E4E03B05F}" type="datetime1">
              <a:rPr lang="en-US" smtClean="0"/>
              <a:t>11/16/2016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Prelude to Programming, 6th edition by Elizabeth Drake</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6561D9D-DE0C-4D85-A6F5-45800B2FCD8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0249988"/>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79" y="758952"/>
            <a:ext cx="10262795" cy="2835505"/>
          </a:xfrm>
        </p:spPr>
        <p:txBody>
          <a:bodyPr>
            <a:normAutofit/>
          </a:bodyPr>
          <a:lstStyle/>
          <a:p>
            <a:pPr marL="0" indent="0"/>
            <a:r>
              <a:rPr lang="en-US" sz="7200" dirty="0" smtClean="0">
                <a:solidFill>
                  <a:srgbClr val="006699"/>
                </a:solidFill>
                <a:latin typeface="Aharoni" panose="02010803020104030203" pitchFamily="2" charset="-79"/>
                <a:cs typeface="Aharoni" panose="02010803020104030203" pitchFamily="2" charset="-79"/>
              </a:rPr>
              <a:t>Chapter 7</a:t>
            </a:r>
            <a:br>
              <a:rPr lang="en-US" sz="7200" dirty="0" smtClean="0">
                <a:solidFill>
                  <a:srgbClr val="006699"/>
                </a:solidFill>
                <a:latin typeface="Aharoni" panose="02010803020104030203" pitchFamily="2" charset="-79"/>
                <a:cs typeface="Aharoni" panose="02010803020104030203" pitchFamily="2" charset="-79"/>
              </a:rPr>
            </a:br>
            <a:r>
              <a:rPr lang="en-US" sz="7200" dirty="0" smtClean="0">
                <a:solidFill>
                  <a:srgbClr val="006699"/>
                </a:solidFill>
                <a:latin typeface="Aharoni" panose="02010803020104030203" pitchFamily="2" charset="-79"/>
                <a:cs typeface="Aharoni" panose="02010803020104030203" pitchFamily="2" charset="-79"/>
              </a:rPr>
              <a:t>Arrays: Lists and Tables</a:t>
            </a:r>
            <a:endParaRPr lang="en-US" sz="7200" dirty="0"/>
          </a:p>
        </p:txBody>
      </p:sp>
      <p:sp>
        <p:nvSpPr>
          <p:cNvPr id="3" name="Subtitle 2"/>
          <p:cNvSpPr>
            <a:spLocks noGrp="1"/>
          </p:cNvSpPr>
          <p:nvPr>
            <p:ph type="subTitle" idx="1"/>
          </p:nvPr>
        </p:nvSpPr>
        <p:spPr/>
        <p:txBody>
          <a:bodyPr/>
          <a:lstStyle/>
          <a:p>
            <a:endParaRPr lang="en-US" b="1" dirty="0">
              <a:solidFill>
                <a:srgbClr val="FF000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599095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3" name="Content Placeholder 2"/>
          <p:cNvSpPr>
            <a:spLocks noGrp="1"/>
          </p:cNvSpPr>
          <p:nvPr>
            <p:ph idx="4294967295"/>
          </p:nvPr>
        </p:nvSpPr>
        <p:spPr>
          <a:xfrm>
            <a:off x="2133600" y="1846263"/>
            <a:ext cx="10058400" cy="4022725"/>
          </a:xfrm>
        </p:spPr>
        <p:txBody>
          <a:bodyPr>
            <a:normAutofit/>
          </a:bodyPr>
          <a:lstStyle/>
          <a:p>
            <a:pPr lvl="0">
              <a:buNone/>
            </a:pPr>
            <a:r>
              <a:rPr lang="en-US" sz="2400" dirty="0" smtClean="0">
                <a:solidFill>
                  <a:srgbClr val="002060"/>
                </a:solidFill>
              </a:rPr>
              <a:t> </a:t>
            </a:r>
            <a:endParaRPr lang="en-US" sz="2800" dirty="0">
              <a:solidFill>
                <a:srgbClr val="002060"/>
              </a:solidFill>
            </a:endParaRPr>
          </a:p>
        </p:txBody>
      </p:sp>
      <p:sp>
        <p:nvSpPr>
          <p:cNvPr id="2" name="Rectangle 1"/>
          <p:cNvSpPr/>
          <p:nvPr/>
        </p:nvSpPr>
        <p:spPr>
          <a:xfrm>
            <a:off x="851892" y="283239"/>
            <a:ext cx="10497425" cy="523220"/>
          </a:xfrm>
          <a:prstGeom prst="rect">
            <a:avLst/>
          </a:prstGeom>
        </p:spPr>
        <p:txBody>
          <a:bodyPr wrap="square">
            <a:spAutoFit/>
          </a:bodyPr>
          <a:lstStyle/>
          <a:p>
            <a:r>
              <a:rPr lang="en-US" sz="2800" dirty="0">
                <a:solidFill>
                  <a:srgbClr val="002060"/>
                </a:solidFill>
              </a:rPr>
              <a:t>Example: </a:t>
            </a:r>
            <a:r>
              <a:rPr lang="en-US" sz="2800" dirty="0" smtClean="0">
                <a:solidFill>
                  <a:srgbClr val="002060"/>
                </a:solidFill>
              </a:rPr>
              <a:t>Use Parallel Arrays to Find the Best Salesman</a:t>
            </a:r>
            <a:endParaRPr lang="en-US" sz="2800" dirty="0">
              <a:solidFill>
                <a:srgbClr val="002060"/>
              </a:solidFill>
            </a:endParaRPr>
          </a:p>
        </p:txBody>
      </p:sp>
      <p:sp>
        <p:nvSpPr>
          <p:cNvPr id="6" name="Rectangle 5"/>
          <p:cNvSpPr/>
          <p:nvPr/>
        </p:nvSpPr>
        <p:spPr>
          <a:xfrm>
            <a:off x="742278" y="870629"/>
            <a:ext cx="10101430" cy="5047536"/>
          </a:xfrm>
          <a:prstGeom prst="rect">
            <a:avLst/>
          </a:prstGeom>
        </p:spPr>
        <p:txBody>
          <a:bodyPr wrap="square">
            <a:spAutoFit/>
          </a:bodyPr>
          <a:lstStyle/>
          <a:p>
            <a:pPr>
              <a:buFont typeface="Times" panose="02020603050405020304" pitchFamily="18" charset="0"/>
              <a:buNone/>
            </a:pPr>
            <a:r>
              <a:rPr lang="en-US" sz="1600" dirty="0" smtClean="0">
                <a:solidFill>
                  <a:srgbClr val="002060"/>
                </a:solidFill>
                <a:latin typeface="Courier New" panose="02070309020205020404" pitchFamily="49" charset="0"/>
              </a:rPr>
              <a:t>1	Declare </a:t>
            </a:r>
            <a:r>
              <a:rPr lang="en-US" sz="1600" b="1" dirty="0">
                <a:solidFill>
                  <a:srgbClr val="0070C0"/>
                </a:solidFill>
                <a:latin typeface="Courier New" panose="02070309020205020404" pitchFamily="49" charset="0"/>
              </a:rPr>
              <a:t>Names[</a:t>
            </a:r>
            <a:r>
              <a:rPr lang="en-US" sz="1600" dirty="0">
                <a:solidFill>
                  <a:srgbClr val="002060"/>
                </a:solidFill>
                <a:latin typeface="Courier New" panose="02070309020205020404" pitchFamily="49" charset="0"/>
              </a:rPr>
              <a:t>100</a:t>
            </a:r>
            <a:r>
              <a:rPr lang="en-US" sz="1600" b="1" dirty="0">
                <a:solidFill>
                  <a:srgbClr val="0070C0"/>
                </a:solidFill>
                <a:latin typeface="Courier New" panose="02070309020205020404" pitchFamily="49" charset="0"/>
              </a:rPr>
              <a:t>]</a:t>
            </a:r>
            <a:r>
              <a:rPr lang="en-US" sz="1600" dirty="0">
                <a:solidFill>
                  <a:srgbClr val="002060"/>
                </a:solidFill>
                <a:latin typeface="Courier New" panose="02070309020205020404" pitchFamily="49" charset="0"/>
              </a:rPr>
              <a:t> As String</a:t>
            </a:r>
          </a:p>
          <a:p>
            <a:pPr>
              <a:buFont typeface="Times" panose="02020603050405020304" pitchFamily="18" charset="0"/>
              <a:buNone/>
            </a:pPr>
            <a:r>
              <a:rPr lang="en-US" sz="1600" dirty="0">
                <a:solidFill>
                  <a:srgbClr val="002060"/>
                </a:solidFill>
                <a:latin typeface="Courier New" panose="02070309020205020404" pitchFamily="49" charset="0"/>
              </a:rPr>
              <a:t>2 	Declare </a:t>
            </a:r>
            <a:r>
              <a:rPr lang="en-US" sz="1600" b="1" dirty="0">
                <a:solidFill>
                  <a:srgbClr val="0070C0"/>
                </a:solidFill>
                <a:latin typeface="Courier New" panose="02070309020205020404" pitchFamily="49" charset="0"/>
              </a:rPr>
              <a:t>Sales[</a:t>
            </a:r>
            <a:r>
              <a:rPr lang="en-US" sz="1600" dirty="0">
                <a:solidFill>
                  <a:srgbClr val="002060"/>
                </a:solidFill>
                <a:latin typeface="Courier New" panose="02070309020205020404" pitchFamily="49" charset="0"/>
              </a:rPr>
              <a:t>100</a:t>
            </a:r>
            <a:r>
              <a:rPr lang="en-US" sz="1600" b="1" dirty="0">
                <a:solidFill>
                  <a:srgbClr val="0070C0"/>
                </a:solidFill>
                <a:latin typeface="Courier New" panose="02070309020205020404" pitchFamily="49" charset="0"/>
              </a:rPr>
              <a:t>]</a:t>
            </a:r>
            <a:r>
              <a:rPr lang="en-US" sz="1600" dirty="0">
                <a:solidFill>
                  <a:srgbClr val="002060"/>
                </a:solidFill>
                <a:latin typeface="Courier New" panose="02070309020205020404" pitchFamily="49" charset="0"/>
              </a:rPr>
              <a:t> As Float</a:t>
            </a:r>
          </a:p>
          <a:p>
            <a:pPr>
              <a:buFont typeface="Times" panose="02020603050405020304" pitchFamily="18" charset="0"/>
              <a:buNone/>
            </a:pPr>
            <a:r>
              <a:rPr lang="en-US" sz="1600" dirty="0">
                <a:solidFill>
                  <a:srgbClr val="002060"/>
                </a:solidFill>
                <a:latin typeface="Courier New" panose="02070309020205020404" pitchFamily="49" charset="0"/>
              </a:rPr>
              <a:t>3 	Set </a:t>
            </a:r>
            <a:r>
              <a:rPr lang="en-US" sz="1600" b="1" dirty="0">
                <a:solidFill>
                  <a:srgbClr val="0070C0"/>
                </a:solidFill>
                <a:latin typeface="Courier New" panose="02070309020205020404" pitchFamily="49" charset="0"/>
              </a:rPr>
              <a:t>Max</a:t>
            </a:r>
            <a:r>
              <a:rPr lang="en-US" sz="1600" dirty="0">
                <a:solidFill>
                  <a:srgbClr val="002060"/>
                </a:solidFill>
                <a:latin typeface="Courier New" panose="02070309020205020404" pitchFamily="49" charset="0"/>
              </a:rPr>
              <a:t> = 0</a:t>
            </a:r>
          </a:p>
          <a:p>
            <a:pPr>
              <a:buFont typeface="Times" panose="02020603050405020304" pitchFamily="18" charset="0"/>
              <a:buNone/>
            </a:pPr>
            <a:r>
              <a:rPr lang="en-US" sz="1600" dirty="0">
                <a:solidFill>
                  <a:srgbClr val="002060"/>
                </a:solidFill>
                <a:latin typeface="Courier New" panose="02070309020205020404" pitchFamily="49" charset="0"/>
              </a:rPr>
              <a:t>4 	Set </a:t>
            </a:r>
            <a:r>
              <a:rPr lang="en-US" sz="1600" b="1" dirty="0">
                <a:solidFill>
                  <a:srgbClr val="0070C0"/>
                </a:solidFill>
                <a:latin typeface="Courier New" panose="02070309020205020404" pitchFamily="49" charset="0"/>
              </a:rPr>
              <a:t>K</a:t>
            </a:r>
            <a:r>
              <a:rPr lang="en-US" sz="1600" dirty="0">
                <a:solidFill>
                  <a:srgbClr val="002060"/>
                </a:solidFill>
                <a:latin typeface="Courier New" panose="02070309020205020404" pitchFamily="49" charset="0"/>
              </a:rPr>
              <a:t> = 0</a:t>
            </a:r>
          </a:p>
          <a:p>
            <a:pPr>
              <a:buFont typeface="Times" panose="02020603050405020304" pitchFamily="18" charset="0"/>
              <a:buNone/>
            </a:pPr>
            <a:r>
              <a:rPr lang="en-US" sz="1600" dirty="0">
                <a:solidFill>
                  <a:srgbClr val="002060"/>
                </a:solidFill>
                <a:latin typeface="Courier New" panose="02070309020205020404" pitchFamily="49" charset="0"/>
              </a:rPr>
              <a:t>5 	Write “Enter a salesperson’s name and monthly </a:t>
            </a:r>
            <a:r>
              <a:rPr lang="en-US" sz="1600" dirty="0" smtClean="0">
                <a:solidFill>
                  <a:srgbClr val="002060"/>
                </a:solidFill>
                <a:latin typeface="Courier New" panose="02070309020205020404" pitchFamily="49" charset="0"/>
              </a:rPr>
              <a:t>sales (*, </a:t>
            </a:r>
            <a:r>
              <a:rPr lang="en-US" sz="1600" dirty="0">
                <a:solidFill>
                  <a:srgbClr val="002060"/>
                </a:solidFill>
                <a:latin typeface="Courier New" panose="02070309020205020404" pitchFamily="49" charset="0"/>
              </a:rPr>
              <a:t>0 when </a:t>
            </a:r>
            <a:r>
              <a:rPr lang="en-US" sz="1600" dirty="0" smtClean="0">
                <a:solidFill>
                  <a:srgbClr val="002060"/>
                </a:solidFill>
                <a:latin typeface="Courier New" panose="02070309020205020404" pitchFamily="49" charset="0"/>
              </a:rPr>
              <a:t>done).”</a:t>
            </a:r>
            <a:endParaRPr lang="en-US" sz="1600" dirty="0">
              <a:solidFill>
                <a:srgbClr val="002060"/>
              </a:solidFill>
              <a:latin typeface="Courier New" panose="02070309020205020404" pitchFamily="49" charset="0"/>
            </a:endParaRPr>
          </a:p>
          <a:p>
            <a:pPr>
              <a:buFont typeface="Times" panose="02020603050405020304" pitchFamily="18" charset="0"/>
              <a:buNone/>
            </a:pPr>
            <a:r>
              <a:rPr lang="en-US" sz="1600" dirty="0">
                <a:solidFill>
                  <a:srgbClr val="002060"/>
                </a:solidFill>
                <a:latin typeface="Courier New" panose="02070309020205020404" pitchFamily="49" charset="0"/>
              </a:rPr>
              <a:t>7 	Input </a:t>
            </a:r>
            <a:r>
              <a:rPr lang="en-US" sz="1600" b="1" dirty="0">
                <a:solidFill>
                  <a:srgbClr val="0070C0"/>
                </a:solidFill>
                <a:latin typeface="Courier New" panose="02070309020205020404" pitchFamily="49" charset="0"/>
              </a:rPr>
              <a:t>Names[K]</a:t>
            </a:r>
          </a:p>
          <a:p>
            <a:pPr>
              <a:buFont typeface="Times" panose="02020603050405020304" pitchFamily="18" charset="0"/>
              <a:buNone/>
            </a:pPr>
            <a:r>
              <a:rPr lang="en-US" sz="1600" dirty="0">
                <a:solidFill>
                  <a:srgbClr val="002060"/>
                </a:solidFill>
                <a:latin typeface="Courier New" panose="02070309020205020404" pitchFamily="49" charset="0"/>
              </a:rPr>
              <a:t>8 	Input </a:t>
            </a:r>
            <a:r>
              <a:rPr lang="en-US" sz="1600" b="1" dirty="0">
                <a:solidFill>
                  <a:srgbClr val="0070C0"/>
                </a:solidFill>
                <a:latin typeface="Courier New" panose="02070309020205020404" pitchFamily="49" charset="0"/>
              </a:rPr>
              <a:t>Sales[K]</a:t>
            </a:r>
          </a:p>
          <a:p>
            <a:pPr>
              <a:buFont typeface="Times" panose="02020603050405020304" pitchFamily="18" charset="0"/>
              <a:buNone/>
            </a:pPr>
            <a:r>
              <a:rPr lang="en-US" sz="1600" dirty="0">
                <a:solidFill>
                  <a:srgbClr val="002060"/>
                </a:solidFill>
                <a:latin typeface="Courier New" panose="02070309020205020404" pitchFamily="49" charset="0"/>
              </a:rPr>
              <a:t>9 	While </a:t>
            </a:r>
            <a:r>
              <a:rPr lang="en-US" sz="1600" b="1" dirty="0">
                <a:solidFill>
                  <a:srgbClr val="0070C0"/>
                </a:solidFill>
                <a:latin typeface="Courier New" panose="02070309020205020404" pitchFamily="49" charset="0"/>
              </a:rPr>
              <a:t>Names[K]</a:t>
            </a:r>
            <a:r>
              <a:rPr lang="en-US" sz="1600" dirty="0">
                <a:solidFill>
                  <a:srgbClr val="002060"/>
                </a:solidFill>
                <a:latin typeface="Courier New" panose="02070309020205020404" pitchFamily="49" charset="0"/>
              </a:rPr>
              <a:t> != “*”</a:t>
            </a:r>
          </a:p>
          <a:p>
            <a:pPr>
              <a:buFont typeface="Times" panose="02020603050405020304" pitchFamily="18" charset="0"/>
              <a:buNone/>
            </a:pPr>
            <a:r>
              <a:rPr lang="en-US" sz="1600" dirty="0">
                <a:solidFill>
                  <a:srgbClr val="002060"/>
                </a:solidFill>
                <a:latin typeface="Courier New" panose="02070309020205020404" pitchFamily="49" charset="0"/>
              </a:rPr>
              <a:t>10 	</a:t>
            </a:r>
            <a:r>
              <a:rPr lang="en-US" sz="1600" dirty="0" smtClean="0">
                <a:solidFill>
                  <a:srgbClr val="002060"/>
                </a:solidFill>
                <a:latin typeface="Courier New" panose="02070309020205020404" pitchFamily="49" charset="0"/>
              </a:rPr>
              <a:t>	If </a:t>
            </a:r>
            <a:r>
              <a:rPr lang="en-US" sz="1600" b="1" dirty="0">
                <a:solidFill>
                  <a:srgbClr val="0070C0"/>
                </a:solidFill>
                <a:latin typeface="Courier New" panose="02070309020205020404" pitchFamily="49" charset="0"/>
              </a:rPr>
              <a:t>Sales[K]</a:t>
            </a:r>
            <a:r>
              <a:rPr lang="en-US" sz="1600" dirty="0">
                <a:solidFill>
                  <a:srgbClr val="002060"/>
                </a:solidFill>
                <a:latin typeface="Courier New" panose="02070309020205020404" pitchFamily="49" charset="0"/>
              </a:rPr>
              <a:t> &gt; </a:t>
            </a:r>
            <a:r>
              <a:rPr lang="en-US" sz="1600" b="1" dirty="0">
                <a:solidFill>
                  <a:srgbClr val="0070C0"/>
                </a:solidFill>
                <a:latin typeface="Courier New" panose="02070309020205020404" pitchFamily="49" charset="0"/>
              </a:rPr>
              <a:t>Max</a:t>
            </a:r>
            <a:r>
              <a:rPr lang="en-US" sz="1600" dirty="0">
                <a:solidFill>
                  <a:srgbClr val="002060"/>
                </a:solidFill>
                <a:latin typeface="Courier New" panose="02070309020205020404" pitchFamily="49" charset="0"/>
              </a:rPr>
              <a:t> Then</a:t>
            </a:r>
          </a:p>
          <a:p>
            <a:pPr>
              <a:buFont typeface="Times" panose="02020603050405020304" pitchFamily="18" charset="0"/>
              <a:buNone/>
            </a:pPr>
            <a:r>
              <a:rPr lang="en-US" sz="1600" dirty="0">
                <a:solidFill>
                  <a:srgbClr val="002060"/>
                </a:solidFill>
                <a:latin typeface="Courier New" panose="02070309020205020404" pitchFamily="49" charset="0"/>
              </a:rPr>
              <a:t>11 		</a:t>
            </a:r>
            <a:r>
              <a:rPr lang="en-US" sz="1600" dirty="0" smtClean="0">
                <a:solidFill>
                  <a:srgbClr val="002060"/>
                </a:solidFill>
                <a:latin typeface="Courier New" panose="02070309020205020404" pitchFamily="49" charset="0"/>
              </a:rPr>
              <a:t>	Set </a:t>
            </a:r>
            <a:r>
              <a:rPr lang="en-US" sz="1600" b="1" dirty="0">
                <a:solidFill>
                  <a:srgbClr val="0070C0"/>
                </a:solidFill>
                <a:latin typeface="Courier New" panose="02070309020205020404" pitchFamily="49" charset="0"/>
              </a:rPr>
              <a:t>Index</a:t>
            </a:r>
            <a:r>
              <a:rPr lang="en-US" sz="1600" dirty="0">
                <a:solidFill>
                  <a:srgbClr val="002060"/>
                </a:solidFill>
                <a:latin typeface="Courier New" panose="02070309020205020404" pitchFamily="49" charset="0"/>
              </a:rPr>
              <a:t> = </a:t>
            </a:r>
            <a:r>
              <a:rPr lang="en-US" sz="1600" b="1" dirty="0">
                <a:solidFill>
                  <a:srgbClr val="0070C0"/>
                </a:solidFill>
                <a:latin typeface="Courier New" panose="02070309020205020404" pitchFamily="49" charset="0"/>
              </a:rPr>
              <a:t>K</a:t>
            </a:r>
          </a:p>
          <a:p>
            <a:pPr>
              <a:buFont typeface="Times" panose="02020603050405020304" pitchFamily="18" charset="0"/>
              <a:buNone/>
            </a:pPr>
            <a:r>
              <a:rPr lang="en-US" sz="1600" dirty="0">
                <a:solidFill>
                  <a:srgbClr val="002060"/>
                </a:solidFill>
                <a:latin typeface="Courier New" panose="02070309020205020404" pitchFamily="49" charset="0"/>
              </a:rPr>
              <a:t>12 		</a:t>
            </a:r>
            <a:r>
              <a:rPr lang="en-US" sz="1600" dirty="0" smtClean="0">
                <a:solidFill>
                  <a:srgbClr val="002060"/>
                </a:solidFill>
                <a:latin typeface="Courier New" panose="02070309020205020404" pitchFamily="49" charset="0"/>
              </a:rPr>
              <a:t>	Set </a:t>
            </a:r>
            <a:r>
              <a:rPr lang="en-US" sz="1600" b="1" dirty="0">
                <a:solidFill>
                  <a:srgbClr val="0070C0"/>
                </a:solidFill>
                <a:latin typeface="Courier New" panose="02070309020205020404" pitchFamily="49" charset="0"/>
              </a:rPr>
              <a:t>Max</a:t>
            </a:r>
            <a:r>
              <a:rPr lang="en-US" sz="1600" dirty="0">
                <a:solidFill>
                  <a:srgbClr val="002060"/>
                </a:solidFill>
                <a:latin typeface="Courier New" panose="02070309020205020404" pitchFamily="49" charset="0"/>
              </a:rPr>
              <a:t> = </a:t>
            </a:r>
            <a:r>
              <a:rPr lang="en-US" sz="1600" b="1" dirty="0">
                <a:solidFill>
                  <a:srgbClr val="0070C0"/>
                </a:solidFill>
                <a:latin typeface="Courier New" panose="02070309020205020404" pitchFamily="49" charset="0"/>
              </a:rPr>
              <a:t>Sales[Index]</a:t>
            </a:r>
          </a:p>
          <a:p>
            <a:pPr>
              <a:buFont typeface="Times" panose="02020603050405020304" pitchFamily="18" charset="0"/>
              <a:buNone/>
            </a:pPr>
            <a:r>
              <a:rPr lang="en-US" sz="1600" dirty="0">
                <a:solidFill>
                  <a:srgbClr val="002060"/>
                </a:solidFill>
                <a:latin typeface="Courier New" panose="02070309020205020404" pitchFamily="49" charset="0"/>
              </a:rPr>
              <a:t>13 	</a:t>
            </a:r>
            <a:r>
              <a:rPr lang="en-US" sz="1600" dirty="0" smtClean="0">
                <a:solidFill>
                  <a:srgbClr val="002060"/>
                </a:solidFill>
                <a:latin typeface="Courier New" panose="02070309020205020404" pitchFamily="49" charset="0"/>
              </a:rPr>
              <a:t>	End </a:t>
            </a:r>
            <a:r>
              <a:rPr lang="en-US" sz="1600" dirty="0">
                <a:solidFill>
                  <a:srgbClr val="002060"/>
                </a:solidFill>
                <a:latin typeface="Courier New" panose="02070309020205020404" pitchFamily="49" charset="0"/>
              </a:rPr>
              <a:t>If</a:t>
            </a:r>
          </a:p>
          <a:p>
            <a:pPr>
              <a:buFont typeface="Times" panose="02020603050405020304" pitchFamily="18" charset="0"/>
              <a:buNone/>
            </a:pPr>
            <a:r>
              <a:rPr lang="en-US" sz="1600" dirty="0">
                <a:solidFill>
                  <a:srgbClr val="002060"/>
                </a:solidFill>
                <a:latin typeface="Courier New" panose="02070309020205020404" pitchFamily="49" charset="0"/>
              </a:rPr>
              <a:t>14 	</a:t>
            </a:r>
            <a:r>
              <a:rPr lang="en-US" sz="1600" dirty="0" smtClean="0">
                <a:solidFill>
                  <a:srgbClr val="002060"/>
                </a:solidFill>
                <a:latin typeface="Courier New" panose="02070309020205020404" pitchFamily="49" charset="0"/>
              </a:rPr>
              <a:t>	Set </a:t>
            </a:r>
            <a:r>
              <a:rPr lang="en-US" sz="1600" b="1" dirty="0">
                <a:solidFill>
                  <a:srgbClr val="0070C0"/>
                </a:solidFill>
                <a:latin typeface="Courier New" panose="02070309020205020404" pitchFamily="49" charset="0"/>
              </a:rPr>
              <a:t>K</a:t>
            </a:r>
            <a:r>
              <a:rPr lang="en-US" sz="1600" dirty="0">
                <a:solidFill>
                  <a:srgbClr val="002060"/>
                </a:solidFill>
                <a:latin typeface="Courier New" panose="02070309020205020404" pitchFamily="49" charset="0"/>
              </a:rPr>
              <a:t> = </a:t>
            </a:r>
            <a:r>
              <a:rPr lang="en-US" sz="1600" b="1" dirty="0">
                <a:solidFill>
                  <a:srgbClr val="0070C0"/>
                </a:solidFill>
                <a:latin typeface="Courier New" panose="02070309020205020404" pitchFamily="49" charset="0"/>
              </a:rPr>
              <a:t>K</a:t>
            </a:r>
            <a:r>
              <a:rPr lang="en-US" sz="1600" dirty="0">
                <a:solidFill>
                  <a:srgbClr val="002060"/>
                </a:solidFill>
                <a:latin typeface="Courier New" panose="02070309020205020404" pitchFamily="49" charset="0"/>
              </a:rPr>
              <a:t> + 1</a:t>
            </a:r>
          </a:p>
          <a:p>
            <a:pPr>
              <a:buFont typeface="Times" panose="02020603050405020304" pitchFamily="18" charset="0"/>
              <a:buNone/>
            </a:pPr>
            <a:r>
              <a:rPr lang="en-US" sz="1600" dirty="0">
                <a:solidFill>
                  <a:srgbClr val="002060"/>
                </a:solidFill>
                <a:latin typeface="Courier New" panose="02070309020205020404" pitchFamily="49" charset="0"/>
              </a:rPr>
              <a:t>15 	</a:t>
            </a:r>
            <a:r>
              <a:rPr lang="en-US" sz="1600" dirty="0" smtClean="0">
                <a:solidFill>
                  <a:srgbClr val="002060"/>
                </a:solidFill>
                <a:latin typeface="Courier New" panose="02070309020205020404" pitchFamily="49" charset="0"/>
              </a:rPr>
              <a:t>	Write </a:t>
            </a:r>
            <a:r>
              <a:rPr lang="en-US" sz="1600" dirty="0">
                <a:solidFill>
                  <a:srgbClr val="002060"/>
                </a:solidFill>
                <a:latin typeface="Courier New" panose="02070309020205020404" pitchFamily="49" charset="0"/>
              </a:rPr>
              <a:t>“Enter name and sales (enter *, 0 when done).”</a:t>
            </a:r>
          </a:p>
          <a:p>
            <a:pPr>
              <a:buFont typeface="Times" panose="02020603050405020304" pitchFamily="18" charset="0"/>
              <a:buNone/>
            </a:pPr>
            <a:r>
              <a:rPr lang="en-US" sz="1600" dirty="0">
                <a:solidFill>
                  <a:srgbClr val="002060"/>
                </a:solidFill>
                <a:latin typeface="Courier New" panose="02070309020205020404" pitchFamily="49" charset="0"/>
              </a:rPr>
              <a:t>16 	</a:t>
            </a:r>
            <a:r>
              <a:rPr lang="en-US" sz="1600" dirty="0" smtClean="0">
                <a:solidFill>
                  <a:srgbClr val="002060"/>
                </a:solidFill>
                <a:latin typeface="Courier New" panose="02070309020205020404" pitchFamily="49" charset="0"/>
              </a:rPr>
              <a:t>	Input </a:t>
            </a:r>
            <a:r>
              <a:rPr lang="en-US" sz="1600" b="1" dirty="0">
                <a:solidFill>
                  <a:srgbClr val="0070C0"/>
                </a:solidFill>
                <a:latin typeface="Courier New" panose="02070309020205020404" pitchFamily="49" charset="0"/>
              </a:rPr>
              <a:t>Names[K]</a:t>
            </a:r>
          </a:p>
          <a:p>
            <a:pPr>
              <a:buFont typeface="Times" panose="02020603050405020304" pitchFamily="18" charset="0"/>
              <a:buNone/>
            </a:pPr>
            <a:r>
              <a:rPr lang="en-US" sz="1600" dirty="0">
                <a:solidFill>
                  <a:srgbClr val="002060"/>
                </a:solidFill>
                <a:latin typeface="Courier New" panose="02070309020205020404" pitchFamily="49" charset="0"/>
              </a:rPr>
              <a:t>17 	</a:t>
            </a:r>
            <a:r>
              <a:rPr lang="en-US" sz="1600" dirty="0" smtClean="0">
                <a:solidFill>
                  <a:srgbClr val="002060"/>
                </a:solidFill>
                <a:latin typeface="Courier New" panose="02070309020205020404" pitchFamily="49" charset="0"/>
              </a:rPr>
              <a:t>	Input </a:t>
            </a:r>
            <a:r>
              <a:rPr lang="en-US" sz="1600" b="1" dirty="0">
                <a:solidFill>
                  <a:srgbClr val="0070C0"/>
                </a:solidFill>
                <a:latin typeface="Courier New" panose="02070309020205020404" pitchFamily="49" charset="0"/>
              </a:rPr>
              <a:t>Sales[K]</a:t>
            </a:r>
          </a:p>
          <a:p>
            <a:pPr>
              <a:buFont typeface="Times" panose="02020603050405020304" pitchFamily="18" charset="0"/>
              <a:buNone/>
            </a:pPr>
            <a:r>
              <a:rPr lang="en-US" sz="1600" dirty="0">
                <a:solidFill>
                  <a:srgbClr val="002060"/>
                </a:solidFill>
                <a:latin typeface="Courier New" panose="02070309020205020404" pitchFamily="49" charset="0"/>
              </a:rPr>
              <a:t>18 </a:t>
            </a:r>
            <a:r>
              <a:rPr lang="en-US" sz="1600" dirty="0" smtClean="0">
                <a:solidFill>
                  <a:srgbClr val="002060"/>
                </a:solidFill>
                <a:latin typeface="Courier New" panose="02070309020205020404" pitchFamily="49" charset="0"/>
              </a:rPr>
              <a:t>	End </a:t>
            </a:r>
            <a:r>
              <a:rPr lang="en-US" sz="1600" dirty="0">
                <a:solidFill>
                  <a:srgbClr val="002060"/>
                </a:solidFill>
                <a:latin typeface="Courier New" panose="02070309020205020404" pitchFamily="49" charset="0"/>
              </a:rPr>
              <a:t>While</a:t>
            </a:r>
          </a:p>
          <a:p>
            <a:pPr>
              <a:buFont typeface="Times" panose="02020603050405020304" pitchFamily="18" charset="0"/>
              <a:buNone/>
            </a:pPr>
            <a:r>
              <a:rPr lang="en-US" sz="1600" dirty="0">
                <a:solidFill>
                  <a:srgbClr val="002060"/>
                </a:solidFill>
                <a:latin typeface="Courier New" panose="02070309020205020404" pitchFamily="49" charset="0"/>
              </a:rPr>
              <a:t>19 </a:t>
            </a:r>
            <a:r>
              <a:rPr lang="en-US" sz="1600" dirty="0" smtClean="0">
                <a:solidFill>
                  <a:srgbClr val="002060"/>
                </a:solidFill>
                <a:latin typeface="Courier New" panose="02070309020205020404" pitchFamily="49" charset="0"/>
              </a:rPr>
              <a:t>	Write </a:t>
            </a:r>
            <a:r>
              <a:rPr lang="en-US" sz="1600" dirty="0">
                <a:solidFill>
                  <a:srgbClr val="002060"/>
                </a:solidFill>
                <a:latin typeface="Courier New" panose="02070309020205020404" pitchFamily="49" charset="0"/>
              </a:rPr>
              <a:t>“Maximum sales for the month: “ + </a:t>
            </a:r>
            <a:r>
              <a:rPr lang="en-US" sz="1600" b="1" dirty="0">
                <a:solidFill>
                  <a:srgbClr val="0070C0"/>
                </a:solidFill>
                <a:latin typeface="Courier New" panose="02070309020205020404" pitchFamily="49" charset="0"/>
              </a:rPr>
              <a:t>Max</a:t>
            </a:r>
          </a:p>
          <a:p>
            <a:pPr>
              <a:buFont typeface="Times" panose="02020603050405020304" pitchFamily="18" charset="0"/>
              <a:buNone/>
            </a:pPr>
            <a:r>
              <a:rPr lang="en-US" sz="1600" dirty="0">
                <a:solidFill>
                  <a:srgbClr val="002060"/>
                </a:solidFill>
                <a:latin typeface="Courier New" panose="02070309020205020404" pitchFamily="49" charset="0"/>
              </a:rPr>
              <a:t>20	Write “Salesperson: “ + </a:t>
            </a:r>
            <a:r>
              <a:rPr lang="en-US" sz="1600" b="1" dirty="0">
                <a:solidFill>
                  <a:srgbClr val="0070C0"/>
                </a:solidFill>
                <a:latin typeface="Courier New" panose="02070309020205020404" pitchFamily="49" charset="0"/>
              </a:rPr>
              <a:t>Names[Index]</a:t>
            </a:r>
          </a:p>
          <a:p>
            <a:pPr>
              <a:lnSpc>
                <a:spcPct val="90000"/>
              </a:lnSpc>
              <a:buFont typeface="Times" panose="02020603050405020304" pitchFamily="18" charset="0"/>
              <a:buNone/>
            </a:pPr>
            <a:endParaRPr lang="en-US" sz="2000" b="1" dirty="0">
              <a:solidFill>
                <a:srgbClr val="0070C0"/>
              </a:solidFill>
              <a:latin typeface="Courier New" panose="02070309020205020404" pitchFamily="49" charset="0"/>
            </a:endParaRPr>
          </a:p>
        </p:txBody>
      </p:sp>
    </p:spTree>
    <p:extLst>
      <p:ext uri="{BB962C8B-B14F-4D97-AF65-F5344CB8AC3E}">
        <p14:creationId xmlns:p14="http://schemas.microsoft.com/office/powerpoint/2010/main" val="8002304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chemeClr val="accent1">
                    <a:lumMod val="75000"/>
                  </a:schemeClr>
                </a:solidFill>
              </a:rPr>
              <a:t>Why Use Arrays?</a:t>
            </a:r>
            <a:endParaRPr lang="en-US" sz="4000" b="1" dirty="0">
              <a:solidFill>
                <a:srgbClr val="002060"/>
              </a:solidFill>
            </a:endParaRPr>
          </a:p>
        </p:txBody>
      </p:sp>
      <p:sp>
        <p:nvSpPr>
          <p:cNvPr id="5" name="Content Placeholder 4"/>
          <p:cNvSpPr>
            <a:spLocks noGrp="1"/>
          </p:cNvSpPr>
          <p:nvPr>
            <p:ph idx="1"/>
          </p:nvPr>
        </p:nvSpPr>
        <p:spPr/>
        <p:txBody>
          <a:bodyPr>
            <a:normAutofit fontScale="92500" lnSpcReduction="20000"/>
          </a:bodyPr>
          <a:lstStyle/>
          <a:p>
            <a:pPr>
              <a:lnSpc>
                <a:spcPct val="110000"/>
              </a:lnSpc>
              <a:spcBef>
                <a:spcPts val="0"/>
              </a:spcBef>
              <a:spcAft>
                <a:spcPts val="600"/>
              </a:spcAft>
              <a:buFont typeface="Wingdings" panose="05000000000000000000" pitchFamily="2" charset="2"/>
              <a:buChar char="Ø"/>
            </a:pPr>
            <a:r>
              <a:rPr lang="en-US" sz="2400" dirty="0">
                <a:solidFill>
                  <a:srgbClr val="002060"/>
                </a:solidFill>
              </a:rPr>
              <a:t>Arrays </a:t>
            </a:r>
            <a:r>
              <a:rPr lang="en-US" sz="2400" b="1" dirty="0">
                <a:solidFill>
                  <a:srgbClr val="002060"/>
                </a:solidFill>
              </a:rPr>
              <a:t>reduce the number of variable names </a:t>
            </a:r>
            <a:r>
              <a:rPr lang="en-US" sz="2400" dirty="0">
                <a:solidFill>
                  <a:srgbClr val="002060"/>
                </a:solidFill>
              </a:rPr>
              <a:t>in the program.</a:t>
            </a:r>
          </a:p>
          <a:p>
            <a:pPr marL="0" lvl="1" indent="0">
              <a:lnSpc>
                <a:spcPct val="110000"/>
              </a:lnSpc>
              <a:spcBef>
                <a:spcPts val="0"/>
              </a:spcBef>
              <a:spcAft>
                <a:spcPts val="600"/>
              </a:spcAft>
              <a:buNone/>
            </a:pPr>
            <a:r>
              <a:rPr lang="en-US" sz="2000" dirty="0">
                <a:solidFill>
                  <a:srgbClr val="002060"/>
                </a:solidFill>
              </a:rPr>
              <a:t>	</a:t>
            </a:r>
            <a:r>
              <a:rPr lang="en-US" sz="2100" b="1" dirty="0">
                <a:solidFill>
                  <a:srgbClr val="0070C0"/>
                </a:solidFill>
                <a:latin typeface="Courier New" panose="02070309020205020404" pitchFamily="49" charset="0"/>
              </a:rPr>
              <a:t>Sales[K]</a:t>
            </a:r>
            <a:r>
              <a:rPr lang="en-US" sz="2000" dirty="0">
                <a:solidFill>
                  <a:srgbClr val="002060"/>
                </a:solidFill>
                <a:latin typeface="Courier New" panose="02070309020205020404" pitchFamily="49" charset="0"/>
              </a:rPr>
              <a:t> </a:t>
            </a:r>
            <a:r>
              <a:rPr lang="en-US" sz="2000" dirty="0">
                <a:solidFill>
                  <a:srgbClr val="002060"/>
                </a:solidFill>
              </a:rPr>
              <a:t>versus</a:t>
            </a:r>
            <a:r>
              <a:rPr lang="en-US" sz="2000" dirty="0">
                <a:solidFill>
                  <a:srgbClr val="002060"/>
                </a:solidFill>
                <a:latin typeface="Courier New" panose="02070309020205020404" pitchFamily="49" charset="0"/>
              </a:rPr>
              <a:t> </a:t>
            </a:r>
            <a:r>
              <a:rPr lang="en-US" sz="2100" b="1" dirty="0">
                <a:solidFill>
                  <a:srgbClr val="0070C0"/>
                </a:solidFill>
                <a:latin typeface="Courier New" panose="02070309020205020404" pitchFamily="49" charset="0"/>
              </a:rPr>
              <a:t>Sales1</a:t>
            </a:r>
            <a:r>
              <a:rPr lang="en-US" sz="2000" b="1" dirty="0">
                <a:solidFill>
                  <a:srgbClr val="002060"/>
                </a:solidFill>
                <a:latin typeface="Courier New" panose="02070309020205020404" pitchFamily="49" charset="0"/>
              </a:rPr>
              <a:t>, </a:t>
            </a:r>
            <a:r>
              <a:rPr lang="en-US" sz="2100" b="1" dirty="0">
                <a:solidFill>
                  <a:srgbClr val="0070C0"/>
                </a:solidFill>
                <a:latin typeface="Courier New" panose="02070309020205020404" pitchFamily="49" charset="0"/>
              </a:rPr>
              <a:t>Sales2</a:t>
            </a:r>
            <a:r>
              <a:rPr lang="en-US" sz="2000" b="1" dirty="0" smtClean="0">
                <a:solidFill>
                  <a:srgbClr val="002060"/>
                </a:solidFill>
                <a:latin typeface="Courier New" panose="02070309020205020404" pitchFamily="49" charset="0"/>
              </a:rPr>
              <a:t>,... </a:t>
            </a:r>
            <a:r>
              <a:rPr lang="en-US" sz="2100" b="1" dirty="0" err="1">
                <a:solidFill>
                  <a:srgbClr val="0070C0"/>
                </a:solidFill>
                <a:latin typeface="Courier New" panose="02070309020205020404" pitchFamily="49" charset="0"/>
              </a:rPr>
              <a:t>SalesN</a:t>
            </a:r>
            <a:endParaRPr lang="en-US" sz="2100" b="1" dirty="0">
              <a:solidFill>
                <a:srgbClr val="0070C0"/>
              </a:solidFill>
              <a:latin typeface="Courier New" panose="02070309020205020404" pitchFamily="49" charset="0"/>
            </a:endParaRPr>
          </a:p>
          <a:p>
            <a:pPr>
              <a:lnSpc>
                <a:spcPct val="110000"/>
              </a:lnSpc>
              <a:spcBef>
                <a:spcPts val="0"/>
              </a:spcBef>
              <a:spcAft>
                <a:spcPts val="600"/>
              </a:spcAft>
              <a:buFont typeface="Wingdings" panose="05000000000000000000" pitchFamily="2" charset="2"/>
              <a:buChar char="Ø"/>
            </a:pPr>
            <a:r>
              <a:rPr lang="en-US" sz="2400" dirty="0">
                <a:solidFill>
                  <a:srgbClr val="002060"/>
                </a:solidFill>
              </a:rPr>
              <a:t>Arrays </a:t>
            </a:r>
            <a:r>
              <a:rPr lang="en-US" sz="2400" b="1" dirty="0">
                <a:solidFill>
                  <a:srgbClr val="002060"/>
                </a:solidFill>
              </a:rPr>
              <a:t>improve efficiency</a:t>
            </a:r>
            <a:r>
              <a:rPr lang="en-US" sz="2400" dirty="0">
                <a:solidFill>
                  <a:srgbClr val="002060"/>
                </a:solidFill>
              </a:rPr>
              <a:t> by allowing data to be read into the program once but processed as many times as necessary.</a:t>
            </a:r>
          </a:p>
          <a:p>
            <a:pPr>
              <a:lnSpc>
                <a:spcPct val="110000"/>
              </a:lnSpc>
              <a:spcBef>
                <a:spcPts val="0"/>
              </a:spcBef>
              <a:spcAft>
                <a:spcPts val="600"/>
              </a:spcAft>
              <a:buFont typeface="Wingdings" panose="05000000000000000000" pitchFamily="2" charset="2"/>
              <a:buChar char="Ø"/>
            </a:pPr>
            <a:r>
              <a:rPr lang="en-US" sz="2400" dirty="0">
                <a:solidFill>
                  <a:srgbClr val="002060"/>
                </a:solidFill>
              </a:rPr>
              <a:t>Arrays </a:t>
            </a:r>
            <a:r>
              <a:rPr lang="en-US" sz="2400" b="1" dirty="0">
                <a:solidFill>
                  <a:srgbClr val="002060"/>
                </a:solidFill>
              </a:rPr>
              <a:t>increase the flexibility</a:t>
            </a:r>
            <a:r>
              <a:rPr lang="en-US" sz="2400" dirty="0">
                <a:solidFill>
                  <a:srgbClr val="002060"/>
                </a:solidFill>
              </a:rPr>
              <a:t> of the program.</a:t>
            </a:r>
          </a:p>
          <a:p>
            <a:pPr>
              <a:lnSpc>
                <a:spcPct val="110000"/>
              </a:lnSpc>
              <a:spcBef>
                <a:spcPts val="0"/>
              </a:spcBef>
              <a:spcAft>
                <a:spcPts val="600"/>
              </a:spcAft>
              <a:buFont typeface="Wingdings" panose="05000000000000000000" pitchFamily="2" charset="2"/>
              <a:buChar char="Ø"/>
            </a:pPr>
            <a:r>
              <a:rPr lang="en-US" sz="2400" dirty="0">
                <a:solidFill>
                  <a:srgbClr val="002060"/>
                </a:solidFill>
              </a:rPr>
              <a:t>Arrays </a:t>
            </a:r>
            <a:r>
              <a:rPr lang="en-US" sz="2400" b="1" dirty="0">
                <a:solidFill>
                  <a:srgbClr val="002060"/>
                </a:solidFill>
              </a:rPr>
              <a:t>reduce the number of </a:t>
            </a:r>
            <a:r>
              <a:rPr lang="en-US" sz="2400" b="1" dirty="0">
                <a:solidFill>
                  <a:srgbClr val="002060"/>
                </a:solidFill>
                <a:latin typeface="Courier New" panose="02070309020205020404" pitchFamily="49" charset="0"/>
              </a:rPr>
              <a:t>If-Then </a:t>
            </a:r>
            <a:r>
              <a:rPr lang="en-US" sz="2400" b="1" dirty="0">
                <a:solidFill>
                  <a:srgbClr val="002060"/>
                </a:solidFill>
              </a:rPr>
              <a:t>statements</a:t>
            </a:r>
            <a:r>
              <a:rPr lang="en-US" sz="2400" dirty="0">
                <a:solidFill>
                  <a:srgbClr val="002060"/>
                </a:solidFill>
              </a:rPr>
              <a:t> needed in selection processing.</a:t>
            </a:r>
          </a:p>
          <a:p>
            <a:pPr marL="933072" lvl="7" indent="0">
              <a:lnSpc>
                <a:spcPct val="110000"/>
              </a:lnSpc>
              <a:spcBef>
                <a:spcPts val="0"/>
              </a:spcBef>
              <a:spcAft>
                <a:spcPts val="600"/>
              </a:spcAft>
              <a:buNone/>
            </a:pPr>
            <a:r>
              <a:rPr lang="en-US" sz="2000" dirty="0">
                <a:solidFill>
                  <a:srgbClr val="002060"/>
                </a:solidFill>
                <a:latin typeface="Courier New" panose="02070309020205020404" pitchFamily="49" charset="0"/>
              </a:rPr>
              <a:t>If </a:t>
            </a:r>
            <a:r>
              <a:rPr lang="en-US" sz="2000" b="1" dirty="0">
                <a:solidFill>
                  <a:srgbClr val="0070C0"/>
                </a:solidFill>
                <a:latin typeface="Courier New" panose="02070309020205020404" pitchFamily="49" charset="0"/>
              </a:rPr>
              <a:t>Sales[K]</a:t>
            </a:r>
            <a:r>
              <a:rPr lang="en-US" sz="2000" dirty="0">
                <a:solidFill>
                  <a:srgbClr val="002060"/>
                </a:solidFill>
                <a:latin typeface="Courier New" panose="02070309020205020404" pitchFamily="49" charset="0"/>
              </a:rPr>
              <a:t> Then</a:t>
            </a:r>
            <a:r>
              <a:rPr lang="en-US" sz="2000" dirty="0">
                <a:solidFill>
                  <a:srgbClr val="002060"/>
                </a:solidFill>
              </a:rPr>
              <a:t> </a:t>
            </a:r>
          </a:p>
          <a:p>
            <a:pPr marL="933072" lvl="7" indent="0">
              <a:lnSpc>
                <a:spcPct val="110000"/>
              </a:lnSpc>
              <a:spcBef>
                <a:spcPts val="0"/>
              </a:spcBef>
              <a:spcAft>
                <a:spcPts val="600"/>
              </a:spcAft>
              <a:buNone/>
            </a:pPr>
            <a:r>
              <a:rPr lang="en-US" sz="2000" dirty="0">
                <a:solidFill>
                  <a:srgbClr val="002060"/>
                </a:solidFill>
              </a:rPr>
              <a:t>rather than  </a:t>
            </a:r>
          </a:p>
          <a:p>
            <a:pPr marL="933072" lvl="7" indent="0">
              <a:lnSpc>
                <a:spcPct val="110000"/>
              </a:lnSpc>
              <a:spcBef>
                <a:spcPts val="0"/>
              </a:spcBef>
              <a:spcAft>
                <a:spcPts val="600"/>
              </a:spcAft>
              <a:buNone/>
            </a:pPr>
            <a:r>
              <a:rPr lang="en-US" sz="2000" dirty="0">
                <a:solidFill>
                  <a:srgbClr val="002060"/>
                </a:solidFill>
                <a:latin typeface="Courier New" panose="02070309020205020404" pitchFamily="49" charset="0"/>
              </a:rPr>
              <a:t>If </a:t>
            </a:r>
            <a:r>
              <a:rPr lang="en-US" sz="2100" b="1" dirty="0">
                <a:solidFill>
                  <a:srgbClr val="0070C0"/>
                </a:solidFill>
                <a:latin typeface="Courier New" panose="02070309020205020404" pitchFamily="49" charset="0"/>
              </a:rPr>
              <a:t>Sales1</a:t>
            </a:r>
            <a:r>
              <a:rPr lang="en-US" sz="2000" dirty="0">
                <a:solidFill>
                  <a:srgbClr val="002060"/>
                </a:solidFill>
                <a:latin typeface="Courier New" panose="02070309020205020404" pitchFamily="49" charset="0"/>
              </a:rPr>
              <a:t> </a:t>
            </a:r>
            <a:r>
              <a:rPr lang="en-US" sz="2000" dirty="0" smtClean="0">
                <a:solidFill>
                  <a:srgbClr val="002060"/>
                </a:solidFill>
                <a:latin typeface="Courier New" panose="02070309020205020404" pitchFamily="49" charset="0"/>
              </a:rPr>
              <a:t>Then...</a:t>
            </a:r>
            <a:endParaRPr lang="en-US" sz="2000" dirty="0">
              <a:solidFill>
                <a:srgbClr val="002060"/>
              </a:solidFill>
              <a:latin typeface="Courier New" panose="02070309020205020404" pitchFamily="49" charset="0"/>
            </a:endParaRPr>
          </a:p>
          <a:p>
            <a:pPr marL="933072" lvl="7" indent="0">
              <a:lnSpc>
                <a:spcPct val="110000"/>
              </a:lnSpc>
              <a:spcBef>
                <a:spcPts val="0"/>
              </a:spcBef>
              <a:spcAft>
                <a:spcPts val="600"/>
              </a:spcAft>
              <a:buNone/>
            </a:pPr>
            <a:r>
              <a:rPr lang="en-US" sz="2000" dirty="0">
                <a:solidFill>
                  <a:srgbClr val="002060"/>
                </a:solidFill>
                <a:latin typeface="Courier New" panose="02070309020205020404" pitchFamily="49" charset="0"/>
              </a:rPr>
              <a:t>If </a:t>
            </a:r>
            <a:r>
              <a:rPr lang="en-US" sz="2100" b="1" dirty="0">
                <a:solidFill>
                  <a:srgbClr val="0070C0"/>
                </a:solidFill>
                <a:latin typeface="Courier New" panose="02070309020205020404" pitchFamily="49" charset="0"/>
              </a:rPr>
              <a:t>Sales2</a:t>
            </a:r>
            <a:r>
              <a:rPr lang="en-US" sz="2000" dirty="0">
                <a:solidFill>
                  <a:srgbClr val="002060"/>
                </a:solidFill>
                <a:latin typeface="Courier New" panose="02070309020205020404" pitchFamily="49" charset="0"/>
              </a:rPr>
              <a:t> </a:t>
            </a:r>
            <a:r>
              <a:rPr lang="en-US" sz="2000" dirty="0" smtClean="0">
                <a:solidFill>
                  <a:srgbClr val="002060"/>
                </a:solidFill>
                <a:latin typeface="Courier New" panose="02070309020205020404" pitchFamily="49" charset="0"/>
              </a:rPr>
              <a:t>Then...</a:t>
            </a:r>
          </a:p>
          <a:p>
            <a:pPr marL="933072" lvl="7" indent="0">
              <a:lnSpc>
                <a:spcPct val="110000"/>
              </a:lnSpc>
              <a:spcBef>
                <a:spcPts val="0"/>
              </a:spcBef>
              <a:spcAft>
                <a:spcPts val="600"/>
              </a:spcAft>
              <a:buNone/>
            </a:pPr>
            <a:r>
              <a:rPr lang="en-US" sz="2000" dirty="0" smtClean="0">
                <a:solidFill>
                  <a:srgbClr val="002060"/>
                </a:solidFill>
                <a:latin typeface="Courier New" panose="02070309020205020404" pitchFamily="49" charset="0"/>
              </a:rPr>
              <a:t>If </a:t>
            </a:r>
            <a:r>
              <a:rPr lang="en-US" sz="2100" b="1" dirty="0">
                <a:solidFill>
                  <a:srgbClr val="0070C0"/>
                </a:solidFill>
                <a:latin typeface="Courier New" panose="02070309020205020404" pitchFamily="49" charset="0"/>
              </a:rPr>
              <a:t>Sales3</a:t>
            </a:r>
            <a:r>
              <a:rPr lang="en-US" sz="2000" dirty="0">
                <a:solidFill>
                  <a:srgbClr val="002060"/>
                </a:solidFill>
                <a:latin typeface="Courier New" panose="02070309020205020404" pitchFamily="49" charset="0"/>
              </a:rPr>
              <a:t> </a:t>
            </a:r>
            <a:r>
              <a:rPr lang="en-US" sz="2000" dirty="0" smtClean="0">
                <a:solidFill>
                  <a:srgbClr val="002060"/>
                </a:solidFill>
                <a:latin typeface="Courier New" panose="02070309020205020404" pitchFamily="49" charset="0"/>
              </a:rPr>
              <a:t>Then...</a:t>
            </a:r>
            <a:endParaRPr lang="en-US" sz="20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6727160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8821271" y="491735"/>
            <a:ext cx="2603350" cy="885244"/>
          </a:xfrm>
        </p:spPr>
        <p:txBody>
          <a:bodyPr>
            <a:normAutofit/>
          </a:bodyPr>
          <a:lstStyle/>
          <a:p>
            <a:r>
              <a:rPr lang="en-US" sz="2800" b="1" dirty="0" smtClean="0">
                <a:solidFill>
                  <a:schemeClr val="accent1">
                    <a:lumMod val="75000"/>
                  </a:schemeClr>
                </a:solidFill>
              </a:rPr>
              <a:t>Arrays Save Time and Effort</a:t>
            </a:r>
            <a:endParaRPr lang="en-US" sz="28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sz="half" idx="4294967295"/>
          </p:nvPr>
        </p:nvSpPr>
        <p:spPr>
          <a:xfrm>
            <a:off x="681319" y="265823"/>
            <a:ext cx="7827670" cy="5607851"/>
          </a:xfrm>
        </p:spPr>
        <p:txBody>
          <a:bodyPr>
            <a:noAutofit/>
          </a:bodyPr>
          <a:lstStyle/>
          <a:p>
            <a:pPr marL="0" indent="0" hangingPunct="0">
              <a:lnSpc>
                <a:spcPct val="100000"/>
              </a:lnSpc>
              <a:spcBef>
                <a:spcPts val="0"/>
              </a:spcBef>
              <a:spcAft>
                <a:spcPts val="0"/>
              </a:spcAft>
              <a:buNone/>
            </a:pPr>
            <a:r>
              <a:rPr lang="en-US" sz="1400" dirty="0" smtClean="0">
                <a:solidFill>
                  <a:srgbClr val="002060"/>
                </a:solidFill>
                <a:latin typeface="Courier New" panose="02070309020205020404" pitchFamily="49" charset="0"/>
                <a:cs typeface="Courier New" panose="02070309020205020404" pitchFamily="49" charset="0"/>
              </a:rPr>
              <a:t>1	Declare</a:t>
            </a:r>
            <a:r>
              <a:rPr lang="en-US" sz="1400" dirty="0" smtClean="0">
                <a:solidFill>
                  <a:srgbClr val="0070C0"/>
                </a:solidFill>
                <a:latin typeface="Courier New" panose="02070309020205020404" pitchFamily="49" charset="0"/>
                <a:cs typeface="Courier New" panose="02070309020205020404" pitchFamily="49" charset="0"/>
              </a:rPr>
              <a:t> </a:t>
            </a:r>
            <a:r>
              <a:rPr lang="en-US" sz="1400" b="1" dirty="0" smtClean="0">
                <a:solidFill>
                  <a:srgbClr val="0070C0"/>
                </a:solidFill>
                <a:latin typeface="Courier New" panose="02070309020205020404" pitchFamily="49" charset="0"/>
                <a:cs typeface="Courier New" panose="02070309020205020404" pitchFamily="49" charset="0"/>
              </a:rPr>
              <a:t>Sum</a:t>
            </a:r>
            <a:r>
              <a:rPr lang="en-US" sz="1400" dirty="0">
                <a:solidFill>
                  <a:srgbClr val="002060"/>
                </a:solidFill>
                <a:latin typeface="Courier New" panose="02070309020205020404" pitchFamily="49" charset="0"/>
                <a:cs typeface="Courier New" panose="02070309020205020404" pitchFamily="49" charset="0"/>
              </a:rPr>
              <a:t>, </a:t>
            </a:r>
            <a:r>
              <a:rPr lang="en-US" sz="1400" b="1" dirty="0">
                <a:solidFill>
                  <a:srgbClr val="0070C0"/>
                </a:solidFill>
                <a:latin typeface="Courier New" panose="02070309020205020404" pitchFamily="49" charset="0"/>
                <a:cs typeface="Courier New" panose="02070309020205020404" pitchFamily="49" charset="0"/>
              </a:rPr>
              <a:t>Count1</a:t>
            </a:r>
            <a:r>
              <a:rPr lang="en-US" sz="1400" dirty="0">
                <a:solidFill>
                  <a:srgbClr val="002060"/>
                </a:solidFill>
                <a:latin typeface="Courier New" panose="02070309020205020404" pitchFamily="49" charset="0"/>
                <a:cs typeface="Courier New" panose="02070309020205020404" pitchFamily="49" charset="0"/>
              </a:rPr>
              <a:t>, </a:t>
            </a:r>
            <a:r>
              <a:rPr lang="en-US" sz="1400" b="1" dirty="0">
                <a:solidFill>
                  <a:srgbClr val="0070C0"/>
                </a:solidFill>
                <a:latin typeface="Courier New" panose="02070309020205020404" pitchFamily="49" charset="0"/>
                <a:cs typeface="Courier New" panose="02070309020205020404" pitchFamily="49" charset="0"/>
              </a:rPr>
              <a:t>Count2</a:t>
            </a:r>
            <a:r>
              <a:rPr lang="en-US" sz="1400" dirty="0">
                <a:solidFill>
                  <a:srgbClr val="002060"/>
                </a:solidFill>
                <a:latin typeface="Courier New" panose="02070309020205020404" pitchFamily="49" charset="0"/>
                <a:cs typeface="Courier New" panose="02070309020205020404" pitchFamily="49" charset="0"/>
              </a:rPr>
              <a:t>, </a:t>
            </a:r>
            <a:r>
              <a:rPr lang="en-US" sz="1400" b="1" dirty="0">
                <a:solidFill>
                  <a:srgbClr val="0070C0"/>
                </a:solidFill>
                <a:latin typeface="Courier New" panose="02070309020205020404" pitchFamily="49" charset="0"/>
                <a:cs typeface="Courier New" panose="02070309020205020404" pitchFamily="49" charset="0"/>
              </a:rPr>
              <a:t>K</a:t>
            </a:r>
            <a:r>
              <a:rPr lang="en-US" sz="1400" b="1" dirty="0" smtClean="0">
                <a:solidFill>
                  <a:srgbClr val="002060"/>
                </a:solidFill>
                <a:latin typeface="Courier New" panose="02070309020205020404" pitchFamily="49" charset="0"/>
                <a:cs typeface="Courier New" panose="02070309020205020404" pitchFamily="49" charset="0"/>
              </a:rPr>
              <a:t> </a:t>
            </a:r>
            <a:r>
              <a:rPr lang="en-US" sz="1400" dirty="0" smtClean="0">
                <a:solidFill>
                  <a:srgbClr val="002060"/>
                </a:solidFill>
                <a:latin typeface="Courier New" panose="02070309020205020404" pitchFamily="49" charset="0"/>
                <a:cs typeface="Courier New" panose="02070309020205020404" pitchFamily="49" charset="0"/>
              </a:rPr>
              <a:t>As Integer</a:t>
            </a:r>
            <a:endParaRPr lang="en-US" sz="1400" dirty="0">
              <a:solidFill>
                <a:srgbClr val="002060"/>
              </a:solidFill>
              <a:latin typeface="Courier New" panose="02070309020205020404" pitchFamily="49" charset="0"/>
              <a:cs typeface="Courier New" panose="02070309020205020404" pitchFamily="49" charset="0"/>
            </a:endParaRPr>
          </a:p>
          <a:p>
            <a:pPr marL="0" indent="0" hangingPunct="0">
              <a:lnSpc>
                <a:spcPct val="100000"/>
              </a:lnSpc>
              <a:spcBef>
                <a:spcPts val="0"/>
              </a:spcBef>
              <a:spcAft>
                <a:spcPts val="0"/>
              </a:spcAft>
              <a:buNone/>
            </a:pPr>
            <a:r>
              <a:rPr lang="en-US" sz="1400" dirty="0" smtClean="0">
                <a:solidFill>
                  <a:srgbClr val="002060"/>
                </a:solidFill>
                <a:latin typeface="Courier New" panose="02070309020205020404" pitchFamily="49" charset="0"/>
                <a:cs typeface="Courier New" panose="02070309020205020404" pitchFamily="49" charset="0"/>
                <a:sym typeface="Symbol" panose="05050102010706020507" pitchFamily="18" charset="2"/>
              </a:rPr>
              <a:t>2	Declare </a:t>
            </a:r>
            <a:r>
              <a:rPr lang="en-US" sz="1400" b="1" dirty="0">
                <a:solidFill>
                  <a:srgbClr val="0070C0"/>
                </a:solidFill>
                <a:latin typeface="Courier New" panose="02070309020205020404" pitchFamily="49" charset="0"/>
                <a:cs typeface="Courier New" panose="02070309020205020404" pitchFamily="49" charset="0"/>
              </a:rPr>
              <a:t>Score</a:t>
            </a:r>
            <a:r>
              <a:rPr lang="en-US" sz="1400" b="1" dirty="0" smtClean="0">
                <a:solidFill>
                  <a:srgbClr val="002060"/>
                </a:solidFill>
                <a:latin typeface="Courier New" panose="02070309020205020404" pitchFamily="49" charset="0"/>
                <a:cs typeface="Courier New" panose="02070309020205020404" pitchFamily="49" charset="0"/>
              </a:rPr>
              <a:t>, </a:t>
            </a:r>
            <a:r>
              <a:rPr lang="en-US" sz="1400" b="1" dirty="0">
                <a:solidFill>
                  <a:srgbClr val="0070C0"/>
                </a:solidFill>
                <a:latin typeface="Courier New" panose="02070309020205020404" pitchFamily="49" charset="0"/>
                <a:cs typeface="Courier New" panose="02070309020205020404" pitchFamily="49" charset="0"/>
              </a:rPr>
              <a:t>Average</a:t>
            </a:r>
            <a:r>
              <a:rPr lang="en-US" sz="1400" b="1" dirty="0" smtClean="0">
                <a:solidFill>
                  <a:srgbClr val="002060"/>
                </a:solidFill>
                <a:latin typeface="Courier New" panose="02070309020205020404" pitchFamily="49" charset="0"/>
                <a:cs typeface="Courier New" panose="02070309020205020404" pitchFamily="49" charset="0"/>
              </a:rPr>
              <a:t>, </a:t>
            </a:r>
          </a:p>
          <a:p>
            <a:pPr marL="0" indent="0" hangingPunct="0">
              <a:lnSpc>
                <a:spcPct val="100000"/>
              </a:lnSpc>
              <a:spcBef>
                <a:spcPts val="0"/>
              </a:spcBef>
              <a:spcAft>
                <a:spcPts val="0"/>
              </a:spcAft>
              <a:buNone/>
            </a:pPr>
            <a:r>
              <a:rPr lang="en-US" sz="1400" dirty="0" smtClean="0">
                <a:solidFill>
                  <a:srgbClr val="002060"/>
                </a:solidFill>
                <a:latin typeface="Courier New" panose="02070309020205020404" pitchFamily="49" charset="0"/>
                <a:cs typeface="Courier New" panose="02070309020205020404" pitchFamily="49" charset="0"/>
              </a:rPr>
              <a:t>3	Declare </a:t>
            </a:r>
            <a:r>
              <a:rPr lang="en-US" sz="1400" b="1" dirty="0">
                <a:solidFill>
                  <a:srgbClr val="0070C0"/>
                </a:solidFill>
                <a:latin typeface="Courier New" panose="02070309020205020404" pitchFamily="49" charset="0"/>
                <a:cs typeface="Courier New" panose="02070309020205020404" pitchFamily="49" charset="0"/>
              </a:rPr>
              <a:t>Medieval[</a:t>
            </a:r>
            <a:r>
              <a:rPr lang="en-US" sz="1400" dirty="0">
                <a:solidFill>
                  <a:srgbClr val="002060"/>
                </a:solidFill>
                <a:latin typeface="Courier New" panose="02070309020205020404" pitchFamily="49" charset="0"/>
                <a:cs typeface="Courier New" panose="02070309020205020404" pitchFamily="49" charset="0"/>
              </a:rPr>
              <a:t>100</a:t>
            </a:r>
            <a:r>
              <a:rPr lang="en-US" sz="1400" b="1" dirty="0">
                <a:solidFill>
                  <a:srgbClr val="0070C0"/>
                </a:solidFill>
                <a:latin typeface="Courier New" panose="02070309020205020404" pitchFamily="49" charset="0"/>
                <a:cs typeface="Courier New" panose="02070309020205020404" pitchFamily="49" charset="0"/>
              </a:rPr>
              <a:t>] </a:t>
            </a:r>
            <a:r>
              <a:rPr lang="en-US" sz="1400" dirty="0">
                <a:solidFill>
                  <a:srgbClr val="002060"/>
                </a:solidFill>
                <a:latin typeface="Courier New" panose="02070309020205020404" pitchFamily="49" charset="0"/>
                <a:cs typeface="Courier New" panose="02070309020205020404" pitchFamily="49" charset="0"/>
              </a:rPr>
              <a:t>As Float</a:t>
            </a:r>
          </a:p>
          <a:p>
            <a:pPr marL="0" indent="0" hangingPunct="0">
              <a:lnSpc>
                <a:spcPct val="100000"/>
              </a:lnSpc>
              <a:spcBef>
                <a:spcPts val="0"/>
              </a:spcBef>
              <a:spcAft>
                <a:spcPts val="0"/>
              </a:spcAft>
              <a:buNone/>
            </a:pPr>
            <a:r>
              <a:rPr lang="en-US" sz="1400" dirty="0" smtClean="0">
                <a:solidFill>
                  <a:srgbClr val="002060"/>
                </a:solidFill>
                <a:latin typeface="Courier New" panose="02070309020205020404" pitchFamily="49" charset="0"/>
                <a:cs typeface="Courier New" panose="02070309020205020404" pitchFamily="49" charset="0"/>
              </a:rPr>
              <a:t>4	Set </a:t>
            </a:r>
            <a:r>
              <a:rPr lang="en-US" sz="1400" b="1" dirty="0">
                <a:solidFill>
                  <a:srgbClr val="0070C0"/>
                </a:solidFill>
                <a:latin typeface="Courier New" panose="02070309020205020404" pitchFamily="49" charset="0"/>
                <a:cs typeface="Courier New" panose="02070309020205020404" pitchFamily="49" charset="0"/>
              </a:rPr>
              <a:t>Sum</a:t>
            </a:r>
            <a:r>
              <a:rPr lang="en-US" sz="1400" dirty="0">
                <a:solidFill>
                  <a:srgbClr val="002060"/>
                </a:solidFill>
                <a:latin typeface="Courier New" panose="02070309020205020404" pitchFamily="49" charset="0"/>
                <a:cs typeface="Courier New" panose="02070309020205020404" pitchFamily="49" charset="0"/>
              </a:rPr>
              <a:t> = 0</a:t>
            </a:r>
          </a:p>
          <a:p>
            <a:pPr marL="0" indent="0" hangingPunct="0">
              <a:lnSpc>
                <a:spcPct val="100000"/>
              </a:lnSpc>
              <a:spcBef>
                <a:spcPts val="0"/>
              </a:spcBef>
              <a:spcAft>
                <a:spcPts val="0"/>
              </a:spcAft>
              <a:buNone/>
            </a:pPr>
            <a:r>
              <a:rPr lang="en-US" sz="1400" dirty="0" smtClean="0">
                <a:solidFill>
                  <a:srgbClr val="002060"/>
                </a:solidFill>
                <a:latin typeface="Courier New" panose="02070309020205020404" pitchFamily="49" charset="0"/>
                <a:cs typeface="Courier New" panose="02070309020205020404" pitchFamily="49" charset="0"/>
              </a:rPr>
              <a:t>5	Set </a:t>
            </a:r>
            <a:r>
              <a:rPr lang="en-US" sz="1400" b="1" dirty="0">
                <a:solidFill>
                  <a:srgbClr val="0070C0"/>
                </a:solidFill>
                <a:latin typeface="Courier New" panose="02070309020205020404" pitchFamily="49" charset="0"/>
                <a:cs typeface="Courier New" panose="02070309020205020404" pitchFamily="49" charset="0"/>
              </a:rPr>
              <a:t>Count1</a:t>
            </a:r>
            <a:r>
              <a:rPr lang="en-US" sz="1400" dirty="0">
                <a:solidFill>
                  <a:srgbClr val="002060"/>
                </a:solidFill>
                <a:latin typeface="Courier New" panose="02070309020205020404" pitchFamily="49" charset="0"/>
                <a:cs typeface="Courier New" panose="02070309020205020404" pitchFamily="49" charset="0"/>
              </a:rPr>
              <a:t> = 0</a:t>
            </a:r>
          </a:p>
          <a:p>
            <a:pPr marL="0" indent="0" hangingPunct="0">
              <a:lnSpc>
                <a:spcPct val="100000"/>
              </a:lnSpc>
              <a:spcBef>
                <a:spcPts val="0"/>
              </a:spcBef>
              <a:spcAft>
                <a:spcPts val="0"/>
              </a:spcAft>
              <a:buNone/>
            </a:pPr>
            <a:r>
              <a:rPr lang="en-US" sz="1400" dirty="0" smtClean="0">
                <a:solidFill>
                  <a:srgbClr val="002060"/>
                </a:solidFill>
                <a:latin typeface="Courier New" panose="02070309020205020404" pitchFamily="49" charset="0"/>
                <a:cs typeface="Courier New" panose="02070309020205020404" pitchFamily="49" charset="0"/>
              </a:rPr>
              <a:t>6	Write </a:t>
            </a:r>
            <a:r>
              <a:rPr lang="en-US" sz="1400" dirty="0">
                <a:solidFill>
                  <a:srgbClr val="002060"/>
                </a:solidFill>
                <a:latin typeface="Courier New" panose="02070309020205020404" pitchFamily="49" charset="0"/>
                <a:cs typeface="Courier New" panose="02070309020205020404" pitchFamily="49" charset="0"/>
              </a:rPr>
              <a:t>“Enter a test score (or 999 to quit): “</a:t>
            </a:r>
          </a:p>
          <a:p>
            <a:pPr marL="0" indent="0" hangingPunct="0">
              <a:lnSpc>
                <a:spcPct val="100000"/>
              </a:lnSpc>
              <a:spcBef>
                <a:spcPts val="0"/>
              </a:spcBef>
              <a:spcAft>
                <a:spcPts val="0"/>
              </a:spcAft>
              <a:buNone/>
            </a:pPr>
            <a:r>
              <a:rPr lang="en-US" sz="1400" dirty="0" smtClean="0">
                <a:solidFill>
                  <a:srgbClr val="002060"/>
                </a:solidFill>
                <a:latin typeface="Courier New" panose="02070309020205020404" pitchFamily="49" charset="0"/>
                <a:cs typeface="Courier New" panose="02070309020205020404" pitchFamily="49" charset="0"/>
              </a:rPr>
              <a:t>7	Input </a:t>
            </a:r>
            <a:r>
              <a:rPr lang="en-US" sz="1400" b="1" dirty="0">
                <a:solidFill>
                  <a:srgbClr val="0070C0"/>
                </a:solidFill>
                <a:latin typeface="Courier New" panose="02070309020205020404" pitchFamily="49" charset="0"/>
                <a:cs typeface="Courier New" panose="02070309020205020404" pitchFamily="49" charset="0"/>
              </a:rPr>
              <a:t>Score</a:t>
            </a:r>
          </a:p>
          <a:p>
            <a:pPr marL="0" indent="0" hangingPunct="0">
              <a:lnSpc>
                <a:spcPct val="100000"/>
              </a:lnSpc>
              <a:spcBef>
                <a:spcPts val="0"/>
              </a:spcBef>
              <a:spcAft>
                <a:spcPts val="0"/>
              </a:spcAft>
              <a:buNone/>
            </a:pPr>
            <a:r>
              <a:rPr lang="en-US" sz="1400" dirty="0" smtClean="0">
                <a:solidFill>
                  <a:srgbClr val="002060"/>
                </a:solidFill>
                <a:latin typeface="Courier New" panose="02070309020205020404" pitchFamily="49" charset="0"/>
                <a:cs typeface="Courier New" panose="02070309020205020404" pitchFamily="49" charset="0"/>
              </a:rPr>
              <a:t>8	While </a:t>
            </a:r>
            <a:r>
              <a:rPr lang="en-US" sz="1400" b="1" dirty="0">
                <a:solidFill>
                  <a:srgbClr val="0070C0"/>
                </a:solidFill>
                <a:latin typeface="Courier New" panose="02070309020205020404" pitchFamily="49" charset="0"/>
                <a:cs typeface="Courier New" panose="02070309020205020404" pitchFamily="49" charset="0"/>
              </a:rPr>
              <a:t>Score</a:t>
            </a:r>
            <a:r>
              <a:rPr lang="en-US" sz="1400" dirty="0">
                <a:solidFill>
                  <a:srgbClr val="002060"/>
                </a:solidFill>
                <a:latin typeface="Courier New" panose="02070309020205020404" pitchFamily="49" charset="0"/>
                <a:cs typeface="Courier New" panose="02070309020205020404" pitchFamily="49" charset="0"/>
              </a:rPr>
              <a:t> != 999</a:t>
            </a:r>
          </a:p>
          <a:p>
            <a:pPr marL="0" indent="0" hangingPunct="0">
              <a:lnSpc>
                <a:spcPct val="100000"/>
              </a:lnSpc>
              <a:spcBef>
                <a:spcPts val="0"/>
              </a:spcBef>
              <a:spcAft>
                <a:spcPts val="0"/>
              </a:spcAft>
              <a:buNone/>
            </a:pPr>
            <a:r>
              <a:rPr lang="en-US" sz="1400" dirty="0" smtClean="0">
                <a:solidFill>
                  <a:srgbClr val="002060"/>
                </a:solidFill>
                <a:latin typeface="Courier New" panose="02070309020205020404" pitchFamily="49" charset="0"/>
                <a:cs typeface="Courier New" panose="02070309020205020404" pitchFamily="49" charset="0"/>
              </a:rPr>
              <a:t>9		Set </a:t>
            </a:r>
            <a:r>
              <a:rPr lang="en-US" sz="1400" b="1" dirty="0">
                <a:solidFill>
                  <a:srgbClr val="0070C0"/>
                </a:solidFill>
                <a:latin typeface="Courier New" panose="02070309020205020404" pitchFamily="49" charset="0"/>
                <a:cs typeface="Courier New" panose="02070309020205020404" pitchFamily="49" charset="0"/>
              </a:rPr>
              <a:t>Medieval[Count1] </a:t>
            </a:r>
            <a:r>
              <a:rPr lang="en-US" sz="1400" dirty="0">
                <a:solidFill>
                  <a:srgbClr val="002060"/>
                </a:solidFill>
                <a:latin typeface="Courier New" panose="02070309020205020404" pitchFamily="49" charset="0"/>
                <a:cs typeface="Courier New" panose="02070309020205020404" pitchFamily="49" charset="0"/>
              </a:rPr>
              <a:t>= </a:t>
            </a:r>
            <a:r>
              <a:rPr lang="en-US" sz="1400" b="1" dirty="0">
                <a:solidFill>
                  <a:srgbClr val="0070C0"/>
                </a:solidFill>
                <a:latin typeface="Courier New" panose="02070309020205020404" pitchFamily="49" charset="0"/>
                <a:cs typeface="Courier New" panose="02070309020205020404" pitchFamily="49" charset="0"/>
              </a:rPr>
              <a:t>Score</a:t>
            </a:r>
          </a:p>
          <a:p>
            <a:pPr marL="0" indent="0" hangingPunct="0">
              <a:lnSpc>
                <a:spcPct val="100000"/>
              </a:lnSpc>
              <a:spcBef>
                <a:spcPts val="0"/>
              </a:spcBef>
              <a:spcAft>
                <a:spcPts val="0"/>
              </a:spcAft>
              <a:buNone/>
            </a:pPr>
            <a:r>
              <a:rPr lang="en-US" sz="1400" dirty="0" smtClean="0">
                <a:solidFill>
                  <a:srgbClr val="002060"/>
                </a:solidFill>
                <a:latin typeface="Courier New" panose="02070309020205020404" pitchFamily="49" charset="0"/>
                <a:cs typeface="Courier New" panose="02070309020205020404" pitchFamily="49" charset="0"/>
              </a:rPr>
              <a:t>10		Set </a:t>
            </a:r>
            <a:r>
              <a:rPr lang="en-US" sz="1400" b="1" dirty="0">
                <a:solidFill>
                  <a:srgbClr val="0070C0"/>
                </a:solidFill>
                <a:latin typeface="Courier New" panose="02070309020205020404" pitchFamily="49" charset="0"/>
                <a:cs typeface="Courier New" panose="02070309020205020404" pitchFamily="49" charset="0"/>
              </a:rPr>
              <a:t>Count1</a:t>
            </a:r>
            <a:r>
              <a:rPr lang="en-US" sz="1400" dirty="0">
                <a:solidFill>
                  <a:srgbClr val="002060"/>
                </a:solidFill>
                <a:latin typeface="Courier New" panose="02070309020205020404" pitchFamily="49" charset="0"/>
                <a:cs typeface="Courier New" panose="02070309020205020404" pitchFamily="49" charset="0"/>
              </a:rPr>
              <a:t> = </a:t>
            </a:r>
            <a:r>
              <a:rPr lang="en-US" sz="1400" b="1" dirty="0">
                <a:solidFill>
                  <a:srgbClr val="0070C0"/>
                </a:solidFill>
                <a:latin typeface="Courier New" panose="02070309020205020404" pitchFamily="49" charset="0"/>
                <a:cs typeface="Courier New" panose="02070309020205020404" pitchFamily="49" charset="0"/>
              </a:rPr>
              <a:t>Count1</a:t>
            </a:r>
            <a:r>
              <a:rPr lang="en-US" sz="1400" dirty="0">
                <a:solidFill>
                  <a:srgbClr val="002060"/>
                </a:solidFill>
                <a:latin typeface="Courier New" panose="02070309020205020404" pitchFamily="49" charset="0"/>
                <a:cs typeface="Courier New" panose="02070309020205020404" pitchFamily="49" charset="0"/>
              </a:rPr>
              <a:t> + 1</a:t>
            </a:r>
          </a:p>
          <a:p>
            <a:pPr marL="0" indent="0" hangingPunct="0">
              <a:lnSpc>
                <a:spcPct val="100000"/>
              </a:lnSpc>
              <a:spcBef>
                <a:spcPts val="0"/>
              </a:spcBef>
              <a:spcAft>
                <a:spcPts val="0"/>
              </a:spcAft>
              <a:buNone/>
            </a:pPr>
            <a:r>
              <a:rPr lang="en-US" sz="1400" dirty="0" smtClean="0">
                <a:solidFill>
                  <a:srgbClr val="002060"/>
                </a:solidFill>
                <a:latin typeface="Courier New" panose="02070309020205020404" pitchFamily="49" charset="0"/>
                <a:cs typeface="Courier New" panose="02070309020205020404" pitchFamily="49" charset="0"/>
              </a:rPr>
              <a:t>11		Set </a:t>
            </a:r>
            <a:r>
              <a:rPr lang="en-US" sz="1400" b="1" dirty="0">
                <a:solidFill>
                  <a:srgbClr val="0070C0"/>
                </a:solidFill>
                <a:latin typeface="Courier New" panose="02070309020205020404" pitchFamily="49" charset="0"/>
                <a:cs typeface="Courier New" panose="02070309020205020404" pitchFamily="49" charset="0"/>
              </a:rPr>
              <a:t>Sum</a:t>
            </a:r>
            <a:r>
              <a:rPr lang="en-US" sz="1400" dirty="0">
                <a:solidFill>
                  <a:srgbClr val="002060"/>
                </a:solidFill>
                <a:latin typeface="Courier New" panose="02070309020205020404" pitchFamily="49" charset="0"/>
                <a:cs typeface="Courier New" panose="02070309020205020404" pitchFamily="49" charset="0"/>
              </a:rPr>
              <a:t> = </a:t>
            </a:r>
            <a:r>
              <a:rPr lang="en-US" sz="1400" b="1" dirty="0">
                <a:solidFill>
                  <a:srgbClr val="0070C0"/>
                </a:solidFill>
                <a:latin typeface="Courier New" panose="02070309020205020404" pitchFamily="49" charset="0"/>
                <a:cs typeface="Courier New" panose="02070309020205020404" pitchFamily="49" charset="0"/>
              </a:rPr>
              <a:t>Sum</a:t>
            </a:r>
            <a:r>
              <a:rPr lang="en-US" sz="1400" dirty="0">
                <a:solidFill>
                  <a:srgbClr val="002060"/>
                </a:solidFill>
                <a:latin typeface="Courier New" panose="02070309020205020404" pitchFamily="49" charset="0"/>
                <a:cs typeface="Courier New" panose="02070309020205020404" pitchFamily="49" charset="0"/>
              </a:rPr>
              <a:t> + </a:t>
            </a:r>
            <a:r>
              <a:rPr lang="en-US" sz="1400" b="1" dirty="0">
                <a:solidFill>
                  <a:srgbClr val="0070C0"/>
                </a:solidFill>
                <a:latin typeface="Courier New" panose="02070309020205020404" pitchFamily="49" charset="0"/>
                <a:cs typeface="Courier New" panose="02070309020205020404" pitchFamily="49" charset="0"/>
              </a:rPr>
              <a:t>Score</a:t>
            </a:r>
          </a:p>
          <a:p>
            <a:pPr marL="0" indent="0" hangingPunct="0">
              <a:lnSpc>
                <a:spcPct val="100000"/>
              </a:lnSpc>
              <a:spcBef>
                <a:spcPts val="0"/>
              </a:spcBef>
              <a:spcAft>
                <a:spcPts val="0"/>
              </a:spcAft>
              <a:buNone/>
            </a:pPr>
            <a:r>
              <a:rPr lang="en-US" sz="1400" dirty="0" smtClean="0">
                <a:solidFill>
                  <a:srgbClr val="002060"/>
                </a:solidFill>
                <a:latin typeface="Courier New" panose="02070309020205020404" pitchFamily="49" charset="0"/>
                <a:cs typeface="Courier New" panose="02070309020205020404" pitchFamily="49" charset="0"/>
              </a:rPr>
              <a:t>12		Write </a:t>
            </a:r>
            <a:r>
              <a:rPr lang="en-US" sz="1400" dirty="0">
                <a:solidFill>
                  <a:srgbClr val="002060"/>
                </a:solidFill>
                <a:latin typeface="Courier New" panose="02070309020205020404" pitchFamily="49" charset="0"/>
                <a:cs typeface="Courier New" panose="02070309020205020404" pitchFamily="49" charset="0"/>
              </a:rPr>
              <a:t>“Enter another score or 999 to quit: “</a:t>
            </a:r>
          </a:p>
          <a:p>
            <a:pPr marL="0" indent="0" hangingPunct="0">
              <a:lnSpc>
                <a:spcPct val="100000"/>
              </a:lnSpc>
              <a:spcBef>
                <a:spcPts val="0"/>
              </a:spcBef>
              <a:spcAft>
                <a:spcPts val="0"/>
              </a:spcAft>
              <a:buNone/>
            </a:pPr>
            <a:r>
              <a:rPr lang="en-US" sz="1400" dirty="0" smtClean="0">
                <a:solidFill>
                  <a:srgbClr val="002060"/>
                </a:solidFill>
                <a:latin typeface="Courier New" panose="02070309020205020404" pitchFamily="49" charset="0"/>
                <a:cs typeface="Courier New" panose="02070309020205020404" pitchFamily="49" charset="0"/>
              </a:rPr>
              <a:t>13		Input </a:t>
            </a:r>
            <a:r>
              <a:rPr lang="en-US" sz="1400" b="1" dirty="0">
                <a:solidFill>
                  <a:srgbClr val="0070C0"/>
                </a:solidFill>
                <a:latin typeface="Courier New" panose="02070309020205020404" pitchFamily="49" charset="0"/>
                <a:cs typeface="Courier New" panose="02070309020205020404" pitchFamily="49" charset="0"/>
              </a:rPr>
              <a:t>Score</a:t>
            </a:r>
          </a:p>
          <a:p>
            <a:pPr marL="0" indent="0" hangingPunct="0">
              <a:lnSpc>
                <a:spcPct val="100000"/>
              </a:lnSpc>
              <a:spcBef>
                <a:spcPts val="0"/>
              </a:spcBef>
              <a:spcAft>
                <a:spcPts val="0"/>
              </a:spcAft>
              <a:buNone/>
            </a:pPr>
            <a:r>
              <a:rPr lang="en-US" sz="1400" dirty="0" smtClean="0">
                <a:solidFill>
                  <a:srgbClr val="002060"/>
                </a:solidFill>
                <a:latin typeface="Courier New" panose="02070309020205020404" pitchFamily="49" charset="0"/>
                <a:cs typeface="Courier New" panose="02070309020205020404" pitchFamily="49" charset="0"/>
              </a:rPr>
              <a:t>14	End </a:t>
            </a:r>
            <a:r>
              <a:rPr lang="en-US" sz="1400" dirty="0">
                <a:solidFill>
                  <a:srgbClr val="002060"/>
                </a:solidFill>
                <a:latin typeface="Courier New" panose="02070309020205020404" pitchFamily="49" charset="0"/>
                <a:cs typeface="Courier New" panose="02070309020205020404" pitchFamily="49" charset="0"/>
              </a:rPr>
              <a:t>While</a:t>
            </a:r>
          </a:p>
          <a:p>
            <a:pPr marL="0" indent="0" hangingPunct="0">
              <a:lnSpc>
                <a:spcPct val="100000"/>
              </a:lnSpc>
              <a:spcBef>
                <a:spcPts val="0"/>
              </a:spcBef>
              <a:spcAft>
                <a:spcPts val="0"/>
              </a:spcAft>
              <a:buNone/>
            </a:pPr>
            <a:r>
              <a:rPr lang="en-US" sz="1400" dirty="0" smtClean="0">
                <a:solidFill>
                  <a:srgbClr val="002060"/>
                </a:solidFill>
                <a:latin typeface="Courier New" panose="02070309020205020404" pitchFamily="49" charset="0"/>
                <a:cs typeface="Courier New" panose="02070309020205020404" pitchFamily="49" charset="0"/>
              </a:rPr>
              <a:t>15	Set </a:t>
            </a:r>
            <a:r>
              <a:rPr lang="en-US" sz="1400" b="1" dirty="0">
                <a:solidFill>
                  <a:srgbClr val="0070C0"/>
                </a:solidFill>
                <a:latin typeface="Courier New" panose="02070309020205020404" pitchFamily="49" charset="0"/>
                <a:cs typeface="Courier New" panose="02070309020205020404" pitchFamily="49" charset="0"/>
              </a:rPr>
              <a:t>Average</a:t>
            </a:r>
            <a:r>
              <a:rPr lang="en-US" sz="1400" dirty="0">
                <a:solidFill>
                  <a:srgbClr val="002060"/>
                </a:solidFill>
                <a:latin typeface="Courier New" panose="02070309020205020404" pitchFamily="49" charset="0"/>
                <a:cs typeface="Courier New" panose="02070309020205020404" pitchFamily="49" charset="0"/>
              </a:rPr>
              <a:t> = </a:t>
            </a:r>
            <a:r>
              <a:rPr lang="en-US" sz="1400" b="1" dirty="0">
                <a:solidFill>
                  <a:srgbClr val="0070C0"/>
                </a:solidFill>
                <a:latin typeface="Courier New" panose="02070309020205020404" pitchFamily="49" charset="0"/>
                <a:cs typeface="Courier New" panose="02070309020205020404" pitchFamily="49" charset="0"/>
              </a:rPr>
              <a:t>Sum</a:t>
            </a:r>
            <a:r>
              <a:rPr lang="en-US" sz="1400" dirty="0">
                <a:solidFill>
                  <a:srgbClr val="002060"/>
                </a:solidFill>
                <a:latin typeface="Courier New" panose="02070309020205020404" pitchFamily="49" charset="0"/>
                <a:cs typeface="Courier New" panose="02070309020205020404" pitchFamily="49" charset="0"/>
              </a:rPr>
              <a:t>/</a:t>
            </a:r>
            <a:r>
              <a:rPr lang="en-US" sz="1400" b="1" dirty="0">
                <a:solidFill>
                  <a:srgbClr val="0070C0"/>
                </a:solidFill>
                <a:latin typeface="Courier New" panose="02070309020205020404" pitchFamily="49" charset="0"/>
                <a:cs typeface="Courier New" panose="02070309020205020404" pitchFamily="49" charset="0"/>
              </a:rPr>
              <a:t>Count1</a:t>
            </a:r>
          </a:p>
          <a:p>
            <a:pPr marL="0" indent="0" hangingPunct="0">
              <a:lnSpc>
                <a:spcPct val="100000"/>
              </a:lnSpc>
              <a:spcBef>
                <a:spcPts val="0"/>
              </a:spcBef>
              <a:spcAft>
                <a:spcPts val="0"/>
              </a:spcAft>
              <a:buNone/>
            </a:pPr>
            <a:r>
              <a:rPr lang="en-US" sz="1400" dirty="0" smtClean="0">
                <a:solidFill>
                  <a:srgbClr val="002060"/>
                </a:solidFill>
                <a:latin typeface="Courier New" panose="02070309020205020404" pitchFamily="49" charset="0"/>
                <a:cs typeface="Courier New" panose="02070309020205020404" pitchFamily="49" charset="0"/>
              </a:rPr>
              <a:t>16	Set </a:t>
            </a:r>
            <a:r>
              <a:rPr lang="en-US" sz="1400" b="1" dirty="0">
                <a:solidFill>
                  <a:srgbClr val="0070C0"/>
                </a:solidFill>
                <a:latin typeface="Courier New" panose="02070309020205020404" pitchFamily="49" charset="0"/>
                <a:cs typeface="Courier New" panose="02070309020205020404" pitchFamily="49" charset="0"/>
              </a:rPr>
              <a:t>Count2</a:t>
            </a:r>
            <a:r>
              <a:rPr lang="en-US" sz="1400" dirty="0">
                <a:solidFill>
                  <a:srgbClr val="002060"/>
                </a:solidFill>
                <a:latin typeface="Courier New" panose="02070309020205020404" pitchFamily="49" charset="0"/>
                <a:cs typeface="Courier New" panose="02070309020205020404" pitchFamily="49" charset="0"/>
              </a:rPr>
              <a:t> = 0</a:t>
            </a:r>
          </a:p>
          <a:p>
            <a:pPr marL="0" indent="0" hangingPunct="0">
              <a:lnSpc>
                <a:spcPct val="100000"/>
              </a:lnSpc>
              <a:spcBef>
                <a:spcPts val="0"/>
              </a:spcBef>
              <a:spcAft>
                <a:spcPts val="0"/>
              </a:spcAft>
              <a:buNone/>
            </a:pPr>
            <a:r>
              <a:rPr lang="en-US" sz="1400" dirty="0" smtClean="0">
                <a:solidFill>
                  <a:srgbClr val="002060"/>
                </a:solidFill>
                <a:latin typeface="Courier New" panose="02070309020205020404" pitchFamily="49" charset="0"/>
                <a:cs typeface="Courier New" panose="02070309020205020404" pitchFamily="49" charset="0"/>
              </a:rPr>
              <a:t>17	Set </a:t>
            </a:r>
            <a:r>
              <a:rPr lang="en-US" sz="1400" b="1" dirty="0">
                <a:solidFill>
                  <a:srgbClr val="0070C0"/>
                </a:solidFill>
                <a:latin typeface="Courier New" panose="02070309020205020404" pitchFamily="49" charset="0"/>
                <a:cs typeface="Courier New" panose="02070309020205020404" pitchFamily="49" charset="0"/>
              </a:rPr>
              <a:t>K</a:t>
            </a:r>
            <a:r>
              <a:rPr lang="en-US" sz="1400" dirty="0">
                <a:solidFill>
                  <a:srgbClr val="002060"/>
                </a:solidFill>
                <a:latin typeface="Courier New" panose="02070309020205020404" pitchFamily="49" charset="0"/>
                <a:cs typeface="Courier New" panose="02070309020205020404" pitchFamily="49" charset="0"/>
              </a:rPr>
              <a:t> = 0</a:t>
            </a:r>
          </a:p>
          <a:p>
            <a:pPr marL="0" indent="0" hangingPunct="0">
              <a:lnSpc>
                <a:spcPct val="100000"/>
              </a:lnSpc>
              <a:spcBef>
                <a:spcPts val="0"/>
              </a:spcBef>
              <a:spcAft>
                <a:spcPts val="0"/>
              </a:spcAft>
              <a:buNone/>
            </a:pPr>
            <a:r>
              <a:rPr lang="en-US" sz="1400" dirty="0" smtClean="0">
                <a:solidFill>
                  <a:srgbClr val="002060"/>
                </a:solidFill>
                <a:latin typeface="Courier New" panose="02070309020205020404" pitchFamily="49" charset="0"/>
                <a:cs typeface="Courier New" panose="02070309020205020404" pitchFamily="49" charset="0"/>
              </a:rPr>
              <a:t>18	While </a:t>
            </a:r>
            <a:r>
              <a:rPr lang="en-US" sz="1400" b="1" dirty="0">
                <a:solidFill>
                  <a:srgbClr val="0070C0"/>
                </a:solidFill>
                <a:latin typeface="Courier New" panose="02070309020205020404" pitchFamily="49" charset="0"/>
                <a:cs typeface="Courier New" panose="02070309020205020404" pitchFamily="49" charset="0"/>
              </a:rPr>
              <a:t>K</a:t>
            </a:r>
            <a:r>
              <a:rPr lang="en-US" sz="1400" dirty="0">
                <a:solidFill>
                  <a:srgbClr val="002060"/>
                </a:solidFill>
                <a:latin typeface="Courier New" panose="02070309020205020404" pitchFamily="49" charset="0"/>
                <a:cs typeface="Courier New" panose="02070309020205020404" pitchFamily="49" charset="0"/>
              </a:rPr>
              <a:t> &lt; </a:t>
            </a:r>
            <a:r>
              <a:rPr lang="en-US" sz="1400" b="1" dirty="0">
                <a:solidFill>
                  <a:srgbClr val="0070C0"/>
                </a:solidFill>
                <a:latin typeface="Courier New" panose="02070309020205020404" pitchFamily="49" charset="0"/>
                <a:cs typeface="Courier New" panose="02070309020205020404" pitchFamily="49" charset="0"/>
              </a:rPr>
              <a:t>Count1</a:t>
            </a:r>
          </a:p>
          <a:p>
            <a:pPr marL="0" indent="0" hangingPunct="0">
              <a:lnSpc>
                <a:spcPct val="100000"/>
              </a:lnSpc>
              <a:spcBef>
                <a:spcPts val="0"/>
              </a:spcBef>
              <a:spcAft>
                <a:spcPts val="0"/>
              </a:spcAft>
              <a:buNone/>
            </a:pPr>
            <a:r>
              <a:rPr lang="en-US" sz="1400" dirty="0" smtClean="0">
                <a:solidFill>
                  <a:srgbClr val="002060"/>
                </a:solidFill>
                <a:latin typeface="Courier New" panose="02070309020205020404" pitchFamily="49" charset="0"/>
                <a:cs typeface="Courier New" panose="02070309020205020404" pitchFamily="49" charset="0"/>
              </a:rPr>
              <a:t>19		If </a:t>
            </a:r>
            <a:r>
              <a:rPr lang="en-US" sz="1400" b="1" dirty="0">
                <a:solidFill>
                  <a:srgbClr val="0070C0"/>
                </a:solidFill>
                <a:latin typeface="Courier New" panose="02070309020205020404" pitchFamily="49" charset="0"/>
                <a:cs typeface="Courier New" panose="02070309020205020404" pitchFamily="49" charset="0"/>
              </a:rPr>
              <a:t>Medieval[K]</a:t>
            </a:r>
            <a:r>
              <a:rPr lang="en-US" sz="1400" dirty="0">
                <a:solidFill>
                  <a:srgbClr val="002060"/>
                </a:solidFill>
                <a:latin typeface="Courier New" panose="02070309020205020404" pitchFamily="49" charset="0"/>
                <a:cs typeface="Courier New" panose="02070309020205020404" pitchFamily="49" charset="0"/>
              </a:rPr>
              <a:t> &gt; </a:t>
            </a:r>
            <a:r>
              <a:rPr lang="en-US" sz="1400" b="1" dirty="0">
                <a:solidFill>
                  <a:srgbClr val="0070C0"/>
                </a:solidFill>
                <a:latin typeface="Courier New" panose="02070309020205020404" pitchFamily="49" charset="0"/>
                <a:cs typeface="Courier New" panose="02070309020205020404" pitchFamily="49" charset="0"/>
              </a:rPr>
              <a:t>Average</a:t>
            </a:r>
            <a:r>
              <a:rPr lang="en-US" sz="1400" dirty="0">
                <a:solidFill>
                  <a:srgbClr val="002060"/>
                </a:solidFill>
                <a:latin typeface="Courier New" panose="02070309020205020404" pitchFamily="49" charset="0"/>
                <a:cs typeface="Courier New" panose="02070309020205020404" pitchFamily="49" charset="0"/>
              </a:rPr>
              <a:t> Then</a:t>
            </a:r>
          </a:p>
          <a:p>
            <a:pPr marL="0" indent="0" hangingPunct="0">
              <a:lnSpc>
                <a:spcPct val="100000"/>
              </a:lnSpc>
              <a:spcBef>
                <a:spcPts val="0"/>
              </a:spcBef>
              <a:spcAft>
                <a:spcPts val="0"/>
              </a:spcAft>
              <a:buNone/>
            </a:pPr>
            <a:r>
              <a:rPr lang="en-US" sz="1400" dirty="0" smtClean="0">
                <a:solidFill>
                  <a:srgbClr val="002060"/>
                </a:solidFill>
                <a:latin typeface="Courier New" panose="02070309020205020404" pitchFamily="49" charset="0"/>
                <a:cs typeface="Courier New" panose="02070309020205020404" pitchFamily="49" charset="0"/>
              </a:rPr>
              <a:t>20			Set </a:t>
            </a:r>
            <a:r>
              <a:rPr lang="en-US" sz="1400" b="1" dirty="0">
                <a:solidFill>
                  <a:srgbClr val="0070C0"/>
                </a:solidFill>
                <a:latin typeface="Courier New" panose="02070309020205020404" pitchFamily="49" charset="0"/>
                <a:cs typeface="Courier New" panose="02070309020205020404" pitchFamily="49" charset="0"/>
              </a:rPr>
              <a:t>Count2</a:t>
            </a:r>
            <a:r>
              <a:rPr lang="en-US" sz="1400" dirty="0">
                <a:solidFill>
                  <a:srgbClr val="002060"/>
                </a:solidFill>
                <a:latin typeface="Courier New" panose="02070309020205020404" pitchFamily="49" charset="0"/>
                <a:cs typeface="Courier New" panose="02070309020205020404" pitchFamily="49" charset="0"/>
              </a:rPr>
              <a:t> = </a:t>
            </a:r>
            <a:r>
              <a:rPr lang="en-US" sz="1400" b="1" dirty="0">
                <a:solidFill>
                  <a:srgbClr val="0070C0"/>
                </a:solidFill>
                <a:latin typeface="Courier New" panose="02070309020205020404" pitchFamily="49" charset="0"/>
                <a:cs typeface="Courier New" panose="02070309020205020404" pitchFamily="49" charset="0"/>
              </a:rPr>
              <a:t>Count2</a:t>
            </a:r>
            <a:r>
              <a:rPr lang="en-US" sz="1400" dirty="0">
                <a:solidFill>
                  <a:srgbClr val="002060"/>
                </a:solidFill>
                <a:latin typeface="Courier New" panose="02070309020205020404" pitchFamily="49" charset="0"/>
                <a:cs typeface="Courier New" panose="02070309020205020404" pitchFamily="49" charset="0"/>
              </a:rPr>
              <a:t> + 1</a:t>
            </a:r>
          </a:p>
          <a:p>
            <a:pPr marL="0" indent="0" hangingPunct="0">
              <a:lnSpc>
                <a:spcPct val="100000"/>
              </a:lnSpc>
              <a:spcBef>
                <a:spcPts val="0"/>
              </a:spcBef>
              <a:spcAft>
                <a:spcPts val="0"/>
              </a:spcAft>
              <a:buNone/>
            </a:pPr>
            <a:r>
              <a:rPr lang="en-US" sz="1400" dirty="0" smtClean="0">
                <a:solidFill>
                  <a:srgbClr val="002060"/>
                </a:solidFill>
                <a:latin typeface="Courier New" panose="02070309020205020404" pitchFamily="49" charset="0"/>
                <a:cs typeface="Courier New" panose="02070309020205020404" pitchFamily="49" charset="0"/>
              </a:rPr>
              <a:t>21		End </a:t>
            </a:r>
            <a:r>
              <a:rPr lang="en-US" sz="1400" dirty="0">
                <a:solidFill>
                  <a:srgbClr val="002060"/>
                </a:solidFill>
                <a:latin typeface="Courier New" panose="02070309020205020404" pitchFamily="49" charset="0"/>
                <a:cs typeface="Courier New" panose="02070309020205020404" pitchFamily="49" charset="0"/>
              </a:rPr>
              <a:t>If</a:t>
            </a:r>
          </a:p>
          <a:p>
            <a:pPr marL="0" indent="0" hangingPunct="0">
              <a:lnSpc>
                <a:spcPct val="100000"/>
              </a:lnSpc>
              <a:spcBef>
                <a:spcPts val="0"/>
              </a:spcBef>
              <a:spcAft>
                <a:spcPts val="0"/>
              </a:spcAft>
              <a:buNone/>
            </a:pPr>
            <a:r>
              <a:rPr lang="en-US" sz="1400" dirty="0" smtClean="0">
                <a:solidFill>
                  <a:srgbClr val="002060"/>
                </a:solidFill>
                <a:latin typeface="Courier New" panose="02070309020205020404" pitchFamily="49" charset="0"/>
                <a:cs typeface="Courier New" panose="02070309020205020404" pitchFamily="49" charset="0"/>
              </a:rPr>
              <a:t>22		Set </a:t>
            </a:r>
            <a:r>
              <a:rPr lang="en-US" sz="1400" b="1" dirty="0">
                <a:solidFill>
                  <a:srgbClr val="0070C0"/>
                </a:solidFill>
                <a:latin typeface="Courier New" panose="02070309020205020404" pitchFamily="49" charset="0"/>
                <a:cs typeface="Courier New" panose="02070309020205020404" pitchFamily="49" charset="0"/>
              </a:rPr>
              <a:t>K</a:t>
            </a:r>
            <a:r>
              <a:rPr lang="en-US" sz="1400" dirty="0">
                <a:solidFill>
                  <a:srgbClr val="002060"/>
                </a:solidFill>
                <a:latin typeface="Courier New" panose="02070309020205020404" pitchFamily="49" charset="0"/>
                <a:cs typeface="Courier New" panose="02070309020205020404" pitchFamily="49" charset="0"/>
              </a:rPr>
              <a:t> = </a:t>
            </a:r>
            <a:r>
              <a:rPr lang="en-US" sz="1400" b="1" dirty="0">
                <a:solidFill>
                  <a:srgbClr val="0070C0"/>
                </a:solidFill>
                <a:latin typeface="Courier New" panose="02070309020205020404" pitchFamily="49" charset="0"/>
                <a:cs typeface="Courier New" panose="02070309020205020404" pitchFamily="49" charset="0"/>
              </a:rPr>
              <a:t>K</a:t>
            </a:r>
            <a:r>
              <a:rPr lang="en-US" sz="1400" dirty="0">
                <a:solidFill>
                  <a:srgbClr val="002060"/>
                </a:solidFill>
                <a:latin typeface="Courier New" panose="02070309020205020404" pitchFamily="49" charset="0"/>
                <a:cs typeface="Courier New" panose="02070309020205020404" pitchFamily="49" charset="0"/>
              </a:rPr>
              <a:t> + 1</a:t>
            </a:r>
          </a:p>
          <a:p>
            <a:pPr marL="0" indent="0" hangingPunct="0">
              <a:lnSpc>
                <a:spcPct val="100000"/>
              </a:lnSpc>
              <a:spcBef>
                <a:spcPts val="0"/>
              </a:spcBef>
              <a:spcAft>
                <a:spcPts val="0"/>
              </a:spcAft>
              <a:buNone/>
            </a:pPr>
            <a:r>
              <a:rPr lang="en-US" sz="1400" dirty="0" smtClean="0">
                <a:solidFill>
                  <a:srgbClr val="002060"/>
                </a:solidFill>
                <a:latin typeface="Courier New" panose="02070309020205020404" pitchFamily="49" charset="0"/>
                <a:cs typeface="Courier New" panose="02070309020205020404" pitchFamily="49" charset="0"/>
              </a:rPr>
              <a:t>23	End </a:t>
            </a:r>
            <a:r>
              <a:rPr lang="en-US" sz="1400" dirty="0">
                <a:solidFill>
                  <a:srgbClr val="002060"/>
                </a:solidFill>
                <a:latin typeface="Courier New" panose="02070309020205020404" pitchFamily="49" charset="0"/>
                <a:cs typeface="Courier New" panose="02070309020205020404" pitchFamily="49" charset="0"/>
              </a:rPr>
              <a:t>While</a:t>
            </a:r>
          </a:p>
          <a:p>
            <a:pPr marL="0" indent="0" hangingPunct="0">
              <a:lnSpc>
                <a:spcPct val="100000"/>
              </a:lnSpc>
              <a:spcBef>
                <a:spcPts val="0"/>
              </a:spcBef>
              <a:spcAft>
                <a:spcPts val="0"/>
              </a:spcAft>
              <a:buNone/>
            </a:pPr>
            <a:r>
              <a:rPr lang="en-US" sz="1400" dirty="0" smtClean="0">
                <a:solidFill>
                  <a:srgbClr val="002060"/>
                </a:solidFill>
                <a:latin typeface="Courier New" panose="02070309020205020404" pitchFamily="49" charset="0"/>
                <a:cs typeface="Courier New" panose="02070309020205020404" pitchFamily="49" charset="0"/>
              </a:rPr>
              <a:t>24	Write </a:t>
            </a:r>
            <a:r>
              <a:rPr lang="en-US" sz="1400" dirty="0">
                <a:solidFill>
                  <a:srgbClr val="002060"/>
                </a:solidFill>
                <a:latin typeface="Courier New" panose="02070309020205020404" pitchFamily="49" charset="0"/>
                <a:cs typeface="Courier New" panose="02070309020205020404" pitchFamily="49" charset="0"/>
              </a:rPr>
              <a:t>“The average is:” + </a:t>
            </a:r>
            <a:r>
              <a:rPr lang="en-US" sz="1400" b="1" dirty="0">
                <a:solidFill>
                  <a:srgbClr val="0070C0"/>
                </a:solidFill>
                <a:latin typeface="Courier New" panose="02070309020205020404" pitchFamily="49" charset="0"/>
                <a:cs typeface="Courier New" panose="02070309020205020404" pitchFamily="49" charset="0"/>
              </a:rPr>
              <a:t>Average</a:t>
            </a:r>
          </a:p>
          <a:p>
            <a:pPr marL="0" indent="0" hangingPunct="0">
              <a:lnSpc>
                <a:spcPct val="100000"/>
              </a:lnSpc>
              <a:spcBef>
                <a:spcPts val="0"/>
              </a:spcBef>
              <a:spcAft>
                <a:spcPts val="0"/>
              </a:spcAft>
              <a:buNone/>
            </a:pPr>
            <a:r>
              <a:rPr lang="en-US" sz="1400" dirty="0" smtClean="0">
                <a:solidFill>
                  <a:srgbClr val="002060"/>
                </a:solidFill>
                <a:latin typeface="Courier New" panose="02070309020205020404" pitchFamily="49" charset="0"/>
                <a:cs typeface="Courier New" panose="02070309020205020404" pitchFamily="49" charset="0"/>
              </a:rPr>
              <a:t>25	Write </a:t>
            </a:r>
            <a:r>
              <a:rPr lang="en-US" sz="1400" dirty="0">
                <a:solidFill>
                  <a:srgbClr val="002060"/>
                </a:solidFill>
                <a:latin typeface="Courier New" panose="02070309020205020404" pitchFamily="49" charset="0"/>
                <a:cs typeface="Courier New" panose="02070309020205020404" pitchFamily="49" charset="0"/>
              </a:rPr>
              <a:t>“The number of scores above the average is: </a:t>
            </a:r>
            <a:r>
              <a:rPr lang="en-US" sz="1400" dirty="0" smtClean="0">
                <a:solidFill>
                  <a:srgbClr val="002060"/>
                </a:solidFill>
                <a:latin typeface="Courier New" panose="02070309020205020404" pitchFamily="49" charset="0"/>
                <a:cs typeface="Courier New" panose="02070309020205020404" pitchFamily="49" charset="0"/>
              </a:rPr>
              <a:t>“  +  </a:t>
            </a:r>
            <a:r>
              <a:rPr lang="en-US" sz="1400" b="1" dirty="0">
                <a:solidFill>
                  <a:srgbClr val="0070C0"/>
                </a:solidFill>
                <a:latin typeface="Courier New" panose="02070309020205020404" pitchFamily="49" charset="0"/>
                <a:cs typeface="Courier New" panose="02070309020205020404" pitchFamily="49" charset="0"/>
              </a:rPr>
              <a:t>Count2</a:t>
            </a:r>
          </a:p>
        </p:txBody>
      </p:sp>
    </p:spTree>
    <p:extLst>
      <p:ext uri="{BB962C8B-B14F-4D97-AF65-F5344CB8AC3E}">
        <p14:creationId xmlns:p14="http://schemas.microsoft.com/office/powerpoint/2010/main" val="3965014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705316" y="123030"/>
            <a:ext cx="7330646" cy="658907"/>
          </a:xfrm>
        </p:spPr>
        <p:txBody>
          <a:bodyPr>
            <a:noAutofit/>
          </a:bodyPr>
          <a:lstStyle/>
          <a:p>
            <a:r>
              <a:rPr lang="en-US" sz="2400" b="1" dirty="0" smtClean="0">
                <a:solidFill>
                  <a:schemeClr val="accent1">
                    <a:lumMod val="75000"/>
                  </a:schemeClr>
                </a:solidFill>
              </a:rPr>
              <a:t>Arrays Make Programming Easy and Concise</a:t>
            </a:r>
            <a:endParaRPr lang="en-US" sz="2400" b="1" dirty="0">
              <a:solidFill>
                <a:schemeClr val="accent1">
                  <a:lumMod val="75000"/>
                </a:schemeClr>
              </a:solidFill>
            </a:endParaRPr>
          </a:p>
        </p:txBody>
      </p:sp>
      <p:sp>
        <p:nvSpPr>
          <p:cNvPr id="3" name="Content Placeholder 2"/>
          <p:cNvSpPr>
            <a:spLocks noGrp="1"/>
          </p:cNvSpPr>
          <p:nvPr>
            <p:ph idx="4294967295"/>
          </p:nvPr>
        </p:nvSpPr>
        <p:spPr>
          <a:xfrm>
            <a:off x="705316" y="1241145"/>
            <a:ext cx="10058400" cy="4608325"/>
          </a:xfrm>
        </p:spPr>
        <p:txBody>
          <a:bodyPr>
            <a:normAutofit/>
          </a:bodyPr>
          <a:lstStyle/>
          <a:p>
            <a:pPr marL="0" indent="0">
              <a:lnSpc>
                <a:spcPct val="110000"/>
              </a:lnSpc>
              <a:spcBef>
                <a:spcPts val="0"/>
              </a:spcBef>
              <a:spcAft>
                <a:spcPts val="600"/>
              </a:spcAft>
              <a:buNone/>
            </a:pPr>
            <a:r>
              <a:rPr lang="en-US" sz="2400" b="1" dirty="0" smtClean="0">
                <a:solidFill>
                  <a:srgbClr val="002060"/>
                </a:solidFill>
              </a:rPr>
              <a:t> </a:t>
            </a:r>
            <a:endParaRPr lang="en-US" sz="2200" dirty="0">
              <a:solidFill>
                <a:srgbClr val="002060"/>
              </a:solidFill>
              <a:latin typeface="Courier New" panose="02070309020205020404" pitchFamily="49" charset="0"/>
              <a:cs typeface="Courier New" panose="02070309020205020404" pitchFamily="49" charset="0"/>
            </a:endParaRPr>
          </a:p>
        </p:txBody>
      </p:sp>
      <p:sp>
        <p:nvSpPr>
          <p:cNvPr id="5" name="Rectangle 4"/>
          <p:cNvSpPr/>
          <p:nvPr/>
        </p:nvSpPr>
        <p:spPr>
          <a:xfrm>
            <a:off x="705316" y="1194743"/>
            <a:ext cx="10878670" cy="4708981"/>
          </a:xfrm>
          <a:prstGeom prst="rect">
            <a:avLst/>
          </a:prstGeom>
        </p:spPr>
        <p:txBody>
          <a:bodyPr wrap="square">
            <a:spAutoFit/>
          </a:bodyPr>
          <a:lstStyle/>
          <a:p>
            <a:pPr hangingPunct="0"/>
            <a:r>
              <a:rPr lang="en-US" sz="2000" dirty="0" smtClean="0">
                <a:solidFill>
                  <a:srgbClr val="002060"/>
                </a:solidFill>
                <a:latin typeface="Courier New" panose="02070309020205020404" pitchFamily="49" charset="0"/>
                <a:cs typeface="Courier New" panose="02070309020205020404" pitchFamily="49" charset="0"/>
              </a:rPr>
              <a:t>1</a:t>
            </a:r>
            <a:r>
              <a:rPr lang="en-US" sz="2000" dirty="0">
                <a:solidFill>
                  <a:srgbClr val="002060"/>
                </a:solidFill>
                <a:latin typeface="Courier New" panose="02070309020205020404" pitchFamily="49" charset="0"/>
                <a:cs typeface="Courier New" panose="02070309020205020404" pitchFamily="49" charset="0"/>
              </a:rPr>
              <a:t>	Declare </a:t>
            </a:r>
            <a:r>
              <a:rPr lang="en-US" sz="2000" b="1" dirty="0">
                <a:solidFill>
                  <a:srgbClr val="0070C0"/>
                </a:solidFill>
                <a:latin typeface="Courier New" panose="02070309020205020404" pitchFamily="49" charset="0"/>
                <a:cs typeface="Courier New" panose="02070309020205020404" pitchFamily="49" charset="0"/>
              </a:rPr>
              <a:t>Names[</a:t>
            </a:r>
            <a:r>
              <a:rPr lang="en-US" sz="2000" dirty="0">
                <a:solidFill>
                  <a:srgbClr val="002060"/>
                </a:solidFill>
                <a:latin typeface="Courier New" panose="02070309020205020404" pitchFamily="49" charset="0"/>
                <a:cs typeface="Courier New" panose="02070309020205020404" pitchFamily="49" charset="0"/>
              </a:rPr>
              <a:t>100</a:t>
            </a:r>
            <a:r>
              <a:rPr lang="en-US" sz="2000" b="1" dirty="0">
                <a:solidFill>
                  <a:srgbClr val="0070C0"/>
                </a:solidFill>
                <a:latin typeface="Courier New" panose="02070309020205020404" pitchFamily="49" charset="0"/>
                <a:cs typeface="Courier New" panose="02070309020205020404" pitchFamily="49" charset="0"/>
              </a:rPr>
              <a:t>]</a:t>
            </a:r>
            <a:r>
              <a:rPr lang="en-US" sz="2000" b="1" dirty="0">
                <a:solidFill>
                  <a:srgbClr val="002060"/>
                </a:solidFill>
                <a:latin typeface="Courier New" panose="02070309020205020404" pitchFamily="49" charset="0"/>
                <a:cs typeface="Courier New" panose="02070309020205020404" pitchFamily="49" charset="0"/>
              </a:rPr>
              <a:t> </a:t>
            </a:r>
            <a:r>
              <a:rPr lang="en-US" sz="2000" dirty="0">
                <a:solidFill>
                  <a:srgbClr val="002060"/>
                </a:solidFill>
                <a:latin typeface="Courier New" panose="02070309020205020404" pitchFamily="49" charset="0"/>
                <a:cs typeface="Courier New" panose="02070309020205020404" pitchFamily="49" charset="0"/>
              </a:rPr>
              <a:t>As String</a:t>
            </a:r>
          </a:p>
          <a:p>
            <a:pPr hangingPunct="0"/>
            <a:r>
              <a:rPr lang="en-US" sz="2000" dirty="0" smtClean="0">
                <a:solidFill>
                  <a:srgbClr val="002060"/>
                </a:solidFill>
                <a:latin typeface="Courier New" panose="02070309020205020404" pitchFamily="49" charset="0"/>
                <a:cs typeface="Courier New" panose="02070309020205020404" pitchFamily="49" charset="0"/>
              </a:rPr>
              <a:t>2</a:t>
            </a:r>
            <a:r>
              <a:rPr lang="en-US" sz="2000" dirty="0">
                <a:solidFill>
                  <a:srgbClr val="002060"/>
                </a:solidFill>
                <a:latin typeface="Courier New" panose="02070309020205020404" pitchFamily="49" charset="0"/>
                <a:cs typeface="Courier New" panose="02070309020205020404" pitchFamily="49" charset="0"/>
              </a:rPr>
              <a:t>	Set </a:t>
            </a:r>
            <a:r>
              <a:rPr lang="en-US" sz="2000" b="1" dirty="0">
                <a:solidFill>
                  <a:srgbClr val="0070C0"/>
                </a:solidFill>
                <a:latin typeface="Courier New" panose="02070309020205020404" pitchFamily="49" charset="0"/>
                <a:cs typeface="Courier New" panose="02070309020205020404" pitchFamily="49" charset="0"/>
              </a:rPr>
              <a:t>Count</a:t>
            </a:r>
            <a:r>
              <a:rPr lang="en-US" sz="2000" dirty="0">
                <a:solidFill>
                  <a:srgbClr val="002060"/>
                </a:solidFill>
                <a:latin typeface="Courier New" panose="02070309020205020404" pitchFamily="49" charset="0"/>
                <a:cs typeface="Courier New" panose="02070309020205020404" pitchFamily="49" charset="0"/>
              </a:rPr>
              <a:t> = 0</a:t>
            </a:r>
          </a:p>
          <a:p>
            <a:pPr hangingPunct="0"/>
            <a:r>
              <a:rPr lang="en-US" sz="2000" dirty="0" smtClean="0">
                <a:solidFill>
                  <a:srgbClr val="002060"/>
                </a:solidFill>
                <a:latin typeface="Courier New" panose="02070309020205020404" pitchFamily="49" charset="0"/>
                <a:cs typeface="Courier New" panose="02070309020205020404" pitchFamily="49" charset="0"/>
              </a:rPr>
              <a:t>3</a:t>
            </a:r>
            <a:r>
              <a:rPr lang="en-US" sz="2000" dirty="0">
                <a:solidFill>
                  <a:srgbClr val="002060"/>
                </a:solidFill>
                <a:latin typeface="Courier New" panose="02070309020205020404" pitchFamily="49" charset="0"/>
                <a:cs typeface="Courier New" panose="02070309020205020404" pitchFamily="49" charset="0"/>
              </a:rPr>
              <a:t>	Write “Enter a name. (Enter * to quit.)”</a:t>
            </a:r>
          </a:p>
          <a:p>
            <a:pPr hangingPunct="0"/>
            <a:r>
              <a:rPr lang="en-US" sz="2000" dirty="0" smtClean="0">
                <a:solidFill>
                  <a:srgbClr val="002060"/>
                </a:solidFill>
                <a:latin typeface="Courier New" panose="02070309020205020404" pitchFamily="49" charset="0"/>
                <a:cs typeface="Courier New" panose="02070309020205020404" pitchFamily="49" charset="0"/>
              </a:rPr>
              <a:t>4</a:t>
            </a:r>
            <a:r>
              <a:rPr lang="en-US" sz="2000" dirty="0">
                <a:solidFill>
                  <a:srgbClr val="002060"/>
                </a:solidFill>
                <a:latin typeface="Courier New" panose="02070309020205020404" pitchFamily="49" charset="0"/>
                <a:cs typeface="Courier New" panose="02070309020205020404" pitchFamily="49" charset="0"/>
              </a:rPr>
              <a:t>	Input </a:t>
            </a:r>
            <a:r>
              <a:rPr lang="en-US" sz="2000" b="1" dirty="0" err="1">
                <a:solidFill>
                  <a:srgbClr val="0070C0"/>
                </a:solidFill>
                <a:latin typeface="Courier New" panose="02070309020205020404" pitchFamily="49" charset="0"/>
                <a:cs typeface="Courier New" panose="02070309020205020404" pitchFamily="49" charset="0"/>
              </a:rPr>
              <a:t>TempName</a:t>
            </a:r>
            <a:endParaRPr lang="en-US" sz="2000" b="1" dirty="0">
              <a:solidFill>
                <a:srgbClr val="0070C0"/>
              </a:solidFill>
              <a:latin typeface="Courier New" panose="02070309020205020404" pitchFamily="49" charset="0"/>
              <a:cs typeface="Courier New" panose="02070309020205020404" pitchFamily="49" charset="0"/>
            </a:endParaRPr>
          </a:p>
          <a:p>
            <a:pPr hangingPunct="0"/>
            <a:r>
              <a:rPr lang="en-US" sz="2000" dirty="0" smtClean="0">
                <a:solidFill>
                  <a:srgbClr val="002060"/>
                </a:solidFill>
                <a:latin typeface="Courier New" panose="02070309020205020404" pitchFamily="49" charset="0"/>
                <a:cs typeface="Courier New" panose="02070309020205020404" pitchFamily="49" charset="0"/>
              </a:rPr>
              <a:t>5</a:t>
            </a:r>
            <a:r>
              <a:rPr lang="en-US" sz="2000" dirty="0">
                <a:solidFill>
                  <a:srgbClr val="002060"/>
                </a:solidFill>
                <a:latin typeface="Courier New" panose="02070309020205020404" pitchFamily="49" charset="0"/>
                <a:cs typeface="Courier New" panose="02070309020205020404" pitchFamily="49" charset="0"/>
              </a:rPr>
              <a:t>	While </a:t>
            </a:r>
            <a:r>
              <a:rPr lang="en-US" sz="2000" b="1" dirty="0" err="1">
                <a:solidFill>
                  <a:srgbClr val="0070C0"/>
                </a:solidFill>
                <a:latin typeface="Courier New" panose="02070309020205020404" pitchFamily="49" charset="0"/>
                <a:cs typeface="Courier New" panose="02070309020205020404" pitchFamily="49" charset="0"/>
              </a:rPr>
              <a:t>TempName</a:t>
            </a:r>
            <a:r>
              <a:rPr lang="en-US" sz="2000" dirty="0">
                <a:solidFill>
                  <a:srgbClr val="002060"/>
                </a:solidFill>
                <a:latin typeface="Courier New" panose="02070309020205020404" pitchFamily="49" charset="0"/>
                <a:cs typeface="Courier New" panose="02070309020205020404" pitchFamily="49" charset="0"/>
              </a:rPr>
              <a:t> != “*”</a:t>
            </a:r>
          </a:p>
          <a:p>
            <a:pPr hangingPunct="0"/>
            <a:r>
              <a:rPr lang="en-US" sz="2000" dirty="0" smtClean="0">
                <a:solidFill>
                  <a:srgbClr val="002060"/>
                </a:solidFill>
                <a:latin typeface="Courier New" panose="02070309020205020404" pitchFamily="49" charset="0"/>
                <a:cs typeface="Courier New" panose="02070309020205020404" pitchFamily="49" charset="0"/>
              </a:rPr>
              <a:t>6</a:t>
            </a:r>
            <a:r>
              <a:rPr lang="en-US" sz="2000" dirty="0">
                <a:solidFill>
                  <a:srgbClr val="002060"/>
                </a:solidFill>
                <a:latin typeface="Courier New" panose="02070309020205020404" pitchFamily="49" charset="0"/>
                <a:cs typeface="Courier New" panose="02070309020205020404" pitchFamily="49" charset="0"/>
              </a:rPr>
              <a:t>		Set </a:t>
            </a:r>
            <a:r>
              <a:rPr lang="en-US" sz="2000" b="1" dirty="0">
                <a:solidFill>
                  <a:srgbClr val="0070C0"/>
                </a:solidFill>
                <a:latin typeface="Courier New" panose="02070309020205020404" pitchFamily="49" charset="0"/>
                <a:cs typeface="Courier New" panose="02070309020205020404" pitchFamily="49" charset="0"/>
              </a:rPr>
              <a:t>Names[Count] </a:t>
            </a:r>
            <a:r>
              <a:rPr lang="en-US" sz="2000" dirty="0">
                <a:solidFill>
                  <a:srgbClr val="002060"/>
                </a:solidFill>
                <a:latin typeface="Courier New" panose="02070309020205020404" pitchFamily="49" charset="0"/>
                <a:cs typeface="Courier New" panose="02070309020205020404" pitchFamily="49" charset="0"/>
              </a:rPr>
              <a:t>= </a:t>
            </a:r>
            <a:r>
              <a:rPr lang="en-US" sz="2000" b="1" dirty="0" err="1">
                <a:solidFill>
                  <a:srgbClr val="0070C0"/>
                </a:solidFill>
                <a:latin typeface="Courier New" panose="02070309020205020404" pitchFamily="49" charset="0"/>
                <a:cs typeface="Courier New" panose="02070309020205020404" pitchFamily="49" charset="0"/>
              </a:rPr>
              <a:t>TempName</a:t>
            </a:r>
            <a:endParaRPr lang="en-US" sz="2000" b="1" dirty="0">
              <a:solidFill>
                <a:srgbClr val="0070C0"/>
              </a:solidFill>
              <a:latin typeface="Courier New" panose="02070309020205020404" pitchFamily="49" charset="0"/>
              <a:cs typeface="Courier New" panose="02070309020205020404" pitchFamily="49" charset="0"/>
            </a:endParaRPr>
          </a:p>
          <a:p>
            <a:pPr hangingPunct="0"/>
            <a:r>
              <a:rPr lang="en-US" sz="2000" dirty="0" smtClean="0">
                <a:solidFill>
                  <a:srgbClr val="002060"/>
                </a:solidFill>
                <a:latin typeface="Courier New" panose="02070309020205020404" pitchFamily="49" charset="0"/>
                <a:cs typeface="Courier New" panose="02070309020205020404" pitchFamily="49" charset="0"/>
              </a:rPr>
              <a:t>7</a:t>
            </a:r>
            <a:r>
              <a:rPr lang="en-US" sz="2000" dirty="0">
                <a:solidFill>
                  <a:srgbClr val="002060"/>
                </a:solidFill>
                <a:latin typeface="Courier New" panose="02070309020205020404" pitchFamily="49" charset="0"/>
                <a:cs typeface="Courier New" panose="02070309020205020404" pitchFamily="49" charset="0"/>
              </a:rPr>
              <a:t>		Set </a:t>
            </a:r>
            <a:r>
              <a:rPr lang="en-US" sz="2000" b="1" dirty="0">
                <a:solidFill>
                  <a:srgbClr val="0070C0"/>
                </a:solidFill>
                <a:latin typeface="Courier New" panose="02070309020205020404" pitchFamily="49" charset="0"/>
                <a:cs typeface="Courier New" panose="02070309020205020404" pitchFamily="49" charset="0"/>
              </a:rPr>
              <a:t>Count</a:t>
            </a:r>
            <a:r>
              <a:rPr lang="en-US" sz="2000" dirty="0">
                <a:solidFill>
                  <a:srgbClr val="002060"/>
                </a:solidFill>
                <a:latin typeface="Courier New" panose="02070309020205020404" pitchFamily="49" charset="0"/>
                <a:cs typeface="Courier New" panose="02070309020205020404" pitchFamily="49" charset="0"/>
              </a:rPr>
              <a:t> = </a:t>
            </a:r>
            <a:r>
              <a:rPr lang="en-US" sz="2000" b="1" dirty="0">
                <a:solidFill>
                  <a:srgbClr val="0070C0"/>
                </a:solidFill>
                <a:latin typeface="Courier New" panose="02070309020205020404" pitchFamily="49" charset="0"/>
                <a:cs typeface="Courier New" panose="02070309020205020404" pitchFamily="49" charset="0"/>
              </a:rPr>
              <a:t>Count</a:t>
            </a:r>
            <a:r>
              <a:rPr lang="en-US" sz="2000" dirty="0">
                <a:solidFill>
                  <a:srgbClr val="002060"/>
                </a:solidFill>
                <a:latin typeface="Courier New" panose="02070309020205020404" pitchFamily="49" charset="0"/>
                <a:cs typeface="Courier New" panose="02070309020205020404" pitchFamily="49" charset="0"/>
              </a:rPr>
              <a:t> + 1</a:t>
            </a:r>
          </a:p>
          <a:p>
            <a:pPr hangingPunct="0"/>
            <a:r>
              <a:rPr lang="en-US" sz="2000" dirty="0" smtClean="0">
                <a:solidFill>
                  <a:srgbClr val="002060"/>
                </a:solidFill>
                <a:latin typeface="Courier New" panose="02070309020205020404" pitchFamily="49" charset="0"/>
                <a:cs typeface="Courier New" panose="02070309020205020404" pitchFamily="49" charset="0"/>
              </a:rPr>
              <a:t>8</a:t>
            </a:r>
            <a:r>
              <a:rPr lang="en-US" sz="2000" dirty="0">
                <a:solidFill>
                  <a:srgbClr val="002060"/>
                </a:solidFill>
                <a:latin typeface="Courier New" panose="02070309020205020404" pitchFamily="49" charset="0"/>
                <a:cs typeface="Courier New" panose="02070309020205020404" pitchFamily="49" charset="0"/>
              </a:rPr>
              <a:t>		Write “Enter a name. (Enter * to quit.)”</a:t>
            </a:r>
          </a:p>
          <a:p>
            <a:pPr hangingPunct="0"/>
            <a:r>
              <a:rPr lang="en-US" sz="2000" dirty="0" smtClean="0">
                <a:solidFill>
                  <a:srgbClr val="002060"/>
                </a:solidFill>
                <a:latin typeface="Courier New" panose="02070309020205020404" pitchFamily="49" charset="0"/>
                <a:cs typeface="Courier New" panose="02070309020205020404" pitchFamily="49" charset="0"/>
              </a:rPr>
              <a:t>9</a:t>
            </a:r>
            <a:r>
              <a:rPr lang="en-US" sz="2000" dirty="0">
                <a:solidFill>
                  <a:srgbClr val="002060"/>
                </a:solidFill>
                <a:latin typeface="Courier New" panose="02070309020205020404" pitchFamily="49" charset="0"/>
                <a:cs typeface="Courier New" panose="02070309020205020404" pitchFamily="49" charset="0"/>
              </a:rPr>
              <a:t>		Input </a:t>
            </a:r>
            <a:r>
              <a:rPr lang="en-US" sz="2000" b="1" dirty="0" err="1">
                <a:solidFill>
                  <a:srgbClr val="0070C0"/>
                </a:solidFill>
                <a:latin typeface="Courier New" panose="02070309020205020404" pitchFamily="49" charset="0"/>
                <a:cs typeface="Courier New" panose="02070309020205020404" pitchFamily="49" charset="0"/>
              </a:rPr>
              <a:t>TempName</a:t>
            </a:r>
            <a:endParaRPr lang="en-US" sz="2000" b="1" dirty="0">
              <a:solidFill>
                <a:srgbClr val="0070C0"/>
              </a:solidFill>
              <a:latin typeface="Courier New" panose="02070309020205020404" pitchFamily="49" charset="0"/>
              <a:cs typeface="Courier New" panose="02070309020205020404" pitchFamily="49" charset="0"/>
            </a:endParaRPr>
          </a:p>
          <a:p>
            <a:pPr hangingPunct="0"/>
            <a:r>
              <a:rPr lang="en-US" sz="2000" dirty="0">
                <a:solidFill>
                  <a:srgbClr val="002060"/>
                </a:solidFill>
                <a:latin typeface="Courier New" panose="02070309020205020404" pitchFamily="49" charset="0"/>
                <a:cs typeface="Courier New" panose="02070309020205020404" pitchFamily="49" charset="0"/>
              </a:rPr>
              <a:t>10	End While</a:t>
            </a:r>
          </a:p>
          <a:p>
            <a:pPr hangingPunct="0"/>
            <a:r>
              <a:rPr lang="en-US" sz="2000" dirty="0">
                <a:solidFill>
                  <a:srgbClr val="002060"/>
                </a:solidFill>
                <a:latin typeface="Courier New" panose="02070309020205020404" pitchFamily="49" charset="0"/>
                <a:cs typeface="Courier New" panose="02070309020205020404" pitchFamily="49" charset="0"/>
              </a:rPr>
              <a:t>11	Set </a:t>
            </a:r>
            <a:r>
              <a:rPr lang="en-US" sz="2000" b="1" dirty="0">
                <a:solidFill>
                  <a:srgbClr val="0070C0"/>
                </a:solidFill>
                <a:latin typeface="Courier New" panose="02070309020205020404" pitchFamily="49" charset="0"/>
                <a:cs typeface="Courier New" panose="02070309020205020404" pitchFamily="49" charset="0"/>
              </a:rPr>
              <a:t>K</a:t>
            </a:r>
            <a:r>
              <a:rPr lang="en-US" sz="2000" dirty="0">
                <a:solidFill>
                  <a:srgbClr val="002060"/>
                </a:solidFill>
                <a:latin typeface="Courier New" panose="02070309020205020404" pitchFamily="49" charset="0"/>
                <a:cs typeface="Courier New" panose="02070309020205020404" pitchFamily="49" charset="0"/>
              </a:rPr>
              <a:t> = </a:t>
            </a:r>
            <a:r>
              <a:rPr lang="en-US" sz="2000" b="1" dirty="0">
                <a:solidFill>
                  <a:srgbClr val="0070C0"/>
                </a:solidFill>
                <a:latin typeface="Courier New" panose="02070309020205020404" pitchFamily="49" charset="0"/>
                <a:cs typeface="Courier New" panose="02070309020205020404" pitchFamily="49" charset="0"/>
              </a:rPr>
              <a:t>Count</a:t>
            </a:r>
            <a:r>
              <a:rPr lang="en-US" sz="2000" dirty="0">
                <a:solidFill>
                  <a:srgbClr val="002060"/>
                </a:solidFill>
                <a:latin typeface="Courier New" panose="02070309020205020404" pitchFamily="49" charset="0"/>
                <a:cs typeface="Courier New" panose="02070309020205020404" pitchFamily="49" charset="0"/>
              </a:rPr>
              <a:t> – 1</a:t>
            </a:r>
          </a:p>
          <a:p>
            <a:pPr hangingPunct="0"/>
            <a:r>
              <a:rPr lang="en-US" sz="2000" dirty="0">
                <a:solidFill>
                  <a:srgbClr val="002060"/>
                </a:solidFill>
                <a:latin typeface="Courier New" panose="02070309020205020404" pitchFamily="49" charset="0"/>
                <a:cs typeface="Courier New" panose="02070309020205020404" pitchFamily="49" charset="0"/>
              </a:rPr>
              <a:t>12	While </a:t>
            </a:r>
            <a:r>
              <a:rPr lang="en-US" sz="2000" b="1" dirty="0">
                <a:solidFill>
                  <a:srgbClr val="0070C0"/>
                </a:solidFill>
                <a:latin typeface="Courier New" panose="02070309020205020404" pitchFamily="49" charset="0"/>
                <a:cs typeface="Courier New" panose="02070309020205020404" pitchFamily="49" charset="0"/>
              </a:rPr>
              <a:t>K</a:t>
            </a:r>
            <a:r>
              <a:rPr lang="en-US" sz="2000" dirty="0">
                <a:solidFill>
                  <a:srgbClr val="002060"/>
                </a:solidFill>
                <a:latin typeface="Courier New" panose="02070309020205020404" pitchFamily="49" charset="0"/>
                <a:cs typeface="Courier New" panose="02070309020205020404" pitchFamily="49" charset="0"/>
              </a:rPr>
              <a:t> &gt;= 0</a:t>
            </a:r>
          </a:p>
          <a:p>
            <a:pPr hangingPunct="0"/>
            <a:r>
              <a:rPr lang="en-US" sz="2000" dirty="0" smtClean="0">
                <a:solidFill>
                  <a:srgbClr val="002060"/>
                </a:solidFill>
                <a:latin typeface="Courier New" panose="02070309020205020404" pitchFamily="49" charset="0"/>
                <a:cs typeface="Courier New" panose="02070309020205020404" pitchFamily="49" charset="0"/>
              </a:rPr>
              <a:t>13	</a:t>
            </a:r>
            <a:r>
              <a:rPr lang="en-US" sz="2000" dirty="0">
                <a:solidFill>
                  <a:srgbClr val="002060"/>
                </a:solidFill>
                <a:latin typeface="Courier New" panose="02070309020205020404" pitchFamily="49" charset="0"/>
                <a:cs typeface="Courier New" panose="02070309020205020404" pitchFamily="49" charset="0"/>
              </a:rPr>
              <a:t>	Write </a:t>
            </a:r>
            <a:r>
              <a:rPr lang="en-US" sz="2000" b="1" dirty="0">
                <a:solidFill>
                  <a:srgbClr val="0070C0"/>
                </a:solidFill>
                <a:latin typeface="Courier New" panose="02070309020205020404" pitchFamily="49" charset="0"/>
                <a:cs typeface="Courier New" panose="02070309020205020404" pitchFamily="49" charset="0"/>
              </a:rPr>
              <a:t>Names[K]</a:t>
            </a:r>
          </a:p>
          <a:p>
            <a:pPr hangingPunct="0"/>
            <a:r>
              <a:rPr lang="en-US" sz="2000" dirty="0">
                <a:solidFill>
                  <a:srgbClr val="002060"/>
                </a:solidFill>
                <a:latin typeface="Courier New" panose="02070309020205020404" pitchFamily="49" charset="0"/>
                <a:cs typeface="Courier New" panose="02070309020205020404" pitchFamily="49" charset="0"/>
              </a:rPr>
              <a:t>14		Set </a:t>
            </a:r>
            <a:r>
              <a:rPr lang="en-US" sz="2000" b="1" dirty="0">
                <a:solidFill>
                  <a:srgbClr val="0070C0"/>
                </a:solidFill>
                <a:latin typeface="Courier New" panose="02070309020205020404" pitchFamily="49" charset="0"/>
                <a:cs typeface="Courier New" panose="02070309020205020404" pitchFamily="49" charset="0"/>
              </a:rPr>
              <a:t>K</a:t>
            </a:r>
            <a:r>
              <a:rPr lang="en-US" sz="2000" b="1" dirty="0">
                <a:solidFill>
                  <a:srgbClr val="002060"/>
                </a:solidFill>
                <a:latin typeface="Courier New" panose="02070309020205020404" pitchFamily="49" charset="0"/>
                <a:cs typeface="Courier New" panose="02070309020205020404" pitchFamily="49" charset="0"/>
              </a:rPr>
              <a:t> </a:t>
            </a:r>
            <a:r>
              <a:rPr lang="en-US" sz="2000" dirty="0" smtClean="0">
                <a:solidFill>
                  <a:srgbClr val="002060"/>
                </a:solidFill>
                <a:latin typeface="Courier New" panose="02070309020205020404" pitchFamily="49" charset="0"/>
                <a:cs typeface="Courier New" panose="02070309020205020404" pitchFamily="49" charset="0"/>
              </a:rPr>
              <a:t>= </a:t>
            </a:r>
            <a:r>
              <a:rPr lang="en-US" sz="2000" b="1" dirty="0">
                <a:solidFill>
                  <a:srgbClr val="0070C0"/>
                </a:solidFill>
                <a:latin typeface="Courier New" panose="02070309020205020404" pitchFamily="49" charset="0"/>
                <a:cs typeface="Courier New" panose="02070309020205020404" pitchFamily="49" charset="0"/>
              </a:rPr>
              <a:t>K</a:t>
            </a:r>
            <a:r>
              <a:rPr lang="en-US" sz="2000" dirty="0">
                <a:solidFill>
                  <a:srgbClr val="002060"/>
                </a:solidFill>
                <a:latin typeface="Courier New" panose="02070309020205020404" pitchFamily="49" charset="0"/>
                <a:cs typeface="Courier New" panose="02070309020205020404" pitchFamily="49" charset="0"/>
              </a:rPr>
              <a:t> – 1</a:t>
            </a:r>
          </a:p>
          <a:p>
            <a:pPr hangingPunct="0"/>
            <a:r>
              <a:rPr lang="en-US" sz="2000" dirty="0">
                <a:solidFill>
                  <a:srgbClr val="002060"/>
                </a:solidFill>
                <a:latin typeface="Courier New" panose="02070309020205020404" pitchFamily="49" charset="0"/>
                <a:cs typeface="Courier New" panose="02070309020205020404" pitchFamily="49" charset="0"/>
              </a:rPr>
              <a:t>15	End While</a:t>
            </a:r>
          </a:p>
        </p:txBody>
      </p:sp>
    </p:spTree>
    <p:extLst>
      <p:ext uri="{BB962C8B-B14F-4D97-AF65-F5344CB8AC3E}">
        <p14:creationId xmlns:p14="http://schemas.microsoft.com/office/powerpoint/2010/main" val="32938798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68440"/>
          </a:xfrm>
        </p:spPr>
        <p:txBody>
          <a:bodyPr>
            <a:noAutofit/>
          </a:bodyPr>
          <a:lstStyle/>
          <a:p>
            <a:r>
              <a:rPr lang="en-US" sz="4000" b="1" dirty="0" smtClean="0">
                <a:solidFill>
                  <a:schemeClr val="accent1">
                    <a:lumMod val="75000"/>
                  </a:schemeClr>
                </a:solidFill>
              </a:rPr>
              <a:t>A Word About Databases</a:t>
            </a:r>
            <a:endParaRPr lang="en-US" sz="4000" b="1" dirty="0">
              <a:solidFill>
                <a:schemeClr val="accent1">
                  <a:lumMod val="75000"/>
                </a:schemeClr>
              </a:solidFill>
            </a:endParaRPr>
          </a:p>
        </p:txBody>
      </p:sp>
      <p:sp>
        <p:nvSpPr>
          <p:cNvPr id="3" name="Content Placeholder 2"/>
          <p:cNvSpPr>
            <a:spLocks noGrp="1"/>
          </p:cNvSpPr>
          <p:nvPr>
            <p:ph idx="1"/>
          </p:nvPr>
        </p:nvSpPr>
        <p:spPr/>
        <p:txBody>
          <a:bodyPr>
            <a:normAutofit/>
          </a:bodyPr>
          <a:lstStyle/>
          <a:p>
            <a:pPr>
              <a:lnSpc>
                <a:spcPct val="110000"/>
              </a:lnSpc>
              <a:spcBef>
                <a:spcPts val="0"/>
              </a:spcBef>
              <a:spcAft>
                <a:spcPts val="600"/>
              </a:spcAft>
              <a:buFont typeface="Wingdings" panose="05000000000000000000" pitchFamily="2" charset="2"/>
              <a:buChar char="Ø"/>
            </a:pPr>
            <a:r>
              <a:rPr lang="en-US" sz="2400" dirty="0" smtClean="0">
                <a:solidFill>
                  <a:srgbClr val="002060"/>
                </a:solidFill>
              </a:rPr>
              <a:t> </a:t>
            </a:r>
            <a:r>
              <a:rPr lang="en-US" sz="2400" b="1" dirty="0" smtClean="0">
                <a:solidFill>
                  <a:srgbClr val="002060"/>
                </a:solidFill>
              </a:rPr>
              <a:t>Databases</a:t>
            </a:r>
            <a:r>
              <a:rPr lang="en-US" sz="2400" dirty="0" smtClean="0">
                <a:solidFill>
                  <a:srgbClr val="002060"/>
                </a:solidFill>
              </a:rPr>
              <a:t> </a:t>
            </a:r>
            <a:r>
              <a:rPr lang="en-US" sz="2400" dirty="0">
                <a:solidFill>
                  <a:srgbClr val="002060"/>
                </a:solidFill>
              </a:rPr>
              <a:t>consist of many tables that are linked in many ways. </a:t>
            </a:r>
            <a:endParaRPr lang="en-US" sz="2400" dirty="0" smtClean="0">
              <a:solidFill>
                <a:srgbClr val="002060"/>
              </a:solidFill>
            </a:endParaRPr>
          </a:p>
          <a:p>
            <a:pPr>
              <a:lnSpc>
                <a:spcPct val="110000"/>
              </a:lnSpc>
              <a:spcBef>
                <a:spcPts val="0"/>
              </a:spcBef>
              <a:spcAft>
                <a:spcPts val="600"/>
              </a:spcAft>
              <a:buFont typeface="Wingdings" panose="05000000000000000000" pitchFamily="2" charset="2"/>
              <a:buChar char="Ø"/>
            </a:pPr>
            <a:r>
              <a:rPr lang="en-US" sz="2400" dirty="0" smtClean="0">
                <a:solidFill>
                  <a:srgbClr val="002060"/>
                </a:solidFill>
              </a:rPr>
              <a:t> A </a:t>
            </a:r>
            <a:r>
              <a:rPr lang="en-US" sz="2400" dirty="0">
                <a:solidFill>
                  <a:srgbClr val="002060"/>
                </a:solidFill>
              </a:rPr>
              <a:t>table can contain lists of related </a:t>
            </a:r>
            <a:r>
              <a:rPr lang="en-US" sz="2400" dirty="0" smtClean="0">
                <a:solidFill>
                  <a:srgbClr val="002060"/>
                </a:solidFill>
              </a:rPr>
              <a:t>data.</a:t>
            </a:r>
          </a:p>
          <a:p>
            <a:pPr>
              <a:lnSpc>
                <a:spcPct val="110000"/>
              </a:lnSpc>
              <a:spcBef>
                <a:spcPts val="0"/>
              </a:spcBef>
              <a:spcAft>
                <a:spcPts val="600"/>
              </a:spcAft>
              <a:buFont typeface="Wingdings" panose="05000000000000000000" pitchFamily="2" charset="2"/>
              <a:buChar char="Ø"/>
            </a:pPr>
            <a:r>
              <a:rPr lang="en-US" sz="2400" dirty="0" smtClean="0">
                <a:solidFill>
                  <a:srgbClr val="002060"/>
                </a:solidFill>
              </a:rPr>
              <a:t> A </a:t>
            </a:r>
            <a:r>
              <a:rPr lang="en-US" sz="2400" dirty="0">
                <a:solidFill>
                  <a:srgbClr val="002060"/>
                </a:solidFill>
              </a:rPr>
              <a:t>table is a group of parallel lists. </a:t>
            </a:r>
            <a:endParaRPr lang="en-US" sz="2400" dirty="0" smtClean="0">
              <a:solidFill>
                <a:srgbClr val="002060"/>
              </a:solidFill>
            </a:endParaRPr>
          </a:p>
          <a:p>
            <a:pPr>
              <a:lnSpc>
                <a:spcPct val="110000"/>
              </a:lnSpc>
              <a:spcBef>
                <a:spcPts val="0"/>
              </a:spcBef>
              <a:spcAft>
                <a:spcPts val="600"/>
              </a:spcAft>
              <a:buFont typeface="Wingdings" panose="05000000000000000000" pitchFamily="2" charset="2"/>
              <a:buChar char="Ø"/>
            </a:pPr>
            <a:r>
              <a:rPr lang="en-US" sz="2400" dirty="0" smtClean="0">
                <a:solidFill>
                  <a:srgbClr val="002060"/>
                </a:solidFill>
              </a:rPr>
              <a:t> The </a:t>
            </a:r>
            <a:r>
              <a:rPr lang="en-US" sz="2400" dirty="0">
                <a:solidFill>
                  <a:srgbClr val="002060"/>
                </a:solidFill>
              </a:rPr>
              <a:t>information in the tables can be retrieved and processed for a large variety of purposes</a:t>
            </a:r>
            <a:r>
              <a:rPr lang="en-US" sz="2400" dirty="0" smtClean="0">
                <a:solidFill>
                  <a:srgbClr val="002060"/>
                </a:solidFill>
              </a:rPr>
              <a:t>.</a:t>
            </a:r>
          </a:p>
          <a:p>
            <a:pPr>
              <a:lnSpc>
                <a:spcPct val="110000"/>
              </a:lnSpc>
              <a:spcBef>
                <a:spcPts val="0"/>
              </a:spcBef>
              <a:spcAft>
                <a:spcPts val="600"/>
              </a:spcAft>
              <a:buFont typeface="Wingdings" panose="05000000000000000000" pitchFamily="2" charset="2"/>
              <a:buChar char="Ø"/>
            </a:pPr>
            <a:r>
              <a:rPr lang="en-US" sz="2400" dirty="0" smtClean="0">
                <a:solidFill>
                  <a:srgbClr val="002060"/>
                </a:solidFill>
              </a:rPr>
              <a:t> Often information from a table is stored as an array in a computer program for easier manipulation.</a:t>
            </a:r>
            <a:endParaRPr lang="en-US" sz="2400" dirty="0">
              <a:solidFill>
                <a:srgbClr val="002060"/>
              </a:solidFill>
            </a:endParaRPr>
          </a:p>
          <a:p>
            <a:pPr marL="0" indent="0">
              <a:lnSpc>
                <a:spcPct val="110000"/>
              </a:lnSpc>
              <a:spcBef>
                <a:spcPts val="0"/>
              </a:spcBef>
              <a:spcAft>
                <a:spcPts val="600"/>
              </a:spcAft>
              <a:buNone/>
            </a:pPr>
            <a:endParaRPr lang="en-US" sz="2200" dirty="0">
              <a:solidFill>
                <a:srgbClr val="00206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6252379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68440"/>
          </a:xfrm>
        </p:spPr>
        <p:txBody>
          <a:bodyPr>
            <a:noAutofit/>
          </a:bodyPr>
          <a:lstStyle/>
          <a:p>
            <a:r>
              <a:rPr lang="en-US" sz="4000" b="1" dirty="0" smtClean="0">
                <a:solidFill>
                  <a:schemeClr val="accent1">
                    <a:lumMod val="75000"/>
                  </a:schemeClr>
                </a:solidFill>
              </a:rPr>
              <a:t>How Databases May Be Used</a:t>
            </a:r>
            <a:endParaRPr lang="en-US" sz="4000" b="1" dirty="0">
              <a:solidFill>
                <a:schemeClr val="accent1">
                  <a:lumMod val="75000"/>
                </a:schemeClr>
              </a:solidFill>
            </a:endParaRPr>
          </a:p>
        </p:txBody>
      </p:sp>
      <p:sp>
        <p:nvSpPr>
          <p:cNvPr id="3" name="Content Placeholder 2"/>
          <p:cNvSpPr>
            <a:spLocks noGrp="1"/>
          </p:cNvSpPr>
          <p:nvPr>
            <p:ph idx="1"/>
          </p:nvPr>
        </p:nvSpPr>
        <p:spPr>
          <a:xfrm>
            <a:off x="677732" y="1845734"/>
            <a:ext cx="10477948" cy="4023360"/>
          </a:xfrm>
        </p:spPr>
        <p:txBody>
          <a:bodyPr>
            <a:normAutofit fontScale="62500" lnSpcReduction="20000"/>
          </a:bodyPr>
          <a:lstStyle/>
          <a:p>
            <a:pPr hangingPunct="0">
              <a:lnSpc>
                <a:spcPct val="120000"/>
              </a:lnSpc>
              <a:spcBef>
                <a:spcPts val="0"/>
              </a:spcBef>
              <a:spcAft>
                <a:spcPts val="600"/>
              </a:spcAft>
              <a:buFont typeface="Wingdings" panose="05000000000000000000" pitchFamily="2" charset="2"/>
              <a:buChar char="Ø"/>
            </a:pPr>
            <a:r>
              <a:rPr lang="en-US" sz="2900" dirty="0" smtClean="0">
                <a:solidFill>
                  <a:srgbClr val="002060"/>
                </a:solidFill>
              </a:rPr>
              <a:t> Imagine </a:t>
            </a:r>
            <a:r>
              <a:rPr lang="en-US" sz="2900" dirty="0">
                <a:solidFill>
                  <a:srgbClr val="002060"/>
                </a:solidFill>
              </a:rPr>
              <a:t>a database used by a company that provides and sells online computer games. </a:t>
            </a:r>
            <a:endParaRPr lang="en-US" sz="2900" dirty="0" smtClean="0">
              <a:solidFill>
                <a:srgbClr val="002060"/>
              </a:solidFill>
            </a:endParaRPr>
          </a:p>
          <a:p>
            <a:pPr hangingPunct="0">
              <a:lnSpc>
                <a:spcPct val="120000"/>
              </a:lnSpc>
              <a:spcBef>
                <a:spcPts val="0"/>
              </a:spcBef>
              <a:spcAft>
                <a:spcPts val="600"/>
              </a:spcAft>
              <a:buFont typeface="Wingdings" panose="05000000000000000000" pitchFamily="2" charset="2"/>
              <a:buChar char="Ø"/>
            </a:pPr>
            <a:r>
              <a:rPr lang="en-US" sz="2900" dirty="0" smtClean="0">
                <a:solidFill>
                  <a:srgbClr val="002060"/>
                </a:solidFill>
              </a:rPr>
              <a:t>The </a:t>
            </a:r>
            <a:r>
              <a:rPr lang="en-US" sz="2900" dirty="0">
                <a:solidFill>
                  <a:srgbClr val="002060"/>
                </a:solidFill>
              </a:rPr>
              <a:t>company might have </a:t>
            </a:r>
            <a:r>
              <a:rPr lang="en-US" sz="2900" dirty="0" smtClean="0">
                <a:solidFill>
                  <a:srgbClr val="002060"/>
                </a:solidFill>
              </a:rPr>
              <a:t>tables </a:t>
            </a:r>
            <a:r>
              <a:rPr lang="en-US" sz="2900" dirty="0">
                <a:solidFill>
                  <a:srgbClr val="002060"/>
                </a:solidFill>
              </a:rPr>
              <a:t>that </a:t>
            </a:r>
            <a:r>
              <a:rPr lang="en-US" sz="2900" dirty="0" smtClean="0">
                <a:solidFill>
                  <a:srgbClr val="002060"/>
                </a:solidFill>
              </a:rPr>
              <a:t>store </a:t>
            </a:r>
            <a:r>
              <a:rPr lang="en-US" sz="2900" dirty="0">
                <a:solidFill>
                  <a:srgbClr val="002060"/>
                </a:solidFill>
              </a:rPr>
              <a:t>information about people who play each </a:t>
            </a:r>
            <a:r>
              <a:rPr lang="en-US" sz="2900" dirty="0" smtClean="0">
                <a:solidFill>
                  <a:srgbClr val="002060"/>
                </a:solidFill>
              </a:rPr>
              <a:t>game.</a:t>
            </a:r>
          </a:p>
          <a:p>
            <a:pPr hangingPunct="0">
              <a:lnSpc>
                <a:spcPct val="120000"/>
              </a:lnSpc>
              <a:spcBef>
                <a:spcPts val="0"/>
              </a:spcBef>
              <a:spcAft>
                <a:spcPts val="600"/>
              </a:spcAft>
              <a:buFont typeface="Wingdings" panose="05000000000000000000" pitchFamily="2" charset="2"/>
              <a:buChar char="Ø"/>
            </a:pPr>
            <a:r>
              <a:rPr lang="en-US" sz="2900" dirty="0" smtClean="0">
                <a:solidFill>
                  <a:srgbClr val="002060"/>
                </a:solidFill>
              </a:rPr>
              <a:t>To do market research: </a:t>
            </a:r>
          </a:p>
          <a:p>
            <a:pPr lvl="1" hangingPunct="0">
              <a:lnSpc>
                <a:spcPct val="120000"/>
              </a:lnSpc>
              <a:spcBef>
                <a:spcPts val="0"/>
              </a:spcBef>
              <a:spcAft>
                <a:spcPts val="600"/>
              </a:spcAft>
              <a:buFont typeface="Wingdings" panose="05000000000000000000" pitchFamily="2" charset="2"/>
              <a:buChar char="Ø"/>
            </a:pPr>
            <a:r>
              <a:rPr lang="en-US" sz="2900" dirty="0" smtClean="0">
                <a:solidFill>
                  <a:srgbClr val="002060"/>
                </a:solidFill>
              </a:rPr>
              <a:t>Each </a:t>
            </a:r>
            <a:r>
              <a:rPr lang="en-US" sz="2900" dirty="0">
                <a:solidFill>
                  <a:srgbClr val="002060"/>
                </a:solidFill>
              </a:rPr>
              <a:t>table relating to one game might include players’ </a:t>
            </a:r>
            <a:r>
              <a:rPr lang="en-US" sz="2900" dirty="0" smtClean="0">
                <a:solidFill>
                  <a:srgbClr val="002060"/>
                </a:solidFill>
              </a:rPr>
              <a:t>information like name</a:t>
            </a:r>
            <a:r>
              <a:rPr lang="en-US" sz="2900" dirty="0">
                <a:solidFill>
                  <a:srgbClr val="002060"/>
                </a:solidFill>
              </a:rPr>
              <a:t>, username, age, </a:t>
            </a:r>
            <a:r>
              <a:rPr lang="en-US" sz="2900" dirty="0" smtClean="0">
                <a:solidFill>
                  <a:srgbClr val="002060"/>
                </a:solidFill>
              </a:rPr>
              <a:t>dates </a:t>
            </a:r>
            <a:r>
              <a:rPr lang="en-US" sz="2900" dirty="0">
                <a:solidFill>
                  <a:srgbClr val="002060"/>
                </a:solidFill>
              </a:rPr>
              <a:t>played, scores, and so </a:t>
            </a:r>
            <a:r>
              <a:rPr lang="en-US" sz="2900" dirty="0" smtClean="0">
                <a:solidFill>
                  <a:srgbClr val="002060"/>
                </a:solidFill>
              </a:rPr>
              <a:t>on.</a:t>
            </a:r>
          </a:p>
          <a:p>
            <a:pPr lvl="1" hangingPunct="0">
              <a:lnSpc>
                <a:spcPct val="120000"/>
              </a:lnSpc>
              <a:spcBef>
                <a:spcPts val="0"/>
              </a:spcBef>
              <a:spcAft>
                <a:spcPts val="600"/>
              </a:spcAft>
              <a:buFont typeface="Wingdings" panose="05000000000000000000" pitchFamily="2" charset="2"/>
              <a:buChar char="Ø"/>
            </a:pPr>
            <a:r>
              <a:rPr lang="en-US" sz="2900" dirty="0" smtClean="0">
                <a:solidFill>
                  <a:srgbClr val="002060"/>
                </a:solidFill>
              </a:rPr>
              <a:t>Research </a:t>
            </a:r>
            <a:r>
              <a:rPr lang="en-US" sz="2900" dirty="0">
                <a:solidFill>
                  <a:srgbClr val="002060"/>
                </a:solidFill>
              </a:rPr>
              <a:t>might only </a:t>
            </a:r>
            <a:r>
              <a:rPr lang="en-US" sz="2900" dirty="0" smtClean="0">
                <a:solidFill>
                  <a:srgbClr val="002060"/>
                </a:solidFill>
              </a:rPr>
              <a:t>want </a:t>
            </a:r>
            <a:r>
              <a:rPr lang="en-US" sz="2900" dirty="0">
                <a:solidFill>
                  <a:srgbClr val="002060"/>
                </a:solidFill>
              </a:rPr>
              <a:t>to identify which age groups gravitate to which types of </a:t>
            </a:r>
            <a:r>
              <a:rPr lang="en-US" sz="2900" dirty="0" smtClean="0">
                <a:solidFill>
                  <a:srgbClr val="002060"/>
                </a:solidFill>
              </a:rPr>
              <a:t>games. </a:t>
            </a:r>
          </a:p>
          <a:p>
            <a:pPr lvl="1" hangingPunct="0">
              <a:lnSpc>
                <a:spcPct val="120000"/>
              </a:lnSpc>
              <a:spcBef>
                <a:spcPts val="0"/>
              </a:spcBef>
              <a:spcAft>
                <a:spcPts val="600"/>
              </a:spcAft>
              <a:buFont typeface="Wingdings" panose="05000000000000000000" pitchFamily="2" charset="2"/>
              <a:buChar char="Ø"/>
            </a:pPr>
            <a:r>
              <a:rPr lang="en-US" sz="2900" dirty="0" smtClean="0">
                <a:solidFill>
                  <a:srgbClr val="002060"/>
                </a:solidFill>
              </a:rPr>
              <a:t>By </a:t>
            </a:r>
            <a:r>
              <a:rPr lang="en-US" sz="2900" dirty="0">
                <a:solidFill>
                  <a:srgbClr val="002060"/>
                </a:solidFill>
              </a:rPr>
              <a:t>performing what is called a </a:t>
            </a:r>
            <a:r>
              <a:rPr lang="en-US" sz="2900" b="1" dirty="0">
                <a:solidFill>
                  <a:srgbClr val="002060"/>
                </a:solidFill>
              </a:rPr>
              <a:t>query</a:t>
            </a:r>
            <a:r>
              <a:rPr lang="en-US" sz="2900" dirty="0">
                <a:solidFill>
                  <a:srgbClr val="002060"/>
                </a:solidFill>
              </a:rPr>
              <a:t>, the owner can get this information quickly from the database. </a:t>
            </a:r>
          </a:p>
          <a:p>
            <a:pPr hangingPunct="0">
              <a:lnSpc>
                <a:spcPct val="120000"/>
              </a:lnSpc>
              <a:spcBef>
                <a:spcPts val="0"/>
              </a:spcBef>
              <a:spcAft>
                <a:spcPts val="600"/>
              </a:spcAft>
              <a:buFont typeface="Wingdings" panose="05000000000000000000" pitchFamily="2" charset="2"/>
              <a:buChar char="Ø"/>
            </a:pPr>
            <a:r>
              <a:rPr lang="en-US" sz="2900" dirty="0" smtClean="0">
                <a:solidFill>
                  <a:srgbClr val="002060"/>
                </a:solidFill>
              </a:rPr>
              <a:t> Using </a:t>
            </a:r>
            <a:r>
              <a:rPr lang="en-US" sz="2900" dirty="0">
                <a:solidFill>
                  <a:srgbClr val="002060"/>
                </a:solidFill>
              </a:rPr>
              <a:t>the same tables in the database the company’s market research team can compile many types of information. </a:t>
            </a:r>
            <a:endParaRPr lang="en-US" sz="2900" dirty="0" smtClean="0">
              <a:solidFill>
                <a:srgbClr val="002060"/>
              </a:solidFill>
            </a:endParaRPr>
          </a:p>
          <a:p>
            <a:pPr hangingPunct="0">
              <a:lnSpc>
                <a:spcPct val="120000"/>
              </a:lnSpc>
              <a:spcBef>
                <a:spcPts val="0"/>
              </a:spcBef>
              <a:spcAft>
                <a:spcPts val="600"/>
              </a:spcAft>
              <a:buFont typeface="Wingdings" panose="05000000000000000000" pitchFamily="2" charset="2"/>
              <a:buChar char="Ø"/>
            </a:pPr>
            <a:r>
              <a:rPr lang="en-US" sz="2900" dirty="0">
                <a:solidFill>
                  <a:srgbClr val="002060"/>
                </a:solidFill>
              </a:rPr>
              <a:t> </a:t>
            </a:r>
            <a:r>
              <a:rPr lang="en-US" sz="2900" dirty="0" smtClean="0">
                <a:solidFill>
                  <a:srgbClr val="002060"/>
                </a:solidFill>
              </a:rPr>
              <a:t>Queries </a:t>
            </a:r>
            <a:r>
              <a:rPr lang="en-US" sz="2900" dirty="0">
                <a:solidFill>
                  <a:srgbClr val="002060"/>
                </a:solidFill>
              </a:rPr>
              <a:t>can discover which games are played most often on weekends, during daytime hours, how many players of what ages, gender, or even location are most likely to play which types of games, and much more</a:t>
            </a:r>
            <a:r>
              <a:rPr lang="en-US" sz="2400" dirty="0" smtClean="0">
                <a:solidFill>
                  <a:srgbClr val="002060"/>
                </a:solidFill>
              </a:rPr>
              <a:t>.</a:t>
            </a:r>
            <a:endParaRPr lang="en-US" sz="2400" dirty="0">
              <a:solidFill>
                <a:srgbClr val="002060"/>
              </a:solidFill>
            </a:endParaRPr>
          </a:p>
          <a:p>
            <a:pPr marL="0" indent="0">
              <a:lnSpc>
                <a:spcPct val="120000"/>
              </a:lnSpc>
              <a:spcBef>
                <a:spcPts val="0"/>
              </a:spcBef>
              <a:spcAft>
                <a:spcPts val="600"/>
              </a:spcAft>
              <a:buNone/>
            </a:pPr>
            <a:endParaRPr lang="en-US" sz="2200" dirty="0">
              <a:solidFill>
                <a:srgbClr val="00206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4267679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68440"/>
          </a:xfrm>
        </p:spPr>
        <p:txBody>
          <a:bodyPr>
            <a:noAutofit/>
          </a:bodyPr>
          <a:lstStyle/>
          <a:p>
            <a:r>
              <a:rPr lang="en-US" sz="4000" b="1" dirty="0" smtClean="0">
                <a:solidFill>
                  <a:schemeClr val="accent1">
                    <a:lumMod val="75000"/>
                  </a:schemeClr>
                </a:solidFill>
              </a:rPr>
              <a:t>How Do Arrays Fit in?</a:t>
            </a:r>
            <a:endParaRPr lang="en-US" sz="4000" b="1" dirty="0">
              <a:solidFill>
                <a:schemeClr val="accent1">
                  <a:lumMod val="75000"/>
                </a:schemeClr>
              </a:solidFill>
            </a:endParaRPr>
          </a:p>
        </p:txBody>
      </p:sp>
      <p:sp>
        <p:nvSpPr>
          <p:cNvPr id="3" name="Content Placeholder 2"/>
          <p:cNvSpPr>
            <a:spLocks noGrp="1"/>
          </p:cNvSpPr>
          <p:nvPr>
            <p:ph idx="1"/>
          </p:nvPr>
        </p:nvSpPr>
        <p:spPr>
          <a:xfrm>
            <a:off x="677732" y="1845734"/>
            <a:ext cx="10477948" cy="4023360"/>
          </a:xfrm>
        </p:spPr>
        <p:txBody>
          <a:bodyPr>
            <a:normAutofit/>
          </a:bodyPr>
          <a:lstStyle/>
          <a:p>
            <a:pPr hangingPunct="0">
              <a:lnSpc>
                <a:spcPct val="120000"/>
              </a:lnSpc>
              <a:spcBef>
                <a:spcPts val="0"/>
              </a:spcBef>
              <a:spcAft>
                <a:spcPts val="600"/>
              </a:spcAft>
              <a:buFont typeface="Wingdings" panose="05000000000000000000" pitchFamily="2" charset="2"/>
              <a:buChar char="Ø"/>
            </a:pPr>
            <a:r>
              <a:rPr lang="en-US" dirty="0" smtClean="0">
                <a:solidFill>
                  <a:srgbClr val="002060"/>
                </a:solidFill>
              </a:rPr>
              <a:t> </a:t>
            </a:r>
            <a:r>
              <a:rPr lang="en-US" sz="2200" dirty="0" smtClean="0">
                <a:solidFill>
                  <a:srgbClr val="002060"/>
                </a:solidFill>
              </a:rPr>
              <a:t>The </a:t>
            </a:r>
            <a:r>
              <a:rPr lang="en-US" sz="2200" dirty="0">
                <a:solidFill>
                  <a:srgbClr val="002060"/>
                </a:solidFill>
              </a:rPr>
              <a:t>data retrieved from databases is processed and displayed through computer </a:t>
            </a:r>
            <a:r>
              <a:rPr lang="en-US" sz="2200" dirty="0" smtClean="0">
                <a:solidFill>
                  <a:srgbClr val="002060"/>
                </a:solidFill>
              </a:rPr>
              <a:t>programs</a:t>
            </a:r>
            <a:r>
              <a:rPr lang="en-US" sz="2200" dirty="0">
                <a:solidFill>
                  <a:srgbClr val="002060"/>
                </a:solidFill>
              </a:rPr>
              <a:t>. </a:t>
            </a:r>
            <a:endParaRPr lang="en-US" sz="2200" dirty="0" smtClean="0">
              <a:solidFill>
                <a:srgbClr val="002060"/>
              </a:solidFill>
            </a:endParaRPr>
          </a:p>
          <a:p>
            <a:pPr hangingPunct="0">
              <a:lnSpc>
                <a:spcPct val="120000"/>
              </a:lnSpc>
              <a:spcBef>
                <a:spcPts val="0"/>
              </a:spcBef>
              <a:spcAft>
                <a:spcPts val="600"/>
              </a:spcAft>
              <a:buFont typeface="Wingdings" panose="05000000000000000000" pitchFamily="2" charset="2"/>
              <a:buChar char="Ø"/>
            </a:pPr>
            <a:r>
              <a:rPr lang="en-US" sz="2200" dirty="0" smtClean="0">
                <a:solidFill>
                  <a:srgbClr val="002060"/>
                </a:solidFill>
              </a:rPr>
              <a:t> Often </a:t>
            </a:r>
            <a:r>
              <a:rPr lang="en-US" sz="2200" dirty="0">
                <a:solidFill>
                  <a:srgbClr val="002060"/>
                </a:solidFill>
              </a:rPr>
              <a:t>the required information from the tables is temporarily stored in parallel arrays</a:t>
            </a:r>
            <a:r>
              <a:rPr lang="en-US" sz="2200" dirty="0" smtClean="0">
                <a:solidFill>
                  <a:srgbClr val="002060"/>
                </a:solidFill>
              </a:rPr>
              <a:t>.</a:t>
            </a:r>
          </a:p>
          <a:p>
            <a:pPr hangingPunct="0">
              <a:lnSpc>
                <a:spcPct val="120000"/>
              </a:lnSpc>
              <a:spcBef>
                <a:spcPts val="0"/>
              </a:spcBef>
              <a:spcAft>
                <a:spcPts val="600"/>
              </a:spcAft>
              <a:buFont typeface="Wingdings" panose="05000000000000000000" pitchFamily="2" charset="2"/>
              <a:buChar char="Ø"/>
            </a:pPr>
            <a:r>
              <a:rPr lang="en-US" sz="2200" dirty="0" smtClean="0">
                <a:solidFill>
                  <a:srgbClr val="002060"/>
                </a:solidFill>
              </a:rPr>
              <a:t> </a:t>
            </a:r>
            <a:r>
              <a:rPr lang="en-US" sz="2200" dirty="0">
                <a:solidFill>
                  <a:srgbClr val="002060"/>
                </a:solidFill>
              </a:rPr>
              <a:t>It is manipulated, processed, and the results are output not directly from the database but from the arrays in the programs that are written by programmers. </a:t>
            </a:r>
            <a:endParaRPr lang="en-US" sz="2200" dirty="0" smtClean="0">
              <a:solidFill>
                <a:srgbClr val="002060"/>
              </a:solidFill>
            </a:endParaRPr>
          </a:p>
          <a:p>
            <a:pPr hangingPunct="0">
              <a:lnSpc>
                <a:spcPct val="120000"/>
              </a:lnSpc>
              <a:spcBef>
                <a:spcPts val="0"/>
              </a:spcBef>
              <a:spcAft>
                <a:spcPts val="600"/>
              </a:spcAft>
              <a:buFont typeface="Wingdings" panose="05000000000000000000" pitchFamily="2" charset="2"/>
              <a:buChar char="Ø"/>
            </a:pPr>
            <a:r>
              <a:rPr lang="en-US" sz="2200" dirty="0" smtClean="0">
                <a:solidFill>
                  <a:srgbClr val="002060"/>
                </a:solidFill>
              </a:rPr>
              <a:t> While </a:t>
            </a:r>
            <a:r>
              <a:rPr lang="en-US" sz="2200" dirty="0">
                <a:solidFill>
                  <a:srgbClr val="002060"/>
                </a:solidFill>
              </a:rPr>
              <a:t>it is important to understand how to get and use information to load arrays directly from a user, understanding how to use arrays has a much more far-reaching purpose. </a:t>
            </a:r>
            <a:endParaRPr lang="en-US" sz="2200" dirty="0">
              <a:solidFill>
                <a:srgbClr val="00206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6304629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32915"/>
          </a:xfrm>
        </p:spPr>
        <p:txBody>
          <a:bodyPr>
            <a:normAutofit/>
          </a:bodyPr>
          <a:lstStyle/>
          <a:p>
            <a:r>
              <a:rPr lang="en-US" b="1" dirty="0">
                <a:solidFill>
                  <a:schemeClr val="accent1">
                    <a:lumMod val="75000"/>
                  </a:schemeClr>
                </a:solidFill>
              </a:rPr>
              <a:t>7</a:t>
            </a:r>
            <a:r>
              <a:rPr lang="en-US" b="1" dirty="0" smtClean="0">
                <a:solidFill>
                  <a:schemeClr val="accent1">
                    <a:lumMod val="75000"/>
                  </a:schemeClr>
                </a:solidFill>
              </a:rPr>
              <a:t>.3 Strings As Arrays of Characters</a:t>
            </a:r>
            <a:endParaRPr lang="en-US" b="1" dirty="0">
              <a:solidFill>
                <a:schemeClr val="accent1">
                  <a:lumMod val="75000"/>
                </a:schemeClr>
              </a:solidFill>
            </a:endParaRPr>
          </a:p>
        </p:txBody>
      </p:sp>
      <p:sp>
        <p:nvSpPr>
          <p:cNvPr id="3" name="Content Placeholder 2"/>
          <p:cNvSpPr>
            <a:spLocks noGrp="1"/>
          </p:cNvSpPr>
          <p:nvPr>
            <p:ph idx="1"/>
          </p:nvPr>
        </p:nvSpPr>
        <p:spPr/>
        <p:txBody>
          <a:bodyPr>
            <a:normAutofit fontScale="62500" lnSpcReduction="20000"/>
          </a:bodyPr>
          <a:lstStyle/>
          <a:p>
            <a:pPr>
              <a:lnSpc>
                <a:spcPct val="120000"/>
              </a:lnSpc>
              <a:spcBef>
                <a:spcPts val="0"/>
              </a:spcBef>
              <a:spcAft>
                <a:spcPts val="600"/>
              </a:spcAft>
              <a:buFont typeface="Wingdings" panose="05000000000000000000" pitchFamily="2" charset="2"/>
              <a:buChar char="Ø"/>
            </a:pPr>
            <a:r>
              <a:rPr lang="en-US" dirty="0" smtClean="0">
                <a:solidFill>
                  <a:srgbClr val="002060"/>
                </a:solidFill>
              </a:rPr>
              <a:t> </a:t>
            </a:r>
            <a:r>
              <a:rPr lang="en-US" sz="3200" dirty="0">
                <a:solidFill>
                  <a:srgbClr val="002060"/>
                </a:solidFill>
              </a:rPr>
              <a:t>Some programming languages do not contain a </a:t>
            </a:r>
            <a:r>
              <a:rPr lang="en-US" sz="3200" b="1" dirty="0" smtClean="0">
                <a:solidFill>
                  <a:srgbClr val="002060"/>
                </a:solidFill>
                <a:latin typeface="Courier New" panose="02070309020205020404" pitchFamily="49" charset="0"/>
              </a:rPr>
              <a:t>String</a:t>
            </a:r>
            <a:r>
              <a:rPr lang="en-US" sz="3200" b="1" dirty="0" smtClean="0">
                <a:solidFill>
                  <a:srgbClr val="002060"/>
                </a:solidFill>
              </a:rPr>
              <a:t> </a:t>
            </a:r>
            <a:r>
              <a:rPr lang="en-US" sz="3200" b="1" dirty="0">
                <a:solidFill>
                  <a:srgbClr val="002060"/>
                </a:solidFill>
              </a:rPr>
              <a:t>data type. </a:t>
            </a:r>
          </a:p>
          <a:p>
            <a:pPr>
              <a:lnSpc>
                <a:spcPct val="120000"/>
              </a:lnSpc>
              <a:spcBef>
                <a:spcPts val="0"/>
              </a:spcBef>
              <a:spcAft>
                <a:spcPts val="600"/>
              </a:spcAft>
              <a:buFont typeface="Wingdings" panose="05000000000000000000" pitchFamily="2" charset="2"/>
              <a:buChar char="Ø"/>
            </a:pPr>
            <a:r>
              <a:rPr lang="en-US" sz="3200" dirty="0" smtClean="0">
                <a:solidFill>
                  <a:srgbClr val="002060"/>
                </a:solidFill>
              </a:rPr>
              <a:t> Strings </a:t>
            </a:r>
            <a:r>
              <a:rPr lang="en-US" sz="3200" dirty="0">
                <a:solidFill>
                  <a:srgbClr val="002060"/>
                </a:solidFill>
              </a:rPr>
              <a:t>are implemented as arrays whose elements are characters. </a:t>
            </a:r>
          </a:p>
          <a:p>
            <a:pPr>
              <a:lnSpc>
                <a:spcPct val="120000"/>
              </a:lnSpc>
              <a:spcBef>
                <a:spcPts val="0"/>
              </a:spcBef>
              <a:spcAft>
                <a:spcPts val="600"/>
              </a:spcAft>
              <a:buFont typeface="Wingdings" panose="05000000000000000000" pitchFamily="2" charset="2"/>
              <a:buChar char="Ø"/>
            </a:pPr>
            <a:r>
              <a:rPr lang="en-US" sz="3200" dirty="0" smtClean="0">
                <a:solidFill>
                  <a:srgbClr val="002060"/>
                </a:solidFill>
              </a:rPr>
              <a:t> In </a:t>
            </a:r>
            <a:r>
              <a:rPr lang="en-US" sz="3200" dirty="0">
                <a:solidFill>
                  <a:srgbClr val="002060"/>
                </a:solidFill>
              </a:rPr>
              <a:t>programming languages that contain </a:t>
            </a:r>
            <a:r>
              <a:rPr lang="en-US" sz="3200" dirty="0" smtClean="0">
                <a:solidFill>
                  <a:srgbClr val="002060"/>
                </a:solidFill>
              </a:rPr>
              <a:t>the </a:t>
            </a:r>
            <a:r>
              <a:rPr lang="en-US" sz="3200" dirty="0" smtClean="0">
                <a:solidFill>
                  <a:srgbClr val="002060"/>
                </a:solidFill>
                <a:latin typeface="Courier New" panose="02070309020205020404" pitchFamily="49" charset="0"/>
                <a:cs typeface="Courier New" panose="02070309020205020404" pitchFamily="49" charset="0"/>
              </a:rPr>
              <a:t>String</a:t>
            </a:r>
            <a:r>
              <a:rPr lang="en-US" sz="3200" dirty="0" smtClean="0">
                <a:solidFill>
                  <a:srgbClr val="002060"/>
                </a:solidFill>
              </a:rPr>
              <a:t> </a:t>
            </a:r>
            <a:r>
              <a:rPr lang="en-US" sz="3200" dirty="0">
                <a:solidFill>
                  <a:srgbClr val="002060"/>
                </a:solidFill>
              </a:rPr>
              <a:t>data type, strings can be formed as arrays of characters.</a:t>
            </a:r>
          </a:p>
          <a:p>
            <a:pPr>
              <a:lnSpc>
                <a:spcPct val="120000"/>
              </a:lnSpc>
              <a:spcBef>
                <a:spcPts val="0"/>
              </a:spcBef>
              <a:spcAft>
                <a:spcPts val="600"/>
              </a:spcAft>
              <a:buFont typeface="Wingdings" panose="05000000000000000000" pitchFamily="2" charset="2"/>
              <a:buChar char="Ø"/>
            </a:pPr>
            <a:r>
              <a:rPr lang="en-US" sz="3200" dirty="0" smtClean="0">
                <a:solidFill>
                  <a:srgbClr val="002060"/>
                </a:solidFill>
              </a:rPr>
              <a:t> To </a:t>
            </a:r>
            <a:r>
              <a:rPr lang="en-US" sz="3200" dirty="0">
                <a:solidFill>
                  <a:srgbClr val="002060"/>
                </a:solidFill>
              </a:rPr>
              <a:t>define a string as an array of characters, indicate the data type in the </a:t>
            </a:r>
            <a:r>
              <a:rPr lang="en-US" sz="3200" b="1" dirty="0">
                <a:solidFill>
                  <a:srgbClr val="002060"/>
                </a:solidFill>
                <a:latin typeface="Courier New" panose="02070309020205020404" pitchFamily="49" charset="0"/>
              </a:rPr>
              <a:t>Declare</a:t>
            </a:r>
            <a:r>
              <a:rPr lang="en-US" sz="3200" b="1" dirty="0">
                <a:solidFill>
                  <a:srgbClr val="002060"/>
                </a:solidFill>
              </a:rPr>
              <a:t> </a:t>
            </a:r>
            <a:r>
              <a:rPr lang="en-US" sz="3200" dirty="0">
                <a:solidFill>
                  <a:srgbClr val="002060"/>
                </a:solidFill>
              </a:rPr>
              <a:t>statement. </a:t>
            </a:r>
          </a:p>
          <a:p>
            <a:pPr marL="0" indent="0">
              <a:lnSpc>
                <a:spcPct val="120000"/>
              </a:lnSpc>
              <a:spcBef>
                <a:spcPts val="0"/>
              </a:spcBef>
              <a:spcAft>
                <a:spcPts val="600"/>
              </a:spcAft>
              <a:buNone/>
            </a:pPr>
            <a:r>
              <a:rPr lang="en-US" sz="3200" dirty="0">
                <a:solidFill>
                  <a:srgbClr val="002060"/>
                </a:solidFill>
              </a:rPr>
              <a:t>The following statements:</a:t>
            </a:r>
          </a:p>
          <a:p>
            <a:pPr marL="0" indent="0">
              <a:lnSpc>
                <a:spcPct val="120000"/>
              </a:lnSpc>
              <a:spcBef>
                <a:spcPts val="0"/>
              </a:spcBef>
              <a:spcAft>
                <a:spcPts val="600"/>
              </a:spcAft>
              <a:buNone/>
            </a:pPr>
            <a:r>
              <a:rPr lang="en-US" sz="2800" b="1" dirty="0">
                <a:solidFill>
                  <a:srgbClr val="002060"/>
                </a:solidFill>
                <a:latin typeface="Courier New" panose="02070309020205020404" pitchFamily="49" charset="0"/>
              </a:rPr>
              <a:t>		</a:t>
            </a:r>
            <a:r>
              <a:rPr lang="en-US" sz="3200" dirty="0" smtClean="0">
                <a:solidFill>
                  <a:srgbClr val="002060"/>
                </a:solidFill>
                <a:latin typeface="Courier New" panose="02070309020205020404" pitchFamily="49" charset="0"/>
              </a:rPr>
              <a:t>Declare </a:t>
            </a:r>
            <a:r>
              <a:rPr lang="en-US" sz="3200" b="1" dirty="0" err="1">
                <a:solidFill>
                  <a:srgbClr val="0070C0"/>
                </a:solidFill>
                <a:latin typeface="Courier New" panose="02070309020205020404" pitchFamily="49" charset="0"/>
              </a:rPr>
              <a:t>FirstName</a:t>
            </a:r>
            <a:r>
              <a:rPr lang="en-US" sz="3200" b="1" dirty="0">
                <a:solidFill>
                  <a:srgbClr val="0070C0"/>
                </a:solidFill>
                <a:latin typeface="Courier New" panose="02070309020205020404" pitchFamily="49" charset="0"/>
              </a:rPr>
              <a:t>[15]</a:t>
            </a:r>
            <a:r>
              <a:rPr lang="en-US" sz="3200" dirty="0">
                <a:solidFill>
                  <a:srgbClr val="002060"/>
                </a:solidFill>
                <a:latin typeface="Courier New" panose="02070309020205020404" pitchFamily="49" charset="0"/>
              </a:rPr>
              <a:t> As Character</a:t>
            </a:r>
          </a:p>
          <a:p>
            <a:pPr marL="0" indent="0">
              <a:lnSpc>
                <a:spcPct val="120000"/>
              </a:lnSpc>
              <a:spcBef>
                <a:spcPts val="0"/>
              </a:spcBef>
              <a:spcAft>
                <a:spcPts val="600"/>
              </a:spcAft>
              <a:buNone/>
            </a:pPr>
            <a:r>
              <a:rPr lang="en-US" sz="3200" dirty="0">
                <a:solidFill>
                  <a:srgbClr val="002060"/>
                </a:solidFill>
                <a:latin typeface="Courier New" panose="02070309020205020404" pitchFamily="49" charset="0"/>
              </a:rPr>
              <a:t>		</a:t>
            </a:r>
            <a:r>
              <a:rPr lang="en-US" sz="3200" dirty="0" smtClean="0">
                <a:solidFill>
                  <a:srgbClr val="002060"/>
                </a:solidFill>
                <a:latin typeface="Courier New" panose="02070309020205020404" pitchFamily="49" charset="0"/>
              </a:rPr>
              <a:t>Declare </a:t>
            </a:r>
            <a:r>
              <a:rPr lang="en-US" sz="3200" b="1" dirty="0" err="1">
                <a:solidFill>
                  <a:srgbClr val="0070C0"/>
                </a:solidFill>
                <a:latin typeface="Courier New" panose="02070309020205020404" pitchFamily="49" charset="0"/>
              </a:rPr>
              <a:t>LastName</a:t>
            </a:r>
            <a:r>
              <a:rPr lang="en-US" sz="3200" b="1" dirty="0">
                <a:solidFill>
                  <a:srgbClr val="0070C0"/>
                </a:solidFill>
                <a:latin typeface="Courier New" panose="02070309020205020404" pitchFamily="49" charset="0"/>
              </a:rPr>
              <a:t>[20]</a:t>
            </a:r>
            <a:r>
              <a:rPr lang="en-US" sz="3200" dirty="0">
                <a:solidFill>
                  <a:srgbClr val="002060"/>
                </a:solidFill>
                <a:latin typeface="Courier New" panose="02070309020205020404" pitchFamily="49" charset="0"/>
              </a:rPr>
              <a:t> As Character</a:t>
            </a:r>
          </a:p>
          <a:p>
            <a:pPr marL="0" indent="0">
              <a:lnSpc>
                <a:spcPct val="120000"/>
              </a:lnSpc>
              <a:spcBef>
                <a:spcPts val="0"/>
              </a:spcBef>
              <a:spcAft>
                <a:spcPts val="600"/>
              </a:spcAft>
              <a:buNone/>
            </a:pPr>
            <a:r>
              <a:rPr lang="en-US" sz="3200" dirty="0" smtClean="0">
                <a:solidFill>
                  <a:srgbClr val="002060"/>
                </a:solidFill>
              </a:rPr>
              <a:t>define </a:t>
            </a:r>
            <a:r>
              <a:rPr lang="en-US" sz="3200" dirty="0">
                <a:solidFill>
                  <a:srgbClr val="002060"/>
                </a:solidFill>
              </a:rPr>
              <a:t>the variables </a:t>
            </a:r>
            <a:r>
              <a:rPr lang="en-US" sz="3200" b="1" dirty="0" err="1">
                <a:solidFill>
                  <a:srgbClr val="0070C0"/>
                </a:solidFill>
                <a:latin typeface="Courier New" panose="02070309020205020404" pitchFamily="49" charset="0"/>
              </a:rPr>
              <a:t>FirstName</a:t>
            </a:r>
            <a:r>
              <a:rPr lang="en-US" sz="3200" dirty="0">
                <a:solidFill>
                  <a:srgbClr val="002060"/>
                </a:solidFill>
                <a:latin typeface="Courier New" panose="02070309020205020404" pitchFamily="49" charset="0"/>
              </a:rPr>
              <a:t> </a:t>
            </a:r>
            <a:r>
              <a:rPr lang="en-US" sz="3200" dirty="0">
                <a:solidFill>
                  <a:srgbClr val="002060"/>
                </a:solidFill>
              </a:rPr>
              <a:t>and </a:t>
            </a:r>
            <a:r>
              <a:rPr lang="en-US" sz="3200" b="1" dirty="0" err="1">
                <a:solidFill>
                  <a:srgbClr val="0070C0"/>
                </a:solidFill>
                <a:latin typeface="Courier New" panose="02070309020205020404" pitchFamily="49" charset="0"/>
              </a:rPr>
              <a:t>LastName</a:t>
            </a:r>
            <a:r>
              <a:rPr lang="en-US" sz="3200" dirty="0">
                <a:solidFill>
                  <a:srgbClr val="002060"/>
                </a:solidFill>
                <a:latin typeface="Courier New" panose="02070309020205020404" pitchFamily="49" charset="0"/>
              </a:rPr>
              <a:t> </a:t>
            </a:r>
            <a:r>
              <a:rPr lang="en-US" sz="3200" dirty="0">
                <a:solidFill>
                  <a:srgbClr val="002060"/>
                </a:solidFill>
              </a:rPr>
              <a:t>to be strings of at most, </a:t>
            </a:r>
            <a:r>
              <a:rPr lang="en-US" sz="3200" dirty="0">
                <a:solidFill>
                  <a:srgbClr val="002060"/>
                </a:solidFill>
                <a:latin typeface="Courier New" panose="02070309020205020404" pitchFamily="49" charset="0"/>
              </a:rPr>
              <a:t>15</a:t>
            </a:r>
            <a:r>
              <a:rPr lang="en-US" sz="3200" dirty="0">
                <a:solidFill>
                  <a:srgbClr val="002060"/>
                </a:solidFill>
              </a:rPr>
              <a:t> and </a:t>
            </a:r>
            <a:r>
              <a:rPr lang="en-US" sz="3200" dirty="0">
                <a:solidFill>
                  <a:srgbClr val="002060"/>
                </a:solidFill>
                <a:latin typeface="Courier New" panose="02070309020205020404" pitchFamily="49" charset="0"/>
              </a:rPr>
              <a:t>20 </a:t>
            </a:r>
            <a:r>
              <a:rPr lang="en-US" sz="3200" dirty="0">
                <a:solidFill>
                  <a:srgbClr val="002060"/>
                </a:solidFill>
              </a:rPr>
              <a:t>characters, respectively.</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3110990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68440"/>
          </a:xfrm>
        </p:spPr>
        <p:txBody>
          <a:bodyPr>
            <a:normAutofit/>
          </a:bodyPr>
          <a:lstStyle/>
          <a:p>
            <a:r>
              <a:rPr lang="en-US" b="1" dirty="0" smtClean="0">
                <a:solidFill>
                  <a:schemeClr val="accent1">
                    <a:lumMod val="75000"/>
                  </a:schemeClr>
                </a:solidFill>
              </a:rPr>
              <a:t>Stringing Arrays Together</a:t>
            </a:r>
            <a:endParaRPr lang="en-US" b="1" dirty="0">
              <a:solidFill>
                <a:schemeClr val="accent1">
                  <a:lumMod val="75000"/>
                </a:schemeClr>
              </a:solidFill>
            </a:endParaRPr>
          </a:p>
        </p:txBody>
      </p:sp>
      <p:sp>
        <p:nvSpPr>
          <p:cNvPr id="3" name="Content Placeholder 2"/>
          <p:cNvSpPr>
            <a:spLocks noGrp="1"/>
          </p:cNvSpPr>
          <p:nvPr>
            <p:ph idx="1"/>
          </p:nvPr>
        </p:nvSpPr>
        <p:spPr/>
        <p:txBody>
          <a:bodyPr>
            <a:noAutofit/>
          </a:bodyPr>
          <a:lstStyle/>
          <a:p>
            <a:pPr marL="658368" lvl="3" indent="0" hangingPunct="0">
              <a:lnSpc>
                <a:spcPct val="100000"/>
              </a:lnSpc>
              <a:spcBef>
                <a:spcPts val="0"/>
              </a:spcBef>
              <a:spcAft>
                <a:spcPts val="0"/>
              </a:spcAft>
              <a:buNone/>
            </a:pPr>
            <a:r>
              <a:rPr lang="en-US" sz="2000" dirty="0" smtClean="0">
                <a:solidFill>
                  <a:srgbClr val="002060"/>
                </a:solidFill>
                <a:latin typeface="Courier New" panose="02070309020205020404" pitchFamily="49" charset="0"/>
                <a:cs typeface="Courier New" panose="02070309020205020404" pitchFamily="49" charset="0"/>
              </a:rPr>
              <a:t>Declare </a:t>
            </a:r>
            <a:r>
              <a:rPr lang="en-US" sz="2000" b="1" dirty="0">
                <a:solidFill>
                  <a:srgbClr val="0070C0"/>
                </a:solidFill>
                <a:latin typeface="Courier New" panose="02070309020205020404" pitchFamily="49" charset="0"/>
                <a:cs typeface="Courier New" panose="02070309020205020404" pitchFamily="49" charset="0"/>
              </a:rPr>
              <a:t>String1[25]</a:t>
            </a:r>
            <a:r>
              <a:rPr lang="en-US" sz="2000" dirty="0">
                <a:solidFill>
                  <a:srgbClr val="002060"/>
                </a:solidFill>
                <a:latin typeface="Courier New" panose="02070309020205020404" pitchFamily="49" charset="0"/>
                <a:cs typeface="Courier New" panose="02070309020205020404" pitchFamily="49" charset="0"/>
              </a:rPr>
              <a:t> As Character</a:t>
            </a:r>
          </a:p>
          <a:p>
            <a:pPr marL="658368" lvl="3" indent="0" hangingPunct="0">
              <a:lnSpc>
                <a:spcPct val="100000"/>
              </a:lnSpc>
              <a:spcBef>
                <a:spcPts val="0"/>
              </a:spcBef>
              <a:spcAft>
                <a:spcPts val="0"/>
              </a:spcAft>
              <a:buNone/>
            </a:pPr>
            <a:r>
              <a:rPr lang="en-US" sz="2000" dirty="0" smtClean="0">
                <a:solidFill>
                  <a:srgbClr val="002060"/>
                </a:solidFill>
                <a:latin typeface="Courier New" panose="02070309020205020404" pitchFamily="49" charset="0"/>
                <a:cs typeface="Courier New" panose="02070309020205020404" pitchFamily="49" charset="0"/>
              </a:rPr>
              <a:t>Declare </a:t>
            </a:r>
            <a:r>
              <a:rPr lang="en-US" sz="2000" b="1" dirty="0">
                <a:solidFill>
                  <a:srgbClr val="0070C0"/>
                </a:solidFill>
                <a:latin typeface="Courier New" panose="02070309020205020404" pitchFamily="49" charset="0"/>
                <a:cs typeface="Courier New" panose="02070309020205020404" pitchFamily="49" charset="0"/>
              </a:rPr>
              <a:t>String2[25]</a:t>
            </a:r>
            <a:r>
              <a:rPr lang="en-US" sz="2000" dirty="0">
                <a:solidFill>
                  <a:srgbClr val="002060"/>
                </a:solidFill>
                <a:latin typeface="Courier New" panose="02070309020205020404" pitchFamily="49" charset="0"/>
                <a:cs typeface="Courier New" panose="02070309020205020404" pitchFamily="49" charset="0"/>
              </a:rPr>
              <a:t> As Character</a:t>
            </a:r>
          </a:p>
          <a:p>
            <a:pPr marL="658368" lvl="3" indent="0" hangingPunct="0">
              <a:lnSpc>
                <a:spcPct val="100000"/>
              </a:lnSpc>
              <a:spcBef>
                <a:spcPts val="0"/>
              </a:spcBef>
              <a:spcAft>
                <a:spcPts val="0"/>
              </a:spcAft>
              <a:buNone/>
            </a:pPr>
            <a:r>
              <a:rPr lang="en-US" sz="2000" dirty="0">
                <a:solidFill>
                  <a:srgbClr val="002060"/>
                </a:solidFill>
                <a:latin typeface="Courier New" panose="02070309020205020404" pitchFamily="49" charset="0"/>
                <a:cs typeface="Courier New" panose="02070309020205020404" pitchFamily="49" charset="0"/>
              </a:rPr>
              <a:t>Declare </a:t>
            </a:r>
            <a:r>
              <a:rPr lang="en-US" sz="2000" b="1" dirty="0">
                <a:solidFill>
                  <a:srgbClr val="0070C0"/>
                </a:solidFill>
                <a:latin typeface="Courier New" panose="02070309020205020404" pitchFamily="49" charset="0"/>
                <a:cs typeface="Courier New" panose="02070309020205020404" pitchFamily="49" charset="0"/>
              </a:rPr>
              <a:t>String3[50]</a:t>
            </a:r>
            <a:r>
              <a:rPr lang="en-US" sz="2000" dirty="0">
                <a:solidFill>
                  <a:srgbClr val="002060"/>
                </a:solidFill>
                <a:latin typeface="Courier New" panose="02070309020205020404" pitchFamily="49" charset="0"/>
                <a:cs typeface="Courier New" panose="02070309020205020404" pitchFamily="49" charset="0"/>
              </a:rPr>
              <a:t> As Character</a:t>
            </a:r>
          </a:p>
          <a:p>
            <a:pPr marL="658368" lvl="3" indent="0" hangingPunct="0">
              <a:lnSpc>
                <a:spcPct val="100000"/>
              </a:lnSpc>
              <a:spcBef>
                <a:spcPts val="0"/>
              </a:spcBef>
              <a:spcAft>
                <a:spcPts val="0"/>
              </a:spcAft>
              <a:buNone/>
            </a:pPr>
            <a:r>
              <a:rPr lang="en-US" sz="2000" dirty="0">
                <a:solidFill>
                  <a:srgbClr val="002060"/>
                </a:solidFill>
                <a:latin typeface="Courier New" panose="02070309020205020404" pitchFamily="49" charset="0"/>
                <a:cs typeface="Courier New" panose="02070309020205020404" pitchFamily="49" charset="0"/>
              </a:rPr>
              <a:t>Write “Enter two character strings. “</a:t>
            </a:r>
          </a:p>
          <a:p>
            <a:pPr marL="658368" lvl="3" indent="0" hangingPunct="0">
              <a:lnSpc>
                <a:spcPct val="100000"/>
              </a:lnSpc>
              <a:spcBef>
                <a:spcPts val="0"/>
              </a:spcBef>
              <a:spcAft>
                <a:spcPts val="0"/>
              </a:spcAft>
              <a:buNone/>
            </a:pPr>
            <a:r>
              <a:rPr lang="en-US" sz="2000" dirty="0">
                <a:solidFill>
                  <a:srgbClr val="002060"/>
                </a:solidFill>
                <a:latin typeface="Courier New" panose="02070309020205020404" pitchFamily="49" charset="0"/>
                <a:cs typeface="Courier New" panose="02070309020205020404" pitchFamily="49" charset="0"/>
              </a:rPr>
              <a:t>Input </a:t>
            </a:r>
            <a:r>
              <a:rPr lang="en-US" sz="2000" b="1" dirty="0">
                <a:solidFill>
                  <a:srgbClr val="0070C0"/>
                </a:solidFill>
                <a:latin typeface="Courier New" panose="02070309020205020404" pitchFamily="49" charset="0"/>
                <a:cs typeface="Courier New" panose="02070309020205020404" pitchFamily="49" charset="0"/>
              </a:rPr>
              <a:t>String1</a:t>
            </a:r>
          </a:p>
          <a:p>
            <a:pPr marL="658368" lvl="3" indent="0" hangingPunct="0">
              <a:lnSpc>
                <a:spcPct val="100000"/>
              </a:lnSpc>
              <a:spcBef>
                <a:spcPts val="0"/>
              </a:spcBef>
              <a:spcAft>
                <a:spcPts val="0"/>
              </a:spcAft>
              <a:buNone/>
            </a:pPr>
            <a:r>
              <a:rPr lang="en-US" sz="2000" dirty="0">
                <a:solidFill>
                  <a:srgbClr val="002060"/>
                </a:solidFill>
                <a:latin typeface="Courier New" panose="02070309020205020404" pitchFamily="49" charset="0"/>
                <a:cs typeface="Courier New" panose="02070309020205020404" pitchFamily="49" charset="0"/>
              </a:rPr>
              <a:t>Input</a:t>
            </a:r>
            <a:r>
              <a:rPr lang="en-US" sz="2000" b="1" dirty="0">
                <a:solidFill>
                  <a:srgbClr val="002060"/>
                </a:solidFill>
                <a:latin typeface="Courier New" panose="02070309020205020404" pitchFamily="49" charset="0"/>
                <a:cs typeface="Courier New" panose="02070309020205020404" pitchFamily="49" charset="0"/>
              </a:rPr>
              <a:t> </a:t>
            </a:r>
            <a:r>
              <a:rPr lang="en-US" sz="2000" b="1" dirty="0">
                <a:solidFill>
                  <a:srgbClr val="0070C0"/>
                </a:solidFill>
                <a:latin typeface="Courier New" panose="02070309020205020404" pitchFamily="49" charset="0"/>
                <a:cs typeface="Courier New" panose="02070309020205020404" pitchFamily="49" charset="0"/>
              </a:rPr>
              <a:t>String2</a:t>
            </a:r>
          </a:p>
          <a:p>
            <a:pPr marL="658368" lvl="3" indent="0" hangingPunct="0">
              <a:lnSpc>
                <a:spcPct val="100000"/>
              </a:lnSpc>
              <a:spcBef>
                <a:spcPts val="0"/>
              </a:spcBef>
              <a:spcAft>
                <a:spcPts val="0"/>
              </a:spcAft>
              <a:buNone/>
            </a:pPr>
            <a:r>
              <a:rPr lang="en-US" sz="2000" dirty="0">
                <a:solidFill>
                  <a:srgbClr val="002060"/>
                </a:solidFill>
                <a:latin typeface="Courier New" panose="02070309020205020404" pitchFamily="49" charset="0"/>
                <a:cs typeface="Courier New" panose="02070309020205020404" pitchFamily="49" charset="0"/>
              </a:rPr>
              <a:t>Set </a:t>
            </a:r>
            <a:r>
              <a:rPr lang="en-US" sz="2000" b="1" dirty="0">
                <a:solidFill>
                  <a:srgbClr val="0070C0"/>
                </a:solidFill>
                <a:latin typeface="Courier New" panose="02070309020205020404" pitchFamily="49" charset="0"/>
                <a:cs typeface="Courier New" panose="02070309020205020404" pitchFamily="49" charset="0"/>
              </a:rPr>
              <a:t>String3</a:t>
            </a:r>
            <a:r>
              <a:rPr lang="en-US" sz="2000" dirty="0">
                <a:solidFill>
                  <a:srgbClr val="002060"/>
                </a:solidFill>
                <a:latin typeface="Courier New" panose="02070309020205020404" pitchFamily="49" charset="0"/>
                <a:cs typeface="Courier New" panose="02070309020205020404" pitchFamily="49" charset="0"/>
              </a:rPr>
              <a:t> = </a:t>
            </a:r>
            <a:r>
              <a:rPr lang="en-US" sz="2000" b="1" dirty="0">
                <a:solidFill>
                  <a:srgbClr val="0070C0"/>
                </a:solidFill>
                <a:latin typeface="Courier New" panose="02070309020205020404" pitchFamily="49" charset="0"/>
                <a:cs typeface="Courier New" panose="02070309020205020404" pitchFamily="49" charset="0"/>
              </a:rPr>
              <a:t>String1</a:t>
            </a:r>
            <a:r>
              <a:rPr lang="en-US" sz="2000" dirty="0">
                <a:solidFill>
                  <a:srgbClr val="002060"/>
                </a:solidFill>
                <a:latin typeface="Courier New" panose="02070309020205020404" pitchFamily="49" charset="0"/>
                <a:cs typeface="Courier New" panose="02070309020205020404" pitchFamily="49" charset="0"/>
              </a:rPr>
              <a:t> + </a:t>
            </a:r>
            <a:r>
              <a:rPr lang="en-US" sz="2000" b="1" dirty="0">
                <a:solidFill>
                  <a:srgbClr val="0070C0"/>
                </a:solidFill>
                <a:latin typeface="Courier New" panose="02070309020205020404" pitchFamily="49" charset="0"/>
                <a:cs typeface="Courier New" panose="02070309020205020404" pitchFamily="49" charset="0"/>
              </a:rPr>
              <a:t>String2</a:t>
            </a:r>
          </a:p>
          <a:p>
            <a:pPr marL="658368" lvl="3" indent="0" hangingPunct="0">
              <a:lnSpc>
                <a:spcPct val="100000"/>
              </a:lnSpc>
              <a:spcBef>
                <a:spcPts val="0"/>
              </a:spcBef>
              <a:spcAft>
                <a:spcPts val="0"/>
              </a:spcAft>
              <a:buNone/>
            </a:pPr>
            <a:r>
              <a:rPr lang="en-US" sz="2000" dirty="0">
                <a:solidFill>
                  <a:srgbClr val="002060"/>
                </a:solidFill>
                <a:latin typeface="Courier New" panose="02070309020205020404" pitchFamily="49" charset="0"/>
                <a:cs typeface="Courier New" panose="02070309020205020404" pitchFamily="49" charset="0"/>
              </a:rPr>
              <a:t>Write </a:t>
            </a:r>
            <a:r>
              <a:rPr lang="en-US" sz="2000" b="1" dirty="0">
                <a:solidFill>
                  <a:srgbClr val="0070C0"/>
                </a:solidFill>
                <a:latin typeface="Courier New" panose="02070309020205020404" pitchFamily="49" charset="0"/>
                <a:cs typeface="Courier New" panose="02070309020205020404" pitchFamily="49" charset="0"/>
              </a:rPr>
              <a:t>String3</a:t>
            </a:r>
          </a:p>
          <a:p>
            <a:pPr marL="0" indent="0">
              <a:lnSpc>
                <a:spcPct val="100000"/>
              </a:lnSpc>
              <a:spcBef>
                <a:spcPts val="0"/>
              </a:spcBef>
              <a:spcAft>
                <a:spcPts val="600"/>
              </a:spcAft>
              <a:buNone/>
            </a:pPr>
            <a:r>
              <a:rPr lang="en-US" dirty="0" smtClean="0">
                <a:solidFill>
                  <a:srgbClr val="002060"/>
                </a:solidFill>
              </a:rPr>
              <a:t>Note: The </a:t>
            </a:r>
            <a:r>
              <a:rPr lang="en-US" dirty="0" smtClean="0">
                <a:solidFill>
                  <a:srgbClr val="002060"/>
                </a:solidFill>
                <a:latin typeface="Courier New" panose="02070309020205020404" pitchFamily="49" charset="0"/>
                <a:cs typeface="Courier New" panose="02070309020205020404" pitchFamily="49" charset="0"/>
              </a:rPr>
              <a:t>+</a:t>
            </a:r>
            <a:r>
              <a:rPr lang="en-US" dirty="0" smtClean="0">
                <a:solidFill>
                  <a:srgbClr val="002060"/>
                </a:solidFill>
              </a:rPr>
              <a:t> here means </a:t>
            </a:r>
            <a:r>
              <a:rPr lang="en-US" b="1" dirty="0" smtClean="0">
                <a:solidFill>
                  <a:srgbClr val="002060"/>
                </a:solidFill>
              </a:rPr>
              <a:t>concatenation</a:t>
            </a:r>
            <a:endParaRPr lang="en-US" b="1" dirty="0">
              <a:solidFill>
                <a:srgbClr val="002060"/>
              </a:solidFill>
            </a:endParaRPr>
          </a:p>
          <a:p>
            <a:pPr marL="0" indent="0">
              <a:lnSpc>
                <a:spcPct val="100000"/>
              </a:lnSpc>
              <a:spcBef>
                <a:spcPts val="0"/>
              </a:spcBef>
              <a:spcAft>
                <a:spcPts val="600"/>
              </a:spcAft>
              <a:buNone/>
            </a:pPr>
            <a:r>
              <a:rPr lang="en-US" dirty="0" smtClean="0">
                <a:solidFill>
                  <a:srgbClr val="002060"/>
                </a:solidFill>
              </a:rPr>
              <a:t>If</a:t>
            </a:r>
            <a:r>
              <a:rPr lang="en-US" b="1" dirty="0" smtClean="0">
                <a:solidFill>
                  <a:srgbClr val="002060"/>
                </a:solidFill>
              </a:rPr>
              <a:t> </a:t>
            </a:r>
            <a:r>
              <a:rPr lang="en-US" b="1" dirty="0" smtClean="0">
                <a:solidFill>
                  <a:srgbClr val="0070C0"/>
                </a:solidFill>
                <a:latin typeface="Courier New" panose="02070309020205020404" pitchFamily="49" charset="0"/>
                <a:cs typeface="Courier New" panose="02070309020205020404" pitchFamily="49" charset="0"/>
              </a:rPr>
              <a:t>String1</a:t>
            </a:r>
            <a:r>
              <a:rPr lang="en-US" b="1" dirty="0" smtClean="0">
                <a:solidFill>
                  <a:srgbClr val="002060"/>
                </a:solidFill>
              </a:rPr>
              <a:t> </a:t>
            </a:r>
            <a:r>
              <a:rPr lang="en-US" dirty="0" smtClean="0">
                <a:solidFill>
                  <a:srgbClr val="002060"/>
                </a:solidFill>
                <a:latin typeface="Courier New" panose="02070309020205020404" pitchFamily="49" charset="0"/>
                <a:cs typeface="Courier New" panose="02070309020205020404" pitchFamily="49" charset="0"/>
              </a:rPr>
              <a:t>= “Part” </a:t>
            </a:r>
            <a:r>
              <a:rPr lang="en-US" dirty="0" smtClean="0">
                <a:solidFill>
                  <a:srgbClr val="002060"/>
                </a:solidFill>
              </a:rPr>
              <a:t>and</a:t>
            </a:r>
            <a:r>
              <a:rPr lang="en-US" b="1" dirty="0" smtClean="0">
                <a:solidFill>
                  <a:srgbClr val="002060"/>
                </a:solidFill>
              </a:rPr>
              <a:t> </a:t>
            </a:r>
            <a:r>
              <a:rPr lang="en-US" b="1" dirty="0">
                <a:solidFill>
                  <a:srgbClr val="0070C0"/>
                </a:solidFill>
                <a:latin typeface="Courier New" panose="02070309020205020404" pitchFamily="49" charset="0"/>
                <a:cs typeface="Courier New" panose="02070309020205020404" pitchFamily="49" charset="0"/>
              </a:rPr>
              <a:t>String2</a:t>
            </a:r>
            <a:r>
              <a:rPr lang="en-US" dirty="0">
                <a:solidFill>
                  <a:srgbClr val="002060"/>
                </a:solidFill>
                <a:latin typeface="Courier New" panose="02070309020205020404" pitchFamily="49" charset="0"/>
                <a:cs typeface="Courier New" panose="02070309020205020404" pitchFamily="49" charset="0"/>
              </a:rPr>
              <a:t> = “time</a:t>
            </a:r>
            <a:r>
              <a:rPr lang="en-US" dirty="0" smtClean="0">
                <a:solidFill>
                  <a:srgbClr val="002060"/>
                </a:solidFill>
                <a:latin typeface="Courier New" panose="02070309020205020404" pitchFamily="49" charset="0"/>
                <a:cs typeface="Courier New" panose="02070309020205020404" pitchFamily="49" charset="0"/>
              </a:rPr>
              <a:t>”:</a:t>
            </a:r>
          </a:p>
          <a:p>
            <a:pPr marL="0" indent="0">
              <a:lnSpc>
                <a:spcPct val="100000"/>
              </a:lnSpc>
              <a:spcBef>
                <a:spcPts val="0"/>
              </a:spcBef>
              <a:spcAft>
                <a:spcPts val="600"/>
              </a:spcAft>
              <a:buNone/>
            </a:pPr>
            <a:r>
              <a:rPr lang="en-US" dirty="0" smtClean="0">
                <a:solidFill>
                  <a:srgbClr val="002060"/>
                </a:solidFill>
              </a:rPr>
              <a:t>At the end of the program </a:t>
            </a:r>
            <a:r>
              <a:rPr lang="en-US" b="1" dirty="0">
                <a:solidFill>
                  <a:srgbClr val="0070C0"/>
                </a:solidFill>
                <a:latin typeface="Courier New" panose="02070309020205020404" pitchFamily="49" charset="0"/>
                <a:cs typeface="Courier New" panose="02070309020205020404" pitchFamily="49" charset="0"/>
              </a:rPr>
              <a:t>String3</a:t>
            </a:r>
            <a:r>
              <a:rPr lang="en-US" b="1" dirty="0" smtClean="0">
                <a:solidFill>
                  <a:srgbClr val="002060"/>
                </a:solidFill>
              </a:rPr>
              <a:t> </a:t>
            </a:r>
            <a:r>
              <a:rPr lang="en-US" dirty="0">
                <a:solidFill>
                  <a:srgbClr val="002060"/>
                </a:solidFill>
                <a:latin typeface="Courier New" panose="02070309020205020404" pitchFamily="49" charset="0"/>
                <a:cs typeface="Courier New" panose="02070309020205020404" pitchFamily="49" charset="0"/>
              </a:rPr>
              <a:t>= “</a:t>
            </a:r>
            <a:r>
              <a:rPr lang="en-US" dirty="0" err="1">
                <a:solidFill>
                  <a:srgbClr val="002060"/>
                </a:solidFill>
                <a:latin typeface="Courier New" panose="02070309020205020404" pitchFamily="49" charset="0"/>
                <a:cs typeface="Courier New" panose="02070309020205020404" pitchFamily="49" charset="0"/>
              </a:rPr>
              <a:t>Parttime</a:t>
            </a:r>
            <a:r>
              <a:rPr lang="en-US" dirty="0">
                <a:solidFill>
                  <a:srgbClr val="002060"/>
                </a:solidFill>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8970152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68440"/>
          </a:xfrm>
        </p:spPr>
        <p:txBody>
          <a:bodyPr>
            <a:normAutofit/>
          </a:bodyPr>
          <a:lstStyle/>
          <a:p>
            <a:r>
              <a:rPr lang="en-US" b="1" dirty="0" smtClean="0">
                <a:solidFill>
                  <a:schemeClr val="accent1">
                    <a:lumMod val="75000"/>
                  </a:schemeClr>
                </a:solidFill>
              </a:rPr>
              <a:t>String Length </a:t>
            </a:r>
            <a:r>
              <a:rPr lang="en-US" b="1" dirty="0" err="1" smtClean="0">
                <a:solidFill>
                  <a:schemeClr val="accent1">
                    <a:lumMod val="75000"/>
                  </a:schemeClr>
                </a:solidFill>
              </a:rPr>
              <a:t>vs</a:t>
            </a:r>
            <a:r>
              <a:rPr lang="en-US" b="1" dirty="0" smtClean="0">
                <a:solidFill>
                  <a:schemeClr val="accent1">
                    <a:lumMod val="75000"/>
                  </a:schemeClr>
                </a:solidFill>
              </a:rPr>
              <a:t> Array Size</a:t>
            </a:r>
            <a:endParaRPr lang="en-US" b="1" dirty="0">
              <a:solidFill>
                <a:schemeClr val="accent1">
                  <a:lumMod val="75000"/>
                </a:schemeClr>
              </a:solidFill>
            </a:endParaRPr>
          </a:p>
        </p:txBody>
      </p:sp>
      <p:sp>
        <p:nvSpPr>
          <p:cNvPr id="3" name="Content Placeholder 2"/>
          <p:cNvSpPr>
            <a:spLocks noGrp="1"/>
          </p:cNvSpPr>
          <p:nvPr>
            <p:ph idx="1"/>
          </p:nvPr>
        </p:nvSpPr>
        <p:spPr/>
        <p:txBody>
          <a:bodyPr>
            <a:noAutofit/>
          </a:bodyPr>
          <a:lstStyle/>
          <a:p>
            <a:pPr hangingPunct="0">
              <a:lnSpc>
                <a:spcPct val="100000"/>
              </a:lnSpc>
              <a:spcBef>
                <a:spcPts val="0"/>
              </a:spcBef>
              <a:spcAft>
                <a:spcPts val="600"/>
              </a:spcAft>
              <a:buFont typeface="Wingdings" panose="05000000000000000000" pitchFamily="2" charset="2"/>
              <a:buChar char="Ø"/>
            </a:pPr>
            <a:r>
              <a:rPr lang="en-US" dirty="0" smtClean="0">
                <a:solidFill>
                  <a:srgbClr val="002060"/>
                </a:solidFill>
              </a:rPr>
              <a:t> The </a:t>
            </a:r>
            <a:r>
              <a:rPr lang="en-US" dirty="0">
                <a:solidFill>
                  <a:srgbClr val="002060"/>
                </a:solidFill>
              </a:rPr>
              <a:t>length of a string is the number of characters it contains. </a:t>
            </a:r>
            <a:endParaRPr lang="en-US" dirty="0" smtClean="0">
              <a:solidFill>
                <a:srgbClr val="002060"/>
              </a:solidFill>
            </a:endParaRPr>
          </a:p>
          <a:p>
            <a:pPr hangingPunct="0">
              <a:lnSpc>
                <a:spcPct val="100000"/>
              </a:lnSpc>
              <a:spcBef>
                <a:spcPts val="0"/>
              </a:spcBef>
              <a:spcAft>
                <a:spcPts val="600"/>
              </a:spcAft>
              <a:buFont typeface="Wingdings" panose="05000000000000000000" pitchFamily="2" charset="2"/>
              <a:buChar char="Ø"/>
            </a:pPr>
            <a:r>
              <a:rPr lang="en-US" dirty="0" smtClean="0">
                <a:solidFill>
                  <a:srgbClr val="002060"/>
                </a:solidFill>
              </a:rPr>
              <a:t> In previous slide, </a:t>
            </a:r>
            <a:r>
              <a:rPr lang="en-US" dirty="0">
                <a:solidFill>
                  <a:srgbClr val="002060"/>
                </a:solidFill>
              </a:rPr>
              <a:t>the array </a:t>
            </a:r>
            <a:r>
              <a:rPr lang="en-IN" b="1" dirty="0">
                <a:solidFill>
                  <a:srgbClr val="0070C0"/>
                </a:solidFill>
                <a:latin typeface="Courier New" panose="02070309020205020404" pitchFamily="49" charset="0"/>
                <a:cs typeface="Courier New" panose="02070309020205020404" pitchFamily="49" charset="0"/>
              </a:rPr>
              <a:t>String3</a:t>
            </a:r>
            <a:r>
              <a:rPr lang="en-US" dirty="0">
                <a:solidFill>
                  <a:srgbClr val="002060"/>
                </a:solidFill>
              </a:rPr>
              <a:t> </a:t>
            </a:r>
            <a:r>
              <a:rPr lang="en-US" dirty="0" smtClean="0">
                <a:solidFill>
                  <a:srgbClr val="002060"/>
                </a:solidFill>
              </a:rPr>
              <a:t>is declared </a:t>
            </a:r>
            <a:r>
              <a:rPr lang="en-US" dirty="0">
                <a:solidFill>
                  <a:srgbClr val="002060"/>
                </a:solidFill>
              </a:rPr>
              <a:t>as an array of 50 </a:t>
            </a:r>
            <a:r>
              <a:rPr lang="en-US" dirty="0" smtClean="0">
                <a:solidFill>
                  <a:srgbClr val="002060"/>
                </a:solidFill>
              </a:rPr>
              <a:t>elements</a:t>
            </a:r>
          </a:p>
          <a:p>
            <a:pPr hangingPunct="0">
              <a:lnSpc>
                <a:spcPct val="100000"/>
              </a:lnSpc>
              <a:spcBef>
                <a:spcPts val="0"/>
              </a:spcBef>
              <a:spcAft>
                <a:spcPts val="600"/>
              </a:spcAft>
              <a:buFont typeface="Wingdings" panose="05000000000000000000" pitchFamily="2" charset="2"/>
              <a:buChar char="Ø"/>
            </a:pPr>
            <a:r>
              <a:rPr lang="en-US" dirty="0" smtClean="0">
                <a:solidFill>
                  <a:srgbClr val="002060"/>
                </a:solidFill>
              </a:rPr>
              <a:t> But </a:t>
            </a:r>
            <a:r>
              <a:rPr lang="en-US" dirty="0">
                <a:solidFill>
                  <a:srgbClr val="002060"/>
                </a:solidFill>
              </a:rPr>
              <a:t>when </a:t>
            </a:r>
            <a:r>
              <a:rPr lang="en-US" dirty="0">
                <a:solidFill>
                  <a:srgbClr val="002060"/>
                </a:solidFill>
                <a:latin typeface="Courier New" panose="02070309020205020404" pitchFamily="49" charset="0"/>
                <a:cs typeface="Courier New" panose="02070309020205020404" pitchFamily="49" charset="0"/>
              </a:rPr>
              <a:t>“</a:t>
            </a:r>
            <a:r>
              <a:rPr lang="en-US" dirty="0" err="1" smtClean="0">
                <a:solidFill>
                  <a:srgbClr val="002060"/>
                </a:solidFill>
                <a:latin typeface="Courier New" panose="02070309020205020404" pitchFamily="49" charset="0"/>
                <a:cs typeface="Courier New" panose="02070309020205020404" pitchFamily="49" charset="0"/>
              </a:rPr>
              <a:t>Parttime</a:t>
            </a:r>
            <a:r>
              <a:rPr lang="en-US" dirty="0">
                <a:solidFill>
                  <a:srgbClr val="002060"/>
                </a:solidFill>
                <a:latin typeface="Courier New" panose="02070309020205020404" pitchFamily="49" charset="0"/>
                <a:cs typeface="Courier New" panose="02070309020205020404" pitchFamily="49" charset="0"/>
              </a:rPr>
              <a:t>” </a:t>
            </a:r>
            <a:r>
              <a:rPr lang="en-US" dirty="0">
                <a:solidFill>
                  <a:srgbClr val="002060"/>
                </a:solidFill>
              </a:rPr>
              <a:t>is assigned to </a:t>
            </a:r>
            <a:r>
              <a:rPr lang="en-IN" b="1" dirty="0">
                <a:solidFill>
                  <a:srgbClr val="0070C0"/>
                </a:solidFill>
                <a:latin typeface="Courier New" panose="02070309020205020404" pitchFamily="49" charset="0"/>
                <a:cs typeface="Courier New" panose="02070309020205020404" pitchFamily="49" charset="0"/>
              </a:rPr>
              <a:t>String3</a:t>
            </a:r>
            <a:r>
              <a:rPr lang="en-US" dirty="0">
                <a:solidFill>
                  <a:srgbClr val="002060"/>
                </a:solidFill>
              </a:rPr>
              <a:t>, only the first eight array elements are </a:t>
            </a:r>
            <a:r>
              <a:rPr lang="en-US" dirty="0" smtClean="0">
                <a:solidFill>
                  <a:srgbClr val="002060"/>
                </a:solidFill>
              </a:rPr>
              <a:t>used</a:t>
            </a:r>
          </a:p>
          <a:p>
            <a:pPr hangingPunct="0">
              <a:lnSpc>
                <a:spcPct val="100000"/>
              </a:lnSpc>
              <a:spcBef>
                <a:spcPts val="0"/>
              </a:spcBef>
              <a:spcAft>
                <a:spcPts val="600"/>
              </a:spcAft>
              <a:buFont typeface="Wingdings" panose="05000000000000000000" pitchFamily="2" charset="2"/>
              <a:buChar char="Ø"/>
            </a:pPr>
            <a:r>
              <a:rPr lang="en-US" dirty="0" smtClean="0">
                <a:solidFill>
                  <a:srgbClr val="002060"/>
                </a:solidFill>
              </a:rPr>
              <a:t> Thus</a:t>
            </a:r>
            <a:r>
              <a:rPr lang="en-US" dirty="0">
                <a:solidFill>
                  <a:srgbClr val="002060"/>
                </a:solidFill>
              </a:rPr>
              <a:t>, the length of the string </a:t>
            </a:r>
            <a:r>
              <a:rPr lang="en-US" dirty="0">
                <a:solidFill>
                  <a:srgbClr val="002060"/>
                </a:solidFill>
                <a:latin typeface="Courier New" panose="02070309020205020404" pitchFamily="49" charset="0"/>
                <a:cs typeface="Courier New" panose="02070309020205020404" pitchFamily="49" charset="0"/>
              </a:rPr>
              <a:t>“</a:t>
            </a:r>
            <a:r>
              <a:rPr lang="en-US" dirty="0" err="1" smtClean="0">
                <a:solidFill>
                  <a:srgbClr val="002060"/>
                </a:solidFill>
                <a:latin typeface="Courier New" panose="02070309020205020404" pitchFamily="49" charset="0"/>
                <a:cs typeface="Courier New" panose="02070309020205020404" pitchFamily="49" charset="0"/>
              </a:rPr>
              <a:t>Parttime</a:t>
            </a:r>
            <a:r>
              <a:rPr lang="en-US" dirty="0">
                <a:solidFill>
                  <a:srgbClr val="002060"/>
                </a:solidFill>
                <a:latin typeface="Courier New" panose="02070309020205020404" pitchFamily="49" charset="0"/>
                <a:cs typeface="Courier New" panose="02070309020205020404" pitchFamily="49" charset="0"/>
              </a:rPr>
              <a:t>” </a:t>
            </a:r>
            <a:r>
              <a:rPr lang="en-US" dirty="0">
                <a:solidFill>
                  <a:srgbClr val="002060"/>
                </a:solidFill>
              </a:rPr>
              <a:t>is </a:t>
            </a:r>
            <a:r>
              <a:rPr lang="en-US" dirty="0">
                <a:solidFill>
                  <a:srgbClr val="002060"/>
                </a:solidFill>
                <a:latin typeface="Courier New" panose="02070309020205020404" pitchFamily="49" charset="0"/>
                <a:cs typeface="Courier New" panose="02070309020205020404" pitchFamily="49" charset="0"/>
              </a:rPr>
              <a:t>8</a:t>
            </a:r>
          </a:p>
          <a:p>
            <a:pPr marL="0" indent="0" hangingPunct="0">
              <a:lnSpc>
                <a:spcPct val="100000"/>
              </a:lnSpc>
              <a:spcBef>
                <a:spcPts val="0"/>
              </a:spcBef>
              <a:spcAft>
                <a:spcPts val="600"/>
              </a:spcAft>
            </a:pPr>
            <a:r>
              <a:rPr lang="en-US" dirty="0" smtClean="0">
                <a:solidFill>
                  <a:srgbClr val="002060"/>
                </a:solidFill>
              </a:rPr>
              <a:t>Example:</a:t>
            </a:r>
            <a:endParaRPr lang="en-US" dirty="0">
              <a:solidFill>
                <a:srgbClr val="002060"/>
              </a:solidFill>
            </a:endParaRPr>
          </a:p>
          <a:p>
            <a:pPr marL="1008560" lvl="5" indent="0" hangingPunct="0">
              <a:lnSpc>
                <a:spcPct val="100000"/>
              </a:lnSpc>
              <a:spcBef>
                <a:spcPts val="0"/>
              </a:spcBef>
              <a:spcAft>
                <a:spcPts val="600"/>
              </a:spcAft>
              <a:buNone/>
            </a:pPr>
            <a:r>
              <a:rPr lang="en-US" sz="2400" dirty="0">
                <a:solidFill>
                  <a:srgbClr val="002060"/>
                </a:solidFill>
                <a:latin typeface="Courier New" panose="02070309020205020404" pitchFamily="49" charset="0"/>
                <a:cs typeface="Courier New" panose="02070309020205020404" pitchFamily="49" charset="0"/>
              </a:rPr>
              <a:t>Declare </a:t>
            </a:r>
            <a:r>
              <a:rPr lang="en-US" sz="2400" b="1" dirty="0" err="1">
                <a:solidFill>
                  <a:srgbClr val="0070C0"/>
                </a:solidFill>
                <a:latin typeface="Courier New" panose="02070309020205020404" pitchFamily="49" charset="0"/>
                <a:cs typeface="Courier New" panose="02070309020205020404" pitchFamily="49" charset="0"/>
              </a:rPr>
              <a:t>Str</a:t>
            </a:r>
            <a:r>
              <a:rPr lang="en-US" sz="2400" b="1" dirty="0">
                <a:solidFill>
                  <a:srgbClr val="0070C0"/>
                </a:solidFill>
                <a:latin typeface="Courier New" panose="02070309020205020404" pitchFamily="49" charset="0"/>
                <a:cs typeface="Courier New" panose="02070309020205020404" pitchFamily="49" charset="0"/>
              </a:rPr>
              <a:t>[10] </a:t>
            </a:r>
            <a:r>
              <a:rPr lang="en-US" sz="2400" dirty="0">
                <a:solidFill>
                  <a:srgbClr val="002060"/>
                </a:solidFill>
                <a:latin typeface="Courier New" panose="02070309020205020404" pitchFamily="49" charset="0"/>
                <a:cs typeface="Courier New" panose="02070309020205020404" pitchFamily="49" charset="0"/>
              </a:rPr>
              <a:t>As Character</a:t>
            </a:r>
          </a:p>
          <a:p>
            <a:pPr marL="1008560" lvl="5" indent="0" hangingPunct="0">
              <a:lnSpc>
                <a:spcPct val="100000"/>
              </a:lnSpc>
              <a:spcBef>
                <a:spcPts val="0"/>
              </a:spcBef>
              <a:spcAft>
                <a:spcPts val="600"/>
              </a:spcAft>
              <a:buNone/>
            </a:pPr>
            <a:r>
              <a:rPr lang="en-US" sz="2400" dirty="0">
                <a:solidFill>
                  <a:srgbClr val="002060"/>
                </a:solidFill>
                <a:latin typeface="Courier New" panose="02070309020205020404" pitchFamily="49" charset="0"/>
                <a:cs typeface="Courier New" panose="02070309020205020404" pitchFamily="49" charset="0"/>
              </a:rPr>
              <a:t>Set </a:t>
            </a:r>
            <a:r>
              <a:rPr lang="en-US" sz="2400" b="1" dirty="0" err="1">
                <a:solidFill>
                  <a:srgbClr val="0070C0"/>
                </a:solidFill>
                <a:latin typeface="Courier New" panose="02070309020205020404" pitchFamily="49" charset="0"/>
                <a:cs typeface="Courier New" panose="02070309020205020404" pitchFamily="49" charset="0"/>
              </a:rPr>
              <a:t>Str</a:t>
            </a:r>
            <a:r>
              <a:rPr lang="en-US" sz="2400" dirty="0">
                <a:solidFill>
                  <a:srgbClr val="002060"/>
                </a:solidFill>
                <a:latin typeface="Courier New" panose="02070309020205020404" pitchFamily="49" charset="0"/>
                <a:cs typeface="Courier New" panose="02070309020205020404" pitchFamily="49" charset="0"/>
              </a:rPr>
              <a:t> = “</a:t>
            </a:r>
            <a:r>
              <a:rPr lang="en-US" sz="2400" dirty="0" smtClean="0">
                <a:solidFill>
                  <a:srgbClr val="002060"/>
                </a:solidFill>
                <a:latin typeface="Courier New" panose="02070309020205020404" pitchFamily="49" charset="0"/>
                <a:cs typeface="Courier New" panose="02070309020205020404" pitchFamily="49" charset="0"/>
              </a:rPr>
              <a:t>HELLO!”</a:t>
            </a:r>
            <a:endParaRPr lang="en-US" sz="2400" dirty="0">
              <a:solidFill>
                <a:srgbClr val="002060"/>
              </a:solidFill>
              <a:latin typeface="Courier New" panose="02070309020205020404" pitchFamily="49" charset="0"/>
              <a:cs typeface="Courier New" panose="02070309020205020404" pitchFamily="49" charset="0"/>
            </a:endParaRPr>
          </a:p>
          <a:p>
            <a:pPr marL="1008560" lvl="5" indent="0" hangingPunct="0">
              <a:lnSpc>
                <a:spcPct val="100000"/>
              </a:lnSpc>
              <a:spcBef>
                <a:spcPts val="0"/>
              </a:spcBef>
              <a:spcAft>
                <a:spcPts val="600"/>
              </a:spcAft>
              <a:buNone/>
            </a:pPr>
            <a:r>
              <a:rPr lang="en-US" sz="2400" dirty="0">
                <a:solidFill>
                  <a:srgbClr val="002060"/>
                </a:solidFill>
                <a:latin typeface="Courier New" panose="02070309020205020404" pitchFamily="49" charset="0"/>
                <a:cs typeface="Courier New" panose="02070309020205020404" pitchFamily="49" charset="0"/>
              </a:rPr>
              <a:t>Write </a:t>
            </a:r>
            <a:r>
              <a:rPr lang="en-IN" sz="2400" dirty="0" err="1">
                <a:solidFill>
                  <a:srgbClr val="002060"/>
                </a:solidFill>
                <a:latin typeface="Courier New" panose="02070309020205020404" pitchFamily="49" charset="0"/>
                <a:cs typeface="Courier New" panose="02070309020205020404" pitchFamily="49" charset="0"/>
              </a:rPr>
              <a:t>Length_Of</a:t>
            </a:r>
            <a:r>
              <a:rPr lang="en-IN" sz="2400" dirty="0">
                <a:solidFill>
                  <a:srgbClr val="002060"/>
                </a:solidFill>
                <a:latin typeface="Courier New" panose="02070309020205020404" pitchFamily="49" charset="0"/>
                <a:cs typeface="Courier New" panose="02070309020205020404" pitchFamily="49" charset="0"/>
              </a:rPr>
              <a:t>(</a:t>
            </a:r>
            <a:r>
              <a:rPr lang="en-US" sz="2400" b="1" dirty="0" err="1">
                <a:solidFill>
                  <a:srgbClr val="0070C0"/>
                </a:solidFill>
                <a:latin typeface="Courier New" panose="02070309020205020404" pitchFamily="49" charset="0"/>
                <a:cs typeface="Courier New" panose="02070309020205020404" pitchFamily="49" charset="0"/>
              </a:rPr>
              <a:t>Str</a:t>
            </a:r>
            <a:r>
              <a:rPr lang="en-IN" sz="2400" dirty="0">
                <a:solidFill>
                  <a:srgbClr val="002060"/>
                </a:solidFill>
                <a:latin typeface="Courier New" panose="02070309020205020404" pitchFamily="49" charset="0"/>
                <a:cs typeface="Courier New" panose="02070309020205020404" pitchFamily="49" charset="0"/>
              </a:rPr>
              <a:t>)</a:t>
            </a:r>
            <a:endParaRPr lang="en-US" sz="2400" dirty="0">
              <a:solidFill>
                <a:srgbClr val="002060"/>
              </a:solidFill>
              <a:latin typeface="Courier New" panose="02070309020205020404" pitchFamily="49" charset="0"/>
              <a:cs typeface="Courier New" panose="02070309020205020404" pitchFamily="49" charset="0"/>
            </a:endParaRPr>
          </a:p>
          <a:p>
            <a:pPr hangingPunct="0"/>
            <a:r>
              <a:rPr lang="en-US" dirty="0">
                <a:solidFill>
                  <a:srgbClr val="002060"/>
                </a:solidFill>
              </a:rPr>
              <a:t>The result of this program would be </a:t>
            </a:r>
            <a:r>
              <a:rPr lang="en-US" dirty="0">
                <a:solidFill>
                  <a:srgbClr val="002060"/>
                </a:solidFill>
                <a:latin typeface="Courier New" panose="02070309020205020404" pitchFamily="49" charset="0"/>
                <a:cs typeface="Courier New" panose="02070309020205020404" pitchFamily="49" charset="0"/>
              </a:rPr>
              <a:t>6</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0500940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accent1">
                    <a:lumMod val="75000"/>
                  </a:schemeClr>
                </a:solidFill>
              </a:rPr>
              <a:t>7.1 One-Dimensional Arrays</a:t>
            </a:r>
            <a:endParaRPr lang="en-US" sz="4400" b="1" dirty="0">
              <a:solidFill>
                <a:schemeClr val="accent1">
                  <a:lumMod val="75000"/>
                </a:schemeClr>
              </a:solidFill>
            </a:endParaRPr>
          </a:p>
        </p:txBody>
      </p:sp>
      <p:sp>
        <p:nvSpPr>
          <p:cNvPr id="3" name="Content Placeholder 2"/>
          <p:cNvSpPr>
            <a:spLocks noGrp="1"/>
          </p:cNvSpPr>
          <p:nvPr>
            <p:ph idx="1"/>
          </p:nvPr>
        </p:nvSpPr>
        <p:spPr/>
        <p:txBody>
          <a:bodyPr>
            <a:normAutofit/>
          </a:bodyPr>
          <a:lstStyle/>
          <a:p>
            <a:pPr marL="0" indent="0">
              <a:lnSpc>
                <a:spcPct val="100000"/>
              </a:lnSpc>
              <a:spcAft>
                <a:spcPts val="600"/>
              </a:spcAft>
            </a:pPr>
            <a:r>
              <a:rPr lang="en-US" sz="3200" dirty="0">
                <a:solidFill>
                  <a:srgbClr val="002060"/>
                </a:solidFill>
              </a:rPr>
              <a:t>A </a:t>
            </a:r>
            <a:r>
              <a:rPr lang="en-US" sz="3200" b="1" dirty="0">
                <a:solidFill>
                  <a:srgbClr val="002060"/>
                </a:solidFill>
              </a:rPr>
              <a:t>one-dimensional array</a:t>
            </a:r>
            <a:r>
              <a:rPr lang="en-US" sz="3200" dirty="0">
                <a:solidFill>
                  <a:srgbClr val="002060"/>
                </a:solidFill>
              </a:rPr>
              <a:t> is a list of related data of the same data type, referenced by the same name.</a:t>
            </a:r>
          </a:p>
          <a:p>
            <a:pPr marL="0" indent="0">
              <a:lnSpc>
                <a:spcPct val="100000"/>
              </a:lnSpc>
              <a:spcAft>
                <a:spcPts val="600"/>
              </a:spcAft>
            </a:pPr>
            <a:r>
              <a:rPr lang="en-US" sz="3200" dirty="0">
                <a:solidFill>
                  <a:srgbClr val="002060"/>
                </a:solidFill>
              </a:rPr>
              <a:t>An array is composed of </a:t>
            </a:r>
            <a:r>
              <a:rPr lang="en-US" sz="3200" b="1" dirty="0">
                <a:solidFill>
                  <a:srgbClr val="002060"/>
                </a:solidFill>
              </a:rPr>
              <a:t>elements</a:t>
            </a:r>
            <a:r>
              <a:rPr lang="en-US" sz="3200" dirty="0">
                <a:solidFill>
                  <a:srgbClr val="002060"/>
                </a:solidFill>
              </a:rPr>
              <a:t>, each of which is referenced by the array name and the element’s position in the array.</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6097863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977153" y="350716"/>
            <a:ext cx="9843248" cy="698156"/>
          </a:xfrm>
        </p:spPr>
        <p:txBody>
          <a:bodyPr>
            <a:normAutofit/>
          </a:bodyPr>
          <a:lstStyle/>
          <a:p>
            <a:r>
              <a:rPr lang="en-US" sz="3600" b="1" dirty="0" smtClean="0">
                <a:solidFill>
                  <a:schemeClr val="accent1">
                    <a:lumMod val="75000"/>
                  </a:schemeClr>
                </a:solidFill>
              </a:rPr>
              <a:t>Using the </a:t>
            </a:r>
            <a:r>
              <a:rPr lang="en-US" sz="3600" b="1" dirty="0" err="1" smtClean="0">
                <a:solidFill>
                  <a:schemeClr val="accent1">
                    <a:lumMod val="75000"/>
                  </a:schemeClr>
                </a:solidFill>
                <a:latin typeface="Courier New" panose="02070309020205020404" pitchFamily="49" charset="0"/>
                <a:cs typeface="Courier New" panose="02070309020205020404" pitchFamily="49" charset="0"/>
              </a:rPr>
              <a:t>Length_Of</a:t>
            </a:r>
            <a:r>
              <a:rPr lang="en-US" sz="3600" b="1" dirty="0" smtClean="0">
                <a:solidFill>
                  <a:schemeClr val="accent1">
                    <a:lumMod val="75000"/>
                  </a:schemeClr>
                </a:solidFill>
                <a:latin typeface="Courier New" panose="02070309020205020404" pitchFamily="49" charset="0"/>
                <a:cs typeface="Courier New" panose="02070309020205020404" pitchFamily="49" charset="0"/>
              </a:rPr>
              <a:t>()</a:t>
            </a:r>
            <a:r>
              <a:rPr lang="en-US" sz="3600" b="1" dirty="0" smtClean="0">
                <a:solidFill>
                  <a:schemeClr val="accent1">
                    <a:lumMod val="75000"/>
                  </a:schemeClr>
                </a:solidFill>
              </a:rPr>
              <a:t> Function to Validate Input</a:t>
            </a:r>
            <a:endParaRPr lang="en-US" sz="3600" b="1" dirty="0">
              <a:solidFill>
                <a:schemeClr val="accent1">
                  <a:lumMod val="75000"/>
                </a:schemeClr>
              </a:solidFill>
            </a:endParaRPr>
          </a:p>
        </p:txBody>
      </p:sp>
      <p:sp>
        <p:nvSpPr>
          <p:cNvPr id="3" name="Content Placeholder 2"/>
          <p:cNvSpPr>
            <a:spLocks noGrp="1"/>
          </p:cNvSpPr>
          <p:nvPr>
            <p:ph idx="4294967295"/>
          </p:nvPr>
        </p:nvSpPr>
        <p:spPr>
          <a:xfrm>
            <a:off x="570155" y="1307056"/>
            <a:ext cx="10660827" cy="4502073"/>
          </a:xfrm>
        </p:spPr>
        <p:txBody>
          <a:bodyPr>
            <a:noAutofit/>
          </a:bodyPr>
          <a:lstStyle/>
          <a:p>
            <a:pPr marL="0" indent="0" hangingPunct="0">
              <a:lnSpc>
                <a:spcPct val="100000"/>
              </a:lnSpc>
              <a:spcBef>
                <a:spcPts val="0"/>
              </a:spcBef>
              <a:spcAft>
                <a:spcPts val="0"/>
              </a:spcAft>
              <a:buNone/>
            </a:pPr>
            <a:r>
              <a:rPr lang="en-US" sz="1600" dirty="0" smtClean="0">
                <a:solidFill>
                  <a:srgbClr val="002060"/>
                </a:solidFill>
                <a:latin typeface="Courier New" panose="02070309020205020404" pitchFamily="49" charset="0"/>
                <a:cs typeface="Courier New" panose="02070309020205020404" pitchFamily="49" charset="0"/>
              </a:rPr>
              <a:t>1  Declare </a:t>
            </a:r>
            <a:r>
              <a:rPr lang="en-US" sz="1600" b="1" dirty="0">
                <a:solidFill>
                  <a:srgbClr val="0070C0"/>
                </a:solidFill>
                <a:latin typeface="Courier New" panose="02070309020205020404" pitchFamily="49" charset="0"/>
                <a:cs typeface="Courier New" panose="02070309020205020404" pitchFamily="49" charset="0"/>
              </a:rPr>
              <a:t>Username[</a:t>
            </a:r>
            <a:r>
              <a:rPr lang="en-US" sz="1600" dirty="0">
                <a:solidFill>
                  <a:srgbClr val="002060"/>
                </a:solidFill>
                <a:latin typeface="Courier New" panose="02070309020205020404" pitchFamily="49" charset="0"/>
                <a:cs typeface="Courier New" panose="02070309020205020404" pitchFamily="49" charset="0"/>
              </a:rPr>
              <a:t>12</a:t>
            </a:r>
            <a:r>
              <a:rPr lang="en-US" sz="1600" b="1" dirty="0">
                <a:solidFill>
                  <a:srgbClr val="0070C0"/>
                </a:solidFill>
                <a:latin typeface="Courier New" panose="02070309020205020404" pitchFamily="49" charset="0"/>
                <a:cs typeface="Courier New" panose="02070309020205020404" pitchFamily="49" charset="0"/>
              </a:rPr>
              <a:t>]</a:t>
            </a:r>
            <a:r>
              <a:rPr lang="en-US" sz="1600" dirty="0">
                <a:solidFill>
                  <a:srgbClr val="002060"/>
                </a:solidFill>
                <a:latin typeface="Courier New" panose="02070309020205020404" pitchFamily="49" charset="0"/>
                <a:cs typeface="Courier New" panose="02070309020205020404" pitchFamily="49" charset="0"/>
              </a:rPr>
              <a:t> As Character</a:t>
            </a:r>
          </a:p>
          <a:p>
            <a:pPr marL="0" indent="0" hangingPunct="0">
              <a:lnSpc>
                <a:spcPct val="100000"/>
              </a:lnSpc>
              <a:spcBef>
                <a:spcPts val="0"/>
              </a:spcBef>
              <a:spcAft>
                <a:spcPts val="0"/>
              </a:spcAft>
              <a:buNone/>
            </a:pPr>
            <a:r>
              <a:rPr lang="en-US" sz="1600" dirty="0" smtClean="0">
                <a:solidFill>
                  <a:srgbClr val="002060"/>
                </a:solidFill>
                <a:latin typeface="Courier New" panose="02070309020205020404" pitchFamily="49" charset="0"/>
                <a:cs typeface="Courier New" panose="02070309020205020404" pitchFamily="49" charset="0"/>
              </a:rPr>
              <a:t>2  Declare </a:t>
            </a:r>
            <a:r>
              <a:rPr lang="en-US" sz="1600" b="1" dirty="0">
                <a:solidFill>
                  <a:srgbClr val="0070C0"/>
                </a:solidFill>
                <a:latin typeface="Courier New" panose="02070309020205020404" pitchFamily="49" charset="0"/>
                <a:cs typeface="Courier New" panose="02070309020205020404" pitchFamily="49" charset="0"/>
              </a:rPr>
              <a:t>Valid</a:t>
            </a:r>
            <a:r>
              <a:rPr lang="en-US" sz="1600" dirty="0">
                <a:solidFill>
                  <a:srgbClr val="002060"/>
                </a:solidFill>
                <a:latin typeface="Courier New" panose="02070309020205020404" pitchFamily="49" charset="0"/>
                <a:cs typeface="Courier New" panose="02070309020205020404" pitchFamily="49" charset="0"/>
              </a:rPr>
              <a:t> As Integer</a:t>
            </a:r>
          </a:p>
          <a:p>
            <a:pPr marL="0" indent="0" hangingPunct="0">
              <a:lnSpc>
                <a:spcPct val="100000"/>
              </a:lnSpc>
              <a:spcBef>
                <a:spcPts val="0"/>
              </a:spcBef>
              <a:spcAft>
                <a:spcPts val="0"/>
              </a:spcAft>
              <a:buNone/>
            </a:pPr>
            <a:r>
              <a:rPr lang="en-US" sz="1600" dirty="0" smtClean="0">
                <a:solidFill>
                  <a:srgbClr val="002060"/>
                </a:solidFill>
                <a:latin typeface="Courier New" panose="02070309020205020404" pitchFamily="49" charset="0"/>
                <a:cs typeface="Courier New" panose="02070309020205020404" pitchFamily="49" charset="0"/>
              </a:rPr>
              <a:t>3  Write </a:t>
            </a:r>
            <a:r>
              <a:rPr lang="en-US" sz="1600" dirty="0">
                <a:solidFill>
                  <a:srgbClr val="002060"/>
                </a:solidFill>
                <a:latin typeface="Courier New" panose="02070309020205020404" pitchFamily="49" charset="0"/>
                <a:cs typeface="Courier New" panose="02070309020205020404" pitchFamily="49" charset="0"/>
              </a:rPr>
              <a:t>“Enter your username. It must be at least 1 </a:t>
            </a:r>
            <a:r>
              <a:rPr lang="en-US" sz="1600" dirty="0" smtClean="0">
                <a:solidFill>
                  <a:srgbClr val="002060"/>
                </a:solidFill>
                <a:latin typeface="Courier New" panose="02070309020205020404" pitchFamily="49" charset="0"/>
                <a:cs typeface="Courier New" panose="02070309020205020404" pitchFamily="49" charset="0"/>
              </a:rPr>
              <a:t>but</a:t>
            </a:r>
            <a:r>
              <a:rPr lang="en-US" sz="1600" dirty="0">
                <a:solidFill>
                  <a:srgbClr val="002060"/>
                </a:solidFill>
                <a:latin typeface="Courier New" panose="02070309020205020404" pitchFamily="49" charset="0"/>
                <a:cs typeface="Courier New" panose="02070309020205020404" pitchFamily="49" charset="0"/>
                <a:sym typeface="Wingdings 3" panose="05040102010807070707" pitchFamily="18" charset="2"/>
              </a:rPr>
              <a:t> </a:t>
            </a:r>
            <a:r>
              <a:rPr lang="en-US" sz="1600" dirty="0" smtClean="0">
                <a:solidFill>
                  <a:srgbClr val="002060"/>
                </a:solidFill>
                <a:latin typeface="Courier New" panose="02070309020205020404" pitchFamily="49" charset="0"/>
                <a:cs typeface="Courier New" panose="02070309020205020404" pitchFamily="49" charset="0"/>
              </a:rPr>
              <a:t>no </a:t>
            </a:r>
            <a:r>
              <a:rPr lang="en-US" sz="1600" dirty="0">
                <a:solidFill>
                  <a:srgbClr val="002060"/>
                </a:solidFill>
                <a:latin typeface="Courier New" panose="02070309020205020404" pitchFamily="49" charset="0"/>
                <a:cs typeface="Courier New" panose="02070309020205020404" pitchFamily="49" charset="0"/>
              </a:rPr>
              <a:t>more than 12 characters:”</a:t>
            </a:r>
          </a:p>
          <a:p>
            <a:pPr marL="0" indent="0" hangingPunct="0">
              <a:lnSpc>
                <a:spcPct val="100000"/>
              </a:lnSpc>
              <a:spcBef>
                <a:spcPts val="0"/>
              </a:spcBef>
              <a:spcAft>
                <a:spcPts val="0"/>
              </a:spcAft>
              <a:buNone/>
            </a:pPr>
            <a:r>
              <a:rPr lang="en-US" sz="1600" dirty="0" smtClean="0">
                <a:solidFill>
                  <a:srgbClr val="002060"/>
                </a:solidFill>
                <a:latin typeface="Courier New" panose="02070309020205020404" pitchFamily="49" charset="0"/>
                <a:cs typeface="Courier New" panose="02070309020205020404" pitchFamily="49" charset="0"/>
              </a:rPr>
              <a:t>4  Input </a:t>
            </a:r>
            <a:r>
              <a:rPr lang="en-US" sz="1600" b="1" dirty="0">
                <a:solidFill>
                  <a:srgbClr val="0070C0"/>
                </a:solidFill>
                <a:latin typeface="Courier New" panose="02070309020205020404" pitchFamily="49" charset="0"/>
                <a:cs typeface="Courier New" panose="02070309020205020404" pitchFamily="49" charset="0"/>
              </a:rPr>
              <a:t>Username</a:t>
            </a:r>
          </a:p>
          <a:p>
            <a:pPr marL="0" indent="0" hangingPunct="0">
              <a:lnSpc>
                <a:spcPct val="100000"/>
              </a:lnSpc>
              <a:spcBef>
                <a:spcPts val="0"/>
              </a:spcBef>
              <a:spcAft>
                <a:spcPts val="0"/>
              </a:spcAft>
              <a:buNone/>
            </a:pPr>
            <a:r>
              <a:rPr lang="en-US" sz="1600" dirty="0" smtClean="0">
                <a:solidFill>
                  <a:srgbClr val="002060"/>
                </a:solidFill>
                <a:latin typeface="Courier New" panose="02070309020205020404" pitchFamily="49" charset="0"/>
                <a:cs typeface="Courier New" panose="02070309020205020404" pitchFamily="49" charset="0"/>
              </a:rPr>
              <a:t>5  Set </a:t>
            </a:r>
            <a:r>
              <a:rPr lang="en-US" sz="1600" b="1" dirty="0">
                <a:solidFill>
                  <a:srgbClr val="0070C0"/>
                </a:solidFill>
                <a:latin typeface="Courier New" panose="02070309020205020404" pitchFamily="49" charset="0"/>
                <a:cs typeface="Courier New" panose="02070309020205020404" pitchFamily="49" charset="0"/>
              </a:rPr>
              <a:t>Valid</a:t>
            </a:r>
            <a:r>
              <a:rPr lang="en-US" sz="1600" dirty="0">
                <a:solidFill>
                  <a:srgbClr val="002060"/>
                </a:solidFill>
                <a:latin typeface="Courier New" panose="02070309020205020404" pitchFamily="49" charset="0"/>
                <a:cs typeface="Courier New" panose="02070309020205020404" pitchFamily="49" charset="0"/>
              </a:rPr>
              <a:t> = </a:t>
            </a:r>
            <a:r>
              <a:rPr lang="en-US" sz="1600" dirty="0" err="1">
                <a:solidFill>
                  <a:srgbClr val="002060"/>
                </a:solidFill>
                <a:latin typeface="Courier New" panose="02070309020205020404" pitchFamily="49" charset="0"/>
                <a:cs typeface="Courier New" panose="02070309020205020404" pitchFamily="49" charset="0"/>
              </a:rPr>
              <a:t>Length_Of</a:t>
            </a:r>
            <a:r>
              <a:rPr lang="en-US" sz="1600" dirty="0">
                <a:solidFill>
                  <a:srgbClr val="002060"/>
                </a:solidFill>
                <a:latin typeface="Courier New" panose="02070309020205020404" pitchFamily="49" charset="0"/>
                <a:cs typeface="Courier New" panose="02070309020205020404" pitchFamily="49" charset="0"/>
              </a:rPr>
              <a:t>(</a:t>
            </a:r>
            <a:r>
              <a:rPr lang="en-US" sz="1600" b="1" dirty="0">
                <a:solidFill>
                  <a:srgbClr val="0070C0"/>
                </a:solidFill>
                <a:latin typeface="Courier New" panose="02070309020205020404" pitchFamily="49" charset="0"/>
                <a:cs typeface="Courier New" panose="02070309020205020404" pitchFamily="49" charset="0"/>
              </a:rPr>
              <a:t>Username</a:t>
            </a:r>
            <a:r>
              <a:rPr lang="en-US" sz="1600" dirty="0">
                <a:solidFill>
                  <a:srgbClr val="002060"/>
                </a:solidFill>
                <a:latin typeface="Courier New" panose="02070309020205020404" pitchFamily="49" charset="0"/>
                <a:cs typeface="Courier New" panose="02070309020205020404" pitchFamily="49" charset="0"/>
              </a:rPr>
              <a:t>)</a:t>
            </a:r>
          </a:p>
          <a:p>
            <a:pPr marL="0" indent="0" hangingPunct="0">
              <a:lnSpc>
                <a:spcPct val="100000"/>
              </a:lnSpc>
              <a:spcBef>
                <a:spcPts val="0"/>
              </a:spcBef>
              <a:spcAft>
                <a:spcPts val="0"/>
              </a:spcAft>
              <a:buNone/>
            </a:pPr>
            <a:r>
              <a:rPr lang="en-US" sz="1600" dirty="0" smtClean="0">
                <a:solidFill>
                  <a:srgbClr val="002060"/>
                </a:solidFill>
                <a:latin typeface="Courier New" panose="02070309020205020404" pitchFamily="49" charset="0"/>
                <a:cs typeface="Courier New" panose="02070309020205020404" pitchFamily="49" charset="0"/>
              </a:rPr>
              <a:t>6  While </a:t>
            </a:r>
            <a:r>
              <a:rPr lang="en-US" sz="1600" b="1" dirty="0">
                <a:solidFill>
                  <a:srgbClr val="0070C0"/>
                </a:solidFill>
                <a:latin typeface="Courier New" panose="02070309020205020404" pitchFamily="49" charset="0"/>
                <a:cs typeface="Courier New" panose="02070309020205020404" pitchFamily="49" charset="0"/>
              </a:rPr>
              <a:t>Valid</a:t>
            </a:r>
            <a:r>
              <a:rPr lang="en-US" sz="1600" b="1" dirty="0">
                <a:solidFill>
                  <a:srgbClr val="002060"/>
                </a:solidFill>
                <a:latin typeface="Courier New" panose="02070309020205020404" pitchFamily="49" charset="0"/>
                <a:cs typeface="Courier New" panose="02070309020205020404" pitchFamily="49" charset="0"/>
              </a:rPr>
              <a:t> </a:t>
            </a:r>
            <a:r>
              <a:rPr lang="en-US" sz="1600" dirty="0">
                <a:solidFill>
                  <a:srgbClr val="002060"/>
                </a:solidFill>
                <a:latin typeface="Courier New" panose="02070309020205020404" pitchFamily="49" charset="0"/>
                <a:cs typeface="Courier New" panose="02070309020205020404" pitchFamily="49" charset="0"/>
              </a:rPr>
              <a:t>&lt; 1 OR </a:t>
            </a:r>
            <a:r>
              <a:rPr lang="en-US" sz="1600" b="1" dirty="0">
                <a:solidFill>
                  <a:srgbClr val="0070C0"/>
                </a:solidFill>
                <a:latin typeface="Courier New" panose="02070309020205020404" pitchFamily="49" charset="0"/>
                <a:cs typeface="Courier New" panose="02070309020205020404" pitchFamily="49" charset="0"/>
              </a:rPr>
              <a:t>Valid</a:t>
            </a:r>
            <a:r>
              <a:rPr lang="en-US" sz="1600" b="1" dirty="0">
                <a:solidFill>
                  <a:srgbClr val="002060"/>
                </a:solidFill>
                <a:latin typeface="Courier New" panose="02070309020205020404" pitchFamily="49" charset="0"/>
                <a:cs typeface="Courier New" panose="02070309020205020404" pitchFamily="49" charset="0"/>
              </a:rPr>
              <a:t> </a:t>
            </a:r>
            <a:r>
              <a:rPr lang="en-US" sz="1600" dirty="0">
                <a:solidFill>
                  <a:srgbClr val="002060"/>
                </a:solidFill>
                <a:latin typeface="Courier New" panose="02070309020205020404" pitchFamily="49" charset="0"/>
                <a:cs typeface="Courier New" panose="02070309020205020404" pitchFamily="49" charset="0"/>
              </a:rPr>
              <a:t>&gt; 12</a:t>
            </a:r>
          </a:p>
          <a:p>
            <a:pPr marL="0" indent="0" hangingPunct="0">
              <a:lnSpc>
                <a:spcPct val="100000"/>
              </a:lnSpc>
              <a:spcBef>
                <a:spcPts val="0"/>
              </a:spcBef>
              <a:spcAft>
                <a:spcPts val="0"/>
              </a:spcAft>
              <a:buNone/>
            </a:pPr>
            <a:r>
              <a:rPr lang="en-US" sz="1600" dirty="0" smtClean="0">
                <a:solidFill>
                  <a:srgbClr val="002060"/>
                </a:solidFill>
                <a:latin typeface="Courier New" panose="02070309020205020404" pitchFamily="49" charset="0"/>
                <a:cs typeface="Courier New" panose="02070309020205020404" pitchFamily="49" charset="0"/>
              </a:rPr>
              <a:t>7</a:t>
            </a:r>
            <a:r>
              <a:rPr lang="en-US" sz="1600" dirty="0">
                <a:solidFill>
                  <a:srgbClr val="002060"/>
                </a:solidFill>
                <a:latin typeface="Courier New" panose="02070309020205020404" pitchFamily="49" charset="0"/>
                <a:cs typeface="Courier New" panose="02070309020205020404" pitchFamily="49" charset="0"/>
              </a:rPr>
              <a:t>	If </a:t>
            </a:r>
            <a:r>
              <a:rPr lang="en-US" sz="1600" b="1" dirty="0">
                <a:solidFill>
                  <a:srgbClr val="0070C0"/>
                </a:solidFill>
                <a:latin typeface="Courier New" panose="02070309020205020404" pitchFamily="49" charset="0"/>
                <a:cs typeface="Courier New" panose="02070309020205020404" pitchFamily="49" charset="0"/>
              </a:rPr>
              <a:t>Valid</a:t>
            </a:r>
            <a:r>
              <a:rPr lang="en-US" sz="1600" dirty="0">
                <a:solidFill>
                  <a:srgbClr val="002060"/>
                </a:solidFill>
                <a:latin typeface="Courier New" panose="02070309020205020404" pitchFamily="49" charset="0"/>
                <a:cs typeface="Courier New" panose="02070309020205020404" pitchFamily="49" charset="0"/>
              </a:rPr>
              <a:t> &lt; 1 Then</a:t>
            </a:r>
          </a:p>
          <a:p>
            <a:pPr marL="0" indent="0" hangingPunct="0">
              <a:lnSpc>
                <a:spcPct val="100000"/>
              </a:lnSpc>
              <a:spcBef>
                <a:spcPts val="0"/>
              </a:spcBef>
              <a:spcAft>
                <a:spcPts val="0"/>
              </a:spcAft>
              <a:buNone/>
            </a:pPr>
            <a:r>
              <a:rPr lang="en-US" sz="1600" dirty="0" smtClean="0">
                <a:solidFill>
                  <a:srgbClr val="002060"/>
                </a:solidFill>
                <a:latin typeface="Courier New" panose="02070309020205020404" pitchFamily="49" charset="0"/>
                <a:cs typeface="Courier New" panose="02070309020205020404" pitchFamily="49" charset="0"/>
              </a:rPr>
              <a:t>8</a:t>
            </a:r>
            <a:r>
              <a:rPr lang="en-US" sz="1600" dirty="0">
                <a:solidFill>
                  <a:srgbClr val="002060"/>
                </a:solidFill>
                <a:latin typeface="Courier New" panose="02070309020205020404" pitchFamily="49" charset="0"/>
                <a:cs typeface="Courier New" panose="02070309020205020404" pitchFamily="49" charset="0"/>
              </a:rPr>
              <a:t>		Write “Username must contain at least </a:t>
            </a:r>
            <a:r>
              <a:rPr lang="en-US" sz="1600" dirty="0" smtClean="0">
                <a:solidFill>
                  <a:srgbClr val="002060"/>
                </a:solidFill>
                <a:latin typeface="Courier New" panose="02070309020205020404" pitchFamily="49" charset="0"/>
                <a:cs typeface="Courier New" panose="02070309020205020404" pitchFamily="49" charset="0"/>
              </a:rPr>
              <a:t>1 character</a:t>
            </a:r>
            <a:r>
              <a:rPr lang="en-US" sz="1600" dirty="0">
                <a:solidFill>
                  <a:srgbClr val="002060"/>
                </a:solidFill>
                <a:latin typeface="Courier New" panose="02070309020205020404" pitchFamily="49" charset="0"/>
                <a:cs typeface="Courier New" panose="02070309020205020404" pitchFamily="49" charset="0"/>
              </a:rPr>
              <a:t>. Please try again:”</a:t>
            </a:r>
          </a:p>
          <a:p>
            <a:pPr marL="0" indent="0" hangingPunct="0">
              <a:lnSpc>
                <a:spcPct val="100000"/>
              </a:lnSpc>
              <a:spcBef>
                <a:spcPts val="0"/>
              </a:spcBef>
              <a:spcAft>
                <a:spcPts val="0"/>
              </a:spcAft>
              <a:buNone/>
            </a:pPr>
            <a:r>
              <a:rPr lang="en-US" sz="1600" dirty="0" smtClean="0">
                <a:solidFill>
                  <a:srgbClr val="002060"/>
                </a:solidFill>
                <a:latin typeface="Courier New" panose="02070309020205020404" pitchFamily="49" charset="0"/>
                <a:cs typeface="Courier New" panose="02070309020205020404" pitchFamily="49" charset="0"/>
              </a:rPr>
              <a:t>9</a:t>
            </a:r>
            <a:r>
              <a:rPr lang="en-US" sz="1600" dirty="0">
                <a:solidFill>
                  <a:srgbClr val="002060"/>
                </a:solidFill>
                <a:latin typeface="Courier New" panose="02070309020205020404" pitchFamily="49" charset="0"/>
                <a:cs typeface="Courier New" panose="02070309020205020404" pitchFamily="49" charset="0"/>
              </a:rPr>
              <a:t>	</a:t>
            </a:r>
            <a:r>
              <a:rPr lang="en-US" sz="1600" dirty="0" smtClean="0">
                <a:solidFill>
                  <a:srgbClr val="002060"/>
                </a:solidFill>
                <a:latin typeface="Courier New" panose="02070309020205020404" pitchFamily="49" charset="0"/>
                <a:cs typeface="Courier New" panose="02070309020205020404" pitchFamily="49" charset="0"/>
              </a:rPr>
              <a:t>Else</a:t>
            </a:r>
            <a:endParaRPr lang="en-US" sz="1600" dirty="0">
              <a:solidFill>
                <a:srgbClr val="002060"/>
              </a:solidFill>
              <a:latin typeface="Courier New" panose="02070309020205020404" pitchFamily="49" charset="0"/>
              <a:cs typeface="Courier New" panose="02070309020205020404" pitchFamily="49" charset="0"/>
            </a:endParaRPr>
          </a:p>
          <a:p>
            <a:pPr marL="0" indent="0" hangingPunct="0">
              <a:lnSpc>
                <a:spcPct val="100000"/>
              </a:lnSpc>
              <a:spcBef>
                <a:spcPts val="0"/>
              </a:spcBef>
              <a:spcAft>
                <a:spcPts val="0"/>
              </a:spcAft>
              <a:buNone/>
            </a:pPr>
            <a:r>
              <a:rPr lang="en-US" sz="1600" dirty="0" smtClean="0">
                <a:solidFill>
                  <a:srgbClr val="002060"/>
                </a:solidFill>
                <a:latin typeface="Courier New" panose="02070309020205020404" pitchFamily="49" charset="0"/>
                <a:cs typeface="Courier New" panose="02070309020205020404" pitchFamily="49" charset="0"/>
              </a:rPr>
              <a:t>10</a:t>
            </a:r>
            <a:r>
              <a:rPr lang="en-US" sz="1600" dirty="0">
                <a:solidFill>
                  <a:srgbClr val="002060"/>
                </a:solidFill>
                <a:latin typeface="Courier New" panose="02070309020205020404" pitchFamily="49" charset="0"/>
                <a:cs typeface="Courier New" panose="02070309020205020404" pitchFamily="49" charset="0"/>
              </a:rPr>
              <a:t>		If </a:t>
            </a:r>
            <a:r>
              <a:rPr lang="en-US" sz="1600" b="1" dirty="0">
                <a:solidFill>
                  <a:srgbClr val="0070C0"/>
                </a:solidFill>
                <a:latin typeface="Courier New" panose="02070309020205020404" pitchFamily="49" charset="0"/>
                <a:cs typeface="Courier New" panose="02070309020205020404" pitchFamily="49" charset="0"/>
              </a:rPr>
              <a:t>Valid</a:t>
            </a:r>
            <a:r>
              <a:rPr lang="en-US" sz="1600" dirty="0">
                <a:solidFill>
                  <a:srgbClr val="002060"/>
                </a:solidFill>
                <a:latin typeface="Courier New" panose="02070309020205020404" pitchFamily="49" charset="0"/>
                <a:cs typeface="Courier New" panose="02070309020205020404" pitchFamily="49" charset="0"/>
              </a:rPr>
              <a:t> &gt; 12 Then</a:t>
            </a:r>
          </a:p>
          <a:p>
            <a:pPr marL="0" indent="0" hangingPunct="0">
              <a:lnSpc>
                <a:spcPct val="100000"/>
              </a:lnSpc>
              <a:spcBef>
                <a:spcPts val="0"/>
              </a:spcBef>
              <a:spcAft>
                <a:spcPts val="0"/>
              </a:spcAft>
              <a:buNone/>
            </a:pPr>
            <a:r>
              <a:rPr lang="en-US" sz="1600" dirty="0" smtClean="0">
                <a:solidFill>
                  <a:srgbClr val="002060"/>
                </a:solidFill>
                <a:latin typeface="Courier New" panose="02070309020205020404" pitchFamily="49" charset="0"/>
                <a:cs typeface="Courier New" panose="02070309020205020404" pitchFamily="49" charset="0"/>
              </a:rPr>
              <a:t>11</a:t>
            </a:r>
            <a:r>
              <a:rPr lang="en-US" sz="1600" dirty="0">
                <a:solidFill>
                  <a:srgbClr val="002060"/>
                </a:solidFill>
                <a:latin typeface="Courier New" panose="02070309020205020404" pitchFamily="49" charset="0"/>
                <a:cs typeface="Courier New" panose="02070309020205020404" pitchFamily="49" charset="0"/>
              </a:rPr>
              <a:t>	</a:t>
            </a:r>
            <a:r>
              <a:rPr lang="en-US" sz="1600" dirty="0" smtClean="0">
                <a:solidFill>
                  <a:srgbClr val="002060"/>
                </a:solidFill>
                <a:latin typeface="Courier New" panose="02070309020205020404" pitchFamily="49" charset="0"/>
                <a:cs typeface="Courier New" panose="02070309020205020404" pitchFamily="49" charset="0"/>
              </a:rPr>
              <a:t>	</a:t>
            </a:r>
            <a:r>
              <a:rPr lang="en-US" sz="1600" dirty="0">
                <a:solidFill>
                  <a:srgbClr val="002060"/>
                </a:solidFill>
                <a:latin typeface="Courier New" panose="02070309020205020404" pitchFamily="49" charset="0"/>
                <a:cs typeface="Courier New" panose="02070309020205020404" pitchFamily="49" charset="0"/>
              </a:rPr>
              <a:t>	Write “Username </a:t>
            </a:r>
            <a:r>
              <a:rPr lang="en-US" sz="1600" dirty="0" smtClean="0">
                <a:solidFill>
                  <a:srgbClr val="002060"/>
                </a:solidFill>
                <a:latin typeface="Courier New" panose="02070309020205020404" pitchFamily="49" charset="0"/>
                <a:cs typeface="Courier New" panose="02070309020205020404" pitchFamily="49" charset="0"/>
              </a:rPr>
              <a:t>can’t </a:t>
            </a:r>
            <a:r>
              <a:rPr lang="en-US" sz="1600" dirty="0">
                <a:solidFill>
                  <a:srgbClr val="002060"/>
                </a:solidFill>
                <a:latin typeface="Courier New" panose="02070309020205020404" pitchFamily="49" charset="0"/>
                <a:cs typeface="Courier New" panose="02070309020205020404" pitchFamily="49" charset="0"/>
              </a:rPr>
              <a:t>be more than 12 </a:t>
            </a:r>
            <a:r>
              <a:rPr lang="en-US" sz="1600" dirty="0" smtClean="0">
                <a:solidFill>
                  <a:srgbClr val="002060"/>
                </a:solidFill>
                <a:latin typeface="Courier New" panose="02070309020205020404" pitchFamily="49" charset="0"/>
                <a:cs typeface="Courier New" panose="02070309020205020404" pitchFamily="49" charset="0"/>
              </a:rPr>
              <a:t>characters. Try </a:t>
            </a:r>
            <a:r>
              <a:rPr lang="en-US" sz="1600" dirty="0">
                <a:solidFill>
                  <a:srgbClr val="002060"/>
                </a:solidFill>
                <a:latin typeface="Courier New" panose="02070309020205020404" pitchFamily="49" charset="0"/>
                <a:cs typeface="Courier New" panose="02070309020205020404" pitchFamily="49" charset="0"/>
              </a:rPr>
              <a:t>again:”</a:t>
            </a:r>
          </a:p>
          <a:p>
            <a:pPr marL="0" indent="0" hangingPunct="0">
              <a:lnSpc>
                <a:spcPct val="100000"/>
              </a:lnSpc>
              <a:spcBef>
                <a:spcPts val="0"/>
              </a:spcBef>
              <a:spcAft>
                <a:spcPts val="0"/>
              </a:spcAft>
              <a:buNone/>
            </a:pPr>
            <a:r>
              <a:rPr lang="en-US" sz="1600" dirty="0" smtClean="0">
                <a:solidFill>
                  <a:srgbClr val="002060"/>
                </a:solidFill>
                <a:latin typeface="Courier New" panose="02070309020205020404" pitchFamily="49" charset="0"/>
                <a:cs typeface="Courier New" panose="02070309020205020404" pitchFamily="49" charset="0"/>
              </a:rPr>
              <a:t>12	End If</a:t>
            </a:r>
          </a:p>
          <a:p>
            <a:pPr marL="0" indent="0" hangingPunct="0">
              <a:lnSpc>
                <a:spcPct val="100000"/>
              </a:lnSpc>
              <a:spcBef>
                <a:spcPts val="0"/>
              </a:spcBef>
              <a:spcAft>
                <a:spcPts val="0"/>
              </a:spcAft>
              <a:buNone/>
            </a:pPr>
            <a:r>
              <a:rPr lang="en-US" sz="1600" dirty="0" smtClean="0">
                <a:solidFill>
                  <a:srgbClr val="002060"/>
                </a:solidFill>
                <a:latin typeface="Courier New" panose="02070309020205020404" pitchFamily="49" charset="0"/>
                <a:cs typeface="Courier New" panose="02070309020205020404" pitchFamily="49" charset="0"/>
              </a:rPr>
              <a:t>13</a:t>
            </a:r>
            <a:r>
              <a:rPr lang="en-US" sz="1600" dirty="0">
                <a:solidFill>
                  <a:srgbClr val="002060"/>
                </a:solidFill>
                <a:latin typeface="Courier New" panose="02070309020205020404" pitchFamily="49" charset="0"/>
                <a:cs typeface="Courier New" panose="02070309020205020404" pitchFamily="49" charset="0"/>
              </a:rPr>
              <a:t>	Input </a:t>
            </a:r>
            <a:r>
              <a:rPr lang="en-US" sz="1600" b="1" dirty="0">
                <a:solidFill>
                  <a:srgbClr val="0070C0"/>
                </a:solidFill>
                <a:latin typeface="Courier New" panose="02070309020205020404" pitchFamily="49" charset="0"/>
                <a:cs typeface="Courier New" panose="02070309020205020404" pitchFamily="49" charset="0"/>
              </a:rPr>
              <a:t>Username</a:t>
            </a:r>
          </a:p>
          <a:p>
            <a:pPr marL="0" indent="0" hangingPunct="0">
              <a:lnSpc>
                <a:spcPct val="100000"/>
              </a:lnSpc>
              <a:spcBef>
                <a:spcPts val="0"/>
              </a:spcBef>
              <a:spcAft>
                <a:spcPts val="0"/>
              </a:spcAft>
              <a:buNone/>
            </a:pPr>
            <a:r>
              <a:rPr lang="en-US" sz="1600" dirty="0" smtClean="0">
                <a:solidFill>
                  <a:srgbClr val="002060"/>
                </a:solidFill>
                <a:latin typeface="Courier New" panose="02070309020205020404" pitchFamily="49" charset="0"/>
                <a:cs typeface="Courier New" panose="02070309020205020404" pitchFamily="49" charset="0"/>
              </a:rPr>
              <a:t>14</a:t>
            </a:r>
            <a:r>
              <a:rPr lang="en-US" sz="1600" dirty="0">
                <a:solidFill>
                  <a:srgbClr val="002060"/>
                </a:solidFill>
                <a:latin typeface="Courier New" panose="02070309020205020404" pitchFamily="49" charset="0"/>
                <a:cs typeface="Courier New" panose="02070309020205020404" pitchFamily="49" charset="0"/>
              </a:rPr>
              <a:t>	Set </a:t>
            </a:r>
            <a:r>
              <a:rPr lang="en-US" sz="1600" b="1" dirty="0">
                <a:solidFill>
                  <a:srgbClr val="0070C0"/>
                </a:solidFill>
                <a:latin typeface="Courier New" panose="02070309020205020404" pitchFamily="49" charset="0"/>
                <a:cs typeface="Courier New" panose="02070309020205020404" pitchFamily="49" charset="0"/>
              </a:rPr>
              <a:t>Valid</a:t>
            </a:r>
            <a:r>
              <a:rPr lang="en-US" sz="1600" dirty="0">
                <a:solidFill>
                  <a:srgbClr val="002060"/>
                </a:solidFill>
                <a:latin typeface="Courier New" panose="02070309020205020404" pitchFamily="49" charset="0"/>
                <a:cs typeface="Courier New" panose="02070309020205020404" pitchFamily="49" charset="0"/>
              </a:rPr>
              <a:t> = </a:t>
            </a:r>
            <a:r>
              <a:rPr lang="en-US" sz="1600" dirty="0" err="1">
                <a:solidFill>
                  <a:srgbClr val="002060"/>
                </a:solidFill>
                <a:latin typeface="Courier New" panose="02070309020205020404" pitchFamily="49" charset="0"/>
                <a:cs typeface="Courier New" panose="02070309020205020404" pitchFamily="49" charset="0"/>
              </a:rPr>
              <a:t>Length_Of</a:t>
            </a:r>
            <a:r>
              <a:rPr lang="en-US" sz="1600" dirty="0">
                <a:solidFill>
                  <a:srgbClr val="002060"/>
                </a:solidFill>
                <a:latin typeface="Courier New" panose="02070309020205020404" pitchFamily="49" charset="0"/>
                <a:cs typeface="Courier New" panose="02070309020205020404" pitchFamily="49" charset="0"/>
              </a:rPr>
              <a:t>(</a:t>
            </a:r>
            <a:r>
              <a:rPr lang="en-US" sz="1600" b="1" dirty="0">
                <a:solidFill>
                  <a:srgbClr val="0070C0"/>
                </a:solidFill>
                <a:latin typeface="Courier New" panose="02070309020205020404" pitchFamily="49" charset="0"/>
                <a:cs typeface="Courier New" panose="02070309020205020404" pitchFamily="49" charset="0"/>
              </a:rPr>
              <a:t>Username</a:t>
            </a:r>
            <a:r>
              <a:rPr lang="en-US" sz="1600" dirty="0">
                <a:solidFill>
                  <a:srgbClr val="002060"/>
                </a:solidFill>
                <a:latin typeface="Courier New" panose="02070309020205020404" pitchFamily="49" charset="0"/>
                <a:cs typeface="Courier New" panose="02070309020205020404" pitchFamily="49" charset="0"/>
              </a:rPr>
              <a:t>)</a:t>
            </a:r>
          </a:p>
          <a:p>
            <a:pPr marL="0" indent="0" hangingPunct="0">
              <a:lnSpc>
                <a:spcPct val="100000"/>
              </a:lnSpc>
              <a:spcBef>
                <a:spcPts val="0"/>
              </a:spcBef>
              <a:spcAft>
                <a:spcPts val="0"/>
              </a:spcAft>
              <a:buNone/>
            </a:pPr>
            <a:r>
              <a:rPr lang="en-US" sz="1600" dirty="0" smtClean="0">
                <a:solidFill>
                  <a:srgbClr val="002060"/>
                </a:solidFill>
                <a:latin typeface="Courier New" panose="02070309020205020404" pitchFamily="49" charset="0"/>
                <a:cs typeface="Courier New" panose="02070309020205020404" pitchFamily="49" charset="0"/>
              </a:rPr>
              <a:t>15 End While</a:t>
            </a:r>
            <a:endParaRPr lang="en-US" sz="1600" dirty="0">
              <a:solidFill>
                <a:srgbClr val="002060"/>
              </a:solidFill>
              <a:latin typeface="Courier New" panose="02070309020205020404" pitchFamily="49" charset="0"/>
              <a:cs typeface="Courier New" panose="02070309020205020404" pitchFamily="49" charset="0"/>
            </a:endParaRPr>
          </a:p>
          <a:p>
            <a:pPr marL="0" indent="0">
              <a:lnSpc>
                <a:spcPct val="100000"/>
              </a:lnSpc>
              <a:spcBef>
                <a:spcPts val="0"/>
              </a:spcBef>
              <a:spcAft>
                <a:spcPts val="600"/>
              </a:spcAft>
              <a:buNone/>
            </a:pPr>
            <a:endParaRPr lang="en-US" dirty="0">
              <a:solidFill>
                <a:srgbClr val="002060"/>
              </a:solidFill>
            </a:endParaRPr>
          </a:p>
        </p:txBody>
      </p:sp>
    </p:spTree>
    <p:extLst>
      <p:ext uri="{BB962C8B-B14F-4D97-AF65-F5344CB8AC3E}">
        <p14:creationId xmlns:p14="http://schemas.microsoft.com/office/powerpoint/2010/main" val="17839762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977153" y="350716"/>
            <a:ext cx="9843248" cy="698156"/>
          </a:xfrm>
        </p:spPr>
        <p:txBody>
          <a:bodyPr>
            <a:normAutofit/>
          </a:bodyPr>
          <a:lstStyle/>
          <a:p>
            <a:r>
              <a:rPr lang="en-US" sz="3600" b="1" dirty="0" smtClean="0">
                <a:solidFill>
                  <a:schemeClr val="accent1">
                    <a:lumMod val="75000"/>
                  </a:schemeClr>
                </a:solidFill>
              </a:rPr>
              <a:t>Example: Using </a:t>
            </a:r>
            <a:r>
              <a:rPr lang="en-US" sz="3600" b="1" dirty="0" smtClean="0">
                <a:solidFill>
                  <a:schemeClr val="accent1">
                    <a:lumMod val="75000"/>
                  </a:schemeClr>
                </a:solidFill>
                <a:latin typeface="Courier New" panose="02070309020205020404" pitchFamily="49" charset="0"/>
                <a:cs typeface="Courier New" panose="02070309020205020404" pitchFamily="49" charset="0"/>
              </a:rPr>
              <a:t>Character</a:t>
            </a:r>
            <a:r>
              <a:rPr lang="en-US" sz="3600" b="1" dirty="0" smtClean="0">
                <a:solidFill>
                  <a:schemeClr val="accent1">
                    <a:lumMod val="75000"/>
                  </a:schemeClr>
                </a:solidFill>
              </a:rPr>
              <a:t> Arrays</a:t>
            </a:r>
            <a:endParaRPr lang="en-US" sz="3600" b="1" dirty="0">
              <a:solidFill>
                <a:schemeClr val="accent1">
                  <a:lumMod val="75000"/>
                </a:schemeClr>
              </a:solidFill>
            </a:endParaRPr>
          </a:p>
        </p:txBody>
      </p:sp>
      <p:sp>
        <p:nvSpPr>
          <p:cNvPr id="3" name="Content Placeholder 2"/>
          <p:cNvSpPr>
            <a:spLocks noGrp="1"/>
          </p:cNvSpPr>
          <p:nvPr>
            <p:ph idx="4294967295"/>
          </p:nvPr>
        </p:nvSpPr>
        <p:spPr>
          <a:xfrm>
            <a:off x="430305" y="1210237"/>
            <a:ext cx="10660827" cy="4502073"/>
          </a:xfrm>
        </p:spPr>
        <p:txBody>
          <a:bodyPr>
            <a:noAutofit/>
          </a:bodyPr>
          <a:lstStyle/>
          <a:p>
            <a:pPr>
              <a:lnSpc>
                <a:spcPct val="100000"/>
              </a:lnSpc>
              <a:spcBef>
                <a:spcPts val="0"/>
              </a:spcBef>
              <a:spcAft>
                <a:spcPts val="600"/>
              </a:spcAft>
              <a:buFont typeface="Wingdings" panose="05000000000000000000" pitchFamily="2" charset="2"/>
              <a:buChar char="Ø"/>
            </a:pPr>
            <a:r>
              <a:rPr lang="en-US" dirty="0" smtClean="0">
                <a:solidFill>
                  <a:srgbClr val="002060"/>
                </a:solidFill>
              </a:rPr>
              <a:t> The next example (</a:t>
            </a:r>
            <a:r>
              <a:rPr lang="en-US" dirty="0" err="1" smtClean="0">
                <a:solidFill>
                  <a:srgbClr val="002060"/>
                </a:solidFill>
              </a:rPr>
              <a:t>pseudocode</a:t>
            </a:r>
            <a:r>
              <a:rPr lang="en-US" dirty="0" smtClean="0">
                <a:solidFill>
                  <a:srgbClr val="002060"/>
                </a:solidFill>
              </a:rPr>
              <a:t> on next slide) allows </a:t>
            </a:r>
            <a:r>
              <a:rPr lang="en-US" dirty="0">
                <a:solidFill>
                  <a:srgbClr val="002060"/>
                </a:solidFill>
              </a:rPr>
              <a:t>the user to input a person’s full name (first name, then a space, then last name). It stores the initials of that person as characters, and displays the name in the following form: </a:t>
            </a:r>
            <a:r>
              <a:rPr lang="en-US" dirty="0" err="1">
                <a:solidFill>
                  <a:srgbClr val="002060"/>
                </a:solidFill>
              </a:rPr>
              <a:t>LastName</a:t>
            </a:r>
            <a:r>
              <a:rPr lang="en-US" dirty="0">
                <a:solidFill>
                  <a:srgbClr val="002060"/>
                </a:solidFill>
              </a:rPr>
              <a:t>, </a:t>
            </a:r>
            <a:r>
              <a:rPr lang="en-US" dirty="0" err="1">
                <a:solidFill>
                  <a:srgbClr val="002060"/>
                </a:solidFill>
              </a:rPr>
              <a:t>FirstName</a:t>
            </a:r>
            <a:endParaRPr lang="en-US" dirty="0">
              <a:solidFill>
                <a:srgbClr val="002060"/>
              </a:solidFill>
            </a:endParaRPr>
          </a:p>
          <a:p>
            <a:pPr>
              <a:lnSpc>
                <a:spcPct val="100000"/>
              </a:lnSpc>
              <a:spcBef>
                <a:spcPts val="0"/>
              </a:spcBef>
              <a:spcAft>
                <a:spcPts val="600"/>
              </a:spcAft>
              <a:buFont typeface="Wingdings" panose="05000000000000000000" pitchFamily="2" charset="2"/>
              <a:buChar char="Ø"/>
            </a:pPr>
            <a:r>
              <a:rPr lang="en-US" dirty="0" smtClean="0">
                <a:solidFill>
                  <a:srgbClr val="002060"/>
                </a:solidFill>
              </a:rPr>
              <a:t> This </a:t>
            </a:r>
            <a:r>
              <a:rPr lang="en-US" dirty="0" err="1">
                <a:solidFill>
                  <a:srgbClr val="002060"/>
                </a:solidFill>
              </a:rPr>
              <a:t>pseudocode</a:t>
            </a:r>
            <a:r>
              <a:rPr lang="en-US" dirty="0">
                <a:solidFill>
                  <a:srgbClr val="002060"/>
                </a:solidFill>
              </a:rPr>
              <a:t> uses three </a:t>
            </a:r>
            <a:r>
              <a:rPr lang="en-US" dirty="0" smtClean="0">
                <a:solidFill>
                  <a:srgbClr val="002060"/>
                </a:solidFill>
              </a:rPr>
              <a:t>character arrays (strings): </a:t>
            </a:r>
            <a:r>
              <a:rPr lang="en-US" dirty="0">
                <a:solidFill>
                  <a:srgbClr val="002060"/>
                </a:solidFill>
              </a:rPr>
              <a:t>the input name as </a:t>
            </a:r>
            <a:r>
              <a:rPr lang="en-US" b="1" dirty="0" err="1">
                <a:solidFill>
                  <a:srgbClr val="0070C0"/>
                </a:solidFill>
                <a:latin typeface="Courier New" panose="02070309020205020404" pitchFamily="49" charset="0"/>
              </a:rPr>
              <a:t>FullName</a:t>
            </a:r>
            <a:r>
              <a:rPr lang="en-US" dirty="0">
                <a:solidFill>
                  <a:srgbClr val="002060"/>
                </a:solidFill>
              </a:rPr>
              <a:t>, and the first and last names as </a:t>
            </a:r>
            <a:r>
              <a:rPr lang="en-US" b="1" dirty="0" err="1">
                <a:solidFill>
                  <a:srgbClr val="0070C0"/>
                </a:solidFill>
                <a:latin typeface="Courier New" panose="02070309020205020404" pitchFamily="49" charset="0"/>
              </a:rPr>
              <a:t>FirstName</a:t>
            </a:r>
            <a:r>
              <a:rPr lang="en-US" dirty="0">
                <a:solidFill>
                  <a:srgbClr val="002060"/>
                </a:solidFill>
              </a:rPr>
              <a:t> and </a:t>
            </a:r>
            <a:r>
              <a:rPr lang="en-US" b="1" dirty="0" err="1">
                <a:solidFill>
                  <a:srgbClr val="0070C0"/>
                </a:solidFill>
                <a:latin typeface="Courier New" panose="02070309020205020404" pitchFamily="49" charset="0"/>
              </a:rPr>
              <a:t>LastName</a:t>
            </a:r>
            <a:r>
              <a:rPr lang="en-US" dirty="0">
                <a:solidFill>
                  <a:srgbClr val="002060"/>
                </a:solidFill>
              </a:rPr>
              <a:t>. </a:t>
            </a:r>
          </a:p>
          <a:p>
            <a:pPr>
              <a:lnSpc>
                <a:spcPct val="100000"/>
              </a:lnSpc>
              <a:spcBef>
                <a:spcPts val="0"/>
              </a:spcBef>
              <a:spcAft>
                <a:spcPts val="600"/>
              </a:spcAft>
              <a:buFont typeface="Wingdings" panose="05000000000000000000" pitchFamily="2" charset="2"/>
              <a:buChar char="Ø"/>
            </a:pPr>
            <a:r>
              <a:rPr lang="en-US" dirty="0" smtClean="0">
                <a:solidFill>
                  <a:srgbClr val="002060"/>
                </a:solidFill>
              </a:rPr>
              <a:t> It </a:t>
            </a:r>
            <a:r>
              <a:rPr lang="en-US" dirty="0">
                <a:solidFill>
                  <a:srgbClr val="002060"/>
                </a:solidFill>
              </a:rPr>
              <a:t>uses two character variables to store the initials, </a:t>
            </a:r>
            <a:r>
              <a:rPr lang="en-US" b="1" dirty="0" err="1">
                <a:solidFill>
                  <a:srgbClr val="0070C0"/>
                </a:solidFill>
                <a:latin typeface="Courier New" panose="02070309020205020404" pitchFamily="49" charset="0"/>
              </a:rPr>
              <a:t>FirstInitial</a:t>
            </a:r>
            <a:r>
              <a:rPr lang="en-US" dirty="0">
                <a:solidFill>
                  <a:srgbClr val="002060"/>
                </a:solidFill>
              </a:rPr>
              <a:t> and </a:t>
            </a:r>
            <a:r>
              <a:rPr lang="en-US" b="1" dirty="0" err="1">
                <a:solidFill>
                  <a:srgbClr val="0070C0"/>
                </a:solidFill>
                <a:latin typeface="Courier New" panose="02070309020205020404" pitchFamily="49" charset="0"/>
              </a:rPr>
              <a:t>LastInitial</a:t>
            </a:r>
            <a:r>
              <a:rPr lang="en-US" dirty="0">
                <a:solidFill>
                  <a:srgbClr val="002060"/>
                </a:solidFill>
              </a:rPr>
              <a:t>. </a:t>
            </a:r>
            <a:endParaRPr lang="en-US" dirty="0" smtClean="0">
              <a:solidFill>
                <a:srgbClr val="002060"/>
              </a:solidFill>
            </a:endParaRPr>
          </a:p>
          <a:p>
            <a:pPr>
              <a:lnSpc>
                <a:spcPct val="100000"/>
              </a:lnSpc>
              <a:spcBef>
                <a:spcPts val="0"/>
              </a:spcBef>
              <a:spcAft>
                <a:spcPts val="600"/>
              </a:spcAft>
              <a:buFont typeface="Wingdings" panose="05000000000000000000" pitchFamily="2" charset="2"/>
              <a:buChar char="Ø"/>
            </a:pPr>
            <a:r>
              <a:rPr lang="en-US" dirty="0" smtClean="0">
                <a:solidFill>
                  <a:srgbClr val="002060"/>
                </a:solidFill>
              </a:rPr>
              <a:t> The </a:t>
            </a:r>
            <a:r>
              <a:rPr lang="en-US" dirty="0">
                <a:solidFill>
                  <a:srgbClr val="002060"/>
                </a:solidFill>
              </a:rPr>
              <a:t>trick to identifying which part of the input string is the first name and which part is the last name is to locate the blank space between them.</a:t>
            </a:r>
          </a:p>
          <a:p>
            <a:pPr>
              <a:lnSpc>
                <a:spcPct val="100000"/>
              </a:lnSpc>
              <a:spcBef>
                <a:spcPts val="0"/>
              </a:spcBef>
              <a:spcAft>
                <a:spcPts val="600"/>
              </a:spcAft>
              <a:buFont typeface="Wingdings" panose="05000000000000000000" pitchFamily="2" charset="2"/>
              <a:buChar char="Ø"/>
            </a:pPr>
            <a:r>
              <a:rPr lang="en-US" dirty="0" smtClean="0">
                <a:solidFill>
                  <a:srgbClr val="002060"/>
                </a:solidFill>
              </a:rPr>
              <a:t> Assume </a:t>
            </a:r>
            <a:r>
              <a:rPr lang="en-US" dirty="0">
                <a:solidFill>
                  <a:srgbClr val="002060"/>
                </a:solidFill>
              </a:rPr>
              <a:t>that the following arrays and variables have been declared:</a:t>
            </a:r>
          </a:p>
          <a:p>
            <a:pPr marL="0" indent="0">
              <a:lnSpc>
                <a:spcPct val="100000"/>
              </a:lnSpc>
              <a:spcBef>
                <a:spcPts val="0"/>
              </a:spcBef>
              <a:spcAft>
                <a:spcPts val="600"/>
              </a:spcAft>
            </a:pPr>
            <a:r>
              <a:rPr lang="en-US" dirty="0">
                <a:solidFill>
                  <a:srgbClr val="002060"/>
                </a:solidFill>
              </a:rPr>
              <a:t> </a:t>
            </a:r>
            <a:r>
              <a:rPr lang="en-US" dirty="0" smtClean="0">
                <a:solidFill>
                  <a:srgbClr val="002060"/>
                </a:solidFill>
              </a:rPr>
              <a:t>	Character </a:t>
            </a:r>
            <a:r>
              <a:rPr lang="en-US" dirty="0">
                <a:solidFill>
                  <a:srgbClr val="002060"/>
                </a:solidFill>
              </a:rPr>
              <a:t>arrays: </a:t>
            </a:r>
            <a:r>
              <a:rPr lang="en-US" b="1" dirty="0" err="1">
                <a:solidFill>
                  <a:srgbClr val="0070C0"/>
                </a:solidFill>
                <a:latin typeface="Courier New" panose="02070309020205020404" pitchFamily="49" charset="0"/>
              </a:rPr>
              <a:t>FullName</a:t>
            </a:r>
            <a:r>
              <a:rPr lang="en-US" b="1" dirty="0">
                <a:solidFill>
                  <a:srgbClr val="0070C0"/>
                </a:solidFill>
                <a:latin typeface="Courier New" panose="02070309020205020404" pitchFamily="49" charset="0"/>
              </a:rPr>
              <a:t>[</a:t>
            </a:r>
            <a:r>
              <a:rPr lang="en-US" dirty="0">
                <a:solidFill>
                  <a:srgbClr val="002060"/>
                </a:solidFill>
                <a:latin typeface="Courier New" panose="02070309020205020404" pitchFamily="49" charset="0"/>
              </a:rPr>
              <a:t>30</a:t>
            </a:r>
            <a:r>
              <a:rPr lang="en-US" b="1" dirty="0">
                <a:solidFill>
                  <a:srgbClr val="0070C0"/>
                </a:solidFill>
                <a:latin typeface="Courier New" panose="02070309020205020404" pitchFamily="49" charset="0"/>
              </a:rPr>
              <a:t>]</a:t>
            </a:r>
            <a:r>
              <a:rPr lang="en-US" dirty="0">
                <a:solidFill>
                  <a:srgbClr val="002060"/>
                </a:solidFill>
              </a:rPr>
              <a:t>, </a:t>
            </a:r>
            <a:r>
              <a:rPr lang="en-US" b="1" dirty="0" err="1">
                <a:solidFill>
                  <a:srgbClr val="0070C0"/>
                </a:solidFill>
                <a:latin typeface="Courier New" panose="02070309020205020404" pitchFamily="49" charset="0"/>
              </a:rPr>
              <a:t>FirstName</a:t>
            </a:r>
            <a:r>
              <a:rPr lang="en-US" b="1" dirty="0">
                <a:solidFill>
                  <a:srgbClr val="0070C0"/>
                </a:solidFill>
                <a:latin typeface="Courier New" panose="02070309020205020404" pitchFamily="49" charset="0"/>
              </a:rPr>
              <a:t>[</a:t>
            </a:r>
            <a:r>
              <a:rPr lang="en-US" dirty="0">
                <a:solidFill>
                  <a:srgbClr val="002060"/>
                </a:solidFill>
                <a:latin typeface="Courier New" panose="02070309020205020404" pitchFamily="49" charset="0"/>
              </a:rPr>
              <a:t>15</a:t>
            </a:r>
            <a:r>
              <a:rPr lang="en-US" b="1" dirty="0">
                <a:solidFill>
                  <a:srgbClr val="0070C0"/>
                </a:solidFill>
                <a:latin typeface="Courier New" panose="02070309020205020404" pitchFamily="49" charset="0"/>
              </a:rPr>
              <a:t>]</a:t>
            </a:r>
            <a:r>
              <a:rPr lang="en-US" b="1" dirty="0">
                <a:solidFill>
                  <a:srgbClr val="002060"/>
                </a:solidFill>
              </a:rPr>
              <a:t>,</a:t>
            </a:r>
            <a:r>
              <a:rPr lang="en-US" dirty="0">
                <a:solidFill>
                  <a:srgbClr val="002060"/>
                </a:solidFill>
              </a:rPr>
              <a:t> </a:t>
            </a:r>
            <a:r>
              <a:rPr lang="en-US" b="1" dirty="0" err="1">
                <a:solidFill>
                  <a:srgbClr val="0070C0"/>
                </a:solidFill>
                <a:latin typeface="Courier New" panose="02070309020205020404" pitchFamily="49" charset="0"/>
              </a:rPr>
              <a:t>LastName</a:t>
            </a:r>
            <a:r>
              <a:rPr lang="en-US" b="1" dirty="0">
                <a:solidFill>
                  <a:srgbClr val="0070C0"/>
                </a:solidFill>
                <a:latin typeface="Courier New" panose="02070309020205020404" pitchFamily="49" charset="0"/>
              </a:rPr>
              <a:t>[</a:t>
            </a:r>
            <a:r>
              <a:rPr lang="en-US" dirty="0">
                <a:solidFill>
                  <a:srgbClr val="002060"/>
                </a:solidFill>
                <a:latin typeface="Courier New" panose="02070309020205020404" pitchFamily="49" charset="0"/>
              </a:rPr>
              <a:t>15</a:t>
            </a:r>
            <a:r>
              <a:rPr lang="en-US" b="1" dirty="0">
                <a:solidFill>
                  <a:srgbClr val="0070C0"/>
                </a:solidFill>
                <a:latin typeface="Courier New" panose="02070309020205020404" pitchFamily="49" charset="0"/>
              </a:rPr>
              <a:t>]</a:t>
            </a:r>
          </a:p>
          <a:p>
            <a:pPr marL="0" indent="0">
              <a:lnSpc>
                <a:spcPct val="100000"/>
              </a:lnSpc>
              <a:spcBef>
                <a:spcPts val="0"/>
              </a:spcBef>
              <a:spcAft>
                <a:spcPts val="600"/>
              </a:spcAft>
            </a:pPr>
            <a:r>
              <a:rPr lang="en-US" dirty="0">
                <a:solidFill>
                  <a:srgbClr val="002060"/>
                </a:solidFill>
              </a:rPr>
              <a:t> </a:t>
            </a:r>
            <a:r>
              <a:rPr lang="en-US" dirty="0" smtClean="0">
                <a:solidFill>
                  <a:srgbClr val="002060"/>
                </a:solidFill>
              </a:rPr>
              <a:t>	Character </a:t>
            </a:r>
            <a:r>
              <a:rPr lang="en-US" dirty="0">
                <a:solidFill>
                  <a:srgbClr val="002060"/>
                </a:solidFill>
              </a:rPr>
              <a:t>variables: </a:t>
            </a:r>
            <a:r>
              <a:rPr lang="en-US" b="1" dirty="0" err="1">
                <a:solidFill>
                  <a:srgbClr val="0070C0"/>
                </a:solidFill>
                <a:latin typeface="Courier New" panose="02070309020205020404" pitchFamily="49" charset="0"/>
              </a:rPr>
              <a:t>FirstInitial</a:t>
            </a:r>
            <a:r>
              <a:rPr lang="en-US" dirty="0">
                <a:solidFill>
                  <a:srgbClr val="002060"/>
                </a:solidFill>
              </a:rPr>
              <a:t>, </a:t>
            </a:r>
            <a:r>
              <a:rPr lang="en-US" b="1" dirty="0" err="1">
                <a:solidFill>
                  <a:srgbClr val="0070C0"/>
                </a:solidFill>
                <a:latin typeface="Courier New" panose="02070309020205020404" pitchFamily="49" charset="0"/>
              </a:rPr>
              <a:t>LastInitial</a:t>
            </a:r>
            <a:endParaRPr lang="en-US" b="1" dirty="0">
              <a:solidFill>
                <a:srgbClr val="0070C0"/>
              </a:solidFill>
              <a:latin typeface="Courier New" panose="02070309020205020404" pitchFamily="49" charset="0"/>
            </a:endParaRPr>
          </a:p>
          <a:p>
            <a:pPr marL="0" indent="0">
              <a:lnSpc>
                <a:spcPct val="100000"/>
              </a:lnSpc>
              <a:spcBef>
                <a:spcPts val="0"/>
              </a:spcBef>
              <a:spcAft>
                <a:spcPts val="600"/>
              </a:spcAft>
            </a:pPr>
            <a:r>
              <a:rPr lang="en-US" dirty="0">
                <a:solidFill>
                  <a:srgbClr val="002060"/>
                </a:solidFill>
              </a:rPr>
              <a:t> </a:t>
            </a:r>
            <a:r>
              <a:rPr lang="en-US" dirty="0" smtClean="0">
                <a:solidFill>
                  <a:srgbClr val="002060"/>
                </a:solidFill>
              </a:rPr>
              <a:t>	Integer </a:t>
            </a:r>
            <a:r>
              <a:rPr lang="en-US" dirty="0">
                <a:solidFill>
                  <a:srgbClr val="002060"/>
                </a:solidFill>
              </a:rPr>
              <a:t>variables: </a:t>
            </a:r>
            <a:r>
              <a:rPr lang="en-US" b="1" dirty="0">
                <a:solidFill>
                  <a:srgbClr val="0070C0"/>
                </a:solidFill>
                <a:latin typeface="Courier New" panose="02070309020205020404" pitchFamily="49" charset="0"/>
              </a:rPr>
              <a:t>J</a:t>
            </a:r>
            <a:r>
              <a:rPr lang="en-US" dirty="0">
                <a:solidFill>
                  <a:srgbClr val="002060"/>
                </a:solidFill>
              </a:rPr>
              <a:t>, </a:t>
            </a:r>
            <a:r>
              <a:rPr lang="en-US" b="1" dirty="0">
                <a:solidFill>
                  <a:srgbClr val="0070C0"/>
                </a:solidFill>
                <a:latin typeface="Courier New" panose="02070309020205020404" pitchFamily="49" charset="0"/>
              </a:rPr>
              <a:t>K</a:t>
            </a:r>
            <a:r>
              <a:rPr lang="en-US" dirty="0">
                <a:solidFill>
                  <a:srgbClr val="002060"/>
                </a:solidFill>
              </a:rPr>
              <a:t>, </a:t>
            </a:r>
            <a:r>
              <a:rPr lang="en-US" b="1" dirty="0">
                <a:solidFill>
                  <a:srgbClr val="0070C0"/>
                </a:solidFill>
                <a:latin typeface="Courier New" panose="02070309020205020404" pitchFamily="49" charset="0"/>
              </a:rPr>
              <a:t>Count</a:t>
            </a:r>
          </a:p>
        </p:txBody>
      </p:sp>
    </p:spTree>
    <p:extLst>
      <p:ext uri="{BB962C8B-B14F-4D97-AF65-F5344CB8AC3E}">
        <p14:creationId xmlns:p14="http://schemas.microsoft.com/office/powerpoint/2010/main" val="29692950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977153" y="350716"/>
            <a:ext cx="9843248" cy="698156"/>
          </a:xfrm>
        </p:spPr>
        <p:txBody>
          <a:bodyPr>
            <a:normAutofit/>
          </a:bodyPr>
          <a:lstStyle/>
          <a:p>
            <a:r>
              <a:rPr lang="en-US" sz="3600" b="1" dirty="0" smtClean="0">
                <a:solidFill>
                  <a:schemeClr val="accent1">
                    <a:lumMod val="75000"/>
                  </a:schemeClr>
                </a:solidFill>
              </a:rPr>
              <a:t>Example: Using </a:t>
            </a:r>
            <a:r>
              <a:rPr lang="en-US" sz="3600" b="1" dirty="0" smtClean="0">
                <a:solidFill>
                  <a:schemeClr val="accent1">
                    <a:lumMod val="75000"/>
                  </a:schemeClr>
                </a:solidFill>
                <a:latin typeface="Courier New" panose="02070309020205020404" pitchFamily="49" charset="0"/>
                <a:cs typeface="Courier New" panose="02070309020205020404" pitchFamily="49" charset="0"/>
              </a:rPr>
              <a:t>Character</a:t>
            </a:r>
            <a:r>
              <a:rPr lang="en-US" sz="3600" b="1" dirty="0" smtClean="0">
                <a:solidFill>
                  <a:schemeClr val="accent1">
                    <a:lumMod val="75000"/>
                  </a:schemeClr>
                </a:solidFill>
              </a:rPr>
              <a:t> Arrays </a:t>
            </a:r>
            <a:r>
              <a:rPr lang="en-US" sz="2400" b="1" dirty="0" smtClean="0">
                <a:solidFill>
                  <a:schemeClr val="accent1">
                    <a:lumMod val="75000"/>
                  </a:schemeClr>
                </a:solidFill>
              </a:rPr>
              <a:t>(continued)</a:t>
            </a:r>
            <a:endParaRPr lang="en-US" sz="2400" b="1" dirty="0">
              <a:solidFill>
                <a:schemeClr val="accent1">
                  <a:lumMod val="75000"/>
                </a:schemeClr>
              </a:solidFill>
            </a:endParaRPr>
          </a:p>
        </p:txBody>
      </p:sp>
      <p:sp>
        <p:nvSpPr>
          <p:cNvPr id="3" name="Content Placeholder 2"/>
          <p:cNvSpPr>
            <a:spLocks noGrp="1"/>
          </p:cNvSpPr>
          <p:nvPr>
            <p:ph idx="4294967295"/>
          </p:nvPr>
        </p:nvSpPr>
        <p:spPr>
          <a:xfrm>
            <a:off x="311970" y="1134934"/>
            <a:ext cx="10660827" cy="4502073"/>
          </a:xfrm>
        </p:spPr>
        <p:txBody>
          <a:bodyPr>
            <a:noAutofit/>
          </a:bodyPr>
          <a:lstStyle/>
          <a:p>
            <a:pPr marL="0" indent="0">
              <a:lnSpc>
                <a:spcPct val="100000"/>
              </a:lnSpc>
              <a:spcBef>
                <a:spcPts val="0"/>
              </a:spcBef>
              <a:spcAft>
                <a:spcPts val="0"/>
              </a:spcAft>
              <a:buFont typeface="Times" panose="02020603050405020304" pitchFamily="18" charset="0"/>
              <a:buNone/>
            </a:pPr>
            <a:r>
              <a:rPr lang="en-US" dirty="0" smtClean="0">
                <a:solidFill>
                  <a:srgbClr val="002060"/>
                </a:solidFill>
              </a:rPr>
              <a:t> 1	</a:t>
            </a:r>
            <a:r>
              <a:rPr lang="en-US" sz="1800" dirty="0" smtClean="0">
                <a:solidFill>
                  <a:srgbClr val="002060"/>
                </a:solidFill>
                <a:latin typeface="Courier New" panose="02070309020205020404" pitchFamily="49" charset="0"/>
              </a:rPr>
              <a:t>Write </a:t>
            </a:r>
            <a:r>
              <a:rPr lang="en-US" sz="1800" dirty="0">
                <a:solidFill>
                  <a:srgbClr val="002060"/>
                </a:solidFill>
                <a:latin typeface="Courier New" panose="02070309020205020404" pitchFamily="49" charset="0"/>
              </a:rPr>
              <a:t>“Enter a name, first name first, then last name:“</a:t>
            </a:r>
          </a:p>
          <a:p>
            <a:pPr marL="0" indent="0">
              <a:lnSpc>
                <a:spcPct val="100000"/>
              </a:lnSpc>
              <a:spcBef>
                <a:spcPts val="0"/>
              </a:spcBef>
              <a:spcAft>
                <a:spcPts val="0"/>
              </a:spcAft>
              <a:buFont typeface="Times" panose="02020603050405020304" pitchFamily="18" charset="0"/>
              <a:buNone/>
            </a:pPr>
            <a:r>
              <a:rPr lang="en-US" sz="1800" dirty="0" smtClean="0">
                <a:solidFill>
                  <a:srgbClr val="002060"/>
                </a:solidFill>
                <a:latin typeface="Courier New" panose="02070309020205020404" pitchFamily="49" charset="0"/>
              </a:rPr>
              <a:t>2	Input </a:t>
            </a:r>
            <a:r>
              <a:rPr lang="en-US" sz="1800" b="1" dirty="0" err="1">
                <a:solidFill>
                  <a:srgbClr val="0070C0"/>
                </a:solidFill>
                <a:latin typeface="Courier New" panose="02070309020205020404" pitchFamily="49" charset="0"/>
              </a:rPr>
              <a:t>FullName</a:t>
            </a:r>
            <a:endParaRPr lang="en-US" sz="1800" b="1" dirty="0">
              <a:solidFill>
                <a:srgbClr val="0070C0"/>
              </a:solidFill>
              <a:latin typeface="Courier New" panose="02070309020205020404" pitchFamily="49" charset="0"/>
            </a:endParaRPr>
          </a:p>
          <a:p>
            <a:pPr marL="0" indent="0">
              <a:lnSpc>
                <a:spcPct val="100000"/>
              </a:lnSpc>
              <a:spcBef>
                <a:spcPts val="0"/>
              </a:spcBef>
              <a:spcAft>
                <a:spcPts val="0"/>
              </a:spcAft>
              <a:buFont typeface="Times" panose="02020603050405020304" pitchFamily="18" charset="0"/>
              <a:buNone/>
            </a:pPr>
            <a:r>
              <a:rPr lang="en-US" sz="1800" dirty="0">
                <a:solidFill>
                  <a:srgbClr val="002060"/>
                </a:solidFill>
                <a:latin typeface="Courier New" panose="02070309020205020404" pitchFamily="49" charset="0"/>
              </a:rPr>
              <a:t>3	Set Count = 0</a:t>
            </a:r>
          </a:p>
          <a:p>
            <a:pPr marL="0" indent="0">
              <a:lnSpc>
                <a:spcPct val="100000"/>
              </a:lnSpc>
              <a:spcBef>
                <a:spcPts val="0"/>
              </a:spcBef>
              <a:spcAft>
                <a:spcPts val="0"/>
              </a:spcAft>
              <a:buFont typeface="Times" panose="02020603050405020304" pitchFamily="18" charset="0"/>
              <a:buNone/>
            </a:pPr>
            <a:r>
              <a:rPr lang="en-US" sz="1800" dirty="0">
                <a:solidFill>
                  <a:srgbClr val="002060"/>
                </a:solidFill>
                <a:latin typeface="Courier New" panose="02070309020205020404" pitchFamily="49" charset="0"/>
              </a:rPr>
              <a:t>4	While </a:t>
            </a:r>
            <a:r>
              <a:rPr lang="en-US" sz="1800" b="1" dirty="0" err="1">
                <a:solidFill>
                  <a:srgbClr val="0070C0"/>
                </a:solidFill>
                <a:latin typeface="Courier New" panose="02070309020205020404" pitchFamily="49" charset="0"/>
              </a:rPr>
              <a:t>FullName</a:t>
            </a:r>
            <a:r>
              <a:rPr lang="en-US" sz="1800" b="1" dirty="0">
                <a:solidFill>
                  <a:srgbClr val="0070C0"/>
                </a:solidFill>
                <a:latin typeface="Courier New" panose="02070309020205020404" pitchFamily="49" charset="0"/>
              </a:rPr>
              <a:t>[Count]</a:t>
            </a:r>
            <a:r>
              <a:rPr lang="en-US" sz="1800" dirty="0">
                <a:solidFill>
                  <a:srgbClr val="002060"/>
                </a:solidFill>
                <a:latin typeface="Courier New" panose="02070309020205020404" pitchFamily="49" charset="0"/>
              </a:rPr>
              <a:t> != “ “</a:t>
            </a:r>
          </a:p>
          <a:p>
            <a:pPr marL="0" indent="0">
              <a:lnSpc>
                <a:spcPct val="100000"/>
              </a:lnSpc>
              <a:spcBef>
                <a:spcPts val="0"/>
              </a:spcBef>
              <a:spcAft>
                <a:spcPts val="0"/>
              </a:spcAft>
              <a:buFont typeface="Times" panose="02020603050405020304" pitchFamily="18" charset="0"/>
              <a:buNone/>
            </a:pPr>
            <a:r>
              <a:rPr lang="en-US" sz="1800" dirty="0">
                <a:solidFill>
                  <a:srgbClr val="002060"/>
                </a:solidFill>
                <a:latin typeface="Courier New" panose="02070309020205020404" pitchFamily="49" charset="0"/>
              </a:rPr>
              <a:t>5		Set </a:t>
            </a:r>
            <a:r>
              <a:rPr lang="en-US" sz="1800" b="1" dirty="0" err="1">
                <a:solidFill>
                  <a:srgbClr val="0070C0"/>
                </a:solidFill>
                <a:latin typeface="Courier New" panose="02070309020205020404" pitchFamily="49" charset="0"/>
              </a:rPr>
              <a:t>FirstName</a:t>
            </a:r>
            <a:r>
              <a:rPr lang="en-US" sz="1800" b="1" dirty="0">
                <a:solidFill>
                  <a:srgbClr val="0070C0"/>
                </a:solidFill>
                <a:latin typeface="Courier New" panose="02070309020205020404" pitchFamily="49" charset="0"/>
              </a:rPr>
              <a:t>[Count]</a:t>
            </a:r>
            <a:r>
              <a:rPr lang="en-US" sz="1800" dirty="0">
                <a:solidFill>
                  <a:srgbClr val="002060"/>
                </a:solidFill>
                <a:latin typeface="Courier New" panose="02070309020205020404" pitchFamily="49" charset="0"/>
              </a:rPr>
              <a:t> = </a:t>
            </a:r>
            <a:r>
              <a:rPr lang="en-US" sz="1800" b="1" dirty="0" err="1">
                <a:solidFill>
                  <a:srgbClr val="0070C0"/>
                </a:solidFill>
                <a:latin typeface="Courier New" panose="02070309020205020404" pitchFamily="49" charset="0"/>
              </a:rPr>
              <a:t>FullName</a:t>
            </a:r>
            <a:r>
              <a:rPr lang="en-US" sz="1800" b="1" dirty="0">
                <a:solidFill>
                  <a:srgbClr val="0070C0"/>
                </a:solidFill>
                <a:latin typeface="Courier New" panose="02070309020205020404" pitchFamily="49" charset="0"/>
              </a:rPr>
              <a:t>[Count]</a:t>
            </a:r>
          </a:p>
          <a:p>
            <a:pPr marL="0" indent="0">
              <a:lnSpc>
                <a:spcPct val="100000"/>
              </a:lnSpc>
              <a:spcBef>
                <a:spcPts val="0"/>
              </a:spcBef>
              <a:spcAft>
                <a:spcPts val="0"/>
              </a:spcAft>
              <a:buFont typeface="Times" panose="02020603050405020304" pitchFamily="18" charset="0"/>
              <a:buNone/>
            </a:pPr>
            <a:r>
              <a:rPr lang="en-US" sz="1800" dirty="0">
                <a:solidFill>
                  <a:srgbClr val="002060"/>
                </a:solidFill>
                <a:latin typeface="Courier New" panose="02070309020205020404" pitchFamily="49" charset="0"/>
              </a:rPr>
              <a:t>6		Set </a:t>
            </a:r>
            <a:r>
              <a:rPr lang="en-US" sz="1800" b="1" dirty="0">
                <a:solidFill>
                  <a:srgbClr val="0070C0"/>
                </a:solidFill>
                <a:latin typeface="Courier New" panose="02070309020205020404" pitchFamily="49" charset="0"/>
              </a:rPr>
              <a:t>Count</a:t>
            </a:r>
            <a:r>
              <a:rPr lang="en-US" sz="1800" dirty="0">
                <a:solidFill>
                  <a:srgbClr val="002060"/>
                </a:solidFill>
                <a:latin typeface="Courier New" panose="02070309020205020404" pitchFamily="49" charset="0"/>
              </a:rPr>
              <a:t> = </a:t>
            </a:r>
            <a:r>
              <a:rPr lang="en-US" sz="1800" b="1" dirty="0">
                <a:solidFill>
                  <a:srgbClr val="0070C0"/>
                </a:solidFill>
                <a:latin typeface="Courier New" panose="02070309020205020404" pitchFamily="49" charset="0"/>
              </a:rPr>
              <a:t>Count</a:t>
            </a:r>
            <a:r>
              <a:rPr lang="en-US" sz="1800" dirty="0">
                <a:solidFill>
                  <a:srgbClr val="002060"/>
                </a:solidFill>
                <a:latin typeface="Courier New" panose="02070309020205020404" pitchFamily="49" charset="0"/>
              </a:rPr>
              <a:t> + 1</a:t>
            </a:r>
          </a:p>
          <a:p>
            <a:pPr marL="0" indent="0">
              <a:lnSpc>
                <a:spcPct val="100000"/>
              </a:lnSpc>
              <a:spcBef>
                <a:spcPts val="0"/>
              </a:spcBef>
              <a:spcAft>
                <a:spcPts val="0"/>
              </a:spcAft>
              <a:buFont typeface="Times" panose="02020603050405020304" pitchFamily="18" charset="0"/>
              <a:buNone/>
            </a:pPr>
            <a:r>
              <a:rPr lang="en-US" sz="1800" dirty="0">
                <a:solidFill>
                  <a:srgbClr val="002060"/>
                </a:solidFill>
                <a:latin typeface="Courier New" panose="02070309020205020404" pitchFamily="49" charset="0"/>
              </a:rPr>
              <a:t>7	End While</a:t>
            </a:r>
          </a:p>
          <a:p>
            <a:pPr marL="0" indent="0">
              <a:lnSpc>
                <a:spcPct val="100000"/>
              </a:lnSpc>
              <a:spcBef>
                <a:spcPts val="0"/>
              </a:spcBef>
              <a:spcAft>
                <a:spcPts val="0"/>
              </a:spcAft>
              <a:buNone/>
            </a:pPr>
            <a:r>
              <a:rPr lang="en-US" sz="1800" dirty="0">
                <a:solidFill>
                  <a:srgbClr val="002060"/>
                </a:solidFill>
                <a:latin typeface="Courier New" panose="02070309020205020404" pitchFamily="49" charset="0"/>
              </a:rPr>
              <a:t>8	Set </a:t>
            </a:r>
            <a:r>
              <a:rPr lang="en-US" sz="1800" b="1" dirty="0" err="1">
                <a:solidFill>
                  <a:srgbClr val="0070C0"/>
                </a:solidFill>
                <a:latin typeface="Courier New" panose="02070309020205020404" pitchFamily="49" charset="0"/>
              </a:rPr>
              <a:t>FirstInitial</a:t>
            </a:r>
            <a:r>
              <a:rPr lang="en-US" sz="1800" dirty="0">
                <a:solidFill>
                  <a:srgbClr val="002060"/>
                </a:solidFill>
                <a:latin typeface="Courier New" panose="02070309020205020404" pitchFamily="49" charset="0"/>
              </a:rPr>
              <a:t> = </a:t>
            </a:r>
            <a:r>
              <a:rPr lang="en-US" sz="1800" b="1" dirty="0" err="1">
                <a:solidFill>
                  <a:srgbClr val="0070C0"/>
                </a:solidFill>
                <a:latin typeface="Courier New" panose="02070309020205020404" pitchFamily="49" charset="0"/>
              </a:rPr>
              <a:t>FullName</a:t>
            </a:r>
            <a:r>
              <a:rPr lang="en-US" sz="1800" b="1" dirty="0">
                <a:solidFill>
                  <a:srgbClr val="0070C0"/>
                </a:solidFill>
                <a:latin typeface="Courier New" panose="02070309020205020404" pitchFamily="49" charset="0"/>
              </a:rPr>
              <a:t>[</a:t>
            </a:r>
            <a:r>
              <a:rPr lang="en-US" sz="1800" dirty="0">
                <a:solidFill>
                  <a:srgbClr val="002060"/>
                </a:solidFill>
                <a:latin typeface="Courier New" panose="02070309020205020404" pitchFamily="49" charset="0"/>
              </a:rPr>
              <a:t>0</a:t>
            </a:r>
            <a:r>
              <a:rPr lang="en-US" sz="1800" b="1" dirty="0">
                <a:solidFill>
                  <a:srgbClr val="0070C0"/>
                </a:solidFill>
                <a:latin typeface="Courier New" panose="02070309020205020404" pitchFamily="49" charset="0"/>
              </a:rPr>
              <a:t>]</a:t>
            </a:r>
          </a:p>
          <a:p>
            <a:pPr marL="0" indent="0">
              <a:lnSpc>
                <a:spcPct val="100000"/>
              </a:lnSpc>
              <a:spcBef>
                <a:spcPts val="0"/>
              </a:spcBef>
              <a:spcAft>
                <a:spcPts val="0"/>
              </a:spcAft>
              <a:buFont typeface="Times" panose="02020603050405020304" pitchFamily="18" charset="0"/>
              <a:buNone/>
            </a:pPr>
            <a:r>
              <a:rPr lang="en-US" sz="1800" dirty="0">
                <a:solidFill>
                  <a:srgbClr val="002060"/>
                </a:solidFill>
                <a:latin typeface="Courier New" panose="02070309020205020404" pitchFamily="49" charset="0"/>
              </a:rPr>
              <a:t>9	Set </a:t>
            </a:r>
            <a:r>
              <a:rPr lang="en-US" sz="1800" b="1" dirty="0" err="1">
                <a:solidFill>
                  <a:srgbClr val="0070C0"/>
                </a:solidFill>
                <a:latin typeface="Courier New" panose="02070309020205020404" pitchFamily="49" charset="0"/>
              </a:rPr>
              <a:t>LastInitial</a:t>
            </a:r>
            <a:r>
              <a:rPr lang="en-US" sz="1800" dirty="0">
                <a:solidFill>
                  <a:srgbClr val="002060"/>
                </a:solidFill>
                <a:latin typeface="Courier New" panose="02070309020205020404" pitchFamily="49" charset="0"/>
              </a:rPr>
              <a:t> = </a:t>
            </a:r>
            <a:r>
              <a:rPr lang="en-US" sz="1800" b="1" dirty="0" err="1" smtClean="0">
                <a:solidFill>
                  <a:srgbClr val="0070C0"/>
                </a:solidFill>
                <a:latin typeface="Courier New" panose="02070309020205020404" pitchFamily="49" charset="0"/>
              </a:rPr>
              <a:t>FullName</a:t>
            </a:r>
            <a:r>
              <a:rPr lang="en-US" sz="1800" b="1" dirty="0" smtClean="0">
                <a:solidFill>
                  <a:srgbClr val="0070C0"/>
                </a:solidFill>
                <a:latin typeface="Courier New" panose="02070309020205020404" pitchFamily="49" charset="0"/>
              </a:rPr>
              <a:t>[Count </a:t>
            </a:r>
            <a:r>
              <a:rPr lang="en-US" sz="1800" dirty="0" smtClean="0">
                <a:solidFill>
                  <a:srgbClr val="002060"/>
                </a:solidFill>
                <a:latin typeface="Courier New" panose="02070309020205020404" pitchFamily="49" charset="0"/>
              </a:rPr>
              <a:t>+ 1</a:t>
            </a:r>
            <a:r>
              <a:rPr lang="en-US" sz="1800" b="1" dirty="0">
                <a:solidFill>
                  <a:srgbClr val="0070C0"/>
                </a:solidFill>
                <a:latin typeface="Courier New" panose="02070309020205020404" pitchFamily="49" charset="0"/>
              </a:rPr>
              <a:t>]</a:t>
            </a:r>
          </a:p>
          <a:p>
            <a:pPr marL="0" indent="0">
              <a:lnSpc>
                <a:spcPct val="100000"/>
              </a:lnSpc>
              <a:spcBef>
                <a:spcPts val="0"/>
              </a:spcBef>
              <a:spcAft>
                <a:spcPts val="0"/>
              </a:spcAft>
              <a:buFont typeface="Times" panose="02020603050405020304" pitchFamily="18" charset="0"/>
              <a:buNone/>
            </a:pPr>
            <a:r>
              <a:rPr lang="en-US" sz="1800" dirty="0">
                <a:solidFill>
                  <a:srgbClr val="002060"/>
                </a:solidFill>
                <a:latin typeface="Courier New" panose="02070309020205020404" pitchFamily="49" charset="0"/>
              </a:rPr>
              <a:t>10	Set </a:t>
            </a:r>
            <a:r>
              <a:rPr lang="en-US" sz="1800" b="1" dirty="0">
                <a:solidFill>
                  <a:srgbClr val="0070C0"/>
                </a:solidFill>
                <a:latin typeface="Courier New" panose="02070309020205020404" pitchFamily="49" charset="0"/>
              </a:rPr>
              <a:t>J </a:t>
            </a:r>
            <a:r>
              <a:rPr lang="en-US" sz="1800" dirty="0">
                <a:solidFill>
                  <a:srgbClr val="002060"/>
                </a:solidFill>
                <a:latin typeface="Courier New" panose="02070309020205020404" pitchFamily="49" charset="0"/>
              </a:rPr>
              <a:t>= 0</a:t>
            </a:r>
          </a:p>
          <a:p>
            <a:pPr marL="0" indent="0">
              <a:lnSpc>
                <a:spcPct val="100000"/>
              </a:lnSpc>
              <a:spcBef>
                <a:spcPts val="0"/>
              </a:spcBef>
              <a:spcAft>
                <a:spcPts val="0"/>
              </a:spcAft>
              <a:buFont typeface="Times" panose="02020603050405020304" pitchFamily="18" charset="0"/>
              <a:buNone/>
            </a:pPr>
            <a:r>
              <a:rPr lang="en-US" sz="1800" dirty="0">
                <a:solidFill>
                  <a:srgbClr val="002060"/>
                </a:solidFill>
                <a:latin typeface="Courier New" panose="02070309020205020404" pitchFamily="49" charset="0"/>
              </a:rPr>
              <a:t>11	For (</a:t>
            </a:r>
            <a:r>
              <a:rPr lang="en-US" sz="1800" b="1" dirty="0">
                <a:solidFill>
                  <a:srgbClr val="0070C0"/>
                </a:solidFill>
                <a:latin typeface="Courier New" panose="02070309020205020404" pitchFamily="49" charset="0"/>
              </a:rPr>
              <a:t>K</a:t>
            </a:r>
            <a:r>
              <a:rPr lang="en-US" sz="1800" dirty="0">
                <a:solidFill>
                  <a:srgbClr val="002060"/>
                </a:solidFill>
                <a:latin typeface="Courier New" panose="02070309020205020404" pitchFamily="49" charset="0"/>
              </a:rPr>
              <a:t> = </a:t>
            </a:r>
            <a:r>
              <a:rPr lang="en-US" sz="1800" b="1" dirty="0">
                <a:solidFill>
                  <a:srgbClr val="0070C0"/>
                </a:solidFill>
                <a:latin typeface="Courier New" panose="02070309020205020404" pitchFamily="49" charset="0"/>
              </a:rPr>
              <a:t>Count</a:t>
            </a:r>
            <a:r>
              <a:rPr lang="en-US" sz="1800" dirty="0">
                <a:solidFill>
                  <a:srgbClr val="002060"/>
                </a:solidFill>
                <a:latin typeface="Courier New" panose="02070309020205020404" pitchFamily="49" charset="0"/>
              </a:rPr>
              <a:t> + 1; </a:t>
            </a:r>
            <a:r>
              <a:rPr lang="en-US" sz="1800" b="1" dirty="0">
                <a:solidFill>
                  <a:srgbClr val="0070C0"/>
                </a:solidFill>
                <a:latin typeface="Courier New" panose="02070309020205020404" pitchFamily="49" charset="0"/>
              </a:rPr>
              <a:t>K</a:t>
            </a:r>
            <a:r>
              <a:rPr lang="en-US" sz="1800" dirty="0">
                <a:solidFill>
                  <a:srgbClr val="002060"/>
                </a:solidFill>
                <a:latin typeface="Courier New" panose="02070309020205020404" pitchFamily="49" charset="0"/>
              </a:rPr>
              <a:t> &lt;= </a:t>
            </a:r>
            <a:r>
              <a:rPr lang="en-US" sz="1800" dirty="0" err="1">
                <a:solidFill>
                  <a:srgbClr val="002060"/>
                </a:solidFill>
                <a:latin typeface="Courier New" panose="02070309020205020404" pitchFamily="49" charset="0"/>
              </a:rPr>
              <a:t>Length_Of</a:t>
            </a:r>
            <a:r>
              <a:rPr lang="en-US" sz="1800" dirty="0">
                <a:solidFill>
                  <a:srgbClr val="002060"/>
                </a:solidFill>
                <a:latin typeface="Courier New" panose="02070309020205020404" pitchFamily="49" charset="0"/>
              </a:rPr>
              <a:t>(</a:t>
            </a:r>
            <a:r>
              <a:rPr lang="en-US" sz="1800" b="1" dirty="0" err="1">
                <a:solidFill>
                  <a:srgbClr val="0070C0"/>
                </a:solidFill>
                <a:latin typeface="Courier New" panose="02070309020205020404" pitchFamily="49" charset="0"/>
              </a:rPr>
              <a:t>FullName</a:t>
            </a:r>
            <a:r>
              <a:rPr lang="en-US" sz="1800" dirty="0">
                <a:solidFill>
                  <a:srgbClr val="002060"/>
                </a:solidFill>
                <a:latin typeface="Courier New" panose="02070309020205020404" pitchFamily="49" charset="0"/>
              </a:rPr>
              <a:t>) – 1; </a:t>
            </a:r>
            <a:r>
              <a:rPr lang="en-US" sz="1800" b="1" dirty="0">
                <a:solidFill>
                  <a:srgbClr val="0070C0"/>
                </a:solidFill>
                <a:latin typeface="Courier New" panose="02070309020205020404" pitchFamily="49" charset="0"/>
              </a:rPr>
              <a:t>K</a:t>
            </a:r>
            <a:r>
              <a:rPr lang="en-US" sz="1800" dirty="0">
                <a:solidFill>
                  <a:srgbClr val="002060"/>
                </a:solidFill>
                <a:latin typeface="Courier New" panose="02070309020205020404" pitchFamily="49" charset="0"/>
              </a:rPr>
              <a:t>++)</a:t>
            </a:r>
          </a:p>
          <a:p>
            <a:pPr marL="0" indent="0">
              <a:lnSpc>
                <a:spcPct val="100000"/>
              </a:lnSpc>
              <a:spcBef>
                <a:spcPts val="0"/>
              </a:spcBef>
              <a:spcAft>
                <a:spcPts val="0"/>
              </a:spcAft>
              <a:buFont typeface="Times" panose="02020603050405020304" pitchFamily="18" charset="0"/>
              <a:buNone/>
            </a:pPr>
            <a:r>
              <a:rPr lang="en-US" sz="1800" dirty="0">
                <a:solidFill>
                  <a:srgbClr val="002060"/>
                </a:solidFill>
                <a:latin typeface="Courier New" panose="02070309020205020404" pitchFamily="49" charset="0"/>
              </a:rPr>
              <a:t>12		Set </a:t>
            </a:r>
            <a:r>
              <a:rPr lang="en-US" sz="1800" b="1" dirty="0" err="1">
                <a:solidFill>
                  <a:srgbClr val="0070C0"/>
                </a:solidFill>
                <a:latin typeface="Courier New" panose="02070309020205020404" pitchFamily="49" charset="0"/>
              </a:rPr>
              <a:t>LastName</a:t>
            </a:r>
            <a:r>
              <a:rPr lang="en-US" sz="1800" b="1" dirty="0">
                <a:solidFill>
                  <a:srgbClr val="0070C0"/>
                </a:solidFill>
                <a:latin typeface="Courier New" panose="02070309020205020404" pitchFamily="49" charset="0"/>
              </a:rPr>
              <a:t>[J]</a:t>
            </a:r>
            <a:r>
              <a:rPr lang="en-US" sz="1800" dirty="0">
                <a:solidFill>
                  <a:srgbClr val="002060"/>
                </a:solidFill>
                <a:latin typeface="Courier New" panose="02070309020205020404" pitchFamily="49" charset="0"/>
              </a:rPr>
              <a:t> = </a:t>
            </a:r>
            <a:r>
              <a:rPr lang="en-US" sz="1800" b="1" dirty="0" err="1">
                <a:solidFill>
                  <a:srgbClr val="0070C0"/>
                </a:solidFill>
                <a:latin typeface="Courier New" panose="02070309020205020404" pitchFamily="49" charset="0"/>
              </a:rPr>
              <a:t>FullName</a:t>
            </a:r>
            <a:r>
              <a:rPr lang="en-US" sz="1800" b="1" dirty="0">
                <a:solidFill>
                  <a:srgbClr val="0070C0"/>
                </a:solidFill>
                <a:latin typeface="Courier New" panose="02070309020205020404" pitchFamily="49" charset="0"/>
              </a:rPr>
              <a:t>[K]</a:t>
            </a:r>
          </a:p>
          <a:p>
            <a:pPr marL="0" indent="0">
              <a:lnSpc>
                <a:spcPct val="100000"/>
              </a:lnSpc>
              <a:spcBef>
                <a:spcPts val="0"/>
              </a:spcBef>
              <a:spcAft>
                <a:spcPts val="0"/>
              </a:spcAft>
              <a:buFont typeface="Times" panose="02020603050405020304" pitchFamily="18" charset="0"/>
              <a:buNone/>
            </a:pPr>
            <a:r>
              <a:rPr lang="en-US" sz="1800" dirty="0">
                <a:solidFill>
                  <a:srgbClr val="002060"/>
                </a:solidFill>
                <a:latin typeface="Courier New" panose="02070309020205020404" pitchFamily="49" charset="0"/>
              </a:rPr>
              <a:t>13		Set </a:t>
            </a:r>
            <a:r>
              <a:rPr lang="en-US" sz="1800" b="1" dirty="0">
                <a:solidFill>
                  <a:srgbClr val="0070C0"/>
                </a:solidFill>
                <a:latin typeface="Courier New" panose="02070309020205020404" pitchFamily="49" charset="0"/>
              </a:rPr>
              <a:t>J</a:t>
            </a:r>
            <a:r>
              <a:rPr lang="en-US" sz="1800" dirty="0">
                <a:solidFill>
                  <a:srgbClr val="002060"/>
                </a:solidFill>
                <a:latin typeface="Courier New" panose="02070309020205020404" pitchFamily="49" charset="0"/>
              </a:rPr>
              <a:t> = </a:t>
            </a:r>
            <a:r>
              <a:rPr lang="en-US" sz="1800" b="1" dirty="0">
                <a:solidFill>
                  <a:srgbClr val="0070C0"/>
                </a:solidFill>
                <a:latin typeface="Courier New" panose="02070309020205020404" pitchFamily="49" charset="0"/>
              </a:rPr>
              <a:t>J </a:t>
            </a:r>
            <a:r>
              <a:rPr lang="en-US" sz="1800" dirty="0">
                <a:solidFill>
                  <a:srgbClr val="002060"/>
                </a:solidFill>
                <a:latin typeface="Courier New" panose="02070309020205020404" pitchFamily="49" charset="0"/>
              </a:rPr>
              <a:t>+ 1</a:t>
            </a:r>
          </a:p>
          <a:p>
            <a:pPr marL="0" indent="0">
              <a:lnSpc>
                <a:spcPct val="100000"/>
              </a:lnSpc>
              <a:spcBef>
                <a:spcPts val="0"/>
              </a:spcBef>
              <a:spcAft>
                <a:spcPts val="0"/>
              </a:spcAft>
              <a:buFont typeface="Times" panose="02020603050405020304" pitchFamily="18" charset="0"/>
              <a:buNone/>
            </a:pPr>
            <a:r>
              <a:rPr lang="en-US" sz="1800" dirty="0">
                <a:solidFill>
                  <a:srgbClr val="002060"/>
                </a:solidFill>
                <a:latin typeface="Courier New" panose="02070309020205020404" pitchFamily="49" charset="0"/>
              </a:rPr>
              <a:t>14	End For</a:t>
            </a:r>
          </a:p>
          <a:p>
            <a:pPr marL="0" indent="0">
              <a:lnSpc>
                <a:spcPct val="100000"/>
              </a:lnSpc>
              <a:spcBef>
                <a:spcPts val="0"/>
              </a:spcBef>
              <a:spcAft>
                <a:spcPts val="0"/>
              </a:spcAft>
              <a:buFont typeface="Times" panose="02020603050405020304" pitchFamily="18" charset="0"/>
              <a:buNone/>
            </a:pPr>
            <a:r>
              <a:rPr lang="en-US" sz="1800" dirty="0">
                <a:solidFill>
                  <a:srgbClr val="002060"/>
                </a:solidFill>
                <a:latin typeface="Courier New" panose="02070309020205020404" pitchFamily="49" charset="0"/>
              </a:rPr>
              <a:t>15	Write </a:t>
            </a:r>
            <a:r>
              <a:rPr lang="en-US" sz="1800" b="1" dirty="0" err="1">
                <a:solidFill>
                  <a:srgbClr val="0070C0"/>
                </a:solidFill>
                <a:latin typeface="Courier New" panose="02070309020205020404" pitchFamily="49" charset="0"/>
              </a:rPr>
              <a:t>LastName</a:t>
            </a:r>
            <a:r>
              <a:rPr lang="en-US" sz="1800" dirty="0">
                <a:solidFill>
                  <a:srgbClr val="002060"/>
                </a:solidFill>
                <a:latin typeface="Courier New" panose="02070309020205020404" pitchFamily="49" charset="0"/>
              </a:rPr>
              <a:t> + “, “ + </a:t>
            </a:r>
            <a:r>
              <a:rPr lang="en-US" sz="1800" b="1" dirty="0" err="1">
                <a:solidFill>
                  <a:srgbClr val="0070C0"/>
                </a:solidFill>
                <a:latin typeface="Courier New" panose="02070309020205020404" pitchFamily="49" charset="0"/>
              </a:rPr>
              <a:t>FirstName</a:t>
            </a:r>
            <a:endParaRPr lang="en-US" sz="1800" b="1" dirty="0">
              <a:solidFill>
                <a:srgbClr val="0070C0"/>
              </a:solidFill>
              <a:latin typeface="Courier New" panose="02070309020205020404" pitchFamily="49" charset="0"/>
            </a:endParaRPr>
          </a:p>
          <a:p>
            <a:pPr marL="0" indent="0">
              <a:lnSpc>
                <a:spcPct val="100000"/>
              </a:lnSpc>
              <a:spcBef>
                <a:spcPts val="0"/>
              </a:spcBef>
              <a:spcAft>
                <a:spcPts val="0"/>
              </a:spcAft>
              <a:buFont typeface="Times" panose="02020603050405020304" pitchFamily="18" charset="0"/>
              <a:buNone/>
            </a:pPr>
            <a:r>
              <a:rPr lang="en-US" sz="1800" dirty="0">
                <a:solidFill>
                  <a:srgbClr val="002060"/>
                </a:solidFill>
                <a:latin typeface="Courier New" panose="02070309020205020404" pitchFamily="49" charset="0"/>
              </a:rPr>
              <a:t>16	Write “Your initials are “ + </a:t>
            </a:r>
            <a:r>
              <a:rPr lang="en-US" sz="1800" b="1" dirty="0" err="1">
                <a:solidFill>
                  <a:srgbClr val="0070C0"/>
                </a:solidFill>
                <a:latin typeface="Courier New" panose="02070309020205020404" pitchFamily="49" charset="0"/>
              </a:rPr>
              <a:t>FirstInitial</a:t>
            </a:r>
            <a:r>
              <a:rPr lang="en-US" sz="1800" dirty="0">
                <a:solidFill>
                  <a:srgbClr val="002060"/>
                </a:solidFill>
                <a:latin typeface="Courier New" panose="02070309020205020404" pitchFamily="49" charset="0"/>
              </a:rPr>
              <a:t> + </a:t>
            </a:r>
            <a:r>
              <a:rPr lang="en-US" sz="1800" b="1" dirty="0" err="1">
                <a:solidFill>
                  <a:srgbClr val="0070C0"/>
                </a:solidFill>
                <a:latin typeface="Courier New" panose="02070309020205020404" pitchFamily="49" charset="0"/>
              </a:rPr>
              <a:t>LastInitial</a:t>
            </a:r>
            <a:endParaRPr lang="en-US" sz="1800" b="1" dirty="0">
              <a:solidFill>
                <a:srgbClr val="0070C0"/>
              </a:solidFill>
              <a:latin typeface="Courier New" panose="02070309020205020404" pitchFamily="49" charset="0"/>
            </a:endParaRPr>
          </a:p>
          <a:p>
            <a:pPr marL="0" indent="0">
              <a:lnSpc>
                <a:spcPct val="100000"/>
              </a:lnSpc>
              <a:spcBef>
                <a:spcPts val="0"/>
              </a:spcBef>
              <a:spcAft>
                <a:spcPts val="0"/>
              </a:spcAft>
              <a:buNone/>
            </a:pPr>
            <a:endParaRPr lang="en-US" sz="1800" dirty="0">
              <a:solidFill>
                <a:srgbClr val="002060"/>
              </a:solidFill>
              <a:latin typeface="Courier New" panose="02070309020205020404" pitchFamily="49" charset="0"/>
            </a:endParaRPr>
          </a:p>
        </p:txBody>
      </p:sp>
    </p:spTree>
    <p:extLst>
      <p:ext uri="{BB962C8B-B14F-4D97-AF65-F5344CB8AC3E}">
        <p14:creationId xmlns:p14="http://schemas.microsoft.com/office/powerpoint/2010/main" val="34435901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160060"/>
          </a:xfrm>
        </p:spPr>
        <p:txBody>
          <a:bodyPr>
            <a:normAutofit/>
          </a:bodyPr>
          <a:lstStyle/>
          <a:p>
            <a:r>
              <a:rPr lang="en-US" sz="3600" b="1" dirty="0">
                <a:solidFill>
                  <a:schemeClr val="accent1">
                    <a:lumMod val="75000"/>
                  </a:schemeClr>
                </a:solidFill>
              </a:rPr>
              <a:t>7</a:t>
            </a:r>
            <a:r>
              <a:rPr lang="en-US" sz="3600" b="1" dirty="0" smtClean="0">
                <a:solidFill>
                  <a:schemeClr val="accent1">
                    <a:lumMod val="75000"/>
                  </a:schemeClr>
                </a:solidFill>
              </a:rPr>
              <a:t>.4 Two-Dimensional Arrays</a:t>
            </a:r>
            <a:endParaRPr lang="en-US" sz="3600" b="1" dirty="0">
              <a:solidFill>
                <a:schemeClr val="accent1">
                  <a:lumMod val="75000"/>
                </a:schemeClr>
              </a:solidFill>
            </a:endParaRPr>
          </a:p>
        </p:txBody>
      </p:sp>
      <p:sp>
        <p:nvSpPr>
          <p:cNvPr id="6" name="Content Placeholder 5"/>
          <p:cNvSpPr>
            <a:spLocks noGrp="1"/>
          </p:cNvSpPr>
          <p:nvPr>
            <p:ph idx="1"/>
          </p:nvPr>
        </p:nvSpPr>
        <p:spPr>
          <a:xfrm>
            <a:off x="1097280" y="1941544"/>
            <a:ext cx="10058400" cy="4023360"/>
          </a:xfrm>
        </p:spPr>
        <p:txBody>
          <a:bodyPr>
            <a:normAutofit lnSpcReduction="10000"/>
          </a:bodyPr>
          <a:lstStyle/>
          <a:p>
            <a:pPr>
              <a:lnSpc>
                <a:spcPct val="100000"/>
              </a:lnSpc>
              <a:spcBef>
                <a:spcPts val="0"/>
              </a:spcBef>
              <a:spcAft>
                <a:spcPts val="600"/>
              </a:spcAft>
              <a:buFont typeface="Wingdings" panose="05000000000000000000" pitchFamily="2" charset="2"/>
              <a:buChar char="Ø"/>
            </a:pPr>
            <a:r>
              <a:rPr lang="en-US" dirty="0" smtClean="0">
                <a:solidFill>
                  <a:srgbClr val="002060"/>
                </a:solidFill>
              </a:rPr>
              <a:t> </a:t>
            </a:r>
            <a:r>
              <a:rPr lang="en-US" sz="2400" dirty="0" smtClean="0">
                <a:solidFill>
                  <a:srgbClr val="002060"/>
                </a:solidFill>
              </a:rPr>
              <a:t>In </a:t>
            </a:r>
            <a:r>
              <a:rPr lang="en-US" sz="2400" dirty="0">
                <a:solidFill>
                  <a:srgbClr val="002060"/>
                </a:solidFill>
              </a:rPr>
              <a:t>a </a:t>
            </a:r>
            <a:r>
              <a:rPr lang="en-US" sz="2400" b="1" dirty="0">
                <a:solidFill>
                  <a:srgbClr val="002060"/>
                </a:solidFill>
              </a:rPr>
              <a:t>two-dimensional array</a:t>
            </a:r>
            <a:r>
              <a:rPr lang="en-US" sz="2400" dirty="0">
                <a:solidFill>
                  <a:srgbClr val="002060"/>
                </a:solidFill>
              </a:rPr>
              <a:t>, the value of an element depends on two factors instead of just one.</a:t>
            </a:r>
          </a:p>
          <a:p>
            <a:pPr>
              <a:lnSpc>
                <a:spcPct val="100000"/>
              </a:lnSpc>
              <a:spcBef>
                <a:spcPts val="0"/>
              </a:spcBef>
              <a:spcAft>
                <a:spcPts val="600"/>
              </a:spcAft>
              <a:buFont typeface="Wingdings" panose="05000000000000000000" pitchFamily="2" charset="2"/>
              <a:buChar char="Ø"/>
            </a:pPr>
            <a:r>
              <a:rPr lang="en-US" sz="2400" dirty="0" smtClean="0">
                <a:solidFill>
                  <a:srgbClr val="002060"/>
                </a:solidFill>
              </a:rPr>
              <a:t> Sometimes </a:t>
            </a:r>
            <a:r>
              <a:rPr lang="en-US" sz="2400" dirty="0">
                <a:solidFill>
                  <a:srgbClr val="002060"/>
                </a:solidFill>
              </a:rPr>
              <a:t>it’s convenient to use arrays whose elements are determined by two factors. </a:t>
            </a:r>
          </a:p>
          <a:p>
            <a:pPr>
              <a:lnSpc>
                <a:spcPct val="100000"/>
              </a:lnSpc>
              <a:spcBef>
                <a:spcPts val="0"/>
              </a:spcBef>
              <a:spcAft>
                <a:spcPts val="600"/>
              </a:spcAft>
              <a:buFont typeface="Wingdings" panose="05000000000000000000" pitchFamily="2" charset="2"/>
              <a:buChar char="Ø"/>
            </a:pPr>
            <a:r>
              <a:rPr lang="en-US" sz="2400" dirty="0" smtClean="0">
                <a:solidFill>
                  <a:srgbClr val="002060"/>
                </a:solidFill>
              </a:rPr>
              <a:t> Example</a:t>
            </a:r>
            <a:r>
              <a:rPr lang="en-US" sz="2400" dirty="0">
                <a:solidFill>
                  <a:srgbClr val="002060"/>
                </a:solidFill>
              </a:rPr>
              <a:t>: the records of the monthly sales for salespeople for a </a:t>
            </a:r>
            <a:r>
              <a:rPr lang="en-US" sz="2400" dirty="0" smtClean="0">
                <a:solidFill>
                  <a:srgbClr val="002060"/>
                </a:solidFill>
              </a:rPr>
              <a:t>year:</a:t>
            </a:r>
            <a:endParaRPr lang="en-US" sz="2400" dirty="0">
              <a:solidFill>
                <a:srgbClr val="002060"/>
              </a:solidFill>
            </a:endParaRPr>
          </a:p>
          <a:p>
            <a:pPr marL="525780" lvl="2" indent="-342900">
              <a:lnSpc>
                <a:spcPct val="100000"/>
              </a:lnSpc>
              <a:spcBef>
                <a:spcPts val="0"/>
              </a:spcBef>
              <a:spcAft>
                <a:spcPts val="600"/>
              </a:spcAft>
              <a:buFont typeface="Wingdings" panose="05000000000000000000" pitchFamily="2" charset="2"/>
              <a:buChar char="Ø"/>
            </a:pPr>
            <a:r>
              <a:rPr lang="en-US" sz="2000" dirty="0">
                <a:solidFill>
                  <a:srgbClr val="002060"/>
                </a:solidFill>
              </a:rPr>
              <a:t>Each salesperson has 12 numbers (one for each month’s sales) associated with him or </a:t>
            </a:r>
            <a:r>
              <a:rPr lang="en-US" sz="2000" dirty="0" smtClean="0">
                <a:solidFill>
                  <a:srgbClr val="002060"/>
                </a:solidFill>
              </a:rPr>
              <a:t>her.</a:t>
            </a:r>
            <a:endParaRPr lang="en-US" sz="2000" dirty="0">
              <a:solidFill>
                <a:srgbClr val="002060"/>
              </a:solidFill>
            </a:endParaRPr>
          </a:p>
          <a:p>
            <a:pPr marL="525780" lvl="2" indent="-342900">
              <a:lnSpc>
                <a:spcPct val="100000"/>
              </a:lnSpc>
              <a:spcBef>
                <a:spcPts val="0"/>
              </a:spcBef>
              <a:spcAft>
                <a:spcPts val="600"/>
              </a:spcAft>
              <a:buFont typeface="Wingdings" panose="05000000000000000000" pitchFamily="2" charset="2"/>
              <a:buChar char="Ø"/>
            </a:pPr>
            <a:r>
              <a:rPr lang="en-US" sz="2000" dirty="0" smtClean="0">
                <a:solidFill>
                  <a:srgbClr val="002060"/>
                </a:solidFill>
              </a:rPr>
              <a:t>The </a:t>
            </a:r>
            <a:r>
              <a:rPr lang="en-US" sz="2000" dirty="0">
                <a:solidFill>
                  <a:srgbClr val="002060"/>
                </a:solidFill>
              </a:rPr>
              <a:t>value we look for would depend on which salesperson </a:t>
            </a:r>
            <a:r>
              <a:rPr lang="en-US" sz="2000" i="1" dirty="0">
                <a:solidFill>
                  <a:srgbClr val="002060"/>
                </a:solidFill>
              </a:rPr>
              <a:t>and </a:t>
            </a:r>
            <a:r>
              <a:rPr lang="en-US" sz="2000" dirty="0">
                <a:solidFill>
                  <a:srgbClr val="002060"/>
                </a:solidFill>
              </a:rPr>
              <a:t>which month is of </a:t>
            </a:r>
            <a:r>
              <a:rPr lang="en-US" sz="2000" dirty="0" smtClean="0">
                <a:solidFill>
                  <a:srgbClr val="002060"/>
                </a:solidFill>
              </a:rPr>
              <a:t>interest. </a:t>
            </a:r>
            <a:endParaRPr lang="en-US" sz="2000" dirty="0">
              <a:solidFill>
                <a:srgbClr val="002060"/>
              </a:solidFill>
            </a:endParaRPr>
          </a:p>
          <a:p>
            <a:pPr>
              <a:lnSpc>
                <a:spcPct val="100000"/>
              </a:lnSpc>
              <a:spcBef>
                <a:spcPts val="0"/>
              </a:spcBef>
              <a:spcAft>
                <a:spcPts val="600"/>
              </a:spcAft>
              <a:buFont typeface="Wingdings" panose="05000000000000000000" pitchFamily="2" charset="2"/>
              <a:buChar char="Ø"/>
            </a:pPr>
            <a:r>
              <a:rPr lang="en-US" sz="2400" dirty="0" smtClean="0">
                <a:solidFill>
                  <a:srgbClr val="002060"/>
                </a:solidFill>
              </a:rPr>
              <a:t> In </a:t>
            </a:r>
            <a:r>
              <a:rPr lang="en-US" sz="2400" dirty="0">
                <a:solidFill>
                  <a:srgbClr val="002060"/>
                </a:solidFill>
              </a:rPr>
              <a:t>these cases, we use two-dimensional arrays.</a:t>
            </a:r>
          </a:p>
          <a:p>
            <a:pPr>
              <a:lnSpc>
                <a:spcPct val="100000"/>
              </a:lnSpc>
              <a:spcBef>
                <a:spcPts val="0"/>
              </a:spcBef>
              <a:spcAft>
                <a:spcPts val="600"/>
              </a:spcAft>
              <a:buFont typeface="Wingdings" panose="05000000000000000000" pitchFamily="2" charset="2"/>
              <a:buChar char="Ø"/>
            </a:pPr>
            <a:r>
              <a:rPr lang="en-US" sz="2400" dirty="0">
                <a:solidFill>
                  <a:srgbClr val="002060"/>
                </a:solidFill>
              </a:rPr>
              <a:t>Here is how to declare a two-dimensional array:</a:t>
            </a:r>
          </a:p>
          <a:p>
            <a:pPr marL="0" lvl="2" indent="0">
              <a:lnSpc>
                <a:spcPct val="100000"/>
              </a:lnSpc>
              <a:spcBef>
                <a:spcPts val="0"/>
              </a:spcBef>
              <a:spcAft>
                <a:spcPts val="600"/>
              </a:spcAft>
              <a:buNone/>
            </a:pPr>
            <a:r>
              <a:rPr lang="en-US" sz="2400" b="1" dirty="0" smtClean="0">
                <a:solidFill>
                  <a:srgbClr val="002060"/>
                </a:solidFill>
                <a:latin typeface="Courier New" panose="02070309020205020404" pitchFamily="49" charset="0"/>
              </a:rPr>
              <a:t>	</a:t>
            </a:r>
            <a:r>
              <a:rPr lang="en-US" sz="2400" dirty="0" smtClean="0">
                <a:solidFill>
                  <a:srgbClr val="002060"/>
                </a:solidFill>
                <a:latin typeface="Courier New" panose="02070309020205020404" pitchFamily="49" charset="0"/>
              </a:rPr>
              <a:t>Declare </a:t>
            </a:r>
            <a:r>
              <a:rPr lang="en-US" sz="2400" b="1" dirty="0">
                <a:solidFill>
                  <a:srgbClr val="0070C0"/>
                </a:solidFill>
                <a:latin typeface="Courier New" panose="02070309020205020404" pitchFamily="49" charset="0"/>
              </a:rPr>
              <a:t>Profit[</a:t>
            </a:r>
            <a:r>
              <a:rPr lang="en-US" sz="2400" dirty="0">
                <a:solidFill>
                  <a:srgbClr val="002060"/>
                </a:solidFill>
                <a:latin typeface="Courier New" panose="02070309020205020404" pitchFamily="49" charset="0"/>
              </a:rPr>
              <a:t>12, 24</a:t>
            </a:r>
            <a:r>
              <a:rPr lang="en-US" sz="2400" b="1" dirty="0">
                <a:solidFill>
                  <a:srgbClr val="0070C0"/>
                </a:solidFill>
                <a:latin typeface="Courier New" panose="02070309020205020404" pitchFamily="49" charset="0"/>
              </a:rPr>
              <a:t>]</a:t>
            </a:r>
            <a:r>
              <a:rPr lang="en-US" sz="2400" b="1" dirty="0">
                <a:solidFill>
                  <a:srgbClr val="002060"/>
                </a:solidFill>
                <a:latin typeface="Courier New" panose="02070309020205020404" pitchFamily="49" charset="0"/>
              </a:rPr>
              <a:t> </a:t>
            </a:r>
            <a:r>
              <a:rPr lang="en-US" sz="2400" dirty="0">
                <a:solidFill>
                  <a:srgbClr val="002060"/>
                </a:solidFill>
                <a:latin typeface="Courier New" panose="02070309020205020404" pitchFamily="49" charset="0"/>
              </a:rPr>
              <a:t>As </a:t>
            </a:r>
            <a:r>
              <a:rPr lang="en-US" sz="2400" dirty="0" smtClean="0">
                <a:solidFill>
                  <a:srgbClr val="002060"/>
                </a:solidFill>
                <a:latin typeface="Courier New" panose="02070309020205020404" pitchFamily="49" charset="0"/>
              </a:rPr>
              <a:t>Integer</a:t>
            </a:r>
            <a:endParaRPr lang="en-US" sz="2400" dirty="0">
              <a:solidFill>
                <a:srgbClr val="002060"/>
              </a:solidFill>
              <a:latin typeface="Courier New" panose="02070309020205020404" pitchFamily="49" charset="0"/>
            </a:endParaRPr>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1554126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160060"/>
          </a:xfrm>
        </p:spPr>
        <p:txBody>
          <a:bodyPr>
            <a:normAutofit/>
          </a:bodyPr>
          <a:lstStyle/>
          <a:p>
            <a:r>
              <a:rPr lang="en-US" sz="3600" b="1" dirty="0">
                <a:solidFill>
                  <a:schemeClr val="accent1">
                    <a:lumMod val="75000"/>
                  </a:schemeClr>
                </a:solidFill>
              </a:rPr>
              <a:t>7</a:t>
            </a:r>
            <a:r>
              <a:rPr lang="en-US" sz="3600" b="1" dirty="0" smtClean="0">
                <a:solidFill>
                  <a:schemeClr val="accent1">
                    <a:lumMod val="75000"/>
                  </a:schemeClr>
                </a:solidFill>
              </a:rPr>
              <a:t>.4 Two-Dimensional Arrays</a:t>
            </a:r>
            <a:endParaRPr lang="en-US" sz="3600" b="1" dirty="0">
              <a:solidFill>
                <a:schemeClr val="accent1">
                  <a:lumMod val="75000"/>
                </a:schemeClr>
              </a:solidFill>
            </a:endParaRPr>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690" y="1941862"/>
            <a:ext cx="5363633" cy="4022725"/>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8972" y="1941862"/>
            <a:ext cx="5644838" cy="4179284"/>
          </a:xfrm>
          <a:prstGeom prst="rect">
            <a:avLst/>
          </a:prstGeom>
        </p:spPr>
      </p:pic>
    </p:spTree>
    <p:extLst>
      <p:ext uri="{BB962C8B-B14F-4D97-AF65-F5344CB8AC3E}">
        <p14:creationId xmlns:p14="http://schemas.microsoft.com/office/powerpoint/2010/main" val="17823771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946674" y="220745"/>
            <a:ext cx="6543152" cy="801687"/>
          </a:xfrm>
        </p:spPr>
        <p:txBody>
          <a:bodyPr>
            <a:normAutofit/>
          </a:bodyPr>
          <a:lstStyle/>
          <a:p>
            <a:r>
              <a:rPr lang="en-US" sz="3200" b="1" dirty="0" smtClean="0">
                <a:solidFill>
                  <a:schemeClr val="accent1">
                    <a:lumMod val="75000"/>
                  </a:schemeClr>
                </a:solidFill>
              </a:rPr>
              <a:t>Example: A Two-Dimensional Array</a:t>
            </a:r>
            <a:endParaRPr lang="en-US" sz="3200" b="1" dirty="0">
              <a:solidFill>
                <a:schemeClr val="accent1">
                  <a:lumMod val="75000"/>
                </a:schemeClr>
              </a:solidFill>
            </a:endParaRPr>
          </a:p>
        </p:txBody>
      </p:sp>
      <p:sp>
        <p:nvSpPr>
          <p:cNvPr id="6" name="Content Placeholder 5"/>
          <p:cNvSpPr>
            <a:spLocks noGrp="1"/>
          </p:cNvSpPr>
          <p:nvPr>
            <p:ph sz="half" idx="4294967295"/>
          </p:nvPr>
        </p:nvSpPr>
        <p:spPr>
          <a:xfrm>
            <a:off x="344245" y="1215596"/>
            <a:ext cx="5206701" cy="4744139"/>
          </a:xfrm>
        </p:spPr>
        <p:txBody>
          <a:bodyPr>
            <a:normAutofit/>
          </a:bodyPr>
          <a:lstStyle/>
          <a:p>
            <a:r>
              <a:rPr lang="en-US" sz="2400" dirty="0">
                <a:solidFill>
                  <a:srgbClr val="002060"/>
                </a:solidFill>
              </a:rPr>
              <a:t>A two-dimensional array is like a matrix or an electronic spreadsheet</a:t>
            </a:r>
          </a:p>
          <a:p>
            <a:pPr lvl="1"/>
            <a:r>
              <a:rPr lang="en-US" sz="2400" dirty="0">
                <a:solidFill>
                  <a:srgbClr val="002060"/>
                </a:solidFill>
              </a:rPr>
              <a:t>Two factors can be, for example, </a:t>
            </a:r>
            <a:r>
              <a:rPr lang="en-US" sz="2400" dirty="0">
                <a:solidFill>
                  <a:srgbClr val="002060"/>
                </a:solidFill>
                <a:latin typeface="Courier New" panose="02070309020205020404" pitchFamily="49" charset="0"/>
                <a:cs typeface="Courier New" panose="02070309020205020404" pitchFamily="49" charset="0"/>
              </a:rPr>
              <a:t>Row</a:t>
            </a:r>
            <a:r>
              <a:rPr lang="en-US" sz="2400" dirty="0">
                <a:solidFill>
                  <a:srgbClr val="002060"/>
                </a:solidFill>
              </a:rPr>
              <a:t> and </a:t>
            </a:r>
            <a:r>
              <a:rPr lang="en-US" sz="2400" dirty="0">
                <a:solidFill>
                  <a:srgbClr val="002060"/>
                </a:solidFill>
                <a:latin typeface="Courier New" panose="02070309020205020404" pitchFamily="49" charset="0"/>
                <a:cs typeface="Courier New" panose="02070309020205020404" pitchFamily="49" charset="0"/>
              </a:rPr>
              <a:t>Column</a:t>
            </a:r>
            <a:r>
              <a:rPr lang="en-US" sz="2400" dirty="0">
                <a:solidFill>
                  <a:srgbClr val="002060"/>
                </a:solidFill>
              </a:rPr>
              <a:t> or </a:t>
            </a:r>
            <a:r>
              <a:rPr lang="en-US" sz="2400" dirty="0">
                <a:solidFill>
                  <a:srgbClr val="002060"/>
                </a:solidFill>
                <a:latin typeface="Courier New" panose="02070309020205020404" pitchFamily="49" charset="0"/>
                <a:cs typeface="Courier New" panose="02070309020205020404" pitchFamily="49" charset="0"/>
              </a:rPr>
              <a:t>Test Number </a:t>
            </a:r>
            <a:r>
              <a:rPr lang="en-US" sz="2400" dirty="0">
                <a:solidFill>
                  <a:srgbClr val="002060"/>
                </a:solidFill>
              </a:rPr>
              <a:t>and </a:t>
            </a:r>
            <a:r>
              <a:rPr lang="en-US" sz="2400" dirty="0">
                <a:solidFill>
                  <a:srgbClr val="002060"/>
                </a:solidFill>
                <a:latin typeface="Courier New" panose="02070309020205020404" pitchFamily="49" charset="0"/>
                <a:cs typeface="Courier New" panose="02070309020205020404" pitchFamily="49" charset="0"/>
              </a:rPr>
              <a:t>Student</a:t>
            </a:r>
          </a:p>
          <a:p>
            <a:pPr lvl="1"/>
            <a:r>
              <a:rPr lang="en-US" sz="2400" dirty="0">
                <a:solidFill>
                  <a:srgbClr val="002060"/>
                </a:solidFill>
              </a:rPr>
              <a:t>In the example below,  </a:t>
            </a:r>
            <a:r>
              <a:rPr lang="en-US" sz="2400" dirty="0">
                <a:solidFill>
                  <a:srgbClr val="002060"/>
                </a:solidFill>
                <a:latin typeface="Courier New" panose="02070309020205020404" pitchFamily="49" charset="0"/>
                <a:cs typeface="Courier New" panose="02070309020205020404" pitchFamily="49" charset="0"/>
              </a:rPr>
              <a:t>Boynton</a:t>
            </a:r>
            <a:r>
              <a:rPr lang="en-US" sz="2400" dirty="0">
                <a:solidFill>
                  <a:srgbClr val="002060"/>
                </a:solidFill>
              </a:rPr>
              <a:t>’s (Student #2) scores can be referenced as: </a:t>
            </a:r>
            <a:r>
              <a:rPr lang="en-US" sz="2400" b="1" dirty="0">
                <a:solidFill>
                  <a:srgbClr val="0070C0"/>
                </a:solidFill>
                <a:latin typeface="Courier New" panose="02070309020205020404" pitchFamily="49" charset="0"/>
              </a:rPr>
              <a:t>Score[</a:t>
            </a:r>
            <a:r>
              <a:rPr lang="en-US" sz="2400" dirty="0">
                <a:solidFill>
                  <a:srgbClr val="002060"/>
                </a:solidFill>
                <a:latin typeface="Courier New" panose="02070309020205020404" pitchFamily="49" charset="0"/>
              </a:rPr>
              <a:t>1,0</a:t>
            </a:r>
            <a:r>
              <a:rPr lang="en-US" sz="2400" b="1" dirty="0" smtClean="0">
                <a:solidFill>
                  <a:srgbClr val="0070C0"/>
                </a:solidFill>
                <a:latin typeface="Courier New" panose="02070309020205020404" pitchFamily="49" charset="0"/>
              </a:rPr>
              <a:t>]</a:t>
            </a:r>
            <a:r>
              <a:rPr lang="en-US" sz="2400" dirty="0" smtClean="0">
                <a:solidFill>
                  <a:srgbClr val="002060"/>
                </a:solidFill>
              </a:rPr>
              <a:t>, </a:t>
            </a:r>
            <a:r>
              <a:rPr lang="en-US" sz="2400" b="1" dirty="0" smtClean="0">
                <a:solidFill>
                  <a:srgbClr val="0070C0"/>
                </a:solidFill>
                <a:latin typeface="Courier New" panose="02070309020205020404" pitchFamily="49" charset="0"/>
              </a:rPr>
              <a:t>Score[</a:t>
            </a:r>
            <a:r>
              <a:rPr lang="en-US" sz="2400" dirty="0" smtClean="0">
                <a:solidFill>
                  <a:srgbClr val="002060"/>
                </a:solidFill>
                <a:latin typeface="Courier New" panose="02070309020205020404" pitchFamily="49" charset="0"/>
              </a:rPr>
              <a:t>1,1</a:t>
            </a:r>
            <a:r>
              <a:rPr lang="en-US" sz="2400" b="1" dirty="0">
                <a:solidFill>
                  <a:srgbClr val="0070C0"/>
                </a:solidFill>
                <a:latin typeface="Courier New" panose="02070309020205020404" pitchFamily="49" charset="0"/>
              </a:rPr>
              <a:t>]</a:t>
            </a:r>
            <a:r>
              <a:rPr lang="en-US" sz="2400" dirty="0">
                <a:solidFill>
                  <a:srgbClr val="002060"/>
                </a:solidFill>
              </a:rPr>
              <a:t>,</a:t>
            </a:r>
            <a:r>
              <a:rPr lang="en-US" sz="2400" dirty="0">
                <a:solidFill>
                  <a:srgbClr val="002060"/>
                </a:solidFill>
                <a:latin typeface="Courier New" panose="02070309020205020404" pitchFamily="49" charset="0"/>
              </a:rPr>
              <a:t> </a:t>
            </a:r>
            <a:r>
              <a:rPr lang="en-US" sz="2400" b="1" dirty="0">
                <a:solidFill>
                  <a:srgbClr val="0070C0"/>
                </a:solidFill>
                <a:latin typeface="Courier New" panose="02070309020205020404" pitchFamily="49" charset="0"/>
              </a:rPr>
              <a:t>Score[</a:t>
            </a:r>
            <a:r>
              <a:rPr lang="en-US" sz="2400" dirty="0">
                <a:solidFill>
                  <a:srgbClr val="002060"/>
                </a:solidFill>
                <a:latin typeface="Courier New" panose="02070309020205020404" pitchFamily="49" charset="0"/>
              </a:rPr>
              <a:t>1,2</a:t>
            </a:r>
            <a:r>
              <a:rPr lang="en-US" sz="2400" b="1" dirty="0">
                <a:solidFill>
                  <a:srgbClr val="0070C0"/>
                </a:solidFill>
                <a:latin typeface="Courier New" panose="02070309020205020404" pitchFamily="49" charset="0"/>
              </a:rPr>
              <a:t>]</a:t>
            </a:r>
            <a:r>
              <a:rPr lang="en-US" sz="2400" dirty="0">
                <a:solidFill>
                  <a:srgbClr val="002060"/>
                </a:solidFill>
                <a:latin typeface="Courier New" panose="02070309020205020404" pitchFamily="49" charset="0"/>
              </a:rPr>
              <a:t>, </a:t>
            </a:r>
            <a:r>
              <a:rPr lang="en-US" sz="2400" b="1" dirty="0">
                <a:solidFill>
                  <a:srgbClr val="0070C0"/>
                </a:solidFill>
                <a:latin typeface="Courier New" panose="02070309020205020404" pitchFamily="49" charset="0"/>
              </a:rPr>
              <a:t>Score[</a:t>
            </a:r>
            <a:r>
              <a:rPr lang="en-US" sz="2400" dirty="0">
                <a:solidFill>
                  <a:srgbClr val="002060"/>
                </a:solidFill>
                <a:latin typeface="Courier New" panose="02070309020205020404" pitchFamily="49" charset="0"/>
              </a:rPr>
              <a:t>1,3</a:t>
            </a:r>
            <a:r>
              <a:rPr lang="en-US" sz="2400" b="1" dirty="0">
                <a:solidFill>
                  <a:srgbClr val="0070C0"/>
                </a:solidFill>
                <a:latin typeface="Courier New" panose="02070309020205020404" pitchFamily="49" charset="0"/>
              </a:rPr>
              <a:t>]</a:t>
            </a:r>
            <a:r>
              <a:rPr lang="en-US" sz="2400" dirty="0">
                <a:solidFill>
                  <a:srgbClr val="002060"/>
                </a:solidFill>
              </a:rPr>
              <a:t>, </a:t>
            </a:r>
            <a:r>
              <a:rPr lang="en-US" sz="2400" b="1" dirty="0">
                <a:solidFill>
                  <a:srgbClr val="0070C0"/>
                </a:solidFill>
                <a:latin typeface="Courier New" panose="02070309020205020404" pitchFamily="49" charset="0"/>
              </a:rPr>
              <a:t>Score[</a:t>
            </a:r>
            <a:r>
              <a:rPr lang="en-US" sz="2400" dirty="0">
                <a:solidFill>
                  <a:srgbClr val="002060"/>
                </a:solidFill>
                <a:latin typeface="Courier New" panose="02070309020205020404" pitchFamily="49" charset="0"/>
              </a:rPr>
              <a:t>1,4</a:t>
            </a:r>
            <a:r>
              <a:rPr lang="en-US" sz="2400" b="1" dirty="0">
                <a:solidFill>
                  <a:srgbClr val="0070C0"/>
                </a:solidFill>
                <a:latin typeface="Courier New" panose="02070309020205020404" pitchFamily="49" charset="0"/>
              </a:rPr>
              <a:t>]</a:t>
            </a:r>
          </a:p>
          <a:p>
            <a:pPr lvl="1"/>
            <a:r>
              <a:rPr lang="en-US" sz="2400" dirty="0">
                <a:solidFill>
                  <a:srgbClr val="002060"/>
                </a:solidFill>
              </a:rPr>
              <a:t>Notice the ‘</a:t>
            </a:r>
            <a:r>
              <a:rPr lang="en-US" sz="2400" dirty="0">
                <a:solidFill>
                  <a:srgbClr val="002060"/>
                </a:solidFill>
                <a:latin typeface="Courier New" panose="02070309020205020404" pitchFamily="49" charset="0"/>
              </a:rPr>
              <a:t>1</a:t>
            </a:r>
            <a:r>
              <a:rPr lang="en-US" sz="2400" dirty="0">
                <a:solidFill>
                  <a:srgbClr val="002060"/>
                </a:solidFill>
              </a:rPr>
              <a:t>’ subscript for </a:t>
            </a:r>
            <a:r>
              <a:rPr lang="en-US" sz="2400" dirty="0">
                <a:solidFill>
                  <a:srgbClr val="002060"/>
                </a:solidFill>
                <a:latin typeface="Courier New" panose="02070309020205020404" pitchFamily="49" charset="0"/>
                <a:cs typeface="Courier New" panose="02070309020205020404" pitchFamily="49" charset="0"/>
              </a:rPr>
              <a:t>Boynton</a:t>
            </a:r>
            <a:r>
              <a:rPr lang="en-US" sz="2400" dirty="0">
                <a:solidFill>
                  <a:srgbClr val="002060"/>
                </a:solidFill>
              </a:rPr>
              <a:t> remains constant, while the subscript for </a:t>
            </a:r>
            <a:r>
              <a:rPr lang="en-US" sz="2400" dirty="0">
                <a:solidFill>
                  <a:srgbClr val="002060"/>
                </a:solidFill>
                <a:latin typeface="Courier New" panose="02070309020205020404" pitchFamily="49" charset="0"/>
                <a:cs typeface="Courier New" panose="02070309020205020404" pitchFamily="49" charset="0"/>
              </a:rPr>
              <a:t>Test</a:t>
            </a:r>
            <a:r>
              <a:rPr lang="en-US" sz="2400" dirty="0">
                <a:solidFill>
                  <a:srgbClr val="002060"/>
                </a:solidFill>
              </a:rPr>
              <a:t> changes</a:t>
            </a:r>
          </a:p>
          <a:p>
            <a:pPr marL="0" lvl="1" indent="0">
              <a:lnSpc>
                <a:spcPct val="100000"/>
              </a:lnSpc>
              <a:spcBef>
                <a:spcPts val="0"/>
              </a:spcBef>
              <a:spcAft>
                <a:spcPts val="600"/>
              </a:spcAft>
              <a:buNone/>
            </a:pPr>
            <a:endParaRPr lang="en-US" sz="2400" dirty="0">
              <a:solidFill>
                <a:srgbClr val="002060"/>
              </a:solidFill>
              <a:latin typeface="Courier New" panose="02070309020205020404" pitchFamily="49" charset="0"/>
            </a:endParaRPr>
          </a:p>
        </p:txBody>
      </p:sp>
      <p:pic>
        <p:nvPicPr>
          <p:cNvPr id="7" name="Picture 5" descr="fig06_07"/>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bwMode="auto">
          <a:xfrm>
            <a:off x="5994051" y="1329741"/>
            <a:ext cx="5344510" cy="250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3998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5" name="Title 4"/>
          <p:cNvSpPr>
            <a:spLocks noGrp="1"/>
          </p:cNvSpPr>
          <p:nvPr>
            <p:ph type="title" idx="4294967295"/>
          </p:nvPr>
        </p:nvSpPr>
        <p:spPr>
          <a:xfrm>
            <a:off x="1200710" y="287092"/>
            <a:ext cx="5641154" cy="605794"/>
          </a:xfrm>
        </p:spPr>
        <p:txBody>
          <a:bodyPr>
            <a:normAutofit/>
          </a:bodyPr>
          <a:lstStyle/>
          <a:p>
            <a:r>
              <a:rPr lang="en-US" sz="3200" dirty="0" smtClean="0">
                <a:solidFill>
                  <a:srgbClr val="002060"/>
                </a:solidFill>
              </a:rPr>
              <a:t>Basics of Two-Dimensional Arrays</a:t>
            </a:r>
            <a:endParaRPr lang="en-US" sz="2400" dirty="0"/>
          </a:p>
        </p:txBody>
      </p:sp>
      <p:sp>
        <p:nvSpPr>
          <p:cNvPr id="3" name="Content Placeholder 2"/>
          <p:cNvSpPr>
            <a:spLocks noGrp="1"/>
          </p:cNvSpPr>
          <p:nvPr>
            <p:ph idx="4294967295"/>
          </p:nvPr>
        </p:nvSpPr>
        <p:spPr>
          <a:xfrm>
            <a:off x="591671" y="892886"/>
            <a:ext cx="10009337" cy="4970032"/>
          </a:xfrm>
        </p:spPr>
        <p:txBody>
          <a:bodyPr>
            <a:noAutofit/>
          </a:bodyPr>
          <a:lstStyle/>
          <a:p>
            <a:pPr marL="0" indent="0" hangingPunct="0">
              <a:lnSpc>
                <a:spcPct val="100000"/>
              </a:lnSpc>
              <a:spcBef>
                <a:spcPts val="0"/>
              </a:spcBef>
              <a:spcAft>
                <a:spcPts val="0"/>
              </a:spcAft>
            </a:pPr>
            <a:r>
              <a:rPr lang="en-US" dirty="0">
                <a:solidFill>
                  <a:srgbClr val="002060"/>
                </a:solidFill>
                <a:latin typeface="Courier New" panose="02070309020205020404" pitchFamily="49" charset="0"/>
                <a:cs typeface="Courier New" panose="02070309020205020404" pitchFamily="49" charset="0"/>
              </a:rPr>
              <a:t>1  Declare </a:t>
            </a:r>
            <a:r>
              <a:rPr lang="en-US" b="1" dirty="0" err="1">
                <a:solidFill>
                  <a:srgbClr val="0070C0"/>
                </a:solidFill>
                <a:latin typeface="Courier New" panose="02070309020205020404" pitchFamily="49" charset="0"/>
                <a:cs typeface="Courier New" panose="02070309020205020404" pitchFamily="49" charset="0"/>
              </a:rPr>
              <a:t>ArrayA</a:t>
            </a:r>
            <a:r>
              <a:rPr lang="en-US" b="1" dirty="0">
                <a:solidFill>
                  <a:srgbClr val="0070C0"/>
                </a:solidFill>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10,20</a:t>
            </a:r>
            <a:r>
              <a:rPr lang="en-US" b="1" dirty="0">
                <a:solidFill>
                  <a:srgbClr val="0070C0"/>
                </a:solidFill>
                <a:latin typeface="Courier New" panose="02070309020205020404" pitchFamily="49" charset="0"/>
                <a:cs typeface="Courier New" panose="02070309020205020404" pitchFamily="49" charset="0"/>
              </a:rPr>
              <a:t>]</a:t>
            </a:r>
            <a:r>
              <a:rPr lang="en-US" b="1" dirty="0">
                <a:solidFill>
                  <a:srgbClr val="002060"/>
                </a:solidFill>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As Integer</a:t>
            </a:r>
          </a:p>
          <a:p>
            <a:pPr marL="0" indent="0" hangingPunct="0">
              <a:lnSpc>
                <a:spcPct val="100000"/>
              </a:lnSpc>
              <a:spcBef>
                <a:spcPts val="0"/>
              </a:spcBef>
              <a:spcAft>
                <a:spcPts val="0"/>
              </a:spcAft>
            </a:pPr>
            <a:r>
              <a:rPr lang="en-US" dirty="0">
                <a:solidFill>
                  <a:srgbClr val="002060"/>
                </a:solidFill>
                <a:latin typeface="Courier New" panose="02070309020205020404" pitchFamily="49" charset="0"/>
                <a:cs typeface="Courier New" panose="02070309020205020404" pitchFamily="49" charset="0"/>
              </a:rPr>
              <a:t>2  Declare </a:t>
            </a:r>
            <a:r>
              <a:rPr lang="en-US" b="1" dirty="0" err="1">
                <a:solidFill>
                  <a:srgbClr val="0070C0"/>
                </a:solidFill>
                <a:latin typeface="Courier New" panose="02070309020205020404" pitchFamily="49" charset="0"/>
                <a:cs typeface="Courier New" panose="02070309020205020404" pitchFamily="49" charset="0"/>
              </a:rPr>
              <a:t>ArrayB</a:t>
            </a:r>
            <a:r>
              <a:rPr lang="en-US" b="1" dirty="0">
                <a:solidFill>
                  <a:srgbClr val="0070C0"/>
                </a:solidFill>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20</a:t>
            </a:r>
            <a:r>
              <a:rPr lang="en-US" b="1" dirty="0">
                <a:solidFill>
                  <a:srgbClr val="0070C0"/>
                </a:solidFill>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 As Integer</a:t>
            </a:r>
          </a:p>
          <a:p>
            <a:pPr marL="0" indent="0" hangingPunct="0">
              <a:lnSpc>
                <a:spcPct val="100000"/>
              </a:lnSpc>
              <a:spcBef>
                <a:spcPts val="0"/>
              </a:spcBef>
              <a:spcAft>
                <a:spcPts val="0"/>
              </a:spcAft>
            </a:pPr>
            <a:r>
              <a:rPr lang="en-US" dirty="0">
                <a:solidFill>
                  <a:srgbClr val="002060"/>
                </a:solidFill>
                <a:latin typeface="Courier New" panose="02070309020205020404" pitchFamily="49" charset="0"/>
                <a:cs typeface="Courier New" panose="02070309020205020404" pitchFamily="49" charset="0"/>
              </a:rPr>
              <a:t>3  Declare</a:t>
            </a:r>
            <a:r>
              <a:rPr lang="en-US" b="1" dirty="0">
                <a:solidFill>
                  <a:srgbClr val="002060"/>
                </a:solidFill>
                <a:latin typeface="Courier New" panose="02070309020205020404" pitchFamily="49" charset="0"/>
                <a:cs typeface="Courier New" panose="02070309020205020404" pitchFamily="49" charset="0"/>
              </a:rPr>
              <a:t> </a:t>
            </a:r>
            <a:r>
              <a:rPr lang="en-US" b="1" dirty="0" err="1">
                <a:solidFill>
                  <a:srgbClr val="0070C0"/>
                </a:solidFill>
                <a:latin typeface="Courier New" panose="02070309020205020404" pitchFamily="49" charset="0"/>
                <a:cs typeface="Courier New" panose="02070309020205020404" pitchFamily="49" charset="0"/>
              </a:rPr>
              <a:t>FirstPlace</a:t>
            </a:r>
            <a:r>
              <a:rPr lang="en-US" dirty="0">
                <a:solidFill>
                  <a:srgbClr val="002060"/>
                </a:solidFill>
                <a:latin typeface="Courier New" panose="02070309020205020404" pitchFamily="49" charset="0"/>
                <a:cs typeface="Courier New" panose="02070309020205020404" pitchFamily="49" charset="0"/>
              </a:rPr>
              <a:t> As Integer</a:t>
            </a:r>
          </a:p>
          <a:p>
            <a:pPr marL="0" indent="0" hangingPunct="0">
              <a:lnSpc>
                <a:spcPct val="100000"/>
              </a:lnSpc>
              <a:spcBef>
                <a:spcPts val="0"/>
              </a:spcBef>
              <a:spcAft>
                <a:spcPts val="0"/>
              </a:spcAft>
            </a:pPr>
            <a:r>
              <a:rPr lang="en-US" dirty="0">
                <a:solidFill>
                  <a:srgbClr val="002060"/>
                </a:solidFill>
                <a:latin typeface="Courier New" panose="02070309020205020404" pitchFamily="49" charset="0"/>
                <a:cs typeface="Courier New" panose="02070309020205020404" pitchFamily="49" charset="0"/>
              </a:rPr>
              <a:t>4  Set </a:t>
            </a:r>
            <a:r>
              <a:rPr lang="en-US" b="1" dirty="0" err="1">
                <a:solidFill>
                  <a:srgbClr val="0070C0"/>
                </a:solidFill>
                <a:latin typeface="Courier New" panose="02070309020205020404" pitchFamily="49" charset="0"/>
                <a:cs typeface="Courier New" panose="02070309020205020404" pitchFamily="49" charset="0"/>
              </a:rPr>
              <a:t>FirstPlace</a:t>
            </a:r>
            <a:r>
              <a:rPr lang="en-US" dirty="0">
                <a:solidFill>
                  <a:srgbClr val="002060"/>
                </a:solidFill>
                <a:latin typeface="Courier New" panose="02070309020205020404" pitchFamily="49" charset="0"/>
                <a:cs typeface="Courier New" panose="02070309020205020404" pitchFamily="49" charset="0"/>
              </a:rPr>
              <a:t> = 5</a:t>
            </a:r>
          </a:p>
          <a:p>
            <a:pPr marL="0" indent="0" hangingPunct="0">
              <a:lnSpc>
                <a:spcPct val="100000"/>
              </a:lnSpc>
              <a:spcBef>
                <a:spcPts val="0"/>
              </a:spcBef>
              <a:spcAft>
                <a:spcPts val="0"/>
              </a:spcAft>
            </a:pPr>
            <a:r>
              <a:rPr lang="en-US" dirty="0">
                <a:solidFill>
                  <a:srgbClr val="002060"/>
                </a:solidFill>
                <a:latin typeface="Courier New" panose="02070309020205020404" pitchFamily="49" charset="0"/>
                <a:cs typeface="Courier New" panose="02070309020205020404" pitchFamily="49" charset="0"/>
              </a:rPr>
              <a:t>5  Set </a:t>
            </a:r>
            <a:r>
              <a:rPr lang="en-US" b="1" dirty="0" err="1">
                <a:solidFill>
                  <a:srgbClr val="0070C0"/>
                </a:solidFill>
                <a:latin typeface="Courier New" panose="02070309020205020404" pitchFamily="49" charset="0"/>
                <a:cs typeface="Courier New" panose="02070309020205020404" pitchFamily="49" charset="0"/>
              </a:rPr>
              <a:t>ArrayA</a:t>
            </a:r>
            <a:r>
              <a:rPr lang="en-US" b="1" dirty="0">
                <a:solidFill>
                  <a:srgbClr val="0070C0"/>
                </a:solidFill>
                <a:latin typeface="Courier New" panose="02070309020205020404" pitchFamily="49" charset="0"/>
                <a:cs typeface="Courier New" panose="02070309020205020404" pitchFamily="49" charset="0"/>
              </a:rPr>
              <a:t>[FirstPlace</a:t>
            </a:r>
            <a:r>
              <a:rPr lang="en-US" dirty="0">
                <a:solidFill>
                  <a:srgbClr val="002060"/>
                </a:solidFill>
                <a:latin typeface="Courier New" panose="02070309020205020404" pitchFamily="49" charset="0"/>
                <a:cs typeface="Courier New" panose="02070309020205020404" pitchFamily="49" charset="0"/>
              </a:rPr>
              <a:t>,10</a:t>
            </a:r>
            <a:r>
              <a:rPr lang="en-US" b="1" dirty="0">
                <a:solidFill>
                  <a:srgbClr val="0070C0"/>
                </a:solidFill>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 = 6</a:t>
            </a:r>
          </a:p>
          <a:p>
            <a:pPr marL="0" indent="0" hangingPunct="0">
              <a:lnSpc>
                <a:spcPct val="100000"/>
              </a:lnSpc>
              <a:spcBef>
                <a:spcPts val="0"/>
              </a:spcBef>
              <a:spcAft>
                <a:spcPts val="0"/>
              </a:spcAft>
            </a:pPr>
            <a:r>
              <a:rPr lang="en-US" dirty="0">
                <a:solidFill>
                  <a:srgbClr val="002060"/>
                </a:solidFill>
                <a:latin typeface="Courier New" panose="02070309020205020404" pitchFamily="49" charset="0"/>
                <a:cs typeface="Courier New" panose="02070309020205020404" pitchFamily="49" charset="0"/>
              </a:rPr>
              <a:t>6  Set </a:t>
            </a:r>
            <a:r>
              <a:rPr lang="en-US" b="1" dirty="0" err="1">
                <a:solidFill>
                  <a:srgbClr val="0070C0"/>
                </a:solidFill>
                <a:latin typeface="Courier New" panose="02070309020205020404" pitchFamily="49" charset="0"/>
                <a:cs typeface="Courier New" panose="02070309020205020404" pitchFamily="49" charset="0"/>
              </a:rPr>
              <a:t>ArrayB</a:t>
            </a:r>
            <a:r>
              <a:rPr lang="en-US" b="1" dirty="0">
                <a:solidFill>
                  <a:srgbClr val="0070C0"/>
                </a:solidFill>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7</a:t>
            </a:r>
            <a:r>
              <a:rPr lang="en-US" b="1" dirty="0">
                <a:solidFill>
                  <a:srgbClr val="0070C0"/>
                </a:solidFill>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 = </a:t>
            </a:r>
            <a:r>
              <a:rPr lang="en-US" b="1" dirty="0" err="1">
                <a:solidFill>
                  <a:srgbClr val="0070C0"/>
                </a:solidFill>
                <a:latin typeface="Courier New" panose="02070309020205020404" pitchFamily="49" charset="0"/>
                <a:cs typeface="Courier New" panose="02070309020205020404" pitchFamily="49" charset="0"/>
              </a:rPr>
              <a:t>ArrayA</a:t>
            </a:r>
            <a:r>
              <a:rPr lang="en-US" b="1" dirty="0">
                <a:solidFill>
                  <a:srgbClr val="0070C0"/>
                </a:solidFill>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5,10</a:t>
            </a:r>
            <a:r>
              <a:rPr lang="en-US" b="1" dirty="0">
                <a:solidFill>
                  <a:srgbClr val="0070C0"/>
                </a:solidFill>
                <a:latin typeface="Courier New" panose="02070309020205020404" pitchFamily="49" charset="0"/>
                <a:cs typeface="Courier New" panose="02070309020205020404" pitchFamily="49" charset="0"/>
              </a:rPr>
              <a:t>]</a:t>
            </a:r>
          </a:p>
          <a:p>
            <a:pPr marL="0" indent="0" hangingPunct="0">
              <a:lnSpc>
                <a:spcPct val="100000"/>
              </a:lnSpc>
              <a:spcBef>
                <a:spcPts val="0"/>
              </a:spcBef>
              <a:spcAft>
                <a:spcPts val="0"/>
              </a:spcAft>
            </a:pPr>
            <a:r>
              <a:rPr lang="en-US" dirty="0">
                <a:solidFill>
                  <a:srgbClr val="002060"/>
                </a:solidFill>
                <a:latin typeface="Courier New" panose="02070309020205020404" pitchFamily="49" charset="0"/>
                <a:cs typeface="Courier New" panose="02070309020205020404" pitchFamily="49" charset="0"/>
              </a:rPr>
              <a:t>7  Write </a:t>
            </a:r>
            <a:r>
              <a:rPr lang="en-US" b="1" dirty="0" err="1" smtClean="0">
                <a:solidFill>
                  <a:srgbClr val="0070C0"/>
                </a:solidFill>
                <a:latin typeface="Courier New" panose="02070309020205020404" pitchFamily="49" charset="0"/>
                <a:cs typeface="Courier New" panose="02070309020205020404" pitchFamily="49" charset="0"/>
              </a:rPr>
              <a:t>ArrayA</a:t>
            </a:r>
            <a:r>
              <a:rPr lang="en-US" b="1" dirty="0" smtClean="0">
                <a:solidFill>
                  <a:srgbClr val="0070C0"/>
                </a:solidFill>
                <a:latin typeface="Courier New" panose="02070309020205020404" pitchFamily="49" charset="0"/>
                <a:cs typeface="Courier New" panose="02070309020205020404" pitchFamily="49" charset="0"/>
              </a:rPr>
              <a:t>[</a:t>
            </a:r>
            <a:r>
              <a:rPr lang="en-US" dirty="0" smtClean="0">
                <a:solidFill>
                  <a:srgbClr val="002060"/>
                </a:solidFill>
                <a:latin typeface="Courier New" panose="02070309020205020404" pitchFamily="49" charset="0"/>
                <a:cs typeface="Courier New" panose="02070309020205020404" pitchFamily="49" charset="0"/>
              </a:rPr>
              <a:t>5,2 * </a:t>
            </a:r>
            <a:r>
              <a:rPr lang="en-US" b="1" dirty="0" err="1" smtClean="0">
                <a:solidFill>
                  <a:srgbClr val="0070C0"/>
                </a:solidFill>
                <a:latin typeface="Courier New" panose="02070309020205020404" pitchFamily="49" charset="0"/>
                <a:cs typeface="Courier New" panose="02070309020205020404" pitchFamily="49" charset="0"/>
              </a:rPr>
              <a:t>FirstPlace</a:t>
            </a:r>
            <a:r>
              <a:rPr lang="en-US" b="1" dirty="0">
                <a:solidFill>
                  <a:srgbClr val="0070C0"/>
                </a:solidFill>
                <a:latin typeface="Courier New" panose="02070309020205020404" pitchFamily="49" charset="0"/>
                <a:cs typeface="Courier New" panose="02070309020205020404" pitchFamily="49" charset="0"/>
              </a:rPr>
              <a:t>]</a:t>
            </a:r>
          </a:p>
          <a:p>
            <a:pPr marL="0" indent="0" hangingPunct="0">
              <a:lnSpc>
                <a:spcPct val="100000"/>
              </a:lnSpc>
              <a:spcBef>
                <a:spcPts val="0"/>
              </a:spcBef>
              <a:spcAft>
                <a:spcPts val="0"/>
              </a:spcAft>
            </a:pPr>
            <a:r>
              <a:rPr lang="en-US" dirty="0">
                <a:solidFill>
                  <a:srgbClr val="002060"/>
                </a:solidFill>
                <a:latin typeface="Courier New" panose="02070309020205020404" pitchFamily="49" charset="0"/>
                <a:cs typeface="Courier New" panose="02070309020205020404" pitchFamily="49" charset="0"/>
              </a:rPr>
              <a:t>8  Write</a:t>
            </a:r>
            <a:r>
              <a:rPr lang="en-US" b="1" dirty="0">
                <a:solidFill>
                  <a:srgbClr val="002060"/>
                </a:solidFill>
                <a:latin typeface="Courier New" panose="02070309020205020404" pitchFamily="49" charset="0"/>
                <a:cs typeface="Courier New" panose="02070309020205020404" pitchFamily="49" charset="0"/>
              </a:rPr>
              <a:t> </a:t>
            </a:r>
            <a:r>
              <a:rPr lang="en-US" b="1" dirty="0" err="1">
                <a:solidFill>
                  <a:srgbClr val="0070C0"/>
                </a:solidFill>
                <a:latin typeface="Courier New" panose="02070309020205020404" pitchFamily="49" charset="0"/>
                <a:cs typeface="Courier New" panose="02070309020205020404" pitchFamily="49" charset="0"/>
              </a:rPr>
              <a:t>ArrayB</a:t>
            </a:r>
            <a:r>
              <a:rPr lang="en-US" b="1" dirty="0">
                <a:solidFill>
                  <a:srgbClr val="0070C0"/>
                </a:solidFill>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7</a:t>
            </a:r>
            <a:r>
              <a:rPr lang="en-US" b="1" dirty="0">
                <a:solidFill>
                  <a:srgbClr val="0070C0"/>
                </a:solidFill>
                <a:latin typeface="Courier New" panose="02070309020205020404" pitchFamily="49" charset="0"/>
                <a:cs typeface="Courier New" panose="02070309020205020404" pitchFamily="49" charset="0"/>
              </a:rPr>
              <a:t>]</a:t>
            </a:r>
          </a:p>
          <a:p>
            <a:pPr marL="0" indent="0" hangingPunct="0">
              <a:lnSpc>
                <a:spcPct val="100000"/>
              </a:lnSpc>
              <a:spcBef>
                <a:spcPts val="0"/>
              </a:spcBef>
              <a:spcAft>
                <a:spcPts val="0"/>
              </a:spcAft>
            </a:pPr>
            <a:endParaRPr lang="en-US" dirty="0">
              <a:solidFill>
                <a:srgbClr val="002060"/>
              </a:solidFill>
              <a:latin typeface="Courier New" panose="02070309020205020404" pitchFamily="49" charset="0"/>
              <a:cs typeface="Courier New" panose="02070309020205020404" pitchFamily="49" charset="0"/>
            </a:endParaRPr>
          </a:p>
          <a:p>
            <a:pPr hangingPunct="0">
              <a:lnSpc>
                <a:spcPct val="100000"/>
              </a:lnSpc>
              <a:spcBef>
                <a:spcPts val="0"/>
              </a:spcBef>
              <a:spcAft>
                <a:spcPts val="0"/>
              </a:spcAft>
              <a:buFont typeface="Wingdings" panose="05000000000000000000" pitchFamily="2" charset="2"/>
              <a:buChar char="Ø"/>
            </a:pPr>
            <a:r>
              <a:rPr lang="en-US" dirty="0" smtClean="0">
                <a:solidFill>
                  <a:srgbClr val="002060"/>
                </a:solidFill>
              </a:rPr>
              <a:t> The </a:t>
            </a:r>
            <a:r>
              <a:rPr lang="en-US" dirty="0">
                <a:solidFill>
                  <a:srgbClr val="002060"/>
                </a:solidFill>
              </a:rPr>
              <a:t>assignment statement on line 5 sets</a:t>
            </a:r>
            <a:r>
              <a:rPr lang="en-US" dirty="0">
                <a:solidFill>
                  <a:srgbClr val="002060"/>
                </a:solidFill>
                <a:latin typeface="Courier New" panose="02070309020205020404" pitchFamily="49" charset="0"/>
                <a:cs typeface="Courier New" panose="02070309020205020404" pitchFamily="49" charset="0"/>
              </a:rPr>
              <a:t> </a:t>
            </a:r>
            <a:r>
              <a:rPr lang="en-IN" b="1" dirty="0" err="1">
                <a:solidFill>
                  <a:srgbClr val="0070C0"/>
                </a:solidFill>
                <a:latin typeface="Courier New" panose="02070309020205020404" pitchFamily="49" charset="0"/>
                <a:cs typeface="Courier New" panose="02070309020205020404" pitchFamily="49" charset="0"/>
              </a:rPr>
              <a:t>ArrayA</a:t>
            </a:r>
            <a:r>
              <a:rPr lang="en-IN" b="1" dirty="0">
                <a:solidFill>
                  <a:srgbClr val="0070C0"/>
                </a:solidFill>
                <a:latin typeface="Courier New" panose="02070309020205020404" pitchFamily="49" charset="0"/>
                <a:cs typeface="Courier New" panose="02070309020205020404" pitchFamily="49" charset="0"/>
              </a:rPr>
              <a:t>[</a:t>
            </a:r>
            <a:r>
              <a:rPr lang="en-IN" dirty="0">
                <a:solidFill>
                  <a:srgbClr val="002060"/>
                </a:solidFill>
                <a:latin typeface="Courier New" panose="02070309020205020404" pitchFamily="49" charset="0"/>
                <a:cs typeface="Courier New" panose="02070309020205020404" pitchFamily="49" charset="0"/>
              </a:rPr>
              <a:t>5,10</a:t>
            </a:r>
            <a:r>
              <a:rPr lang="en-IN" b="1" dirty="0">
                <a:solidFill>
                  <a:srgbClr val="0070C0"/>
                </a:solidFill>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 </a:t>
            </a:r>
            <a:r>
              <a:rPr lang="en-US" dirty="0">
                <a:solidFill>
                  <a:srgbClr val="002060"/>
                </a:solidFill>
              </a:rPr>
              <a:t>equal to </a:t>
            </a:r>
            <a:r>
              <a:rPr lang="en-US" dirty="0">
                <a:solidFill>
                  <a:srgbClr val="002060"/>
                </a:solidFill>
                <a:latin typeface="Courier New" panose="02070309020205020404" pitchFamily="49" charset="0"/>
                <a:cs typeface="Courier New" panose="02070309020205020404" pitchFamily="49" charset="0"/>
              </a:rPr>
              <a:t>6</a:t>
            </a:r>
            <a:r>
              <a:rPr lang="en-US" dirty="0">
                <a:solidFill>
                  <a:srgbClr val="002060"/>
                </a:solidFill>
              </a:rPr>
              <a:t>. In other words, the value of the 6th row, 11th column of </a:t>
            </a:r>
            <a:r>
              <a:rPr lang="en-IN" b="1" dirty="0" err="1">
                <a:solidFill>
                  <a:srgbClr val="0070C0"/>
                </a:solidFill>
                <a:latin typeface="Courier New" panose="02070309020205020404" pitchFamily="49" charset="0"/>
                <a:cs typeface="Courier New" panose="02070309020205020404" pitchFamily="49" charset="0"/>
              </a:rPr>
              <a:t>ArrayA</a:t>
            </a:r>
            <a:r>
              <a:rPr lang="en-IN" b="1" dirty="0">
                <a:solidFill>
                  <a:srgbClr val="002060"/>
                </a:solidFill>
              </a:rPr>
              <a:t> </a:t>
            </a:r>
            <a:r>
              <a:rPr lang="en-US" dirty="0">
                <a:solidFill>
                  <a:srgbClr val="002060"/>
                </a:solidFill>
              </a:rPr>
              <a:t>is equal to </a:t>
            </a:r>
            <a:r>
              <a:rPr lang="en-US" dirty="0">
                <a:solidFill>
                  <a:srgbClr val="002060"/>
                </a:solidFill>
                <a:latin typeface="Courier New" panose="02070309020205020404" pitchFamily="49" charset="0"/>
                <a:cs typeface="Courier New" panose="02070309020205020404" pitchFamily="49" charset="0"/>
              </a:rPr>
              <a:t>6</a:t>
            </a:r>
            <a:r>
              <a:rPr lang="en-US" dirty="0">
                <a:solidFill>
                  <a:srgbClr val="002060"/>
                </a:solidFill>
              </a:rPr>
              <a:t>.</a:t>
            </a:r>
          </a:p>
          <a:p>
            <a:pPr hangingPunct="0">
              <a:lnSpc>
                <a:spcPct val="100000"/>
              </a:lnSpc>
              <a:spcBef>
                <a:spcPts val="0"/>
              </a:spcBef>
              <a:spcAft>
                <a:spcPts val="0"/>
              </a:spcAft>
              <a:buFont typeface="Wingdings" panose="05000000000000000000" pitchFamily="2" charset="2"/>
              <a:buChar char="Ø"/>
            </a:pPr>
            <a:r>
              <a:rPr lang="en-US" dirty="0" smtClean="0">
                <a:solidFill>
                  <a:srgbClr val="002060"/>
                </a:solidFill>
              </a:rPr>
              <a:t> The </a:t>
            </a:r>
            <a:r>
              <a:rPr lang="en-US" dirty="0">
                <a:solidFill>
                  <a:srgbClr val="002060"/>
                </a:solidFill>
              </a:rPr>
              <a:t>assignment statement on line 6 sets </a:t>
            </a:r>
            <a:r>
              <a:rPr lang="en-IN" b="1" dirty="0" err="1">
                <a:solidFill>
                  <a:srgbClr val="0070C0"/>
                </a:solidFill>
                <a:latin typeface="Courier New" panose="02070309020205020404" pitchFamily="49" charset="0"/>
                <a:cs typeface="Courier New" panose="02070309020205020404" pitchFamily="49" charset="0"/>
              </a:rPr>
              <a:t>ArrayB</a:t>
            </a:r>
            <a:r>
              <a:rPr lang="en-IN" b="1" dirty="0">
                <a:solidFill>
                  <a:srgbClr val="0070C0"/>
                </a:solidFill>
                <a:latin typeface="Courier New" panose="02070309020205020404" pitchFamily="49" charset="0"/>
                <a:cs typeface="Courier New" panose="02070309020205020404" pitchFamily="49" charset="0"/>
              </a:rPr>
              <a:t>[</a:t>
            </a:r>
            <a:r>
              <a:rPr lang="en-IN" dirty="0">
                <a:solidFill>
                  <a:srgbClr val="002060"/>
                </a:solidFill>
                <a:latin typeface="Courier New" panose="02070309020205020404" pitchFamily="49" charset="0"/>
                <a:cs typeface="Courier New" panose="02070309020205020404" pitchFamily="49" charset="0"/>
              </a:rPr>
              <a:t>7</a:t>
            </a:r>
            <a:r>
              <a:rPr lang="en-IN" b="1" dirty="0">
                <a:solidFill>
                  <a:srgbClr val="0070C0"/>
                </a:solidFill>
                <a:latin typeface="Courier New" panose="02070309020205020404" pitchFamily="49" charset="0"/>
                <a:cs typeface="Courier New" panose="02070309020205020404" pitchFamily="49" charset="0"/>
              </a:rPr>
              <a:t>]</a:t>
            </a:r>
            <a:r>
              <a:rPr lang="en-US" dirty="0">
                <a:solidFill>
                  <a:srgbClr val="002060"/>
                </a:solidFill>
              </a:rPr>
              <a:t> equal to the value of </a:t>
            </a:r>
            <a:r>
              <a:rPr lang="en-IN" b="1" dirty="0" err="1">
                <a:solidFill>
                  <a:srgbClr val="0070C0"/>
                </a:solidFill>
                <a:latin typeface="Courier New" panose="02070309020205020404" pitchFamily="49" charset="0"/>
                <a:cs typeface="Courier New" panose="02070309020205020404" pitchFamily="49" charset="0"/>
              </a:rPr>
              <a:t>ArrayA</a:t>
            </a:r>
            <a:r>
              <a:rPr lang="en-IN" b="1" dirty="0">
                <a:solidFill>
                  <a:srgbClr val="0070C0"/>
                </a:solidFill>
                <a:latin typeface="Courier New" panose="02070309020205020404" pitchFamily="49" charset="0"/>
                <a:cs typeface="Courier New" panose="02070309020205020404" pitchFamily="49" charset="0"/>
              </a:rPr>
              <a:t>[</a:t>
            </a:r>
            <a:r>
              <a:rPr lang="en-IN" dirty="0">
                <a:solidFill>
                  <a:srgbClr val="002060"/>
                </a:solidFill>
                <a:latin typeface="Courier New" panose="02070309020205020404" pitchFamily="49" charset="0"/>
                <a:cs typeface="Courier New" panose="02070309020205020404" pitchFamily="49" charset="0"/>
              </a:rPr>
              <a:t>5,10</a:t>
            </a:r>
            <a:r>
              <a:rPr lang="en-IN" b="1" dirty="0">
                <a:solidFill>
                  <a:srgbClr val="0070C0"/>
                </a:solidFill>
                <a:latin typeface="Courier New" panose="02070309020205020404" pitchFamily="49" charset="0"/>
                <a:cs typeface="Courier New" panose="02070309020205020404" pitchFamily="49" charset="0"/>
              </a:rPr>
              <a:t>]</a:t>
            </a:r>
            <a:r>
              <a:rPr lang="en-US" dirty="0">
                <a:solidFill>
                  <a:srgbClr val="002060"/>
                </a:solidFill>
              </a:rPr>
              <a:t>, which is a </a:t>
            </a:r>
            <a:r>
              <a:rPr lang="en-US" dirty="0">
                <a:solidFill>
                  <a:srgbClr val="002060"/>
                </a:solidFill>
                <a:latin typeface="Courier New" panose="02070309020205020404" pitchFamily="49" charset="0"/>
                <a:cs typeface="Courier New" panose="02070309020205020404" pitchFamily="49" charset="0"/>
              </a:rPr>
              <a:t>6</a:t>
            </a:r>
            <a:r>
              <a:rPr lang="en-US" dirty="0">
                <a:solidFill>
                  <a:srgbClr val="002060"/>
                </a:solidFill>
              </a:rPr>
              <a:t>. So now the value of the 8th element in </a:t>
            </a:r>
            <a:r>
              <a:rPr lang="en-IN" b="1" dirty="0" err="1">
                <a:solidFill>
                  <a:srgbClr val="0070C0"/>
                </a:solidFill>
                <a:latin typeface="Courier New" panose="02070309020205020404" pitchFamily="49" charset="0"/>
                <a:cs typeface="Courier New" panose="02070309020205020404" pitchFamily="49" charset="0"/>
              </a:rPr>
              <a:t>ArrayB</a:t>
            </a:r>
            <a:r>
              <a:rPr lang="en-US" dirty="0">
                <a:solidFill>
                  <a:srgbClr val="002060"/>
                </a:solidFill>
              </a:rPr>
              <a:t> </a:t>
            </a:r>
            <a:r>
              <a:rPr lang="en-US" dirty="0">
                <a:solidFill>
                  <a:srgbClr val="002060"/>
                </a:solidFill>
                <a:latin typeface="Courier New" panose="02070309020205020404" pitchFamily="49" charset="0"/>
                <a:cs typeface="Courier New" panose="02070309020205020404" pitchFamily="49" charset="0"/>
              </a:rPr>
              <a:t>= 6</a:t>
            </a:r>
            <a:r>
              <a:rPr lang="en-US" dirty="0">
                <a:solidFill>
                  <a:srgbClr val="002060"/>
                </a:solidFill>
              </a:rPr>
              <a:t>.</a:t>
            </a:r>
          </a:p>
          <a:p>
            <a:pPr hangingPunct="0">
              <a:lnSpc>
                <a:spcPct val="100000"/>
              </a:lnSpc>
              <a:spcBef>
                <a:spcPts val="0"/>
              </a:spcBef>
              <a:spcAft>
                <a:spcPts val="0"/>
              </a:spcAft>
              <a:buFont typeface="Wingdings" panose="05000000000000000000" pitchFamily="2" charset="2"/>
              <a:buChar char="Ø"/>
            </a:pPr>
            <a:r>
              <a:rPr lang="en-US" dirty="0" smtClean="0">
                <a:solidFill>
                  <a:srgbClr val="002060"/>
                </a:solidFill>
              </a:rPr>
              <a:t> The </a:t>
            </a:r>
            <a:r>
              <a:rPr lang="en-US" dirty="0">
                <a:solidFill>
                  <a:srgbClr val="002060"/>
                </a:solidFill>
                <a:latin typeface="Courier New" panose="02070309020205020404" pitchFamily="49" charset="0"/>
                <a:cs typeface="Courier New" panose="02070309020205020404" pitchFamily="49" charset="0"/>
              </a:rPr>
              <a:t>Write</a:t>
            </a:r>
            <a:r>
              <a:rPr lang="en-US" dirty="0">
                <a:solidFill>
                  <a:srgbClr val="002060"/>
                </a:solidFill>
              </a:rPr>
              <a:t> statements on lines 7 and 8 display the value of the element in the 6th row, 11th column of </a:t>
            </a:r>
            <a:r>
              <a:rPr lang="en-IN" b="1" dirty="0" err="1">
                <a:solidFill>
                  <a:srgbClr val="0070C0"/>
                </a:solidFill>
                <a:latin typeface="Courier New" panose="02070309020205020404" pitchFamily="49" charset="0"/>
                <a:cs typeface="Courier New" panose="02070309020205020404" pitchFamily="49" charset="0"/>
              </a:rPr>
              <a:t>ArrayA</a:t>
            </a:r>
            <a:r>
              <a:rPr lang="en-US" dirty="0">
                <a:solidFill>
                  <a:srgbClr val="002060"/>
                </a:solidFill>
              </a:rPr>
              <a:t> and the value of the 8th element of </a:t>
            </a:r>
            <a:r>
              <a:rPr lang="en-IN" b="1" dirty="0" err="1">
                <a:solidFill>
                  <a:srgbClr val="0070C0"/>
                </a:solidFill>
                <a:latin typeface="Courier New" panose="02070309020205020404" pitchFamily="49" charset="0"/>
                <a:cs typeface="Courier New" panose="02070309020205020404" pitchFamily="49" charset="0"/>
              </a:rPr>
              <a:t>ArrayB</a:t>
            </a:r>
            <a:r>
              <a:rPr lang="en-US" dirty="0">
                <a:solidFill>
                  <a:srgbClr val="002060"/>
                </a:solidFill>
              </a:rPr>
              <a:t> so the number </a:t>
            </a:r>
            <a:r>
              <a:rPr lang="en-US" dirty="0">
                <a:solidFill>
                  <a:srgbClr val="002060"/>
                </a:solidFill>
                <a:latin typeface="Courier New" panose="02070309020205020404" pitchFamily="49" charset="0"/>
                <a:cs typeface="Courier New" panose="02070309020205020404" pitchFamily="49" charset="0"/>
              </a:rPr>
              <a:t>6 </a:t>
            </a:r>
            <a:r>
              <a:rPr lang="en-US" dirty="0">
                <a:solidFill>
                  <a:srgbClr val="002060"/>
                </a:solidFill>
              </a:rPr>
              <a:t>will be displayed twice.</a:t>
            </a:r>
          </a:p>
          <a:p>
            <a:pPr marL="0" indent="0">
              <a:lnSpc>
                <a:spcPct val="120000"/>
              </a:lnSpc>
              <a:spcBef>
                <a:spcPts val="0"/>
              </a:spcBef>
              <a:spcAft>
                <a:spcPts val="0"/>
              </a:spcAft>
            </a:pPr>
            <a:endParaRPr lang="en-US" sz="2800" b="1" dirty="0">
              <a:solidFill>
                <a:srgbClr val="00206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38607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5" name="Title 4"/>
          <p:cNvSpPr>
            <a:spLocks noGrp="1"/>
          </p:cNvSpPr>
          <p:nvPr>
            <p:ph type="title" idx="4294967295"/>
          </p:nvPr>
        </p:nvSpPr>
        <p:spPr>
          <a:xfrm>
            <a:off x="1200710" y="287092"/>
            <a:ext cx="8599506" cy="605794"/>
          </a:xfrm>
        </p:spPr>
        <p:txBody>
          <a:bodyPr>
            <a:normAutofit/>
          </a:bodyPr>
          <a:lstStyle/>
          <a:p>
            <a:r>
              <a:rPr lang="en-US" sz="3200" dirty="0" smtClean="0">
                <a:solidFill>
                  <a:srgbClr val="002060"/>
                </a:solidFill>
              </a:rPr>
              <a:t>Use Nested Loops to Load a Two-Dimensional Array</a:t>
            </a:r>
            <a:endParaRPr lang="en-US" sz="2400" dirty="0"/>
          </a:p>
        </p:txBody>
      </p:sp>
      <p:sp>
        <p:nvSpPr>
          <p:cNvPr id="3" name="Content Placeholder 2"/>
          <p:cNvSpPr>
            <a:spLocks noGrp="1"/>
          </p:cNvSpPr>
          <p:nvPr>
            <p:ph idx="4294967295"/>
          </p:nvPr>
        </p:nvSpPr>
        <p:spPr>
          <a:xfrm>
            <a:off x="451821" y="1376980"/>
            <a:ext cx="11392347" cy="4346088"/>
          </a:xfrm>
        </p:spPr>
        <p:txBody>
          <a:bodyPr>
            <a:noAutofit/>
          </a:bodyPr>
          <a:lstStyle/>
          <a:p>
            <a:pPr marL="0" indent="0" hangingPunct="0">
              <a:lnSpc>
                <a:spcPct val="100000"/>
              </a:lnSpc>
              <a:spcBef>
                <a:spcPts val="0"/>
              </a:spcBef>
              <a:spcAft>
                <a:spcPts val="0"/>
              </a:spcAft>
              <a:buNone/>
            </a:pPr>
            <a:r>
              <a:rPr lang="en-US" sz="2400" dirty="0" smtClean="0">
                <a:solidFill>
                  <a:srgbClr val="002060"/>
                </a:solidFill>
                <a:latin typeface="Courier New" panose="02070309020205020404" pitchFamily="49" charset="0"/>
                <a:cs typeface="Courier New" panose="02070309020205020404" pitchFamily="49" charset="0"/>
              </a:rPr>
              <a:t>1   Declare </a:t>
            </a:r>
            <a:r>
              <a:rPr lang="en-US" sz="2400" b="1" dirty="0">
                <a:solidFill>
                  <a:srgbClr val="0070C0"/>
                </a:solidFill>
                <a:latin typeface="Courier New" panose="02070309020205020404" pitchFamily="49" charset="0"/>
                <a:cs typeface="Courier New" panose="02070309020205020404" pitchFamily="49" charset="0"/>
              </a:rPr>
              <a:t>Scores[</a:t>
            </a:r>
            <a:r>
              <a:rPr lang="en-US" sz="2400" dirty="0">
                <a:solidFill>
                  <a:srgbClr val="002060"/>
                </a:solidFill>
                <a:latin typeface="Courier New" panose="02070309020205020404" pitchFamily="49" charset="0"/>
                <a:cs typeface="Courier New" panose="02070309020205020404" pitchFamily="49" charset="0"/>
              </a:rPr>
              <a:t>30,5</a:t>
            </a:r>
            <a:r>
              <a:rPr lang="en-US" sz="2400" b="1" dirty="0">
                <a:solidFill>
                  <a:srgbClr val="0070C0"/>
                </a:solidFill>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 As Integer</a:t>
            </a:r>
          </a:p>
          <a:p>
            <a:pPr marL="0" indent="0" hangingPunct="0">
              <a:lnSpc>
                <a:spcPct val="100000"/>
              </a:lnSpc>
              <a:spcBef>
                <a:spcPts val="0"/>
              </a:spcBef>
              <a:spcAft>
                <a:spcPts val="0"/>
              </a:spcAft>
              <a:buNone/>
            </a:pPr>
            <a:r>
              <a:rPr lang="en-US" sz="2400" dirty="0" smtClean="0">
                <a:solidFill>
                  <a:srgbClr val="002060"/>
                </a:solidFill>
                <a:latin typeface="Courier New" panose="02070309020205020404" pitchFamily="49" charset="0"/>
                <a:cs typeface="Courier New" panose="02070309020205020404" pitchFamily="49" charset="0"/>
              </a:rPr>
              <a:t>2   Declare </a:t>
            </a:r>
            <a:r>
              <a:rPr lang="en-US" sz="2400" b="1" dirty="0">
                <a:solidFill>
                  <a:srgbClr val="0070C0"/>
                </a:solidFill>
                <a:latin typeface="Courier New" panose="02070309020205020404" pitchFamily="49" charset="0"/>
                <a:cs typeface="Courier New" panose="02070309020205020404" pitchFamily="49" charset="0"/>
              </a:rPr>
              <a:t>Student</a:t>
            </a:r>
            <a:r>
              <a:rPr lang="en-US" sz="2400" dirty="0">
                <a:solidFill>
                  <a:srgbClr val="002060"/>
                </a:solidFill>
                <a:latin typeface="Courier New" panose="02070309020205020404" pitchFamily="49" charset="0"/>
                <a:cs typeface="Courier New" panose="02070309020205020404" pitchFamily="49" charset="0"/>
              </a:rPr>
              <a:t> As Integer</a:t>
            </a:r>
          </a:p>
          <a:p>
            <a:pPr marL="0" indent="0" hangingPunct="0">
              <a:lnSpc>
                <a:spcPct val="100000"/>
              </a:lnSpc>
              <a:spcBef>
                <a:spcPts val="0"/>
              </a:spcBef>
              <a:spcAft>
                <a:spcPts val="0"/>
              </a:spcAft>
              <a:buNone/>
            </a:pPr>
            <a:r>
              <a:rPr lang="en-US" sz="2400" dirty="0" smtClean="0">
                <a:solidFill>
                  <a:srgbClr val="002060"/>
                </a:solidFill>
                <a:latin typeface="Courier New" panose="02070309020205020404" pitchFamily="49" charset="0"/>
                <a:cs typeface="Courier New" panose="02070309020205020404" pitchFamily="49" charset="0"/>
              </a:rPr>
              <a:t>3   Declare </a:t>
            </a:r>
            <a:r>
              <a:rPr lang="en-US" sz="2400" b="1" dirty="0">
                <a:solidFill>
                  <a:srgbClr val="0070C0"/>
                </a:solidFill>
                <a:latin typeface="Courier New" panose="02070309020205020404" pitchFamily="49" charset="0"/>
                <a:cs typeface="Courier New" panose="02070309020205020404" pitchFamily="49" charset="0"/>
              </a:rPr>
              <a:t>Test</a:t>
            </a:r>
            <a:r>
              <a:rPr lang="en-US" sz="2400" dirty="0">
                <a:solidFill>
                  <a:srgbClr val="002060"/>
                </a:solidFill>
                <a:latin typeface="Courier New" panose="02070309020205020404" pitchFamily="49" charset="0"/>
                <a:cs typeface="Courier New" panose="02070309020205020404" pitchFamily="49" charset="0"/>
              </a:rPr>
              <a:t> As Integer</a:t>
            </a:r>
          </a:p>
          <a:p>
            <a:pPr marL="0" indent="0" hangingPunct="0">
              <a:lnSpc>
                <a:spcPct val="100000"/>
              </a:lnSpc>
              <a:spcBef>
                <a:spcPts val="0"/>
              </a:spcBef>
              <a:spcAft>
                <a:spcPts val="0"/>
              </a:spcAft>
              <a:buNone/>
            </a:pPr>
            <a:r>
              <a:rPr lang="en-US" sz="2400" dirty="0" smtClean="0">
                <a:solidFill>
                  <a:srgbClr val="002060"/>
                </a:solidFill>
                <a:latin typeface="Courier New" panose="02070309020205020404" pitchFamily="49" charset="0"/>
                <a:cs typeface="Courier New" panose="02070309020205020404" pitchFamily="49" charset="0"/>
              </a:rPr>
              <a:t>4</a:t>
            </a:r>
            <a:r>
              <a:rPr lang="en-US" sz="2400" dirty="0">
                <a:solidFill>
                  <a:srgbClr val="002060"/>
                </a:solidFill>
                <a:latin typeface="Courier New" panose="02070309020205020404" pitchFamily="49" charset="0"/>
                <a:cs typeface="Courier New" panose="02070309020205020404" pitchFamily="49" charset="0"/>
              </a:rPr>
              <a:t> </a:t>
            </a:r>
            <a:r>
              <a:rPr lang="en-US" sz="2400" dirty="0" smtClean="0">
                <a:solidFill>
                  <a:srgbClr val="002060"/>
                </a:solidFill>
                <a:latin typeface="Courier New" panose="02070309020205020404" pitchFamily="49" charset="0"/>
                <a:cs typeface="Courier New" panose="02070309020205020404" pitchFamily="49" charset="0"/>
              </a:rPr>
              <a:t>  For </a:t>
            </a:r>
            <a:r>
              <a:rPr lang="en-US" sz="2400" dirty="0">
                <a:solidFill>
                  <a:srgbClr val="002060"/>
                </a:solidFill>
                <a:latin typeface="Courier New" panose="02070309020205020404" pitchFamily="49" charset="0"/>
                <a:cs typeface="Courier New" panose="02070309020205020404" pitchFamily="49" charset="0"/>
              </a:rPr>
              <a:t>(</a:t>
            </a:r>
            <a:r>
              <a:rPr lang="en-US" sz="2400" b="1" dirty="0">
                <a:solidFill>
                  <a:srgbClr val="0070C0"/>
                </a:solidFill>
                <a:latin typeface="Courier New" panose="02070309020205020404" pitchFamily="49" charset="0"/>
                <a:cs typeface="Courier New" panose="02070309020205020404" pitchFamily="49" charset="0"/>
              </a:rPr>
              <a:t>Student</a:t>
            </a:r>
            <a:r>
              <a:rPr lang="en-US" sz="2400" dirty="0">
                <a:solidFill>
                  <a:srgbClr val="002060"/>
                </a:solidFill>
                <a:latin typeface="Courier New" panose="02070309020205020404" pitchFamily="49" charset="0"/>
                <a:cs typeface="Courier New" panose="02070309020205020404" pitchFamily="49" charset="0"/>
              </a:rPr>
              <a:t> = 0; </a:t>
            </a:r>
            <a:r>
              <a:rPr lang="en-US" sz="2400" b="1" dirty="0">
                <a:solidFill>
                  <a:srgbClr val="0070C0"/>
                </a:solidFill>
                <a:latin typeface="Courier New" panose="02070309020205020404" pitchFamily="49" charset="0"/>
                <a:cs typeface="Courier New" panose="02070309020205020404" pitchFamily="49" charset="0"/>
              </a:rPr>
              <a:t>Student</a:t>
            </a:r>
            <a:r>
              <a:rPr lang="en-US" sz="2400" dirty="0">
                <a:solidFill>
                  <a:srgbClr val="002060"/>
                </a:solidFill>
                <a:latin typeface="Courier New" panose="02070309020205020404" pitchFamily="49" charset="0"/>
                <a:cs typeface="Courier New" panose="02070309020205020404" pitchFamily="49" charset="0"/>
              </a:rPr>
              <a:t> &lt; 30; </a:t>
            </a:r>
            <a:r>
              <a:rPr lang="en-US" sz="2400" b="1" dirty="0">
                <a:solidFill>
                  <a:srgbClr val="0070C0"/>
                </a:solidFill>
                <a:latin typeface="Courier New" panose="02070309020205020404" pitchFamily="49" charset="0"/>
                <a:cs typeface="Courier New" panose="02070309020205020404" pitchFamily="49" charset="0"/>
              </a:rPr>
              <a:t>Student</a:t>
            </a:r>
            <a:r>
              <a:rPr lang="en-US" sz="2400" dirty="0">
                <a:solidFill>
                  <a:srgbClr val="002060"/>
                </a:solidFill>
                <a:latin typeface="Courier New" panose="02070309020205020404" pitchFamily="49" charset="0"/>
                <a:cs typeface="Courier New" panose="02070309020205020404" pitchFamily="49" charset="0"/>
              </a:rPr>
              <a:t>++)</a:t>
            </a:r>
          </a:p>
          <a:p>
            <a:pPr marL="0" indent="0" hangingPunct="0">
              <a:lnSpc>
                <a:spcPct val="100000"/>
              </a:lnSpc>
              <a:spcBef>
                <a:spcPts val="0"/>
              </a:spcBef>
              <a:spcAft>
                <a:spcPts val="0"/>
              </a:spcAft>
              <a:buNone/>
            </a:pPr>
            <a:r>
              <a:rPr lang="en-US" sz="2400" dirty="0" smtClean="0">
                <a:solidFill>
                  <a:srgbClr val="002060"/>
                </a:solidFill>
                <a:latin typeface="Courier New" panose="02070309020205020404" pitchFamily="49" charset="0"/>
                <a:cs typeface="Courier New" panose="02070309020205020404" pitchFamily="49" charset="0"/>
              </a:rPr>
              <a:t>5	 Write </a:t>
            </a:r>
            <a:r>
              <a:rPr lang="en-US" sz="2400" dirty="0">
                <a:solidFill>
                  <a:srgbClr val="002060"/>
                </a:solidFill>
                <a:latin typeface="Courier New" panose="02070309020205020404" pitchFamily="49" charset="0"/>
                <a:cs typeface="Courier New" panose="02070309020205020404" pitchFamily="49" charset="0"/>
              </a:rPr>
              <a:t>“Enter 5 test scores for student “ + (</a:t>
            </a:r>
            <a:r>
              <a:rPr lang="en-US" sz="2400" b="1" dirty="0">
                <a:solidFill>
                  <a:srgbClr val="0070C0"/>
                </a:solidFill>
                <a:latin typeface="Courier New" panose="02070309020205020404" pitchFamily="49" charset="0"/>
                <a:cs typeface="Courier New" panose="02070309020205020404" pitchFamily="49" charset="0"/>
              </a:rPr>
              <a:t>Student</a:t>
            </a:r>
            <a:r>
              <a:rPr lang="en-US" sz="2400" dirty="0">
                <a:solidFill>
                  <a:srgbClr val="002060"/>
                </a:solidFill>
                <a:latin typeface="Courier New" panose="02070309020205020404" pitchFamily="49" charset="0"/>
                <a:cs typeface="Courier New" panose="02070309020205020404" pitchFamily="49" charset="0"/>
              </a:rPr>
              <a:t> + 1)</a:t>
            </a:r>
          </a:p>
          <a:p>
            <a:pPr marL="0" indent="0" hangingPunct="0">
              <a:lnSpc>
                <a:spcPct val="100000"/>
              </a:lnSpc>
              <a:spcBef>
                <a:spcPts val="0"/>
              </a:spcBef>
              <a:spcAft>
                <a:spcPts val="0"/>
              </a:spcAft>
              <a:buNone/>
            </a:pPr>
            <a:r>
              <a:rPr lang="en-US" sz="2400" dirty="0">
                <a:solidFill>
                  <a:srgbClr val="002060"/>
                </a:solidFill>
                <a:latin typeface="Courier New" panose="02070309020205020404" pitchFamily="49" charset="0"/>
                <a:cs typeface="Courier New" panose="02070309020205020404" pitchFamily="49" charset="0"/>
              </a:rPr>
              <a:t>6	</a:t>
            </a:r>
            <a:r>
              <a:rPr lang="en-US" sz="2400" dirty="0" smtClean="0">
                <a:solidFill>
                  <a:srgbClr val="002060"/>
                </a:solidFill>
                <a:latin typeface="Courier New" panose="02070309020205020404" pitchFamily="49" charset="0"/>
                <a:cs typeface="Courier New" panose="02070309020205020404" pitchFamily="49" charset="0"/>
              </a:rPr>
              <a:t> For </a:t>
            </a:r>
            <a:r>
              <a:rPr lang="en-US" sz="2400" dirty="0">
                <a:solidFill>
                  <a:srgbClr val="002060"/>
                </a:solidFill>
                <a:latin typeface="Courier New" panose="02070309020205020404" pitchFamily="49" charset="0"/>
                <a:cs typeface="Courier New" panose="02070309020205020404" pitchFamily="49" charset="0"/>
              </a:rPr>
              <a:t>(</a:t>
            </a:r>
            <a:r>
              <a:rPr lang="en-US" sz="2400" b="1" dirty="0">
                <a:solidFill>
                  <a:srgbClr val="0070C0"/>
                </a:solidFill>
                <a:latin typeface="Courier New" panose="02070309020205020404" pitchFamily="49" charset="0"/>
                <a:cs typeface="Courier New" panose="02070309020205020404" pitchFamily="49" charset="0"/>
              </a:rPr>
              <a:t>Test</a:t>
            </a:r>
            <a:r>
              <a:rPr lang="en-US" sz="2400" dirty="0">
                <a:solidFill>
                  <a:srgbClr val="002060"/>
                </a:solidFill>
                <a:latin typeface="Courier New" panose="02070309020205020404" pitchFamily="49" charset="0"/>
                <a:cs typeface="Courier New" panose="02070309020205020404" pitchFamily="49" charset="0"/>
              </a:rPr>
              <a:t> = 0; </a:t>
            </a:r>
            <a:r>
              <a:rPr lang="en-US" sz="2400" b="1" dirty="0">
                <a:solidFill>
                  <a:srgbClr val="0070C0"/>
                </a:solidFill>
                <a:latin typeface="Courier New" panose="02070309020205020404" pitchFamily="49" charset="0"/>
                <a:cs typeface="Courier New" panose="02070309020205020404" pitchFamily="49" charset="0"/>
              </a:rPr>
              <a:t>Test</a:t>
            </a:r>
            <a:r>
              <a:rPr lang="en-US" sz="2400" dirty="0">
                <a:solidFill>
                  <a:srgbClr val="002060"/>
                </a:solidFill>
                <a:latin typeface="Courier New" panose="02070309020205020404" pitchFamily="49" charset="0"/>
                <a:cs typeface="Courier New" panose="02070309020205020404" pitchFamily="49" charset="0"/>
              </a:rPr>
              <a:t> &lt; 5; </a:t>
            </a:r>
            <a:r>
              <a:rPr lang="en-US" sz="2400" b="1" dirty="0">
                <a:solidFill>
                  <a:srgbClr val="0070C0"/>
                </a:solidFill>
                <a:latin typeface="Courier New" panose="02070309020205020404" pitchFamily="49" charset="0"/>
                <a:cs typeface="Courier New" panose="02070309020205020404" pitchFamily="49" charset="0"/>
              </a:rPr>
              <a:t>Test</a:t>
            </a:r>
            <a:r>
              <a:rPr lang="en-US" sz="2400" dirty="0">
                <a:solidFill>
                  <a:srgbClr val="002060"/>
                </a:solidFill>
                <a:latin typeface="Courier New" panose="02070309020205020404" pitchFamily="49" charset="0"/>
                <a:cs typeface="Courier New" panose="02070309020205020404" pitchFamily="49" charset="0"/>
              </a:rPr>
              <a:t>++)</a:t>
            </a:r>
          </a:p>
          <a:p>
            <a:pPr marL="0" indent="0" hangingPunct="0">
              <a:lnSpc>
                <a:spcPct val="100000"/>
              </a:lnSpc>
              <a:spcBef>
                <a:spcPts val="0"/>
              </a:spcBef>
              <a:spcAft>
                <a:spcPts val="0"/>
              </a:spcAft>
              <a:buNone/>
            </a:pPr>
            <a:r>
              <a:rPr lang="en-US" sz="2400" dirty="0">
                <a:solidFill>
                  <a:srgbClr val="002060"/>
                </a:solidFill>
                <a:latin typeface="Courier New" panose="02070309020205020404" pitchFamily="49" charset="0"/>
                <a:cs typeface="Courier New" panose="02070309020205020404" pitchFamily="49" charset="0"/>
              </a:rPr>
              <a:t>7		Input </a:t>
            </a:r>
            <a:r>
              <a:rPr lang="en-US" sz="2400" b="1" dirty="0">
                <a:solidFill>
                  <a:srgbClr val="0070C0"/>
                </a:solidFill>
                <a:latin typeface="Courier New" panose="02070309020205020404" pitchFamily="49" charset="0"/>
                <a:cs typeface="Courier New" panose="02070309020205020404" pitchFamily="49" charset="0"/>
              </a:rPr>
              <a:t>Scores[</a:t>
            </a:r>
            <a:r>
              <a:rPr lang="en-US" sz="2400" b="1" dirty="0" err="1">
                <a:solidFill>
                  <a:srgbClr val="0070C0"/>
                </a:solidFill>
                <a:latin typeface="Courier New" panose="02070309020205020404" pitchFamily="49" charset="0"/>
                <a:cs typeface="Courier New" panose="02070309020205020404" pitchFamily="49" charset="0"/>
              </a:rPr>
              <a:t>Student,Test</a:t>
            </a:r>
            <a:r>
              <a:rPr lang="en-US" sz="2400" b="1" dirty="0">
                <a:solidFill>
                  <a:srgbClr val="0070C0"/>
                </a:solidFill>
                <a:latin typeface="Courier New" panose="02070309020205020404" pitchFamily="49" charset="0"/>
                <a:cs typeface="Courier New" panose="02070309020205020404" pitchFamily="49" charset="0"/>
              </a:rPr>
              <a:t>]</a:t>
            </a:r>
          </a:p>
          <a:p>
            <a:pPr marL="0" indent="0" hangingPunct="0">
              <a:lnSpc>
                <a:spcPct val="100000"/>
              </a:lnSpc>
              <a:spcBef>
                <a:spcPts val="0"/>
              </a:spcBef>
              <a:spcAft>
                <a:spcPts val="0"/>
              </a:spcAft>
              <a:buNone/>
            </a:pPr>
            <a:r>
              <a:rPr lang="en-US" sz="2400" dirty="0">
                <a:solidFill>
                  <a:srgbClr val="002060"/>
                </a:solidFill>
                <a:latin typeface="Courier New" panose="02070309020205020404" pitchFamily="49" charset="0"/>
                <a:cs typeface="Courier New" panose="02070309020205020404" pitchFamily="49" charset="0"/>
              </a:rPr>
              <a:t>8	</a:t>
            </a:r>
            <a:r>
              <a:rPr lang="en-US" sz="2400" dirty="0" smtClean="0">
                <a:solidFill>
                  <a:srgbClr val="002060"/>
                </a:solidFill>
                <a:latin typeface="Courier New" panose="02070309020205020404" pitchFamily="49" charset="0"/>
                <a:cs typeface="Courier New" panose="02070309020205020404" pitchFamily="49" charset="0"/>
              </a:rPr>
              <a:t> End </a:t>
            </a:r>
            <a:r>
              <a:rPr lang="en-US" sz="2400" dirty="0">
                <a:solidFill>
                  <a:srgbClr val="002060"/>
                </a:solidFill>
                <a:latin typeface="Courier New" panose="02070309020205020404" pitchFamily="49" charset="0"/>
                <a:cs typeface="Courier New" panose="02070309020205020404" pitchFamily="49" charset="0"/>
              </a:rPr>
              <a:t>For(</a:t>
            </a:r>
            <a:r>
              <a:rPr lang="en-US" sz="2400" b="1" dirty="0">
                <a:solidFill>
                  <a:srgbClr val="0070C0"/>
                </a:solidFill>
                <a:latin typeface="Courier New" panose="02070309020205020404" pitchFamily="49" charset="0"/>
                <a:cs typeface="Courier New" panose="02070309020205020404" pitchFamily="49" charset="0"/>
              </a:rPr>
              <a:t>Test</a:t>
            </a:r>
            <a:r>
              <a:rPr lang="en-US" sz="2400" dirty="0">
                <a:solidFill>
                  <a:srgbClr val="002060"/>
                </a:solidFill>
                <a:latin typeface="Courier New" panose="02070309020205020404" pitchFamily="49" charset="0"/>
                <a:cs typeface="Courier New" panose="02070309020205020404" pitchFamily="49" charset="0"/>
              </a:rPr>
              <a:t>)</a:t>
            </a:r>
          </a:p>
          <a:p>
            <a:pPr marL="0" indent="0" hangingPunct="0">
              <a:lnSpc>
                <a:spcPct val="100000"/>
              </a:lnSpc>
              <a:spcBef>
                <a:spcPts val="0"/>
              </a:spcBef>
              <a:spcAft>
                <a:spcPts val="0"/>
              </a:spcAft>
              <a:buNone/>
            </a:pPr>
            <a:r>
              <a:rPr lang="en-US" sz="2400" dirty="0" smtClean="0">
                <a:solidFill>
                  <a:srgbClr val="002060"/>
                </a:solidFill>
                <a:latin typeface="Courier New" panose="02070309020205020404" pitchFamily="49" charset="0"/>
                <a:cs typeface="Courier New" panose="02070309020205020404" pitchFamily="49" charset="0"/>
              </a:rPr>
              <a:t>9   End </a:t>
            </a:r>
            <a:r>
              <a:rPr lang="en-US" sz="2400" dirty="0">
                <a:solidFill>
                  <a:srgbClr val="002060"/>
                </a:solidFill>
                <a:latin typeface="Courier New" panose="02070309020205020404" pitchFamily="49" charset="0"/>
                <a:cs typeface="Courier New" panose="02070309020205020404" pitchFamily="49" charset="0"/>
              </a:rPr>
              <a:t>For(</a:t>
            </a:r>
            <a:r>
              <a:rPr lang="en-US" sz="2400" b="1" dirty="0">
                <a:solidFill>
                  <a:srgbClr val="0070C0"/>
                </a:solidFill>
                <a:latin typeface="Courier New" panose="02070309020205020404" pitchFamily="49" charset="0"/>
                <a:cs typeface="Courier New" panose="02070309020205020404" pitchFamily="49" charset="0"/>
              </a:rPr>
              <a:t>Student</a:t>
            </a:r>
            <a:r>
              <a:rPr lang="en-US" sz="2400" dirty="0" smtClean="0">
                <a:solidFill>
                  <a:srgbClr val="002060"/>
                </a:solidFill>
                <a:latin typeface="Courier New" panose="02070309020205020404" pitchFamily="49" charset="0"/>
                <a:cs typeface="Courier New" panose="02070309020205020404" pitchFamily="49" charset="0"/>
              </a:rPr>
              <a:t>)</a:t>
            </a:r>
            <a:endParaRPr lang="en-US" sz="2400" dirty="0">
              <a:solidFill>
                <a:srgbClr val="00206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059788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5" name="Title 4"/>
          <p:cNvSpPr>
            <a:spLocks noGrp="1"/>
          </p:cNvSpPr>
          <p:nvPr>
            <p:ph type="title" idx="4294967295"/>
          </p:nvPr>
        </p:nvSpPr>
        <p:spPr>
          <a:xfrm>
            <a:off x="1086523" y="806824"/>
            <a:ext cx="8799756" cy="903642"/>
          </a:xfrm>
        </p:spPr>
        <p:txBody>
          <a:bodyPr>
            <a:noAutofit/>
          </a:bodyPr>
          <a:lstStyle/>
          <a:p>
            <a:r>
              <a:rPr lang="en-US" sz="3600" dirty="0" smtClean="0">
                <a:solidFill>
                  <a:srgbClr val="002060"/>
                </a:solidFill>
              </a:rPr>
              <a:t>Use Nested Loops to Display the Contents of a Two-Dimensional Array</a:t>
            </a:r>
            <a:endParaRPr lang="en-US" sz="3600" dirty="0"/>
          </a:p>
        </p:txBody>
      </p:sp>
      <p:sp>
        <p:nvSpPr>
          <p:cNvPr id="3" name="Content Placeholder 2"/>
          <p:cNvSpPr>
            <a:spLocks noGrp="1"/>
          </p:cNvSpPr>
          <p:nvPr>
            <p:ph idx="4294967295"/>
          </p:nvPr>
        </p:nvSpPr>
        <p:spPr>
          <a:xfrm>
            <a:off x="860612" y="2162288"/>
            <a:ext cx="8928848" cy="3173506"/>
          </a:xfrm>
        </p:spPr>
        <p:txBody>
          <a:bodyPr>
            <a:noAutofit/>
          </a:bodyPr>
          <a:lstStyle/>
          <a:p>
            <a:pPr marL="457200" indent="-457200" hangingPunct="0">
              <a:lnSpc>
                <a:spcPct val="100000"/>
              </a:lnSpc>
              <a:spcBef>
                <a:spcPts val="0"/>
              </a:spcBef>
              <a:spcAft>
                <a:spcPts val="0"/>
              </a:spcAft>
              <a:buAutoNum type="arabicPlain"/>
            </a:pPr>
            <a:r>
              <a:rPr lang="en-US" sz="2400" dirty="0" smtClean="0">
                <a:solidFill>
                  <a:srgbClr val="002060"/>
                </a:solidFill>
                <a:latin typeface="Courier New" panose="02070309020205020404" pitchFamily="49" charset="0"/>
                <a:cs typeface="Courier New" panose="02070309020205020404" pitchFamily="49" charset="0"/>
              </a:rPr>
              <a:t>Write </a:t>
            </a:r>
            <a:r>
              <a:rPr lang="en-US" sz="2400" dirty="0">
                <a:solidFill>
                  <a:srgbClr val="002060"/>
                </a:solidFill>
                <a:latin typeface="Courier New" panose="02070309020205020404" pitchFamily="49" charset="0"/>
                <a:cs typeface="Courier New" panose="02070309020205020404" pitchFamily="49" charset="0"/>
              </a:rPr>
              <a:t>“Enter the number of a student, </a:t>
            </a:r>
            <a:r>
              <a:rPr lang="en-US" sz="2400" dirty="0" smtClean="0">
                <a:solidFill>
                  <a:srgbClr val="002060"/>
                </a:solidFill>
                <a:latin typeface="Courier New" panose="02070309020205020404" pitchFamily="49" charset="0"/>
                <a:cs typeface="Courier New" panose="02070309020205020404" pitchFamily="49" charset="0"/>
              </a:rPr>
              <a:t>and</a:t>
            </a:r>
          </a:p>
          <a:p>
            <a:pPr marL="0" indent="0" hangingPunct="0">
              <a:lnSpc>
                <a:spcPct val="100000"/>
              </a:lnSpc>
              <a:spcBef>
                <a:spcPts val="0"/>
              </a:spcBef>
              <a:spcAft>
                <a:spcPts val="0"/>
              </a:spcAft>
              <a:buNone/>
            </a:pPr>
            <a:r>
              <a:rPr lang="en-US" sz="2400" dirty="0">
                <a:solidFill>
                  <a:srgbClr val="002060"/>
                </a:solidFill>
                <a:latin typeface="Courier New" panose="02070309020205020404" pitchFamily="49" charset="0"/>
                <a:cs typeface="Courier New" panose="02070309020205020404" pitchFamily="49" charset="0"/>
              </a:rPr>
              <a:t>	</a:t>
            </a:r>
            <a:r>
              <a:rPr lang="en-US" sz="2400" dirty="0" smtClean="0">
                <a:solidFill>
                  <a:srgbClr val="002060"/>
                </a:solidFill>
                <a:latin typeface="Courier New" panose="02070309020205020404" pitchFamily="49" charset="0"/>
                <a:cs typeface="Courier New" panose="02070309020205020404" pitchFamily="49" charset="0"/>
              </a:rPr>
              <a:t>	his or </a:t>
            </a:r>
            <a:r>
              <a:rPr lang="en-US" sz="2400" dirty="0">
                <a:solidFill>
                  <a:srgbClr val="002060"/>
                </a:solidFill>
                <a:latin typeface="Courier New" panose="02070309020205020404" pitchFamily="49" charset="0"/>
                <a:cs typeface="Courier New" panose="02070309020205020404" pitchFamily="49" charset="0"/>
              </a:rPr>
              <a:t>her </a:t>
            </a:r>
            <a:r>
              <a:rPr lang="en-US" sz="2400" dirty="0" smtClean="0">
                <a:solidFill>
                  <a:srgbClr val="002060"/>
                </a:solidFill>
                <a:latin typeface="Courier New" panose="02070309020205020404" pitchFamily="49" charset="0"/>
                <a:cs typeface="Courier New" panose="02070309020205020404" pitchFamily="49" charset="0"/>
              </a:rPr>
              <a:t>test </a:t>
            </a:r>
            <a:r>
              <a:rPr lang="en-US" sz="2400" dirty="0">
                <a:solidFill>
                  <a:srgbClr val="002060"/>
                </a:solidFill>
                <a:latin typeface="Courier New" panose="02070309020205020404" pitchFamily="49" charset="0"/>
                <a:cs typeface="Courier New" panose="02070309020205020404" pitchFamily="49" charset="0"/>
              </a:rPr>
              <a:t>scores will </a:t>
            </a:r>
            <a:r>
              <a:rPr lang="en-US" sz="2400" dirty="0" smtClean="0">
                <a:solidFill>
                  <a:srgbClr val="002060"/>
                </a:solidFill>
                <a:latin typeface="Courier New" panose="02070309020205020404" pitchFamily="49" charset="0"/>
                <a:cs typeface="Courier New" panose="02070309020205020404" pitchFamily="49" charset="0"/>
              </a:rPr>
              <a:t>be</a:t>
            </a:r>
          </a:p>
          <a:p>
            <a:pPr marL="0" indent="0" hangingPunct="0">
              <a:lnSpc>
                <a:spcPct val="100000"/>
              </a:lnSpc>
              <a:spcBef>
                <a:spcPts val="0"/>
              </a:spcBef>
              <a:spcAft>
                <a:spcPts val="0"/>
              </a:spcAft>
              <a:buNone/>
            </a:pPr>
            <a:r>
              <a:rPr lang="en-US" sz="2400" dirty="0" smtClean="0">
                <a:solidFill>
                  <a:srgbClr val="002060"/>
                </a:solidFill>
                <a:latin typeface="Courier New" panose="02070309020205020404" pitchFamily="49" charset="0"/>
                <a:cs typeface="Courier New" panose="02070309020205020404" pitchFamily="49" charset="0"/>
              </a:rPr>
              <a:t>		displayed</a:t>
            </a:r>
            <a:r>
              <a:rPr lang="en-US" sz="2400" dirty="0">
                <a:solidFill>
                  <a:srgbClr val="002060"/>
                </a:solidFill>
                <a:latin typeface="Courier New" panose="02070309020205020404" pitchFamily="49" charset="0"/>
                <a:cs typeface="Courier New" panose="02070309020205020404" pitchFamily="49" charset="0"/>
              </a:rPr>
              <a:t>.”</a:t>
            </a:r>
          </a:p>
          <a:p>
            <a:pPr marL="0" indent="0" hangingPunct="0">
              <a:lnSpc>
                <a:spcPct val="100000"/>
              </a:lnSpc>
              <a:spcBef>
                <a:spcPts val="0"/>
              </a:spcBef>
              <a:spcAft>
                <a:spcPts val="0"/>
              </a:spcAft>
              <a:buNone/>
            </a:pPr>
            <a:r>
              <a:rPr lang="en-US" sz="2400" dirty="0" smtClean="0">
                <a:solidFill>
                  <a:srgbClr val="002060"/>
                </a:solidFill>
                <a:latin typeface="Courier New" panose="02070309020205020404" pitchFamily="49" charset="0"/>
                <a:cs typeface="Courier New" panose="02070309020205020404" pitchFamily="49" charset="0"/>
              </a:rPr>
              <a:t>2	Input </a:t>
            </a:r>
            <a:r>
              <a:rPr lang="en-US" sz="2400" b="1" dirty="0">
                <a:solidFill>
                  <a:srgbClr val="0070C0"/>
                </a:solidFill>
                <a:latin typeface="Courier New" panose="02070309020205020404" pitchFamily="49" charset="0"/>
                <a:cs typeface="Courier New" panose="02070309020205020404" pitchFamily="49" charset="0"/>
              </a:rPr>
              <a:t>Student</a:t>
            </a:r>
            <a:endParaRPr lang="en-US" sz="2400" dirty="0">
              <a:solidFill>
                <a:srgbClr val="0070C0"/>
              </a:solidFill>
              <a:latin typeface="Courier New" panose="02070309020205020404" pitchFamily="49" charset="0"/>
              <a:cs typeface="Courier New" panose="02070309020205020404" pitchFamily="49" charset="0"/>
            </a:endParaRPr>
          </a:p>
          <a:p>
            <a:pPr marL="0" indent="0" hangingPunct="0">
              <a:lnSpc>
                <a:spcPct val="100000"/>
              </a:lnSpc>
              <a:spcBef>
                <a:spcPts val="0"/>
              </a:spcBef>
              <a:spcAft>
                <a:spcPts val="0"/>
              </a:spcAft>
              <a:buNone/>
            </a:pPr>
            <a:r>
              <a:rPr lang="en-US" sz="2400" dirty="0" smtClean="0">
                <a:solidFill>
                  <a:srgbClr val="002060"/>
                </a:solidFill>
                <a:latin typeface="Courier New" panose="02070309020205020404" pitchFamily="49" charset="0"/>
                <a:cs typeface="Courier New" panose="02070309020205020404" pitchFamily="49" charset="0"/>
              </a:rPr>
              <a:t>3	For </a:t>
            </a:r>
            <a:r>
              <a:rPr lang="en-US" sz="2400" dirty="0">
                <a:solidFill>
                  <a:srgbClr val="002060"/>
                </a:solidFill>
                <a:latin typeface="Courier New" panose="02070309020205020404" pitchFamily="49" charset="0"/>
                <a:cs typeface="Courier New" panose="02070309020205020404" pitchFamily="49" charset="0"/>
              </a:rPr>
              <a:t>(</a:t>
            </a:r>
            <a:r>
              <a:rPr lang="en-US" sz="2400" b="1" dirty="0">
                <a:solidFill>
                  <a:srgbClr val="0070C0"/>
                </a:solidFill>
                <a:latin typeface="Courier New" panose="02070309020205020404" pitchFamily="49" charset="0"/>
                <a:cs typeface="Courier New" panose="02070309020205020404" pitchFamily="49" charset="0"/>
              </a:rPr>
              <a:t>Test</a:t>
            </a:r>
            <a:r>
              <a:rPr lang="en-US" sz="2400" dirty="0">
                <a:solidFill>
                  <a:srgbClr val="002060"/>
                </a:solidFill>
                <a:latin typeface="Courier New" panose="02070309020205020404" pitchFamily="49" charset="0"/>
                <a:cs typeface="Courier New" panose="02070309020205020404" pitchFamily="49" charset="0"/>
              </a:rPr>
              <a:t> = 0; </a:t>
            </a:r>
            <a:r>
              <a:rPr lang="en-US" sz="2400" b="1" dirty="0">
                <a:solidFill>
                  <a:srgbClr val="0070C0"/>
                </a:solidFill>
                <a:latin typeface="Courier New" panose="02070309020205020404" pitchFamily="49" charset="0"/>
                <a:cs typeface="Courier New" panose="02070309020205020404" pitchFamily="49" charset="0"/>
              </a:rPr>
              <a:t>Test</a:t>
            </a:r>
            <a:r>
              <a:rPr lang="en-US" sz="2400" dirty="0">
                <a:solidFill>
                  <a:srgbClr val="002060"/>
                </a:solidFill>
                <a:latin typeface="Courier New" panose="02070309020205020404" pitchFamily="49" charset="0"/>
                <a:cs typeface="Courier New" panose="02070309020205020404" pitchFamily="49" charset="0"/>
              </a:rPr>
              <a:t> &lt; 5; </a:t>
            </a:r>
            <a:r>
              <a:rPr lang="en-US" sz="2400" b="1" dirty="0">
                <a:solidFill>
                  <a:srgbClr val="0070C0"/>
                </a:solidFill>
                <a:latin typeface="Courier New" panose="02070309020205020404" pitchFamily="49" charset="0"/>
                <a:cs typeface="Courier New" panose="02070309020205020404" pitchFamily="49" charset="0"/>
              </a:rPr>
              <a:t>Test</a:t>
            </a:r>
            <a:r>
              <a:rPr lang="en-US" sz="2400" dirty="0">
                <a:solidFill>
                  <a:srgbClr val="002060"/>
                </a:solidFill>
                <a:latin typeface="Courier New" panose="02070309020205020404" pitchFamily="49" charset="0"/>
                <a:cs typeface="Courier New" panose="02070309020205020404" pitchFamily="49" charset="0"/>
              </a:rPr>
              <a:t>++)</a:t>
            </a:r>
          </a:p>
          <a:p>
            <a:pPr marL="0" indent="0" hangingPunct="0">
              <a:lnSpc>
                <a:spcPct val="100000"/>
              </a:lnSpc>
              <a:spcBef>
                <a:spcPts val="0"/>
              </a:spcBef>
              <a:spcAft>
                <a:spcPts val="0"/>
              </a:spcAft>
              <a:buNone/>
            </a:pPr>
            <a:r>
              <a:rPr lang="en-US" sz="2400" dirty="0" smtClean="0">
                <a:solidFill>
                  <a:srgbClr val="002060"/>
                </a:solidFill>
                <a:latin typeface="Courier New" panose="02070309020205020404" pitchFamily="49" charset="0"/>
                <a:cs typeface="Courier New" panose="02070309020205020404" pitchFamily="49" charset="0"/>
              </a:rPr>
              <a:t>4		Write </a:t>
            </a:r>
            <a:r>
              <a:rPr lang="en-US" sz="2400" b="1" dirty="0">
                <a:solidFill>
                  <a:srgbClr val="0070C0"/>
                </a:solidFill>
                <a:latin typeface="Courier New" panose="02070309020205020404" pitchFamily="49" charset="0"/>
                <a:cs typeface="Courier New" panose="02070309020205020404" pitchFamily="49" charset="0"/>
              </a:rPr>
              <a:t>Scores[Student</a:t>
            </a:r>
            <a:r>
              <a:rPr lang="en-US" sz="2400" b="1" dirty="0">
                <a:solidFill>
                  <a:srgbClr val="002060"/>
                </a:solidFill>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 1,</a:t>
            </a:r>
            <a:r>
              <a:rPr lang="en-US" sz="2400" b="1" dirty="0">
                <a:solidFill>
                  <a:srgbClr val="0070C0"/>
                </a:solidFill>
                <a:latin typeface="Courier New" panose="02070309020205020404" pitchFamily="49" charset="0"/>
                <a:cs typeface="Courier New" panose="02070309020205020404" pitchFamily="49" charset="0"/>
              </a:rPr>
              <a:t>Test]</a:t>
            </a:r>
          </a:p>
          <a:p>
            <a:pPr marL="0" indent="0" hangingPunct="0">
              <a:lnSpc>
                <a:spcPct val="100000"/>
              </a:lnSpc>
              <a:spcBef>
                <a:spcPts val="0"/>
              </a:spcBef>
              <a:spcAft>
                <a:spcPts val="0"/>
              </a:spcAft>
              <a:buNone/>
            </a:pPr>
            <a:r>
              <a:rPr lang="en-US" sz="2400" dirty="0" smtClean="0">
                <a:solidFill>
                  <a:srgbClr val="002060"/>
                </a:solidFill>
                <a:latin typeface="Courier New" panose="02070309020205020404" pitchFamily="49" charset="0"/>
                <a:cs typeface="Courier New" panose="02070309020205020404" pitchFamily="49" charset="0"/>
              </a:rPr>
              <a:t>5	End </a:t>
            </a:r>
            <a:r>
              <a:rPr lang="en-US" sz="2400" dirty="0">
                <a:solidFill>
                  <a:srgbClr val="002060"/>
                </a:solidFill>
                <a:latin typeface="Courier New" panose="02070309020205020404" pitchFamily="49" charset="0"/>
                <a:cs typeface="Courier New" panose="02070309020205020404" pitchFamily="49" charset="0"/>
              </a:rPr>
              <a:t>For</a:t>
            </a:r>
          </a:p>
        </p:txBody>
      </p:sp>
    </p:spTree>
    <p:extLst>
      <p:ext uri="{BB962C8B-B14F-4D97-AF65-F5344CB8AC3E}">
        <p14:creationId xmlns:p14="http://schemas.microsoft.com/office/powerpoint/2010/main" val="30265407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3" name="Content Placeholder 2"/>
          <p:cNvSpPr>
            <a:spLocks noGrp="1"/>
          </p:cNvSpPr>
          <p:nvPr>
            <p:ph idx="4294967295"/>
          </p:nvPr>
        </p:nvSpPr>
        <p:spPr>
          <a:xfrm>
            <a:off x="4227756" y="236668"/>
            <a:ext cx="7100047" cy="5637008"/>
          </a:xfrm>
        </p:spPr>
        <p:txBody>
          <a:bodyPr>
            <a:noAutofit/>
          </a:bodyPr>
          <a:lstStyle/>
          <a:p>
            <a:pPr marL="0" indent="0" hangingPunct="0">
              <a:lnSpc>
                <a:spcPct val="100000"/>
              </a:lnSpc>
              <a:spcBef>
                <a:spcPts val="0"/>
              </a:spcBef>
              <a:spcAft>
                <a:spcPts val="0"/>
              </a:spcAft>
            </a:pPr>
            <a:r>
              <a:rPr lang="en-US" sz="1200" dirty="0" smtClean="0">
                <a:solidFill>
                  <a:srgbClr val="002060"/>
                </a:solidFill>
                <a:latin typeface="Courier New" panose="02070309020205020404" pitchFamily="49" charset="0"/>
                <a:cs typeface="Courier New" panose="02070309020205020404" pitchFamily="49" charset="0"/>
              </a:rPr>
              <a:t>1	Declare </a:t>
            </a:r>
            <a:r>
              <a:rPr lang="en-US" sz="1200" b="1" dirty="0">
                <a:solidFill>
                  <a:srgbClr val="0070C0"/>
                </a:solidFill>
                <a:latin typeface="Courier New" panose="02070309020205020404" pitchFamily="49" charset="0"/>
                <a:cs typeface="Courier New" panose="02070309020205020404" pitchFamily="49" charset="0"/>
              </a:rPr>
              <a:t>Names[</a:t>
            </a:r>
            <a:r>
              <a:rPr lang="en-US" sz="1200" dirty="0">
                <a:solidFill>
                  <a:srgbClr val="002060"/>
                </a:solidFill>
                <a:latin typeface="Courier New" panose="02070309020205020404" pitchFamily="49" charset="0"/>
                <a:cs typeface="Courier New" panose="02070309020205020404" pitchFamily="49" charset="0"/>
              </a:rPr>
              <a:t>30</a:t>
            </a:r>
            <a:r>
              <a:rPr lang="en-US" sz="1200" b="1" dirty="0">
                <a:solidFill>
                  <a:srgbClr val="0070C0"/>
                </a:solidFill>
                <a:latin typeface="Courier New" panose="02070309020205020404" pitchFamily="49" charset="0"/>
                <a:cs typeface="Courier New" panose="02070309020205020404" pitchFamily="49" charset="0"/>
              </a:rPr>
              <a:t>]</a:t>
            </a:r>
            <a:r>
              <a:rPr lang="en-US" sz="1200" dirty="0">
                <a:solidFill>
                  <a:srgbClr val="002060"/>
                </a:solidFill>
                <a:latin typeface="Courier New" panose="02070309020205020404" pitchFamily="49" charset="0"/>
                <a:cs typeface="Courier New" panose="02070309020205020404" pitchFamily="49" charset="0"/>
              </a:rPr>
              <a:t> As String</a:t>
            </a:r>
          </a:p>
          <a:p>
            <a:pPr marL="0" indent="0" hangingPunct="0">
              <a:lnSpc>
                <a:spcPct val="100000"/>
              </a:lnSpc>
              <a:spcBef>
                <a:spcPts val="0"/>
              </a:spcBef>
              <a:spcAft>
                <a:spcPts val="0"/>
              </a:spcAft>
            </a:pPr>
            <a:r>
              <a:rPr lang="en-US" sz="1200" dirty="0" smtClean="0">
                <a:solidFill>
                  <a:srgbClr val="002060"/>
                </a:solidFill>
                <a:latin typeface="Courier New" panose="02070309020205020404" pitchFamily="49" charset="0"/>
                <a:cs typeface="Courier New" panose="02070309020205020404" pitchFamily="49" charset="0"/>
              </a:rPr>
              <a:t>2</a:t>
            </a:r>
            <a:r>
              <a:rPr lang="en-US" sz="1200" dirty="0">
                <a:solidFill>
                  <a:srgbClr val="002060"/>
                </a:solidFill>
                <a:latin typeface="Courier New" panose="02070309020205020404" pitchFamily="49" charset="0"/>
                <a:cs typeface="Courier New" panose="02070309020205020404" pitchFamily="49" charset="0"/>
              </a:rPr>
              <a:t>	Declare </a:t>
            </a:r>
            <a:r>
              <a:rPr lang="en-US" sz="1200" b="1" dirty="0">
                <a:solidFill>
                  <a:srgbClr val="0070C0"/>
                </a:solidFill>
                <a:latin typeface="Courier New" panose="02070309020205020404" pitchFamily="49" charset="0"/>
                <a:cs typeface="Courier New" panose="02070309020205020404" pitchFamily="49" charset="0"/>
              </a:rPr>
              <a:t>Scores[</a:t>
            </a:r>
            <a:r>
              <a:rPr lang="en-US" sz="1200" dirty="0">
                <a:solidFill>
                  <a:srgbClr val="002060"/>
                </a:solidFill>
                <a:latin typeface="Courier New" panose="02070309020205020404" pitchFamily="49" charset="0"/>
                <a:cs typeface="Courier New" panose="02070309020205020404" pitchFamily="49" charset="0"/>
              </a:rPr>
              <a:t>30,5</a:t>
            </a:r>
            <a:r>
              <a:rPr lang="en-US" sz="1200" b="1" dirty="0">
                <a:solidFill>
                  <a:srgbClr val="0070C0"/>
                </a:solidFill>
                <a:latin typeface="Courier New" panose="02070309020205020404" pitchFamily="49" charset="0"/>
                <a:cs typeface="Courier New" panose="02070309020205020404" pitchFamily="49" charset="0"/>
              </a:rPr>
              <a:t>]</a:t>
            </a:r>
            <a:r>
              <a:rPr lang="en-US" sz="1200" dirty="0">
                <a:solidFill>
                  <a:srgbClr val="002060"/>
                </a:solidFill>
                <a:latin typeface="Courier New" panose="02070309020205020404" pitchFamily="49" charset="0"/>
                <a:cs typeface="Courier New" panose="02070309020205020404" pitchFamily="49" charset="0"/>
              </a:rPr>
              <a:t> As Integer</a:t>
            </a:r>
          </a:p>
          <a:p>
            <a:pPr marL="0" indent="0" hangingPunct="0">
              <a:lnSpc>
                <a:spcPct val="100000"/>
              </a:lnSpc>
              <a:spcBef>
                <a:spcPts val="0"/>
              </a:spcBef>
              <a:spcAft>
                <a:spcPts val="0"/>
              </a:spcAft>
            </a:pPr>
            <a:r>
              <a:rPr lang="en-US" sz="1200" dirty="0" smtClean="0">
                <a:solidFill>
                  <a:srgbClr val="002060"/>
                </a:solidFill>
                <a:latin typeface="Courier New" panose="02070309020205020404" pitchFamily="49" charset="0"/>
                <a:cs typeface="Courier New" panose="02070309020205020404" pitchFamily="49" charset="0"/>
              </a:rPr>
              <a:t>3</a:t>
            </a:r>
            <a:r>
              <a:rPr lang="en-US" sz="1200" dirty="0">
                <a:solidFill>
                  <a:srgbClr val="002060"/>
                </a:solidFill>
                <a:latin typeface="Courier New" panose="02070309020205020404" pitchFamily="49" charset="0"/>
                <a:cs typeface="Courier New" panose="02070309020205020404" pitchFamily="49" charset="0"/>
              </a:rPr>
              <a:t>	Declare </a:t>
            </a:r>
            <a:r>
              <a:rPr lang="en-US" sz="1200" b="1" dirty="0">
                <a:solidFill>
                  <a:srgbClr val="0070C0"/>
                </a:solidFill>
                <a:latin typeface="Courier New" panose="02070309020205020404" pitchFamily="49" charset="0"/>
                <a:cs typeface="Courier New" panose="02070309020205020404" pitchFamily="49" charset="0"/>
              </a:rPr>
              <a:t>Count</a:t>
            </a:r>
            <a:r>
              <a:rPr lang="en-US" sz="1200" dirty="0" smtClean="0">
                <a:solidFill>
                  <a:srgbClr val="002060"/>
                </a:solidFill>
                <a:latin typeface="Courier New" panose="02070309020205020404" pitchFamily="49" charset="0"/>
                <a:cs typeface="Courier New" panose="02070309020205020404" pitchFamily="49" charset="0"/>
              </a:rPr>
              <a:t>, </a:t>
            </a:r>
            <a:r>
              <a:rPr lang="en-US" sz="1200" b="1" dirty="0">
                <a:solidFill>
                  <a:srgbClr val="0070C0"/>
                </a:solidFill>
                <a:latin typeface="Courier New" panose="02070309020205020404" pitchFamily="49" charset="0"/>
                <a:cs typeface="Courier New" panose="02070309020205020404" pitchFamily="49" charset="0"/>
              </a:rPr>
              <a:t>Test</a:t>
            </a:r>
            <a:r>
              <a:rPr lang="en-US" sz="1200" dirty="0" smtClean="0">
                <a:solidFill>
                  <a:srgbClr val="002060"/>
                </a:solidFill>
                <a:latin typeface="Courier New" panose="02070309020205020404" pitchFamily="49" charset="0"/>
                <a:cs typeface="Courier New" panose="02070309020205020404" pitchFamily="49" charset="0"/>
              </a:rPr>
              <a:t>, </a:t>
            </a:r>
            <a:r>
              <a:rPr lang="en-US" sz="1200" b="1" dirty="0">
                <a:solidFill>
                  <a:srgbClr val="0070C0"/>
                </a:solidFill>
                <a:latin typeface="Courier New" panose="02070309020205020404" pitchFamily="49" charset="0"/>
                <a:cs typeface="Courier New" panose="02070309020205020404" pitchFamily="49" charset="0"/>
              </a:rPr>
              <a:t>K</a:t>
            </a:r>
            <a:r>
              <a:rPr lang="en-US" sz="1200" dirty="0" smtClean="0">
                <a:solidFill>
                  <a:srgbClr val="002060"/>
                </a:solidFill>
                <a:latin typeface="Courier New" panose="02070309020205020404" pitchFamily="49" charset="0"/>
                <a:cs typeface="Courier New" panose="02070309020205020404" pitchFamily="49" charset="0"/>
              </a:rPr>
              <a:t>, </a:t>
            </a:r>
            <a:r>
              <a:rPr lang="en-US" sz="1200" b="1" dirty="0">
                <a:solidFill>
                  <a:srgbClr val="0070C0"/>
                </a:solidFill>
                <a:latin typeface="Courier New" panose="02070309020205020404" pitchFamily="49" charset="0"/>
                <a:cs typeface="Courier New" panose="02070309020205020404" pitchFamily="49" charset="0"/>
              </a:rPr>
              <a:t>J</a:t>
            </a:r>
            <a:r>
              <a:rPr lang="en-US" sz="1200" dirty="0" smtClean="0">
                <a:solidFill>
                  <a:srgbClr val="002060"/>
                </a:solidFill>
                <a:latin typeface="Courier New" panose="02070309020205020404" pitchFamily="49" charset="0"/>
                <a:cs typeface="Courier New" panose="02070309020205020404" pitchFamily="49" charset="0"/>
              </a:rPr>
              <a:t> </a:t>
            </a:r>
            <a:r>
              <a:rPr lang="en-US" sz="1200" dirty="0">
                <a:solidFill>
                  <a:srgbClr val="002060"/>
                </a:solidFill>
                <a:latin typeface="Courier New" panose="02070309020205020404" pitchFamily="49" charset="0"/>
                <a:cs typeface="Courier New" panose="02070309020205020404" pitchFamily="49" charset="0"/>
              </a:rPr>
              <a:t>As Integer</a:t>
            </a:r>
          </a:p>
          <a:p>
            <a:pPr marL="0" indent="0" hangingPunct="0">
              <a:lnSpc>
                <a:spcPct val="100000"/>
              </a:lnSpc>
              <a:spcBef>
                <a:spcPts val="0"/>
              </a:spcBef>
              <a:spcAft>
                <a:spcPts val="0"/>
              </a:spcAft>
            </a:pPr>
            <a:r>
              <a:rPr lang="en-US" sz="1200" dirty="0">
                <a:solidFill>
                  <a:srgbClr val="002060"/>
                </a:solidFill>
                <a:latin typeface="Courier New" panose="02070309020205020404" pitchFamily="49" charset="0"/>
                <a:cs typeface="Courier New" panose="02070309020205020404" pitchFamily="49" charset="0"/>
              </a:rPr>
              <a:t>4	Declare </a:t>
            </a:r>
            <a:r>
              <a:rPr lang="en-US" sz="1200" b="1" dirty="0" err="1">
                <a:solidFill>
                  <a:srgbClr val="0070C0"/>
                </a:solidFill>
                <a:latin typeface="Courier New" panose="02070309020205020404" pitchFamily="49" charset="0"/>
                <a:cs typeface="Courier New" panose="02070309020205020404" pitchFamily="49" charset="0"/>
              </a:rPr>
              <a:t>StudentName</a:t>
            </a:r>
            <a:r>
              <a:rPr lang="en-US" sz="1200" dirty="0">
                <a:solidFill>
                  <a:srgbClr val="002060"/>
                </a:solidFill>
                <a:latin typeface="Courier New" panose="02070309020205020404" pitchFamily="49" charset="0"/>
                <a:cs typeface="Courier New" panose="02070309020205020404" pitchFamily="49" charset="0"/>
              </a:rPr>
              <a:t> As String</a:t>
            </a:r>
          </a:p>
          <a:p>
            <a:pPr marL="0" indent="0" hangingPunct="0">
              <a:lnSpc>
                <a:spcPct val="100000"/>
              </a:lnSpc>
              <a:spcBef>
                <a:spcPts val="0"/>
              </a:spcBef>
              <a:spcAft>
                <a:spcPts val="0"/>
              </a:spcAft>
            </a:pPr>
            <a:r>
              <a:rPr lang="en-US" sz="1200" dirty="0" smtClean="0">
                <a:solidFill>
                  <a:srgbClr val="002060"/>
                </a:solidFill>
                <a:latin typeface="Courier New" panose="02070309020205020404" pitchFamily="49" charset="0"/>
                <a:cs typeface="Courier New" panose="02070309020205020404" pitchFamily="49" charset="0"/>
              </a:rPr>
              <a:t>5</a:t>
            </a:r>
            <a:r>
              <a:rPr lang="en-US" sz="1200" dirty="0">
                <a:solidFill>
                  <a:srgbClr val="002060"/>
                </a:solidFill>
                <a:latin typeface="Courier New" panose="02070309020205020404" pitchFamily="49" charset="0"/>
                <a:cs typeface="Courier New" panose="02070309020205020404" pitchFamily="49" charset="0"/>
              </a:rPr>
              <a:t>	Declare </a:t>
            </a:r>
            <a:r>
              <a:rPr lang="en-US" sz="1200" b="1" dirty="0">
                <a:solidFill>
                  <a:srgbClr val="0070C0"/>
                </a:solidFill>
                <a:latin typeface="Courier New" panose="02070309020205020404" pitchFamily="49" charset="0"/>
                <a:cs typeface="Courier New" panose="02070309020205020404" pitchFamily="49" charset="0"/>
              </a:rPr>
              <a:t>Sum</a:t>
            </a:r>
            <a:r>
              <a:rPr lang="en-US" sz="1200" dirty="0" smtClean="0">
                <a:solidFill>
                  <a:srgbClr val="002060"/>
                </a:solidFill>
                <a:latin typeface="Courier New" panose="02070309020205020404" pitchFamily="49" charset="0"/>
                <a:cs typeface="Courier New" panose="02070309020205020404" pitchFamily="49" charset="0"/>
              </a:rPr>
              <a:t>, </a:t>
            </a:r>
            <a:r>
              <a:rPr lang="en-US" sz="1200" b="1" dirty="0">
                <a:solidFill>
                  <a:srgbClr val="0070C0"/>
                </a:solidFill>
                <a:latin typeface="Courier New" panose="02070309020205020404" pitchFamily="49" charset="0"/>
                <a:cs typeface="Courier New" panose="02070309020205020404" pitchFamily="49" charset="0"/>
              </a:rPr>
              <a:t>Average</a:t>
            </a:r>
            <a:r>
              <a:rPr lang="en-US" sz="1200" dirty="0" smtClean="0">
                <a:solidFill>
                  <a:srgbClr val="002060"/>
                </a:solidFill>
                <a:latin typeface="Courier New" panose="02070309020205020404" pitchFamily="49" charset="0"/>
                <a:cs typeface="Courier New" panose="02070309020205020404" pitchFamily="49" charset="0"/>
              </a:rPr>
              <a:t> </a:t>
            </a:r>
            <a:r>
              <a:rPr lang="en-US" sz="1200" dirty="0">
                <a:solidFill>
                  <a:srgbClr val="002060"/>
                </a:solidFill>
                <a:latin typeface="Courier New" panose="02070309020205020404" pitchFamily="49" charset="0"/>
                <a:cs typeface="Courier New" panose="02070309020205020404" pitchFamily="49" charset="0"/>
              </a:rPr>
              <a:t>As Float</a:t>
            </a:r>
          </a:p>
          <a:p>
            <a:pPr marL="0" indent="0" hangingPunct="0">
              <a:lnSpc>
                <a:spcPct val="100000"/>
              </a:lnSpc>
              <a:spcBef>
                <a:spcPts val="0"/>
              </a:spcBef>
              <a:spcAft>
                <a:spcPts val="0"/>
              </a:spcAft>
            </a:pPr>
            <a:r>
              <a:rPr lang="en-US" sz="1200" dirty="0" smtClean="0">
                <a:solidFill>
                  <a:srgbClr val="002060"/>
                </a:solidFill>
                <a:latin typeface="Courier New" panose="02070309020205020404" pitchFamily="49" charset="0"/>
                <a:cs typeface="Courier New" panose="02070309020205020404" pitchFamily="49" charset="0"/>
              </a:rPr>
              <a:t>6</a:t>
            </a:r>
            <a:r>
              <a:rPr lang="en-US" sz="1200" dirty="0">
                <a:solidFill>
                  <a:srgbClr val="002060"/>
                </a:solidFill>
                <a:latin typeface="Courier New" panose="02070309020205020404" pitchFamily="49" charset="0"/>
                <a:cs typeface="Courier New" panose="02070309020205020404" pitchFamily="49" charset="0"/>
              </a:rPr>
              <a:t>	Set </a:t>
            </a:r>
            <a:r>
              <a:rPr lang="en-US" sz="1200" b="1" dirty="0">
                <a:solidFill>
                  <a:srgbClr val="0070C0"/>
                </a:solidFill>
                <a:latin typeface="Courier New" panose="02070309020205020404" pitchFamily="49" charset="0"/>
                <a:cs typeface="Courier New" panose="02070309020205020404" pitchFamily="49" charset="0"/>
              </a:rPr>
              <a:t>Count</a:t>
            </a:r>
            <a:r>
              <a:rPr lang="en-US" sz="1200" dirty="0">
                <a:solidFill>
                  <a:srgbClr val="002060"/>
                </a:solidFill>
                <a:latin typeface="Courier New" panose="02070309020205020404" pitchFamily="49" charset="0"/>
                <a:cs typeface="Courier New" panose="02070309020205020404" pitchFamily="49" charset="0"/>
              </a:rPr>
              <a:t> = 0</a:t>
            </a:r>
          </a:p>
          <a:p>
            <a:pPr marL="0" indent="0" hangingPunct="0">
              <a:lnSpc>
                <a:spcPct val="100000"/>
              </a:lnSpc>
              <a:spcBef>
                <a:spcPts val="0"/>
              </a:spcBef>
              <a:spcAft>
                <a:spcPts val="0"/>
              </a:spcAft>
            </a:pPr>
            <a:r>
              <a:rPr lang="en-US" sz="1200" dirty="0" smtClean="0">
                <a:solidFill>
                  <a:srgbClr val="002060"/>
                </a:solidFill>
                <a:latin typeface="Courier New" panose="02070309020205020404" pitchFamily="49" charset="0"/>
                <a:cs typeface="Courier New" panose="02070309020205020404" pitchFamily="49" charset="0"/>
              </a:rPr>
              <a:t>7</a:t>
            </a:r>
            <a:r>
              <a:rPr lang="en-US" sz="1200" dirty="0">
                <a:solidFill>
                  <a:srgbClr val="002060"/>
                </a:solidFill>
                <a:latin typeface="Courier New" panose="02070309020205020404" pitchFamily="49" charset="0"/>
                <a:cs typeface="Courier New" panose="02070309020205020404" pitchFamily="49" charset="0"/>
              </a:rPr>
              <a:t>	Write “Enter a student’s name; enter * when done.”</a:t>
            </a:r>
          </a:p>
          <a:p>
            <a:pPr marL="0" indent="0" hangingPunct="0">
              <a:lnSpc>
                <a:spcPct val="100000"/>
              </a:lnSpc>
              <a:spcBef>
                <a:spcPts val="0"/>
              </a:spcBef>
              <a:spcAft>
                <a:spcPts val="0"/>
              </a:spcAft>
            </a:pPr>
            <a:r>
              <a:rPr lang="en-US" sz="1200" dirty="0" smtClean="0">
                <a:solidFill>
                  <a:srgbClr val="002060"/>
                </a:solidFill>
                <a:latin typeface="Courier New" panose="02070309020205020404" pitchFamily="49" charset="0"/>
                <a:cs typeface="Courier New" panose="02070309020205020404" pitchFamily="49" charset="0"/>
              </a:rPr>
              <a:t>8</a:t>
            </a:r>
            <a:r>
              <a:rPr lang="en-US" sz="1200" dirty="0">
                <a:solidFill>
                  <a:srgbClr val="002060"/>
                </a:solidFill>
                <a:latin typeface="Courier New" panose="02070309020205020404" pitchFamily="49" charset="0"/>
                <a:cs typeface="Courier New" panose="02070309020205020404" pitchFamily="49" charset="0"/>
              </a:rPr>
              <a:t>	Input </a:t>
            </a:r>
            <a:r>
              <a:rPr lang="en-US" sz="1200" b="1" dirty="0" err="1">
                <a:solidFill>
                  <a:srgbClr val="0070C0"/>
                </a:solidFill>
                <a:latin typeface="Courier New" panose="02070309020205020404" pitchFamily="49" charset="0"/>
                <a:cs typeface="Courier New" panose="02070309020205020404" pitchFamily="49" charset="0"/>
              </a:rPr>
              <a:t>StudentName</a:t>
            </a:r>
            <a:endParaRPr lang="en-US" sz="1200" b="1" dirty="0">
              <a:solidFill>
                <a:srgbClr val="0070C0"/>
              </a:solidFill>
              <a:latin typeface="Courier New" panose="02070309020205020404" pitchFamily="49" charset="0"/>
              <a:cs typeface="Courier New" panose="02070309020205020404" pitchFamily="49" charset="0"/>
            </a:endParaRPr>
          </a:p>
          <a:p>
            <a:pPr marL="0" indent="0" hangingPunct="0">
              <a:lnSpc>
                <a:spcPct val="100000"/>
              </a:lnSpc>
              <a:spcBef>
                <a:spcPts val="0"/>
              </a:spcBef>
              <a:spcAft>
                <a:spcPts val="0"/>
              </a:spcAft>
            </a:pPr>
            <a:r>
              <a:rPr lang="en-US" sz="1200" dirty="0" smtClean="0">
                <a:solidFill>
                  <a:srgbClr val="002060"/>
                </a:solidFill>
                <a:latin typeface="Courier New" panose="02070309020205020404" pitchFamily="49" charset="0"/>
                <a:cs typeface="Courier New" panose="02070309020205020404" pitchFamily="49" charset="0"/>
              </a:rPr>
              <a:t>9</a:t>
            </a:r>
            <a:r>
              <a:rPr lang="en-US" sz="1200" dirty="0">
                <a:solidFill>
                  <a:srgbClr val="002060"/>
                </a:solidFill>
                <a:latin typeface="Courier New" panose="02070309020205020404" pitchFamily="49" charset="0"/>
                <a:cs typeface="Courier New" panose="02070309020205020404" pitchFamily="49" charset="0"/>
              </a:rPr>
              <a:t>	While </a:t>
            </a:r>
            <a:r>
              <a:rPr lang="en-US" sz="1200" b="1" dirty="0" err="1">
                <a:solidFill>
                  <a:srgbClr val="0070C0"/>
                </a:solidFill>
                <a:latin typeface="Courier New" panose="02070309020205020404" pitchFamily="49" charset="0"/>
                <a:cs typeface="Courier New" panose="02070309020205020404" pitchFamily="49" charset="0"/>
              </a:rPr>
              <a:t>StudentName</a:t>
            </a:r>
            <a:r>
              <a:rPr lang="en-US" sz="1200" dirty="0">
                <a:solidFill>
                  <a:srgbClr val="002060"/>
                </a:solidFill>
                <a:latin typeface="Courier New" panose="02070309020205020404" pitchFamily="49" charset="0"/>
                <a:cs typeface="Courier New" panose="02070309020205020404" pitchFamily="49" charset="0"/>
              </a:rPr>
              <a:t> != “*”</a:t>
            </a:r>
          </a:p>
          <a:p>
            <a:pPr marL="0" indent="0" hangingPunct="0">
              <a:lnSpc>
                <a:spcPct val="100000"/>
              </a:lnSpc>
              <a:spcBef>
                <a:spcPts val="0"/>
              </a:spcBef>
              <a:spcAft>
                <a:spcPts val="0"/>
              </a:spcAft>
            </a:pPr>
            <a:r>
              <a:rPr lang="en-US" sz="1200" dirty="0" smtClean="0">
                <a:solidFill>
                  <a:srgbClr val="002060"/>
                </a:solidFill>
                <a:latin typeface="Courier New" panose="02070309020205020404" pitchFamily="49" charset="0"/>
                <a:cs typeface="Courier New" panose="02070309020205020404" pitchFamily="49" charset="0"/>
              </a:rPr>
              <a:t>10	</a:t>
            </a:r>
            <a:r>
              <a:rPr lang="en-US" sz="1200" dirty="0">
                <a:solidFill>
                  <a:srgbClr val="002060"/>
                </a:solidFill>
                <a:latin typeface="Courier New" panose="02070309020205020404" pitchFamily="49" charset="0"/>
                <a:cs typeface="Courier New" panose="02070309020205020404" pitchFamily="49" charset="0"/>
              </a:rPr>
              <a:t>	Set </a:t>
            </a:r>
            <a:r>
              <a:rPr lang="en-US" sz="1200" b="1" dirty="0">
                <a:solidFill>
                  <a:srgbClr val="0070C0"/>
                </a:solidFill>
                <a:latin typeface="Courier New" panose="02070309020205020404" pitchFamily="49" charset="0"/>
                <a:cs typeface="Courier New" panose="02070309020205020404" pitchFamily="49" charset="0"/>
              </a:rPr>
              <a:t>Names[Count]</a:t>
            </a:r>
            <a:r>
              <a:rPr lang="en-US" sz="1200" dirty="0">
                <a:solidFill>
                  <a:srgbClr val="002060"/>
                </a:solidFill>
                <a:latin typeface="Courier New" panose="02070309020205020404" pitchFamily="49" charset="0"/>
                <a:cs typeface="Courier New" panose="02070309020205020404" pitchFamily="49" charset="0"/>
              </a:rPr>
              <a:t> = </a:t>
            </a:r>
            <a:r>
              <a:rPr lang="en-US" sz="1200" b="1" dirty="0" err="1">
                <a:solidFill>
                  <a:srgbClr val="0070C0"/>
                </a:solidFill>
                <a:latin typeface="Courier New" panose="02070309020205020404" pitchFamily="49" charset="0"/>
                <a:cs typeface="Courier New" panose="02070309020205020404" pitchFamily="49" charset="0"/>
              </a:rPr>
              <a:t>StudentName</a:t>
            </a:r>
            <a:endParaRPr lang="en-US" sz="1200" b="1" dirty="0">
              <a:solidFill>
                <a:srgbClr val="0070C0"/>
              </a:solidFill>
              <a:latin typeface="Courier New" panose="02070309020205020404" pitchFamily="49" charset="0"/>
              <a:cs typeface="Courier New" panose="02070309020205020404" pitchFamily="49" charset="0"/>
            </a:endParaRPr>
          </a:p>
          <a:p>
            <a:pPr marL="0" indent="0" hangingPunct="0">
              <a:lnSpc>
                <a:spcPct val="100000"/>
              </a:lnSpc>
              <a:spcBef>
                <a:spcPts val="0"/>
              </a:spcBef>
              <a:spcAft>
                <a:spcPts val="0"/>
              </a:spcAft>
            </a:pPr>
            <a:r>
              <a:rPr lang="en-US" sz="1200" dirty="0" smtClean="0">
                <a:solidFill>
                  <a:srgbClr val="002060"/>
                </a:solidFill>
                <a:latin typeface="Courier New" panose="02070309020205020404" pitchFamily="49" charset="0"/>
                <a:cs typeface="Courier New" panose="02070309020205020404" pitchFamily="49" charset="0"/>
              </a:rPr>
              <a:t>11</a:t>
            </a:r>
            <a:r>
              <a:rPr lang="en-US" sz="1200" dirty="0">
                <a:solidFill>
                  <a:srgbClr val="002060"/>
                </a:solidFill>
                <a:latin typeface="Courier New" panose="02070309020205020404" pitchFamily="49" charset="0"/>
                <a:cs typeface="Courier New" panose="02070309020205020404" pitchFamily="49" charset="0"/>
              </a:rPr>
              <a:t>		Write “Enter 5 test scores for “ + Names[Count]</a:t>
            </a:r>
          </a:p>
          <a:p>
            <a:pPr marL="0" indent="0" hangingPunct="0">
              <a:lnSpc>
                <a:spcPct val="100000"/>
              </a:lnSpc>
              <a:spcBef>
                <a:spcPts val="0"/>
              </a:spcBef>
              <a:spcAft>
                <a:spcPts val="0"/>
              </a:spcAft>
            </a:pPr>
            <a:r>
              <a:rPr lang="en-US" sz="1200" dirty="0" smtClean="0">
                <a:solidFill>
                  <a:srgbClr val="002060"/>
                </a:solidFill>
                <a:latin typeface="Courier New" panose="02070309020205020404" pitchFamily="49" charset="0"/>
                <a:cs typeface="Courier New" panose="02070309020205020404" pitchFamily="49" charset="0"/>
              </a:rPr>
              <a:t>12</a:t>
            </a:r>
            <a:r>
              <a:rPr lang="en-US" sz="1200" dirty="0">
                <a:solidFill>
                  <a:srgbClr val="002060"/>
                </a:solidFill>
                <a:latin typeface="Courier New" panose="02070309020205020404" pitchFamily="49" charset="0"/>
                <a:cs typeface="Courier New" panose="02070309020205020404" pitchFamily="49" charset="0"/>
              </a:rPr>
              <a:t>		Set </a:t>
            </a:r>
            <a:r>
              <a:rPr lang="en-US" sz="1200" b="1" dirty="0">
                <a:solidFill>
                  <a:srgbClr val="0070C0"/>
                </a:solidFill>
                <a:latin typeface="Courier New" panose="02070309020205020404" pitchFamily="49" charset="0"/>
                <a:cs typeface="Courier New" panose="02070309020205020404" pitchFamily="49" charset="0"/>
              </a:rPr>
              <a:t>Test</a:t>
            </a:r>
            <a:r>
              <a:rPr lang="en-US" sz="1200" dirty="0">
                <a:solidFill>
                  <a:srgbClr val="002060"/>
                </a:solidFill>
                <a:latin typeface="Courier New" panose="02070309020205020404" pitchFamily="49" charset="0"/>
                <a:cs typeface="Courier New" panose="02070309020205020404" pitchFamily="49" charset="0"/>
              </a:rPr>
              <a:t> = 0</a:t>
            </a:r>
          </a:p>
          <a:p>
            <a:pPr marL="0" indent="0" hangingPunct="0">
              <a:lnSpc>
                <a:spcPct val="100000"/>
              </a:lnSpc>
              <a:spcBef>
                <a:spcPts val="0"/>
              </a:spcBef>
              <a:spcAft>
                <a:spcPts val="0"/>
              </a:spcAft>
            </a:pPr>
            <a:r>
              <a:rPr lang="en-US" sz="1200" dirty="0" smtClean="0">
                <a:solidFill>
                  <a:srgbClr val="002060"/>
                </a:solidFill>
                <a:latin typeface="Courier New" panose="02070309020205020404" pitchFamily="49" charset="0"/>
                <a:cs typeface="Courier New" panose="02070309020205020404" pitchFamily="49" charset="0"/>
              </a:rPr>
              <a:t>13</a:t>
            </a:r>
            <a:r>
              <a:rPr lang="en-US" sz="1200" dirty="0">
                <a:solidFill>
                  <a:srgbClr val="002060"/>
                </a:solidFill>
                <a:latin typeface="Courier New" panose="02070309020205020404" pitchFamily="49" charset="0"/>
                <a:cs typeface="Courier New" panose="02070309020205020404" pitchFamily="49" charset="0"/>
              </a:rPr>
              <a:t>		While </a:t>
            </a:r>
            <a:r>
              <a:rPr lang="en-US" sz="1200" b="1" dirty="0">
                <a:solidFill>
                  <a:srgbClr val="0070C0"/>
                </a:solidFill>
                <a:latin typeface="Courier New" panose="02070309020205020404" pitchFamily="49" charset="0"/>
                <a:cs typeface="Courier New" panose="02070309020205020404" pitchFamily="49" charset="0"/>
              </a:rPr>
              <a:t>Test</a:t>
            </a:r>
            <a:r>
              <a:rPr lang="en-US" sz="1200" dirty="0">
                <a:solidFill>
                  <a:srgbClr val="002060"/>
                </a:solidFill>
                <a:latin typeface="Courier New" panose="02070309020205020404" pitchFamily="49" charset="0"/>
                <a:cs typeface="Courier New" panose="02070309020205020404" pitchFamily="49" charset="0"/>
              </a:rPr>
              <a:t> &lt; 5</a:t>
            </a:r>
          </a:p>
          <a:p>
            <a:pPr marL="0" indent="0" hangingPunct="0">
              <a:lnSpc>
                <a:spcPct val="100000"/>
              </a:lnSpc>
              <a:spcBef>
                <a:spcPts val="0"/>
              </a:spcBef>
              <a:spcAft>
                <a:spcPts val="0"/>
              </a:spcAft>
            </a:pPr>
            <a:r>
              <a:rPr lang="en-US" sz="1200" dirty="0" smtClean="0">
                <a:solidFill>
                  <a:srgbClr val="002060"/>
                </a:solidFill>
                <a:latin typeface="Courier New" panose="02070309020205020404" pitchFamily="49" charset="0"/>
                <a:cs typeface="Courier New" panose="02070309020205020404" pitchFamily="49" charset="0"/>
              </a:rPr>
              <a:t>14	</a:t>
            </a:r>
            <a:r>
              <a:rPr lang="en-US" sz="1200" dirty="0">
                <a:solidFill>
                  <a:srgbClr val="002060"/>
                </a:solidFill>
                <a:latin typeface="Courier New" panose="02070309020205020404" pitchFamily="49" charset="0"/>
                <a:cs typeface="Courier New" panose="02070309020205020404" pitchFamily="49" charset="0"/>
              </a:rPr>
              <a:t>		Input </a:t>
            </a:r>
            <a:r>
              <a:rPr lang="en-US" sz="1200" b="1" dirty="0">
                <a:solidFill>
                  <a:srgbClr val="0070C0"/>
                </a:solidFill>
                <a:latin typeface="Courier New" panose="02070309020205020404" pitchFamily="49" charset="0"/>
                <a:cs typeface="Courier New" panose="02070309020205020404" pitchFamily="49" charset="0"/>
              </a:rPr>
              <a:t>Scores[</a:t>
            </a:r>
            <a:r>
              <a:rPr lang="en-US" sz="1200" b="1" dirty="0" err="1">
                <a:solidFill>
                  <a:srgbClr val="0070C0"/>
                </a:solidFill>
                <a:latin typeface="Courier New" panose="02070309020205020404" pitchFamily="49" charset="0"/>
                <a:cs typeface="Courier New" panose="02070309020205020404" pitchFamily="49" charset="0"/>
              </a:rPr>
              <a:t>Count,Test</a:t>
            </a:r>
            <a:r>
              <a:rPr lang="en-US" sz="1200" b="1" dirty="0">
                <a:solidFill>
                  <a:srgbClr val="0070C0"/>
                </a:solidFill>
                <a:latin typeface="Courier New" panose="02070309020205020404" pitchFamily="49" charset="0"/>
                <a:cs typeface="Courier New" panose="02070309020205020404" pitchFamily="49" charset="0"/>
              </a:rPr>
              <a:t>]</a:t>
            </a:r>
          </a:p>
          <a:p>
            <a:pPr marL="0" indent="0" hangingPunct="0">
              <a:lnSpc>
                <a:spcPct val="100000"/>
              </a:lnSpc>
              <a:spcBef>
                <a:spcPts val="0"/>
              </a:spcBef>
              <a:spcAft>
                <a:spcPts val="0"/>
              </a:spcAft>
            </a:pPr>
            <a:r>
              <a:rPr lang="en-US" sz="1200" dirty="0" smtClean="0">
                <a:solidFill>
                  <a:srgbClr val="002060"/>
                </a:solidFill>
                <a:latin typeface="Courier New" panose="02070309020205020404" pitchFamily="49" charset="0"/>
                <a:cs typeface="Courier New" panose="02070309020205020404" pitchFamily="49" charset="0"/>
              </a:rPr>
              <a:t>15</a:t>
            </a:r>
            <a:r>
              <a:rPr lang="en-US" sz="1200" dirty="0">
                <a:solidFill>
                  <a:srgbClr val="002060"/>
                </a:solidFill>
                <a:latin typeface="Courier New" panose="02070309020205020404" pitchFamily="49" charset="0"/>
                <a:cs typeface="Courier New" panose="02070309020205020404" pitchFamily="49" charset="0"/>
              </a:rPr>
              <a:t>			Set </a:t>
            </a:r>
            <a:r>
              <a:rPr lang="en-US" sz="1200" b="1" dirty="0">
                <a:solidFill>
                  <a:srgbClr val="0070C0"/>
                </a:solidFill>
                <a:latin typeface="Courier New" panose="02070309020205020404" pitchFamily="49" charset="0"/>
                <a:cs typeface="Courier New" panose="02070309020205020404" pitchFamily="49" charset="0"/>
              </a:rPr>
              <a:t>Test</a:t>
            </a:r>
            <a:r>
              <a:rPr lang="en-US" sz="1200" dirty="0">
                <a:solidFill>
                  <a:srgbClr val="002060"/>
                </a:solidFill>
                <a:latin typeface="Courier New" panose="02070309020205020404" pitchFamily="49" charset="0"/>
                <a:cs typeface="Courier New" panose="02070309020205020404" pitchFamily="49" charset="0"/>
              </a:rPr>
              <a:t> = </a:t>
            </a:r>
            <a:r>
              <a:rPr lang="en-US" sz="1200" b="1" dirty="0">
                <a:solidFill>
                  <a:srgbClr val="0070C0"/>
                </a:solidFill>
                <a:latin typeface="Courier New" panose="02070309020205020404" pitchFamily="49" charset="0"/>
                <a:cs typeface="Courier New" panose="02070309020205020404" pitchFamily="49" charset="0"/>
              </a:rPr>
              <a:t>Test</a:t>
            </a:r>
            <a:r>
              <a:rPr lang="en-US" sz="1200" dirty="0">
                <a:solidFill>
                  <a:srgbClr val="002060"/>
                </a:solidFill>
                <a:latin typeface="Courier New" panose="02070309020205020404" pitchFamily="49" charset="0"/>
                <a:cs typeface="Courier New" panose="02070309020205020404" pitchFamily="49" charset="0"/>
              </a:rPr>
              <a:t> + 1</a:t>
            </a:r>
          </a:p>
          <a:p>
            <a:pPr marL="0" indent="0" hangingPunct="0">
              <a:lnSpc>
                <a:spcPct val="100000"/>
              </a:lnSpc>
              <a:spcBef>
                <a:spcPts val="0"/>
              </a:spcBef>
              <a:spcAft>
                <a:spcPts val="0"/>
              </a:spcAft>
            </a:pPr>
            <a:r>
              <a:rPr lang="en-US" sz="1200" dirty="0" smtClean="0">
                <a:solidFill>
                  <a:srgbClr val="002060"/>
                </a:solidFill>
                <a:latin typeface="Courier New" panose="02070309020205020404" pitchFamily="49" charset="0"/>
                <a:cs typeface="Courier New" panose="02070309020205020404" pitchFamily="49" charset="0"/>
              </a:rPr>
              <a:t>16</a:t>
            </a:r>
            <a:r>
              <a:rPr lang="en-US" sz="1200" dirty="0">
                <a:solidFill>
                  <a:srgbClr val="002060"/>
                </a:solidFill>
                <a:latin typeface="Courier New" panose="02070309020205020404" pitchFamily="49" charset="0"/>
                <a:cs typeface="Courier New" panose="02070309020205020404" pitchFamily="49" charset="0"/>
              </a:rPr>
              <a:t>		End While(</a:t>
            </a:r>
            <a:r>
              <a:rPr lang="en-US" sz="1200" b="1" dirty="0">
                <a:solidFill>
                  <a:srgbClr val="0070C0"/>
                </a:solidFill>
                <a:latin typeface="Courier New" panose="02070309020205020404" pitchFamily="49" charset="0"/>
                <a:cs typeface="Courier New" panose="02070309020205020404" pitchFamily="49" charset="0"/>
              </a:rPr>
              <a:t>Test</a:t>
            </a:r>
            <a:r>
              <a:rPr lang="en-US" sz="1200" dirty="0">
                <a:solidFill>
                  <a:srgbClr val="002060"/>
                </a:solidFill>
                <a:latin typeface="Courier New" panose="02070309020205020404" pitchFamily="49" charset="0"/>
                <a:cs typeface="Courier New" panose="02070309020205020404" pitchFamily="49" charset="0"/>
              </a:rPr>
              <a:t>)</a:t>
            </a:r>
          </a:p>
          <a:p>
            <a:pPr marL="0" indent="0" hangingPunct="0">
              <a:lnSpc>
                <a:spcPct val="100000"/>
              </a:lnSpc>
              <a:spcBef>
                <a:spcPts val="0"/>
              </a:spcBef>
              <a:spcAft>
                <a:spcPts val="0"/>
              </a:spcAft>
            </a:pPr>
            <a:r>
              <a:rPr lang="en-US" sz="1200" dirty="0" smtClean="0">
                <a:solidFill>
                  <a:srgbClr val="002060"/>
                </a:solidFill>
                <a:latin typeface="Courier New" panose="02070309020205020404" pitchFamily="49" charset="0"/>
                <a:cs typeface="Courier New" panose="02070309020205020404" pitchFamily="49" charset="0"/>
              </a:rPr>
              <a:t>17</a:t>
            </a:r>
            <a:r>
              <a:rPr lang="en-US" sz="1200" dirty="0">
                <a:solidFill>
                  <a:srgbClr val="002060"/>
                </a:solidFill>
                <a:latin typeface="Courier New" panose="02070309020205020404" pitchFamily="49" charset="0"/>
                <a:cs typeface="Courier New" panose="02070309020205020404" pitchFamily="49" charset="0"/>
              </a:rPr>
              <a:t>		Set </a:t>
            </a:r>
            <a:r>
              <a:rPr lang="en-US" sz="1200" b="1" dirty="0">
                <a:solidFill>
                  <a:srgbClr val="0070C0"/>
                </a:solidFill>
                <a:latin typeface="Courier New" panose="02070309020205020404" pitchFamily="49" charset="0"/>
                <a:cs typeface="Courier New" panose="02070309020205020404" pitchFamily="49" charset="0"/>
              </a:rPr>
              <a:t>Count</a:t>
            </a:r>
            <a:r>
              <a:rPr lang="en-US" sz="1200" dirty="0">
                <a:solidFill>
                  <a:srgbClr val="002060"/>
                </a:solidFill>
                <a:latin typeface="Courier New" panose="02070309020205020404" pitchFamily="49" charset="0"/>
                <a:cs typeface="Courier New" panose="02070309020205020404" pitchFamily="49" charset="0"/>
              </a:rPr>
              <a:t> = </a:t>
            </a:r>
            <a:r>
              <a:rPr lang="en-US" sz="1200" b="1" dirty="0">
                <a:solidFill>
                  <a:srgbClr val="0070C0"/>
                </a:solidFill>
                <a:latin typeface="Courier New" panose="02070309020205020404" pitchFamily="49" charset="0"/>
                <a:cs typeface="Courier New" panose="02070309020205020404" pitchFamily="49" charset="0"/>
              </a:rPr>
              <a:t>Count</a:t>
            </a:r>
            <a:r>
              <a:rPr lang="en-US" sz="1200" dirty="0">
                <a:solidFill>
                  <a:srgbClr val="002060"/>
                </a:solidFill>
                <a:latin typeface="Courier New" panose="02070309020205020404" pitchFamily="49" charset="0"/>
                <a:cs typeface="Courier New" panose="02070309020205020404" pitchFamily="49" charset="0"/>
              </a:rPr>
              <a:t> + 1</a:t>
            </a:r>
          </a:p>
          <a:p>
            <a:pPr marL="0" indent="0" hangingPunct="0">
              <a:lnSpc>
                <a:spcPct val="100000"/>
              </a:lnSpc>
              <a:spcBef>
                <a:spcPts val="0"/>
              </a:spcBef>
              <a:spcAft>
                <a:spcPts val="0"/>
              </a:spcAft>
            </a:pPr>
            <a:r>
              <a:rPr lang="en-US" sz="1200" dirty="0" smtClean="0">
                <a:solidFill>
                  <a:srgbClr val="002060"/>
                </a:solidFill>
                <a:latin typeface="Courier New" panose="02070309020205020404" pitchFamily="49" charset="0"/>
                <a:cs typeface="Courier New" panose="02070309020205020404" pitchFamily="49" charset="0"/>
              </a:rPr>
              <a:t>18</a:t>
            </a:r>
            <a:r>
              <a:rPr lang="en-US" sz="1200" dirty="0">
                <a:solidFill>
                  <a:srgbClr val="002060"/>
                </a:solidFill>
                <a:latin typeface="Courier New" panose="02070309020205020404" pitchFamily="49" charset="0"/>
                <a:cs typeface="Courier New" panose="02070309020205020404" pitchFamily="49" charset="0"/>
              </a:rPr>
              <a:t>		Write “Enter a student’s name; enter * when done.”</a:t>
            </a:r>
          </a:p>
          <a:p>
            <a:pPr marL="0" indent="0" hangingPunct="0">
              <a:lnSpc>
                <a:spcPct val="100000"/>
              </a:lnSpc>
              <a:spcBef>
                <a:spcPts val="0"/>
              </a:spcBef>
              <a:spcAft>
                <a:spcPts val="0"/>
              </a:spcAft>
            </a:pPr>
            <a:r>
              <a:rPr lang="en-US" sz="1200" dirty="0" smtClean="0">
                <a:solidFill>
                  <a:srgbClr val="002060"/>
                </a:solidFill>
                <a:latin typeface="Courier New" panose="02070309020205020404" pitchFamily="49" charset="0"/>
                <a:cs typeface="Courier New" panose="02070309020205020404" pitchFamily="49" charset="0"/>
              </a:rPr>
              <a:t>19</a:t>
            </a:r>
            <a:r>
              <a:rPr lang="en-US" sz="1200" dirty="0">
                <a:solidFill>
                  <a:srgbClr val="002060"/>
                </a:solidFill>
                <a:latin typeface="Courier New" panose="02070309020205020404" pitchFamily="49" charset="0"/>
                <a:cs typeface="Courier New" panose="02070309020205020404" pitchFamily="49" charset="0"/>
              </a:rPr>
              <a:t>		Input </a:t>
            </a:r>
            <a:r>
              <a:rPr lang="en-US" sz="1200" b="1" dirty="0" err="1">
                <a:solidFill>
                  <a:srgbClr val="0070C0"/>
                </a:solidFill>
                <a:latin typeface="Courier New" panose="02070309020205020404" pitchFamily="49" charset="0"/>
                <a:cs typeface="Courier New" panose="02070309020205020404" pitchFamily="49" charset="0"/>
              </a:rPr>
              <a:t>StudentName</a:t>
            </a:r>
            <a:endParaRPr lang="en-US" sz="1200" b="1" dirty="0">
              <a:solidFill>
                <a:srgbClr val="0070C0"/>
              </a:solidFill>
              <a:latin typeface="Courier New" panose="02070309020205020404" pitchFamily="49" charset="0"/>
              <a:cs typeface="Courier New" panose="02070309020205020404" pitchFamily="49" charset="0"/>
            </a:endParaRPr>
          </a:p>
          <a:p>
            <a:pPr marL="0" indent="0" hangingPunct="0">
              <a:lnSpc>
                <a:spcPct val="100000"/>
              </a:lnSpc>
              <a:spcBef>
                <a:spcPts val="0"/>
              </a:spcBef>
              <a:spcAft>
                <a:spcPts val="0"/>
              </a:spcAft>
            </a:pPr>
            <a:r>
              <a:rPr lang="en-US" sz="1200" dirty="0" smtClean="0">
                <a:solidFill>
                  <a:srgbClr val="002060"/>
                </a:solidFill>
                <a:latin typeface="Courier New" panose="02070309020205020404" pitchFamily="49" charset="0"/>
                <a:cs typeface="Courier New" panose="02070309020205020404" pitchFamily="49" charset="0"/>
              </a:rPr>
              <a:t>20</a:t>
            </a:r>
            <a:r>
              <a:rPr lang="en-US" sz="1200" dirty="0">
                <a:solidFill>
                  <a:srgbClr val="002060"/>
                </a:solidFill>
                <a:latin typeface="Courier New" panose="02070309020205020404" pitchFamily="49" charset="0"/>
                <a:cs typeface="Courier New" panose="02070309020205020404" pitchFamily="49" charset="0"/>
              </a:rPr>
              <a:t>	End While(</a:t>
            </a:r>
            <a:r>
              <a:rPr lang="en-US" sz="1200" b="1" dirty="0" err="1">
                <a:solidFill>
                  <a:srgbClr val="0070C0"/>
                </a:solidFill>
                <a:latin typeface="Courier New" panose="02070309020205020404" pitchFamily="49" charset="0"/>
                <a:cs typeface="Courier New" panose="02070309020205020404" pitchFamily="49" charset="0"/>
              </a:rPr>
              <a:t>StudentName</a:t>
            </a:r>
            <a:r>
              <a:rPr lang="en-US" sz="1200" dirty="0">
                <a:solidFill>
                  <a:srgbClr val="002060"/>
                </a:solidFill>
                <a:latin typeface="Courier New" panose="02070309020205020404" pitchFamily="49" charset="0"/>
                <a:cs typeface="Courier New" panose="02070309020205020404" pitchFamily="49" charset="0"/>
              </a:rPr>
              <a:t>)</a:t>
            </a:r>
          </a:p>
          <a:p>
            <a:pPr marL="0" indent="0" hangingPunct="0">
              <a:lnSpc>
                <a:spcPct val="100000"/>
              </a:lnSpc>
              <a:spcBef>
                <a:spcPts val="0"/>
              </a:spcBef>
              <a:spcAft>
                <a:spcPts val="0"/>
              </a:spcAft>
            </a:pPr>
            <a:r>
              <a:rPr lang="en-US" sz="1200" dirty="0" smtClean="0">
                <a:solidFill>
                  <a:srgbClr val="002060"/>
                </a:solidFill>
                <a:latin typeface="Courier New" panose="02070309020205020404" pitchFamily="49" charset="0"/>
                <a:cs typeface="Courier New" panose="02070309020205020404" pitchFamily="49" charset="0"/>
              </a:rPr>
              <a:t>21</a:t>
            </a:r>
            <a:r>
              <a:rPr lang="en-US" sz="1200" dirty="0">
                <a:solidFill>
                  <a:srgbClr val="002060"/>
                </a:solidFill>
                <a:latin typeface="Courier New" panose="02070309020205020404" pitchFamily="49" charset="0"/>
                <a:cs typeface="Courier New" panose="02070309020205020404" pitchFamily="49" charset="0"/>
              </a:rPr>
              <a:t>	Set </a:t>
            </a:r>
            <a:r>
              <a:rPr lang="en-US" sz="1200" b="1" dirty="0">
                <a:solidFill>
                  <a:srgbClr val="0070C0"/>
                </a:solidFill>
                <a:latin typeface="Courier New" panose="02070309020205020404" pitchFamily="49" charset="0"/>
                <a:cs typeface="Courier New" panose="02070309020205020404" pitchFamily="49" charset="0"/>
              </a:rPr>
              <a:t>K</a:t>
            </a:r>
            <a:r>
              <a:rPr lang="en-US" sz="1200" dirty="0">
                <a:solidFill>
                  <a:srgbClr val="002060"/>
                </a:solidFill>
                <a:latin typeface="Courier New" panose="02070309020205020404" pitchFamily="49" charset="0"/>
                <a:cs typeface="Courier New" panose="02070309020205020404" pitchFamily="49" charset="0"/>
              </a:rPr>
              <a:t> = 0</a:t>
            </a:r>
          </a:p>
          <a:p>
            <a:pPr marL="0" indent="0" hangingPunct="0">
              <a:lnSpc>
                <a:spcPct val="100000"/>
              </a:lnSpc>
              <a:spcBef>
                <a:spcPts val="0"/>
              </a:spcBef>
              <a:spcAft>
                <a:spcPts val="0"/>
              </a:spcAft>
            </a:pPr>
            <a:r>
              <a:rPr lang="en-US" sz="1200" dirty="0" smtClean="0">
                <a:solidFill>
                  <a:srgbClr val="002060"/>
                </a:solidFill>
                <a:latin typeface="Courier New" panose="02070309020205020404" pitchFamily="49" charset="0"/>
                <a:cs typeface="Courier New" panose="02070309020205020404" pitchFamily="49" charset="0"/>
              </a:rPr>
              <a:t>22</a:t>
            </a:r>
            <a:r>
              <a:rPr lang="en-US" sz="1200" dirty="0">
                <a:solidFill>
                  <a:srgbClr val="002060"/>
                </a:solidFill>
                <a:latin typeface="Courier New" panose="02070309020205020404" pitchFamily="49" charset="0"/>
                <a:cs typeface="Courier New" panose="02070309020205020404" pitchFamily="49" charset="0"/>
              </a:rPr>
              <a:t>	While </a:t>
            </a:r>
            <a:r>
              <a:rPr lang="en-US" sz="1200" b="1" dirty="0">
                <a:solidFill>
                  <a:srgbClr val="0070C0"/>
                </a:solidFill>
                <a:latin typeface="Courier New" panose="02070309020205020404" pitchFamily="49" charset="0"/>
                <a:cs typeface="Courier New" panose="02070309020205020404" pitchFamily="49" charset="0"/>
              </a:rPr>
              <a:t>K</a:t>
            </a:r>
            <a:r>
              <a:rPr lang="en-US" sz="1200" dirty="0">
                <a:solidFill>
                  <a:srgbClr val="002060"/>
                </a:solidFill>
                <a:latin typeface="Courier New" panose="02070309020205020404" pitchFamily="49" charset="0"/>
                <a:cs typeface="Courier New" panose="02070309020205020404" pitchFamily="49" charset="0"/>
              </a:rPr>
              <a:t> &lt;= </a:t>
            </a:r>
            <a:r>
              <a:rPr lang="en-US" sz="1200" b="1" dirty="0">
                <a:solidFill>
                  <a:srgbClr val="0070C0"/>
                </a:solidFill>
                <a:latin typeface="Courier New" panose="02070309020205020404" pitchFamily="49" charset="0"/>
                <a:cs typeface="Courier New" panose="02070309020205020404" pitchFamily="49" charset="0"/>
              </a:rPr>
              <a:t>Count</a:t>
            </a:r>
            <a:r>
              <a:rPr lang="en-US" sz="1200" dirty="0">
                <a:solidFill>
                  <a:srgbClr val="002060"/>
                </a:solidFill>
                <a:latin typeface="Courier New" panose="02070309020205020404" pitchFamily="49" charset="0"/>
                <a:cs typeface="Courier New" panose="02070309020205020404" pitchFamily="49" charset="0"/>
              </a:rPr>
              <a:t> – 1</a:t>
            </a:r>
          </a:p>
          <a:p>
            <a:pPr marL="0" indent="0" hangingPunct="0">
              <a:lnSpc>
                <a:spcPct val="100000"/>
              </a:lnSpc>
              <a:spcBef>
                <a:spcPts val="0"/>
              </a:spcBef>
              <a:spcAft>
                <a:spcPts val="0"/>
              </a:spcAft>
            </a:pPr>
            <a:r>
              <a:rPr lang="en-US" sz="1200" dirty="0" smtClean="0">
                <a:solidFill>
                  <a:srgbClr val="002060"/>
                </a:solidFill>
                <a:latin typeface="Courier New" panose="02070309020205020404" pitchFamily="49" charset="0"/>
                <a:cs typeface="Courier New" panose="02070309020205020404" pitchFamily="49" charset="0"/>
              </a:rPr>
              <a:t>23	</a:t>
            </a:r>
            <a:r>
              <a:rPr lang="en-US" sz="1200" dirty="0">
                <a:solidFill>
                  <a:srgbClr val="002060"/>
                </a:solidFill>
                <a:latin typeface="Courier New" panose="02070309020205020404" pitchFamily="49" charset="0"/>
                <a:cs typeface="Courier New" panose="02070309020205020404" pitchFamily="49" charset="0"/>
              </a:rPr>
              <a:t>	Set </a:t>
            </a:r>
            <a:r>
              <a:rPr lang="en-US" sz="1200" b="1" dirty="0">
                <a:solidFill>
                  <a:srgbClr val="0070C0"/>
                </a:solidFill>
                <a:latin typeface="Courier New" panose="02070309020205020404" pitchFamily="49" charset="0"/>
                <a:cs typeface="Courier New" panose="02070309020205020404" pitchFamily="49" charset="0"/>
              </a:rPr>
              <a:t>Sum</a:t>
            </a:r>
            <a:r>
              <a:rPr lang="en-US" sz="1200" dirty="0">
                <a:solidFill>
                  <a:srgbClr val="002060"/>
                </a:solidFill>
                <a:latin typeface="Courier New" panose="02070309020205020404" pitchFamily="49" charset="0"/>
                <a:cs typeface="Courier New" panose="02070309020205020404" pitchFamily="49" charset="0"/>
              </a:rPr>
              <a:t> = </a:t>
            </a:r>
            <a:r>
              <a:rPr lang="en-US" sz="1200" dirty="0" smtClean="0">
                <a:solidFill>
                  <a:srgbClr val="002060"/>
                </a:solidFill>
                <a:latin typeface="Courier New" panose="02070309020205020404" pitchFamily="49" charset="0"/>
                <a:cs typeface="Courier New" panose="02070309020205020404" pitchFamily="49" charset="0"/>
              </a:rPr>
              <a:t>0; Set </a:t>
            </a:r>
            <a:r>
              <a:rPr lang="en-US" sz="1200" b="1" dirty="0">
                <a:solidFill>
                  <a:srgbClr val="0070C0"/>
                </a:solidFill>
                <a:latin typeface="Courier New" panose="02070309020205020404" pitchFamily="49" charset="0"/>
                <a:cs typeface="Courier New" panose="02070309020205020404" pitchFamily="49" charset="0"/>
              </a:rPr>
              <a:t>J</a:t>
            </a:r>
            <a:r>
              <a:rPr lang="en-US" sz="1200" dirty="0">
                <a:solidFill>
                  <a:srgbClr val="002060"/>
                </a:solidFill>
                <a:latin typeface="Courier New" panose="02070309020205020404" pitchFamily="49" charset="0"/>
                <a:cs typeface="Courier New" panose="02070309020205020404" pitchFamily="49" charset="0"/>
              </a:rPr>
              <a:t> = 0</a:t>
            </a:r>
          </a:p>
          <a:p>
            <a:pPr marL="0" indent="0" hangingPunct="0">
              <a:lnSpc>
                <a:spcPct val="100000"/>
              </a:lnSpc>
              <a:spcBef>
                <a:spcPts val="0"/>
              </a:spcBef>
              <a:spcAft>
                <a:spcPts val="0"/>
              </a:spcAft>
            </a:pPr>
            <a:r>
              <a:rPr lang="en-US" sz="1200" dirty="0" smtClean="0">
                <a:solidFill>
                  <a:srgbClr val="002060"/>
                </a:solidFill>
                <a:latin typeface="Courier New" panose="02070309020205020404" pitchFamily="49" charset="0"/>
                <a:cs typeface="Courier New" panose="02070309020205020404" pitchFamily="49" charset="0"/>
              </a:rPr>
              <a:t>24</a:t>
            </a:r>
            <a:r>
              <a:rPr lang="en-US" sz="1200" dirty="0">
                <a:solidFill>
                  <a:srgbClr val="002060"/>
                </a:solidFill>
                <a:latin typeface="Courier New" panose="02070309020205020404" pitchFamily="49" charset="0"/>
                <a:cs typeface="Courier New" panose="02070309020205020404" pitchFamily="49" charset="0"/>
              </a:rPr>
              <a:t>		While </a:t>
            </a:r>
            <a:r>
              <a:rPr lang="en-US" sz="1200" b="1" dirty="0">
                <a:solidFill>
                  <a:srgbClr val="0070C0"/>
                </a:solidFill>
                <a:latin typeface="Courier New" panose="02070309020205020404" pitchFamily="49" charset="0"/>
                <a:cs typeface="Courier New" panose="02070309020205020404" pitchFamily="49" charset="0"/>
              </a:rPr>
              <a:t>J </a:t>
            </a:r>
            <a:r>
              <a:rPr lang="en-US" sz="1200" dirty="0">
                <a:solidFill>
                  <a:srgbClr val="002060"/>
                </a:solidFill>
                <a:latin typeface="Courier New" panose="02070309020205020404" pitchFamily="49" charset="0"/>
                <a:cs typeface="Courier New" panose="02070309020205020404" pitchFamily="49" charset="0"/>
              </a:rPr>
              <a:t>&lt; 5</a:t>
            </a:r>
          </a:p>
          <a:p>
            <a:pPr marL="0" indent="0" hangingPunct="0">
              <a:lnSpc>
                <a:spcPct val="100000"/>
              </a:lnSpc>
              <a:spcBef>
                <a:spcPts val="0"/>
              </a:spcBef>
              <a:spcAft>
                <a:spcPts val="0"/>
              </a:spcAft>
            </a:pPr>
            <a:r>
              <a:rPr lang="en-US" sz="1200" dirty="0" smtClean="0">
                <a:solidFill>
                  <a:srgbClr val="002060"/>
                </a:solidFill>
                <a:latin typeface="Courier New" panose="02070309020205020404" pitchFamily="49" charset="0"/>
                <a:cs typeface="Courier New" panose="02070309020205020404" pitchFamily="49" charset="0"/>
              </a:rPr>
              <a:t>25	</a:t>
            </a:r>
            <a:r>
              <a:rPr lang="en-US" sz="1200" dirty="0">
                <a:solidFill>
                  <a:srgbClr val="002060"/>
                </a:solidFill>
                <a:latin typeface="Courier New" panose="02070309020205020404" pitchFamily="49" charset="0"/>
                <a:cs typeface="Courier New" panose="02070309020205020404" pitchFamily="49" charset="0"/>
              </a:rPr>
              <a:t>		Set </a:t>
            </a:r>
            <a:r>
              <a:rPr lang="en-US" sz="1200" b="1" dirty="0">
                <a:solidFill>
                  <a:srgbClr val="0070C0"/>
                </a:solidFill>
                <a:latin typeface="Courier New" panose="02070309020205020404" pitchFamily="49" charset="0"/>
                <a:cs typeface="Courier New" panose="02070309020205020404" pitchFamily="49" charset="0"/>
              </a:rPr>
              <a:t>Sum</a:t>
            </a:r>
            <a:r>
              <a:rPr lang="en-US" sz="1200" dirty="0">
                <a:solidFill>
                  <a:srgbClr val="002060"/>
                </a:solidFill>
                <a:latin typeface="Courier New" panose="02070309020205020404" pitchFamily="49" charset="0"/>
                <a:cs typeface="Courier New" panose="02070309020205020404" pitchFamily="49" charset="0"/>
              </a:rPr>
              <a:t> = </a:t>
            </a:r>
            <a:r>
              <a:rPr lang="en-US" sz="1200" b="1" dirty="0">
                <a:solidFill>
                  <a:srgbClr val="0070C0"/>
                </a:solidFill>
                <a:latin typeface="Courier New" panose="02070309020205020404" pitchFamily="49" charset="0"/>
                <a:cs typeface="Courier New" panose="02070309020205020404" pitchFamily="49" charset="0"/>
              </a:rPr>
              <a:t>Sum</a:t>
            </a:r>
            <a:r>
              <a:rPr lang="en-US" sz="1200" dirty="0">
                <a:solidFill>
                  <a:srgbClr val="002060"/>
                </a:solidFill>
                <a:latin typeface="Courier New" panose="02070309020205020404" pitchFamily="49" charset="0"/>
                <a:cs typeface="Courier New" panose="02070309020205020404" pitchFamily="49" charset="0"/>
              </a:rPr>
              <a:t> + </a:t>
            </a:r>
            <a:r>
              <a:rPr lang="en-US" sz="1200" b="1" dirty="0">
                <a:solidFill>
                  <a:srgbClr val="0070C0"/>
                </a:solidFill>
                <a:latin typeface="Courier New" panose="02070309020205020404" pitchFamily="49" charset="0"/>
                <a:cs typeface="Courier New" panose="02070309020205020404" pitchFamily="49" charset="0"/>
              </a:rPr>
              <a:t>Scores[K,J]</a:t>
            </a:r>
          </a:p>
          <a:p>
            <a:pPr marL="0" indent="0" hangingPunct="0">
              <a:lnSpc>
                <a:spcPct val="100000"/>
              </a:lnSpc>
              <a:spcBef>
                <a:spcPts val="0"/>
              </a:spcBef>
              <a:spcAft>
                <a:spcPts val="0"/>
              </a:spcAft>
            </a:pPr>
            <a:r>
              <a:rPr lang="en-US" sz="1200" dirty="0" smtClean="0">
                <a:solidFill>
                  <a:srgbClr val="002060"/>
                </a:solidFill>
                <a:latin typeface="Courier New" panose="02070309020205020404" pitchFamily="49" charset="0"/>
                <a:cs typeface="Courier New" panose="02070309020205020404" pitchFamily="49" charset="0"/>
              </a:rPr>
              <a:t>26</a:t>
            </a:r>
            <a:r>
              <a:rPr lang="en-US" sz="1200" dirty="0">
                <a:solidFill>
                  <a:srgbClr val="002060"/>
                </a:solidFill>
                <a:latin typeface="Courier New" panose="02070309020205020404" pitchFamily="49" charset="0"/>
                <a:cs typeface="Courier New" panose="02070309020205020404" pitchFamily="49" charset="0"/>
              </a:rPr>
              <a:t>			Set </a:t>
            </a:r>
            <a:r>
              <a:rPr lang="en-US" sz="1200" b="1" dirty="0">
                <a:solidFill>
                  <a:srgbClr val="0070C0"/>
                </a:solidFill>
                <a:latin typeface="Courier New" panose="02070309020205020404" pitchFamily="49" charset="0"/>
                <a:cs typeface="Courier New" panose="02070309020205020404" pitchFamily="49" charset="0"/>
              </a:rPr>
              <a:t>J </a:t>
            </a:r>
            <a:r>
              <a:rPr lang="en-US" sz="1200" dirty="0">
                <a:solidFill>
                  <a:srgbClr val="002060"/>
                </a:solidFill>
                <a:latin typeface="Courier New" panose="02070309020205020404" pitchFamily="49" charset="0"/>
                <a:cs typeface="Courier New" panose="02070309020205020404" pitchFamily="49" charset="0"/>
              </a:rPr>
              <a:t>= </a:t>
            </a:r>
            <a:r>
              <a:rPr lang="en-US" sz="1200" b="1" dirty="0">
                <a:solidFill>
                  <a:srgbClr val="0070C0"/>
                </a:solidFill>
                <a:latin typeface="Courier New" panose="02070309020205020404" pitchFamily="49" charset="0"/>
                <a:cs typeface="Courier New" panose="02070309020205020404" pitchFamily="49" charset="0"/>
              </a:rPr>
              <a:t>J</a:t>
            </a:r>
            <a:r>
              <a:rPr lang="en-US" sz="1200" dirty="0">
                <a:solidFill>
                  <a:srgbClr val="002060"/>
                </a:solidFill>
                <a:latin typeface="Courier New" panose="02070309020205020404" pitchFamily="49" charset="0"/>
                <a:cs typeface="Courier New" panose="02070309020205020404" pitchFamily="49" charset="0"/>
              </a:rPr>
              <a:t> + 1</a:t>
            </a:r>
          </a:p>
          <a:p>
            <a:pPr marL="0" indent="0" hangingPunct="0">
              <a:lnSpc>
                <a:spcPct val="100000"/>
              </a:lnSpc>
              <a:spcBef>
                <a:spcPts val="0"/>
              </a:spcBef>
              <a:spcAft>
                <a:spcPts val="0"/>
              </a:spcAft>
            </a:pPr>
            <a:r>
              <a:rPr lang="en-US" sz="1200" dirty="0" smtClean="0">
                <a:solidFill>
                  <a:srgbClr val="002060"/>
                </a:solidFill>
                <a:latin typeface="Courier New" panose="02070309020205020404" pitchFamily="49" charset="0"/>
                <a:cs typeface="Courier New" panose="02070309020205020404" pitchFamily="49" charset="0"/>
              </a:rPr>
              <a:t>27</a:t>
            </a:r>
            <a:r>
              <a:rPr lang="en-US" sz="1200" dirty="0">
                <a:solidFill>
                  <a:srgbClr val="002060"/>
                </a:solidFill>
                <a:latin typeface="Courier New" panose="02070309020205020404" pitchFamily="49" charset="0"/>
                <a:cs typeface="Courier New" panose="02070309020205020404" pitchFamily="49" charset="0"/>
              </a:rPr>
              <a:t>		End While(</a:t>
            </a:r>
            <a:r>
              <a:rPr lang="en-US" sz="1200" b="1" dirty="0">
                <a:solidFill>
                  <a:srgbClr val="0070C0"/>
                </a:solidFill>
                <a:latin typeface="Courier New" panose="02070309020205020404" pitchFamily="49" charset="0"/>
                <a:cs typeface="Courier New" panose="02070309020205020404" pitchFamily="49" charset="0"/>
              </a:rPr>
              <a:t>J</a:t>
            </a:r>
            <a:r>
              <a:rPr lang="en-US" sz="1200" dirty="0">
                <a:solidFill>
                  <a:srgbClr val="002060"/>
                </a:solidFill>
                <a:latin typeface="Courier New" panose="02070309020205020404" pitchFamily="49" charset="0"/>
                <a:cs typeface="Courier New" panose="02070309020205020404" pitchFamily="49" charset="0"/>
              </a:rPr>
              <a:t>)</a:t>
            </a:r>
          </a:p>
          <a:p>
            <a:pPr marL="0" indent="0" hangingPunct="0">
              <a:lnSpc>
                <a:spcPct val="100000"/>
              </a:lnSpc>
              <a:spcBef>
                <a:spcPts val="0"/>
              </a:spcBef>
              <a:spcAft>
                <a:spcPts val="0"/>
              </a:spcAft>
            </a:pPr>
            <a:r>
              <a:rPr lang="en-US" sz="1200" dirty="0" smtClean="0">
                <a:solidFill>
                  <a:srgbClr val="002060"/>
                </a:solidFill>
                <a:latin typeface="Courier New" panose="02070309020205020404" pitchFamily="49" charset="0"/>
                <a:cs typeface="Courier New" panose="02070309020205020404" pitchFamily="49" charset="0"/>
              </a:rPr>
              <a:t>28</a:t>
            </a:r>
            <a:r>
              <a:rPr lang="en-US" sz="1200" dirty="0">
                <a:solidFill>
                  <a:srgbClr val="002060"/>
                </a:solidFill>
                <a:latin typeface="Courier New" panose="02070309020205020404" pitchFamily="49" charset="0"/>
                <a:cs typeface="Courier New" panose="02070309020205020404" pitchFamily="49" charset="0"/>
              </a:rPr>
              <a:t>		Set </a:t>
            </a:r>
            <a:r>
              <a:rPr lang="en-US" sz="1200" b="1" dirty="0">
                <a:solidFill>
                  <a:srgbClr val="0070C0"/>
                </a:solidFill>
                <a:latin typeface="Courier New" panose="02070309020205020404" pitchFamily="49" charset="0"/>
                <a:cs typeface="Courier New" panose="02070309020205020404" pitchFamily="49" charset="0"/>
              </a:rPr>
              <a:t>Average</a:t>
            </a:r>
            <a:r>
              <a:rPr lang="en-US" sz="1200" dirty="0">
                <a:solidFill>
                  <a:srgbClr val="002060"/>
                </a:solidFill>
                <a:latin typeface="Courier New" panose="02070309020205020404" pitchFamily="49" charset="0"/>
                <a:cs typeface="Courier New" panose="02070309020205020404" pitchFamily="49" charset="0"/>
              </a:rPr>
              <a:t> = </a:t>
            </a:r>
            <a:r>
              <a:rPr lang="en-US" sz="1200" b="1" dirty="0">
                <a:solidFill>
                  <a:srgbClr val="0070C0"/>
                </a:solidFill>
                <a:latin typeface="Courier New" panose="02070309020205020404" pitchFamily="49" charset="0"/>
                <a:cs typeface="Courier New" panose="02070309020205020404" pitchFamily="49" charset="0"/>
              </a:rPr>
              <a:t>Sum</a:t>
            </a:r>
            <a:r>
              <a:rPr lang="en-US" sz="1200" dirty="0">
                <a:solidFill>
                  <a:srgbClr val="002060"/>
                </a:solidFill>
                <a:latin typeface="Courier New" panose="02070309020205020404" pitchFamily="49" charset="0"/>
                <a:cs typeface="Courier New" panose="02070309020205020404" pitchFamily="49" charset="0"/>
              </a:rPr>
              <a:t>/5</a:t>
            </a:r>
          </a:p>
          <a:p>
            <a:pPr marL="0" indent="0" hangingPunct="0">
              <a:lnSpc>
                <a:spcPct val="100000"/>
              </a:lnSpc>
              <a:spcBef>
                <a:spcPts val="0"/>
              </a:spcBef>
              <a:spcAft>
                <a:spcPts val="0"/>
              </a:spcAft>
            </a:pPr>
            <a:r>
              <a:rPr lang="en-US" sz="1200" dirty="0" smtClean="0">
                <a:solidFill>
                  <a:srgbClr val="002060"/>
                </a:solidFill>
                <a:latin typeface="Courier New" panose="02070309020205020404" pitchFamily="49" charset="0"/>
                <a:cs typeface="Courier New" panose="02070309020205020404" pitchFamily="49" charset="0"/>
              </a:rPr>
              <a:t>29</a:t>
            </a:r>
            <a:r>
              <a:rPr lang="en-US" sz="1200" dirty="0">
                <a:solidFill>
                  <a:srgbClr val="002060"/>
                </a:solidFill>
                <a:latin typeface="Courier New" panose="02070309020205020404" pitchFamily="49" charset="0"/>
                <a:cs typeface="Courier New" panose="02070309020205020404" pitchFamily="49" charset="0"/>
              </a:rPr>
              <a:t>		Write </a:t>
            </a:r>
            <a:r>
              <a:rPr lang="en-US" sz="1200" b="1" dirty="0">
                <a:solidFill>
                  <a:srgbClr val="0070C0"/>
                </a:solidFill>
                <a:latin typeface="Courier New" panose="02070309020205020404" pitchFamily="49" charset="0"/>
                <a:cs typeface="Courier New" panose="02070309020205020404" pitchFamily="49" charset="0"/>
              </a:rPr>
              <a:t>Names[K] </a:t>
            </a:r>
            <a:r>
              <a:rPr lang="en-US" sz="1200" dirty="0">
                <a:solidFill>
                  <a:srgbClr val="002060"/>
                </a:solidFill>
                <a:latin typeface="Courier New" panose="02070309020205020404" pitchFamily="49" charset="0"/>
                <a:cs typeface="Courier New" panose="02070309020205020404" pitchFamily="49" charset="0"/>
              </a:rPr>
              <a:t>+ “: “ +  </a:t>
            </a:r>
            <a:r>
              <a:rPr lang="en-US" sz="1200" b="1" dirty="0">
                <a:solidFill>
                  <a:srgbClr val="0070C0"/>
                </a:solidFill>
                <a:latin typeface="Courier New" panose="02070309020205020404" pitchFamily="49" charset="0"/>
                <a:cs typeface="Courier New" panose="02070309020205020404" pitchFamily="49" charset="0"/>
              </a:rPr>
              <a:t>Average</a:t>
            </a:r>
          </a:p>
          <a:p>
            <a:pPr marL="0" indent="0" hangingPunct="0">
              <a:lnSpc>
                <a:spcPct val="100000"/>
              </a:lnSpc>
              <a:spcBef>
                <a:spcPts val="0"/>
              </a:spcBef>
              <a:spcAft>
                <a:spcPts val="0"/>
              </a:spcAft>
            </a:pPr>
            <a:r>
              <a:rPr lang="en-US" sz="1200" dirty="0" smtClean="0">
                <a:solidFill>
                  <a:srgbClr val="002060"/>
                </a:solidFill>
                <a:latin typeface="Courier New" panose="02070309020205020404" pitchFamily="49" charset="0"/>
                <a:cs typeface="Courier New" panose="02070309020205020404" pitchFamily="49" charset="0"/>
              </a:rPr>
              <a:t>30</a:t>
            </a:r>
            <a:r>
              <a:rPr lang="en-US" sz="1200" dirty="0">
                <a:solidFill>
                  <a:srgbClr val="002060"/>
                </a:solidFill>
                <a:latin typeface="Courier New" panose="02070309020205020404" pitchFamily="49" charset="0"/>
                <a:cs typeface="Courier New" panose="02070309020205020404" pitchFamily="49" charset="0"/>
              </a:rPr>
              <a:t>		Set </a:t>
            </a:r>
            <a:r>
              <a:rPr lang="en-US" sz="1200" b="1" dirty="0">
                <a:solidFill>
                  <a:srgbClr val="0070C0"/>
                </a:solidFill>
                <a:latin typeface="Courier New" panose="02070309020205020404" pitchFamily="49" charset="0"/>
                <a:cs typeface="Courier New" panose="02070309020205020404" pitchFamily="49" charset="0"/>
              </a:rPr>
              <a:t>K</a:t>
            </a:r>
            <a:r>
              <a:rPr lang="en-US" sz="1200" dirty="0">
                <a:solidFill>
                  <a:srgbClr val="002060"/>
                </a:solidFill>
                <a:latin typeface="Courier New" panose="02070309020205020404" pitchFamily="49" charset="0"/>
                <a:cs typeface="Courier New" panose="02070309020205020404" pitchFamily="49" charset="0"/>
              </a:rPr>
              <a:t> + </a:t>
            </a:r>
            <a:r>
              <a:rPr lang="en-US" sz="1200" b="1" dirty="0">
                <a:solidFill>
                  <a:srgbClr val="0070C0"/>
                </a:solidFill>
                <a:latin typeface="Courier New" panose="02070309020205020404" pitchFamily="49" charset="0"/>
                <a:cs typeface="Courier New" panose="02070309020205020404" pitchFamily="49" charset="0"/>
              </a:rPr>
              <a:t>K</a:t>
            </a:r>
            <a:r>
              <a:rPr lang="en-US" sz="1200" dirty="0">
                <a:solidFill>
                  <a:srgbClr val="002060"/>
                </a:solidFill>
                <a:latin typeface="Courier New" panose="02070309020205020404" pitchFamily="49" charset="0"/>
                <a:cs typeface="Courier New" panose="02070309020205020404" pitchFamily="49" charset="0"/>
              </a:rPr>
              <a:t> + 1</a:t>
            </a:r>
          </a:p>
          <a:p>
            <a:pPr marL="0" indent="0" hangingPunct="0">
              <a:lnSpc>
                <a:spcPct val="100000"/>
              </a:lnSpc>
              <a:spcBef>
                <a:spcPts val="0"/>
              </a:spcBef>
              <a:spcAft>
                <a:spcPts val="0"/>
              </a:spcAft>
            </a:pPr>
            <a:r>
              <a:rPr lang="en-US" sz="1200" dirty="0" smtClean="0">
                <a:solidFill>
                  <a:srgbClr val="002060"/>
                </a:solidFill>
                <a:latin typeface="Courier New" panose="02070309020205020404" pitchFamily="49" charset="0"/>
                <a:cs typeface="Courier New" panose="02070309020205020404" pitchFamily="49" charset="0"/>
              </a:rPr>
              <a:t>31</a:t>
            </a:r>
            <a:r>
              <a:rPr lang="en-US" sz="1200" dirty="0">
                <a:solidFill>
                  <a:srgbClr val="002060"/>
                </a:solidFill>
                <a:latin typeface="Courier New" panose="02070309020205020404" pitchFamily="49" charset="0"/>
                <a:cs typeface="Courier New" panose="02070309020205020404" pitchFamily="49" charset="0"/>
              </a:rPr>
              <a:t>	End While(</a:t>
            </a:r>
            <a:r>
              <a:rPr lang="en-US" sz="1200" b="1" dirty="0">
                <a:solidFill>
                  <a:srgbClr val="0070C0"/>
                </a:solidFill>
                <a:latin typeface="Courier New" panose="02070309020205020404" pitchFamily="49" charset="0"/>
                <a:cs typeface="Courier New" panose="02070309020205020404" pitchFamily="49" charset="0"/>
              </a:rPr>
              <a:t>K</a:t>
            </a:r>
            <a:r>
              <a:rPr lang="en-US" sz="1200" dirty="0">
                <a:solidFill>
                  <a:srgbClr val="002060"/>
                </a:solidFill>
                <a:latin typeface="Courier New" panose="02070309020205020404" pitchFamily="49" charset="0"/>
                <a:cs typeface="Courier New" panose="02070309020205020404" pitchFamily="49" charset="0"/>
              </a:rPr>
              <a:t>)</a:t>
            </a:r>
          </a:p>
        </p:txBody>
      </p:sp>
      <p:sp>
        <p:nvSpPr>
          <p:cNvPr id="2" name="Title 1"/>
          <p:cNvSpPr>
            <a:spLocks noGrp="1"/>
          </p:cNvSpPr>
          <p:nvPr>
            <p:ph type="title" idx="4294967295"/>
          </p:nvPr>
        </p:nvSpPr>
        <p:spPr>
          <a:xfrm>
            <a:off x="289559" y="700050"/>
            <a:ext cx="3583194" cy="4076345"/>
          </a:xfrm>
        </p:spPr>
        <p:txBody>
          <a:bodyPr>
            <a:normAutofit fontScale="90000"/>
          </a:bodyPr>
          <a:lstStyle/>
          <a:p>
            <a:r>
              <a:rPr lang="en-US" sz="3200" dirty="0" smtClean="0">
                <a:solidFill>
                  <a:srgbClr val="002060"/>
                </a:solidFill>
              </a:rPr>
              <a:t>Example:</a:t>
            </a:r>
            <a:br>
              <a:rPr lang="en-US" sz="3200" dirty="0" smtClean="0">
                <a:solidFill>
                  <a:srgbClr val="002060"/>
                </a:solidFill>
              </a:rPr>
            </a:br>
            <a:r>
              <a:rPr lang="en-US" sz="3200" dirty="0" smtClean="0">
                <a:solidFill>
                  <a:srgbClr val="002060"/>
                </a:solidFill>
              </a:rPr>
              <a:t/>
            </a:r>
            <a:br>
              <a:rPr lang="en-US" sz="3200" dirty="0" smtClean="0">
                <a:solidFill>
                  <a:srgbClr val="002060"/>
                </a:solidFill>
              </a:rPr>
            </a:br>
            <a:r>
              <a:rPr lang="en-US" sz="2400" dirty="0" smtClean="0">
                <a:solidFill>
                  <a:srgbClr val="002060"/>
                </a:solidFill>
              </a:rPr>
              <a:t>Input names and 5 test scores for a class of students into a 2-dimensional array using a sentinel-controlled loop.</a:t>
            </a:r>
            <a:br>
              <a:rPr lang="en-US" sz="2400" dirty="0" smtClean="0">
                <a:solidFill>
                  <a:srgbClr val="002060"/>
                </a:solidFill>
              </a:rPr>
            </a:br>
            <a:r>
              <a:rPr lang="en-US" sz="2400" dirty="0" smtClean="0">
                <a:solidFill>
                  <a:srgbClr val="002060"/>
                </a:solidFill>
              </a:rPr>
              <a:t>Display the contents of the array using the count from the input to know exactly how many student records should be displayed.</a:t>
            </a:r>
            <a:br>
              <a:rPr lang="en-US" sz="2400" dirty="0" smtClean="0">
                <a:solidFill>
                  <a:srgbClr val="002060"/>
                </a:solidFill>
              </a:rPr>
            </a:br>
            <a:r>
              <a:rPr lang="en-US" sz="2400" dirty="0" smtClean="0">
                <a:solidFill>
                  <a:srgbClr val="002060"/>
                </a:solidFill>
              </a:rPr>
              <a:t/>
            </a:r>
            <a:br>
              <a:rPr lang="en-US" sz="2400" dirty="0" smtClean="0">
                <a:solidFill>
                  <a:srgbClr val="002060"/>
                </a:solidFill>
              </a:rPr>
            </a:br>
            <a:endParaRPr lang="en-US" sz="2400" dirty="0">
              <a:solidFill>
                <a:srgbClr val="002060"/>
              </a:solidFill>
            </a:endParaRPr>
          </a:p>
        </p:txBody>
      </p:sp>
    </p:spTree>
    <p:extLst>
      <p:ext uri="{BB962C8B-B14F-4D97-AF65-F5344CB8AC3E}">
        <p14:creationId xmlns:p14="http://schemas.microsoft.com/office/powerpoint/2010/main" val="1390326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68440"/>
          </a:xfrm>
        </p:spPr>
        <p:txBody>
          <a:bodyPr>
            <a:normAutofit/>
          </a:bodyPr>
          <a:lstStyle/>
          <a:p>
            <a:r>
              <a:rPr lang="en-US" sz="4400" b="1" dirty="0" smtClean="0">
                <a:solidFill>
                  <a:schemeClr val="accent1">
                    <a:lumMod val="75000"/>
                  </a:schemeClr>
                </a:solidFill>
              </a:rPr>
              <a:t>Array Basics</a:t>
            </a:r>
            <a:endParaRPr lang="en-US" sz="4400" b="1" dirty="0">
              <a:solidFill>
                <a:schemeClr val="accent1">
                  <a:lumMod val="75000"/>
                </a:schemeClr>
              </a:solidFill>
            </a:endParaRPr>
          </a:p>
        </p:txBody>
      </p:sp>
      <p:sp>
        <p:nvSpPr>
          <p:cNvPr id="3" name="Content Placeholder 2"/>
          <p:cNvSpPr>
            <a:spLocks noGrp="1"/>
          </p:cNvSpPr>
          <p:nvPr>
            <p:ph idx="1"/>
          </p:nvPr>
        </p:nvSpPr>
        <p:spPr>
          <a:xfrm>
            <a:off x="1097280" y="1845734"/>
            <a:ext cx="8799755" cy="4023360"/>
          </a:xfrm>
        </p:spPr>
        <p:txBody>
          <a:bodyPr>
            <a:normAutofit fontScale="92500" lnSpcReduction="20000"/>
          </a:bodyPr>
          <a:lstStyle/>
          <a:p>
            <a:pPr marL="0" indent="0">
              <a:lnSpc>
                <a:spcPct val="110000"/>
              </a:lnSpc>
              <a:spcBef>
                <a:spcPts val="0"/>
              </a:spcBef>
              <a:spcAft>
                <a:spcPts val="600"/>
              </a:spcAft>
              <a:buFont typeface="Wingdings" panose="05000000000000000000" pitchFamily="2" charset="2"/>
              <a:buChar char="Ø"/>
            </a:pPr>
            <a:r>
              <a:rPr lang="en-US" sz="2200" dirty="0" smtClean="0">
                <a:solidFill>
                  <a:srgbClr val="002060"/>
                </a:solidFill>
              </a:rPr>
              <a:t> Array </a:t>
            </a:r>
            <a:r>
              <a:rPr lang="en-US" sz="2200" dirty="0">
                <a:solidFill>
                  <a:srgbClr val="002060"/>
                </a:solidFill>
              </a:rPr>
              <a:t>elements are stored in consecutive memory locations.</a:t>
            </a:r>
          </a:p>
          <a:p>
            <a:pPr marL="0" indent="0">
              <a:lnSpc>
                <a:spcPct val="110000"/>
              </a:lnSpc>
              <a:spcBef>
                <a:spcPts val="0"/>
              </a:spcBef>
              <a:spcAft>
                <a:spcPts val="600"/>
              </a:spcAft>
              <a:buFont typeface="Wingdings" panose="05000000000000000000" pitchFamily="2" charset="2"/>
              <a:buChar char="Ø"/>
            </a:pPr>
            <a:r>
              <a:rPr lang="en-US" sz="2200" dirty="0" smtClean="0">
                <a:solidFill>
                  <a:srgbClr val="002060"/>
                </a:solidFill>
              </a:rPr>
              <a:t> The </a:t>
            </a:r>
            <a:r>
              <a:rPr lang="en-US" sz="2200" dirty="0">
                <a:solidFill>
                  <a:srgbClr val="002060"/>
                </a:solidFill>
              </a:rPr>
              <a:t>position of an element in an array is called a </a:t>
            </a:r>
            <a:r>
              <a:rPr lang="en-US" sz="2200" b="1" dirty="0">
                <a:solidFill>
                  <a:srgbClr val="002060"/>
                </a:solidFill>
              </a:rPr>
              <a:t>subscript </a:t>
            </a:r>
            <a:r>
              <a:rPr lang="en-US" sz="2200" dirty="0">
                <a:solidFill>
                  <a:srgbClr val="002060"/>
                </a:solidFill>
              </a:rPr>
              <a:t>or an</a:t>
            </a:r>
            <a:r>
              <a:rPr lang="en-US" sz="2200" b="1" dirty="0">
                <a:solidFill>
                  <a:srgbClr val="002060"/>
                </a:solidFill>
              </a:rPr>
              <a:t> index</a:t>
            </a:r>
            <a:r>
              <a:rPr lang="en-US" sz="2200" dirty="0">
                <a:solidFill>
                  <a:srgbClr val="002060"/>
                </a:solidFill>
              </a:rPr>
              <a:t>.</a:t>
            </a:r>
          </a:p>
          <a:p>
            <a:pPr marL="0" lvl="1" indent="0">
              <a:lnSpc>
                <a:spcPct val="110000"/>
              </a:lnSpc>
              <a:spcBef>
                <a:spcPts val="0"/>
              </a:spcBef>
              <a:spcAft>
                <a:spcPts val="600"/>
              </a:spcAft>
              <a:buFont typeface="Wingdings" panose="05000000000000000000" pitchFamily="2" charset="2"/>
              <a:buChar char="Ø"/>
            </a:pPr>
            <a:r>
              <a:rPr lang="en-US" sz="2200" dirty="0" smtClean="0">
                <a:solidFill>
                  <a:srgbClr val="002060"/>
                </a:solidFill>
              </a:rPr>
              <a:t> Given an array named </a:t>
            </a:r>
            <a:r>
              <a:rPr lang="en-US" sz="2200" b="1" dirty="0" smtClean="0">
                <a:solidFill>
                  <a:srgbClr val="0070C0"/>
                </a:solidFill>
                <a:latin typeface="Courier New" panose="02070309020205020404" pitchFamily="49" charset="0"/>
                <a:cs typeface="Courier New" panose="02070309020205020404" pitchFamily="49" charset="0"/>
              </a:rPr>
              <a:t>Scores[]</a:t>
            </a:r>
            <a:r>
              <a:rPr lang="en-US" sz="2200" dirty="0" smtClean="0">
                <a:solidFill>
                  <a:srgbClr val="002060"/>
                </a:solidFill>
              </a:rPr>
              <a:t>, in the element </a:t>
            </a:r>
            <a:r>
              <a:rPr lang="en-US" sz="2200" b="1" dirty="0">
                <a:solidFill>
                  <a:srgbClr val="0070C0"/>
                </a:solidFill>
                <a:latin typeface="Courier New" panose="02070309020205020404" pitchFamily="49" charset="0"/>
                <a:cs typeface="Courier New" panose="02070309020205020404" pitchFamily="49" charset="0"/>
              </a:rPr>
              <a:t>Scores[</a:t>
            </a:r>
            <a:r>
              <a:rPr lang="en-US" sz="2200" dirty="0">
                <a:solidFill>
                  <a:srgbClr val="002060"/>
                </a:solidFill>
                <a:latin typeface="Courier New" panose="02070309020205020404" pitchFamily="49" charset="0"/>
                <a:cs typeface="Courier New" panose="02070309020205020404" pitchFamily="49" charset="0"/>
              </a:rPr>
              <a:t>3</a:t>
            </a:r>
            <a:r>
              <a:rPr lang="en-US" sz="2200" b="1" dirty="0">
                <a:solidFill>
                  <a:srgbClr val="0070C0"/>
                </a:solidFill>
                <a:latin typeface="Courier New" panose="02070309020205020404" pitchFamily="49" charset="0"/>
                <a:cs typeface="Courier New" panose="02070309020205020404" pitchFamily="49" charset="0"/>
              </a:rPr>
              <a:t>]</a:t>
            </a:r>
            <a:r>
              <a:rPr lang="en-US" sz="2200" b="1" dirty="0">
                <a:solidFill>
                  <a:srgbClr val="002060"/>
                </a:solidFill>
              </a:rPr>
              <a:t>,</a:t>
            </a:r>
            <a:r>
              <a:rPr lang="en-US" sz="2200" dirty="0">
                <a:solidFill>
                  <a:srgbClr val="002060"/>
                </a:solidFill>
              </a:rPr>
              <a:t> </a:t>
            </a:r>
            <a:r>
              <a:rPr lang="en-US" sz="2200" b="1" dirty="0">
                <a:solidFill>
                  <a:srgbClr val="0070C0"/>
                </a:solidFill>
                <a:latin typeface="Courier New" panose="02070309020205020404" pitchFamily="49" charset="0"/>
                <a:cs typeface="Courier New" panose="02070309020205020404" pitchFamily="49" charset="0"/>
              </a:rPr>
              <a:t>Scores</a:t>
            </a:r>
            <a:r>
              <a:rPr lang="en-US" sz="2200" dirty="0">
                <a:solidFill>
                  <a:srgbClr val="002060"/>
                </a:solidFill>
              </a:rPr>
              <a:t> is the array name and </a:t>
            </a:r>
            <a:r>
              <a:rPr lang="en-US" sz="2200" dirty="0">
                <a:solidFill>
                  <a:srgbClr val="002060"/>
                </a:solidFill>
                <a:latin typeface="Courier New" panose="02070309020205020404" pitchFamily="49" charset="0"/>
              </a:rPr>
              <a:t>3</a:t>
            </a:r>
            <a:r>
              <a:rPr lang="en-US" sz="2200" dirty="0">
                <a:solidFill>
                  <a:srgbClr val="002060"/>
                </a:solidFill>
              </a:rPr>
              <a:t> is the </a:t>
            </a:r>
            <a:r>
              <a:rPr lang="en-US" sz="2200" dirty="0" smtClean="0">
                <a:solidFill>
                  <a:srgbClr val="002060"/>
                </a:solidFill>
              </a:rPr>
              <a:t>subscript.</a:t>
            </a:r>
          </a:p>
          <a:p>
            <a:pPr marL="0" lvl="1" indent="0">
              <a:lnSpc>
                <a:spcPct val="110000"/>
              </a:lnSpc>
              <a:spcBef>
                <a:spcPts val="0"/>
              </a:spcBef>
              <a:spcAft>
                <a:spcPts val="600"/>
              </a:spcAft>
              <a:buFont typeface="Wingdings" panose="05000000000000000000" pitchFamily="2" charset="2"/>
              <a:buChar char="Ø"/>
            </a:pPr>
            <a:r>
              <a:rPr lang="en-US" sz="2200"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Each individual </a:t>
            </a:r>
            <a:r>
              <a:rPr lang="en-US" sz="22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element of an array is referred to by writing the array name followed by its index number surrounded by brackets. </a:t>
            </a:r>
            <a:endParaRPr lang="en-US" sz="2200"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pPr marL="0" lvl="1" indent="0">
              <a:lnSpc>
                <a:spcPct val="110000"/>
              </a:lnSpc>
              <a:spcBef>
                <a:spcPts val="0"/>
              </a:spcBef>
              <a:spcAft>
                <a:spcPts val="600"/>
              </a:spcAft>
              <a:buFont typeface="Wingdings" panose="05000000000000000000" pitchFamily="2" charset="2"/>
              <a:buChar char="Ø"/>
            </a:pPr>
            <a:r>
              <a:rPr lang="en-US" sz="2200"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rPr>
              <a:t>In most languages </a:t>
            </a:r>
            <a:r>
              <a:rPr lang="en-US" sz="22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the first element of an array has index number</a:t>
            </a:r>
            <a:r>
              <a:rPr lang="en-US" sz="2200" dirty="0">
                <a:solidFill>
                  <a:srgbClr val="002060"/>
                </a:solidFill>
                <a:latin typeface="Courier New" panose="02070309020205020404" pitchFamily="49" charset="0"/>
                <a:ea typeface="Times New Roman" panose="02020603050405020304" pitchFamily="18" charset="0"/>
                <a:cs typeface="Courier New" panose="02070309020205020404" pitchFamily="49" charset="0"/>
              </a:rPr>
              <a:t> </a:t>
            </a:r>
            <a:r>
              <a:rPr lang="en-US" sz="2200" dirty="0" smtClean="0">
                <a:solidFill>
                  <a:srgbClr val="002060"/>
                </a:solidFill>
                <a:latin typeface="Courier New" panose="02070309020205020404" pitchFamily="49" charset="0"/>
                <a:ea typeface="Times New Roman" panose="02020603050405020304" pitchFamily="18" charset="0"/>
                <a:cs typeface="Courier New" panose="02070309020205020404" pitchFamily="49" charset="0"/>
              </a:rPr>
              <a:t>0</a:t>
            </a:r>
          </a:p>
          <a:p>
            <a:pPr marL="0" lvl="1" indent="0">
              <a:lnSpc>
                <a:spcPct val="110000"/>
              </a:lnSpc>
              <a:spcBef>
                <a:spcPts val="0"/>
              </a:spcBef>
              <a:spcAft>
                <a:spcPts val="600"/>
              </a:spcAft>
              <a:buFont typeface="Wingdings" panose="05000000000000000000" pitchFamily="2" charset="2"/>
              <a:buChar char="Ø"/>
            </a:pPr>
            <a:r>
              <a:rPr lang="en-US" sz="2200"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rPr>
              <a:t>The </a:t>
            </a:r>
            <a:r>
              <a:rPr lang="en-US" sz="22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first element of the array </a:t>
            </a:r>
            <a:r>
              <a:rPr lang="en-US" sz="2200" b="1" dirty="0">
                <a:solidFill>
                  <a:srgbClr val="0070C0"/>
                </a:solidFill>
                <a:latin typeface="Courier New" panose="02070309020205020404" pitchFamily="49" charset="0"/>
                <a:cs typeface="Courier New" panose="02070309020205020404" pitchFamily="49" charset="0"/>
              </a:rPr>
              <a:t>Scores</a:t>
            </a:r>
            <a:r>
              <a:rPr lang="en-US" sz="22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would be referred to as </a:t>
            </a:r>
            <a:r>
              <a:rPr lang="en-US" sz="2200" b="1" dirty="0">
                <a:solidFill>
                  <a:srgbClr val="0070C0"/>
                </a:solidFill>
                <a:latin typeface="Courier New" panose="02070309020205020404" pitchFamily="49" charset="0"/>
                <a:cs typeface="Courier New" panose="02070309020205020404" pitchFamily="49" charset="0"/>
              </a:rPr>
              <a:t>Scores[</a:t>
            </a:r>
            <a:r>
              <a:rPr lang="en-US" sz="2200" dirty="0">
                <a:solidFill>
                  <a:srgbClr val="002060"/>
                </a:solidFill>
                <a:latin typeface="Courier New" panose="02070309020205020404" pitchFamily="49" charset="0"/>
                <a:cs typeface="Courier New" panose="02070309020205020404" pitchFamily="49" charset="0"/>
              </a:rPr>
              <a:t>0</a:t>
            </a:r>
            <a:r>
              <a:rPr lang="en-US" sz="2200" b="1" dirty="0">
                <a:solidFill>
                  <a:srgbClr val="0070C0"/>
                </a:solidFill>
                <a:latin typeface="Courier New" panose="02070309020205020404" pitchFamily="49" charset="0"/>
                <a:cs typeface="Courier New" panose="02070309020205020404" pitchFamily="49" charset="0"/>
              </a:rPr>
              <a:t>]</a:t>
            </a:r>
          </a:p>
          <a:p>
            <a:pPr marL="0" lvl="1" indent="0">
              <a:lnSpc>
                <a:spcPct val="110000"/>
              </a:lnSpc>
              <a:spcBef>
                <a:spcPts val="0"/>
              </a:spcBef>
              <a:spcAft>
                <a:spcPts val="600"/>
              </a:spcAft>
              <a:buFont typeface="Wingdings" panose="05000000000000000000" pitchFamily="2" charset="2"/>
              <a:buChar char="Ø"/>
            </a:pPr>
            <a:r>
              <a:rPr lang="en-US" sz="2200" dirty="0">
                <a:solidFill>
                  <a:srgbClr val="002060"/>
                </a:solidFill>
              </a:rPr>
              <a:t>T</a:t>
            </a:r>
            <a:r>
              <a:rPr lang="en-US" sz="2200"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rPr>
              <a:t>he </a:t>
            </a:r>
            <a:r>
              <a:rPr lang="en-US" sz="22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second element is </a:t>
            </a:r>
            <a:r>
              <a:rPr lang="en-US" sz="2200" b="1" dirty="0">
                <a:solidFill>
                  <a:srgbClr val="0070C0"/>
                </a:solidFill>
                <a:latin typeface="Courier New" panose="02070309020205020404" pitchFamily="49" charset="0"/>
                <a:cs typeface="Courier New" panose="02070309020205020404" pitchFamily="49" charset="0"/>
              </a:rPr>
              <a:t>Scores[</a:t>
            </a:r>
            <a:r>
              <a:rPr lang="en-US" sz="2200" dirty="0">
                <a:solidFill>
                  <a:srgbClr val="002060"/>
                </a:solidFill>
                <a:latin typeface="Courier New" panose="02070309020205020404" pitchFamily="49" charset="0"/>
                <a:cs typeface="Courier New" panose="02070309020205020404" pitchFamily="49" charset="0"/>
              </a:rPr>
              <a:t>1</a:t>
            </a:r>
            <a:r>
              <a:rPr lang="en-US" sz="2200" b="1" dirty="0">
                <a:solidFill>
                  <a:srgbClr val="0070C0"/>
                </a:solidFill>
                <a:latin typeface="Courier New" panose="02070309020205020404" pitchFamily="49" charset="0"/>
                <a:cs typeface="Courier New" panose="02070309020205020404" pitchFamily="49" charset="0"/>
              </a:rPr>
              <a:t>]</a:t>
            </a:r>
            <a:r>
              <a:rPr lang="en-US" sz="22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a:t>
            </a:r>
            <a:endParaRPr lang="en-US" sz="2200"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pPr marL="0" lvl="1" indent="0">
              <a:lnSpc>
                <a:spcPct val="110000"/>
              </a:lnSpc>
              <a:spcBef>
                <a:spcPts val="0"/>
              </a:spcBef>
              <a:spcAft>
                <a:spcPts val="600"/>
              </a:spcAft>
              <a:buFont typeface="Wingdings" panose="05000000000000000000" pitchFamily="2" charset="2"/>
              <a:buChar char="Ø"/>
            </a:pPr>
            <a:r>
              <a:rPr lang="en-US" sz="2200"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rPr>
              <a:t>The </a:t>
            </a:r>
            <a:r>
              <a:rPr lang="en-US" sz="22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third is </a:t>
            </a:r>
            <a:r>
              <a:rPr lang="en-US" sz="2200" b="1" dirty="0">
                <a:solidFill>
                  <a:srgbClr val="0070C0"/>
                </a:solidFill>
                <a:latin typeface="Courier New" panose="02070309020205020404" pitchFamily="49" charset="0"/>
                <a:cs typeface="Courier New" panose="02070309020205020404" pitchFamily="49" charset="0"/>
              </a:rPr>
              <a:t>Scores[</a:t>
            </a:r>
            <a:r>
              <a:rPr lang="en-US" sz="2200" dirty="0">
                <a:solidFill>
                  <a:srgbClr val="002060"/>
                </a:solidFill>
                <a:latin typeface="Courier New" panose="02070309020205020404" pitchFamily="49" charset="0"/>
                <a:cs typeface="Courier New" panose="02070309020205020404" pitchFamily="49" charset="0"/>
              </a:rPr>
              <a:t>2</a:t>
            </a:r>
            <a:r>
              <a:rPr lang="en-US" sz="2200" b="1" dirty="0">
                <a:solidFill>
                  <a:srgbClr val="0070C0"/>
                </a:solidFill>
                <a:latin typeface="Courier New" panose="02070309020205020404" pitchFamily="49" charset="0"/>
                <a:cs typeface="Courier New" panose="02070309020205020404" pitchFamily="49" charset="0"/>
              </a:rPr>
              <a:t>]</a:t>
            </a:r>
          </a:p>
          <a:p>
            <a:pPr marL="0" lvl="1" indent="0">
              <a:lnSpc>
                <a:spcPct val="110000"/>
              </a:lnSpc>
              <a:spcBef>
                <a:spcPts val="0"/>
              </a:spcBef>
              <a:spcAft>
                <a:spcPts val="600"/>
              </a:spcAft>
              <a:buFont typeface="Wingdings" panose="05000000000000000000" pitchFamily="2" charset="2"/>
              <a:buChar char="Ø"/>
            </a:pPr>
            <a:r>
              <a:rPr lang="en-US" sz="2200" dirty="0">
                <a:solidFill>
                  <a:srgbClr val="002060"/>
                </a:solidFill>
              </a:rPr>
              <a:t>Read</a:t>
            </a:r>
            <a:r>
              <a:rPr lang="en-US" sz="2200"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a:t>
            </a:r>
            <a:r>
              <a:rPr lang="en-US" sz="22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these as </a:t>
            </a:r>
            <a:r>
              <a:rPr lang="en-US" sz="2200" dirty="0">
                <a:solidFill>
                  <a:srgbClr val="002060"/>
                </a:solidFill>
                <a:latin typeface="Charlotte Book"/>
                <a:ea typeface="Times New Roman" panose="02020603050405020304" pitchFamily="18" charset="0"/>
                <a:cs typeface="Courier New" panose="02070309020205020404" pitchFamily="49" charset="0"/>
              </a:rPr>
              <a:t>“</a:t>
            </a:r>
            <a:r>
              <a:rPr lang="en-US" sz="2200" b="1" dirty="0">
                <a:solidFill>
                  <a:srgbClr val="0070C0"/>
                </a:solidFill>
                <a:latin typeface="Courier New" panose="02070309020205020404" pitchFamily="49" charset="0"/>
                <a:cs typeface="Courier New" panose="02070309020205020404" pitchFamily="49" charset="0"/>
              </a:rPr>
              <a:t>Scores</a:t>
            </a:r>
            <a:r>
              <a:rPr lang="en-US" sz="2200" dirty="0">
                <a:solidFill>
                  <a:srgbClr val="002060"/>
                </a:solidFill>
                <a:latin typeface="Courier New" panose="02070309020205020404" pitchFamily="49" charset="0"/>
                <a:ea typeface="Times New Roman" panose="02020603050405020304" pitchFamily="18" charset="0"/>
                <a:cs typeface="Courier New" panose="02070309020205020404" pitchFamily="49" charset="0"/>
              </a:rPr>
              <a:t> sub 0</a:t>
            </a:r>
            <a:r>
              <a:rPr lang="en-US" sz="2200" dirty="0">
                <a:solidFill>
                  <a:srgbClr val="002060"/>
                </a:solidFill>
                <a:latin typeface="Charlotte Book"/>
                <a:ea typeface="Times New Roman" panose="02020603050405020304" pitchFamily="18" charset="0"/>
                <a:cs typeface="Courier New" panose="02070309020205020404" pitchFamily="49" charset="0"/>
              </a:rPr>
              <a:t>”</a:t>
            </a:r>
            <a:r>
              <a:rPr lang="en-US" sz="22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a:t>
            </a:r>
            <a:r>
              <a:rPr lang="en-US" sz="2200" dirty="0">
                <a:solidFill>
                  <a:srgbClr val="002060"/>
                </a:solidFill>
                <a:latin typeface="Charlotte Book"/>
                <a:ea typeface="Times New Roman" panose="02020603050405020304" pitchFamily="18" charset="0"/>
                <a:cs typeface="Courier New" panose="02070309020205020404" pitchFamily="49" charset="0"/>
              </a:rPr>
              <a:t>“</a:t>
            </a:r>
            <a:r>
              <a:rPr lang="en-US" sz="2200" b="1" dirty="0">
                <a:solidFill>
                  <a:srgbClr val="0070C0"/>
                </a:solidFill>
                <a:latin typeface="Courier New" panose="02070309020205020404" pitchFamily="49" charset="0"/>
                <a:cs typeface="Courier New" panose="02070309020205020404" pitchFamily="49" charset="0"/>
              </a:rPr>
              <a:t>Scores</a:t>
            </a:r>
            <a:r>
              <a:rPr lang="en-US" sz="2200" dirty="0">
                <a:solidFill>
                  <a:srgbClr val="002060"/>
                </a:solidFill>
                <a:latin typeface="Courier New" panose="02070309020205020404" pitchFamily="49" charset="0"/>
                <a:ea typeface="Times New Roman" panose="02020603050405020304" pitchFamily="18" charset="0"/>
                <a:cs typeface="Courier New" panose="02070309020205020404" pitchFamily="49" charset="0"/>
              </a:rPr>
              <a:t> sub 1</a:t>
            </a:r>
            <a:r>
              <a:rPr lang="en-US" sz="2200" dirty="0">
                <a:solidFill>
                  <a:srgbClr val="002060"/>
                </a:solidFill>
                <a:latin typeface="Charlotte Book"/>
                <a:ea typeface="Times New Roman" panose="02020603050405020304" pitchFamily="18" charset="0"/>
                <a:cs typeface="Courier New" panose="02070309020205020404" pitchFamily="49" charset="0"/>
              </a:rPr>
              <a:t>”</a:t>
            </a:r>
            <a:r>
              <a:rPr lang="en-US" sz="22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and </a:t>
            </a:r>
            <a:r>
              <a:rPr lang="en-US" sz="2200" dirty="0">
                <a:solidFill>
                  <a:srgbClr val="002060"/>
                </a:solidFill>
                <a:latin typeface="Charlotte Book"/>
                <a:ea typeface="Times New Roman" panose="02020603050405020304" pitchFamily="18" charset="0"/>
                <a:cs typeface="Courier New" panose="02070309020205020404" pitchFamily="49" charset="0"/>
              </a:rPr>
              <a:t>“</a:t>
            </a:r>
            <a:r>
              <a:rPr lang="en-US" sz="2200" b="1" dirty="0">
                <a:solidFill>
                  <a:srgbClr val="0070C0"/>
                </a:solidFill>
                <a:latin typeface="Courier New" panose="02070309020205020404" pitchFamily="49" charset="0"/>
                <a:cs typeface="Courier New" panose="02070309020205020404" pitchFamily="49" charset="0"/>
              </a:rPr>
              <a:t>Scores</a:t>
            </a:r>
            <a:r>
              <a:rPr lang="en-US" sz="2200" dirty="0">
                <a:solidFill>
                  <a:srgbClr val="002060"/>
                </a:solidFill>
                <a:latin typeface="Courier New" panose="02070309020205020404" pitchFamily="49" charset="0"/>
                <a:ea typeface="Times New Roman" panose="02020603050405020304" pitchFamily="18" charset="0"/>
                <a:cs typeface="Courier New" panose="02070309020205020404" pitchFamily="49" charset="0"/>
              </a:rPr>
              <a:t> sub 2</a:t>
            </a:r>
            <a:r>
              <a:rPr lang="en-US" sz="2200" dirty="0" smtClean="0">
                <a:solidFill>
                  <a:srgbClr val="002060"/>
                </a:solidFill>
                <a:latin typeface="Charlotte Book"/>
                <a:ea typeface="Times New Roman" panose="02020603050405020304" pitchFamily="18" charset="0"/>
                <a:cs typeface="Courier New" panose="02070309020205020404" pitchFamily="49" charset="0"/>
              </a:rPr>
              <a:t>”</a:t>
            </a:r>
            <a:endParaRPr lang="en-US" sz="2200" dirty="0">
              <a:solidFill>
                <a:srgbClr val="002060"/>
              </a:solidFill>
              <a:latin typeface="Arial" panose="020B0604020202020204" pitchFamily="34" charset="0"/>
            </a:endParaRPr>
          </a:p>
          <a:p>
            <a:pPr marL="0" lvl="1" indent="0">
              <a:lnSpc>
                <a:spcPct val="100000"/>
              </a:lnSpc>
              <a:spcBef>
                <a:spcPts val="0"/>
              </a:spcBef>
              <a:spcAft>
                <a:spcPts val="600"/>
              </a:spcAft>
            </a:pPr>
            <a:endParaRPr lang="en-US" sz="20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0475237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68440"/>
          </a:xfrm>
        </p:spPr>
        <p:txBody>
          <a:bodyPr>
            <a:normAutofit/>
          </a:bodyPr>
          <a:lstStyle/>
          <a:p>
            <a:r>
              <a:rPr lang="en-US" sz="4400" b="1" dirty="0" smtClean="0">
                <a:solidFill>
                  <a:schemeClr val="accent1">
                    <a:lumMod val="75000"/>
                  </a:schemeClr>
                </a:solidFill>
              </a:rPr>
              <a:t>Array Basics</a:t>
            </a:r>
            <a:endParaRPr lang="en-US" sz="4400" b="1" dirty="0">
              <a:solidFill>
                <a:schemeClr val="accent1">
                  <a:lumMod val="75000"/>
                </a:schemeClr>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15582" y="1938508"/>
            <a:ext cx="8564009" cy="3837813"/>
          </a:xfrm>
        </p:spPr>
      </p:pic>
    </p:spTree>
    <p:extLst>
      <p:ext uri="{BB962C8B-B14F-4D97-AF65-F5344CB8AC3E}">
        <p14:creationId xmlns:p14="http://schemas.microsoft.com/office/powerpoint/2010/main" val="26638594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079618"/>
          </a:xfrm>
        </p:spPr>
        <p:txBody>
          <a:bodyPr>
            <a:noAutofit/>
          </a:bodyPr>
          <a:lstStyle/>
          <a:p>
            <a:r>
              <a:rPr lang="en-US" sz="3200" b="1" dirty="0" smtClean="0">
                <a:solidFill>
                  <a:srgbClr val="002060"/>
                </a:solidFill>
              </a:rPr>
              <a:t>Entering Elements into an Array</a:t>
            </a:r>
            <a:endParaRPr lang="en-US" sz="3200" b="1" dirty="0">
              <a:solidFill>
                <a:srgbClr val="002060"/>
              </a:solidFill>
            </a:endParaRPr>
          </a:p>
        </p:txBody>
      </p:sp>
      <p:sp>
        <p:nvSpPr>
          <p:cNvPr id="5" name="Content Placeholder 4"/>
          <p:cNvSpPr>
            <a:spLocks noGrp="1"/>
          </p:cNvSpPr>
          <p:nvPr>
            <p:ph idx="1"/>
          </p:nvPr>
        </p:nvSpPr>
        <p:spPr/>
        <p:txBody>
          <a:bodyPr>
            <a:normAutofit/>
          </a:bodyPr>
          <a:lstStyle/>
          <a:p>
            <a:pPr>
              <a:buNone/>
            </a:pPr>
            <a:r>
              <a:rPr lang="en-US" sz="2400" dirty="0">
                <a:solidFill>
                  <a:srgbClr val="002060"/>
                </a:solidFill>
              </a:rPr>
              <a:t>If we wanted to input the final exam scores of a class of 25 students using an array named </a:t>
            </a:r>
            <a:r>
              <a:rPr lang="en-US" sz="2400" b="1" dirty="0" smtClean="0">
                <a:solidFill>
                  <a:srgbClr val="0070C0"/>
                </a:solidFill>
                <a:latin typeface="Courier New" panose="02070309020205020404" pitchFamily="49" charset="0"/>
              </a:rPr>
              <a:t>Scores</a:t>
            </a:r>
            <a:r>
              <a:rPr lang="en-US" sz="2400" dirty="0">
                <a:solidFill>
                  <a:srgbClr val="002060"/>
                </a:solidFill>
              </a:rPr>
              <a:t> </a:t>
            </a:r>
            <a:r>
              <a:rPr lang="en-US" sz="2400" dirty="0" smtClean="0">
                <a:solidFill>
                  <a:srgbClr val="002060"/>
                </a:solidFill>
              </a:rPr>
              <a:t>which </a:t>
            </a:r>
            <a:r>
              <a:rPr lang="en-US" sz="2400" dirty="0">
                <a:solidFill>
                  <a:srgbClr val="002060"/>
                </a:solidFill>
              </a:rPr>
              <a:t>has 25 elements, we could use a loop as follows:</a:t>
            </a:r>
          </a:p>
          <a:p>
            <a:pPr lvl="2">
              <a:buNone/>
            </a:pPr>
            <a:r>
              <a:rPr lang="en-US" dirty="0">
                <a:solidFill>
                  <a:srgbClr val="002060"/>
                </a:solidFill>
                <a:latin typeface="Courier New" panose="02070309020205020404" pitchFamily="49" charset="0"/>
              </a:rPr>
              <a:t>	</a:t>
            </a:r>
            <a:r>
              <a:rPr lang="en-US" sz="2400" dirty="0">
                <a:solidFill>
                  <a:srgbClr val="002060"/>
                </a:solidFill>
                <a:latin typeface="Courier New" panose="02070309020205020404" pitchFamily="49" charset="0"/>
              </a:rPr>
              <a:t>For (</a:t>
            </a:r>
            <a:r>
              <a:rPr lang="en-US" sz="2400" b="1" dirty="0">
                <a:solidFill>
                  <a:srgbClr val="0070C0"/>
                </a:solidFill>
                <a:latin typeface="Courier New" panose="02070309020205020404" pitchFamily="49" charset="0"/>
              </a:rPr>
              <a:t>K</a:t>
            </a:r>
            <a:r>
              <a:rPr lang="en-US" sz="2400" dirty="0">
                <a:solidFill>
                  <a:srgbClr val="002060"/>
                </a:solidFill>
                <a:latin typeface="Courier New" panose="02070309020205020404" pitchFamily="49" charset="0"/>
              </a:rPr>
              <a:t> = 0; </a:t>
            </a:r>
            <a:r>
              <a:rPr lang="en-US" sz="2400" b="1" dirty="0">
                <a:solidFill>
                  <a:srgbClr val="0070C0"/>
                </a:solidFill>
                <a:latin typeface="Courier New" panose="02070309020205020404" pitchFamily="49" charset="0"/>
              </a:rPr>
              <a:t>K</a:t>
            </a:r>
            <a:r>
              <a:rPr lang="en-US" sz="2400" dirty="0">
                <a:solidFill>
                  <a:srgbClr val="002060"/>
                </a:solidFill>
                <a:latin typeface="Courier New" panose="02070309020205020404" pitchFamily="49" charset="0"/>
              </a:rPr>
              <a:t> &lt; 25; </a:t>
            </a:r>
            <a:r>
              <a:rPr lang="en-US" sz="2400" b="1" dirty="0">
                <a:solidFill>
                  <a:srgbClr val="0070C0"/>
                </a:solidFill>
                <a:latin typeface="Courier New" panose="02070309020205020404" pitchFamily="49" charset="0"/>
              </a:rPr>
              <a:t>K</a:t>
            </a:r>
            <a:r>
              <a:rPr lang="en-US" sz="2400" dirty="0">
                <a:solidFill>
                  <a:srgbClr val="002060"/>
                </a:solidFill>
                <a:latin typeface="Courier New" panose="02070309020205020404" pitchFamily="49" charset="0"/>
              </a:rPr>
              <a:t>++)</a:t>
            </a:r>
          </a:p>
          <a:p>
            <a:pPr lvl="3">
              <a:buNone/>
            </a:pPr>
            <a:r>
              <a:rPr lang="en-US" sz="2400" dirty="0">
                <a:solidFill>
                  <a:srgbClr val="002060"/>
                </a:solidFill>
                <a:latin typeface="Courier New" panose="02070309020205020404" pitchFamily="49" charset="0"/>
              </a:rPr>
              <a:t>		Write </a:t>
            </a:r>
            <a:r>
              <a:rPr lang="en-US" sz="2400" dirty="0">
                <a:solidFill>
                  <a:srgbClr val="002060"/>
                </a:solidFill>
              </a:rPr>
              <a:t>“</a:t>
            </a:r>
            <a:r>
              <a:rPr lang="en-US" sz="2400" dirty="0">
                <a:solidFill>
                  <a:srgbClr val="002060"/>
                </a:solidFill>
                <a:latin typeface="Courier New" panose="02070309020205020404" pitchFamily="49" charset="0"/>
              </a:rPr>
              <a:t>Enter score: </a:t>
            </a:r>
            <a:r>
              <a:rPr lang="en-US" sz="2400" dirty="0">
                <a:solidFill>
                  <a:srgbClr val="002060"/>
                </a:solidFill>
              </a:rPr>
              <a:t>“</a:t>
            </a:r>
            <a:endParaRPr lang="en-US" sz="2400" dirty="0">
              <a:solidFill>
                <a:srgbClr val="002060"/>
              </a:solidFill>
              <a:latin typeface="Courier New" panose="02070309020205020404" pitchFamily="49" charset="0"/>
            </a:endParaRPr>
          </a:p>
          <a:p>
            <a:pPr lvl="3">
              <a:buNone/>
            </a:pPr>
            <a:r>
              <a:rPr lang="en-US" sz="2400" dirty="0">
                <a:solidFill>
                  <a:srgbClr val="002060"/>
                </a:solidFill>
                <a:latin typeface="Courier New" panose="02070309020205020404" pitchFamily="49" charset="0"/>
              </a:rPr>
              <a:t>		Input </a:t>
            </a:r>
            <a:r>
              <a:rPr lang="en-US" sz="2400" b="1" dirty="0">
                <a:solidFill>
                  <a:srgbClr val="0070C0"/>
                </a:solidFill>
                <a:latin typeface="Courier New" panose="02070309020205020404" pitchFamily="49" charset="0"/>
              </a:rPr>
              <a:t>Scores[K]</a:t>
            </a:r>
          </a:p>
          <a:p>
            <a:pPr lvl="3">
              <a:buNone/>
            </a:pPr>
            <a:r>
              <a:rPr lang="en-US" sz="2400" dirty="0">
                <a:solidFill>
                  <a:srgbClr val="002060"/>
                </a:solidFill>
                <a:latin typeface="Courier New" panose="02070309020205020404" pitchFamily="49" charset="0"/>
              </a:rPr>
              <a:t>End For</a:t>
            </a:r>
          </a:p>
          <a:p>
            <a:pPr>
              <a:buNone/>
            </a:pPr>
            <a:r>
              <a:rPr lang="en-US" sz="2400" b="1" dirty="0">
                <a:solidFill>
                  <a:srgbClr val="002060"/>
                </a:solidFill>
              </a:rPr>
              <a:t>Note </a:t>
            </a:r>
            <a:r>
              <a:rPr lang="en-US" sz="2400" dirty="0">
                <a:solidFill>
                  <a:srgbClr val="002060"/>
                </a:solidFill>
              </a:rPr>
              <a:t>that, since the count (</a:t>
            </a:r>
            <a:r>
              <a:rPr lang="en-US" sz="2400" b="1" dirty="0">
                <a:solidFill>
                  <a:srgbClr val="0070C0"/>
                </a:solidFill>
                <a:latin typeface="Courier New" panose="02070309020205020404" pitchFamily="49" charset="0"/>
              </a:rPr>
              <a:t>K</a:t>
            </a:r>
            <a:r>
              <a:rPr lang="en-US" sz="2400" dirty="0">
                <a:solidFill>
                  <a:srgbClr val="002060"/>
                </a:solidFill>
              </a:rPr>
              <a:t>) begins at </a:t>
            </a:r>
            <a:r>
              <a:rPr lang="en-US" sz="2400" dirty="0">
                <a:solidFill>
                  <a:srgbClr val="002060"/>
                </a:solidFill>
                <a:latin typeface="Courier New" panose="02070309020205020404" pitchFamily="49" charset="0"/>
              </a:rPr>
              <a:t>0</a:t>
            </a:r>
            <a:r>
              <a:rPr lang="en-US" sz="2400" dirty="0">
                <a:solidFill>
                  <a:srgbClr val="002060"/>
                </a:solidFill>
              </a:rPr>
              <a:t>, the test condition goes up to </a:t>
            </a:r>
            <a:r>
              <a:rPr lang="en-US" sz="2400" dirty="0">
                <a:solidFill>
                  <a:srgbClr val="002060"/>
                </a:solidFill>
                <a:latin typeface="Courier New" panose="02070309020205020404" pitchFamily="49" charset="0"/>
              </a:rPr>
              <a:t>24 </a:t>
            </a:r>
            <a:r>
              <a:rPr lang="en-US" sz="2400" dirty="0">
                <a:solidFill>
                  <a:srgbClr val="002060"/>
                </a:solidFill>
              </a:rPr>
              <a:t>(the loop ends when </a:t>
            </a:r>
            <a:r>
              <a:rPr lang="en-US" sz="2400" b="1" dirty="0">
                <a:solidFill>
                  <a:srgbClr val="0070C0"/>
                </a:solidFill>
                <a:latin typeface="Courier New" panose="02070309020205020404" pitchFamily="49" charset="0"/>
              </a:rPr>
              <a:t>K</a:t>
            </a:r>
            <a:r>
              <a:rPr lang="en-US" sz="2400" dirty="0">
                <a:solidFill>
                  <a:srgbClr val="002060"/>
                </a:solidFill>
              </a:rPr>
              <a:t> </a:t>
            </a:r>
            <a:r>
              <a:rPr lang="en-US" sz="2400" dirty="0">
                <a:solidFill>
                  <a:srgbClr val="002060"/>
                </a:solidFill>
                <a:latin typeface="Courier New" panose="02070309020205020404" pitchFamily="49" charset="0"/>
              </a:rPr>
              <a:t>= 25</a:t>
            </a:r>
            <a:r>
              <a:rPr lang="en-US" sz="2400" dirty="0">
                <a:solidFill>
                  <a:srgbClr val="002060"/>
                </a:solidFill>
              </a:rPr>
              <a:t>) to enter 25 elements.</a:t>
            </a:r>
            <a:r>
              <a:rPr lang="en-US" sz="2400" dirty="0">
                <a:solidFill>
                  <a:srgbClr val="002060"/>
                </a:solidFill>
                <a:latin typeface="Courier New" panose="02070309020205020404" pitchFamily="49" charset="0"/>
              </a:rPr>
              <a:t> </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2859971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11891"/>
          </a:xfrm>
        </p:spPr>
        <p:txBody>
          <a:bodyPr>
            <a:noAutofit/>
          </a:bodyPr>
          <a:lstStyle/>
          <a:p>
            <a:r>
              <a:rPr lang="en-US" sz="3200" b="1" dirty="0" smtClean="0">
                <a:solidFill>
                  <a:srgbClr val="002060"/>
                </a:solidFill>
              </a:rPr>
              <a:t>Declaring Arrays</a:t>
            </a:r>
            <a:endParaRPr lang="en-US" sz="3200" b="1" dirty="0">
              <a:solidFill>
                <a:srgbClr val="002060"/>
              </a:solidFill>
            </a:endParaRPr>
          </a:p>
        </p:txBody>
      </p:sp>
      <p:sp>
        <p:nvSpPr>
          <p:cNvPr id="5" name="Content Placeholder 4"/>
          <p:cNvSpPr>
            <a:spLocks noGrp="1"/>
          </p:cNvSpPr>
          <p:nvPr>
            <p:ph idx="1"/>
          </p:nvPr>
        </p:nvSpPr>
        <p:spPr>
          <a:xfrm>
            <a:off x="882127" y="1791945"/>
            <a:ext cx="10058400" cy="4023360"/>
          </a:xfrm>
        </p:spPr>
        <p:txBody>
          <a:bodyPr>
            <a:normAutofit/>
          </a:bodyPr>
          <a:lstStyle/>
          <a:p>
            <a:pPr marL="0" indent="0">
              <a:lnSpc>
                <a:spcPct val="100000"/>
              </a:lnSpc>
              <a:spcBef>
                <a:spcPts val="0"/>
              </a:spcBef>
              <a:spcAft>
                <a:spcPts val="600"/>
              </a:spcAft>
            </a:pPr>
            <a:r>
              <a:rPr lang="en-US" sz="1800" dirty="0">
                <a:solidFill>
                  <a:srgbClr val="002060"/>
                </a:solidFill>
              </a:rPr>
              <a:t>When an array is declared, the computer sets aside memory to store the values of the elements of the array.</a:t>
            </a:r>
          </a:p>
          <a:p>
            <a:pPr marL="0" indent="0">
              <a:lnSpc>
                <a:spcPct val="100000"/>
              </a:lnSpc>
              <a:spcBef>
                <a:spcPts val="0"/>
              </a:spcBef>
              <a:spcAft>
                <a:spcPts val="600"/>
              </a:spcAft>
            </a:pPr>
            <a:r>
              <a:rPr lang="en-US" sz="1800" dirty="0">
                <a:solidFill>
                  <a:srgbClr val="002060"/>
                </a:solidFill>
              </a:rPr>
              <a:t>Declaring</a:t>
            </a:r>
            <a:r>
              <a:rPr lang="en-US" sz="1800" b="1" dirty="0">
                <a:solidFill>
                  <a:srgbClr val="002060"/>
                </a:solidFill>
              </a:rPr>
              <a:t> </a:t>
            </a:r>
            <a:r>
              <a:rPr lang="en-US" sz="1800" dirty="0">
                <a:solidFill>
                  <a:srgbClr val="002060"/>
                </a:solidFill>
              </a:rPr>
              <a:t>an array means telling the computer what is the </a:t>
            </a:r>
            <a:r>
              <a:rPr lang="en-US" sz="1800" b="1" dirty="0">
                <a:solidFill>
                  <a:srgbClr val="002060"/>
                </a:solidFill>
              </a:rPr>
              <a:t>data</a:t>
            </a:r>
            <a:r>
              <a:rPr lang="en-US" sz="1800" dirty="0">
                <a:solidFill>
                  <a:srgbClr val="002060"/>
                </a:solidFill>
              </a:rPr>
              <a:t> </a:t>
            </a:r>
            <a:r>
              <a:rPr lang="en-US" sz="1800" b="1" dirty="0">
                <a:solidFill>
                  <a:srgbClr val="002060"/>
                </a:solidFill>
              </a:rPr>
              <a:t>type</a:t>
            </a:r>
            <a:r>
              <a:rPr lang="en-US" sz="1800" dirty="0">
                <a:solidFill>
                  <a:srgbClr val="002060"/>
                </a:solidFill>
              </a:rPr>
              <a:t> of the array and how many </a:t>
            </a:r>
            <a:r>
              <a:rPr lang="en-US" sz="1800" b="1" dirty="0">
                <a:solidFill>
                  <a:srgbClr val="002060"/>
                </a:solidFill>
              </a:rPr>
              <a:t>elements</a:t>
            </a:r>
            <a:r>
              <a:rPr lang="en-US" sz="1800" dirty="0">
                <a:solidFill>
                  <a:srgbClr val="002060"/>
                </a:solidFill>
              </a:rPr>
              <a:t> will be stored in it. </a:t>
            </a:r>
          </a:p>
          <a:p>
            <a:pPr marL="0" indent="0">
              <a:lnSpc>
                <a:spcPct val="100000"/>
              </a:lnSpc>
              <a:spcBef>
                <a:spcPts val="0"/>
              </a:spcBef>
              <a:spcAft>
                <a:spcPts val="600"/>
              </a:spcAft>
            </a:pPr>
            <a:r>
              <a:rPr lang="en-US" sz="1800" dirty="0" err="1">
                <a:solidFill>
                  <a:srgbClr val="002060"/>
                </a:solidFill>
              </a:rPr>
              <a:t>Pseudocode</a:t>
            </a:r>
            <a:r>
              <a:rPr lang="en-US" sz="1800" dirty="0">
                <a:solidFill>
                  <a:srgbClr val="002060"/>
                </a:solidFill>
              </a:rPr>
              <a:t> to declare arrays:</a:t>
            </a:r>
          </a:p>
          <a:p>
            <a:pPr marL="0" lvl="2" indent="0">
              <a:lnSpc>
                <a:spcPct val="100000"/>
              </a:lnSpc>
              <a:spcBef>
                <a:spcPts val="0"/>
              </a:spcBef>
              <a:spcAft>
                <a:spcPts val="600"/>
              </a:spcAft>
              <a:buFontTx/>
              <a:buNone/>
            </a:pPr>
            <a:r>
              <a:rPr lang="en-US" sz="1800" dirty="0">
                <a:solidFill>
                  <a:srgbClr val="002060"/>
                </a:solidFill>
                <a:latin typeface="Courier New" panose="02070309020205020404" pitchFamily="49" charset="0"/>
              </a:rPr>
              <a:t>Declare </a:t>
            </a:r>
            <a:r>
              <a:rPr lang="en-US" sz="1800" b="1" dirty="0" smtClean="0">
                <a:solidFill>
                  <a:srgbClr val="0070C0"/>
                </a:solidFill>
                <a:latin typeface="Courier New" panose="02070309020205020404" pitchFamily="49" charset="0"/>
              </a:rPr>
              <a:t>Age[</a:t>
            </a:r>
            <a:r>
              <a:rPr lang="en-US" sz="1800" dirty="0" smtClean="0">
                <a:solidFill>
                  <a:srgbClr val="002060"/>
                </a:solidFill>
                <a:latin typeface="Courier New" panose="02070309020205020404" pitchFamily="49" charset="0"/>
              </a:rPr>
              <a:t>6</a:t>
            </a:r>
            <a:r>
              <a:rPr lang="en-US" sz="1800" b="1" dirty="0" smtClean="0">
                <a:solidFill>
                  <a:srgbClr val="0070C0"/>
                </a:solidFill>
                <a:latin typeface="Courier New" panose="02070309020205020404" pitchFamily="49" charset="0"/>
              </a:rPr>
              <a:t>]</a:t>
            </a:r>
            <a:r>
              <a:rPr lang="en-US" sz="1800" dirty="0" smtClean="0">
                <a:solidFill>
                  <a:srgbClr val="002060"/>
                </a:solidFill>
                <a:latin typeface="Courier New" panose="02070309020205020404" pitchFamily="49" charset="0"/>
              </a:rPr>
              <a:t> </a:t>
            </a:r>
            <a:r>
              <a:rPr lang="en-US" sz="1800" dirty="0">
                <a:solidFill>
                  <a:srgbClr val="002060"/>
                </a:solidFill>
                <a:latin typeface="Courier New" panose="02070309020205020404" pitchFamily="49" charset="0"/>
              </a:rPr>
              <a:t>Of Integers</a:t>
            </a:r>
            <a:r>
              <a:rPr lang="en-US" sz="1800" dirty="0">
                <a:solidFill>
                  <a:srgbClr val="002060"/>
                </a:solidFill>
              </a:rPr>
              <a:t> </a:t>
            </a:r>
          </a:p>
          <a:p>
            <a:pPr marL="0" lvl="1" indent="0">
              <a:lnSpc>
                <a:spcPct val="100000"/>
              </a:lnSpc>
              <a:spcBef>
                <a:spcPts val="0"/>
              </a:spcBef>
              <a:spcAft>
                <a:spcPts val="600"/>
              </a:spcAft>
              <a:buFontTx/>
              <a:buNone/>
            </a:pPr>
            <a:r>
              <a:rPr lang="en-US" dirty="0">
                <a:solidFill>
                  <a:srgbClr val="002060"/>
                </a:solidFill>
              </a:rPr>
              <a:t>declares an array with </a:t>
            </a:r>
            <a:r>
              <a:rPr lang="en-US" dirty="0" smtClean="0">
                <a:solidFill>
                  <a:srgbClr val="002060"/>
                </a:solidFill>
              </a:rPr>
              <a:t>6 </a:t>
            </a:r>
            <a:r>
              <a:rPr lang="en-US" dirty="0">
                <a:solidFill>
                  <a:srgbClr val="002060"/>
                </a:solidFill>
              </a:rPr>
              <a:t>elements, all of which must be integers</a:t>
            </a:r>
          </a:p>
          <a:p>
            <a:pPr marL="0" indent="0">
              <a:lnSpc>
                <a:spcPct val="100000"/>
              </a:lnSpc>
              <a:spcBef>
                <a:spcPts val="0"/>
              </a:spcBef>
              <a:spcAft>
                <a:spcPts val="600"/>
              </a:spcAft>
            </a:pPr>
            <a:r>
              <a:rPr lang="en-US" sz="1800" b="1" dirty="0">
                <a:solidFill>
                  <a:srgbClr val="002060"/>
                </a:solidFill>
              </a:rPr>
              <a:t>Note:</a:t>
            </a:r>
            <a:r>
              <a:rPr lang="en-US" sz="1800" dirty="0">
                <a:solidFill>
                  <a:srgbClr val="002060"/>
                </a:solidFill>
              </a:rPr>
              <a:t> the first element </a:t>
            </a:r>
            <a:endParaRPr lang="en-US" sz="1800" dirty="0" smtClean="0">
              <a:solidFill>
                <a:srgbClr val="002060"/>
              </a:solidFill>
            </a:endParaRPr>
          </a:p>
          <a:p>
            <a:pPr marL="0" indent="0">
              <a:lnSpc>
                <a:spcPct val="100000"/>
              </a:lnSpc>
              <a:spcBef>
                <a:spcPts val="0"/>
              </a:spcBef>
              <a:spcAft>
                <a:spcPts val="600"/>
              </a:spcAft>
            </a:pPr>
            <a:r>
              <a:rPr lang="en-US" sz="1800" dirty="0" smtClean="0">
                <a:solidFill>
                  <a:srgbClr val="002060"/>
                </a:solidFill>
              </a:rPr>
              <a:t>of </a:t>
            </a:r>
            <a:r>
              <a:rPr lang="en-US" sz="1800" dirty="0">
                <a:solidFill>
                  <a:srgbClr val="002060"/>
                </a:solidFill>
              </a:rPr>
              <a:t>an array has subscript </a:t>
            </a:r>
            <a:r>
              <a:rPr lang="en-US" sz="1800" dirty="0">
                <a:solidFill>
                  <a:srgbClr val="002060"/>
                </a:solidFill>
                <a:latin typeface="Courier New" panose="02070309020205020404" pitchFamily="49" charset="0"/>
              </a:rPr>
              <a:t>0</a:t>
            </a:r>
          </a:p>
          <a:p>
            <a:pPr marL="0" indent="0">
              <a:lnSpc>
                <a:spcPct val="100000"/>
              </a:lnSpc>
              <a:spcBef>
                <a:spcPts val="0"/>
              </a:spcBef>
              <a:spcAft>
                <a:spcPts val="600"/>
              </a:spcAft>
            </a:pPr>
            <a:endParaRPr lang="en-US" sz="18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185326580"/>
              </p:ext>
            </p:extLst>
          </p:nvPr>
        </p:nvGraphicFramePr>
        <p:xfrm>
          <a:off x="4324580" y="4238513"/>
          <a:ext cx="6831100" cy="1387737"/>
        </p:xfrm>
        <a:graphic>
          <a:graphicData uri="http://schemas.openxmlformats.org/drawingml/2006/table">
            <a:tbl>
              <a:tblPr firstRow="1" firstCol="1" lastRow="1" lastCol="1" bandRow="1" bandCol="1">
                <a:tableStyleId>{5C22544A-7EE6-4342-B048-85BDC9FD1C3A}</a:tableStyleId>
              </a:tblPr>
              <a:tblGrid>
                <a:gridCol w="987003">
                  <a:extLst>
                    <a:ext uri="{9D8B030D-6E8A-4147-A177-3AD203B41FA5}">
                      <a16:colId xmlns:a16="http://schemas.microsoft.com/office/drawing/2014/main" val="20000"/>
                    </a:ext>
                  </a:extLst>
                </a:gridCol>
                <a:gridCol w="987003">
                  <a:extLst>
                    <a:ext uri="{9D8B030D-6E8A-4147-A177-3AD203B41FA5}">
                      <a16:colId xmlns:a16="http://schemas.microsoft.com/office/drawing/2014/main" val="20001"/>
                    </a:ext>
                  </a:extLst>
                </a:gridCol>
                <a:gridCol w="987003">
                  <a:extLst>
                    <a:ext uri="{9D8B030D-6E8A-4147-A177-3AD203B41FA5}">
                      <a16:colId xmlns:a16="http://schemas.microsoft.com/office/drawing/2014/main" val="20002"/>
                    </a:ext>
                  </a:extLst>
                </a:gridCol>
                <a:gridCol w="987003">
                  <a:extLst>
                    <a:ext uri="{9D8B030D-6E8A-4147-A177-3AD203B41FA5}">
                      <a16:colId xmlns:a16="http://schemas.microsoft.com/office/drawing/2014/main" val="20003"/>
                    </a:ext>
                  </a:extLst>
                </a:gridCol>
                <a:gridCol w="987003">
                  <a:extLst>
                    <a:ext uri="{9D8B030D-6E8A-4147-A177-3AD203B41FA5}">
                      <a16:colId xmlns:a16="http://schemas.microsoft.com/office/drawing/2014/main" val="20004"/>
                    </a:ext>
                  </a:extLst>
                </a:gridCol>
                <a:gridCol w="987003">
                  <a:extLst>
                    <a:ext uri="{9D8B030D-6E8A-4147-A177-3AD203B41FA5}">
                      <a16:colId xmlns:a16="http://schemas.microsoft.com/office/drawing/2014/main" val="20005"/>
                    </a:ext>
                  </a:extLst>
                </a:gridCol>
                <a:gridCol w="909082">
                  <a:extLst>
                    <a:ext uri="{9D8B030D-6E8A-4147-A177-3AD203B41FA5}">
                      <a16:colId xmlns:a16="http://schemas.microsoft.com/office/drawing/2014/main" val="20006"/>
                    </a:ext>
                  </a:extLst>
                </a:gridCol>
              </a:tblGrid>
              <a:tr h="693588">
                <a:tc>
                  <a:txBody>
                    <a:bodyPr/>
                    <a:lstStyle/>
                    <a:p>
                      <a:pPr marL="0" marR="0" hangingPunct="0">
                        <a:lnSpc>
                          <a:spcPct val="200000"/>
                        </a:lnSpc>
                        <a:spcBef>
                          <a:spcPts val="0"/>
                        </a:spcBef>
                        <a:spcAft>
                          <a:spcPts val="0"/>
                        </a:spcAft>
                        <a:tabLst>
                          <a:tab pos="1250950" algn="r"/>
                          <a:tab pos="2774950" algn="r"/>
                          <a:tab pos="4089400" algn="r"/>
                        </a:tabLst>
                      </a:pPr>
                      <a:r>
                        <a:rPr lang="en-US" sz="1600" dirty="0">
                          <a:effectLst/>
                        </a:rPr>
                        <a:t>Address</a:t>
                      </a:r>
                      <a:endParaRPr lang="en-US" sz="1600" dirty="0">
                        <a:solidFill>
                          <a:srgbClr val="FF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hangingPunct="0">
                        <a:lnSpc>
                          <a:spcPct val="200000"/>
                        </a:lnSpc>
                        <a:spcBef>
                          <a:spcPts val="0"/>
                        </a:spcBef>
                        <a:spcAft>
                          <a:spcPts val="0"/>
                        </a:spcAft>
                      </a:pPr>
                      <a:r>
                        <a:rPr lang="en-IN" sz="1600" dirty="0">
                          <a:effectLst/>
                        </a:rPr>
                        <a:t>Age[0]</a:t>
                      </a:r>
                      <a:endParaRPr lang="en-US" sz="1600" dirty="0">
                        <a:solidFill>
                          <a:srgbClr val="FF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hangingPunct="0">
                        <a:lnSpc>
                          <a:spcPct val="200000"/>
                        </a:lnSpc>
                        <a:spcBef>
                          <a:spcPts val="0"/>
                        </a:spcBef>
                        <a:spcAft>
                          <a:spcPts val="0"/>
                        </a:spcAft>
                      </a:pPr>
                      <a:r>
                        <a:rPr lang="en-IN" sz="1600" dirty="0">
                          <a:effectLst/>
                        </a:rPr>
                        <a:t>Age[1]</a:t>
                      </a:r>
                      <a:endParaRPr lang="en-US" sz="1600" dirty="0">
                        <a:solidFill>
                          <a:srgbClr val="FF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hangingPunct="0">
                        <a:lnSpc>
                          <a:spcPct val="200000"/>
                        </a:lnSpc>
                        <a:spcBef>
                          <a:spcPts val="0"/>
                        </a:spcBef>
                        <a:spcAft>
                          <a:spcPts val="0"/>
                        </a:spcAft>
                      </a:pPr>
                      <a:r>
                        <a:rPr lang="en-IN" sz="1600" dirty="0">
                          <a:effectLst/>
                        </a:rPr>
                        <a:t>Age[2]</a:t>
                      </a:r>
                      <a:endParaRPr lang="en-US" sz="1600" dirty="0">
                        <a:solidFill>
                          <a:srgbClr val="FF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hangingPunct="0">
                        <a:lnSpc>
                          <a:spcPct val="200000"/>
                        </a:lnSpc>
                        <a:spcBef>
                          <a:spcPts val="0"/>
                        </a:spcBef>
                        <a:spcAft>
                          <a:spcPts val="0"/>
                        </a:spcAft>
                      </a:pPr>
                      <a:r>
                        <a:rPr lang="en-IN" sz="1600" dirty="0">
                          <a:effectLst/>
                        </a:rPr>
                        <a:t>Age[3]</a:t>
                      </a:r>
                      <a:endParaRPr lang="en-US" sz="1600" dirty="0">
                        <a:solidFill>
                          <a:srgbClr val="FF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hangingPunct="0">
                        <a:lnSpc>
                          <a:spcPct val="200000"/>
                        </a:lnSpc>
                        <a:spcBef>
                          <a:spcPts val="0"/>
                        </a:spcBef>
                        <a:spcAft>
                          <a:spcPts val="0"/>
                        </a:spcAft>
                      </a:pPr>
                      <a:r>
                        <a:rPr lang="en-IN" sz="1600" dirty="0">
                          <a:effectLst/>
                        </a:rPr>
                        <a:t>Age[4]</a:t>
                      </a:r>
                      <a:endParaRPr lang="en-US" sz="1600" dirty="0">
                        <a:solidFill>
                          <a:srgbClr val="FF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hangingPunct="0">
                        <a:lnSpc>
                          <a:spcPct val="200000"/>
                        </a:lnSpc>
                        <a:spcBef>
                          <a:spcPts val="0"/>
                        </a:spcBef>
                        <a:spcAft>
                          <a:spcPts val="0"/>
                        </a:spcAft>
                        <a:tabLst>
                          <a:tab pos="1250950" algn="r"/>
                          <a:tab pos="2774950" algn="r"/>
                          <a:tab pos="4089400" algn="r"/>
                          <a:tab pos="457200" algn="l"/>
                        </a:tabLst>
                      </a:pPr>
                      <a:r>
                        <a:rPr lang="en-IN" sz="1600">
                          <a:effectLst/>
                        </a:rPr>
                        <a:t>Age[5]</a:t>
                      </a:r>
                      <a:endParaRPr lang="en-US" sz="1600">
                        <a:effectLst/>
                        <a:latin typeface="Charlotte Sans Medium"/>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694149">
                <a:tc>
                  <a:txBody>
                    <a:bodyPr/>
                    <a:lstStyle/>
                    <a:p>
                      <a:pPr marL="0" marR="0" hangingPunct="0">
                        <a:lnSpc>
                          <a:spcPct val="200000"/>
                        </a:lnSpc>
                        <a:spcBef>
                          <a:spcPts val="0"/>
                        </a:spcBef>
                        <a:spcAft>
                          <a:spcPts val="0"/>
                        </a:spcAft>
                        <a:tabLst>
                          <a:tab pos="1250950" algn="r"/>
                          <a:tab pos="2774950" algn="r"/>
                          <a:tab pos="4089400" algn="r"/>
                        </a:tabLst>
                      </a:pPr>
                      <a:r>
                        <a:rPr lang="en-US" sz="1600">
                          <a:effectLst/>
                        </a:rPr>
                        <a:t>Contents</a:t>
                      </a:r>
                      <a:endParaRPr lang="en-US" sz="1600">
                        <a:solidFill>
                          <a:srgbClr val="FF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hangingPunct="0">
                        <a:lnSpc>
                          <a:spcPct val="200000"/>
                        </a:lnSpc>
                        <a:spcBef>
                          <a:spcPts val="0"/>
                        </a:spcBef>
                        <a:spcAft>
                          <a:spcPts val="0"/>
                        </a:spcAft>
                      </a:pPr>
                      <a:r>
                        <a:rPr lang="en-US" sz="1600">
                          <a:effectLst/>
                        </a:rPr>
                        <a:t>5</a:t>
                      </a:r>
                      <a:endParaRPr lang="en-US" sz="1600">
                        <a:solidFill>
                          <a:srgbClr val="FF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hangingPunct="0">
                        <a:lnSpc>
                          <a:spcPct val="200000"/>
                        </a:lnSpc>
                        <a:spcBef>
                          <a:spcPts val="0"/>
                        </a:spcBef>
                        <a:spcAft>
                          <a:spcPts val="0"/>
                        </a:spcAft>
                      </a:pPr>
                      <a:r>
                        <a:rPr lang="en-US" sz="1600">
                          <a:effectLst/>
                        </a:rPr>
                        <a:t>10</a:t>
                      </a:r>
                      <a:endParaRPr lang="en-US" sz="1600">
                        <a:solidFill>
                          <a:srgbClr val="FF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hangingPunct="0">
                        <a:lnSpc>
                          <a:spcPct val="200000"/>
                        </a:lnSpc>
                        <a:spcBef>
                          <a:spcPts val="0"/>
                        </a:spcBef>
                        <a:spcAft>
                          <a:spcPts val="0"/>
                        </a:spcAft>
                      </a:pPr>
                      <a:r>
                        <a:rPr lang="en-US" sz="1600">
                          <a:effectLst/>
                        </a:rPr>
                        <a:t>15</a:t>
                      </a:r>
                      <a:endParaRPr lang="en-US" sz="1600">
                        <a:solidFill>
                          <a:srgbClr val="FF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hangingPunct="0">
                        <a:lnSpc>
                          <a:spcPct val="200000"/>
                        </a:lnSpc>
                        <a:spcBef>
                          <a:spcPts val="0"/>
                        </a:spcBef>
                        <a:spcAft>
                          <a:spcPts val="0"/>
                        </a:spcAft>
                      </a:pPr>
                      <a:r>
                        <a:rPr lang="en-US" sz="1600">
                          <a:effectLst/>
                        </a:rPr>
                        <a:t>20</a:t>
                      </a:r>
                      <a:endParaRPr lang="en-US" sz="1600">
                        <a:solidFill>
                          <a:srgbClr val="FF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hangingPunct="0">
                        <a:lnSpc>
                          <a:spcPct val="200000"/>
                        </a:lnSpc>
                        <a:spcBef>
                          <a:spcPts val="0"/>
                        </a:spcBef>
                        <a:spcAft>
                          <a:spcPts val="0"/>
                        </a:spcAft>
                      </a:pPr>
                      <a:r>
                        <a:rPr lang="en-US" sz="1600">
                          <a:effectLst/>
                        </a:rPr>
                        <a:t>25</a:t>
                      </a:r>
                      <a:endParaRPr lang="en-US" sz="1600">
                        <a:solidFill>
                          <a:srgbClr val="FF00FF"/>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hangingPunct="0">
                        <a:lnSpc>
                          <a:spcPct val="200000"/>
                        </a:lnSpc>
                        <a:spcBef>
                          <a:spcPts val="0"/>
                        </a:spcBef>
                        <a:spcAft>
                          <a:spcPts val="0"/>
                        </a:spcAft>
                      </a:pPr>
                      <a:r>
                        <a:rPr lang="en-US" sz="1600" dirty="0">
                          <a:effectLst/>
                        </a:rPr>
                        <a:t>30</a:t>
                      </a:r>
                      <a:endParaRPr lang="en-US"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7245166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30225"/>
          </a:xfrm>
        </p:spPr>
        <p:txBody>
          <a:bodyPr>
            <a:noAutofit/>
          </a:bodyPr>
          <a:lstStyle/>
          <a:p>
            <a:r>
              <a:rPr lang="en-US" sz="2800" b="1" dirty="0" smtClean="0">
                <a:solidFill>
                  <a:srgbClr val="002060"/>
                </a:solidFill>
              </a:rPr>
              <a:t>Filling (loading) an Array</a:t>
            </a:r>
            <a:endParaRPr lang="en-US" sz="2000" b="1" dirty="0">
              <a:solidFill>
                <a:srgbClr val="002060"/>
              </a:solidFill>
            </a:endParaRPr>
          </a:p>
        </p:txBody>
      </p:sp>
      <p:sp>
        <p:nvSpPr>
          <p:cNvPr id="3" name="Content Placeholder 2"/>
          <p:cNvSpPr>
            <a:spLocks noGrp="1"/>
          </p:cNvSpPr>
          <p:nvPr>
            <p:ph idx="1"/>
          </p:nvPr>
        </p:nvSpPr>
        <p:spPr/>
        <p:txBody>
          <a:bodyPr>
            <a:normAutofit/>
          </a:bodyPr>
          <a:lstStyle/>
          <a:p>
            <a:pPr marL="0" indent="0">
              <a:lnSpc>
                <a:spcPct val="110000"/>
              </a:lnSpc>
              <a:spcBef>
                <a:spcPts val="0"/>
              </a:spcBef>
              <a:spcAft>
                <a:spcPts val="0"/>
              </a:spcAft>
              <a:buNone/>
            </a:pPr>
            <a:r>
              <a:rPr lang="en-US" dirty="0">
                <a:solidFill>
                  <a:srgbClr val="002060"/>
                </a:solidFill>
              </a:rPr>
              <a:t>Here is how to load an array with 52 values. The values represent a </a:t>
            </a:r>
            <a:r>
              <a:rPr lang="en-US" dirty="0" smtClean="0">
                <a:solidFill>
                  <a:srgbClr val="002060"/>
                </a:solidFill>
              </a:rPr>
              <a:t>salesperson’s </a:t>
            </a:r>
            <a:r>
              <a:rPr lang="en-US" dirty="0">
                <a:solidFill>
                  <a:srgbClr val="002060"/>
                </a:solidFill>
              </a:rPr>
              <a:t>sales for each week of the year.</a:t>
            </a:r>
            <a:r>
              <a:rPr lang="en-US" sz="2400" dirty="0">
                <a:solidFill>
                  <a:srgbClr val="002060"/>
                </a:solidFill>
              </a:rPr>
              <a:t> </a:t>
            </a:r>
            <a:endParaRPr lang="en-US" sz="2400" dirty="0" smtClean="0">
              <a:solidFill>
                <a:srgbClr val="002060"/>
              </a:solidFill>
            </a:endParaRPr>
          </a:p>
          <a:p>
            <a:pPr marL="0" indent="0">
              <a:lnSpc>
                <a:spcPct val="110000"/>
              </a:lnSpc>
              <a:spcBef>
                <a:spcPts val="0"/>
              </a:spcBef>
              <a:spcAft>
                <a:spcPts val="0"/>
              </a:spcAft>
              <a:buNone/>
            </a:pPr>
            <a:r>
              <a:rPr lang="en-US" sz="2400" dirty="0">
                <a:solidFill>
                  <a:srgbClr val="002060"/>
                </a:solidFill>
                <a:latin typeface="Courier New" panose="02070309020205020404" pitchFamily="49" charset="0"/>
              </a:rPr>
              <a:t>	</a:t>
            </a:r>
            <a:r>
              <a:rPr lang="en-US" sz="2000" dirty="0" smtClean="0">
                <a:solidFill>
                  <a:srgbClr val="002060"/>
                </a:solidFill>
                <a:latin typeface="Courier New" panose="02070309020205020404" pitchFamily="49" charset="0"/>
              </a:rPr>
              <a:t>1. Declare </a:t>
            </a:r>
            <a:r>
              <a:rPr lang="en-US" sz="2000" b="1" dirty="0" err="1">
                <a:solidFill>
                  <a:srgbClr val="0070C0"/>
                </a:solidFill>
                <a:latin typeface="Courier New" panose="02070309020205020404" pitchFamily="49" charset="0"/>
              </a:rPr>
              <a:t>WeeklySales</a:t>
            </a:r>
            <a:r>
              <a:rPr lang="en-US" sz="2000" b="1" dirty="0">
                <a:solidFill>
                  <a:srgbClr val="0070C0"/>
                </a:solidFill>
                <a:latin typeface="Courier New" panose="02070309020205020404" pitchFamily="49" charset="0"/>
              </a:rPr>
              <a:t>[</a:t>
            </a:r>
            <a:r>
              <a:rPr lang="en-US" sz="2000" dirty="0">
                <a:solidFill>
                  <a:srgbClr val="002060"/>
                </a:solidFill>
                <a:latin typeface="Courier New" panose="02070309020205020404" pitchFamily="49" charset="0"/>
              </a:rPr>
              <a:t>52</a:t>
            </a:r>
            <a:r>
              <a:rPr lang="en-US" sz="2000" b="1" dirty="0">
                <a:solidFill>
                  <a:srgbClr val="0070C0"/>
                </a:solidFill>
                <a:latin typeface="Courier New" panose="02070309020205020404" pitchFamily="49" charset="0"/>
              </a:rPr>
              <a:t>]</a:t>
            </a:r>
            <a:r>
              <a:rPr lang="en-US" sz="2000" dirty="0">
                <a:solidFill>
                  <a:srgbClr val="002060"/>
                </a:solidFill>
                <a:latin typeface="Courier New" panose="02070309020205020404" pitchFamily="49" charset="0"/>
              </a:rPr>
              <a:t> As </a:t>
            </a:r>
            <a:r>
              <a:rPr lang="en-US" sz="2000" dirty="0" smtClean="0">
                <a:solidFill>
                  <a:srgbClr val="002060"/>
                </a:solidFill>
                <a:latin typeface="Courier New" panose="02070309020205020404" pitchFamily="49" charset="0"/>
              </a:rPr>
              <a:t>Float</a:t>
            </a:r>
          </a:p>
          <a:p>
            <a:pPr marL="0" indent="0">
              <a:lnSpc>
                <a:spcPct val="110000"/>
              </a:lnSpc>
              <a:spcBef>
                <a:spcPts val="0"/>
              </a:spcBef>
              <a:spcAft>
                <a:spcPts val="0"/>
              </a:spcAft>
              <a:buNone/>
            </a:pPr>
            <a:r>
              <a:rPr lang="en-US" dirty="0">
                <a:solidFill>
                  <a:srgbClr val="002060"/>
                </a:solidFill>
                <a:latin typeface="Courier New" panose="02070309020205020404" pitchFamily="49" charset="0"/>
              </a:rPr>
              <a:t>	</a:t>
            </a:r>
            <a:r>
              <a:rPr lang="en-US" dirty="0" smtClean="0">
                <a:solidFill>
                  <a:srgbClr val="002060"/>
                </a:solidFill>
                <a:latin typeface="Courier New" panose="02070309020205020404" pitchFamily="49" charset="0"/>
              </a:rPr>
              <a:t>2. </a:t>
            </a:r>
            <a:r>
              <a:rPr lang="en-US" sz="2000" dirty="0" smtClean="0">
                <a:solidFill>
                  <a:srgbClr val="002060"/>
                </a:solidFill>
                <a:latin typeface="Courier New" panose="02070309020205020404" pitchFamily="49" charset="0"/>
              </a:rPr>
              <a:t>Declare </a:t>
            </a:r>
            <a:r>
              <a:rPr lang="en-US" sz="2000" b="1" dirty="0">
                <a:solidFill>
                  <a:srgbClr val="0070C0"/>
                </a:solidFill>
                <a:latin typeface="Courier New" panose="02070309020205020404" pitchFamily="49" charset="0"/>
              </a:rPr>
              <a:t>K</a:t>
            </a:r>
            <a:r>
              <a:rPr lang="en-US" sz="2000" dirty="0">
                <a:solidFill>
                  <a:srgbClr val="002060"/>
                </a:solidFill>
                <a:latin typeface="Courier New" panose="02070309020205020404" pitchFamily="49" charset="0"/>
              </a:rPr>
              <a:t> As </a:t>
            </a:r>
            <a:r>
              <a:rPr lang="en-US" sz="2000" dirty="0" smtClean="0">
                <a:solidFill>
                  <a:srgbClr val="002060"/>
                </a:solidFill>
                <a:latin typeface="Courier New" panose="02070309020205020404" pitchFamily="49" charset="0"/>
              </a:rPr>
              <a:t>Integer</a:t>
            </a:r>
          </a:p>
          <a:p>
            <a:pPr marL="0" indent="0">
              <a:lnSpc>
                <a:spcPct val="110000"/>
              </a:lnSpc>
              <a:spcBef>
                <a:spcPts val="0"/>
              </a:spcBef>
              <a:spcAft>
                <a:spcPts val="0"/>
              </a:spcAft>
              <a:buNone/>
            </a:pPr>
            <a:r>
              <a:rPr lang="en-US" dirty="0">
                <a:solidFill>
                  <a:srgbClr val="002060"/>
                </a:solidFill>
                <a:latin typeface="Courier New" panose="02070309020205020404" pitchFamily="49" charset="0"/>
              </a:rPr>
              <a:t>	</a:t>
            </a:r>
            <a:r>
              <a:rPr lang="en-US" dirty="0" smtClean="0">
                <a:solidFill>
                  <a:srgbClr val="002060"/>
                </a:solidFill>
                <a:latin typeface="Courier New" panose="02070309020205020404" pitchFamily="49" charset="0"/>
              </a:rPr>
              <a:t>3. </a:t>
            </a:r>
            <a:r>
              <a:rPr lang="en-US" sz="2000" dirty="0" smtClean="0">
                <a:solidFill>
                  <a:srgbClr val="002060"/>
                </a:solidFill>
                <a:latin typeface="Courier New" panose="02070309020205020404" pitchFamily="49" charset="0"/>
              </a:rPr>
              <a:t>For </a:t>
            </a:r>
            <a:r>
              <a:rPr lang="en-US" sz="2000" dirty="0">
                <a:solidFill>
                  <a:srgbClr val="002060"/>
                </a:solidFill>
                <a:latin typeface="Courier New" panose="02070309020205020404" pitchFamily="49" charset="0"/>
              </a:rPr>
              <a:t>(</a:t>
            </a:r>
            <a:r>
              <a:rPr lang="en-US" sz="2000" b="1" dirty="0">
                <a:solidFill>
                  <a:srgbClr val="0070C0"/>
                </a:solidFill>
                <a:latin typeface="Courier New" panose="02070309020205020404" pitchFamily="49" charset="0"/>
              </a:rPr>
              <a:t>K</a:t>
            </a:r>
            <a:r>
              <a:rPr lang="en-US" sz="2000" dirty="0">
                <a:solidFill>
                  <a:srgbClr val="002060"/>
                </a:solidFill>
                <a:latin typeface="Courier New" panose="02070309020205020404" pitchFamily="49" charset="0"/>
              </a:rPr>
              <a:t> = 0; </a:t>
            </a:r>
            <a:r>
              <a:rPr lang="en-US" sz="2000" b="1" dirty="0">
                <a:solidFill>
                  <a:srgbClr val="0070C0"/>
                </a:solidFill>
                <a:latin typeface="Courier New" panose="02070309020205020404" pitchFamily="49" charset="0"/>
              </a:rPr>
              <a:t>K</a:t>
            </a:r>
            <a:r>
              <a:rPr lang="en-US" sz="2000" dirty="0">
                <a:solidFill>
                  <a:srgbClr val="002060"/>
                </a:solidFill>
                <a:latin typeface="Courier New" panose="02070309020205020404" pitchFamily="49" charset="0"/>
              </a:rPr>
              <a:t> &lt;= 51; </a:t>
            </a:r>
            <a:r>
              <a:rPr lang="en-US" sz="2000" b="1" dirty="0">
                <a:solidFill>
                  <a:srgbClr val="0070C0"/>
                </a:solidFill>
                <a:latin typeface="Courier New" panose="02070309020205020404" pitchFamily="49" charset="0"/>
              </a:rPr>
              <a:t>K</a:t>
            </a:r>
            <a:r>
              <a:rPr lang="en-US" sz="2000" dirty="0" smtClean="0">
                <a:solidFill>
                  <a:srgbClr val="002060"/>
                </a:solidFill>
                <a:latin typeface="Courier New" panose="02070309020205020404" pitchFamily="49" charset="0"/>
              </a:rPr>
              <a:t>++)</a:t>
            </a:r>
          </a:p>
          <a:p>
            <a:pPr marL="0" indent="0">
              <a:lnSpc>
                <a:spcPct val="110000"/>
              </a:lnSpc>
              <a:spcBef>
                <a:spcPts val="0"/>
              </a:spcBef>
              <a:spcAft>
                <a:spcPts val="0"/>
              </a:spcAft>
              <a:buNone/>
            </a:pPr>
            <a:r>
              <a:rPr lang="en-US" sz="2000" dirty="0" smtClean="0">
                <a:solidFill>
                  <a:srgbClr val="002060"/>
                </a:solidFill>
                <a:latin typeface="Courier New" panose="02070309020205020404" pitchFamily="49" charset="0"/>
              </a:rPr>
              <a:t>	4.	Write </a:t>
            </a:r>
            <a:r>
              <a:rPr lang="en-US" sz="2000" dirty="0">
                <a:solidFill>
                  <a:srgbClr val="002060"/>
                </a:solidFill>
              </a:rPr>
              <a:t>“</a:t>
            </a:r>
            <a:r>
              <a:rPr lang="en-US" sz="2000" dirty="0">
                <a:solidFill>
                  <a:srgbClr val="002060"/>
                </a:solidFill>
                <a:latin typeface="Courier New" panose="02070309020205020404" pitchFamily="49" charset="0"/>
              </a:rPr>
              <a:t>Enter sales for week #</a:t>
            </a:r>
            <a:r>
              <a:rPr lang="en-US" sz="2000" dirty="0">
                <a:solidFill>
                  <a:srgbClr val="002060"/>
                </a:solidFill>
              </a:rPr>
              <a:t>”</a:t>
            </a:r>
            <a:r>
              <a:rPr lang="en-US" sz="2000" dirty="0">
                <a:solidFill>
                  <a:srgbClr val="002060"/>
                </a:solidFill>
                <a:latin typeface="Courier New" panose="02070309020205020404" pitchFamily="49" charset="0"/>
              </a:rPr>
              <a:t> + (</a:t>
            </a:r>
            <a:r>
              <a:rPr lang="en-US" sz="2000" b="1" dirty="0">
                <a:solidFill>
                  <a:srgbClr val="0070C0"/>
                </a:solidFill>
                <a:latin typeface="Courier New" panose="02070309020205020404" pitchFamily="49" charset="0"/>
              </a:rPr>
              <a:t>K</a:t>
            </a:r>
            <a:r>
              <a:rPr lang="en-US" sz="2000" dirty="0">
                <a:solidFill>
                  <a:srgbClr val="002060"/>
                </a:solidFill>
                <a:latin typeface="Courier New" panose="02070309020205020404" pitchFamily="49" charset="0"/>
              </a:rPr>
              <a:t> + </a:t>
            </a:r>
            <a:r>
              <a:rPr lang="en-US" sz="2000" dirty="0" smtClean="0">
                <a:solidFill>
                  <a:srgbClr val="002060"/>
                </a:solidFill>
                <a:latin typeface="Courier New" panose="02070309020205020404" pitchFamily="49" charset="0"/>
              </a:rPr>
              <a:t>1)</a:t>
            </a:r>
          </a:p>
          <a:p>
            <a:pPr marL="0" indent="0">
              <a:lnSpc>
                <a:spcPct val="110000"/>
              </a:lnSpc>
              <a:spcBef>
                <a:spcPts val="0"/>
              </a:spcBef>
              <a:spcAft>
                <a:spcPts val="0"/>
              </a:spcAft>
              <a:buNone/>
            </a:pPr>
            <a:r>
              <a:rPr lang="en-US" dirty="0">
                <a:solidFill>
                  <a:srgbClr val="002060"/>
                </a:solidFill>
                <a:latin typeface="Courier New" panose="02070309020205020404" pitchFamily="49" charset="0"/>
              </a:rPr>
              <a:t>	</a:t>
            </a:r>
            <a:r>
              <a:rPr lang="en-US" dirty="0" smtClean="0">
                <a:solidFill>
                  <a:srgbClr val="002060"/>
                </a:solidFill>
                <a:latin typeface="Courier New" panose="02070309020205020404" pitchFamily="49" charset="0"/>
              </a:rPr>
              <a:t>5.	</a:t>
            </a:r>
            <a:r>
              <a:rPr lang="en-US" sz="2000" dirty="0" smtClean="0">
                <a:solidFill>
                  <a:srgbClr val="002060"/>
                </a:solidFill>
                <a:latin typeface="Courier New" panose="02070309020205020404" pitchFamily="49" charset="0"/>
              </a:rPr>
              <a:t>Input </a:t>
            </a:r>
            <a:r>
              <a:rPr lang="en-US" sz="2000" b="1" dirty="0" err="1" smtClean="0">
                <a:solidFill>
                  <a:srgbClr val="0070C0"/>
                </a:solidFill>
                <a:latin typeface="Courier New" panose="02070309020205020404" pitchFamily="49" charset="0"/>
              </a:rPr>
              <a:t>WeeklySales</a:t>
            </a:r>
            <a:r>
              <a:rPr lang="en-US" sz="2000" b="1" dirty="0" smtClean="0">
                <a:solidFill>
                  <a:srgbClr val="0070C0"/>
                </a:solidFill>
                <a:latin typeface="Courier New" panose="02070309020205020404" pitchFamily="49" charset="0"/>
              </a:rPr>
              <a:t>[K]</a:t>
            </a:r>
          </a:p>
          <a:p>
            <a:pPr marL="0" indent="0">
              <a:lnSpc>
                <a:spcPct val="110000"/>
              </a:lnSpc>
              <a:spcBef>
                <a:spcPts val="0"/>
              </a:spcBef>
              <a:spcAft>
                <a:spcPts val="0"/>
              </a:spcAft>
              <a:buNone/>
            </a:pPr>
            <a:r>
              <a:rPr lang="en-US" b="1" dirty="0">
                <a:solidFill>
                  <a:srgbClr val="0070C0"/>
                </a:solidFill>
                <a:latin typeface="Courier New" panose="02070309020205020404" pitchFamily="49" charset="0"/>
              </a:rPr>
              <a:t>	</a:t>
            </a:r>
            <a:r>
              <a:rPr lang="en-US" dirty="0">
                <a:solidFill>
                  <a:srgbClr val="002060"/>
                </a:solidFill>
                <a:latin typeface="Courier New" panose="02070309020205020404" pitchFamily="49" charset="0"/>
              </a:rPr>
              <a:t>6.</a:t>
            </a:r>
            <a:r>
              <a:rPr lang="en-US" b="1" dirty="0" smtClean="0">
                <a:solidFill>
                  <a:srgbClr val="0070C0"/>
                </a:solidFill>
                <a:latin typeface="Courier New" panose="02070309020205020404" pitchFamily="49" charset="0"/>
              </a:rPr>
              <a:t> </a:t>
            </a:r>
            <a:r>
              <a:rPr lang="en-US" sz="2000" dirty="0" smtClean="0">
                <a:solidFill>
                  <a:srgbClr val="002060"/>
                </a:solidFill>
                <a:latin typeface="Courier New" panose="02070309020205020404" pitchFamily="49" charset="0"/>
              </a:rPr>
              <a:t>End </a:t>
            </a:r>
            <a:r>
              <a:rPr lang="en-US" sz="2000" dirty="0">
                <a:solidFill>
                  <a:srgbClr val="002060"/>
                </a:solidFill>
                <a:latin typeface="Courier New" panose="02070309020205020404" pitchFamily="49" charset="0"/>
              </a:rPr>
              <a:t>For</a:t>
            </a:r>
          </a:p>
          <a:p>
            <a:pPr marL="0" indent="0">
              <a:lnSpc>
                <a:spcPct val="110000"/>
              </a:lnSpc>
              <a:spcBef>
                <a:spcPts val="0"/>
              </a:spcBef>
              <a:spcAft>
                <a:spcPts val="0"/>
              </a:spcAft>
              <a:buNone/>
            </a:pPr>
            <a:r>
              <a:rPr lang="en-US" dirty="0">
                <a:solidFill>
                  <a:srgbClr val="002060"/>
                </a:solidFill>
              </a:rPr>
              <a:t>Note that the sales for </a:t>
            </a:r>
            <a:r>
              <a:rPr lang="en-US" dirty="0">
                <a:solidFill>
                  <a:srgbClr val="002060"/>
                </a:solidFill>
                <a:latin typeface="Courier New" panose="02070309020205020404" pitchFamily="49" charset="0"/>
              </a:rPr>
              <a:t>Week </a:t>
            </a:r>
            <a:r>
              <a:rPr lang="en-US" dirty="0" smtClean="0">
                <a:solidFill>
                  <a:srgbClr val="002060"/>
                </a:solidFill>
                <a:latin typeface="Courier New" panose="02070309020205020404" pitchFamily="49" charset="0"/>
              </a:rPr>
              <a:t>1</a:t>
            </a:r>
            <a:r>
              <a:rPr lang="en-US" dirty="0" smtClean="0">
                <a:solidFill>
                  <a:srgbClr val="002060"/>
                </a:solidFill>
              </a:rPr>
              <a:t> </a:t>
            </a:r>
            <a:r>
              <a:rPr lang="en-US" dirty="0">
                <a:solidFill>
                  <a:srgbClr val="002060"/>
                </a:solidFill>
              </a:rPr>
              <a:t>correspond to the element </a:t>
            </a:r>
            <a:r>
              <a:rPr lang="en-US" b="1" dirty="0" err="1">
                <a:solidFill>
                  <a:srgbClr val="0070C0"/>
                </a:solidFill>
                <a:latin typeface="Courier New" panose="02070309020205020404" pitchFamily="49" charset="0"/>
              </a:rPr>
              <a:t>WeeklySales</a:t>
            </a:r>
            <a:r>
              <a:rPr lang="en-US" b="1" dirty="0">
                <a:solidFill>
                  <a:srgbClr val="0070C0"/>
                </a:solidFill>
                <a:latin typeface="Courier New" panose="02070309020205020404" pitchFamily="49" charset="0"/>
              </a:rPr>
              <a:t>[</a:t>
            </a:r>
            <a:r>
              <a:rPr lang="en-US" dirty="0">
                <a:solidFill>
                  <a:srgbClr val="002060"/>
                </a:solidFill>
                <a:latin typeface="Courier New" panose="02070309020205020404" pitchFamily="49" charset="0"/>
              </a:rPr>
              <a:t>0</a:t>
            </a:r>
            <a:r>
              <a:rPr lang="en-US" b="1" dirty="0">
                <a:solidFill>
                  <a:srgbClr val="0070C0"/>
                </a:solidFill>
                <a:latin typeface="Courier New" panose="02070309020205020404" pitchFamily="49" charset="0"/>
              </a:rPr>
              <a:t>]</a:t>
            </a:r>
            <a:r>
              <a:rPr lang="en-US" dirty="0">
                <a:solidFill>
                  <a:srgbClr val="002060"/>
                </a:solidFill>
              </a:rPr>
              <a:t> and the sales for </a:t>
            </a:r>
            <a:r>
              <a:rPr lang="en-US" dirty="0">
                <a:solidFill>
                  <a:srgbClr val="002060"/>
                </a:solidFill>
                <a:latin typeface="Courier New" panose="02070309020205020404" pitchFamily="49" charset="0"/>
              </a:rPr>
              <a:t>Week 52</a:t>
            </a:r>
            <a:r>
              <a:rPr lang="en-US" dirty="0">
                <a:solidFill>
                  <a:srgbClr val="002060"/>
                </a:solidFill>
              </a:rPr>
              <a:t> correspond to the </a:t>
            </a:r>
            <a:r>
              <a:rPr lang="en-US" dirty="0" smtClean="0">
                <a:solidFill>
                  <a:srgbClr val="002060"/>
                </a:solidFill>
              </a:rPr>
              <a:t>element </a:t>
            </a:r>
            <a:r>
              <a:rPr lang="en-US" b="1" dirty="0" err="1">
                <a:solidFill>
                  <a:srgbClr val="0070C0"/>
                </a:solidFill>
                <a:latin typeface="Courier New" panose="02070309020205020404" pitchFamily="49" charset="0"/>
              </a:rPr>
              <a:t>WeeklySales</a:t>
            </a:r>
            <a:r>
              <a:rPr lang="en-US" b="1" dirty="0">
                <a:solidFill>
                  <a:srgbClr val="0070C0"/>
                </a:solidFill>
                <a:latin typeface="Courier New" panose="02070309020205020404" pitchFamily="49" charset="0"/>
              </a:rPr>
              <a:t>[</a:t>
            </a:r>
            <a:r>
              <a:rPr lang="en-US" dirty="0">
                <a:solidFill>
                  <a:srgbClr val="002060"/>
                </a:solidFill>
                <a:latin typeface="Courier New" panose="02070309020205020404" pitchFamily="49" charset="0"/>
              </a:rPr>
              <a:t>51</a:t>
            </a:r>
            <a:r>
              <a:rPr lang="en-US" b="1" dirty="0">
                <a:solidFill>
                  <a:srgbClr val="0070C0"/>
                </a:solidFill>
                <a:latin typeface="Courier New" panose="02070309020205020404" pitchFamily="49" charset="0"/>
              </a:rPr>
              <a:t>]</a:t>
            </a:r>
            <a:r>
              <a:rPr lang="en-US" dirty="0">
                <a:solidFill>
                  <a:srgbClr val="002060"/>
                </a:solidFill>
                <a:latin typeface="Courier New" panose="02070309020205020404" pitchFamily="49" charset="0"/>
              </a:rPr>
              <a:t>.</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12507072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810410" y="115216"/>
            <a:ext cx="10058400" cy="702365"/>
          </a:xfrm>
        </p:spPr>
        <p:txBody>
          <a:bodyPr>
            <a:noAutofit/>
          </a:bodyPr>
          <a:lstStyle/>
          <a:p>
            <a:r>
              <a:rPr lang="en-US" sz="2800" b="1" dirty="0" smtClean="0">
                <a:solidFill>
                  <a:srgbClr val="002060"/>
                </a:solidFill>
              </a:rPr>
              <a:t>Example: Rainfall Amounts</a:t>
            </a:r>
            <a:endParaRPr lang="en-US" sz="2000" b="1" dirty="0">
              <a:solidFill>
                <a:srgbClr val="002060"/>
              </a:solidFill>
            </a:endParaRPr>
          </a:p>
        </p:txBody>
      </p:sp>
      <p:sp>
        <p:nvSpPr>
          <p:cNvPr id="3" name="Content Placeholder 2"/>
          <p:cNvSpPr>
            <a:spLocks noGrp="1"/>
          </p:cNvSpPr>
          <p:nvPr>
            <p:ph idx="4294967295"/>
          </p:nvPr>
        </p:nvSpPr>
        <p:spPr>
          <a:xfrm>
            <a:off x="810410" y="1071713"/>
            <a:ext cx="10058400" cy="4877266"/>
          </a:xfrm>
        </p:spPr>
        <p:txBody>
          <a:bodyPr>
            <a:normAutofit fontScale="92500"/>
          </a:bodyPr>
          <a:lstStyle/>
          <a:p>
            <a:pPr marL="0" indent="0">
              <a:lnSpc>
                <a:spcPct val="120000"/>
              </a:lnSpc>
              <a:spcBef>
                <a:spcPts val="0"/>
              </a:spcBef>
              <a:spcAft>
                <a:spcPts val="0"/>
              </a:spcAft>
              <a:buFont typeface="Times" panose="02020603050405020304" pitchFamily="18" charset="0"/>
              <a:buNone/>
            </a:pPr>
            <a:r>
              <a:rPr lang="en-US" dirty="0" smtClean="0">
                <a:solidFill>
                  <a:srgbClr val="002060"/>
                </a:solidFill>
                <a:latin typeface="Courier New" panose="02070309020205020404" pitchFamily="49" charset="0"/>
              </a:rPr>
              <a:t>1	Declare </a:t>
            </a:r>
            <a:r>
              <a:rPr lang="en-US" b="1" dirty="0" smtClean="0">
                <a:solidFill>
                  <a:srgbClr val="0070C0"/>
                </a:solidFill>
                <a:latin typeface="Courier New" panose="02070309020205020404" pitchFamily="49" charset="0"/>
              </a:rPr>
              <a:t>Rain[</a:t>
            </a:r>
            <a:r>
              <a:rPr lang="en-US" sz="2100" dirty="0">
                <a:solidFill>
                  <a:srgbClr val="002060"/>
                </a:solidFill>
                <a:latin typeface="Courier New" panose="02070309020205020404" pitchFamily="49" charset="0"/>
              </a:rPr>
              <a:t>12</a:t>
            </a:r>
            <a:r>
              <a:rPr lang="en-US" b="1" dirty="0" smtClean="0">
                <a:solidFill>
                  <a:srgbClr val="0070C0"/>
                </a:solidFill>
                <a:latin typeface="Courier New" panose="02070309020205020404" pitchFamily="49" charset="0"/>
              </a:rPr>
              <a:t>]</a:t>
            </a:r>
            <a:r>
              <a:rPr lang="en-US" dirty="0" smtClean="0">
                <a:solidFill>
                  <a:srgbClr val="002060"/>
                </a:solidFill>
                <a:latin typeface="Courier New" panose="02070309020205020404" pitchFamily="49" charset="0"/>
              </a:rPr>
              <a:t>, </a:t>
            </a:r>
            <a:r>
              <a:rPr lang="en-US" sz="2100" b="1" dirty="0" smtClean="0">
                <a:solidFill>
                  <a:srgbClr val="0070C0"/>
                </a:solidFill>
                <a:latin typeface="Courier New" panose="02070309020205020404" pitchFamily="49" charset="0"/>
              </a:rPr>
              <a:t>Sum</a:t>
            </a:r>
            <a:r>
              <a:rPr lang="en-US" dirty="0" smtClean="0">
                <a:solidFill>
                  <a:srgbClr val="002060"/>
                </a:solidFill>
                <a:latin typeface="Courier New" panose="02070309020205020404" pitchFamily="49" charset="0"/>
              </a:rPr>
              <a:t>, </a:t>
            </a:r>
            <a:r>
              <a:rPr lang="en-US" sz="2100" b="1" dirty="0" smtClean="0">
                <a:solidFill>
                  <a:srgbClr val="0070C0"/>
                </a:solidFill>
                <a:latin typeface="Courier New" panose="02070309020205020404" pitchFamily="49" charset="0"/>
              </a:rPr>
              <a:t>Average</a:t>
            </a:r>
            <a:r>
              <a:rPr lang="en-US" dirty="0" smtClean="0">
                <a:solidFill>
                  <a:srgbClr val="002060"/>
                </a:solidFill>
                <a:latin typeface="Courier New" panose="02070309020205020404" pitchFamily="49" charset="0"/>
              </a:rPr>
              <a:t> </a:t>
            </a:r>
            <a:r>
              <a:rPr lang="en-US" dirty="0">
                <a:solidFill>
                  <a:srgbClr val="002060"/>
                </a:solidFill>
                <a:latin typeface="Courier New" panose="02070309020205020404" pitchFamily="49" charset="0"/>
              </a:rPr>
              <a:t>As Float</a:t>
            </a:r>
          </a:p>
          <a:p>
            <a:pPr marL="0" indent="0">
              <a:lnSpc>
                <a:spcPct val="120000"/>
              </a:lnSpc>
              <a:spcBef>
                <a:spcPts val="0"/>
              </a:spcBef>
              <a:spcAft>
                <a:spcPts val="0"/>
              </a:spcAft>
              <a:buFont typeface="Times" panose="02020603050405020304" pitchFamily="18" charset="0"/>
              <a:buNone/>
            </a:pPr>
            <a:r>
              <a:rPr lang="en-US" dirty="0" smtClean="0">
                <a:solidFill>
                  <a:srgbClr val="002060"/>
                </a:solidFill>
                <a:latin typeface="Courier New" panose="02070309020205020404" pitchFamily="49" charset="0"/>
              </a:rPr>
              <a:t>2 </a:t>
            </a:r>
            <a:r>
              <a:rPr lang="en-US" dirty="0">
                <a:solidFill>
                  <a:srgbClr val="002060"/>
                </a:solidFill>
                <a:latin typeface="Courier New" panose="02070309020205020404" pitchFamily="49" charset="0"/>
              </a:rPr>
              <a:t>	Declare </a:t>
            </a:r>
            <a:r>
              <a:rPr lang="en-US" sz="2100" b="1" dirty="0">
                <a:solidFill>
                  <a:srgbClr val="0070C0"/>
                </a:solidFill>
                <a:latin typeface="Courier New" panose="02070309020205020404" pitchFamily="49" charset="0"/>
              </a:rPr>
              <a:t>K</a:t>
            </a:r>
            <a:r>
              <a:rPr lang="en-US" dirty="0">
                <a:solidFill>
                  <a:srgbClr val="002060"/>
                </a:solidFill>
                <a:latin typeface="Courier New" panose="02070309020205020404" pitchFamily="49" charset="0"/>
              </a:rPr>
              <a:t> As Integer</a:t>
            </a:r>
          </a:p>
          <a:p>
            <a:pPr marL="0" indent="0">
              <a:lnSpc>
                <a:spcPct val="120000"/>
              </a:lnSpc>
              <a:spcBef>
                <a:spcPts val="0"/>
              </a:spcBef>
              <a:spcAft>
                <a:spcPts val="0"/>
              </a:spcAft>
              <a:buFont typeface="Times" panose="02020603050405020304" pitchFamily="18" charset="0"/>
              <a:buNone/>
            </a:pPr>
            <a:r>
              <a:rPr lang="en-US" dirty="0" smtClean="0">
                <a:solidFill>
                  <a:srgbClr val="002060"/>
                </a:solidFill>
                <a:latin typeface="Courier New" panose="02070309020205020404" pitchFamily="49" charset="0"/>
              </a:rPr>
              <a:t>3 </a:t>
            </a:r>
            <a:r>
              <a:rPr lang="en-US" dirty="0">
                <a:solidFill>
                  <a:srgbClr val="002060"/>
                </a:solidFill>
                <a:latin typeface="Courier New" panose="02070309020205020404" pitchFamily="49" charset="0"/>
              </a:rPr>
              <a:t>	Set </a:t>
            </a:r>
            <a:r>
              <a:rPr lang="en-US" sz="2100" b="1" dirty="0">
                <a:solidFill>
                  <a:srgbClr val="0070C0"/>
                </a:solidFill>
                <a:latin typeface="Courier New" panose="02070309020205020404" pitchFamily="49" charset="0"/>
              </a:rPr>
              <a:t>Sum</a:t>
            </a:r>
            <a:r>
              <a:rPr lang="en-US" dirty="0">
                <a:solidFill>
                  <a:srgbClr val="002060"/>
                </a:solidFill>
                <a:latin typeface="Courier New" panose="02070309020205020404" pitchFamily="49" charset="0"/>
              </a:rPr>
              <a:t> = 0</a:t>
            </a:r>
          </a:p>
          <a:p>
            <a:pPr marL="0" indent="0">
              <a:lnSpc>
                <a:spcPct val="120000"/>
              </a:lnSpc>
              <a:spcBef>
                <a:spcPts val="0"/>
              </a:spcBef>
              <a:spcAft>
                <a:spcPts val="0"/>
              </a:spcAft>
              <a:buFont typeface="Times" panose="02020603050405020304" pitchFamily="18" charset="0"/>
              <a:buNone/>
            </a:pPr>
            <a:r>
              <a:rPr lang="en-US" dirty="0" smtClean="0">
                <a:solidFill>
                  <a:srgbClr val="002060"/>
                </a:solidFill>
                <a:latin typeface="Courier New" panose="02070309020205020404" pitchFamily="49" charset="0"/>
              </a:rPr>
              <a:t>4 </a:t>
            </a:r>
            <a:r>
              <a:rPr lang="en-US" dirty="0">
                <a:solidFill>
                  <a:srgbClr val="002060"/>
                </a:solidFill>
                <a:latin typeface="Courier New" panose="02070309020205020404" pitchFamily="49" charset="0"/>
              </a:rPr>
              <a:t>	For (</a:t>
            </a:r>
            <a:r>
              <a:rPr lang="en-US" sz="2100" b="1" dirty="0">
                <a:solidFill>
                  <a:srgbClr val="0070C0"/>
                </a:solidFill>
                <a:latin typeface="Courier New" panose="02070309020205020404" pitchFamily="49" charset="0"/>
              </a:rPr>
              <a:t>K</a:t>
            </a:r>
            <a:r>
              <a:rPr lang="en-US" dirty="0">
                <a:solidFill>
                  <a:srgbClr val="002060"/>
                </a:solidFill>
                <a:latin typeface="Courier New" panose="02070309020205020404" pitchFamily="49" charset="0"/>
              </a:rPr>
              <a:t> = 0; </a:t>
            </a:r>
            <a:r>
              <a:rPr lang="en-US" sz="2100" b="1" dirty="0">
                <a:solidFill>
                  <a:srgbClr val="0070C0"/>
                </a:solidFill>
                <a:latin typeface="Courier New" panose="02070309020205020404" pitchFamily="49" charset="0"/>
              </a:rPr>
              <a:t>K</a:t>
            </a:r>
            <a:r>
              <a:rPr lang="en-US" dirty="0">
                <a:solidFill>
                  <a:srgbClr val="002060"/>
                </a:solidFill>
                <a:latin typeface="Courier New" panose="02070309020205020404" pitchFamily="49" charset="0"/>
              </a:rPr>
              <a:t> &lt; 12; </a:t>
            </a:r>
            <a:r>
              <a:rPr lang="en-US" sz="2100" b="1" dirty="0">
                <a:solidFill>
                  <a:srgbClr val="0070C0"/>
                </a:solidFill>
                <a:latin typeface="Courier New" panose="02070309020205020404" pitchFamily="49" charset="0"/>
              </a:rPr>
              <a:t>K</a:t>
            </a:r>
            <a:r>
              <a:rPr lang="en-US" dirty="0">
                <a:solidFill>
                  <a:srgbClr val="002060"/>
                </a:solidFill>
                <a:latin typeface="Courier New" panose="02070309020205020404" pitchFamily="49" charset="0"/>
              </a:rPr>
              <a:t>++)</a:t>
            </a:r>
          </a:p>
          <a:p>
            <a:pPr marL="0" indent="0">
              <a:lnSpc>
                <a:spcPct val="120000"/>
              </a:lnSpc>
              <a:spcBef>
                <a:spcPts val="0"/>
              </a:spcBef>
              <a:spcAft>
                <a:spcPts val="0"/>
              </a:spcAft>
              <a:buFont typeface="Times" panose="02020603050405020304" pitchFamily="18" charset="0"/>
              <a:buNone/>
            </a:pPr>
            <a:r>
              <a:rPr lang="en-US" dirty="0" smtClean="0">
                <a:solidFill>
                  <a:srgbClr val="002060"/>
                </a:solidFill>
                <a:latin typeface="Courier New" panose="02070309020205020404" pitchFamily="49" charset="0"/>
              </a:rPr>
              <a:t>5 </a:t>
            </a:r>
            <a:r>
              <a:rPr lang="en-US" dirty="0">
                <a:solidFill>
                  <a:srgbClr val="002060"/>
                </a:solidFill>
                <a:latin typeface="Courier New" panose="02070309020205020404" pitchFamily="49" charset="0"/>
              </a:rPr>
              <a:t>		Write “Enter rainfall for month “ + (</a:t>
            </a:r>
            <a:r>
              <a:rPr lang="en-US" sz="2100" b="1" dirty="0">
                <a:solidFill>
                  <a:srgbClr val="0070C0"/>
                </a:solidFill>
                <a:latin typeface="Courier New" panose="02070309020205020404" pitchFamily="49" charset="0"/>
              </a:rPr>
              <a:t>K</a:t>
            </a:r>
            <a:r>
              <a:rPr lang="en-US" dirty="0">
                <a:solidFill>
                  <a:srgbClr val="002060"/>
                </a:solidFill>
                <a:latin typeface="Courier New" panose="02070309020205020404" pitchFamily="49" charset="0"/>
              </a:rPr>
              <a:t> + 1)</a:t>
            </a:r>
          </a:p>
          <a:p>
            <a:pPr marL="0" indent="0">
              <a:lnSpc>
                <a:spcPct val="120000"/>
              </a:lnSpc>
              <a:spcBef>
                <a:spcPts val="0"/>
              </a:spcBef>
              <a:spcAft>
                <a:spcPts val="0"/>
              </a:spcAft>
              <a:buFont typeface="Times" panose="02020603050405020304" pitchFamily="18" charset="0"/>
              <a:buNone/>
            </a:pPr>
            <a:r>
              <a:rPr lang="en-US" dirty="0" smtClean="0">
                <a:solidFill>
                  <a:srgbClr val="002060"/>
                </a:solidFill>
                <a:latin typeface="Courier New" panose="02070309020205020404" pitchFamily="49" charset="0"/>
              </a:rPr>
              <a:t>6 </a:t>
            </a:r>
            <a:r>
              <a:rPr lang="en-US" dirty="0">
                <a:solidFill>
                  <a:srgbClr val="002060"/>
                </a:solidFill>
                <a:latin typeface="Courier New" panose="02070309020205020404" pitchFamily="49" charset="0"/>
              </a:rPr>
              <a:t>		Input </a:t>
            </a:r>
            <a:r>
              <a:rPr lang="en-US" sz="2100" b="1" dirty="0">
                <a:solidFill>
                  <a:srgbClr val="0070C0"/>
                </a:solidFill>
                <a:latin typeface="Courier New" panose="02070309020205020404" pitchFamily="49" charset="0"/>
              </a:rPr>
              <a:t>Rain[K]</a:t>
            </a:r>
          </a:p>
          <a:p>
            <a:pPr marL="0" indent="0">
              <a:lnSpc>
                <a:spcPct val="120000"/>
              </a:lnSpc>
              <a:spcBef>
                <a:spcPts val="0"/>
              </a:spcBef>
              <a:spcAft>
                <a:spcPts val="0"/>
              </a:spcAft>
              <a:buFont typeface="Times" panose="02020603050405020304" pitchFamily="18" charset="0"/>
              <a:buNone/>
            </a:pPr>
            <a:r>
              <a:rPr lang="en-US" dirty="0" smtClean="0">
                <a:solidFill>
                  <a:srgbClr val="002060"/>
                </a:solidFill>
                <a:latin typeface="Courier New" panose="02070309020205020404" pitchFamily="49" charset="0"/>
              </a:rPr>
              <a:t>7 </a:t>
            </a:r>
            <a:r>
              <a:rPr lang="en-US" dirty="0">
                <a:solidFill>
                  <a:srgbClr val="002060"/>
                </a:solidFill>
                <a:latin typeface="Courier New" panose="02070309020205020404" pitchFamily="49" charset="0"/>
              </a:rPr>
              <a:t>		Set </a:t>
            </a:r>
            <a:r>
              <a:rPr lang="en-US" sz="2100" b="1" dirty="0">
                <a:solidFill>
                  <a:srgbClr val="0070C0"/>
                </a:solidFill>
                <a:latin typeface="Courier New" panose="02070309020205020404" pitchFamily="49" charset="0"/>
              </a:rPr>
              <a:t>Sum</a:t>
            </a:r>
            <a:r>
              <a:rPr lang="en-US" dirty="0">
                <a:solidFill>
                  <a:srgbClr val="002060"/>
                </a:solidFill>
                <a:latin typeface="Courier New" panose="02070309020205020404" pitchFamily="49" charset="0"/>
              </a:rPr>
              <a:t> = </a:t>
            </a:r>
            <a:r>
              <a:rPr lang="en-US" sz="2100" b="1" dirty="0">
                <a:solidFill>
                  <a:srgbClr val="0070C0"/>
                </a:solidFill>
                <a:latin typeface="Courier New" panose="02070309020205020404" pitchFamily="49" charset="0"/>
              </a:rPr>
              <a:t>Sum</a:t>
            </a:r>
            <a:r>
              <a:rPr lang="en-US" dirty="0">
                <a:solidFill>
                  <a:srgbClr val="002060"/>
                </a:solidFill>
                <a:latin typeface="Courier New" panose="02070309020205020404" pitchFamily="49" charset="0"/>
              </a:rPr>
              <a:t> + </a:t>
            </a:r>
            <a:r>
              <a:rPr lang="en-US" sz="2100" b="1" dirty="0">
                <a:solidFill>
                  <a:srgbClr val="0070C0"/>
                </a:solidFill>
                <a:latin typeface="Courier New" panose="02070309020205020404" pitchFamily="49" charset="0"/>
              </a:rPr>
              <a:t>Rain[K]</a:t>
            </a:r>
          </a:p>
          <a:p>
            <a:pPr marL="0" indent="0">
              <a:lnSpc>
                <a:spcPct val="120000"/>
              </a:lnSpc>
              <a:spcBef>
                <a:spcPts val="0"/>
              </a:spcBef>
              <a:spcAft>
                <a:spcPts val="0"/>
              </a:spcAft>
              <a:buFont typeface="Times" panose="02020603050405020304" pitchFamily="18" charset="0"/>
              <a:buNone/>
            </a:pPr>
            <a:r>
              <a:rPr lang="en-US" dirty="0" smtClean="0">
                <a:solidFill>
                  <a:srgbClr val="002060"/>
                </a:solidFill>
                <a:latin typeface="Courier New" panose="02070309020205020404" pitchFamily="49" charset="0"/>
              </a:rPr>
              <a:t>8 </a:t>
            </a:r>
            <a:r>
              <a:rPr lang="en-US" dirty="0">
                <a:solidFill>
                  <a:srgbClr val="002060"/>
                </a:solidFill>
                <a:latin typeface="Courier New" panose="02070309020205020404" pitchFamily="49" charset="0"/>
              </a:rPr>
              <a:t>	End For</a:t>
            </a:r>
          </a:p>
          <a:p>
            <a:pPr marL="0" indent="0">
              <a:lnSpc>
                <a:spcPct val="120000"/>
              </a:lnSpc>
              <a:spcBef>
                <a:spcPts val="0"/>
              </a:spcBef>
              <a:spcAft>
                <a:spcPts val="0"/>
              </a:spcAft>
              <a:buFont typeface="Times" panose="02020603050405020304" pitchFamily="18" charset="0"/>
              <a:buNone/>
            </a:pPr>
            <a:r>
              <a:rPr lang="en-US" dirty="0" smtClean="0">
                <a:solidFill>
                  <a:srgbClr val="002060"/>
                </a:solidFill>
                <a:latin typeface="Courier New" panose="02070309020205020404" pitchFamily="49" charset="0"/>
              </a:rPr>
              <a:t>9 </a:t>
            </a:r>
            <a:r>
              <a:rPr lang="en-US" dirty="0">
                <a:solidFill>
                  <a:srgbClr val="002060"/>
                </a:solidFill>
                <a:latin typeface="Courier New" panose="02070309020205020404" pitchFamily="49" charset="0"/>
              </a:rPr>
              <a:t>	Set </a:t>
            </a:r>
            <a:r>
              <a:rPr lang="en-US" sz="2100" b="1" dirty="0">
                <a:solidFill>
                  <a:srgbClr val="0070C0"/>
                </a:solidFill>
                <a:latin typeface="Courier New" panose="02070309020205020404" pitchFamily="49" charset="0"/>
              </a:rPr>
              <a:t>Average</a:t>
            </a:r>
            <a:r>
              <a:rPr lang="en-US" dirty="0">
                <a:solidFill>
                  <a:srgbClr val="002060"/>
                </a:solidFill>
                <a:latin typeface="Courier New" panose="02070309020205020404" pitchFamily="49" charset="0"/>
              </a:rPr>
              <a:t> = </a:t>
            </a:r>
            <a:r>
              <a:rPr lang="en-US" sz="2100" b="1" dirty="0">
                <a:solidFill>
                  <a:srgbClr val="0070C0"/>
                </a:solidFill>
                <a:latin typeface="Courier New" panose="02070309020205020404" pitchFamily="49" charset="0"/>
              </a:rPr>
              <a:t>Sum</a:t>
            </a:r>
            <a:r>
              <a:rPr lang="en-US" dirty="0">
                <a:solidFill>
                  <a:srgbClr val="002060"/>
                </a:solidFill>
                <a:latin typeface="Courier New" panose="02070309020205020404" pitchFamily="49" charset="0"/>
              </a:rPr>
              <a:t>/12</a:t>
            </a:r>
          </a:p>
          <a:p>
            <a:pPr marL="0" indent="0">
              <a:lnSpc>
                <a:spcPct val="120000"/>
              </a:lnSpc>
              <a:spcBef>
                <a:spcPts val="0"/>
              </a:spcBef>
              <a:spcAft>
                <a:spcPts val="0"/>
              </a:spcAft>
              <a:buFont typeface="Times" panose="02020603050405020304" pitchFamily="18" charset="0"/>
              <a:buNone/>
            </a:pPr>
            <a:r>
              <a:rPr lang="en-US" dirty="0" smtClean="0">
                <a:solidFill>
                  <a:srgbClr val="002060"/>
                </a:solidFill>
                <a:latin typeface="Courier New" panose="02070309020205020404" pitchFamily="49" charset="0"/>
              </a:rPr>
              <a:t>10 </a:t>
            </a:r>
            <a:r>
              <a:rPr lang="en-US" dirty="0">
                <a:solidFill>
                  <a:srgbClr val="002060"/>
                </a:solidFill>
                <a:latin typeface="Courier New" panose="02070309020205020404" pitchFamily="49" charset="0"/>
              </a:rPr>
              <a:t>	For (</a:t>
            </a:r>
            <a:r>
              <a:rPr lang="en-US" sz="2100" b="1" dirty="0">
                <a:solidFill>
                  <a:srgbClr val="0070C0"/>
                </a:solidFill>
                <a:latin typeface="Courier New" panose="02070309020205020404" pitchFamily="49" charset="0"/>
              </a:rPr>
              <a:t>K</a:t>
            </a:r>
            <a:r>
              <a:rPr lang="en-US" dirty="0">
                <a:solidFill>
                  <a:srgbClr val="002060"/>
                </a:solidFill>
                <a:latin typeface="Courier New" panose="02070309020205020404" pitchFamily="49" charset="0"/>
              </a:rPr>
              <a:t> = 0; </a:t>
            </a:r>
            <a:r>
              <a:rPr lang="en-US" sz="2100" b="1" dirty="0">
                <a:solidFill>
                  <a:srgbClr val="0070C0"/>
                </a:solidFill>
                <a:latin typeface="Courier New" panose="02070309020205020404" pitchFamily="49" charset="0"/>
              </a:rPr>
              <a:t>K</a:t>
            </a:r>
            <a:r>
              <a:rPr lang="en-US" dirty="0">
                <a:solidFill>
                  <a:srgbClr val="002060"/>
                </a:solidFill>
                <a:latin typeface="Courier New" panose="02070309020205020404" pitchFamily="49" charset="0"/>
              </a:rPr>
              <a:t> &lt; 12; </a:t>
            </a:r>
            <a:r>
              <a:rPr lang="en-US" sz="2100" b="1" dirty="0">
                <a:solidFill>
                  <a:srgbClr val="0070C0"/>
                </a:solidFill>
                <a:latin typeface="Courier New" panose="02070309020205020404" pitchFamily="49" charset="0"/>
              </a:rPr>
              <a:t>K</a:t>
            </a:r>
            <a:r>
              <a:rPr lang="en-US" dirty="0">
                <a:solidFill>
                  <a:srgbClr val="002060"/>
                </a:solidFill>
                <a:latin typeface="Courier New" panose="02070309020205020404" pitchFamily="49" charset="0"/>
              </a:rPr>
              <a:t>++)</a:t>
            </a:r>
          </a:p>
          <a:p>
            <a:pPr marL="0" indent="0">
              <a:lnSpc>
                <a:spcPct val="120000"/>
              </a:lnSpc>
              <a:spcBef>
                <a:spcPts val="0"/>
              </a:spcBef>
              <a:spcAft>
                <a:spcPts val="0"/>
              </a:spcAft>
              <a:buFont typeface="Times" panose="02020603050405020304" pitchFamily="18" charset="0"/>
              <a:buNone/>
            </a:pPr>
            <a:r>
              <a:rPr lang="en-US" dirty="0" smtClean="0">
                <a:solidFill>
                  <a:srgbClr val="002060"/>
                </a:solidFill>
                <a:latin typeface="Courier New" panose="02070309020205020404" pitchFamily="49" charset="0"/>
              </a:rPr>
              <a:t>11 </a:t>
            </a:r>
            <a:r>
              <a:rPr lang="en-US" dirty="0">
                <a:solidFill>
                  <a:srgbClr val="002060"/>
                </a:solidFill>
                <a:latin typeface="Courier New" panose="02070309020205020404" pitchFamily="49" charset="0"/>
              </a:rPr>
              <a:t>		Write “Rainfall for Month “ + (</a:t>
            </a:r>
            <a:r>
              <a:rPr lang="en-US" sz="2100" b="1" dirty="0">
                <a:solidFill>
                  <a:srgbClr val="0070C0"/>
                </a:solidFill>
                <a:latin typeface="Courier New" panose="02070309020205020404" pitchFamily="49" charset="0"/>
              </a:rPr>
              <a:t>K</a:t>
            </a:r>
            <a:r>
              <a:rPr lang="en-US" dirty="0">
                <a:solidFill>
                  <a:srgbClr val="002060"/>
                </a:solidFill>
                <a:latin typeface="Courier New" panose="02070309020205020404" pitchFamily="49" charset="0"/>
              </a:rPr>
              <a:t> + 1) + “ is “ + </a:t>
            </a:r>
            <a:r>
              <a:rPr lang="en-US" sz="2100" b="1" dirty="0">
                <a:solidFill>
                  <a:srgbClr val="0070C0"/>
                </a:solidFill>
                <a:latin typeface="Courier New" panose="02070309020205020404" pitchFamily="49" charset="0"/>
              </a:rPr>
              <a:t>Rain[K]</a:t>
            </a:r>
          </a:p>
          <a:p>
            <a:pPr marL="0" indent="0">
              <a:lnSpc>
                <a:spcPct val="120000"/>
              </a:lnSpc>
              <a:spcBef>
                <a:spcPts val="0"/>
              </a:spcBef>
              <a:spcAft>
                <a:spcPts val="0"/>
              </a:spcAft>
              <a:buFont typeface="Times" panose="02020603050405020304" pitchFamily="18" charset="0"/>
              <a:buNone/>
            </a:pPr>
            <a:r>
              <a:rPr lang="en-US" dirty="0" smtClean="0">
                <a:solidFill>
                  <a:srgbClr val="002060"/>
                </a:solidFill>
                <a:latin typeface="Courier New" panose="02070309020205020404" pitchFamily="49" charset="0"/>
              </a:rPr>
              <a:t>12 </a:t>
            </a:r>
            <a:r>
              <a:rPr lang="en-US" dirty="0">
                <a:solidFill>
                  <a:srgbClr val="002060"/>
                </a:solidFill>
                <a:latin typeface="Courier New" panose="02070309020205020404" pitchFamily="49" charset="0"/>
              </a:rPr>
              <a:t>	End For</a:t>
            </a:r>
          </a:p>
          <a:p>
            <a:pPr marL="0" indent="0">
              <a:lnSpc>
                <a:spcPct val="120000"/>
              </a:lnSpc>
              <a:spcBef>
                <a:spcPts val="0"/>
              </a:spcBef>
              <a:spcAft>
                <a:spcPts val="0"/>
              </a:spcAft>
              <a:buFont typeface="Times" panose="02020603050405020304" pitchFamily="18" charset="0"/>
              <a:buNone/>
            </a:pPr>
            <a:r>
              <a:rPr lang="en-US" dirty="0" smtClean="0">
                <a:solidFill>
                  <a:srgbClr val="002060"/>
                </a:solidFill>
                <a:latin typeface="Courier New" panose="02070309020205020404" pitchFamily="49" charset="0"/>
              </a:rPr>
              <a:t>13 </a:t>
            </a:r>
            <a:r>
              <a:rPr lang="en-US" dirty="0">
                <a:solidFill>
                  <a:srgbClr val="002060"/>
                </a:solidFill>
                <a:latin typeface="Courier New" panose="02070309020205020404" pitchFamily="49" charset="0"/>
              </a:rPr>
              <a:t>	Write “The average monthly rainfall is “ + </a:t>
            </a:r>
            <a:r>
              <a:rPr lang="en-US" sz="2100" b="1" dirty="0">
                <a:solidFill>
                  <a:srgbClr val="0070C0"/>
                </a:solidFill>
                <a:latin typeface="Courier New" panose="02070309020205020404" pitchFamily="49" charset="0"/>
              </a:rPr>
              <a:t>Average</a:t>
            </a:r>
          </a:p>
        </p:txBody>
      </p:sp>
    </p:spTree>
    <p:extLst>
      <p:ext uri="{BB962C8B-B14F-4D97-AF65-F5344CB8AC3E}">
        <p14:creationId xmlns:p14="http://schemas.microsoft.com/office/powerpoint/2010/main" val="29866155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1821" y="322730"/>
            <a:ext cx="10972800" cy="932314"/>
          </a:xfrm>
        </p:spPr>
        <p:txBody>
          <a:bodyPr>
            <a:normAutofit/>
          </a:bodyPr>
          <a:lstStyle/>
          <a:p>
            <a:r>
              <a:rPr lang="en-US" sz="4400" b="1" dirty="0" smtClean="0">
                <a:solidFill>
                  <a:schemeClr val="accent1">
                    <a:lumMod val="75000"/>
                  </a:schemeClr>
                </a:solidFill>
              </a:rPr>
              <a:t>7.2  Parallel Arrays</a:t>
            </a:r>
            <a:endParaRPr lang="en-US" sz="4400" b="1" dirty="0">
              <a:solidFill>
                <a:schemeClr val="accent1">
                  <a:lumMod val="75000"/>
                </a:schemeClr>
              </a:solidFill>
            </a:endParaRPr>
          </a:p>
        </p:txBody>
      </p:sp>
      <p:sp>
        <p:nvSpPr>
          <p:cNvPr id="3" name="Content Placeholder 2"/>
          <p:cNvSpPr>
            <a:spLocks noGrp="1"/>
          </p:cNvSpPr>
          <p:nvPr>
            <p:ph idx="1"/>
          </p:nvPr>
        </p:nvSpPr>
        <p:spPr>
          <a:xfrm>
            <a:off x="753036" y="1845734"/>
            <a:ext cx="10058400" cy="4023360"/>
          </a:xfrm>
        </p:spPr>
        <p:txBody>
          <a:bodyPr>
            <a:noAutofit/>
          </a:bodyPr>
          <a:lstStyle/>
          <a:p>
            <a:pPr marL="0" indent="0">
              <a:lnSpc>
                <a:spcPct val="100000"/>
              </a:lnSpc>
              <a:spcBef>
                <a:spcPts val="0"/>
              </a:spcBef>
              <a:spcAft>
                <a:spcPts val="600"/>
              </a:spcAft>
              <a:buFont typeface="Wingdings" panose="05000000000000000000" pitchFamily="2" charset="2"/>
              <a:buChar char="Ø"/>
            </a:pPr>
            <a:r>
              <a:rPr lang="en-US" sz="2400" b="1" dirty="0">
                <a:solidFill>
                  <a:srgbClr val="002060"/>
                </a:solidFill>
              </a:rPr>
              <a:t>Parallel arrays</a:t>
            </a:r>
            <a:r>
              <a:rPr lang="en-US" sz="2400" dirty="0">
                <a:solidFill>
                  <a:srgbClr val="002060"/>
                </a:solidFill>
              </a:rPr>
              <a:t> </a:t>
            </a:r>
            <a:r>
              <a:rPr lang="en-US" sz="2400" dirty="0" smtClean="0">
                <a:solidFill>
                  <a:srgbClr val="002060"/>
                </a:solidFill>
              </a:rPr>
              <a:t>are arrays </a:t>
            </a:r>
            <a:r>
              <a:rPr lang="en-US" sz="2400" dirty="0">
                <a:solidFill>
                  <a:srgbClr val="002060"/>
                </a:solidFill>
              </a:rPr>
              <a:t>of the same size in which elements with the same subscript are related. </a:t>
            </a:r>
            <a:endParaRPr lang="en-US" sz="2400" dirty="0" smtClean="0">
              <a:solidFill>
                <a:srgbClr val="002060"/>
              </a:solidFill>
            </a:endParaRPr>
          </a:p>
          <a:p>
            <a:pPr marL="0" indent="0">
              <a:lnSpc>
                <a:spcPct val="100000"/>
              </a:lnSpc>
              <a:spcBef>
                <a:spcPts val="0"/>
              </a:spcBef>
              <a:spcAft>
                <a:spcPts val="600"/>
              </a:spcAft>
              <a:buFont typeface="Wingdings" panose="05000000000000000000" pitchFamily="2" charset="2"/>
              <a:buChar char="Ø"/>
            </a:pPr>
            <a:r>
              <a:rPr lang="en-US" sz="2400" dirty="0" smtClean="0">
                <a:solidFill>
                  <a:srgbClr val="002060"/>
                </a:solidFill>
              </a:rPr>
              <a:t>They can </a:t>
            </a:r>
            <a:r>
              <a:rPr lang="en-US" sz="2400" dirty="0">
                <a:solidFill>
                  <a:srgbClr val="002060"/>
                </a:solidFill>
              </a:rPr>
              <a:t>be used when array variables are related to each other by position or subscript</a:t>
            </a:r>
            <a:r>
              <a:rPr lang="en-US" sz="2400" dirty="0" smtClean="0">
                <a:solidFill>
                  <a:srgbClr val="002060"/>
                </a:solidFill>
              </a:rPr>
              <a:t>.</a:t>
            </a:r>
          </a:p>
          <a:p>
            <a:pPr marL="0" lvl="1" indent="0">
              <a:lnSpc>
                <a:spcPct val="100000"/>
              </a:lnSpc>
              <a:spcBef>
                <a:spcPts val="0"/>
              </a:spcBef>
              <a:spcAft>
                <a:spcPts val="600"/>
              </a:spcAft>
              <a:buFont typeface="Wingdings" panose="05000000000000000000" pitchFamily="2" charset="2"/>
              <a:buChar char="Ø"/>
            </a:pPr>
            <a:r>
              <a:rPr lang="en-US" sz="2200" dirty="0" smtClean="0">
                <a:solidFill>
                  <a:srgbClr val="002060"/>
                </a:solidFill>
              </a:rPr>
              <a:t>The </a:t>
            </a:r>
            <a:r>
              <a:rPr lang="en-US" sz="2200" dirty="0">
                <a:solidFill>
                  <a:srgbClr val="002060"/>
                </a:solidFill>
              </a:rPr>
              <a:t>data in each array </a:t>
            </a:r>
            <a:r>
              <a:rPr lang="en-US" sz="2200" dirty="0" smtClean="0">
                <a:solidFill>
                  <a:srgbClr val="002060"/>
                </a:solidFill>
              </a:rPr>
              <a:t>must be </a:t>
            </a:r>
            <a:r>
              <a:rPr lang="en-US" sz="2200" dirty="0">
                <a:solidFill>
                  <a:srgbClr val="002060"/>
                </a:solidFill>
              </a:rPr>
              <a:t>loaded in the correct order.</a:t>
            </a:r>
          </a:p>
          <a:p>
            <a:pPr marL="0" indent="0">
              <a:lnSpc>
                <a:spcPct val="100000"/>
              </a:lnSpc>
              <a:spcBef>
                <a:spcPts val="0"/>
              </a:spcBef>
              <a:spcAft>
                <a:spcPts val="600"/>
              </a:spcAft>
              <a:buNone/>
            </a:pPr>
            <a:r>
              <a:rPr lang="en-US" dirty="0" smtClean="0">
                <a:solidFill>
                  <a:srgbClr val="002060"/>
                </a:solidFill>
              </a:rPr>
              <a:t>Example: Given: arrays </a:t>
            </a:r>
            <a:r>
              <a:rPr lang="en-US" b="1" dirty="0" err="1" smtClean="0">
                <a:solidFill>
                  <a:srgbClr val="0070C0"/>
                </a:solidFill>
                <a:latin typeface="Courier New" panose="02070309020205020404" pitchFamily="49" charset="0"/>
              </a:rPr>
              <a:t>NumberGrade</a:t>
            </a:r>
            <a:r>
              <a:rPr lang="en-US" dirty="0" smtClean="0">
                <a:solidFill>
                  <a:srgbClr val="002060"/>
                </a:solidFill>
              </a:rPr>
              <a:t> </a:t>
            </a:r>
            <a:r>
              <a:rPr lang="en-US" dirty="0">
                <a:solidFill>
                  <a:srgbClr val="002060"/>
                </a:solidFill>
              </a:rPr>
              <a:t>and </a:t>
            </a:r>
            <a:r>
              <a:rPr lang="en-US" b="1" dirty="0" err="1" smtClean="0">
                <a:solidFill>
                  <a:srgbClr val="0070C0"/>
                </a:solidFill>
                <a:latin typeface="Courier New" panose="02070309020205020404" pitchFamily="49" charset="0"/>
              </a:rPr>
              <a:t>LetterGrade</a:t>
            </a:r>
            <a:r>
              <a:rPr lang="en-US" dirty="0" smtClean="0">
                <a:solidFill>
                  <a:srgbClr val="002060"/>
                </a:solidFill>
              </a:rPr>
              <a:t>, </a:t>
            </a:r>
            <a:r>
              <a:rPr lang="en-US" dirty="0">
                <a:solidFill>
                  <a:srgbClr val="002060"/>
                </a:solidFill>
              </a:rPr>
              <a:t>each element of </a:t>
            </a:r>
            <a:r>
              <a:rPr lang="en-US" b="1" dirty="0" err="1" smtClean="0">
                <a:solidFill>
                  <a:srgbClr val="0070C0"/>
                </a:solidFill>
                <a:latin typeface="Courier New" panose="02070309020205020404" pitchFamily="49" charset="0"/>
              </a:rPr>
              <a:t>NumberGrade</a:t>
            </a:r>
            <a:r>
              <a:rPr lang="en-US" dirty="0" smtClean="0">
                <a:solidFill>
                  <a:srgbClr val="002060"/>
                </a:solidFill>
              </a:rPr>
              <a:t> </a:t>
            </a:r>
            <a:r>
              <a:rPr lang="en-US" dirty="0">
                <a:solidFill>
                  <a:srgbClr val="002060"/>
                </a:solidFill>
              </a:rPr>
              <a:t>is related to an element in </a:t>
            </a:r>
            <a:r>
              <a:rPr lang="en-US" b="1" dirty="0" err="1" smtClean="0">
                <a:solidFill>
                  <a:srgbClr val="0070C0"/>
                </a:solidFill>
                <a:latin typeface="Courier New" panose="02070309020205020404" pitchFamily="49" charset="0"/>
              </a:rPr>
              <a:t>LetterGrade</a:t>
            </a:r>
            <a:r>
              <a:rPr lang="en-US" dirty="0" smtClean="0">
                <a:solidFill>
                  <a:srgbClr val="002060"/>
                </a:solidFill>
              </a:rPr>
              <a:t> </a:t>
            </a:r>
            <a:r>
              <a:rPr lang="en-US" dirty="0">
                <a:solidFill>
                  <a:srgbClr val="002060"/>
                </a:solidFill>
              </a:rPr>
              <a:t>by the position in the array. </a:t>
            </a:r>
            <a:endParaRPr lang="en-US" dirty="0" smtClean="0">
              <a:solidFill>
                <a:srgbClr val="002060"/>
              </a:solidFill>
            </a:endParaRPr>
          </a:p>
          <a:p>
            <a:pPr marL="0" indent="0">
              <a:lnSpc>
                <a:spcPct val="100000"/>
              </a:lnSpc>
              <a:spcBef>
                <a:spcPts val="0"/>
              </a:spcBef>
              <a:spcAft>
                <a:spcPts val="600"/>
              </a:spcAft>
              <a:buNone/>
            </a:pPr>
            <a:endParaRPr lang="en-US" dirty="0">
              <a:solidFill>
                <a:srgbClr val="002060"/>
              </a:solidFill>
            </a:endParaRPr>
          </a:p>
          <a:p>
            <a:pPr marL="0" lvl="1" indent="0">
              <a:lnSpc>
                <a:spcPct val="100000"/>
              </a:lnSpc>
              <a:spcBef>
                <a:spcPts val="0"/>
              </a:spcBef>
              <a:spcAft>
                <a:spcPts val="600"/>
              </a:spcAft>
              <a:buNone/>
            </a:pPr>
            <a:r>
              <a:rPr lang="en-US" sz="2000" b="1" dirty="0" err="1">
                <a:solidFill>
                  <a:srgbClr val="0070C0"/>
                </a:solidFill>
                <a:latin typeface="Courier New" panose="02070309020205020404" pitchFamily="49" charset="0"/>
              </a:rPr>
              <a:t>NumberGrade</a:t>
            </a:r>
            <a:r>
              <a:rPr lang="en-US" sz="2400" b="1" dirty="0">
                <a:solidFill>
                  <a:srgbClr val="0070C0"/>
                </a:solidFill>
                <a:latin typeface="Courier New" panose="02070309020205020404" pitchFamily="49" charset="0"/>
              </a:rPr>
              <a:t>[]</a:t>
            </a:r>
            <a:r>
              <a:rPr lang="en-US" sz="2400" dirty="0">
                <a:solidFill>
                  <a:srgbClr val="002060"/>
                </a:solidFill>
                <a:latin typeface="Courier New" panose="02070309020205020404" pitchFamily="49" charset="0"/>
              </a:rPr>
              <a:t>:    90    80     70    60     50</a:t>
            </a:r>
          </a:p>
          <a:p>
            <a:pPr marL="0" lvl="1" indent="0">
              <a:lnSpc>
                <a:spcPct val="100000"/>
              </a:lnSpc>
              <a:spcBef>
                <a:spcPts val="0"/>
              </a:spcBef>
              <a:spcAft>
                <a:spcPts val="600"/>
              </a:spcAft>
              <a:buNone/>
            </a:pPr>
            <a:r>
              <a:rPr lang="en-US" sz="2000" b="1" dirty="0" err="1">
                <a:solidFill>
                  <a:srgbClr val="0070C0"/>
                </a:solidFill>
                <a:latin typeface="Courier New" panose="02070309020205020404" pitchFamily="49" charset="0"/>
              </a:rPr>
              <a:t>LetterGrade</a:t>
            </a:r>
            <a:r>
              <a:rPr lang="en-US" sz="2400" b="1" dirty="0">
                <a:solidFill>
                  <a:srgbClr val="0070C0"/>
                </a:solidFill>
                <a:latin typeface="Courier New" panose="02070309020205020404" pitchFamily="49" charset="0"/>
              </a:rPr>
              <a:t>[]</a:t>
            </a:r>
            <a:r>
              <a:rPr lang="en-US" sz="2400" dirty="0">
                <a:solidFill>
                  <a:srgbClr val="002060"/>
                </a:solidFill>
                <a:latin typeface="Courier New" panose="02070309020205020404" pitchFamily="49" charset="0"/>
              </a:rPr>
              <a:t>:    “A”   ”B”    ”C”   ”D”    ”F”</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7171319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2.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3.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4.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5.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6.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7.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docProps/app.xml><?xml version="1.0" encoding="utf-8"?>
<Properties xmlns="http://schemas.openxmlformats.org/officeDocument/2006/extended-properties" xmlns:vt="http://schemas.openxmlformats.org/officeDocument/2006/docPropsVTypes">
  <Template/>
  <TotalTime>2439</TotalTime>
  <Words>1961</Words>
  <Application>Microsoft Office PowerPoint</Application>
  <PresentationFormat>Widescreen</PresentationFormat>
  <Paragraphs>354</Paragraphs>
  <Slides>29</Slides>
  <Notes>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29</vt:i4>
      </vt:variant>
    </vt:vector>
  </HeadingPairs>
  <TitlesOfParts>
    <vt:vector size="43" baseType="lpstr">
      <vt:lpstr>Aharoni</vt:lpstr>
      <vt:lpstr>Arial</vt:lpstr>
      <vt:lpstr>Calibri</vt:lpstr>
      <vt:lpstr>Calibri Light</vt:lpstr>
      <vt:lpstr>Charlotte Book</vt:lpstr>
      <vt:lpstr>Charlotte Sans Medium</vt:lpstr>
      <vt:lpstr>Courier New</vt:lpstr>
      <vt:lpstr>Helvetica</vt:lpstr>
      <vt:lpstr>Symbol</vt:lpstr>
      <vt:lpstr>Times</vt:lpstr>
      <vt:lpstr>Times New Roman</vt:lpstr>
      <vt:lpstr>Wingdings</vt:lpstr>
      <vt:lpstr>Wingdings 3</vt:lpstr>
      <vt:lpstr>Retrospect</vt:lpstr>
      <vt:lpstr>Chapter 7 Arrays: Lists and Tables</vt:lpstr>
      <vt:lpstr>7.1 One-Dimensional Arrays</vt:lpstr>
      <vt:lpstr>Array Basics</vt:lpstr>
      <vt:lpstr>Array Basics</vt:lpstr>
      <vt:lpstr>Entering Elements into an Array</vt:lpstr>
      <vt:lpstr>Declaring Arrays</vt:lpstr>
      <vt:lpstr>Filling (loading) an Array</vt:lpstr>
      <vt:lpstr>Example: Rainfall Amounts</vt:lpstr>
      <vt:lpstr>7.2  Parallel Arrays</vt:lpstr>
      <vt:lpstr>PowerPoint Presentation</vt:lpstr>
      <vt:lpstr>Why Use Arrays?</vt:lpstr>
      <vt:lpstr>Arrays Save Time and Effort</vt:lpstr>
      <vt:lpstr>Arrays Make Programming Easy and Concise</vt:lpstr>
      <vt:lpstr>A Word About Databases</vt:lpstr>
      <vt:lpstr>How Databases May Be Used</vt:lpstr>
      <vt:lpstr>How Do Arrays Fit in?</vt:lpstr>
      <vt:lpstr>7.3 Strings As Arrays of Characters</vt:lpstr>
      <vt:lpstr>Stringing Arrays Together</vt:lpstr>
      <vt:lpstr>String Length vs Array Size</vt:lpstr>
      <vt:lpstr>Using the Length_Of() Function to Validate Input</vt:lpstr>
      <vt:lpstr>Example: Using Character Arrays</vt:lpstr>
      <vt:lpstr>Example: Using Character Arrays (continued)</vt:lpstr>
      <vt:lpstr>7.4 Two-Dimensional Arrays</vt:lpstr>
      <vt:lpstr>7.4 Two-Dimensional Arrays</vt:lpstr>
      <vt:lpstr>Example: A Two-Dimensional Array</vt:lpstr>
      <vt:lpstr>Basics of Two-Dimensional Arrays</vt:lpstr>
      <vt:lpstr>Use Nested Loops to Load a Two-Dimensional Array</vt:lpstr>
      <vt:lpstr>Use Nested Loops to Display the Contents of a Two-Dimensional Array</vt:lpstr>
      <vt:lpstr>Example:  Input names and 5 test scores for a class of students into a 2-dimensional array using a sentinel-controlled loop. Display the contents of the array using the count from the input to know exactly how many student records should be displayed.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 Introduction</dc:title>
  <dc:creator>Lizard</dc:creator>
  <cp:lastModifiedBy>Lawson, Nicholaus</cp:lastModifiedBy>
  <cp:revision>233</cp:revision>
  <cp:lastPrinted>2016-11-16T21:40:55Z</cp:lastPrinted>
  <dcterms:created xsi:type="dcterms:W3CDTF">2013-08-15T13:50:50Z</dcterms:created>
  <dcterms:modified xsi:type="dcterms:W3CDTF">2016-11-16T22:45:06Z</dcterms:modified>
</cp:coreProperties>
</file>