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399" r:id="rId3"/>
    <p:sldId id="257" r:id="rId4"/>
    <p:sldId id="382" r:id="rId5"/>
    <p:sldId id="340" r:id="rId6"/>
    <p:sldId id="331" r:id="rId7"/>
    <p:sldId id="404" r:id="rId8"/>
    <p:sldId id="400" r:id="rId9"/>
    <p:sldId id="291" r:id="rId10"/>
    <p:sldId id="401" r:id="rId11"/>
    <p:sldId id="346" r:id="rId12"/>
    <p:sldId id="405" r:id="rId13"/>
    <p:sldId id="402" r:id="rId14"/>
    <p:sldId id="347" r:id="rId15"/>
    <p:sldId id="264" r:id="rId16"/>
    <p:sldId id="265" r:id="rId17"/>
    <p:sldId id="394" r:id="rId18"/>
    <p:sldId id="376" r:id="rId19"/>
    <p:sldId id="395" r:id="rId20"/>
    <p:sldId id="272" r:id="rId21"/>
    <p:sldId id="403" r:id="rId22"/>
    <p:sldId id="39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73"/>
    <a:srgbClr val="A7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F6CA-1548-4E28-B18B-D1CAD608CCB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092-BC88-4B26-AEDB-79051C4F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43A-5040-4A0F-8D84-0FC0F245E801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9E4-3DD1-464F-93A6-59DFEC0D0F75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D32-120E-4BCC-908A-CDE1B485FF4E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761-EF14-42D9-BC44-827E09E0080B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B9E-01B3-48AA-BFA7-5BA9054452FF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B8C-6009-4333-A1B9-2CC10F4116F7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28C-35CA-429B-A9F4-6CE1E0C03942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781-AC42-4ACC-AAA4-F0086B83E95D}" type="datetime1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B8C3-C3C2-4504-B694-73D8FBF60FC3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B9689-B8D3-484B-8B97-DC2B965AC679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ACE-BB94-4502-9F48-13D79D12BBBB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D936F-619A-425C-BD01-F09E4E03B05F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62795" cy="283550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Searching and Sorting </a:t>
            </a: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585" y="322730"/>
            <a:ext cx="6390043" cy="93231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Swapping Values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6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 To </a:t>
            </a:r>
            <a:r>
              <a:rPr lang="en-US" dirty="0">
                <a:solidFill>
                  <a:srgbClr val="002060"/>
                </a:solidFill>
              </a:rPr>
              <a:t>swap two values, you must store one of them in a temporary storage location while you make the swap.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 To </a:t>
            </a:r>
            <a:r>
              <a:rPr lang="en-US" dirty="0">
                <a:solidFill>
                  <a:srgbClr val="002060"/>
                </a:solidFill>
              </a:rPr>
              <a:t>interchange array elements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Array[K]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2060"/>
                </a:solidFill>
              </a:rPr>
              <a:t>, the </a:t>
            </a:r>
            <a:r>
              <a:rPr lang="en-US" dirty="0" err="1">
                <a:solidFill>
                  <a:srgbClr val="002060"/>
                </a:solidFill>
              </a:rPr>
              <a:t>pseudocode</a:t>
            </a:r>
            <a:r>
              <a:rPr lang="en-US" dirty="0">
                <a:solidFill>
                  <a:srgbClr val="002060"/>
                </a:solidFill>
              </a:rPr>
              <a:t> for the swap looks like this:</a:t>
            </a:r>
          </a:p>
          <a:p>
            <a:pPr marL="950192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Set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Array[K]</a:t>
            </a:r>
          </a:p>
          <a:p>
            <a:pPr marL="950192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Set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Array[K]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 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</a:p>
          <a:p>
            <a:pPr marL="950192" lvl="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Set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 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</a:rPr>
              <a:t>Walk through the swap routine with a few values to see how it works.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</a:rPr>
              <a:t>	If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= 6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= 18</a:t>
            </a:r>
            <a:r>
              <a:rPr lang="en-US" dirty="0">
                <a:solidFill>
                  <a:srgbClr val="002060"/>
                </a:solidFill>
              </a:rPr>
              <a:t> at first, after the </a:t>
            </a:r>
            <a:r>
              <a:rPr lang="en-US" dirty="0" smtClean="0">
                <a:solidFill>
                  <a:srgbClr val="002060"/>
                </a:solidFill>
              </a:rPr>
              <a:t>swap:</a:t>
            </a:r>
          </a:p>
          <a:p>
            <a: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Array[K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060"/>
                </a:solidFill>
              </a:rPr>
              <a:t> will contain the value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18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Array[K 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060"/>
                </a:solidFill>
              </a:rPr>
              <a:t> will contain the value 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</a:t>
            </a:r>
          </a:p>
          <a:p>
            <a: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 What </a:t>
            </a:r>
            <a:r>
              <a:rPr lang="en-US" sz="2000" dirty="0">
                <a:solidFill>
                  <a:srgbClr val="002060"/>
                </a:solidFill>
              </a:rPr>
              <a:t>will be the value in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Temp</a:t>
            </a:r>
            <a:r>
              <a:rPr lang="en-US" sz="2000" dirty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886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Swap Example: </a:t>
            </a:r>
            <a:r>
              <a:rPr lang="en-US" sz="2000" dirty="0">
                <a:solidFill>
                  <a:srgbClr val="002060"/>
                </a:solidFill>
              </a:rPr>
              <a:t>The shirt can be either yellow or green and the logo can be either black or red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(assumption: only the 4 colors specified are entered but may be in incorrect order)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1671" y="1845734"/>
            <a:ext cx="10564009" cy="4023360"/>
          </a:xfrm>
        </p:spPr>
        <p:txBody>
          <a:bodyPr>
            <a:normAutofit fontScale="92500" lnSpcReduction="10000"/>
          </a:bodyPr>
          <a:lstStyle/>
          <a:p>
            <a:pPr marL="0" lvl="1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“Pick two colors: either yellow or green and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either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 or black.“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your first color: “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your second color: “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“yellow”) OR (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“green”) Then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	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	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	End If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have selected a “ +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Shirt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“ shirt 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“ </a:t>
            </a:r>
            <a:endParaRPr lang="en-IN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“ logo.”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0160" y="2025979"/>
            <a:ext cx="2795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Flowchart for the Bubble Sort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7" name="Picture 6" descr="fig06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37" y="327670"/>
            <a:ext cx="4452060" cy="55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0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9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General </a:t>
            </a:r>
            <a:r>
              <a:rPr lang="en-US" sz="3200" b="1" dirty="0" err="1" smtClean="0">
                <a:solidFill>
                  <a:srgbClr val="002060"/>
                </a:solidFill>
              </a:rPr>
              <a:t>Pseudocode</a:t>
            </a:r>
            <a:r>
              <a:rPr lang="en-US" sz="3200" b="1" dirty="0" smtClean="0">
                <a:solidFill>
                  <a:srgbClr val="002060"/>
                </a:solidFill>
              </a:rPr>
              <a:t> for the Bubble Sort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2060"/>
                </a:solidFill>
                <a:cs typeface="Courier New" panose="02070309020205020404" pitchFamily="49" charset="0"/>
              </a:rPr>
              <a:t>Given an array, </a:t>
            </a:r>
            <a:r>
              <a:rPr lang="en-I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2060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with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elements: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 </a:t>
            </a:r>
            <a:r>
              <a:rPr lang="en-I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sorted)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A[K]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Interchange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A[K]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2060"/>
                </a:solidFill>
                <a:cs typeface="Courier New" panose="02070309020205020404" pitchFamily="49" charset="0"/>
              </a:rPr>
              <a:t>The maximum number passes needed to sort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numbers is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 </a:t>
            </a:r>
            <a:r>
              <a:rPr 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but may be less. </a:t>
            </a:r>
            <a:r>
              <a:rPr 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A flag is used to exit the array when all elements are sorted.</a:t>
            </a:r>
            <a:endParaRPr lang="en-US" sz="2400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69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1271" y="491735"/>
            <a:ext cx="2603350" cy="229449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Input numbers in any order and sort them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1319" y="118335"/>
            <a:ext cx="7827670" cy="5959736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Boolean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“Enter a test score; enter –9999 when done: “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–9999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[Count]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“Enter a test score; enter –9999 when done: “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While(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OneScore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 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2)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Write “Sorted list...”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1)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0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291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8.3 The Binary Search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8809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The </a:t>
            </a:r>
            <a:r>
              <a:rPr lang="en-US" sz="3100" b="1" dirty="0">
                <a:solidFill>
                  <a:srgbClr val="002060"/>
                </a:solidFill>
              </a:rPr>
              <a:t>binary search </a:t>
            </a:r>
            <a:r>
              <a:rPr lang="en-US" sz="3100" dirty="0">
                <a:solidFill>
                  <a:srgbClr val="002060"/>
                </a:solidFill>
              </a:rPr>
              <a:t>method is a good way to search a large amount of data for a particular </a:t>
            </a:r>
            <a:r>
              <a:rPr lang="en-US" sz="3100" dirty="0" smtClean="0">
                <a:solidFill>
                  <a:srgbClr val="002060"/>
                </a:solidFill>
              </a:rPr>
              <a:t>item.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002060"/>
                </a:solidFill>
              </a:rPr>
              <a:t>That item is called </a:t>
            </a:r>
            <a:r>
              <a:rPr lang="en-US" sz="3100" dirty="0">
                <a:solidFill>
                  <a:srgbClr val="002060"/>
                </a:solidFill>
              </a:rPr>
              <a:t>the </a:t>
            </a:r>
            <a:r>
              <a:rPr lang="en-US" sz="3100" b="1" dirty="0">
                <a:solidFill>
                  <a:srgbClr val="002060"/>
                </a:solidFill>
              </a:rPr>
              <a:t>search key</a:t>
            </a:r>
            <a:r>
              <a:rPr lang="en-US" sz="31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100" b="1" dirty="0">
                <a:solidFill>
                  <a:srgbClr val="002060"/>
                </a:solidFill>
              </a:rPr>
              <a:t> </a:t>
            </a:r>
            <a:r>
              <a:rPr lang="en-US" sz="3100" dirty="0">
                <a:solidFill>
                  <a:srgbClr val="002060"/>
                </a:solidFill>
              </a:rPr>
              <a:t>The binary search works better for large amounts of data than the serial </a:t>
            </a:r>
            <a:r>
              <a:rPr lang="en-US" sz="3100" dirty="0" smtClean="0">
                <a:solidFill>
                  <a:srgbClr val="002060"/>
                </a:solidFill>
              </a:rPr>
              <a:t>search.</a:t>
            </a:r>
            <a:endParaRPr lang="en-US" sz="31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rgbClr val="002060"/>
                </a:solidFill>
              </a:rPr>
              <a:t>The binary search is:</a:t>
            </a:r>
            <a:endParaRPr lang="en-US" sz="3100" dirty="0">
              <a:solidFill>
                <a:srgbClr val="002060"/>
              </a:solidFill>
            </a:endParaRPr>
          </a:p>
          <a:p>
            <a:pPr marL="822960" lvl="4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rgbClr val="002060"/>
                </a:solidFill>
              </a:rPr>
              <a:t>more efficient than the s</a:t>
            </a:r>
            <a:r>
              <a:rPr lang="en-US" sz="3100" dirty="0">
                <a:solidFill>
                  <a:srgbClr val="002060"/>
                </a:solidFill>
              </a:rPr>
              <a:t>erial search technique</a:t>
            </a:r>
          </a:p>
          <a:p>
            <a:pPr marL="822960" lvl="4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rgbClr val="002060"/>
                </a:solidFill>
              </a:rPr>
              <a:t>requires that the </a:t>
            </a:r>
            <a:r>
              <a:rPr lang="en-US" sz="3100" b="1" dirty="0">
                <a:solidFill>
                  <a:srgbClr val="002060"/>
                </a:solidFill>
              </a:rPr>
              <a:t>table</a:t>
            </a:r>
            <a:r>
              <a:rPr lang="en-US" sz="3100" i="1" dirty="0">
                <a:solidFill>
                  <a:srgbClr val="002060"/>
                </a:solidFill>
              </a:rPr>
              <a:t> </a:t>
            </a:r>
            <a:r>
              <a:rPr lang="en-US" sz="3100" b="1" dirty="0">
                <a:solidFill>
                  <a:srgbClr val="002060"/>
                </a:solidFill>
              </a:rPr>
              <a:t>keys</a:t>
            </a:r>
            <a:r>
              <a:rPr lang="en-US" sz="3100" dirty="0">
                <a:solidFill>
                  <a:srgbClr val="002060"/>
                </a:solidFill>
              </a:rPr>
              <a:t>, the array of data to be searched, is in numerical or alphabetical </a:t>
            </a:r>
            <a:r>
              <a:rPr lang="en-US" sz="3100" dirty="0" smtClean="0">
                <a:solidFill>
                  <a:srgbClr val="002060"/>
                </a:solidFill>
              </a:rPr>
              <a:t>order</a:t>
            </a:r>
            <a:endParaRPr lang="en-US" sz="31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General Process for the Binary Search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First </a:t>
            </a:r>
            <a:r>
              <a:rPr lang="en-US" sz="2400" dirty="0">
                <a:solidFill>
                  <a:srgbClr val="002060"/>
                </a:solidFill>
              </a:rPr>
              <a:t>compare the </a:t>
            </a:r>
            <a:r>
              <a:rPr lang="en-US" sz="2400" b="1" dirty="0">
                <a:solidFill>
                  <a:srgbClr val="002060"/>
                </a:solidFill>
              </a:rPr>
              <a:t>search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key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(the </a:t>
            </a:r>
            <a:r>
              <a:rPr lang="en-US" sz="2400" b="1" dirty="0">
                <a:solidFill>
                  <a:srgbClr val="002060"/>
                </a:solidFill>
              </a:rPr>
              <a:t>target</a:t>
            </a:r>
            <a:r>
              <a:rPr lang="en-US" sz="2400" dirty="0">
                <a:solidFill>
                  <a:srgbClr val="002060"/>
                </a:solidFill>
              </a:rPr>
              <a:t>) to the </a:t>
            </a:r>
            <a:r>
              <a:rPr lang="en-US" sz="2400" b="1" dirty="0">
                <a:solidFill>
                  <a:srgbClr val="002060"/>
                </a:solidFill>
              </a:rPr>
              <a:t>table key</a:t>
            </a:r>
            <a:r>
              <a:rPr lang="en-US" sz="2400" dirty="0">
                <a:solidFill>
                  <a:srgbClr val="002060"/>
                </a:solidFill>
              </a:rPr>
              <a:t> midway through the given array.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Because </a:t>
            </a:r>
            <a:r>
              <a:rPr lang="en-US" sz="2400" dirty="0">
                <a:solidFill>
                  <a:srgbClr val="002060"/>
                </a:solidFill>
              </a:rPr>
              <a:t>the array data is ordered, it is possible to see in which </a:t>
            </a:r>
            <a:r>
              <a:rPr lang="en-US" sz="2400" i="1" dirty="0">
                <a:solidFill>
                  <a:srgbClr val="002060"/>
                </a:solidFill>
              </a:rPr>
              <a:t>half </a:t>
            </a:r>
            <a:r>
              <a:rPr lang="en-US" sz="2400" dirty="0">
                <a:solidFill>
                  <a:srgbClr val="002060"/>
                </a:solidFill>
              </a:rPr>
              <a:t>of the array the search key lies.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Then </a:t>
            </a:r>
            <a:r>
              <a:rPr lang="en-US" sz="2400" dirty="0">
                <a:solidFill>
                  <a:srgbClr val="002060"/>
                </a:solidFill>
              </a:rPr>
              <a:t>compare the search key to the table key in the middle of this half.</a:t>
            </a:r>
          </a:p>
          <a:p>
            <a:pPr marL="708660" lvl="3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This determines </a:t>
            </a:r>
            <a:r>
              <a:rPr lang="en-US" sz="2400" dirty="0">
                <a:solidFill>
                  <a:srgbClr val="002060"/>
                </a:solidFill>
              </a:rPr>
              <a:t>in which </a:t>
            </a:r>
            <a:r>
              <a:rPr lang="en-US" sz="2400" i="1" dirty="0">
                <a:solidFill>
                  <a:srgbClr val="002060"/>
                </a:solidFill>
              </a:rPr>
              <a:t>quarter </a:t>
            </a:r>
            <a:r>
              <a:rPr lang="en-US" sz="2400" dirty="0">
                <a:solidFill>
                  <a:srgbClr val="002060"/>
                </a:solidFill>
              </a:rPr>
              <a:t>of the array the search key is located.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Then look at the middle entry in this quarter.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Continue this process until search key is found.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940" y="1933011"/>
            <a:ext cx="3302599" cy="122973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General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for Binary Search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7699" y="408790"/>
            <a:ext cx="7333129" cy="5658523"/>
          </a:xfrm>
        </p:spPr>
        <p:txBody>
          <a:bodyPr>
            <a:noAutofit/>
          </a:bodyPr>
          <a:lstStyle/>
          <a:p>
            <a:pPr marL="201168" lvl="1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As Integer 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Declare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Found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As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Boolean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201168" lvl="1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/2)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6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Found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7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While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Found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== 0) AND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8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	If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Array[Index]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9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Found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If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&gt;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Array[Index]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High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)/2)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If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Array[Index]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–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High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+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)/2)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18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19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0485" y="178593"/>
            <a:ext cx="9843248" cy="61747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Combining Parallel Arrays and a Binary Search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094" y="796067"/>
            <a:ext cx="10660827" cy="474412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Professor Crabtree saves all her student records in parallel arrays.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array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dirty="0">
                <a:solidFill>
                  <a:srgbClr val="002060"/>
                </a:solidFill>
              </a:rPr>
              <a:t> holds the students’ names, listed alphabetically by last name.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Each </a:t>
            </a:r>
            <a:r>
              <a:rPr lang="en-US" dirty="0">
                <a:solidFill>
                  <a:srgbClr val="002060"/>
                </a:solidFill>
              </a:rPr>
              <a:t>time she gives an exam or grades a homework assignment, she adds a new parallel array: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Exam1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Exam2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HW1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HW2</a:t>
            </a:r>
            <a:r>
              <a:rPr lang="en-US" dirty="0">
                <a:solidFill>
                  <a:srgbClr val="002060"/>
                </a:solidFill>
              </a:rPr>
              <a:t>, and so on.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Now </a:t>
            </a:r>
            <a:r>
              <a:rPr lang="en-US" dirty="0">
                <a:solidFill>
                  <a:srgbClr val="002060"/>
                </a:solidFill>
              </a:rPr>
              <a:t>Dr. Crabtree </a:t>
            </a:r>
            <a:r>
              <a:rPr lang="en-US" dirty="0" smtClean="0">
                <a:solidFill>
                  <a:srgbClr val="002060"/>
                </a:solidFill>
              </a:rPr>
              <a:t>wants to be able to </a:t>
            </a:r>
            <a:r>
              <a:rPr lang="en-US" dirty="0">
                <a:solidFill>
                  <a:srgbClr val="002060"/>
                </a:solidFill>
              </a:rPr>
              <a:t>locate the record for one </a:t>
            </a:r>
            <a:r>
              <a:rPr lang="en-US" dirty="0" smtClean="0">
                <a:solidFill>
                  <a:srgbClr val="002060"/>
                </a:solidFill>
              </a:rPr>
              <a:t>specific student. 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err="1" smtClean="0">
                <a:solidFill>
                  <a:srgbClr val="002060"/>
                </a:solidFill>
              </a:rPr>
              <a:t>pseudocode</a:t>
            </a:r>
            <a:r>
              <a:rPr lang="en-US" dirty="0" smtClean="0">
                <a:solidFill>
                  <a:srgbClr val="002060"/>
                </a:solidFill>
              </a:rPr>
              <a:t> on the next slide assumes </a:t>
            </a:r>
            <a:r>
              <a:rPr lang="en-US" dirty="0">
                <a:solidFill>
                  <a:srgbClr val="002060"/>
                </a:solidFill>
              </a:rPr>
              <a:t>the following parallel arrays have been declared, filled with data, and that the following variables have been declared: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Names[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is an array of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2000" dirty="0">
                <a:solidFill>
                  <a:srgbClr val="002060"/>
                </a:solidFill>
              </a:rPr>
              <a:t> with each element holding a student’s last name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First[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solidFill>
                  <a:srgbClr val="002060"/>
                </a:solidFill>
              </a:rPr>
              <a:t>is an array of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2000" dirty="0">
                <a:solidFill>
                  <a:srgbClr val="002060"/>
                </a:solidFill>
              </a:rPr>
              <a:t> with each element holding a student’s first name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Exam1[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HW1[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HW2[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solidFill>
                  <a:srgbClr val="002060"/>
                </a:solidFill>
              </a:rPr>
              <a:t>are parallel arrays of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002060"/>
                </a:solidFill>
              </a:rPr>
              <a:t>, and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002060"/>
                </a:solidFill>
              </a:rPr>
              <a:t> are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solidFill>
                  <a:srgbClr val="002060"/>
                </a:solidFill>
              </a:rPr>
              <a:t> variables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is a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variable.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is a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2060"/>
                </a:solidFill>
              </a:rPr>
              <a:t> variable.</a:t>
            </a:r>
          </a:p>
          <a:p>
            <a:pPr lvl="2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54846" y="505614"/>
            <a:ext cx="3072204" cy="161902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Professor Crabtree’s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0456" y="220534"/>
            <a:ext cx="8509300" cy="5922083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99, 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Floor(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student’s name: “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0) AND 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Names[Index]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Floor((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Names[Index]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Floor((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“Student record not found.”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“Student record for: “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First[Index]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“ “ +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“Exam 1: “ +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Exam1[Index]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“Homework 1: “ +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HW1[Index]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“Homework 2: “ +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HW2[Index]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Searching and Sorting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We </a:t>
            </a:r>
            <a:r>
              <a:rPr lang="en-US" sz="3200" dirty="0">
                <a:solidFill>
                  <a:srgbClr val="002060"/>
                </a:solidFill>
              </a:rPr>
              <a:t>often need to</a:t>
            </a:r>
            <a:r>
              <a:rPr lang="en-US" sz="3200" b="1" dirty="0">
                <a:solidFill>
                  <a:srgbClr val="002060"/>
                </a:solidFill>
              </a:rPr>
              <a:t> search </a:t>
            </a:r>
            <a:r>
              <a:rPr lang="en-US" sz="3200" dirty="0">
                <a:solidFill>
                  <a:srgbClr val="002060"/>
                </a:solidFill>
              </a:rPr>
              <a:t>an array for </a:t>
            </a:r>
            <a:r>
              <a:rPr lang="en-US" sz="3200" dirty="0" smtClean="0">
                <a:solidFill>
                  <a:srgbClr val="002060"/>
                </a:solidFill>
              </a:rPr>
              <a:t>a specific </a:t>
            </a:r>
            <a:r>
              <a:rPr lang="en-US" sz="3200" dirty="0">
                <a:solidFill>
                  <a:srgbClr val="002060"/>
                </a:solidFill>
              </a:rPr>
              <a:t>item.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We </a:t>
            </a:r>
            <a:r>
              <a:rPr lang="en-US" sz="3200" dirty="0">
                <a:solidFill>
                  <a:srgbClr val="002060"/>
                </a:solidFill>
              </a:rPr>
              <a:t>often need to </a:t>
            </a:r>
            <a:r>
              <a:rPr lang="en-US" sz="3200" b="1" dirty="0">
                <a:solidFill>
                  <a:srgbClr val="002060"/>
                </a:solidFill>
              </a:rPr>
              <a:t>sort </a:t>
            </a:r>
            <a:r>
              <a:rPr lang="en-US" sz="3200" dirty="0">
                <a:solidFill>
                  <a:srgbClr val="002060"/>
                </a:solidFill>
              </a:rPr>
              <a:t>an array </a:t>
            </a:r>
            <a:r>
              <a:rPr lang="en-US" sz="3200" dirty="0" smtClean="0">
                <a:solidFill>
                  <a:srgbClr val="002060"/>
                </a:solidFill>
              </a:rPr>
              <a:t>(from highest </a:t>
            </a:r>
            <a:r>
              <a:rPr lang="en-US" sz="3200" dirty="0">
                <a:solidFill>
                  <a:srgbClr val="002060"/>
                </a:solidFill>
              </a:rPr>
              <a:t>to lowest, </a:t>
            </a:r>
            <a:r>
              <a:rPr lang="en-US" sz="3200" dirty="0" smtClean="0">
                <a:solidFill>
                  <a:srgbClr val="002060"/>
                </a:solidFill>
              </a:rPr>
              <a:t>into alphabetical </a:t>
            </a:r>
            <a:r>
              <a:rPr lang="en-US" sz="3200" dirty="0">
                <a:solidFill>
                  <a:srgbClr val="002060"/>
                </a:solidFill>
              </a:rPr>
              <a:t>order, and so on).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There </a:t>
            </a:r>
            <a:r>
              <a:rPr lang="en-US" sz="3200" dirty="0">
                <a:solidFill>
                  <a:srgbClr val="002060"/>
                </a:solidFill>
              </a:rPr>
              <a:t>are many algorithms for searching and sorting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You </a:t>
            </a:r>
            <a:r>
              <a:rPr lang="en-US" sz="3200" dirty="0">
                <a:solidFill>
                  <a:srgbClr val="002060"/>
                </a:solidFill>
              </a:rPr>
              <a:t>could probably think of ways to write your own original programs to search or </a:t>
            </a:r>
            <a:r>
              <a:rPr lang="en-US" sz="3200" dirty="0" smtClean="0">
                <a:solidFill>
                  <a:srgbClr val="002060"/>
                </a:solidFill>
              </a:rPr>
              <a:t>sort but you </a:t>
            </a:r>
            <a:r>
              <a:rPr lang="en-US" sz="3200" dirty="0">
                <a:solidFill>
                  <a:srgbClr val="002060"/>
                </a:solidFill>
              </a:rPr>
              <a:t>should also know how to evaluate algorithms that are available for a task and be able to select which best serves your purpose in a given situation.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0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.4 The Selection Sort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4154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selection sort</a:t>
            </a:r>
            <a:r>
              <a:rPr lang="en-US" sz="2400" dirty="0">
                <a:solidFill>
                  <a:srgbClr val="002060"/>
                </a:solidFill>
              </a:rPr>
              <a:t> procedure is a more efficient way to sort data stored in an array than the bubble </a:t>
            </a:r>
            <a:r>
              <a:rPr lang="en-US" sz="2400" dirty="0" smtClean="0">
                <a:solidFill>
                  <a:srgbClr val="002060"/>
                </a:solidFill>
              </a:rPr>
              <a:t>sort.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Basic idea: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 On </a:t>
            </a:r>
            <a:r>
              <a:rPr lang="en-US" sz="2400" dirty="0">
                <a:solidFill>
                  <a:srgbClr val="002060"/>
                </a:solidFill>
              </a:rPr>
              <a:t>1st pass, locate the smallest array element and swap it with the first array </a:t>
            </a:r>
            <a:r>
              <a:rPr lang="en-US" sz="2400" dirty="0" smtClean="0">
                <a:solidFill>
                  <a:srgbClr val="002060"/>
                </a:solidFill>
              </a:rPr>
              <a:t>element.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dirty="0">
                <a:solidFill>
                  <a:srgbClr val="002060"/>
                </a:solidFill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pass, locate the second smallest element and swap it with the second element of the </a:t>
            </a:r>
            <a:r>
              <a:rPr lang="en-US" sz="2400" dirty="0" smtClean="0">
                <a:solidFill>
                  <a:srgbClr val="002060"/>
                </a:solidFill>
              </a:rPr>
              <a:t>array.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dirty="0">
                <a:solidFill>
                  <a:srgbClr val="002060"/>
                </a:solidFill>
              </a:rPr>
              <a:t>the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pass, locate the next smallest element and swap it with the third element of the array and so forth</a:t>
            </a:r>
            <a:r>
              <a:rPr lang="en-US" sz="2400" dirty="0" smtClean="0">
                <a:solidFill>
                  <a:srgbClr val="002060"/>
                </a:solidFill>
              </a:rPr>
              <a:t>...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If </a:t>
            </a:r>
            <a:r>
              <a:rPr lang="en-US" sz="2400" dirty="0">
                <a:solidFill>
                  <a:srgbClr val="002060"/>
                </a:solidFill>
              </a:rPr>
              <a:t>the array contains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elements, it will be completely sorted </a:t>
            </a:r>
            <a:r>
              <a:rPr lang="en-US" sz="2400" dirty="0" smtClean="0">
                <a:solidFill>
                  <a:srgbClr val="002060"/>
                </a:solidFill>
              </a:rPr>
              <a:t>after, at most,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	N </a:t>
            </a:r>
            <a:r>
              <a:rPr lang="en-US" sz="2400" b="1" dirty="0" smtClean="0">
                <a:solidFill>
                  <a:srgbClr val="002060"/>
                </a:solidFill>
              </a:rPr>
              <a:t>–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passes.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7530" y="287091"/>
            <a:ext cx="9215718" cy="74564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General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for the Selection Sort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7530" y="1222319"/>
            <a:ext cx="10058400" cy="4748175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Array[K]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Float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Littlest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Float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Littlest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	For (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		If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Littlest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Littlest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	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			End 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		End For(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		If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Array[K]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Array[Index]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		End 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	End For(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8387" y="484094"/>
            <a:ext cx="10058400" cy="77094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Applying the Selection Sort Technique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In </a:t>
            </a:r>
            <a:r>
              <a:rPr lang="en-US" sz="2800" dirty="0">
                <a:solidFill>
                  <a:srgbClr val="002060"/>
                </a:solidFill>
              </a:rPr>
              <a:t>this example </a:t>
            </a:r>
            <a:r>
              <a:rPr lang="en-US" sz="2800" dirty="0" smtClean="0">
                <a:solidFill>
                  <a:srgbClr val="002060"/>
                </a:solidFill>
              </a:rPr>
              <a:t>assume we have an array that holds the ages of 200 students in </a:t>
            </a:r>
            <a:r>
              <a:rPr lang="en-US" sz="2800" dirty="0">
                <a:solidFill>
                  <a:srgbClr val="002060"/>
                </a:solidFill>
              </a:rPr>
              <a:t>Professor Crabtree’s classes. </a:t>
            </a:r>
            <a:r>
              <a:rPr lang="en-US" sz="2800" dirty="0" smtClean="0">
                <a:solidFill>
                  <a:srgbClr val="002060"/>
                </a:solidFill>
              </a:rPr>
              <a:t>This program will sort the </a:t>
            </a:r>
            <a:r>
              <a:rPr lang="en-US" sz="2800" dirty="0">
                <a:solidFill>
                  <a:srgbClr val="002060"/>
                </a:solidFill>
              </a:rPr>
              <a:t>array </a:t>
            </a:r>
            <a:r>
              <a:rPr lang="en-US" sz="2800" dirty="0" smtClean="0">
                <a:solidFill>
                  <a:srgbClr val="002060"/>
                </a:solidFill>
              </a:rPr>
              <a:t>in </a:t>
            </a:r>
            <a:r>
              <a:rPr lang="en-US" sz="2800" dirty="0">
                <a:solidFill>
                  <a:srgbClr val="002060"/>
                </a:solidFill>
              </a:rPr>
              <a:t>ascending order. 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The </a:t>
            </a:r>
            <a:r>
              <a:rPr lang="en-US" sz="2800" dirty="0" err="1" smtClean="0">
                <a:solidFill>
                  <a:srgbClr val="002060"/>
                </a:solidFill>
              </a:rPr>
              <a:t>pseudocode</a:t>
            </a:r>
            <a:r>
              <a:rPr lang="en-US" sz="2800" dirty="0" smtClean="0">
                <a:solidFill>
                  <a:srgbClr val="002060"/>
                </a:solidFill>
              </a:rPr>
              <a:t> is on the following slide.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save space we will assume: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</a:t>
            </a:r>
            <a:r>
              <a:rPr lang="en-US" sz="2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an array of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US" sz="2800" dirty="0">
                <a:solidFill>
                  <a:srgbClr val="002060"/>
                </a:solidFill>
              </a:rPr>
              <a:t> with each element holding the age of a student (in years).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Youngest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800" dirty="0">
                <a:solidFill>
                  <a:srgbClr val="002060"/>
                </a:solidFill>
              </a:rPr>
              <a:t> and,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800" dirty="0">
                <a:solidFill>
                  <a:srgbClr val="002060"/>
                </a:solidFill>
              </a:rPr>
              <a:t> are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800" dirty="0">
                <a:solidFill>
                  <a:srgbClr val="002060"/>
                </a:solidFill>
              </a:rPr>
              <a:t> variables.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30937" y="451821"/>
            <a:ext cx="7100047" cy="530352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199, 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Youngest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Ages[J]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Youngest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Youngest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Ages[J]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While(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Ages[K]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Ages[K]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Ages[Index]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Ages[Index]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While(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“Ages sorted: “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	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Ages[M]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While(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59" y="700051"/>
            <a:ext cx="3583194" cy="217224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Example: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Use the selection sort to sort a large data set.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8.1 The Serial Search Technique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Load</a:t>
            </a:r>
            <a:r>
              <a:rPr lang="en-US" sz="2800" dirty="0">
                <a:solidFill>
                  <a:srgbClr val="002060"/>
                </a:solidFill>
              </a:rPr>
              <a:t>, or populate, the arrays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Identify the </a:t>
            </a:r>
            <a:r>
              <a:rPr lang="en-US" sz="2800" b="1" dirty="0" smtClean="0">
                <a:solidFill>
                  <a:srgbClr val="002060"/>
                </a:solidFill>
              </a:rPr>
              <a:t>key</a:t>
            </a:r>
            <a:r>
              <a:rPr lang="en-US" sz="2800" dirty="0" smtClean="0">
                <a:solidFill>
                  <a:srgbClr val="002060"/>
                </a:solidFill>
              </a:rPr>
              <a:t> (the item to locate).</a:t>
            </a:r>
            <a:endParaRPr lang="en-US" sz="28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Search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the array that contains the key to find a  match.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Display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the key and corresponding values in the non-key arrays with the same subscript as the one with the key value, if a match is found.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 Display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an </a:t>
            </a:r>
            <a:r>
              <a:rPr lang="en-US" sz="2800" dirty="0" smtClean="0">
                <a:solidFill>
                  <a:srgbClr val="002060"/>
                </a:solidFill>
              </a:rPr>
              <a:t>“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unsuccessful search”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message if no matches are found.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Use a Flag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99755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3000" dirty="0" smtClean="0">
                <a:solidFill>
                  <a:srgbClr val="002060"/>
                </a:solidFill>
              </a:rPr>
              <a:t>Use </a:t>
            </a:r>
            <a:r>
              <a:rPr lang="en-US" sz="3000" dirty="0">
                <a:solidFill>
                  <a:srgbClr val="002060"/>
                </a:solidFill>
              </a:rPr>
              <a:t>a flag, or switch, to decide which message to print.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 A</a:t>
            </a:r>
            <a:r>
              <a:rPr lang="en-US" sz="3000" b="1" dirty="0" smtClean="0">
                <a:solidFill>
                  <a:srgbClr val="002060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flag </a:t>
            </a:r>
            <a:r>
              <a:rPr lang="en-US" sz="3000" dirty="0">
                <a:solidFill>
                  <a:srgbClr val="002060"/>
                </a:solidFill>
              </a:rPr>
              <a:t>is a </a:t>
            </a:r>
            <a:r>
              <a:rPr lang="en-US" sz="3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 smtClean="0">
                <a:solidFill>
                  <a:srgbClr val="002060"/>
                </a:solidFill>
              </a:rPr>
              <a:t> variable </a:t>
            </a:r>
            <a:r>
              <a:rPr lang="en-US" sz="3000" dirty="0">
                <a:solidFill>
                  <a:srgbClr val="002060"/>
                </a:solidFill>
              </a:rPr>
              <a:t>that is set to </a:t>
            </a:r>
            <a:r>
              <a:rPr lang="en-US" sz="3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</a:rPr>
              <a:t> or </a:t>
            </a:r>
            <a:r>
              <a:rPr lang="en-US" sz="3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3000" dirty="0">
                <a:solidFill>
                  <a:srgbClr val="002060"/>
                </a:solidFill>
              </a:rPr>
              <a:t>(</a:t>
            </a:r>
            <a:r>
              <a:rPr lang="en-US" sz="3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3000" dirty="0">
                <a:solidFill>
                  <a:srgbClr val="002060"/>
                </a:solidFill>
              </a:rPr>
              <a:t>or</a:t>
            </a:r>
            <a:r>
              <a:rPr lang="en-US" sz="3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</a:t>
            </a:r>
            <a:r>
              <a:rPr lang="en-US" sz="3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en-US" sz="3000" dirty="0">
                <a:solidFill>
                  <a:srgbClr val="002060"/>
                </a:solidFill>
              </a:rPr>
              <a:t>),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rgbClr val="002060"/>
                </a:solidFill>
              </a:rPr>
              <a:t>depending on the results of an operation.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 The </a:t>
            </a:r>
            <a:r>
              <a:rPr lang="en-US" sz="3000" dirty="0">
                <a:solidFill>
                  <a:srgbClr val="002060"/>
                </a:solidFill>
              </a:rPr>
              <a:t>value of the flag can be checked later in the program with an </a:t>
            </a:r>
            <a:r>
              <a:rPr lang="en-US" sz="3000" b="1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  <a:r>
              <a:rPr lang="en-US" sz="3000" dirty="0">
                <a:solidFill>
                  <a:srgbClr val="002060"/>
                </a:solidFill>
              </a:rPr>
              <a:t> statement to determine which action to take.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9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General </a:t>
            </a:r>
            <a:r>
              <a:rPr lang="en-US" sz="3200" b="1" dirty="0" err="1" smtClean="0">
                <a:solidFill>
                  <a:srgbClr val="002060"/>
                </a:solidFill>
              </a:rPr>
              <a:t>Pseudocode</a:t>
            </a:r>
            <a:r>
              <a:rPr lang="en-US" sz="3200" b="1" dirty="0" smtClean="0">
                <a:solidFill>
                  <a:srgbClr val="002060"/>
                </a:solidFill>
              </a:rPr>
              <a:t> for the Serial Search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the subscript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of the current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a flag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AND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KeyData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Then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KeyData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“The item you are searching for was not found.”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9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0160" y="2025979"/>
            <a:ext cx="2795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Flowchart for the Serial Search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37" y="397697"/>
            <a:ext cx="6087094" cy="5357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7685" y="287338"/>
            <a:ext cx="6375389" cy="6808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Example: Searching and Parallel Arrays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84094" y="1157064"/>
            <a:ext cx="10854466" cy="47058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2060"/>
                </a:solidFill>
              </a:rPr>
              <a:t> This </a:t>
            </a:r>
            <a:r>
              <a:rPr lang="en-US" sz="1800" dirty="0">
                <a:solidFill>
                  <a:srgbClr val="002060"/>
                </a:solidFill>
              </a:rPr>
              <a:t>program segment displays the test score for a particular student when </a:t>
            </a:r>
            <a:r>
              <a:rPr lang="en-US" sz="1800" dirty="0" smtClean="0">
                <a:solidFill>
                  <a:srgbClr val="002060"/>
                </a:solidFill>
              </a:rPr>
              <a:t>the student’s </a:t>
            </a:r>
            <a:r>
              <a:rPr lang="en-US" sz="1800" dirty="0">
                <a:solidFill>
                  <a:srgbClr val="002060"/>
                </a:solidFill>
              </a:rPr>
              <a:t>identification number is input by the user. </a:t>
            </a:r>
            <a:endParaRPr lang="en-US" sz="1800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2060"/>
                </a:solidFill>
              </a:rPr>
              <a:t> It </a:t>
            </a:r>
            <a:r>
              <a:rPr lang="en-US" sz="1800" dirty="0">
                <a:solidFill>
                  <a:srgbClr val="002060"/>
                </a:solidFill>
              </a:rPr>
              <a:t>searches an </a:t>
            </a:r>
            <a:r>
              <a:rPr lang="en-US" sz="1800" dirty="0" smtClean="0">
                <a:solidFill>
                  <a:srgbClr val="002060"/>
                </a:solidFill>
              </a:rPr>
              <a:t>array,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IDNumbers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>
                <a:solidFill>
                  <a:srgbClr val="002060"/>
                </a:solidFill>
              </a:rPr>
              <a:t>which consists of identification numbers for the ID number </a:t>
            </a:r>
            <a:r>
              <a:rPr lang="en-US" sz="1800" dirty="0" smtClean="0">
                <a:solidFill>
                  <a:srgbClr val="002060"/>
                </a:solidFill>
              </a:rPr>
              <a:t>input 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IDKey</a:t>
            </a:r>
            <a:r>
              <a:rPr lang="en-US" sz="1800" dirty="0" smtClean="0">
                <a:solidFill>
                  <a:srgbClr val="002060"/>
                </a:solidFill>
              </a:rPr>
              <a:t>).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2060"/>
                </a:solidFill>
              </a:rPr>
              <a:t>Then </a:t>
            </a:r>
            <a:r>
              <a:rPr lang="en-US" sz="1800" dirty="0">
                <a:solidFill>
                  <a:srgbClr val="002060"/>
                </a:solidFill>
              </a:rPr>
              <a:t>it does the following:</a:t>
            </a:r>
          </a:p>
          <a:p>
            <a:pPr marL="578358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Displays the corresponding student name and test score contained in </a:t>
            </a:r>
            <a:r>
              <a:rPr lang="en-US" dirty="0" smtClean="0">
                <a:solidFill>
                  <a:srgbClr val="002060"/>
                </a:solidFill>
              </a:rPr>
              <a:t>two parallel </a:t>
            </a:r>
            <a:r>
              <a:rPr lang="en-US" dirty="0">
                <a:solidFill>
                  <a:srgbClr val="002060"/>
                </a:solidFill>
              </a:rPr>
              <a:t>arrays named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Names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Scores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if the number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IDKey</a:t>
            </a:r>
            <a:r>
              <a:rPr lang="en-US" dirty="0">
                <a:solidFill>
                  <a:srgbClr val="002060"/>
                </a:solidFill>
              </a:rPr>
              <a:t> is found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IDNumbers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array or…</a:t>
            </a:r>
          </a:p>
          <a:p>
            <a:pPr marL="578358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Displays an appropriate message if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IDKey</a:t>
            </a:r>
            <a:r>
              <a:rPr lang="en-US" dirty="0">
                <a:solidFill>
                  <a:srgbClr val="002060"/>
                </a:solidFill>
              </a:rPr>
              <a:t> is not found in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IDNumbers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array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Pseudocode</a:t>
            </a:r>
            <a:r>
              <a:rPr lang="en-US" sz="1800" dirty="0" smtClean="0">
                <a:solidFill>
                  <a:srgbClr val="002060"/>
                </a:solidFill>
              </a:rPr>
              <a:t> is on next slide.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Assume </a:t>
            </a:r>
            <a:r>
              <a:rPr lang="en-US" sz="1800" dirty="0">
                <a:solidFill>
                  <a:srgbClr val="002060"/>
                </a:solidFill>
              </a:rPr>
              <a:t>that the arrays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IDNumbers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Names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>
                <a:solidFill>
                  <a:srgbClr val="002060"/>
                </a:solidFill>
              </a:rPr>
              <a:t>and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Scores </a:t>
            </a:r>
            <a:r>
              <a:rPr lang="en-US" sz="1800" dirty="0">
                <a:solidFill>
                  <a:srgbClr val="002060"/>
                </a:solidFill>
              </a:rPr>
              <a:t>have </a:t>
            </a:r>
            <a:r>
              <a:rPr lang="en-US" sz="1800" dirty="0" smtClean="0">
                <a:solidFill>
                  <a:srgbClr val="002060"/>
                </a:solidFill>
              </a:rPr>
              <a:t>already </a:t>
            </a:r>
            <a:r>
              <a:rPr lang="en-US" sz="1800" dirty="0">
                <a:solidFill>
                  <a:srgbClr val="002060"/>
                </a:solidFill>
              </a:rPr>
              <a:t>been declared and loaded with the necessary data. 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Assume that the </a:t>
            </a:r>
            <a:r>
              <a:rPr lang="en-US" sz="1800" dirty="0">
                <a:solidFill>
                  <a:srgbClr val="002060"/>
                </a:solidFill>
              </a:rPr>
              <a:t>number of elements in each of these parallel arrays is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>
                <a:solidFill>
                  <a:srgbClr val="002060"/>
                </a:solidFill>
              </a:rPr>
              <a:t>he</a:t>
            </a:r>
            <a:r>
              <a:rPr lang="en-US" sz="1800" dirty="0" smtClean="0">
                <a:solidFill>
                  <a:srgbClr val="002060"/>
                </a:solidFill>
              </a:rPr>
              <a:t> variables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IDKey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>
                <a:solidFill>
                  <a:srgbClr val="002060"/>
                </a:solidFill>
              </a:rPr>
              <a:t>and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Index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smtClean="0">
                <a:solidFill>
                  <a:srgbClr val="002060"/>
                </a:solidFill>
              </a:rPr>
              <a:t>have been declared as 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solidFill>
                  <a:srgbClr val="002060"/>
                </a:solidFill>
              </a:rPr>
              <a:t> variables, and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Found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has been </a:t>
            </a:r>
            <a:r>
              <a:rPr lang="en-US" sz="1800" dirty="0">
                <a:solidFill>
                  <a:srgbClr val="002060"/>
                </a:solidFill>
              </a:rPr>
              <a:t>declared as </a:t>
            </a:r>
            <a:r>
              <a:rPr lang="en-US" sz="1800" dirty="0" smtClean="0">
                <a:solidFill>
                  <a:srgbClr val="002060"/>
                </a:solidFill>
              </a:rPr>
              <a:t>a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solidFill>
                  <a:srgbClr val="002060"/>
                </a:solidFill>
              </a:rPr>
              <a:t> variable.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4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7685" y="287338"/>
            <a:ext cx="6375389" cy="6808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Example: Searching and Parallel Arrays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84094" y="968187"/>
            <a:ext cx="10854466" cy="50453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student ID number: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IDKey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AND (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IDNumbers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IDKey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Set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	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“Student ID not found”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“ID Number: “ +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IDKey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“Student name: “ +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“Test score: “ +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Scores[Index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1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1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4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1" y="322730"/>
            <a:ext cx="10972800" cy="93231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8.2 The Bubble Sort Technique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6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sort data means to arrange it in a particular numerical or alphabetical order, ascending or descending.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To </a:t>
            </a:r>
            <a:r>
              <a:rPr lang="en-US" sz="2800" dirty="0">
                <a:solidFill>
                  <a:srgbClr val="002060"/>
                </a:solidFill>
              </a:rPr>
              <a:t>sort small amounts of data, use the </a:t>
            </a:r>
            <a:r>
              <a:rPr lang="en-US" sz="2800" b="1" dirty="0">
                <a:solidFill>
                  <a:srgbClr val="002060"/>
                </a:solidFill>
              </a:rPr>
              <a:t>bubble sort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technique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Make several passes through the data.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Compare adjacent pairs of data.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If the pairs are not in order, swap them.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Continue until all data is processed.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1478</Words>
  <Application>Microsoft Office PowerPoint</Application>
  <PresentationFormat>Widescreen</PresentationFormat>
  <Paragraphs>296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Calibri</vt:lpstr>
      <vt:lpstr>Calibri Light</vt:lpstr>
      <vt:lpstr>Courier New</vt:lpstr>
      <vt:lpstr>Times</vt:lpstr>
      <vt:lpstr>Wingdings</vt:lpstr>
      <vt:lpstr>Retrospect</vt:lpstr>
      <vt:lpstr>Chapter 8 Searching and Sorting Arrays</vt:lpstr>
      <vt:lpstr>Searching and Sorting</vt:lpstr>
      <vt:lpstr>8.1 The Serial Search Technique</vt:lpstr>
      <vt:lpstr>Use a Flag</vt:lpstr>
      <vt:lpstr>General Pseudocode for the Serial Search</vt:lpstr>
      <vt:lpstr>PowerPoint Presentation</vt:lpstr>
      <vt:lpstr>Example: Searching and Parallel Arrays</vt:lpstr>
      <vt:lpstr>Example: Searching and Parallel Arrays</vt:lpstr>
      <vt:lpstr>8.2 The Bubble Sort Technique</vt:lpstr>
      <vt:lpstr>Swapping Values</vt:lpstr>
      <vt:lpstr>Swap Example: The shirt can be either yellow or green and the logo can be either black or red. (assumption: only the 4 colors specified are entered but may be in incorrect order)</vt:lpstr>
      <vt:lpstr>PowerPoint Presentation</vt:lpstr>
      <vt:lpstr>General Pseudocode for the Bubble Sort</vt:lpstr>
      <vt:lpstr>Example: Input numbers in any order and sort them</vt:lpstr>
      <vt:lpstr>8.3 The Binary Search</vt:lpstr>
      <vt:lpstr>General Process for the Binary Search</vt:lpstr>
      <vt:lpstr>General Pseudocode for Binary Search</vt:lpstr>
      <vt:lpstr>Combining Parallel Arrays and a Binary Search</vt:lpstr>
      <vt:lpstr>Professor Crabtree’s pseudocode</vt:lpstr>
      <vt:lpstr>8.4 The Selection Sort</vt:lpstr>
      <vt:lpstr>General Pseudocode for the Selection Sort</vt:lpstr>
      <vt:lpstr>Applying the Selection Sort Technique</vt:lpstr>
      <vt:lpstr>Example:  Use the selection sort to sort a large data set.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Introduction</dc:title>
  <dc:creator>Lizard</dc:creator>
  <cp:lastModifiedBy>Lizard</cp:lastModifiedBy>
  <cp:revision>251</cp:revision>
  <dcterms:created xsi:type="dcterms:W3CDTF">2013-08-15T13:50:50Z</dcterms:created>
  <dcterms:modified xsi:type="dcterms:W3CDTF">2013-10-17T19:58:15Z</dcterms:modified>
</cp:coreProperties>
</file>