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7"/>
  </p:notesMasterIdLst>
  <p:sldIdLst>
    <p:sldId id="256" r:id="rId2"/>
    <p:sldId id="257" r:id="rId3"/>
    <p:sldId id="382" r:id="rId4"/>
    <p:sldId id="340" r:id="rId5"/>
    <p:sldId id="406" r:id="rId6"/>
    <p:sldId id="331" r:id="rId7"/>
    <p:sldId id="404" r:id="rId8"/>
    <p:sldId id="400" r:id="rId9"/>
    <p:sldId id="407" r:id="rId10"/>
    <p:sldId id="408" r:id="rId11"/>
    <p:sldId id="291" r:id="rId12"/>
    <p:sldId id="401" r:id="rId13"/>
    <p:sldId id="346" r:id="rId14"/>
    <p:sldId id="402" r:id="rId15"/>
    <p:sldId id="409" r:id="rId16"/>
    <p:sldId id="410" r:id="rId17"/>
    <p:sldId id="411" r:id="rId18"/>
    <p:sldId id="412" r:id="rId19"/>
    <p:sldId id="413" r:id="rId20"/>
    <p:sldId id="414" r:id="rId21"/>
    <p:sldId id="415" r:id="rId22"/>
    <p:sldId id="416" r:id="rId23"/>
    <p:sldId id="417" r:id="rId24"/>
    <p:sldId id="264" r:id="rId25"/>
    <p:sldId id="265" r:id="rId26"/>
    <p:sldId id="418" r:id="rId27"/>
    <p:sldId id="419" r:id="rId28"/>
    <p:sldId id="420" r:id="rId29"/>
    <p:sldId id="421" r:id="rId30"/>
    <p:sldId id="376" r:id="rId31"/>
    <p:sldId id="395" r:id="rId32"/>
    <p:sldId id="272" r:id="rId33"/>
    <p:sldId id="403" r:id="rId34"/>
    <p:sldId id="273" r:id="rId35"/>
    <p:sldId id="42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E73"/>
    <a:srgbClr val="A7F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F6CA-1548-4E28-B18B-D1CAD608CCBF}" type="datetimeFigureOut">
              <a:rPr lang="en-US" smtClean="0"/>
              <a:t>11/1/2013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9F092-BC88-4B26-AEDB-79051C4FCA01}" type="slidenum">
              <a:rPr lang="en-US" smtClean="0"/>
              <a:t>‹#›</a:t>
            </a:fld>
            <a:endParaRPr lang="en-US"/>
          </a:p>
        </p:txBody>
      </p:sp>
    </p:spTree>
    <p:extLst>
      <p:ext uri="{BB962C8B-B14F-4D97-AF65-F5344CB8AC3E}">
        <p14:creationId xmlns:p14="http://schemas.microsoft.com/office/powerpoint/2010/main" val="148424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1</a:t>
            </a:fld>
            <a:endParaRPr lang="en-US"/>
          </a:p>
        </p:txBody>
      </p:sp>
    </p:spTree>
    <p:extLst>
      <p:ext uri="{BB962C8B-B14F-4D97-AF65-F5344CB8AC3E}">
        <p14:creationId xmlns:p14="http://schemas.microsoft.com/office/powerpoint/2010/main" val="397527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2</a:t>
            </a:fld>
            <a:endParaRPr lang="en-US"/>
          </a:p>
        </p:txBody>
      </p:sp>
    </p:spTree>
    <p:extLst>
      <p:ext uri="{BB962C8B-B14F-4D97-AF65-F5344CB8AC3E}">
        <p14:creationId xmlns:p14="http://schemas.microsoft.com/office/powerpoint/2010/main" val="152638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3</a:t>
            </a:fld>
            <a:endParaRPr lang="en-US"/>
          </a:p>
        </p:txBody>
      </p:sp>
    </p:spTree>
    <p:extLst>
      <p:ext uri="{BB962C8B-B14F-4D97-AF65-F5344CB8AC3E}">
        <p14:creationId xmlns:p14="http://schemas.microsoft.com/office/powerpoint/2010/main" val="2129861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23743A-5040-4A0F-8D84-0FC0F245E801}" type="datetime1">
              <a:rPr lang="en-US" smtClean="0"/>
              <a:t>11/1/2013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22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ED99E4-3DD1-464F-93A6-59DFEC0D0F75}" type="datetime1">
              <a:rPr lang="en-US" smtClean="0"/>
              <a:t>11/1/2013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19496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EAD32-120E-4BCC-908A-CDE1B485FF4E}" type="datetime1">
              <a:rPr lang="en-US" smtClean="0"/>
              <a:t>11/1/2013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43975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B7761-EF14-42D9-BC44-827E09E0080B}" type="datetime1">
              <a:rPr lang="en-US" smtClean="0"/>
              <a:t>11/1/2013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175040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FBB9E-01B3-48AA-BFA7-5BA9054452FF}" type="datetime1">
              <a:rPr lang="en-US" smtClean="0"/>
              <a:t>11/1/2013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1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DAB8C-6009-4333-A1B9-2CC10F4116F7}" type="datetime1">
              <a:rPr lang="en-US" smtClean="0"/>
              <a:t>11/1/2013</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52769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D8128C-35CA-429B-A9F4-6CE1E0C03942}" type="datetime1">
              <a:rPr lang="en-US" smtClean="0"/>
              <a:t>11/1/2013</a:t>
            </a:fld>
            <a:endParaRPr lang="en-US"/>
          </a:p>
        </p:txBody>
      </p:sp>
      <p:sp>
        <p:nvSpPr>
          <p:cNvPr id="8" name="Footer Placeholder 7"/>
          <p:cNvSpPr>
            <a:spLocks noGrp="1"/>
          </p:cNvSpPr>
          <p:nvPr>
            <p:ph type="ftr" sz="quarter" idx="11"/>
          </p:nvPr>
        </p:nvSpPr>
        <p:spPr/>
        <p:txBody>
          <a:body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06148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892781-AC42-4ACC-AAA4-F0086B83E95D}" type="datetime1">
              <a:rPr lang="en-US" smtClean="0"/>
              <a:t>11/1/2013</a:t>
            </a:fld>
            <a:endParaRPr lang="en-US"/>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Slide Number Placeholder 4"/>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21258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59B8C3-C3C2-4504-B694-73D8FBF60FC3}" type="datetime1">
              <a:rPr lang="en-US" smtClean="0"/>
              <a:t>11/1/2013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33499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8B9689-B8D3-484B-8B97-DC2B965AC679}" type="datetime1">
              <a:rPr lang="en-US" smtClean="0"/>
              <a:t>11/1/2013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561D9D-DE0C-4D85-A6F5-45800B2FCD8F}" type="slidenum">
              <a:rPr lang="en-US" smtClean="0"/>
              <a:t>‹#›</a:t>
            </a:fld>
            <a:endParaRPr lang="en-US"/>
          </a:p>
        </p:txBody>
      </p:sp>
    </p:spTree>
    <p:extLst>
      <p:ext uri="{BB962C8B-B14F-4D97-AF65-F5344CB8AC3E}">
        <p14:creationId xmlns:p14="http://schemas.microsoft.com/office/powerpoint/2010/main" val="9287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5CACE-BB94-4502-9F48-13D79D12BBBB}" type="datetime1">
              <a:rPr lang="en-US" smtClean="0"/>
              <a:t>11/1/2013</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8179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0D936F-619A-425C-BD01-F09E4E03B05F}" type="datetime1">
              <a:rPr lang="en-US" smtClean="0"/>
              <a:t>11/1/2013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Prelude to Programming, 6th edition by Elizabeth Drake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561D9D-DE0C-4D85-A6F5-45800B2FCD8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24998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79" y="758952"/>
            <a:ext cx="10262795" cy="2835505"/>
          </a:xfrm>
        </p:spPr>
        <p:txBody>
          <a:bodyPr>
            <a:normAutofit/>
          </a:bodyPr>
          <a:lstStyle/>
          <a:p>
            <a:pPr marL="0" indent="0"/>
            <a:r>
              <a:rPr lang="en-US" sz="6000" dirty="0" smtClean="0">
                <a:solidFill>
                  <a:srgbClr val="006699"/>
                </a:solidFill>
                <a:latin typeface="Aharoni" panose="02010803020104030203" pitchFamily="2" charset="-79"/>
                <a:cs typeface="Aharoni" panose="02010803020104030203" pitchFamily="2" charset="-79"/>
              </a:rPr>
              <a:t>Chapter 9</a:t>
            </a:r>
            <a:br>
              <a:rPr lang="en-US" sz="6000" dirty="0" smtClean="0">
                <a:solidFill>
                  <a:srgbClr val="006699"/>
                </a:solidFill>
                <a:latin typeface="Aharoni" panose="02010803020104030203" pitchFamily="2" charset="-79"/>
                <a:cs typeface="Aharoni" panose="02010803020104030203" pitchFamily="2" charset="-79"/>
              </a:rPr>
            </a:br>
            <a:r>
              <a:rPr lang="en-US" sz="6000" dirty="0" smtClean="0">
                <a:solidFill>
                  <a:srgbClr val="006699"/>
                </a:solidFill>
                <a:latin typeface="Aharoni" panose="02010803020104030203" pitchFamily="2" charset="-79"/>
                <a:cs typeface="Aharoni" panose="02010803020104030203" pitchFamily="2" charset="-79"/>
              </a:rPr>
              <a:t>Program Modules, Subprograms, and Functions</a:t>
            </a:r>
            <a:endParaRPr lang="en-US" sz="6000" dirty="0"/>
          </a:p>
        </p:txBody>
      </p:sp>
      <p:sp>
        <p:nvSpPr>
          <p:cNvPr id="3" name="Subtitle 2"/>
          <p:cNvSpPr>
            <a:spLocks noGrp="1"/>
          </p:cNvSpPr>
          <p:nvPr>
            <p:ph type="subTitle" idx="1"/>
          </p:nvPr>
        </p:nvSpPr>
        <p:spPr/>
        <p:txBody>
          <a:bodyPr/>
          <a:lstStyle/>
          <a:p>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59909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3200" b="1" dirty="0" smtClean="0">
                <a:solidFill>
                  <a:srgbClr val="002060"/>
                </a:solidFill>
              </a:rPr>
              <a:t>Example: Using a Subprogram to Format Output</a:t>
            </a:r>
            <a:endParaRPr lang="en-US" sz="32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fontScale="92500" lnSpcReduction="20000"/>
          </a:bodyPr>
          <a:lstStyle/>
          <a:p>
            <a:pPr marL="0" indent="0">
              <a:lnSpc>
                <a:spcPct val="120000"/>
              </a:lnSpc>
              <a:spcBef>
                <a:spcPts val="0"/>
              </a:spcBef>
              <a:spcAft>
                <a:spcPts val="0"/>
              </a:spcAft>
              <a:buFont typeface="Times" panose="02020603050405020304" pitchFamily="18" charset="0"/>
              <a:buNone/>
            </a:pPr>
            <a:r>
              <a:rPr lang="en-US" sz="2400" dirty="0">
                <a:solidFill>
                  <a:srgbClr val="002060"/>
                </a:solidFill>
              </a:rPr>
              <a:t>This program displays a sequence of asterisks (</a:t>
            </a:r>
            <a:r>
              <a:rPr lang="en-US" sz="2400" b="1" dirty="0">
                <a:solidFill>
                  <a:srgbClr val="002060"/>
                </a:solidFill>
                <a:latin typeface="Courier New" panose="02070309020205020404" pitchFamily="49" charset="0"/>
              </a:rPr>
              <a:t>*****</a:t>
            </a:r>
            <a:r>
              <a:rPr lang="en-US" sz="2400" dirty="0">
                <a:solidFill>
                  <a:srgbClr val="002060"/>
                </a:solidFill>
              </a:rPr>
              <a:t>) before and after a message.</a:t>
            </a:r>
          </a:p>
          <a:p>
            <a:pPr marL="0" indent="0">
              <a:lnSpc>
                <a:spcPct val="120000"/>
              </a:lnSpc>
              <a:spcBef>
                <a:spcPts val="0"/>
              </a:spcBef>
              <a:spcAft>
                <a:spcPts val="0"/>
              </a:spcAft>
              <a:buFont typeface="Times" panose="02020603050405020304" pitchFamily="18" charset="0"/>
              <a:buNone/>
            </a:pPr>
            <a:endParaRPr lang="en-US" sz="2400" dirty="0">
              <a:solidFill>
                <a:srgbClr val="002060"/>
              </a:solidFill>
            </a:endParaRPr>
          </a:p>
          <a:p>
            <a:pPr marL="0" indent="0">
              <a:lnSpc>
                <a:spcPct val="120000"/>
              </a:lnSpc>
              <a:spcBef>
                <a:spcPts val="0"/>
              </a:spcBef>
              <a:spcAft>
                <a:spcPts val="0"/>
              </a:spcAft>
              <a:buFont typeface="Times" panose="02020603050405020304" pitchFamily="18" charset="0"/>
              <a:buNone/>
            </a:pPr>
            <a:r>
              <a:rPr lang="en-US" sz="2400" b="1" dirty="0">
                <a:solidFill>
                  <a:srgbClr val="002060"/>
                </a:solidFill>
                <a:latin typeface="Courier New" panose="02070309020205020404" pitchFamily="49" charset="0"/>
              </a:rPr>
              <a:t>	</a:t>
            </a:r>
            <a:r>
              <a:rPr lang="en-US" sz="2400" dirty="0">
                <a:solidFill>
                  <a:srgbClr val="002060"/>
                </a:solidFill>
                <a:latin typeface="Courier New" panose="02070309020205020404" pitchFamily="49" charset="0"/>
              </a:rPr>
              <a:t>Main</a:t>
            </a:r>
          </a:p>
          <a:p>
            <a:pPr marL="0" indent="0">
              <a:lnSpc>
                <a:spcPct val="12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Declare </a:t>
            </a:r>
            <a:r>
              <a:rPr lang="en-US" sz="2400" b="1" dirty="0">
                <a:solidFill>
                  <a:srgbClr val="0070C0"/>
                </a:solidFill>
                <a:latin typeface="Courier New" panose="02070309020205020404" pitchFamily="49" charset="0"/>
              </a:rPr>
              <a:t>Message</a:t>
            </a:r>
            <a:r>
              <a:rPr lang="en-US" sz="2400" dirty="0">
                <a:solidFill>
                  <a:srgbClr val="002060"/>
                </a:solidFill>
                <a:latin typeface="Courier New" panose="02070309020205020404" pitchFamily="49" charset="0"/>
              </a:rPr>
              <a:t> As String</a:t>
            </a:r>
          </a:p>
          <a:p>
            <a:pPr marL="0" indent="0">
              <a:lnSpc>
                <a:spcPct val="12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Write “Enter a short message: “</a:t>
            </a:r>
          </a:p>
          <a:p>
            <a:pPr marL="0" indent="0">
              <a:lnSpc>
                <a:spcPct val="12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Input </a:t>
            </a:r>
            <a:r>
              <a:rPr lang="en-US" sz="2400" b="1" dirty="0">
                <a:solidFill>
                  <a:srgbClr val="0070C0"/>
                </a:solidFill>
                <a:latin typeface="Courier New" panose="02070309020205020404" pitchFamily="49" charset="0"/>
              </a:rPr>
              <a:t>Message</a:t>
            </a:r>
          </a:p>
          <a:p>
            <a:pPr marL="0" indent="0">
              <a:lnSpc>
                <a:spcPct val="12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Call </a:t>
            </a:r>
            <a:r>
              <a:rPr lang="en-US" sz="2400" dirty="0" err="1">
                <a:solidFill>
                  <a:srgbClr val="002060"/>
                </a:solidFill>
                <a:latin typeface="Courier New" panose="02070309020205020404" pitchFamily="49" charset="0"/>
              </a:rPr>
              <a:t>Surround_And_Display</a:t>
            </a:r>
            <a:r>
              <a:rPr lang="en-US" sz="2400" dirty="0">
                <a:solidFill>
                  <a:srgbClr val="002060"/>
                </a:solidFill>
                <a:latin typeface="Courier New" panose="02070309020205020404" pitchFamily="49" charset="0"/>
              </a:rPr>
              <a:t>(</a:t>
            </a:r>
            <a:r>
              <a:rPr lang="en-US" sz="2400" b="1" dirty="0">
                <a:solidFill>
                  <a:srgbClr val="0070C0"/>
                </a:solidFill>
                <a:latin typeface="Courier New" panose="02070309020205020404" pitchFamily="49" charset="0"/>
              </a:rPr>
              <a:t>Message</a:t>
            </a:r>
            <a:r>
              <a:rPr lang="en-US" sz="2400" dirty="0">
                <a:solidFill>
                  <a:srgbClr val="002060"/>
                </a:solidFill>
                <a:latin typeface="Courier New" panose="02070309020205020404" pitchFamily="49" charset="0"/>
              </a:rPr>
              <a:t>)</a:t>
            </a:r>
          </a:p>
          <a:p>
            <a:pPr marL="0" indent="0">
              <a:lnSpc>
                <a:spcPct val="12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End Program</a:t>
            </a:r>
          </a:p>
          <a:p>
            <a:pPr marL="0" indent="0">
              <a:lnSpc>
                <a:spcPct val="12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Subprogram </a:t>
            </a:r>
            <a:r>
              <a:rPr lang="en-US" sz="2400" dirty="0" err="1">
                <a:solidFill>
                  <a:srgbClr val="002060"/>
                </a:solidFill>
                <a:latin typeface="Courier New" panose="02070309020205020404" pitchFamily="49" charset="0"/>
              </a:rPr>
              <a:t>Surround_And_Display</a:t>
            </a:r>
            <a:r>
              <a:rPr lang="en-US" sz="2400" dirty="0">
                <a:solidFill>
                  <a:srgbClr val="002060"/>
                </a:solidFill>
                <a:latin typeface="Courier New" panose="02070309020205020404" pitchFamily="49" charset="0"/>
              </a:rPr>
              <a:t>(String </a:t>
            </a:r>
            <a:r>
              <a:rPr lang="en-US" sz="2400" b="1" dirty="0">
                <a:solidFill>
                  <a:srgbClr val="0070C0"/>
                </a:solidFill>
                <a:latin typeface="Courier New" panose="02070309020205020404" pitchFamily="49" charset="0"/>
              </a:rPr>
              <a:t>Words</a:t>
            </a:r>
            <a:r>
              <a:rPr lang="en-US" sz="2400" dirty="0">
                <a:solidFill>
                  <a:srgbClr val="002060"/>
                </a:solidFill>
                <a:latin typeface="Courier New" panose="02070309020205020404" pitchFamily="49" charset="0"/>
              </a:rPr>
              <a:t>)</a:t>
            </a:r>
          </a:p>
          <a:p>
            <a:pPr marL="0" indent="0">
              <a:lnSpc>
                <a:spcPct val="12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Write “***** “ + </a:t>
            </a:r>
            <a:r>
              <a:rPr lang="en-US" sz="2400" b="1" dirty="0">
                <a:solidFill>
                  <a:srgbClr val="0070C0"/>
                </a:solidFill>
                <a:latin typeface="Courier New" panose="02070309020205020404" pitchFamily="49" charset="0"/>
              </a:rPr>
              <a:t>Words</a:t>
            </a:r>
            <a:r>
              <a:rPr lang="en-US" sz="2400" dirty="0">
                <a:solidFill>
                  <a:srgbClr val="002060"/>
                </a:solidFill>
                <a:latin typeface="Courier New" panose="02070309020205020404" pitchFamily="49" charset="0"/>
              </a:rPr>
              <a:t> + “ *****”</a:t>
            </a:r>
          </a:p>
          <a:p>
            <a:pPr marL="0" indent="0">
              <a:lnSpc>
                <a:spcPct val="12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End Subprogram</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896712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82127" y="322730"/>
            <a:ext cx="10542494" cy="932314"/>
          </a:xfrm>
        </p:spPr>
        <p:txBody>
          <a:bodyPr>
            <a:normAutofit/>
          </a:bodyPr>
          <a:lstStyle/>
          <a:p>
            <a:r>
              <a:rPr lang="en-US" sz="4400" b="1" dirty="0">
                <a:solidFill>
                  <a:schemeClr val="accent1">
                    <a:lumMod val="75000"/>
                  </a:schemeClr>
                </a:solidFill>
              </a:rPr>
              <a:t>9</a:t>
            </a:r>
            <a:r>
              <a:rPr lang="en-US" sz="4400" b="1" dirty="0" smtClean="0">
                <a:solidFill>
                  <a:schemeClr val="accent1">
                    <a:lumMod val="75000"/>
                  </a:schemeClr>
                </a:solidFill>
              </a:rPr>
              <a:t>.2 More About Subprograms</a:t>
            </a:r>
            <a:endParaRPr lang="en-US" sz="4400" b="1" dirty="0">
              <a:solidFill>
                <a:schemeClr val="accent1">
                  <a:lumMod val="75000"/>
                </a:schemeClr>
              </a:solidFill>
            </a:endParaRPr>
          </a:p>
        </p:txBody>
      </p:sp>
      <p:sp>
        <p:nvSpPr>
          <p:cNvPr id="3" name="Content Placeholder 2"/>
          <p:cNvSpPr>
            <a:spLocks noGrp="1"/>
          </p:cNvSpPr>
          <p:nvPr>
            <p:ph idx="1"/>
          </p:nvPr>
        </p:nvSpPr>
        <p:spPr>
          <a:xfrm>
            <a:off x="753036" y="1845734"/>
            <a:ext cx="10058400" cy="4023360"/>
          </a:xfrm>
        </p:spPr>
        <p:txBody>
          <a:bodyPr>
            <a:noAutofit/>
          </a:bodyPr>
          <a:lstStyle/>
          <a:p>
            <a:pPr>
              <a:lnSpc>
                <a:spcPct val="100000"/>
              </a:lnSpc>
              <a:spcBef>
                <a:spcPts val="0"/>
              </a:spcBef>
              <a:spcAft>
                <a:spcPts val="600"/>
              </a:spcAft>
              <a:buFont typeface="Wingdings" panose="05000000000000000000" pitchFamily="2" charset="2"/>
              <a:buChar char="Ø"/>
            </a:pPr>
            <a:r>
              <a:rPr lang="en-US" sz="2800" dirty="0" smtClean="0">
                <a:solidFill>
                  <a:srgbClr val="002060"/>
                </a:solidFill>
              </a:rPr>
              <a:t>Parameters </a:t>
            </a:r>
            <a:r>
              <a:rPr lang="en-US" sz="2800" dirty="0">
                <a:solidFill>
                  <a:srgbClr val="002060"/>
                </a:solidFill>
              </a:rPr>
              <a:t>can be passed</a:t>
            </a:r>
            <a:r>
              <a:rPr lang="en-US" sz="2800" b="1" dirty="0">
                <a:solidFill>
                  <a:srgbClr val="002060"/>
                </a:solidFill>
              </a:rPr>
              <a:t> by value</a:t>
            </a:r>
            <a:r>
              <a:rPr lang="en-US" sz="2800" dirty="0">
                <a:solidFill>
                  <a:srgbClr val="002060"/>
                </a:solidFill>
              </a:rPr>
              <a:t> and </a:t>
            </a:r>
            <a:r>
              <a:rPr lang="en-US" sz="2800" b="1" dirty="0">
                <a:solidFill>
                  <a:srgbClr val="002060"/>
                </a:solidFill>
              </a:rPr>
              <a:t>by reference</a:t>
            </a:r>
            <a:r>
              <a:rPr lang="en-US" sz="2800" dirty="0">
                <a:solidFill>
                  <a:srgbClr val="002060"/>
                </a:solidFill>
              </a:rPr>
              <a:t>. </a:t>
            </a:r>
          </a:p>
          <a:p>
            <a:pPr>
              <a:lnSpc>
                <a:spcPct val="100000"/>
              </a:lnSpc>
              <a:spcBef>
                <a:spcPts val="0"/>
              </a:spcBef>
              <a:spcAft>
                <a:spcPts val="600"/>
              </a:spcAft>
              <a:buFont typeface="Wingdings" panose="05000000000000000000" pitchFamily="2" charset="2"/>
              <a:buChar char="Ø"/>
            </a:pPr>
            <a:r>
              <a:rPr lang="en-US" sz="2800" dirty="0">
                <a:solidFill>
                  <a:srgbClr val="002060"/>
                </a:solidFill>
              </a:rPr>
              <a:t>Data may be sent from the </a:t>
            </a:r>
            <a:r>
              <a:rPr lang="en-US" sz="2800" dirty="0" smtClean="0">
                <a:solidFill>
                  <a:srgbClr val="002060"/>
                </a:solidFill>
              </a:rPr>
              <a:t>call </a:t>
            </a:r>
            <a:r>
              <a:rPr lang="en-US" sz="2800" dirty="0">
                <a:solidFill>
                  <a:srgbClr val="002060"/>
                </a:solidFill>
              </a:rPr>
              <a:t>(main program) to the subprogram. This data is </a:t>
            </a:r>
            <a:r>
              <a:rPr lang="en-US" sz="2800" b="1" dirty="0">
                <a:solidFill>
                  <a:srgbClr val="002060"/>
                </a:solidFill>
              </a:rPr>
              <a:t>passed</a:t>
            </a:r>
            <a:r>
              <a:rPr lang="en-US" sz="2800" dirty="0">
                <a:solidFill>
                  <a:srgbClr val="002060"/>
                </a:solidFill>
              </a:rPr>
              <a:t> or </a:t>
            </a:r>
            <a:r>
              <a:rPr lang="en-US" sz="2800" b="1" dirty="0">
                <a:solidFill>
                  <a:srgbClr val="002060"/>
                </a:solidFill>
              </a:rPr>
              <a:t>imported</a:t>
            </a:r>
            <a:r>
              <a:rPr lang="en-US" sz="2800" dirty="0">
                <a:solidFill>
                  <a:srgbClr val="002060"/>
                </a:solidFill>
              </a:rPr>
              <a:t> to a subprogram.</a:t>
            </a:r>
          </a:p>
          <a:p>
            <a:pPr>
              <a:lnSpc>
                <a:spcPct val="100000"/>
              </a:lnSpc>
              <a:spcBef>
                <a:spcPts val="0"/>
              </a:spcBef>
              <a:spcAft>
                <a:spcPts val="600"/>
              </a:spcAft>
              <a:buFont typeface="Wingdings" panose="05000000000000000000" pitchFamily="2" charset="2"/>
              <a:buChar char="Ø"/>
            </a:pPr>
            <a:r>
              <a:rPr lang="en-US" sz="2800" dirty="0">
                <a:solidFill>
                  <a:srgbClr val="002060"/>
                </a:solidFill>
              </a:rPr>
              <a:t>Data may also be passed from the subprogram back to the </a:t>
            </a:r>
            <a:r>
              <a:rPr lang="en-US" sz="2800" dirty="0" smtClean="0">
                <a:solidFill>
                  <a:srgbClr val="002060"/>
                </a:solidFill>
              </a:rPr>
              <a:t>call. </a:t>
            </a:r>
            <a:r>
              <a:rPr lang="en-US" sz="2800" dirty="0">
                <a:solidFill>
                  <a:srgbClr val="002060"/>
                </a:solidFill>
              </a:rPr>
              <a:t>This data is </a:t>
            </a:r>
            <a:r>
              <a:rPr lang="en-US" sz="2800" b="1" dirty="0">
                <a:solidFill>
                  <a:srgbClr val="002060"/>
                </a:solidFill>
              </a:rPr>
              <a:t>returned</a:t>
            </a:r>
            <a:r>
              <a:rPr lang="en-US" sz="2800" dirty="0">
                <a:solidFill>
                  <a:srgbClr val="002060"/>
                </a:solidFill>
              </a:rPr>
              <a:t> or </a:t>
            </a:r>
            <a:r>
              <a:rPr lang="en-US" sz="2800" b="1" dirty="0">
                <a:solidFill>
                  <a:srgbClr val="002060"/>
                </a:solidFill>
              </a:rPr>
              <a:t>exported</a:t>
            </a:r>
            <a:r>
              <a:rPr lang="en-US" sz="2800" dirty="0">
                <a:solidFill>
                  <a:srgbClr val="002060"/>
                </a:solidFill>
              </a:rPr>
              <a:t> to the main program.</a:t>
            </a:r>
          </a:p>
          <a:p>
            <a:pPr>
              <a:lnSpc>
                <a:spcPct val="100000"/>
              </a:lnSpc>
              <a:spcBef>
                <a:spcPts val="0"/>
              </a:spcBef>
              <a:spcAft>
                <a:spcPts val="600"/>
              </a:spcAft>
              <a:buFont typeface="Wingdings" panose="05000000000000000000" pitchFamily="2" charset="2"/>
              <a:buChar char="Ø"/>
            </a:pPr>
            <a:r>
              <a:rPr lang="en-US" sz="2800" dirty="0">
                <a:solidFill>
                  <a:srgbClr val="002060"/>
                </a:solidFill>
              </a:rPr>
              <a:t>The correspondence between arguments and parameters does not indicate which way the data is flowing.  </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717131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7585" y="322730"/>
            <a:ext cx="7508839" cy="932314"/>
          </a:xfrm>
        </p:spPr>
        <p:txBody>
          <a:bodyPr>
            <a:normAutofit/>
          </a:bodyPr>
          <a:lstStyle/>
          <a:p>
            <a:r>
              <a:rPr lang="en-US" sz="4400" b="1" dirty="0" smtClean="0">
                <a:solidFill>
                  <a:schemeClr val="accent1">
                    <a:lumMod val="75000"/>
                  </a:schemeClr>
                </a:solidFill>
              </a:rPr>
              <a:t>Value and Reference Parameters</a:t>
            </a:r>
            <a:endParaRPr lang="en-US" sz="4400" b="1" dirty="0">
              <a:solidFill>
                <a:schemeClr val="accent1">
                  <a:lumMod val="75000"/>
                </a:schemeClr>
              </a:solidFill>
            </a:endParaRPr>
          </a:p>
        </p:txBody>
      </p:sp>
      <p:sp>
        <p:nvSpPr>
          <p:cNvPr id="3" name="Content Placeholder 2"/>
          <p:cNvSpPr>
            <a:spLocks noGrp="1"/>
          </p:cNvSpPr>
          <p:nvPr>
            <p:ph idx="1"/>
          </p:nvPr>
        </p:nvSpPr>
        <p:spPr>
          <a:xfrm>
            <a:off x="753036" y="1845734"/>
            <a:ext cx="10058400" cy="4023360"/>
          </a:xfrm>
        </p:spPr>
        <p:txBody>
          <a:bodyPr>
            <a:noAutofit/>
          </a:bodyPr>
          <a:lstStyle/>
          <a:p>
            <a:pPr>
              <a:buFont typeface="Wingdings" panose="05000000000000000000" pitchFamily="2" charset="2"/>
              <a:buChar char="Ø"/>
            </a:pPr>
            <a:r>
              <a:rPr lang="en-US" sz="2800" b="1" dirty="0">
                <a:solidFill>
                  <a:srgbClr val="002060"/>
                </a:solidFill>
              </a:rPr>
              <a:t>Value parameters</a:t>
            </a:r>
            <a:r>
              <a:rPr lang="en-US" sz="2800" dirty="0">
                <a:solidFill>
                  <a:srgbClr val="002060"/>
                </a:solidFill>
              </a:rPr>
              <a:t> have the property that changes to their values in the subprogram </a:t>
            </a:r>
            <a:r>
              <a:rPr lang="en-US" sz="2800" b="1" i="1" dirty="0">
                <a:solidFill>
                  <a:srgbClr val="002060"/>
                </a:solidFill>
              </a:rPr>
              <a:t>do</a:t>
            </a:r>
            <a:r>
              <a:rPr lang="en-US" sz="2800" i="1" dirty="0">
                <a:solidFill>
                  <a:srgbClr val="002060"/>
                </a:solidFill>
              </a:rPr>
              <a:t> </a:t>
            </a:r>
            <a:r>
              <a:rPr lang="en-US" sz="2800" b="1" i="1" dirty="0">
                <a:solidFill>
                  <a:srgbClr val="002060"/>
                </a:solidFill>
              </a:rPr>
              <a:t>not</a:t>
            </a:r>
            <a:r>
              <a:rPr lang="en-US" sz="2800" i="1" dirty="0">
                <a:solidFill>
                  <a:srgbClr val="002060"/>
                </a:solidFill>
              </a:rPr>
              <a:t> </a:t>
            </a:r>
            <a:r>
              <a:rPr lang="en-US" sz="2800" b="1" i="1" dirty="0">
                <a:solidFill>
                  <a:srgbClr val="002060"/>
                </a:solidFill>
              </a:rPr>
              <a:t>affect</a:t>
            </a:r>
            <a:r>
              <a:rPr lang="en-US" sz="2800" dirty="0">
                <a:solidFill>
                  <a:srgbClr val="002060"/>
                </a:solidFill>
              </a:rPr>
              <a:t> the value of the corresponding (argument) variables in the calling module. These parameters can only be used to import data into a subprogram.</a:t>
            </a:r>
          </a:p>
          <a:p>
            <a:pPr>
              <a:buFont typeface="Wingdings" panose="05000000000000000000" pitchFamily="2" charset="2"/>
              <a:buChar char="Ø"/>
            </a:pPr>
            <a:r>
              <a:rPr lang="en-US" sz="2800" b="1" dirty="0">
                <a:solidFill>
                  <a:srgbClr val="002060"/>
                </a:solidFill>
              </a:rPr>
              <a:t>Reference parameters</a:t>
            </a:r>
            <a:r>
              <a:rPr lang="en-US" sz="2800" dirty="0">
                <a:solidFill>
                  <a:srgbClr val="002060"/>
                </a:solidFill>
              </a:rPr>
              <a:t> have the property that changes in their values </a:t>
            </a:r>
            <a:r>
              <a:rPr lang="en-US" sz="2800" b="1" i="1" dirty="0">
                <a:solidFill>
                  <a:srgbClr val="002060"/>
                </a:solidFill>
              </a:rPr>
              <a:t>do</a:t>
            </a:r>
            <a:r>
              <a:rPr lang="en-US" sz="2800" i="1" dirty="0">
                <a:solidFill>
                  <a:srgbClr val="002060"/>
                </a:solidFill>
              </a:rPr>
              <a:t> </a:t>
            </a:r>
            <a:r>
              <a:rPr lang="en-US" sz="2800" b="1" i="1" dirty="0">
                <a:solidFill>
                  <a:srgbClr val="002060"/>
                </a:solidFill>
              </a:rPr>
              <a:t>affect</a:t>
            </a:r>
            <a:r>
              <a:rPr lang="en-US" sz="2800" dirty="0">
                <a:solidFill>
                  <a:srgbClr val="002060"/>
                </a:solidFill>
              </a:rPr>
              <a:t> the corresponding arguments in the calling module. They can be used to both import data into and export data from a subprogram.</a:t>
            </a:r>
          </a:p>
          <a:p>
            <a:pPr marL="0" indent="0">
              <a:lnSpc>
                <a:spcPct val="100000"/>
              </a:lnSpc>
              <a:spcBef>
                <a:spcPts val="0"/>
              </a:spcBef>
              <a:spcAft>
                <a:spcPts val="600"/>
              </a:spcAft>
              <a:buFont typeface="Wingdings" panose="05000000000000000000" pitchFamily="2" charset="2"/>
              <a:buChar char="Ø"/>
            </a:pP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797696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68860"/>
          </a:xfrm>
        </p:spPr>
        <p:txBody>
          <a:bodyPr>
            <a:noAutofit/>
          </a:bodyPr>
          <a:lstStyle/>
          <a:p>
            <a:r>
              <a:rPr lang="en-US" sz="4000" b="1" dirty="0" smtClean="0">
                <a:solidFill>
                  <a:schemeClr val="accent1">
                    <a:lumMod val="75000"/>
                  </a:schemeClr>
                </a:solidFill>
              </a:rPr>
              <a:t>To Pass by Value or Pass by Reference?</a:t>
            </a:r>
            <a:br>
              <a:rPr lang="en-US" sz="4000" b="1" dirty="0" smtClean="0">
                <a:solidFill>
                  <a:schemeClr val="accent1">
                    <a:lumMod val="75000"/>
                  </a:schemeClr>
                </a:solidFill>
              </a:rPr>
            </a:br>
            <a:r>
              <a:rPr lang="en-US" sz="2000" b="1" dirty="0" smtClean="0">
                <a:solidFill>
                  <a:schemeClr val="accent1">
                    <a:lumMod val="75000"/>
                  </a:schemeClr>
                </a:solidFill>
              </a:rPr>
              <a:t>[That is the question!]</a:t>
            </a:r>
            <a:endParaRPr lang="en-US" sz="2000" b="1" dirty="0">
              <a:solidFill>
                <a:srgbClr val="002060"/>
              </a:solidFill>
            </a:endParaRPr>
          </a:p>
        </p:txBody>
      </p:sp>
      <p:sp>
        <p:nvSpPr>
          <p:cNvPr id="5" name="Content Placeholder 4"/>
          <p:cNvSpPr>
            <a:spLocks noGrp="1"/>
          </p:cNvSpPr>
          <p:nvPr>
            <p:ph idx="1"/>
          </p:nvPr>
        </p:nvSpPr>
        <p:spPr>
          <a:xfrm>
            <a:off x="591671" y="1845734"/>
            <a:ext cx="10564009" cy="4023360"/>
          </a:xfrm>
        </p:spPr>
        <p:txBody>
          <a:bodyPr>
            <a:noAutofit/>
          </a:bodyPr>
          <a:lstStyle/>
          <a:p>
            <a:pPr>
              <a:lnSpc>
                <a:spcPct val="100000"/>
              </a:lnSpc>
              <a:spcBef>
                <a:spcPts val="0"/>
              </a:spcBef>
              <a:spcAft>
                <a:spcPts val="600"/>
              </a:spcAft>
              <a:buFont typeface="Wingdings" panose="05000000000000000000" pitchFamily="2" charset="2"/>
              <a:buChar char="Ø"/>
            </a:pPr>
            <a:r>
              <a:rPr lang="en-US" sz="2400" b="1" dirty="0">
                <a:solidFill>
                  <a:srgbClr val="002060"/>
                </a:solidFill>
              </a:rPr>
              <a:t>Pass by value</a:t>
            </a:r>
            <a:r>
              <a:rPr lang="en-US" sz="2400" dirty="0">
                <a:solidFill>
                  <a:srgbClr val="002060"/>
                </a:solidFill>
              </a:rPr>
              <a:t>: When a variable is passed by value to a </a:t>
            </a:r>
            <a:r>
              <a:rPr lang="en-US" sz="2400" dirty="0" err="1">
                <a:solidFill>
                  <a:srgbClr val="002060"/>
                </a:solidFill>
              </a:rPr>
              <a:t>submodule</a:t>
            </a:r>
            <a:r>
              <a:rPr lang="en-US" sz="2400" dirty="0">
                <a:solidFill>
                  <a:srgbClr val="002060"/>
                </a:solidFill>
              </a:rPr>
              <a:t>, the </a:t>
            </a:r>
            <a:r>
              <a:rPr lang="en-US" sz="2400" dirty="0" err="1">
                <a:solidFill>
                  <a:srgbClr val="002060"/>
                </a:solidFill>
              </a:rPr>
              <a:t>submodule</a:t>
            </a:r>
            <a:r>
              <a:rPr lang="en-US" sz="2400" dirty="0">
                <a:solidFill>
                  <a:srgbClr val="002060"/>
                </a:solidFill>
              </a:rPr>
              <a:t> only receives a </a:t>
            </a:r>
            <a:r>
              <a:rPr lang="en-US" sz="2400" b="1" dirty="0">
                <a:solidFill>
                  <a:srgbClr val="002060"/>
                </a:solidFill>
              </a:rPr>
              <a:t>copy </a:t>
            </a:r>
            <a:r>
              <a:rPr lang="en-US" sz="2400" dirty="0">
                <a:solidFill>
                  <a:srgbClr val="002060"/>
                </a:solidFill>
              </a:rPr>
              <a:t>of that variable. </a:t>
            </a:r>
            <a:endParaRPr lang="en-US" sz="2400" dirty="0" smtClean="0">
              <a:solidFill>
                <a:srgbClr val="002060"/>
              </a:solidFill>
            </a:endParaRPr>
          </a:p>
          <a:p>
            <a:pPr lvl="1">
              <a:lnSpc>
                <a:spcPct val="100000"/>
              </a:lnSpc>
              <a:spcBef>
                <a:spcPts val="0"/>
              </a:spcBef>
              <a:spcAft>
                <a:spcPts val="600"/>
              </a:spcAft>
              <a:buFont typeface="Wingdings" panose="05000000000000000000" pitchFamily="2" charset="2"/>
              <a:buChar char="Ø"/>
            </a:pPr>
            <a:r>
              <a:rPr lang="en-US" sz="2200" dirty="0" smtClean="0">
                <a:solidFill>
                  <a:srgbClr val="002060"/>
                </a:solidFill>
              </a:rPr>
              <a:t>A </a:t>
            </a:r>
            <a:r>
              <a:rPr lang="en-US" sz="2200" dirty="0">
                <a:solidFill>
                  <a:srgbClr val="002060"/>
                </a:solidFill>
              </a:rPr>
              <a:t>separate storage location is created and the value of the variable is stored in that location. </a:t>
            </a:r>
            <a:endParaRPr lang="en-US" sz="2200" dirty="0" smtClean="0">
              <a:solidFill>
                <a:srgbClr val="002060"/>
              </a:solidFill>
            </a:endParaRPr>
          </a:p>
          <a:p>
            <a:pPr lvl="1">
              <a:lnSpc>
                <a:spcPct val="100000"/>
              </a:lnSpc>
              <a:spcBef>
                <a:spcPts val="0"/>
              </a:spcBef>
              <a:spcAft>
                <a:spcPts val="1200"/>
              </a:spcAft>
              <a:buFont typeface="Wingdings" panose="05000000000000000000" pitchFamily="2" charset="2"/>
              <a:buChar char="Ø"/>
            </a:pPr>
            <a:r>
              <a:rPr lang="en-US" sz="2200" dirty="0" smtClean="0">
                <a:solidFill>
                  <a:srgbClr val="002060"/>
                </a:solidFill>
              </a:rPr>
              <a:t>Therefore</a:t>
            </a:r>
            <a:r>
              <a:rPr lang="en-US" sz="2200" dirty="0">
                <a:solidFill>
                  <a:srgbClr val="002060"/>
                </a:solidFill>
              </a:rPr>
              <a:t>, any changes made to that variable in the subprogram do not affect the original variable</a:t>
            </a:r>
            <a:r>
              <a:rPr lang="en-US" sz="2400" dirty="0" smtClean="0">
                <a:solidFill>
                  <a:srgbClr val="002060"/>
                </a:solidFill>
              </a:rPr>
              <a:t>.</a:t>
            </a:r>
            <a:endParaRPr lang="en-US" sz="2400" dirty="0">
              <a:solidFill>
                <a:srgbClr val="002060"/>
              </a:solidFill>
            </a:endParaRPr>
          </a:p>
          <a:p>
            <a:pPr>
              <a:lnSpc>
                <a:spcPct val="100000"/>
              </a:lnSpc>
              <a:spcBef>
                <a:spcPts val="0"/>
              </a:spcBef>
              <a:spcAft>
                <a:spcPts val="0"/>
              </a:spcAft>
              <a:buFont typeface="Wingdings" panose="05000000000000000000" pitchFamily="2" charset="2"/>
              <a:buChar char="Ø"/>
            </a:pPr>
            <a:r>
              <a:rPr lang="en-US" sz="2400" b="1" dirty="0">
                <a:solidFill>
                  <a:srgbClr val="002060"/>
                </a:solidFill>
              </a:rPr>
              <a:t>Pass by reference</a:t>
            </a:r>
            <a:r>
              <a:rPr lang="en-US" sz="2400" dirty="0">
                <a:solidFill>
                  <a:srgbClr val="002060"/>
                </a:solidFill>
              </a:rPr>
              <a:t>: When a variable is passed by reference, the </a:t>
            </a:r>
            <a:r>
              <a:rPr lang="en-US" sz="2400" dirty="0" err="1">
                <a:solidFill>
                  <a:srgbClr val="002060"/>
                </a:solidFill>
              </a:rPr>
              <a:t>submodule</a:t>
            </a:r>
            <a:r>
              <a:rPr lang="en-US" sz="2400" dirty="0">
                <a:solidFill>
                  <a:srgbClr val="002060"/>
                </a:solidFill>
              </a:rPr>
              <a:t> receives the</a:t>
            </a:r>
            <a:r>
              <a:rPr lang="en-US" sz="2400" b="1" dirty="0">
                <a:solidFill>
                  <a:srgbClr val="002060"/>
                </a:solidFill>
              </a:rPr>
              <a:t> actual storage location </a:t>
            </a:r>
            <a:r>
              <a:rPr lang="en-US" sz="2400" dirty="0">
                <a:solidFill>
                  <a:srgbClr val="002060"/>
                </a:solidFill>
              </a:rPr>
              <a:t>of that variable. </a:t>
            </a:r>
            <a:endParaRPr lang="en-US" sz="2400" dirty="0" smtClean="0">
              <a:solidFill>
                <a:srgbClr val="002060"/>
              </a:solidFill>
            </a:endParaRPr>
          </a:p>
          <a:p>
            <a:pPr lvl="1">
              <a:lnSpc>
                <a:spcPct val="100000"/>
              </a:lnSpc>
              <a:spcBef>
                <a:spcPts val="0"/>
              </a:spcBef>
              <a:spcAft>
                <a:spcPts val="0"/>
              </a:spcAft>
              <a:buFont typeface="Wingdings" panose="05000000000000000000" pitchFamily="2" charset="2"/>
              <a:buChar char="Ø"/>
            </a:pPr>
            <a:r>
              <a:rPr lang="en-US" sz="2200" dirty="0" smtClean="0">
                <a:solidFill>
                  <a:srgbClr val="002060"/>
                </a:solidFill>
              </a:rPr>
              <a:t>Therefore</a:t>
            </a:r>
            <a:r>
              <a:rPr lang="en-US" sz="2200" dirty="0">
                <a:solidFill>
                  <a:srgbClr val="002060"/>
                </a:solidFill>
              </a:rPr>
              <a:t>, changes made to the variable in the subprogram are also made to the original variable.</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672716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767379" y="175966"/>
            <a:ext cx="10058400" cy="856768"/>
          </a:xfrm>
        </p:spPr>
        <p:txBody>
          <a:bodyPr>
            <a:noAutofit/>
          </a:bodyPr>
          <a:lstStyle/>
          <a:p>
            <a:r>
              <a:rPr lang="en-US" sz="3200" b="1" dirty="0" smtClean="0">
                <a:solidFill>
                  <a:srgbClr val="002060"/>
                </a:solidFill>
              </a:rPr>
              <a:t>Example: Passing by </a:t>
            </a:r>
            <a:r>
              <a:rPr lang="en-US" sz="3200" b="1" dirty="0">
                <a:solidFill>
                  <a:srgbClr val="002060"/>
                </a:solidFill>
                <a:latin typeface="Courier New" panose="02070309020205020404" pitchFamily="49" charset="0"/>
                <a:cs typeface="Courier New" panose="02070309020205020404" pitchFamily="49" charset="0"/>
              </a:rPr>
              <a:t>Val</a:t>
            </a:r>
            <a:r>
              <a:rPr lang="en-US" sz="3200" b="1" dirty="0" smtClean="0">
                <a:solidFill>
                  <a:srgbClr val="002060"/>
                </a:solidFill>
              </a:rPr>
              <a:t> and Passing by </a:t>
            </a:r>
            <a:r>
              <a:rPr lang="en-US" sz="3200" b="1" dirty="0" smtClean="0">
                <a:solidFill>
                  <a:srgbClr val="002060"/>
                </a:solidFill>
                <a:latin typeface="Courier New" panose="02070309020205020404" pitchFamily="49" charset="0"/>
                <a:cs typeface="Courier New" panose="02070309020205020404" pitchFamily="49" charset="0"/>
              </a:rPr>
              <a:t>Ref</a:t>
            </a:r>
            <a:endParaRPr lang="en-US" sz="3200" b="1" dirty="0">
              <a:solidFill>
                <a:srgbClr val="002060"/>
              </a:solidFill>
              <a:latin typeface="Courier New" panose="02070309020205020404" pitchFamily="49" charset="0"/>
              <a:cs typeface="Courier New" panose="02070309020205020404" pitchFamily="49" charset="0"/>
            </a:endParaRPr>
          </a:p>
        </p:txBody>
      </p:sp>
      <p:sp>
        <p:nvSpPr>
          <p:cNvPr id="5" name="Content Placeholder 4"/>
          <p:cNvSpPr>
            <a:spLocks noGrp="1"/>
          </p:cNvSpPr>
          <p:nvPr>
            <p:ph idx="4294967295"/>
          </p:nvPr>
        </p:nvSpPr>
        <p:spPr>
          <a:xfrm>
            <a:off x="670560" y="1179289"/>
            <a:ext cx="10058400" cy="4823478"/>
          </a:xfrm>
        </p:spPr>
        <p:txBody>
          <a:bodyPr>
            <a:normAutofit fontScale="92500" lnSpcReduction="10000"/>
          </a:bodyPr>
          <a:lstStyle/>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1	</a:t>
            </a:r>
            <a:r>
              <a:rPr lang="en-US" sz="1700" dirty="0" smtClean="0">
                <a:solidFill>
                  <a:srgbClr val="002060"/>
                </a:solidFill>
                <a:latin typeface="Courier New" panose="02070309020205020404" pitchFamily="49" charset="0"/>
              </a:rPr>
              <a:t>Main</a:t>
            </a:r>
            <a:endParaRPr lang="en-US" sz="1700" dirty="0">
              <a:solidFill>
                <a:srgbClr val="002060"/>
              </a:solidFill>
              <a:latin typeface="Courier New" panose="02070309020205020404" pitchFamily="49" charset="0"/>
            </a:endParaRPr>
          </a:p>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2	</a:t>
            </a:r>
            <a:r>
              <a:rPr lang="en-US" sz="1700" dirty="0" smtClean="0">
                <a:solidFill>
                  <a:srgbClr val="002060"/>
                </a:solidFill>
                <a:latin typeface="Courier New" panose="02070309020205020404" pitchFamily="49" charset="0"/>
              </a:rPr>
              <a:t>	Declare </a:t>
            </a:r>
            <a:r>
              <a:rPr lang="en-US" sz="1700" b="1" dirty="0" err="1">
                <a:solidFill>
                  <a:srgbClr val="0070C0"/>
                </a:solidFill>
                <a:latin typeface="Courier New" panose="02070309020205020404" pitchFamily="49" charset="0"/>
              </a:rPr>
              <a:t>MyNumber</a:t>
            </a:r>
            <a:r>
              <a:rPr lang="en-US" sz="1700" dirty="0">
                <a:solidFill>
                  <a:srgbClr val="002060"/>
                </a:solidFill>
                <a:latin typeface="Courier New" panose="02070309020205020404" pitchFamily="49" charset="0"/>
              </a:rPr>
              <a:t> As Integer</a:t>
            </a:r>
          </a:p>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3 		</a:t>
            </a:r>
            <a:r>
              <a:rPr lang="en-US" sz="1700" dirty="0" smtClean="0">
                <a:solidFill>
                  <a:srgbClr val="002060"/>
                </a:solidFill>
                <a:latin typeface="Courier New" panose="02070309020205020404" pitchFamily="49" charset="0"/>
              </a:rPr>
              <a:t>Declare </a:t>
            </a:r>
            <a:r>
              <a:rPr lang="en-US" sz="1700" b="1" dirty="0" err="1">
                <a:solidFill>
                  <a:srgbClr val="0070C0"/>
                </a:solidFill>
                <a:latin typeface="Courier New" panose="02070309020205020404" pitchFamily="49" charset="0"/>
              </a:rPr>
              <a:t>YourNumber</a:t>
            </a:r>
            <a:r>
              <a:rPr lang="en-US" sz="1700" dirty="0">
                <a:solidFill>
                  <a:srgbClr val="002060"/>
                </a:solidFill>
                <a:latin typeface="Courier New" panose="02070309020205020404" pitchFamily="49" charset="0"/>
              </a:rPr>
              <a:t> As Integer</a:t>
            </a:r>
          </a:p>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4		</a:t>
            </a:r>
            <a:r>
              <a:rPr lang="en-US" sz="1700" dirty="0" smtClean="0">
                <a:solidFill>
                  <a:srgbClr val="002060"/>
                </a:solidFill>
                <a:latin typeface="Courier New" panose="02070309020205020404" pitchFamily="49" charset="0"/>
              </a:rPr>
              <a:t>Set </a:t>
            </a:r>
            <a:r>
              <a:rPr lang="en-US" sz="1700" b="1" dirty="0" err="1">
                <a:solidFill>
                  <a:srgbClr val="0070C0"/>
                </a:solidFill>
                <a:latin typeface="Courier New" panose="02070309020205020404" pitchFamily="49" charset="0"/>
              </a:rPr>
              <a:t>MyNumber</a:t>
            </a:r>
            <a:r>
              <a:rPr lang="en-US" sz="1700" dirty="0">
                <a:solidFill>
                  <a:srgbClr val="002060"/>
                </a:solidFill>
                <a:latin typeface="Courier New" panose="02070309020205020404" pitchFamily="49" charset="0"/>
              </a:rPr>
              <a:t> = 156</a:t>
            </a:r>
          </a:p>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5 		</a:t>
            </a:r>
            <a:r>
              <a:rPr lang="en-US" sz="1700" dirty="0" smtClean="0">
                <a:solidFill>
                  <a:srgbClr val="002060"/>
                </a:solidFill>
                <a:latin typeface="Courier New" panose="02070309020205020404" pitchFamily="49" charset="0"/>
              </a:rPr>
              <a:t>Set </a:t>
            </a:r>
            <a:r>
              <a:rPr lang="en-US" sz="1700" b="1" dirty="0" err="1">
                <a:solidFill>
                  <a:srgbClr val="0070C0"/>
                </a:solidFill>
                <a:latin typeface="Courier New" panose="02070309020205020404" pitchFamily="49" charset="0"/>
              </a:rPr>
              <a:t>YourNumber</a:t>
            </a:r>
            <a:r>
              <a:rPr lang="en-US" sz="1700" dirty="0">
                <a:solidFill>
                  <a:srgbClr val="002060"/>
                </a:solidFill>
                <a:latin typeface="Courier New" panose="02070309020205020404" pitchFamily="49" charset="0"/>
              </a:rPr>
              <a:t> = 293</a:t>
            </a:r>
          </a:p>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6 		</a:t>
            </a:r>
            <a:r>
              <a:rPr lang="en-US" sz="1700" dirty="0" smtClean="0">
                <a:solidFill>
                  <a:srgbClr val="002060"/>
                </a:solidFill>
                <a:latin typeface="Courier New" panose="02070309020205020404" pitchFamily="49" charset="0"/>
              </a:rPr>
              <a:t>Call </a:t>
            </a:r>
            <a:r>
              <a:rPr lang="en-US" sz="1700" dirty="0" err="1" smtClean="0">
                <a:solidFill>
                  <a:srgbClr val="002060"/>
                </a:solidFill>
                <a:latin typeface="Courier New" panose="02070309020205020404" pitchFamily="49" charset="0"/>
              </a:rPr>
              <a:t>Switch_It</a:t>
            </a:r>
            <a:r>
              <a:rPr lang="en-US" sz="1700" dirty="0" smtClean="0">
                <a:solidFill>
                  <a:srgbClr val="002060"/>
                </a:solidFill>
                <a:latin typeface="Courier New" panose="02070309020205020404" pitchFamily="49" charset="0"/>
              </a:rPr>
              <a:t>(</a:t>
            </a:r>
            <a:r>
              <a:rPr lang="en-US" sz="1700" b="1" dirty="0" err="1" smtClean="0">
                <a:solidFill>
                  <a:srgbClr val="0070C0"/>
                </a:solidFill>
                <a:latin typeface="Courier New" panose="02070309020205020404" pitchFamily="49" charset="0"/>
              </a:rPr>
              <a:t>MyNumber</a:t>
            </a:r>
            <a:r>
              <a:rPr lang="en-US" sz="1700" dirty="0" err="1" smtClean="0">
                <a:solidFill>
                  <a:srgbClr val="002060"/>
                </a:solidFill>
                <a:latin typeface="Courier New" panose="02070309020205020404" pitchFamily="49" charset="0"/>
              </a:rPr>
              <a:t>,</a:t>
            </a:r>
            <a:r>
              <a:rPr lang="en-US" sz="1700" b="1" dirty="0" err="1" smtClean="0">
                <a:solidFill>
                  <a:srgbClr val="0070C0"/>
                </a:solidFill>
                <a:latin typeface="Courier New" panose="02070309020205020404" pitchFamily="49" charset="0"/>
              </a:rPr>
              <a:t>YourNumber</a:t>
            </a:r>
            <a:r>
              <a:rPr lang="en-US" sz="1700" dirty="0">
                <a:solidFill>
                  <a:srgbClr val="002060"/>
                </a:solidFill>
                <a:latin typeface="Courier New" panose="02070309020205020404" pitchFamily="49" charset="0"/>
              </a:rPr>
              <a:t>)</a:t>
            </a:r>
          </a:p>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7 		</a:t>
            </a:r>
            <a:r>
              <a:rPr lang="en-US" sz="1700" dirty="0" smtClean="0">
                <a:solidFill>
                  <a:srgbClr val="002060"/>
                </a:solidFill>
                <a:latin typeface="Courier New" panose="02070309020205020404" pitchFamily="49" charset="0"/>
              </a:rPr>
              <a:t>Write </a:t>
            </a:r>
            <a:r>
              <a:rPr lang="en-US" sz="1700" b="1" dirty="0" err="1">
                <a:solidFill>
                  <a:srgbClr val="0070C0"/>
                </a:solidFill>
                <a:latin typeface="Courier New" panose="02070309020205020404" pitchFamily="49" charset="0"/>
              </a:rPr>
              <a:t>MyNumber</a:t>
            </a:r>
            <a:r>
              <a:rPr lang="en-US" sz="1700" dirty="0">
                <a:solidFill>
                  <a:srgbClr val="002060"/>
                </a:solidFill>
                <a:latin typeface="Courier New" panose="02070309020205020404" pitchFamily="49" charset="0"/>
              </a:rPr>
              <a:t> + “ “ + </a:t>
            </a:r>
            <a:r>
              <a:rPr lang="en-US" sz="1700" b="1" dirty="0" err="1">
                <a:solidFill>
                  <a:srgbClr val="0070C0"/>
                </a:solidFill>
                <a:latin typeface="Courier New" panose="02070309020205020404" pitchFamily="49" charset="0"/>
              </a:rPr>
              <a:t>YourNumber</a:t>
            </a:r>
            <a:endParaRPr lang="en-US" sz="1700" b="1" dirty="0">
              <a:solidFill>
                <a:srgbClr val="0070C0"/>
              </a:solidFill>
              <a:latin typeface="Courier New" panose="02070309020205020404" pitchFamily="49" charset="0"/>
            </a:endParaRPr>
          </a:p>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8 	End Program</a:t>
            </a:r>
          </a:p>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9 	Subprogram </a:t>
            </a:r>
            <a:r>
              <a:rPr lang="en-US" sz="1700" dirty="0" err="1" smtClean="0">
                <a:solidFill>
                  <a:srgbClr val="002060"/>
                </a:solidFill>
                <a:latin typeface="Courier New" panose="02070309020205020404" pitchFamily="49" charset="0"/>
              </a:rPr>
              <a:t>Switch_It</a:t>
            </a:r>
            <a:r>
              <a:rPr lang="en-US" sz="1700" dirty="0" smtClean="0">
                <a:solidFill>
                  <a:srgbClr val="002060"/>
                </a:solidFill>
                <a:latin typeface="Courier New" panose="02070309020205020404" pitchFamily="49" charset="0"/>
              </a:rPr>
              <a:t>(Integer </a:t>
            </a:r>
            <a:r>
              <a:rPr lang="en-US" sz="1700" b="1" dirty="0">
                <a:solidFill>
                  <a:srgbClr val="0070C0"/>
                </a:solidFill>
                <a:latin typeface="Courier New" panose="02070309020205020404" pitchFamily="49" charset="0"/>
              </a:rPr>
              <a:t>Number1</a:t>
            </a:r>
            <a:r>
              <a:rPr lang="en-US" sz="1700" dirty="0">
                <a:solidFill>
                  <a:srgbClr val="002060"/>
                </a:solidFill>
                <a:latin typeface="Courier New" panose="02070309020205020404" pitchFamily="49" charset="0"/>
              </a:rPr>
              <a:t>, Integer </a:t>
            </a:r>
            <a:r>
              <a:rPr lang="en-US" sz="1700" b="1" dirty="0">
                <a:solidFill>
                  <a:srgbClr val="0070C0"/>
                </a:solidFill>
                <a:latin typeface="Courier New" panose="02070309020205020404" pitchFamily="49" charset="0"/>
              </a:rPr>
              <a:t>Number2</a:t>
            </a:r>
            <a:r>
              <a:rPr lang="en-US" sz="1700" dirty="0">
                <a:solidFill>
                  <a:srgbClr val="002060"/>
                </a:solidFill>
                <a:latin typeface="Courier New" panose="02070309020205020404" pitchFamily="49" charset="0"/>
              </a:rPr>
              <a:t> As Ref)</a:t>
            </a:r>
          </a:p>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10		</a:t>
            </a:r>
            <a:r>
              <a:rPr lang="en-US" sz="1700" dirty="0" smtClean="0">
                <a:solidFill>
                  <a:srgbClr val="002060"/>
                </a:solidFill>
                <a:latin typeface="Courier New" panose="02070309020205020404" pitchFamily="49" charset="0"/>
              </a:rPr>
              <a:t>Set </a:t>
            </a:r>
            <a:r>
              <a:rPr lang="en-US" sz="1700" b="1" dirty="0">
                <a:solidFill>
                  <a:srgbClr val="0070C0"/>
                </a:solidFill>
                <a:latin typeface="Courier New" panose="02070309020205020404" pitchFamily="49" charset="0"/>
              </a:rPr>
              <a:t>Number1</a:t>
            </a:r>
            <a:r>
              <a:rPr lang="en-US" sz="1700" dirty="0">
                <a:solidFill>
                  <a:srgbClr val="002060"/>
                </a:solidFill>
                <a:latin typeface="Courier New" panose="02070309020205020404" pitchFamily="49" charset="0"/>
              </a:rPr>
              <a:t> = 293</a:t>
            </a:r>
          </a:p>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11 		Set </a:t>
            </a:r>
            <a:r>
              <a:rPr lang="en-US" sz="1700" b="1" dirty="0">
                <a:solidFill>
                  <a:srgbClr val="0070C0"/>
                </a:solidFill>
                <a:latin typeface="Courier New" panose="02070309020205020404" pitchFamily="49" charset="0"/>
              </a:rPr>
              <a:t>Number2</a:t>
            </a:r>
            <a:r>
              <a:rPr lang="en-US" sz="1700" dirty="0">
                <a:solidFill>
                  <a:srgbClr val="002060"/>
                </a:solidFill>
                <a:latin typeface="Courier New" panose="02070309020205020404" pitchFamily="49" charset="0"/>
              </a:rPr>
              <a:t> = 156</a:t>
            </a:r>
          </a:p>
          <a:p>
            <a:pPr marL="0" lvl="1" indent="457200">
              <a:lnSpc>
                <a:spcPct val="120000"/>
              </a:lnSpc>
              <a:spcBef>
                <a:spcPts val="0"/>
              </a:spcBef>
              <a:spcAft>
                <a:spcPts val="0"/>
              </a:spcAft>
              <a:buFontTx/>
              <a:buNone/>
            </a:pPr>
            <a:r>
              <a:rPr lang="en-US" sz="1700" dirty="0">
                <a:solidFill>
                  <a:srgbClr val="002060"/>
                </a:solidFill>
                <a:latin typeface="Courier New" panose="02070309020205020404" pitchFamily="49" charset="0"/>
              </a:rPr>
              <a:t>12	End Subprogram</a:t>
            </a:r>
          </a:p>
          <a:p>
            <a:pPr marL="0" lvl="1" indent="457200">
              <a:lnSpc>
                <a:spcPct val="120000"/>
              </a:lnSpc>
              <a:spcBef>
                <a:spcPts val="0"/>
              </a:spcBef>
              <a:spcAft>
                <a:spcPts val="0"/>
              </a:spcAft>
              <a:buFontTx/>
              <a:buNone/>
            </a:pPr>
            <a:endParaRPr lang="en-US" sz="1600" dirty="0">
              <a:solidFill>
                <a:srgbClr val="002060"/>
              </a:solidFill>
              <a:latin typeface="Courier New" panose="02070309020205020404" pitchFamily="49" charset="0"/>
            </a:endParaRPr>
          </a:p>
          <a:p>
            <a:pPr marL="0" indent="457200">
              <a:lnSpc>
                <a:spcPct val="120000"/>
              </a:lnSpc>
              <a:spcBef>
                <a:spcPts val="0"/>
              </a:spcBef>
              <a:spcAft>
                <a:spcPts val="0"/>
              </a:spcAft>
              <a:buFont typeface="Times" panose="02020603050405020304" pitchFamily="18" charset="0"/>
              <a:buNone/>
            </a:pPr>
            <a:r>
              <a:rPr lang="en-US" sz="1900" b="1" dirty="0">
                <a:solidFill>
                  <a:srgbClr val="0070C0"/>
                </a:solidFill>
                <a:latin typeface="Courier New" panose="02070309020205020404" pitchFamily="49" charset="0"/>
              </a:rPr>
              <a:t>Number1</a:t>
            </a:r>
            <a:r>
              <a:rPr lang="en-US" sz="1900" dirty="0">
                <a:solidFill>
                  <a:srgbClr val="002060"/>
                </a:solidFill>
              </a:rPr>
              <a:t> is passed by value, and it </a:t>
            </a:r>
            <a:r>
              <a:rPr lang="en-US" sz="1900" i="1" dirty="0">
                <a:solidFill>
                  <a:srgbClr val="002060"/>
                </a:solidFill>
              </a:rPr>
              <a:t>is not</a:t>
            </a:r>
            <a:r>
              <a:rPr lang="en-US" sz="1900" dirty="0">
                <a:solidFill>
                  <a:srgbClr val="002060"/>
                </a:solidFill>
              </a:rPr>
              <a:t> changed by the subprogram.</a:t>
            </a:r>
          </a:p>
          <a:p>
            <a:pPr marL="0" indent="457200">
              <a:lnSpc>
                <a:spcPct val="120000"/>
              </a:lnSpc>
              <a:spcBef>
                <a:spcPts val="0"/>
              </a:spcBef>
              <a:spcAft>
                <a:spcPts val="0"/>
              </a:spcAft>
              <a:buFont typeface="Times" panose="02020603050405020304" pitchFamily="18" charset="0"/>
              <a:buNone/>
            </a:pPr>
            <a:r>
              <a:rPr lang="en-US" sz="1900" b="1" dirty="0">
                <a:solidFill>
                  <a:srgbClr val="0070C0"/>
                </a:solidFill>
                <a:latin typeface="Courier New" panose="02070309020205020404" pitchFamily="49" charset="0"/>
              </a:rPr>
              <a:t>Number2</a:t>
            </a:r>
            <a:r>
              <a:rPr lang="en-US" sz="1900" dirty="0">
                <a:solidFill>
                  <a:srgbClr val="002060"/>
                </a:solidFill>
              </a:rPr>
              <a:t> is passed by reference and it </a:t>
            </a:r>
            <a:r>
              <a:rPr lang="en-US" sz="1900" i="1" dirty="0">
                <a:solidFill>
                  <a:srgbClr val="002060"/>
                </a:solidFill>
              </a:rPr>
              <a:t>is</a:t>
            </a:r>
            <a:r>
              <a:rPr lang="en-US" sz="1900" dirty="0">
                <a:solidFill>
                  <a:srgbClr val="002060"/>
                </a:solidFill>
              </a:rPr>
              <a:t> changed by the subprogram.</a:t>
            </a:r>
          </a:p>
          <a:p>
            <a:pPr marL="0" indent="457200">
              <a:lnSpc>
                <a:spcPct val="120000"/>
              </a:lnSpc>
              <a:spcBef>
                <a:spcPts val="0"/>
              </a:spcBef>
              <a:spcAft>
                <a:spcPts val="0"/>
              </a:spcAft>
              <a:buFont typeface="Times" panose="02020603050405020304" pitchFamily="18" charset="0"/>
              <a:buNone/>
            </a:pPr>
            <a:r>
              <a:rPr lang="en-US" sz="1600" dirty="0">
                <a:solidFill>
                  <a:srgbClr val="002060"/>
                </a:solidFill>
              </a:rPr>
              <a:t>		</a:t>
            </a:r>
          </a:p>
          <a:p>
            <a:pPr marL="0" indent="457200">
              <a:lnSpc>
                <a:spcPct val="120000"/>
              </a:lnSpc>
              <a:spcBef>
                <a:spcPts val="0"/>
              </a:spcBef>
              <a:spcAft>
                <a:spcPts val="0"/>
              </a:spcAft>
              <a:buFont typeface="Times" panose="02020603050405020304" pitchFamily="18" charset="0"/>
              <a:buNone/>
            </a:pPr>
            <a:r>
              <a:rPr lang="en-US" sz="1600" dirty="0">
                <a:solidFill>
                  <a:srgbClr val="002060"/>
                </a:solidFill>
              </a:rPr>
              <a:t>		</a:t>
            </a:r>
            <a:r>
              <a:rPr lang="en-US" sz="2200" dirty="0">
                <a:solidFill>
                  <a:srgbClr val="002060"/>
                </a:solidFill>
              </a:rPr>
              <a:t>This program prints: 	</a:t>
            </a:r>
            <a:r>
              <a:rPr lang="en-US" sz="2200" dirty="0">
                <a:solidFill>
                  <a:srgbClr val="002060"/>
                </a:solidFill>
                <a:latin typeface="Courier New" panose="02070309020205020404" pitchFamily="49" charset="0"/>
              </a:rPr>
              <a:t>156  156</a:t>
            </a:r>
          </a:p>
          <a:p>
            <a:pPr marL="0" indent="0" hangingPunct="0">
              <a:lnSpc>
                <a:spcPct val="100000"/>
              </a:lnSpc>
              <a:spcBef>
                <a:spcPts val="0"/>
              </a:spcBef>
              <a:spcAft>
                <a:spcPts val="600"/>
              </a:spcAft>
            </a:pPr>
            <a:endParaRPr lang="en-US" sz="2400" dirty="0">
              <a:solidFill>
                <a:srgbClr val="002060"/>
              </a:solidFill>
              <a:cs typeface="Courier New" panose="02070309020205020404" pitchFamily="49" charset="0"/>
            </a:endParaRPr>
          </a:p>
        </p:txBody>
      </p:sp>
    </p:spTree>
    <p:extLst>
      <p:ext uri="{BB962C8B-B14F-4D97-AF65-F5344CB8AC3E}">
        <p14:creationId xmlns:p14="http://schemas.microsoft.com/office/powerpoint/2010/main" val="4543690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68860"/>
          </a:xfrm>
        </p:spPr>
        <p:txBody>
          <a:bodyPr>
            <a:noAutofit/>
          </a:bodyPr>
          <a:lstStyle/>
          <a:p>
            <a:r>
              <a:rPr lang="en-US" sz="4000" b="1" dirty="0" smtClean="0">
                <a:solidFill>
                  <a:schemeClr val="accent1">
                    <a:lumMod val="75000"/>
                  </a:schemeClr>
                </a:solidFill>
              </a:rPr>
              <a:t>The </a:t>
            </a:r>
            <a:r>
              <a:rPr lang="en-US" sz="4000" b="1" dirty="0" err="1" smtClean="0">
                <a:solidFill>
                  <a:schemeClr val="accent1">
                    <a:lumMod val="75000"/>
                  </a:schemeClr>
                </a:solidFill>
                <a:latin typeface="Courier New" panose="02070309020205020404" pitchFamily="49" charset="0"/>
                <a:cs typeface="Courier New" panose="02070309020205020404" pitchFamily="49" charset="0"/>
              </a:rPr>
              <a:t>ToUpper</a:t>
            </a:r>
            <a:r>
              <a:rPr lang="en-US" sz="4000" b="1" dirty="0" smtClean="0">
                <a:solidFill>
                  <a:schemeClr val="accent1">
                    <a:lumMod val="75000"/>
                  </a:schemeClr>
                </a:solidFill>
                <a:latin typeface="Courier New" panose="02070309020205020404" pitchFamily="49" charset="0"/>
                <a:cs typeface="Courier New" panose="02070309020205020404" pitchFamily="49" charset="0"/>
              </a:rPr>
              <a:t>()</a:t>
            </a:r>
            <a:r>
              <a:rPr lang="en-US" sz="4000" b="1" dirty="0" smtClean="0">
                <a:solidFill>
                  <a:schemeClr val="accent1">
                    <a:lumMod val="75000"/>
                  </a:schemeClr>
                </a:solidFill>
              </a:rPr>
              <a:t> and </a:t>
            </a:r>
            <a:r>
              <a:rPr lang="en-US" sz="4000" b="1" dirty="0" err="1" smtClean="0">
                <a:solidFill>
                  <a:schemeClr val="accent1">
                    <a:lumMod val="75000"/>
                  </a:schemeClr>
                </a:solidFill>
                <a:latin typeface="Courier New" panose="02070309020205020404" pitchFamily="49" charset="0"/>
                <a:cs typeface="Courier New" panose="02070309020205020404" pitchFamily="49" charset="0"/>
              </a:rPr>
              <a:t>ToLower</a:t>
            </a:r>
            <a:r>
              <a:rPr lang="en-US" sz="4000" b="1" dirty="0" smtClean="0">
                <a:solidFill>
                  <a:schemeClr val="accent1">
                    <a:lumMod val="75000"/>
                  </a:schemeClr>
                </a:solidFill>
                <a:latin typeface="Courier New" panose="02070309020205020404" pitchFamily="49" charset="0"/>
                <a:cs typeface="Courier New" panose="02070309020205020404" pitchFamily="49" charset="0"/>
              </a:rPr>
              <a:t>()</a:t>
            </a:r>
            <a:r>
              <a:rPr lang="en-US" sz="4000" b="1" dirty="0" smtClean="0">
                <a:solidFill>
                  <a:schemeClr val="accent1">
                    <a:lumMod val="75000"/>
                  </a:schemeClr>
                </a:solidFill>
              </a:rPr>
              <a:t> Functions</a:t>
            </a:r>
            <a:endParaRPr lang="en-US" sz="2000" b="1" dirty="0">
              <a:solidFill>
                <a:srgbClr val="002060"/>
              </a:solidFill>
            </a:endParaRPr>
          </a:p>
        </p:txBody>
      </p:sp>
      <p:sp>
        <p:nvSpPr>
          <p:cNvPr id="5" name="Content Placeholder 4"/>
          <p:cNvSpPr>
            <a:spLocks noGrp="1"/>
          </p:cNvSpPr>
          <p:nvPr>
            <p:ph idx="1"/>
          </p:nvPr>
        </p:nvSpPr>
        <p:spPr>
          <a:xfrm>
            <a:off x="591671" y="1845734"/>
            <a:ext cx="10564009" cy="4023360"/>
          </a:xfrm>
        </p:spPr>
        <p:txBody>
          <a:bodyPr>
            <a:noAutofit/>
          </a:bodyPr>
          <a:lstStyle/>
          <a:p>
            <a:pPr>
              <a:lnSpc>
                <a:spcPct val="100000"/>
              </a:lnSpc>
              <a:spcBef>
                <a:spcPts val="600"/>
              </a:spcBef>
              <a:spcAft>
                <a:spcPts val="0"/>
              </a:spcAft>
              <a:buFont typeface="Wingdings" panose="05000000000000000000" pitchFamily="2" charset="2"/>
              <a:buChar char="Ø"/>
            </a:pPr>
            <a:r>
              <a:rPr lang="en-US" sz="2400" dirty="0">
                <a:solidFill>
                  <a:srgbClr val="002060"/>
                </a:solidFill>
              </a:rPr>
              <a:t>When a </a:t>
            </a:r>
            <a:r>
              <a:rPr lang="en-US" sz="2400" b="1" dirty="0">
                <a:solidFill>
                  <a:srgbClr val="002060"/>
                </a:solidFill>
                <a:latin typeface="Courier New" panose="02070309020205020404" pitchFamily="49" charset="0"/>
              </a:rPr>
              <a:t>String</a:t>
            </a:r>
            <a:r>
              <a:rPr lang="en-US" sz="2400" dirty="0">
                <a:solidFill>
                  <a:srgbClr val="002060"/>
                </a:solidFill>
              </a:rPr>
              <a:t> value or variable is placed inside the parentheses of the </a:t>
            </a:r>
            <a:r>
              <a:rPr lang="en-US" sz="2400" b="1" dirty="0" err="1">
                <a:solidFill>
                  <a:srgbClr val="002060"/>
                </a:solidFill>
                <a:latin typeface="Courier New" panose="02070309020205020404" pitchFamily="49" charset="0"/>
              </a:rPr>
              <a:t>ToUpper</a:t>
            </a:r>
            <a:r>
              <a:rPr lang="en-US" sz="2400" b="1" dirty="0">
                <a:solidFill>
                  <a:srgbClr val="002060"/>
                </a:solidFill>
                <a:latin typeface="Courier New" panose="02070309020205020404" pitchFamily="49" charset="0"/>
              </a:rPr>
              <a:t>()</a:t>
            </a:r>
            <a:r>
              <a:rPr lang="en-US" sz="2400" dirty="0">
                <a:solidFill>
                  <a:srgbClr val="002060"/>
                </a:solidFill>
              </a:rPr>
              <a:t> function, all characters in that string are converted to uppercase. </a:t>
            </a:r>
          </a:p>
          <a:p>
            <a:pPr>
              <a:lnSpc>
                <a:spcPct val="100000"/>
              </a:lnSpc>
              <a:spcBef>
                <a:spcPts val="600"/>
              </a:spcBef>
              <a:spcAft>
                <a:spcPts val="0"/>
              </a:spcAft>
              <a:buFont typeface="Wingdings" panose="05000000000000000000" pitchFamily="2" charset="2"/>
              <a:buChar char="Ø"/>
            </a:pPr>
            <a:r>
              <a:rPr lang="en-US" sz="2400" dirty="0">
                <a:solidFill>
                  <a:srgbClr val="002060"/>
                </a:solidFill>
              </a:rPr>
              <a:t>Similarly, when a </a:t>
            </a:r>
            <a:r>
              <a:rPr lang="en-US" sz="2400" b="1" dirty="0">
                <a:solidFill>
                  <a:srgbClr val="002060"/>
                </a:solidFill>
                <a:latin typeface="Courier New" panose="02070309020205020404" pitchFamily="49" charset="0"/>
              </a:rPr>
              <a:t>String</a:t>
            </a:r>
            <a:r>
              <a:rPr lang="en-US" sz="2400" dirty="0">
                <a:solidFill>
                  <a:srgbClr val="002060"/>
                </a:solidFill>
              </a:rPr>
              <a:t> value or variable is placed inside the parentheses of the </a:t>
            </a:r>
            <a:r>
              <a:rPr lang="en-US" sz="2400" b="1" dirty="0" err="1">
                <a:solidFill>
                  <a:srgbClr val="002060"/>
                </a:solidFill>
                <a:latin typeface="Courier New" panose="02070309020205020404" pitchFamily="49" charset="0"/>
              </a:rPr>
              <a:t>ToLower</a:t>
            </a:r>
            <a:r>
              <a:rPr lang="en-US" sz="2400" b="1" dirty="0">
                <a:solidFill>
                  <a:srgbClr val="002060"/>
                </a:solidFill>
                <a:latin typeface="Courier New" panose="02070309020205020404" pitchFamily="49" charset="0"/>
              </a:rPr>
              <a:t>()</a:t>
            </a:r>
            <a:r>
              <a:rPr lang="en-US" sz="2400" dirty="0">
                <a:solidFill>
                  <a:srgbClr val="002060"/>
                </a:solidFill>
              </a:rPr>
              <a:t> function, all characters in the string are converted to lowercase. </a:t>
            </a:r>
          </a:p>
          <a:p>
            <a:pPr>
              <a:lnSpc>
                <a:spcPct val="100000"/>
              </a:lnSpc>
              <a:spcBef>
                <a:spcPts val="600"/>
              </a:spcBef>
              <a:spcAft>
                <a:spcPts val="0"/>
              </a:spcAft>
              <a:buFont typeface="Wingdings" panose="05000000000000000000" pitchFamily="2" charset="2"/>
              <a:buChar char="Ø"/>
            </a:pPr>
            <a:r>
              <a:rPr lang="en-US" sz="2400" dirty="0">
                <a:solidFill>
                  <a:srgbClr val="002060"/>
                </a:solidFill>
              </a:rPr>
              <a:t>These functions are helpful:</a:t>
            </a:r>
          </a:p>
          <a:p>
            <a:pPr marL="708660" lvl="3" indent="-342900">
              <a:lnSpc>
                <a:spcPct val="100000"/>
              </a:lnSpc>
              <a:spcBef>
                <a:spcPts val="600"/>
              </a:spcBef>
              <a:spcAft>
                <a:spcPts val="0"/>
              </a:spcAft>
              <a:buFont typeface="Wingdings" panose="05000000000000000000" pitchFamily="2" charset="2"/>
              <a:buChar char="Ø"/>
            </a:pPr>
            <a:r>
              <a:rPr lang="en-US" sz="2400" dirty="0">
                <a:solidFill>
                  <a:srgbClr val="002060"/>
                </a:solidFill>
              </a:rPr>
              <a:t>Allow users to type upper or lower case responses without getting errors</a:t>
            </a:r>
          </a:p>
          <a:p>
            <a:pPr marL="708660" lvl="3" indent="-342900">
              <a:lnSpc>
                <a:spcPct val="100000"/>
              </a:lnSpc>
              <a:spcBef>
                <a:spcPts val="600"/>
              </a:spcBef>
              <a:spcAft>
                <a:spcPts val="0"/>
              </a:spcAft>
              <a:buFont typeface="Wingdings" panose="05000000000000000000" pitchFamily="2" charset="2"/>
              <a:buChar char="Ø"/>
            </a:pPr>
            <a:r>
              <a:rPr lang="en-US" sz="2400" dirty="0">
                <a:solidFill>
                  <a:srgbClr val="002060"/>
                </a:solidFill>
              </a:rPr>
              <a:t>Create usernames or other identification techniques</a:t>
            </a:r>
          </a:p>
          <a:p>
            <a:pPr marL="708660" lvl="3" indent="-342900">
              <a:lnSpc>
                <a:spcPct val="100000"/>
              </a:lnSpc>
              <a:spcBef>
                <a:spcPts val="600"/>
              </a:spcBef>
              <a:spcAft>
                <a:spcPts val="0"/>
              </a:spcAft>
              <a:buFont typeface="Wingdings" panose="05000000000000000000" pitchFamily="2" charset="2"/>
              <a:buChar char="Ø"/>
            </a:pPr>
            <a:r>
              <a:rPr lang="en-US" sz="2400" dirty="0">
                <a:solidFill>
                  <a:srgbClr val="002060"/>
                </a:solidFill>
              </a:rPr>
              <a:t>And more…</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090206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7196865" y="430672"/>
            <a:ext cx="4087905" cy="806823"/>
          </a:xfrm>
        </p:spPr>
        <p:txBody>
          <a:bodyPr>
            <a:noAutofit/>
          </a:bodyPr>
          <a:lstStyle/>
          <a:p>
            <a:r>
              <a:rPr lang="en-US" sz="2400" b="1" dirty="0" smtClean="0">
                <a:solidFill>
                  <a:schemeClr val="accent1">
                    <a:lumMod val="75000"/>
                  </a:schemeClr>
                </a:solidFill>
              </a:rPr>
              <a:t>Example: Using </a:t>
            </a:r>
            <a:r>
              <a:rPr lang="en-US" sz="2400" b="1" dirty="0" err="1" smtClean="0">
                <a:solidFill>
                  <a:schemeClr val="accent1">
                    <a:lumMod val="75000"/>
                  </a:schemeClr>
                </a:solidFill>
                <a:latin typeface="Courier New" panose="02070309020205020404" pitchFamily="49" charset="0"/>
                <a:cs typeface="Courier New" panose="02070309020205020404" pitchFamily="49" charset="0"/>
              </a:rPr>
              <a:t>ToUpper</a:t>
            </a:r>
            <a:r>
              <a:rPr lang="en-US" sz="2400" b="1" dirty="0" smtClean="0">
                <a:solidFill>
                  <a:schemeClr val="accent1">
                    <a:lumMod val="75000"/>
                  </a:schemeClr>
                </a:solidFill>
                <a:latin typeface="Courier New" panose="02070309020205020404" pitchFamily="49" charset="0"/>
                <a:cs typeface="Courier New" panose="02070309020205020404" pitchFamily="49" charset="0"/>
              </a:rPr>
              <a:t>()</a:t>
            </a:r>
            <a:r>
              <a:rPr lang="en-US" sz="2400" b="1" dirty="0" smtClean="0">
                <a:solidFill>
                  <a:schemeClr val="accent1">
                    <a:lumMod val="75000"/>
                  </a:schemeClr>
                </a:solidFill>
              </a:rPr>
              <a:t> and </a:t>
            </a:r>
            <a:r>
              <a:rPr lang="en-US" sz="2400" b="1" dirty="0" err="1" smtClean="0">
                <a:solidFill>
                  <a:schemeClr val="accent1">
                    <a:lumMod val="75000"/>
                  </a:schemeClr>
                </a:solidFill>
                <a:latin typeface="Courier New" panose="02070309020205020404" pitchFamily="49" charset="0"/>
                <a:cs typeface="Courier New" panose="02070309020205020404" pitchFamily="49" charset="0"/>
              </a:rPr>
              <a:t>ToLower</a:t>
            </a:r>
            <a:r>
              <a:rPr lang="en-US" sz="2400" b="1" dirty="0" smtClean="0">
                <a:solidFill>
                  <a:schemeClr val="accent1">
                    <a:lumMod val="75000"/>
                  </a:schemeClr>
                </a:solidFill>
                <a:latin typeface="Courier New" panose="02070309020205020404" pitchFamily="49" charset="0"/>
                <a:cs typeface="Courier New" panose="02070309020205020404" pitchFamily="49" charset="0"/>
              </a:rPr>
              <a:t>()</a:t>
            </a:r>
            <a:endParaRPr lang="en-US" sz="2400" b="1" dirty="0">
              <a:solidFill>
                <a:srgbClr val="002060"/>
              </a:solidFill>
            </a:endParaRPr>
          </a:p>
        </p:txBody>
      </p:sp>
      <p:sp>
        <p:nvSpPr>
          <p:cNvPr id="5" name="Content Placeholder 4"/>
          <p:cNvSpPr>
            <a:spLocks noGrp="1"/>
          </p:cNvSpPr>
          <p:nvPr>
            <p:ph idx="4294967295"/>
          </p:nvPr>
        </p:nvSpPr>
        <p:spPr>
          <a:xfrm>
            <a:off x="376518" y="785309"/>
            <a:ext cx="10563225" cy="5378823"/>
          </a:xfrm>
        </p:spPr>
        <p:txBody>
          <a:bodyPr>
            <a:noAutofit/>
          </a:bodyPr>
          <a:lstStyle/>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1  Declare </a:t>
            </a:r>
            <a:r>
              <a:rPr lang="en-US" b="1" dirty="0">
                <a:solidFill>
                  <a:srgbClr val="0070C0"/>
                </a:solidFill>
                <a:latin typeface="Courier New" panose="02070309020205020404" pitchFamily="49" charset="0"/>
              </a:rPr>
              <a:t>Response</a:t>
            </a:r>
            <a:r>
              <a:rPr lang="en-US" dirty="0">
                <a:solidFill>
                  <a:srgbClr val="002060"/>
                </a:solidFill>
                <a:latin typeface="Courier New" panose="02070309020205020404" pitchFamily="49" charset="0"/>
              </a:rPr>
              <a:t> As Character</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2  Declare </a:t>
            </a:r>
            <a:r>
              <a:rPr lang="en-US" b="1" dirty="0">
                <a:solidFill>
                  <a:srgbClr val="0070C0"/>
                </a:solidFill>
                <a:latin typeface="Courier New" panose="02070309020205020404" pitchFamily="49" charset="0"/>
              </a:rPr>
              <a:t>Word</a:t>
            </a:r>
            <a:r>
              <a:rPr lang="en-US" dirty="0" smtClean="0">
                <a:solidFill>
                  <a:srgbClr val="002060"/>
                </a:solidFill>
                <a:latin typeface="Courier New" panose="02070309020205020404" pitchFamily="49" charset="0"/>
              </a:rPr>
              <a:t>, </a:t>
            </a:r>
            <a:r>
              <a:rPr lang="en-US" b="1" dirty="0">
                <a:solidFill>
                  <a:srgbClr val="0070C0"/>
                </a:solidFill>
                <a:latin typeface="Courier New" panose="02070309020205020404" pitchFamily="49" charset="0"/>
              </a:rPr>
              <a:t>Box</a:t>
            </a:r>
            <a:r>
              <a:rPr lang="en-US" dirty="0" smtClean="0">
                <a:solidFill>
                  <a:srgbClr val="002060"/>
                </a:solidFill>
                <a:latin typeface="Courier New" panose="02070309020205020404" pitchFamily="49" charset="0"/>
              </a:rPr>
              <a:t> </a:t>
            </a:r>
            <a:r>
              <a:rPr lang="en-US" dirty="0">
                <a:solidFill>
                  <a:srgbClr val="002060"/>
                </a:solidFill>
                <a:latin typeface="Courier New" panose="02070309020205020404" pitchFamily="49" charset="0"/>
              </a:rPr>
              <a:t>As String</a:t>
            </a:r>
          </a:p>
          <a:p>
            <a:pPr marL="342900" lvl="1" indent="-342900">
              <a:lnSpc>
                <a:spcPct val="100000"/>
              </a:lnSpc>
              <a:spcBef>
                <a:spcPts val="0"/>
              </a:spcBef>
              <a:spcAft>
                <a:spcPts val="0"/>
              </a:spcAft>
              <a:buFontTx/>
              <a:buAutoNum type="arabicPlain" startAt="3"/>
            </a:pPr>
            <a:r>
              <a:rPr lang="en-US" dirty="0" smtClean="0">
                <a:solidFill>
                  <a:srgbClr val="002060"/>
                </a:solidFill>
                <a:latin typeface="Courier New" panose="02070309020205020404" pitchFamily="49" charset="0"/>
              </a:rPr>
              <a:t>Declare </a:t>
            </a:r>
            <a:r>
              <a:rPr lang="en-US" b="1" dirty="0">
                <a:solidFill>
                  <a:srgbClr val="0070C0"/>
                </a:solidFill>
                <a:latin typeface="Courier New" panose="02070309020205020404" pitchFamily="49" charset="0"/>
              </a:rPr>
              <a:t>Count</a:t>
            </a:r>
            <a:r>
              <a:rPr lang="en-US" dirty="0" smtClean="0">
                <a:solidFill>
                  <a:srgbClr val="002060"/>
                </a:solidFill>
                <a:latin typeface="Courier New" panose="02070309020205020404" pitchFamily="49" charset="0"/>
              </a:rPr>
              <a:t>, </a:t>
            </a:r>
            <a:r>
              <a:rPr lang="en-US" b="1" dirty="0">
                <a:solidFill>
                  <a:srgbClr val="0070C0"/>
                </a:solidFill>
                <a:latin typeface="Courier New" panose="02070309020205020404" pitchFamily="49" charset="0"/>
              </a:rPr>
              <a:t>X</a:t>
            </a:r>
            <a:r>
              <a:rPr lang="en-US" dirty="0" smtClean="0">
                <a:solidFill>
                  <a:srgbClr val="002060"/>
                </a:solidFill>
                <a:latin typeface="Courier New" panose="02070309020205020404" pitchFamily="49" charset="0"/>
              </a:rPr>
              <a:t> </a:t>
            </a:r>
            <a:r>
              <a:rPr lang="en-US" dirty="0">
                <a:solidFill>
                  <a:srgbClr val="002060"/>
                </a:solidFill>
                <a:latin typeface="Courier New" panose="02070309020205020404" pitchFamily="49" charset="0"/>
              </a:rPr>
              <a:t>As </a:t>
            </a:r>
            <a:r>
              <a:rPr lang="en-US" dirty="0" smtClean="0">
                <a:solidFill>
                  <a:srgbClr val="002060"/>
                </a:solidFill>
                <a:latin typeface="Courier New" panose="02070309020205020404" pitchFamily="49" charset="0"/>
              </a:rPr>
              <a:t>Integer</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4  Write </a:t>
            </a:r>
            <a:r>
              <a:rPr lang="en-US" sz="1800" dirty="0">
                <a:solidFill>
                  <a:srgbClr val="002060"/>
                </a:solidFill>
                <a:latin typeface="Courier New" panose="02070309020205020404" pitchFamily="49" charset="0"/>
              </a:rPr>
              <a:t>“Do you want to draw a word-box? Enter ‘Y’ or ‘N”’</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5  Input </a:t>
            </a:r>
            <a:r>
              <a:rPr lang="en-US" sz="1800" b="1" dirty="0">
                <a:solidFill>
                  <a:srgbClr val="0070C0"/>
                </a:solidFill>
                <a:latin typeface="Courier New" panose="02070309020205020404" pitchFamily="49" charset="0"/>
              </a:rPr>
              <a:t>Response</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6  While </a:t>
            </a:r>
            <a:r>
              <a:rPr lang="en-US" sz="1800" dirty="0" err="1">
                <a:solidFill>
                  <a:srgbClr val="002060"/>
                </a:solidFill>
                <a:latin typeface="Courier New" panose="02070309020205020404" pitchFamily="49" charset="0"/>
              </a:rPr>
              <a:t>ToUpper</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Response</a:t>
            </a:r>
            <a:r>
              <a:rPr lang="en-US" sz="1800" dirty="0">
                <a:solidFill>
                  <a:srgbClr val="002060"/>
                </a:solidFill>
                <a:latin typeface="Courier New" panose="02070309020205020404" pitchFamily="49" charset="0"/>
              </a:rPr>
              <a:t>) == “Y”</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7	Write </a:t>
            </a:r>
            <a:r>
              <a:rPr lang="en-US" sz="1800" dirty="0">
                <a:solidFill>
                  <a:srgbClr val="002060"/>
                </a:solidFill>
                <a:latin typeface="Courier New" panose="02070309020205020404" pitchFamily="49" charset="0"/>
              </a:rPr>
              <a:t>“Enter any word: “</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8	Input </a:t>
            </a:r>
            <a:r>
              <a:rPr lang="en-US" sz="1800" b="1" dirty="0">
                <a:solidFill>
                  <a:srgbClr val="0070C0"/>
                </a:solidFill>
                <a:latin typeface="Courier New" panose="02070309020205020404" pitchFamily="49" charset="0"/>
              </a:rPr>
              <a:t>Word</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9 </a:t>
            </a:r>
            <a:r>
              <a:rPr lang="en-US" sz="1800" dirty="0">
                <a:solidFill>
                  <a:srgbClr val="002060"/>
                </a:solidFill>
                <a:latin typeface="Courier New" panose="02070309020205020404" pitchFamily="49" charset="0"/>
              </a:rPr>
              <a:t>	Set </a:t>
            </a:r>
            <a:r>
              <a:rPr lang="en-US" sz="1800" b="1" dirty="0">
                <a:solidFill>
                  <a:srgbClr val="0070C0"/>
                </a:solidFill>
                <a:latin typeface="Courier New" panose="02070309020205020404" pitchFamily="49" charset="0"/>
              </a:rPr>
              <a:t>X</a:t>
            </a:r>
            <a:r>
              <a:rPr lang="en-US" sz="1800" dirty="0">
                <a:solidFill>
                  <a:srgbClr val="002060"/>
                </a:solidFill>
                <a:latin typeface="Courier New" panose="02070309020205020404" pitchFamily="49" charset="0"/>
              </a:rPr>
              <a:t> = </a:t>
            </a:r>
            <a:r>
              <a:rPr lang="en-US" sz="1800" dirty="0" err="1">
                <a:solidFill>
                  <a:srgbClr val="002060"/>
                </a:solidFill>
                <a:latin typeface="Courier New" panose="02070309020205020404" pitchFamily="49" charset="0"/>
              </a:rPr>
              <a:t>Length_Of</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Word</a:t>
            </a:r>
            <a:r>
              <a:rPr lang="en-US" sz="18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10 </a:t>
            </a:r>
            <a:r>
              <a:rPr lang="en-US" sz="1800" dirty="0">
                <a:solidFill>
                  <a:srgbClr val="002060"/>
                </a:solidFill>
                <a:latin typeface="Courier New" panose="02070309020205020404" pitchFamily="49" charset="0"/>
              </a:rPr>
              <a:t>	Set </a:t>
            </a:r>
            <a:r>
              <a:rPr lang="en-US" sz="1800" b="1" dirty="0">
                <a:solidFill>
                  <a:srgbClr val="0070C0"/>
                </a:solidFill>
                <a:latin typeface="Courier New" panose="02070309020205020404" pitchFamily="49" charset="0"/>
              </a:rPr>
              <a:t>Box</a:t>
            </a:r>
            <a:r>
              <a:rPr lang="en-US" sz="1800" dirty="0">
                <a:solidFill>
                  <a:srgbClr val="002060"/>
                </a:solidFill>
                <a:latin typeface="Courier New" panose="02070309020205020404" pitchFamily="49" charset="0"/>
              </a:rPr>
              <a:t> = </a:t>
            </a:r>
            <a:r>
              <a:rPr lang="en-US" sz="1800" dirty="0" err="1">
                <a:solidFill>
                  <a:srgbClr val="002060"/>
                </a:solidFill>
                <a:latin typeface="Courier New" panose="02070309020205020404" pitchFamily="49" charset="0"/>
              </a:rPr>
              <a:t>ToLower</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Word</a:t>
            </a:r>
            <a:r>
              <a:rPr lang="en-US" sz="18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11 </a:t>
            </a:r>
            <a:r>
              <a:rPr lang="en-US" sz="1800" dirty="0">
                <a:solidFill>
                  <a:srgbClr val="002060"/>
                </a:solidFill>
                <a:latin typeface="Courier New" panose="02070309020205020404" pitchFamily="49" charset="0"/>
              </a:rPr>
              <a:t>	Set </a:t>
            </a:r>
            <a:r>
              <a:rPr lang="en-US" sz="1800" b="1" dirty="0">
                <a:solidFill>
                  <a:srgbClr val="0070C0"/>
                </a:solidFill>
                <a:latin typeface="Courier New" panose="02070309020205020404" pitchFamily="49" charset="0"/>
              </a:rPr>
              <a:t>Count</a:t>
            </a:r>
            <a:r>
              <a:rPr lang="en-US" sz="1800" dirty="0">
                <a:solidFill>
                  <a:srgbClr val="002060"/>
                </a:solidFill>
                <a:latin typeface="Courier New" panose="02070309020205020404" pitchFamily="49" charset="0"/>
              </a:rPr>
              <a:t> = 1</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12 </a:t>
            </a:r>
            <a:r>
              <a:rPr lang="en-US" sz="1800" dirty="0">
                <a:solidFill>
                  <a:srgbClr val="002060"/>
                </a:solidFill>
                <a:latin typeface="Courier New" panose="02070309020205020404" pitchFamily="49" charset="0"/>
              </a:rPr>
              <a:t>	While </a:t>
            </a:r>
            <a:r>
              <a:rPr lang="en-US" sz="1800" b="1" dirty="0">
                <a:solidFill>
                  <a:srgbClr val="0070C0"/>
                </a:solidFill>
                <a:latin typeface="Courier New" panose="02070309020205020404" pitchFamily="49" charset="0"/>
              </a:rPr>
              <a:t>Count</a:t>
            </a:r>
            <a:r>
              <a:rPr lang="en-US" sz="1800" dirty="0">
                <a:solidFill>
                  <a:srgbClr val="002060"/>
                </a:solidFill>
                <a:latin typeface="Courier New" panose="02070309020205020404" pitchFamily="49" charset="0"/>
              </a:rPr>
              <a:t> &lt;= </a:t>
            </a:r>
            <a:r>
              <a:rPr lang="en-US" sz="1800" b="1" dirty="0">
                <a:solidFill>
                  <a:srgbClr val="0070C0"/>
                </a:solidFill>
                <a:latin typeface="Courier New" panose="02070309020205020404" pitchFamily="49" charset="0"/>
              </a:rPr>
              <a:t>X</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13 </a:t>
            </a:r>
            <a:r>
              <a:rPr lang="en-US" sz="1800" dirty="0">
                <a:solidFill>
                  <a:srgbClr val="002060"/>
                </a:solidFill>
                <a:latin typeface="Courier New" panose="02070309020205020404" pitchFamily="49" charset="0"/>
              </a:rPr>
              <a:t>		Write </a:t>
            </a:r>
            <a:r>
              <a:rPr lang="en-US" sz="1800" b="1" dirty="0">
                <a:solidFill>
                  <a:srgbClr val="0070C0"/>
                </a:solidFill>
                <a:latin typeface="Courier New" panose="02070309020205020404" pitchFamily="49" charset="0"/>
              </a:rPr>
              <a:t>Box</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14 </a:t>
            </a:r>
            <a:r>
              <a:rPr lang="en-US" sz="1800" dirty="0">
                <a:solidFill>
                  <a:srgbClr val="002060"/>
                </a:solidFill>
                <a:latin typeface="Courier New" panose="02070309020205020404" pitchFamily="49" charset="0"/>
              </a:rPr>
              <a:t>		Set </a:t>
            </a:r>
            <a:r>
              <a:rPr lang="en-US" sz="1800" b="1" dirty="0">
                <a:solidFill>
                  <a:srgbClr val="0070C0"/>
                </a:solidFill>
                <a:latin typeface="Courier New" panose="02070309020205020404" pitchFamily="49" charset="0"/>
              </a:rPr>
              <a:t>Count</a:t>
            </a:r>
            <a:r>
              <a:rPr lang="en-US" sz="1800" dirty="0">
                <a:solidFill>
                  <a:srgbClr val="002060"/>
                </a:solidFill>
                <a:latin typeface="Courier New" panose="02070309020205020404" pitchFamily="49" charset="0"/>
              </a:rPr>
              <a:t> = </a:t>
            </a:r>
            <a:r>
              <a:rPr lang="en-US" sz="1800" b="1" dirty="0">
                <a:solidFill>
                  <a:srgbClr val="0070C0"/>
                </a:solidFill>
                <a:latin typeface="Courier New" panose="02070309020205020404" pitchFamily="49" charset="0"/>
              </a:rPr>
              <a:t>Count</a:t>
            </a:r>
            <a:r>
              <a:rPr lang="en-US" sz="1800" dirty="0">
                <a:solidFill>
                  <a:srgbClr val="002060"/>
                </a:solidFill>
                <a:latin typeface="Courier New" panose="02070309020205020404" pitchFamily="49" charset="0"/>
              </a:rPr>
              <a:t> + 1</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15 </a:t>
            </a:r>
            <a:r>
              <a:rPr lang="en-US" sz="1800" dirty="0">
                <a:solidFill>
                  <a:srgbClr val="002060"/>
                </a:solidFill>
                <a:latin typeface="Courier New" panose="02070309020205020404" pitchFamily="49" charset="0"/>
              </a:rPr>
              <a:t>	End While(</a:t>
            </a:r>
            <a:r>
              <a:rPr lang="en-US" sz="1800" b="1" dirty="0">
                <a:solidFill>
                  <a:srgbClr val="0070C0"/>
                </a:solidFill>
                <a:latin typeface="Courier New" panose="02070309020205020404" pitchFamily="49" charset="0"/>
              </a:rPr>
              <a:t>Count</a:t>
            </a:r>
            <a:r>
              <a:rPr lang="en-US" sz="18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16 </a:t>
            </a:r>
            <a:r>
              <a:rPr lang="en-US" sz="1800" dirty="0">
                <a:solidFill>
                  <a:srgbClr val="002060"/>
                </a:solidFill>
                <a:latin typeface="Courier New" panose="02070309020205020404" pitchFamily="49" charset="0"/>
              </a:rPr>
              <a:t>	Write “Create a new box? Enter ‘Y’ or ‘N’”</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17 </a:t>
            </a:r>
            <a:r>
              <a:rPr lang="en-US" sz="1800" dirty="0">
                <a:solidFill>
                  <a:srgbClr val="002060"/>
                </a:solidFill>
                <a:latin typeface="Courier New" panose="02070309020205020404" pitchFamily="49" charset="0"/>
              </a:rPr>
              <a:t>	Input </a:t>
            </a:r>
            <a:r>
              <a:rPr lang="en-US" sz="1800" b="1" dirty="0">
                <a:solidFill>
                  <a:srgbClr val="0070C0"/>
                </a:solidFill>
                <a:latin typeface="Courier New" panose="02070309020205020404" pitchFamily="49" charset="0"/>
              </a:rPr>
              <a:t>Response</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18 </a:t>
            </a:r>
            <a:r>
              <a:rPr lang="en-US" sz="1800" dirty="0">
                <a:solidFill>
                  <a:srgbClr val="002060"/>
                </a:solidFill>
                <a:latin typeface="Courier New" panose="02070309020205020404" pitchFamily="49" charset="0"/>
              </a:rPr>
              <a:t>End While(</a:t>
            </a:r>
            <a:r>
              <a:rPr lang="en-US" sz="1800" b="1" dirty="0">
                <a:solidFill>
                  <a:srgbClr val="0070C0"/>
                </a:solidFill>
                <a:latin typeface="Courier New" panose="02070309020205020404" pitchFamily="49" charset="0"/>
              </a:rPr>
              <a:t>Response</a:t>
            </a:r>
            <a:r>
              <a:rPr lang="en-US" sz="1800" dirty="0">
                <a:solidFill>
                  <a:srgbClr val="002060"/>
                </a:solidFill>
                <a:latin typeface="Courier New" panose="02070309020205020404" pitchFamily="49" charset="0"/>
              </a:rPr>
              <a:t>)</a:t>
            </a:r>
          </a:p>
          <a:p>
            <a:pPr marL="342900" lvl="1" indent="-342900">
              <a:lnSpc>
                <a:spcPct val="100000"/>
              </a:lnSpc>
              <a:spcBef>
                <a:spcPts val="0"/>
              </a:spcBef>
              <a:spcAft>
                <a:spcPts val="0"/>
              </a:spcAft>
              <a:buFontTx/>
              <a:buAutoNum type="arabicPlain" startAt="3"/>
            </a:pPr>
            <a:endParaRPr lang="en-US" dirty="0">
              <a:solidFill>
                <a:srgbClr val="002060"/>
              </a:solidFill>
              <a:latin typeface="Courier New" panose="02070309020205020404" pitchFamily="49" charset="0"/>
            </a:endParaRPr>
          </a:p>
        </p:txBody>
      </p:sp>
    </p:spTree>
    <p:extLst>
      <p:ext uri="{BB962C8B-B14F-4D97-AF65-F5344CB8AC3E}">
        <p14:creationId xmlns:p14="http://schemas.microsoft.com/office/powerpoint/2010/main" val="3581556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53708"/>
          </a:xfrm>
        </p:spPr>
        <p:txBody>
          <a:bodyPr>
            <a:noAutofit/>
          </a:bodyPr>
          <a:lstStyle/>
          <a:p>
            <a:r>
              <a:rPr lang="en-US" sz="4000" b="1" dirty="0" smtClean="0">
                <a:solidFill>
                  <a:schemeClr val="accent1">
                    <a:lumMod val="75000"/>
                  </a:schemeClr>
                </a:solidFill>
              </a:rPr>
              <a:t>Be Careful When You Pass Variables Around!</a:t>
            </a:r>
            <a:endParaRPr lang="en-US" sz="4000" b="1" dirty="0">
              <a:solidFill>
                <a:srgbClr val="002060"/>
              </a:solidFill>
            </a:endParaRPr>
          </a:p>
        </p:txBody>
      </p:sp>
      <p:sp>
        <p:nvSpPr>
          <p:cNvPr id="5" name="Content Placeholder 4"/>
          <p:cNvSpPr>
            <a:spLocks noGrp="1"/>
          </p:cNvSpPr>
          <p:nvPr>
            <p:ph idx="1"/>
          </p:nvPr>
        </p:nvSpPr>
        <p:spPr>
          <a:xfrm>
            <a:off x="1097280" y="1867249"/>
            <a:ext cx="9628094" cy="4189306"/>
          </a:xfrm>
        </p:spPr>
        <p:txBody>
          <a:bodyPr>
            <a:noAutofit/>
          </a:bodyPr>
          <a:lstStyle/>
          <a:p>
            <a:pPr marL="0" lvl="1" indent="0">
              <a:lnSpc>
                <a:spcPct val="150000"/>
              </a:lnSpc>
              <a:spcBef>
                <a:spcPts val="0"/>
              </a:spcBef>
              <a:spcAft>
                <a:spcPts val="0"/>
              </a:spcAft>
              <a:buNone/>
            </a:pPr>
            <a:r>
              <a:rPr lang="en-US" sz="2400" dirty="0">
                <a:solidFill>
                  <a:srgbClr val="002060"/>
                </a:solidFill>
              </a:rPr>
              <a:t>Natalie and Nicholas are co-presidents of the Gamers at College club (GAC). They have created a </a:t>
            </a:r>
            <a:r>
              <a:rPr lang="en-US" sz="2400" dirty="0" smtClean="0">
                <a:solidFill>
                  <a:srgbClr val="002060"/>
                </a:solidFill>
              </a:rPr>
              <a:t>web </a:t>
            </a:r>
            <a:r>
              <a:rPr lang="en-US" sz="2400" dirty="0">
                <a:solidFill>
                  <a:srgbClr val="002060"/>
                </a:solidFill>
              </a:rPr>
              <a:t>site and they want the site to be secure. Nick suggests that each member should have a secret login name and Natalie offers to write a program to achieve this. Unfortunately, Natalie did not study this chapter carefully and does not understand the difference between value parameters and reference parameters. She writes the </a:t>
            </a:r>
            <a:r>
              <a:rPr lang="en-US" sz="2400" dirty="0" err="1">
                <a:solidFill>
                  <a:srgbClr val="002060"/>
                </a:solidFill>
              </a:rPr>
              <a:t>pseudocode</a:t>
            </a:r>
            <a:r>
              <a:rPr lang="en-US" sz="2400" dirty="0">
                <a:solidFill>
                  <a:srgbClr val="002060"/>
                </a:solidFill>
              </a:rPr>
              <a:t> shown in the next two slides</a:t>
            </a:r>
            <a:r>
              <a:rPr lang="en-US" sz="2400" dirty="0" smtClean="0">
                <a:solidFill>
                  <a:srgbClr val="002060"/>
                </a:solidFill>
              </a:rPr>
              <a:t>.</a:t>
            </a:r>
          </a:p>
          <a:p>
            <a:pPr marL="0" lvl="1" indent="0" algn="r">
              <a:lnSpc>
                <a:spcPct val="150000"/>
              </a:lnSpc>
              <a:spcBef>
                <a:spcPts val="0"/>
              </a:spcBef>
              <a:spcAft>
                <a:spcPts val="0"/>
              </a:spcAft>
              <a:buNone/>
            </a:pPr>
            <a:r>
              <a:rPr lang="en-US" b="1" dirty="0" smtClean="0">
                <a:solidFill>
                  <a:srgbClr val="0070C0"/>
                </a:solidFill>
              </a:rPr>
              <a:t>(continued on the next slide </a:t>
            </a:r>
            <a:r>
              <a:rPr lang="en-US" b="1" dirty="0" smtClean="0">
                <a:solidFill>
                  <a:srgbClr val="0070C0"/>
                </a:solidFill>
                <a:sym typeface="Wingdings" panose="05000000000000000000" pitchFamily="2" charset="2"/>
              </a:rPr>
              <a:t></a:t>
            </a:r>
            <a:r>
              <a:rPr lang="en-US" b="1" dirty="0" smtClean="0">
                <a:solidFill>
                  <a:srgbClr val="0070C0"/>
                </a:solidFill>
              </a:rPr>
              <a:t>)</a:t>
            </a:r>
            <a:endParaRPr lang="en-US" b="1" dirty="0">
              <a:solidFill>
                <a:srgbClr val="0070C0"/>
              </a:solidFill>
            </a:endParaRPr>
          </a:p>
          <a:p>
            <a:pPr marL="342900" lvl="1" indent="-342900">
              <a:lnSpc>
                <a:spcPct val="100000"/>
              </a:lnSpc>
              <a:spcBef>
                <a:spcPts val="0"/>
              </a:spcBef>
              <a:spcAft>
                <a:spcPts val="0"/>
              </a:spcAft>
              <a:buFontTx/>
              <a:buAutoNum type="arabicPlain" startAt="3"/>
            </a:pPr>
            <a:endParaRPr lang="en-US" sz="2400" dirty="0">
              <a:solidFill>
                <a:srgbClr val="00206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966779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4156038" y="229498"/>
            <a:ext cx="6687671" cy="702365"/>
          </a:xfrm>
        </p:spPr>
        <p:txBody>
          <a:bodyPr>
            <a:noAutofit/>
          </a:bodyPr>
          <a:lstStyle/>
          <a:p>
            <a:r>
              <a:rPr lang="en-US" sz="2400" b="1" dirty="0" smtClean="0">
                <a:solidFill>
                  <a:schemeClr val="accent1">
                    <a:lumMod val="75000"/>
                  </a:schemeClr>
                </a:solidFill>
              </a:rPr>
              <a:t>Passing Variables Carefully, </a:t>
            </a:r>
            <a:r>
              <a:rPr lang="en-US" sz="1800" b="1" dirty="0" smtClean="0">
                <a:solidFill>
                  <a:schemeClr val="accent1">
                    <a:lumMod val="75000"/>
                  </a:schemeClr>
                </a:solidFill>
              </a:rPr>
              <a:t>(continued)</a:t>
            </a:r>
            <a:r>
              <a:rPr lang="en-US" sz="2400" b="1" dirty="0" smtClean="0">
                <a:solidFill>
                  <a:schemeClr val="accent1">
                    <a:lumMod val="75000"/>
                  </a:schemeClr>
                </a:solidFill>
              </a:rPr>
              <a:t>: </a:t>
            </a:r>
            <a:r>
              <a:rPr lang="en-US" sz="2400" b="1" dirty="0" smtClean="0">
                <a:solidFill>
                  <a:schemeClr val="accent1">
                    <a:lumMod val="75000"/>
                  </a:schemeClr>
                </a:solidFill>
                <a:latin typeface="Courier New" panose="02070309020205020404" pitchFamily="49" charset="0"/>
                <a:cs typeface="Courier New" panose="02070309020205020404" pitchFamily="49" charset="0"/>
              </a:rPr>
              <a:t>Main</a:t>
            </a:r>
            <a:r>
              <a:rPr lang="en-US" sz="2400" b="1" dirty="0" smtClean="0">
                <a:solidFill>
                  <a:schemeClr val="accent1">
                    <a:lumMod val="75000"/>
                  </a:schemeClr>
                </a:solidFill>
              </a:rPr>
              <a:t> progra</a:t>
            </a:r>
            <a:r>
              <a:rPr lang="en-US" sz="2400" b="1" dirty="0">
                <a:solidFill>
                  <a:schemeClr val="accent1">
                    <a:lumMod val="75000"/>
                  </a:schemeClr>
                </a:solidFill>
              </a:rPr>
              <a:t>m</a:t>
            </a:r>
            <a:endParaRPr lang="en-US" sz="2400" b="1" dirty="0">
              <a:solidFill>
                <a:srgbClr val="002060"/>
              </a:solidFill>
            </a:endParaRPr>
          </a:p>
        </p:txBody>
      </p:sp>
      <p:sp>
        <p:nvSpPr>
          <p:cNvPr id="5" name="Content Placeholder 4"/>
          <p:cNvSpPr>
            <a:spLocks noGrp="1"/>
          </p:cNvSpPr>
          <p:nvPr>
            <p:ph idx="4294967295"/>
          </p:nvPr>
        </p:nvSpPr>
        <p:spPr>
          <a:xfrm>
            <a:off x="810409" y="931863"/>
            <a:ext cx="9047181" cy="5103177"/>
          </a:xfrm>
        </p:spPr>
        <p:txBody>
          <a:bodyPr>
            <a:noAutofit/>
          </a:bodyPr>
          <a:lstStyle/>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  Main</a:t>
            </a:r>
            <a:endParaRPr lang="en-US" sz="1800" dirty="0">
              <a:solidFill>
                <a:srgbClr val="00206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2	Declare </a:t>
            </a:r>
            <a:r>
              <a:rPr lang="en-US" sz="1800" b="1" dirty="0" smtClean="0">
                <a:solidFill>
                  <a:srgbClr val="0070C0"/>
                </a:solidFill>
                <a:latin typeface="Courier New" panose="02070309020205020404" pitchFamily="49" charset="0"/>
              </a:rPr>
              <a:t>Response</a:t>
            </a:r>
            <a:r>
              <a:rPr lang="en-US" sz="1800" dirty="0" smtClean="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First</a:t>
            </a:r>
            <a:r>
              <a:rPr lang="en-US" sz="1800" dirty="0" smtClean="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Last</a:t>
            </a:r>
            <a:r>
              <a:rPr lang="en-US" sz="1800" dirty="0" smtClean="0">
                <a:solidFill>
                  <a:srgbClr val="002060"/>
                </a:solidFill>
                <a:latin typeface="Courier New" panose="02070309020205020404" pitchFamily="49" charset="0"/>
              </a:rPr>
              <a:t> </a:t>
            </a:r>
            <a:r>
              <a:rPr lang="en-US" sz="1800" dirty="0">
                <a:solidFill>
                  <a:srgbClr val="002060"/>
                </a:solidFill>
                <a:latin typeface="Courier New" panose="02070309020205020404" pitchFamily="49" charset="0"/>
              </a:rPr>
              <a:t>As String</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3</a:t>
            </a:r>
            <a:r>
              <a:rPr lang="en-US" sz="1800" dirty="0">
                <a:solidFill>
                  <a:srgbClr val="002060"/>
                </a:solidFill>
                <a:latin typeface="Courier New" panose="02070309020205020404" pitchFamily="49" charset="0"/>
              </a:rPr>
              <a:t>	</a:t>
            </a:r>
            <a:r>
              <a:rPr lang="en-US" sz="1800" dirty="0" smtClean="0">
                <a:solidFill>
                  <a:srgbClr val="002060"/>
                </a:solidFill>
                <a:latin typeface="Courier New" panose="02070309020205020404" pitchFamily="49" charset="0"/>
              </a:rPr>
              <a:t>Write </a:t>
            </a:r>
            <a:r>
              <a:rPr lang="en-US" sz="1800" dirty="0">
                <a:solidFill>
                  <a:srgbClr val="002060"/>
                </a:solidFill>
                <a:latin typeface="Courier New" panose="02070309020205020404" pitchFamily="49" charset="0"/>
              </a:rPr>
              <a:t>“Do you want to start? Enter ‘yes’ or ‘no’ :”</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4</a:t>
            </a:r>
            <a:r>
              <a:rPr lang="en-US" sz="1800" dirty="0">
                <a:solidFill>
                  <a:srgbClr val="002060"/>
                </a:solidFill>
                <a:latin typeface="Courier New" panose="02070309020205020404" pitchFamily="49" charset="0"/>
              </a:rPr>
              <a:t>	</a:t>
            </a:r>
            <a:r>
              <a:rPr lang="en-US" sz="1800" dirty="0" smtClean="0">
                <a:solidFill>
                  <a:srgbClr val="002060"/>
                </a:solidFill>
                <a:latin typeface="Courier New" panose="02070309020205020404" pitchFamily="49" charset="0"/>
              </a:rPr>
              <a:t>Input </a:t>
            </a:r>
            <a:r>
              <a:rPr lang="en-US" sz="1800" b="1" dirty="0">
                <a:solidFill>
                  <a:srgbClr val="0070C0"/>
                </a:solidFill>
                <a:latin typeface="Courier New" panose="02070309020205020404" pitchFamily="49" charset="0"/>
              </a:rPr>
              <a:t>Response</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5</a:t>
            </a:r>
            <a:r>
              <a:rPr lang="en-US" sz="1800" dirty="0">
                <a:solidFill>
                  <a:srgbClr val="002060"/>
                </a:solidFill>
                <a:latin typeface="Courier New" panose="02070309020205020404" pitchFamily="49" charset="0"/>
              </a:rPr>
              <a:t>	Set </a:t>
            </a:r>
            <a:r>
              <a:rPr lang="en-US" sz="1800" b="1" dirty="0">
                <a:solidFill>
                  <a:srgbClr val="0070C0"/>
                </a:solidFill>
                <a:latin typeface="Courier New" panose="02070309020205020404" pitchFamily="49" charset="0"/>
              </a:rPr>
              <a:t>Response</a:t>
            </a:r>
            <a:r>
              <a:rPr lang="en-US" sz="1800" dirty="0">
                <a:solidFill>
                  <a:srgbClr val="002060"/>
                </a:solidFill>
                <a:latin typeface="Courier New" panose="02070309020205020404" pitchFamily="49" charset="0"/>
              </a:rPr>
              <a:t> = </a:t>
            </a:r>
            <a:r>
              <a:rPr lang="en-US" sz="1800" dirty="0" err="1">
                <a:solidFill>
                  <a:srgbClr val="002060"/>
                </a:solidFill>
                <a:latin typeface="Courier New" panose="02070309020205020404" pitchFamily="49" charset="0"/>
              </a:rPr>
              <a:t>ToLower</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Response</a:t>
            </a:r>
            <a:r>
              <a:rPr lang="en-US" sz="18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6</a:t>
            </a:r>
            <a:r>
              <a:rPr lang="en-US" sz="1800" dirty="0">
                <a:solidFill>
                  <a:srgbClr val="002060"/>
                </a:solidFill>
                <a:latin typeface="Courier New" panose="02070309020205020404" pitchFamily="49" charset="0"/>
              </a:rPr>
              <a:t>	While </a:t>
            </a:r>
            <a:r>
              <a:rPr lang="en-US" sz="1800" b="1" dirty="0">
                <a:solidFill>
                  <a:srgbClr val="0070C0"/>
                </a:solidFill>
                <a:latin typeface="Courier New" panose="02070309020205020404" pitchFamily="49" charset="0"/>
              </a:rPr>
              <a:t>Response</a:t>
            </a:r>
            <a:r>
              <a:rPr lang="en-US" sz="1800" dirty="0">
                <a:solidFill>
                  <a:srgbClr val="002060"/>
                </a:solidFill>
                <a:latin typeface="Courier New" panose="02070309020205020404" pitchFamily="49" charset="0"/>
              </a:rPr>
              <a:t> == “yes”</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7</a:t>
            </a:r>
            <a:r>
              <a:rPr lang="en-US" sz="1800" dirty="0">
                <a:solidFill>
                  <a:srgbClr val="002060"/>
                </a:solidFill>
                <a:latin typeface="Courier New" panose="02070309020205020404" pitchFamily="49" charset="0"/>
              </a:rPr>
              <a:t>		Write “Enter this member’s first name:“</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8</a:t>
            </a:r>
            <a:r>
              <a:rPr lang="en-US" sz="1800" dirty="0">
                <a:solidFill>
                  <a:srgbClr val="002060"/>
                </a:solidFill>
                <a:latin typeface="Courier New" panose="02070309020205020404" pitchFamily="49" charset="0"/>
              </a:rPr>
              <a:t>		Input </a:t>
            </a:r>
            <a:r>
              <a:rPr lang="en-US" sz="1800" b="1" dirty="0">
                <a:solidFill>
                  <a:srgbClr val="0070C0"/>
                </a:solidFill>
                <a:latin typeface="Courier New" panose="02070309020205020404" pitchFamily="49" charset="0"/>
              </a:rPr>
              <a:t>First</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9</a:t>
            </a:r>
            <a:r>
              <a:rPr lang="en-US" sz="1800" dirty="0">
                <a:solidFill>
                  <a:srgbClr val="002060"/>
                </a:solidFill>
                <a:latin typeface="Courier New" panose="02070309020205020404" pitchFamily="49" charset="0"/>
              </a:rPr>
              <a:t>		Write “Enter this member’s last name:“</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10</a:t>
            </a:r>
            <a:r>
              <a:rPr lang="en-US" sz="1800" dirty="0">
                <a:solidFill>
                  <a:srgbClr val="002060"/>
                </a:solidFill>
                <a:latin typeface="Courier New" panose="02070309020205020404" pitchFamily="49" charset="0"/>
              </a:rPr>
              <a:t>		Input </a:t>
            </a:r>
            <a:r>
              <a:rPr lang="en-US" sz="1800" b="1" dirty="0">
                <a:solidFill>
                  <a:srgbClr val="0070C0"/>
                </a:solidFill>
                <a:latin typeface="Courier New" panose="02070309020205020404" pitchFamily="49" charset="0"/>
              </a:rPr>
              <a:t>Last</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11</a:t>
            </a:r>
            <a:r>
              <a:rPr lang="en-US" sz="1800" dirty="0">
                <a:solidFill>
                  <a:srgbClr val="002060"/>
                </a:solidFill>
                <a:latin typeface="Courier New" panose="02070309020205020404" pitchFamily="49" charset="0"/>
              </a:rPr>
              <a:t>		Call </a:t>
            </a:r>
            <a:r>
              <a:rPr lang="en-US" sz="1800" dirty="0" err="1">
                <a:solidFill>
                  <a:srgbClr val="002060"/>
                </a:solidFill>
                <a:latin typeface="Courier New" panose="02070309020205020404" pitchFamily="49" charset="0"/>
              </a:rPr>
              <a:t>Secret_Login</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First</a:t>
            </a:r>
            <a:r>
              <a:rPr lang="en-US" sz="1800" dirty="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Last</a:t>
            </a:r>
            <a:r>
              <a:rPr lang="en-US" sz="18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12</a:t>
            </a:r>
            <a:r>
              <a:rPr lang="en-US" sz="1800" dirty="0">
                <a:solidFill>
                  <a:srgbClr val="002060"/>
                </a:solidFill>
                <a:latin typeface="Courier New" panose="02070309020205020404" pitchFamily="49" charset="0"/>
              </a:rPr>
              <a:t>		Write “Member name: “ + </a:t>
            </a:r>
            <a:r>
              <a:rPr lang="en-US" sz="1800" b="1" dirty="0">
                <a:solidFill>
                  <a:srgbClr val="0070C0"/>
                </a:solidFill>
                <a:latin typeface="Courier New" panose="02070309020205020404" pitchFamily="49" charset="0"/>
              </a:rPr>
              <a:t>First</a:t>
            </a:r>
            <a:r>
              <a:rPr lang="en-US" sz="1800" dirty="0">
                <a:solidFill>
                  <a:srgbClr val="002060"/>
                </a:solidFill>
                <a:latin typeface="Courier New" panose="02070309020205020404" pitchFamily="49" charset="0"/>
              </a:rPr>
              <a:t> + “ “ + </a:t>
            </a:r>
            <a:r>
              <a:rPr lang="en-US" sz="1800" b="1" dirty="0">
                <a:solidFill>
                  <a:srgbClr val="0070C0"/>
                </a:solidFill>
                <a:latin typeface="Courier New" panose="02070309020205020404" pitchFamily="49" charset="0"/>
              </a:rPr>
              <a:t>Last</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13</a:t>
            </a:r>
            <a:r>
              <a:rPr lang="en-US" sz="1800" dirty="0">
                <a:solidFill>
                  <a:srgbClr val="002060"/>
                </a:solidFill>
                <a:latin typeface="Courier New" panose="02070309020205020404" pitchFamily="49" charset="0"/>
              </a:rPr>
              <a:t>		Write “Enter another member?”</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14</a:t>
            </a:r>
            <a:r>
              <a:rPr lang="en-US" sz="1800" dirty="0">
                <a:solidFill>
                  <a:srgbClr val="002060"/>
                </a:solidFill>
                <a:latin typeface="Courier New" panose="02070309020205020404" pitchFamily="49" charset="0"/>
              </a:rPr>
              <a:t>		Input </a:t>
            </a:r>
            <a:r>
              <a:rPr lang="en-US" sz="1800" b="1" dirty="0">
                <a:solidFill>
                  <a:srgbClr val="0070C0"/>
                </a:solidFill>
                <a:latin typeface="Courier New" panose="02070309020205020404" pitchFamily="49" charset="0"/>
              </a:rPr>
              <a:t>Response</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15</a:t>
            </a:r>
            <a:r>
              <a:rPr lang="en-US" sz="1800" dirty="0">
                <a:solidFill>
                  <a:srgbClr val="002060"/>
                </a:solidFill>
                <a:latin typeface="Courier New" panose="02070309020205020404" pitchFamily="49" charset="0"/>
              </a:rPr>
              <a:t>		Set </a:t>
            </a:r>
            <a:r>
              <a:rPr lang="en-US" sz="1800" b="1" dirty="0">
                <a:solidFill>
                  <a:srgbClr val="0070C0"/>
                </a:solidFill>
                <a:latin typeface="Courier New" panose="02070309020205020404" pitchFamily="49" charset="0"/>
              </a:rPr>
              <a:t>Response</a:t>
            </a:r>
            <a:r>
              <a:rPr lang="en-US" sz="1800" dirty="0">
                <a:solidFill>
                  <a:srgbClr val="002060"/>
                </a:solidFill>
                <a:latin typeface="Courier New" panose="02070309020205020404" pitchFamily="49" charset="0"/>
              </a:rPr>
              <a:t> = </a:t>
            </a:r>
            <a:r>
              <a:rPr lang="en-US" sz="1800" dirty="0" err="1">
                <a:solidFill>
                  <a:srgbClr val="002060"/>
                </a:solidFill>
                <a:latin typeface="Courier New" panose="02070309020205020404" pitchFamily="49" charset="0"/>
              </a:rPr>
              <a:t>ToLower</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Response</a:t>
            </a:r>
            <a:r>
              <a:rPr lang="en-US" sz="18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16</a:t>
            </a:r>
            <a:r>
              <a:rPr lang="en-US" sz="1800" dirty="0">
                <a:solidFill>
                  <a:srgbClr val="002060"/>
                </a:solidFill>
                <a:latin typeface="Courier New" panose="02070309020205020404" pitchFamily="49" charset="0"/>
              </a:rPr>
              <a:t>	End While</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17 End </a:t>
            </a:r>
            <a:r>
              <a:rPr lang="en-US" sz="1800" dirty="0">
                <a:solidFill>
                  <a:srgbClr val="002060"/>
                </a:solidFill>
                <a:latin typeface="Courier New" panose="02070309020205020404" pitchFamily="49" charset="0"/>
              </a:rPr>
              <a:t>Program</a:t>
            </a:r>
          </a:p>
          <a:p>
            <a:pPr algn="r">
              <a:lnSpc>
                <a:spcPct val="80000"/>
              </a:lnSpc>
              <a:buFont typeface="Times" panose="02020603050405020304" pitchFamily="18" charset="0"/>
              <a:buNone/>
            </a:pPr>
            <a:r>
              <a:rPr lang="en-US" sz="1600" b="1" dirty="0" smtClean="0">
                <a:solidFill>
                  <a:srgbClr val="0070C0"/>
                </a:solidFill>
              </a:rPr>
              <a:t>(subprogram is continued </a:t>
            </a:r>
            <a:r>
              <a:rPr lang="en-US" sz="1600" b="1" dirty="0">
                <a:solidFill>
                  <a:srgbClr val="0070C0"/>
                </a:solidFill>
              </a:rPr>
              <a:t>on the next slide </a:t>
            </a:r>
            <a:r>
              <a:rPr lang="en-US" sz="1600" b="1" dirty="0" smtClean="0">
                <a:solidFill>
                  <a:srgbClr val="0070C0"/>
                </a:solidFill>
                <a:sym typeface="Wingdings" panose="05000000000000000000" pitchFamily="2" charset="2"/>
              </a:rPr>
              <a:t>)</a:t>
            </a:r>
            <a:endParaRPr lang="en-US" sz="1600" b="1" dirty="0"/>
          </a:p>
          <a:p>
            <a:pPr marL="0" lvl="1" indent="0">
              <a:lnSpc>
                <a:spcPct val="100000"/>
              </a:lnSpc>
              <a:spcBef>
                <a:spcPts val="0"/>
              </a:spcBef>
              <a:spcAft>
                <a:spcPts val="0"/>
              </a:spcAft>
              <a:buNone/>
            </a:pPr>
            <a:endParaRPr lang="en-US" sz="2400" dirty="0">
              <a:solidFill>
                <a:srgbClr val="002060"/>
              </a:solidFill>
              <a:latin typeface="Courier New" panose="02070309020205020404" pitchFamily="49" charset="0"/>
            </a:endParaRPr>
          </a:p>
        </p:txBody>
      </p:sp>
    </p:spTree>
    <p:extLst>
      <p:ext uri="{BB962C8B-B14F-4D97-AF65-F5344CB8AC3E}">
        <p14:creationId xmlns:p14="http://schemas.microsoft.com/office/powerpoint/2010/main" val="525992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1896932" y="166696"/>
            <a:ext cx="9441628" cy="702365"/>
          </a:xfrm>
        </p:spPr>
        <p:txBody>
          <a:bodyPr>
            <a:noAutofit/>
          </a:bodyPr>
          <a:lstStyle/>
          <a:p>
            <a:r>
              <a:rPr lang="en-US" sz="2400" b="1" dirty="0" smtClean="0">
                <a:solidFill>
                  <a:schemeClr val="accent1">
                    <a:lumMod val="75000"/>
                  </a:schemeClr>
                </a:solidFill>
              </a:rPr>
              <a:t>Passing Variables Carefully, </a:t>
            </a:r>
            <a:r>
              <a:rPr lang="en-US" sz="1800" b="1" dirty="0" smtClean="0">
                <a:solidFill>
                  <a:schemeClr val="accent1">
                    <a:lumMod val="75000"/>
                  </a:schemeClr>
                </a:solidFill>
              </a:rPr>
              <a:t>(continued)</a:t>
            </a:r>
            <a:r>
              <a:rPr lang="en-US" sz="2400" b="1" dirty="0" smtClean="0">
                <a:solidFill>
                  <a:schemeClr val="accent1">
                    <a:lumMod val="75000"/>
                  </a:schemeClr>
                </a:solidFill>
              </a:rPr>
              <a:t>: </a:t>
            </a:r>
            <a:r>
              <a:rPr lang="en-US" sz="2400" b="1" dirty="0" err="1" smtClean="0">
                <a:solidFill>
                  <a:schemeClr val="accent1">
                    <a:lumMod val="75000"/>
                  </a:schemeClr>
                </a:solidFill>
                <a:latin typeface="Courier New" panose="02070309020205020404" pitchFamily="49" charset="0"/>
                <a:cs typeface="Courier New" panose="02070309020205020404" pitchFamily="49" charset="0"/>
              </a:rPr>
              <a:t>Secret_Login</a:t>
            </a:r>
            <a:r>
              <a:rPr lang="en-US" sz="2400" b="1" dirty="0" smtClean="0">
                <a:solidFill>
                  <a:schemeClr val="accent1">
                    <a:lumMod val="75000"/>
                  </a:schemeClr>
                </a:solidFill>
              </a:rPr>
              <a:t> subprogram and results</a:t>
            </a:r>
            <a:endParaRPr lang="en-US" sz="2400" b="1" dirty="0">
              <a:solidFill>
                <a:srgbClr val="002060"/>
              </a:solidFill>
            </a:endParaRPr>
          </a:p>
        </p:txBody>
      </p:sp>
      <p:sp>
        <p:nvSpPr>
          <p:cNvPr id="5" name="Content Placeholder 4"/>
          <p:cNvSpPr>
            <a:spLocks noGrp="1"/>
          </p:cNvSpPr>
          <p:nvPr>
            <p:ph idx="4294967295"/>
          </p:nvPr>
        </p:nvSpPr>
        <p:spPr>
          <a:xfrm>
            <a:off x="616771" y="1103987"/>
            <a:ext cx="9047181" cy="4651356"/>
          </a:xfrm>
        </p:spPr>
        <p:txBody>
          <a:bodyPr>
            <a:noAutofit/>
          </a:bodyPr>
          <a:lstStyle/>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18 Subprogram </a:t>
            </a:r>
            <a:r>
              <a:rPr lang="en-US" sz="1800" dirty="0" err="1">
                <a:solidFill>
                  <a:srgbClr val="002060"/>
                </a:solidFill>
                <a:latin typeface="Courier New" panose="02070309020205020404" pitchFamily="49" charset="0"/>
              </a:rPr>
              <a:t>Secret_Login</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Part1</a:t>
            </a:r>
            <a:r>
              <a:rPr lang="en-US" sz="1800" dirty="0">
                <a:solidFill>
                  <a:srgbClr val="002060"/>
                </a:solidFill>
                <a:latin typeface="Courier New" panose="02070309020205020404" pitchFamily="49" charset="0"/>
              </a:rPr>
              <a:t> As Ref, </a:t>
            </a:r>
            <a:r>
              <a:rPr lang="en-US" sz="1800" b="1" dirty="0">
                <a:solidFill>
                  <a:srgbClr val="0070C0"/>
                </a:solidFill>
                <a:latin typeface="Courier New" panose="02070309020205020404" pitchFamily="49" charset="0"/>
              </a:rPr>
              <a:t>Part2</a:t>
            </a:r>
            <a:r>
              <a:rPr lang="en-US" sz="1800" dirty="0">
                <a:solidFill>
                  <a:srgbClr val="002060"/>
                </a:solidFill>
                <a:latin typeface="Courier New" panose="02070309020205020404" pitchFamily="49" charset="0"/>
              </a:rPr>
              <a:t> As Ref)</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19</a:t>
            </a:r>
            <a:r>
              <a:rPr lang="en-US" sz="1800" dirty="0">
                <a:solidFill>
                  <a:srgbClr val="002060"/>
                </a:solidFill>
                <a:latin typeface="Courier New" panose="02070309020205020404" pitchFamily="49" charset="0"/>
              </a:rPr>
              <a:t>	Declare </a:t>
            </a:r>
            <a:r>
              <a:rPr lang="en-US" sz="1800" b="1" dirty="0">
                <a:solidFill>
                  <a:srgbClr val="0070C0"/>
                </a:solidFill>
                <a:latin typeface="Courier New" panose="02070309020205020404" pitchFamily="49" charset="0"/>
              </a:rPr>
              <a:t>Login</a:t>
            </a:r>
            <a:r>
              <a:rPr lang="en-US" sz="1800" dirty="0" smtClean="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Temp</a:t>
            </a:r>
            <a:r>
              <a:rPr lang="en-US" sz="1800" dirty="0" smtClean="0">
                <a:solidFill>
                  <a:srgbClr val="002060"/>
                </a:solidFill>
                <a:latin typeface="Courier New" panose="02070309020205020404" pitchFamily="49" charset="0"/>
              </a:rPr>
              <a:t> </a:t>
            </a:r>
            <a:r>
              <a:rPr lang="en-US" sz="1800" dirty="0">
                <a:solidFill>
                  <a:srgbClr val="002060"/>
                </a:solidFill>
                <a:latin typeface="Courier New" panose="02070309020205020404" pitchFamily="49" charset="0"/>
              </a:rPr>
              <a:t>As String</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20</a:t>
            </a:r>
            <a:r>
              <a:rPr lang="en-US" sz="1800" dirty="0">
                <a:solidFill>
                  <a:srgbClr val="002060"/>
                </a:solidFill>
                <a:latin typeface="Courier New" panose="02070309020205020404" pitchFamily="49" charset="0"/>
              </a:rPr>
              <a:t>	Set </a:t>
            </a:r>
            <a:r>
              <a:rPr lang="en-US" sz="1800" b="1" dirty="0">
                <a:solidFill>
                  <a:srgbClr val="0070C0"/>
                </a:solidFill>
                <a:latin typeface="Courier New" panose="02070309020205020404" pitchFamily="49" charset="0"/>
              </a:rPr>
              <a:t>Temp</a:t>
            </a:r>
            <a:r>
              <a:rPr lang="en-US" sz="1800" dirty="0">
                <a:solidFill>
                  <a:srgbClr val="002060"/>
                </a:solidFill>
                <a:latin typeface="Courier New" panose="02070309020205020404" pitchFamily="49" charset="0"/>
              </a:rPr>
              <a:t> = </a:t>
            </a:r>
            <a:r>
              <a:rPr lang="en-US" sz="1800" b="1" dirty="0">
                <a:solidFill>
                  <a:srgbClr val="0070C0"/>
                </a:solidFill>
                <a:latin typeface="Courier New" panose="02070309020205020404" pitchFamily="49" charset="0"/>
              </a:rPr>
              <a:t>Part1</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21</a:t>
            </a:r>
            <a:r>
              <a:rPr lang="en-US" sz="1800" dirty="0">
                <a:solidFill>
                  <a:srgbClr val="002060"/>
                </a:solidFill>
                <a:latin typeface="Courier New" panose="02070309020205020404" pitchFamily="49" charset="0"/>
              </a:rPr>
              <a:t>	Set </a:t>
            </a:r>
            <a:r>
              <a:rPr lang="en-US" sz="1800" b="1" dirty="0">
                <a:solidFill>
                  <a:srgbClr val="0070C0"/>
                </a:solidFill>
                <a:latin typeface="Courier New" panose="02070309020205020404" pitchFamily="49" charset="0"/>
              </a:rPr>
              <a:t>Part1</a:t>
            </a:r>
            <a:r>
              <a:rPr lang="en-US" sz="1800" dirty="0">
                <a:solidFill>
                  <a:srgbClr val="002060"/>
                </a:solidFill>
                <a:latin typeface="Courier New" panose="02070309020205020404" pitchFamily="49" charset="0"/>
              </a:rPr>
              <a:t> = </a:t>
            </a:r>
            <a:r>
              <a:rPr lang="en-US" sz="1800" dirty="0" err="1">
                <a:solidFill>
                  <a:srgbClr val="002060"/>
                </a:solidFill>
                <a:latin typeface="Courier New" panose="02070309020205020404" pitchFamily="49" charset="0"/>
              </a:rPr>
              <a:t>ToLower</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Part2</a:t>
            </a:r>
            <a:r>
              <a:rPr lang="en-US" sz="1800" dirty="0">
                <a:solidFill>
                  <a:srgbClr val="002060"/>
                </a:solidFill>
                <a:latin typeface="Courier New" panose="02070309020205020404" pitchFamily="49" charset="0"/>
              </a:rPr>
              <a:t>) + “**”</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22</a:t>
            </a:r>
            <a:r>
              <a:rPr lang="en-US" sz="1800" dirty="0">
                <a:solidFill>
                  <a:srgbClr val="002060"/>
                </a:solidFill>
                <a:latin typeface="Courier New" panose="02070309020205020404" pitchFamily="49" charset="0"/>
              </a:rPr>
              <a:t>	Set </a:t>
            </a:r>
            <a:r>
              <a:rPr lang="en-US" sz="1800" b="1" dirty="0">
                <a:solidFill>
                  <a:srgbClr val="0070C0"/>
                </a:solidFill>
                <a:latin typeface="Courier New" panose="02070309020205020404" pitchFamily="49" charset="0"/>
              </a:rPr>
              <a:t>Part2</a:t>
            </a:r>
            <a:r>
              <a:rPr lang="en-US" sz="1800" dirty="0">
                <a:solidFill>
                  <a:srgbClr val="002060"/>
                </a:solidFill>
                <a:latin typeface="Courier New" panose="02070309020205020404" pitchFamily="49" charset="0"/>
              </a:rPr>
              <a:t> = </a:t>
            </a:r>
            <a:r>
              <a:rPr lang="en-US" sz="1800" dirty="0" err="1">
                <a:solidFill>
                  <a:srgbClr val="002060"/>
                </a:solidFill>
                <a:latin typeface="Courier New" panose="02070309020205020404" pitchFamily="49" charset="0"/>
              </a:rPr>
              <a:t>ToLower</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Temp</a:t>
            </a:r>
            <a:r>
              <a:rPr lang="en-US" sz="18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23</a:t>
            </a:r>
            <a:r>
              <a:rPr lang="en-US" sz="1800" dirty="0">
                <a:solidFill>
                  <a:srgbClr val="002060"/>
                </a:solidFill>
                <a:latin typeface="Courier New" panose="02070309020205020404" pitchFamily="49" charset="0"/>
              </a:rPr>
              <a:t>	Set </a:t>
            </a:r>
            <a:r>
              <a:rPr lang="en-US" sz="1800" b="1" dirty="0">
                <a:solidFill>
                  <a:srgbClr val="0070C0"/>
                </a:solidFill>
                <a:latin typeface="Courier New" panose="02070309020205020404" pitchFamily="49" charset="0"/>
              </a:rPr>
              <a:t>Login</a:t>
            </a:r>
            <a:r>
              <a:rPr lang="en-US" sz="1800" dirty="0">
                <a:solidFill>
                  <a:srgbClr val="002060"/>
                </a:solidFill>
                <a:latin typeface="Courier New" panose="02070309020205020404" pitchFamily="49" charset="0"/>
              </a:rPr>
              <a:t> = </a:t>
            </a:r>
            <a:r>
              <a:rPr lang="en-US" sz="1800" b="1" dirty="0">
                <a:solidFill>
                  <a:srgbClr val="0070C0"/>
                </a:solidFill>
                <a:latin typeface="Courier New" panose="02070309020205020404" pitchFamily="49" charset="0"/>
              </a:rPr>
              <a:t>Part1</a:t>
            </a:r>
            <a:r>
              <a:rPr lang="en-US" sz="1800" dirty="0">
                <a:solidFill>
                  <a:srgbClr val="002060"/>
                </a:solidFill>
                <a:latin typeface="Courier New" panose="02070309020205020404" pitchFamily="49" charset="0"/>
              </a:rPr>
              <a:t> + </a:t>
            </a:r>
            <a:r>
              <a:rPr lang="en-US" sz="1800" b="1" dirty="0">
                <a:solidFill>
                  <a:srgbClr val="0070C0"/>
                </a:solidFill>
                <a:latin typeface="Courier New" panose="02070309020205020404" pitchFamily="49" charset="0"/>
              </a:rPr>
              <a:t>Part2</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24</a:t>
            </a:r>
            <a:r>
              <a:rPr lang="en-US" sz="1800" dirty="0">
                <a:solidFill>
                  <a:srgbClr val="002060"/>
                </a:solidFill>
                <a:latin typeface="Courier New" panose="02070309020205020404" pitchFamily="49" charset="0"/>
              </a:rPr>
              <a:t>	Write “Your secret login is: “ + </a:t>
            </a:r>
            <a:r>
              <a:rPr lang="en-US" sz="1800" b="1" dirty="0">
                <a:solidFill>
                  <a:srgbClr val="0070C0"/>
                </a:solidFill>
                <a:latin typeface="Courier New" panose="02070309020205020404" pitchFamily="49" charset="0"/>
              </a:rPr>
              <a:t>Login</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25 End </a:t>
            </a:r>
            <a:r>
              <a:rPr lang="en-US" sz="1800" dirty="0">
                <a:solidFill>
                  <a:srgbClr val="002060"/>
                </a:solidFill>
                <a:latin typeface="Courier New" panose="02070309020205020404" pitchFamily="49" charset="0"/>
              </a:rPr>
              <a:t>Subprogram</a:t>
            </a:r>
          </a:p>
          <a:p>
            <a:pPr marL="0" indent="0">
              <a:lnSpc>
                <a:spcPct val="100000"/>
              </a:lnSpc>
              <a:spcBef>
                <a:spcPts val="0"/>
              </a:spcBef>
              <a:spcAft>
                <a:spcPts val="0"/>
              </a:spcAft>
              <a:buFont typeface="Times" panose="02020603050405020304" pitchFamily="18" charset="0"/>
              <a:buNone/>
            </a:pPr>
            <a:endParaRPr lang="en-US" sz="1800" dirty="0" smtClean="0">
              <a:solidFill>
                <a:srgbClr val="002060"/>
              </a:solidFill>
            </a:endParaRP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rPr>
              <a:t>Natalie </a:t>
            </a:r>
            <a:r>
              <a:rPr lang="en-US" sz="1800" dirty="0">
                <a:solidFill>
                  <a:srgbClr val="002060"/>
                </a:solidFill>
              </a:rPr>
              <a:t>runs the program and enters the name </a:t>
            </a:r>
            <a:r>
              <a:rPr lang="en-US" sz="1800" dirty="0">
                <a:solidFill>
                  <a:srgbClr val="002060"/>
                </a:solidFill>
                <a:latin typeface="Courier New" panose="02070309020205020404" pitchFamily="49" charset="0"/>
              </a:rPr>
              <a:t>Mary Lamb</a:t>
            </a:r>
            <a:r>
              <a:rPr lang="en-US" sz="1800" dirty="0">
                <a:solidFill>
                  <a:srgbClr val="002060"/>
                </a:solidFill>
              </a:rPr>
              <a:t>. When she sees </a:t>
            </a:r>
            <a:r>
              <a:rPr lang="en-US" sz="1800" dirty="0" smtClean="0">
                <a:solidFill>
                  <a:srgbClr val="002060"/>
                </a:solidFill>
              </a:rPr>
              <a:t>the </a:t>
            </a:r>
            <a:r>
              <a:rPr lang="en-US" sz="1800" dirty="0">
                <a:solidFill>
                  <a:srgbClr val="002060"/>
                </a:solidFill>
              </a:rPr>
              <a:t>display she realizes what happened:</a:t>
            </a:r>
          </a:p>
          <a:p>
            <a:pPr marL="0" lvl="2"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	Your </a:t>
            </a:r>
            <a:r>
              <a:rPr lang="en-US" sz="2000" dirty="0">
                <a:solidFill>
                  <a:srgbClr val="002060"/>
                </a:solidFill>
                <a:latin typeface="Courier New" panose="02070309020205020404" pitchFamily="49" charset="0"/>
              </a:rPr>
              <a:t>secret login is: lamb**</a:t>
            </a:r>
            <a:r>
              <a:rPr lang="en-US" sz="2000" dirty="0" err="1">
                <a:solidFill>
                  <a:srgbClr val="002060"/>
                </a:solidFill>
                <a:latin typeface="Courier New" panose="02070309020205020404" pitchFamily="49" charset="0"/>
              </a:rPr>
              <a:t>mary</a:t>
            </a:r>
            <a:endParaRPr lang="en-US" sz="2000" dirty="0">
              <a:solidFill>
                <a:srgbClr val="002060"/>
              </a:solidFill>
              <a:latin typeface="Courier New" panose="02070309020205020404" pitchFamily="49" charset="0"/>
            </a:endParaRPr>
          </a:p>
          <a:p>
            <a:pPr marL="0" lvl="2"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	Member </a:t>
            </a:r>
            <a:r>
              <a:rPr lang="en-US" sz="2000" dirty="0">
                <a:solidFill>
                  <a:srgbClr val="002060"/>
                </a:solidFill>
                <a:latin typeface="Courier New" panose="02070309020205020404" pitchFamily="49" charset="0"/>
              </a:rPr>
              <a:t>name: lamb** </a:t>
            </a:r>
            <a:r>
              <a:rPr lang="en-US" sz="2000" dirty="0" err="1">
                <a:solidFill>
                  <a:srgbClr val="002060"/>
                </a:solidFill>
                <a:latin typeface="Courier New" panose="02070309020205020404" pitchFamily="49" charset="0"/>
              </a:rPr>
              <a:t>mary</a:t>
            </a:r>
            <a:endParaRPr lang="en-US" sz="2000" dirty="0">
              <a:solidFill>
                <a:srgbClr val="00206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endParaRPr lang="en-US" sz="1800" dirty="0" smtClean="0">
              <a:solidFill>
                <a:srgbClr val="002060"/>
              </a:solidFill>
            </a:endParaRP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rPr>
              <a:t>How </a:t>
            </a:r>
            <a:r>
              <a:rPr lang="en-US" sz="1800" dirty="0">
                <a:solidFill>
                  <a:srgbClr val="002060"/>
                </a:solidFill>
              </a:rPr>
              <a:t>can this be fixed? Change line </a:t>
            </a:r>
            <a:r>
              <a:rPr lang="en-US" sz="1800" dirty="0" smtClean="0">
                <a:solidFill>
                  <a:srgbClr val="002060"/>
                </a:solidFill>
              </a:rPr>
              <a:t>18 </a:t>
            </a:r>
            <a:r>
              <a:rPr lang="en-US" sz="1800" dirty="0">
                <a:solidFill>
                  <a:srgbClr val="002060"/>
                </a:solidFill>
              </a:rPr>
              <a:t>to:</a:t>
            </a:r>
          </a:p>
          <a:p>
            <a:pPr marL="0" indent="0">
              <a:lnSpc>
                <a:spcPct val="100000"/>
              </a:lnSpc>
              <a:spcBef>
                <a:spcPts val="0"/>
              </a:spcBef>
              <a:spcAft>
                <a:spcPts val="0"/>
              </a:spcAft>
              <a:buFont typeface="Times" panose="02020603050405020304" pitchFamily="18" charset="0"/>
              <a:buNone/>
            </a:pPr>
            <a:r>
              <a:rPr lang="en-US" sz="1800" dirty="0" smtClean="0">
                <a:solidFill>
                  <a:srgbClr val="002060"/>
                </a:solidFill>
                <a:latin typeface="Courier New" panose="02070309020205020404" pitchFamily="49" charset="0"/>
              </a:rPr>
              <a:t>	Subprogram </a:t>
            </a:r>
            <a:r>
              <a:rPr lang="en-US" sz="1800" dirty="0" err="1">
                <a:solidFill>
                  <a:srgbClr val="002060"/>
                </a:solidFill>
                <a:latin typeface="Courier New" panose="02070309020205020404" pitchFamily="49" charset="0"/>
              </a:rPr>
              <a:t>Secret_Login</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Part1</a:t>
            </a:r>
            <a:r>
              <a:rPr lang="en-US" sz="1800" dirty="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Part2</a:t>
            </a:r>
            <a:r>
              <a:rPr lang="en-US" sz="1800" dirty="0">
                <a:solidFill>
                  <a:srgbClr val="002060"/>
                </a:solidFill>
                <a:latin typeface="Courier New" panose="02070309020205020404" pitchFamily="49" charset="0"/>
              </a:rPr>
              <a:t>)</a:t>
            </a:r>
          </a:p>
          <a:p>
            <a:pPr marL="0" lvl="1" indent="0">
              <a:lnSpc>
                <a:spcPct val="100000"/>
              </a:lnSpc>
              <a:spcBef>
                <a:spcPts val="0"/>
              </a:spcBef>
              <a:spcAft>
                <a:spcPts val="0"/>
              </a:spcAft>
              <a:buNone/>
            </a:pPr>
            <a:endParaRPr lang="en-US" sz="2400" dirty="0">
              <a:solidFill>
                <a:srgbClr val="002060"/>
              </a:solidFill>
              <a:latin typeface="Courier New" panose="02070309020205020404" pitchFamily="49" charset="0"/>
            </a:endParaRPr>
          </a:p>
        </p:txBody>
      </p:sp>
    </p:spTree>
    <p:extLst>
      <p:ext uri="{BB962C8B-B14F-4D97-AF65-F5344CB8AC3E}">
        <p14:creationId xmlns:p14="http://schemas.microsoft.com/office/powerpoint/2010/main" val="1885916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accent1">
                    <a:lumMod val="75000"/>
                  </a:schemeClr>
                </a:solidFill>
              </a:rPr>
              <a:t>9</a:t>
            </a:r>
            <a:r>
              <a:rPr lang="en-US" sz="4400" b="1" dirty="0" smtClean="0">
                <a:solidFill>
                  <a:schemeClr val="accent1">
                    <a:lumMod val="75000"/>
                  </a:schemeClr>
                </a:solidFill>
              </a:rPr>
              <a:t>.1 Data Flow Diagrams, Arguments, and Parameters</a:t>
            </a:r>
            <a:endParaRPr lang="en-US" sz="4400"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400" dirty="0">
                <a:solidFill>
                  <a:srgbClr val="002060"/>
                </a:solidFill>
              </a:rPr>
              <a:t>How is data transmitted between program </a:t>
            </a:r>
            <a:r>
              <a:rPr lang="en-US" sz="2400" dirty="0" err="1">
                <a:solidFill>
                  <a:srgbClr val="002060"/>
                </a:solidFill>
              </a:rPr>
              <a:t>submodules</a:t>
            </a:r>
            <a:r>
              <a:rPr lang="en-US" sz="2400" dirty="0">
                <a:solidFill>
                  <a:srgbClr val="002060"/>
                </a:solidFill>
              </a:rPr>
              <a:t> (or subprograms)?</a:t>
            </a:r>
          </a:p>
          <a:p>
            <a:pPr lvl="2">
              <a:buFont typeface="Wingdings" panose="05000000000000000000" pitchFamily="2" charset="2"/>
              <a:buChar char="Ø"/>
            </a:pPr>
            <a:r>
              <a:rPr lang="en-US" sz="2000" b="1" dirty="0">
                <a:solidFill>
                  <a:srgbClr val="002060"/>
                </a:solidFill>
              </a:rPr>
              <a:t>parameters</a:t>
            </a:r>
            <a:r>
              <a:rPr lang="en-US" sz="2000" dirty="0">
                <a:solidFill>
                  <a:srgbClr val="002060"/>
                </a:solidFill>
              </a:rPr>
              <a:t> allow the program to transmit information between modules</a:t>
            </a:r>
          </a:p>
          <a:p>
            <a:pPr lvl="2">
              <a:buFont typeface="Wingdings" panose="05000000000000000000" pitchFamily="2" charset="2"/>
              <a:buChar char="Ø"/>
            </a:pPr>
            <a:r>
              <a:rPr lang="en-US" sz="2000" b="1" dirty="0">
                <a:solidFill>
                  <a:srgbClr val="002060"/>
                </a:solidFill>
              </a:rPr>
              <a:t>data flow diagrams</a:t>
            </a:r>
            <a:r>
              <a:rPr lang="en-US" sz="2000" dirty="0">
                <a:solidFill>
                  <a:srgbClr val="002060"/>
                </a:solidFill>
              </a:rPr>
              <a:t> keep track of the data transmitted to and from each subprogram</a:t>
            </a:r>
          </a:p>
          <a:p>
            <a:pPr>
              <a:buFont typeface="Wingdings" panose="05000000000000000000" pitchFamily="2" charset="2"/>
              <a:buChar char="Ø"/>
            </a:pPr>
            <a:r>
              <a:rPr lang="en-US" sz="2400" dirty="0">
                <a:solidFill>
                  <a:srgbClr val="002060"/>
                </a:solidFill>
              </a:rPr>
              <a:t>If a data item in the main program is needed in a subprogram, its value must be </a:t>
            </a:r>
            <a:r>
              <a:rPr lang="en-US" sz="2400" b="1" dirty="0">
                <a:solidFill>
                  <a:srgbClr val="002060"/>
                </a:solidFill>
              </a:rPr>
              <a:t>passed</a:t>
            </a:r>
            <a:r>
              <a:rPr lang="en-US" sz="2400" i="1" dirty="0">
                <a:solidFill>
                  <a:srgbClr val="002060"/>
                </a:solidFill>
              </a:rPr>
              <a:t> </a:t>
            </a:r>
            <a:r>
              <a:rPr lang="en-US" sz="2400" b="1" dirty="0">
                <a:solidFill>
                  <a:srgbClr val="002060"/>
                </a:solidFill>
              </a:rPr>
              <a:t>to</a:t>
            </a:r>
            <a:r>
              <a:rPr lang="en-US" sz="2400" i="1" dirty="0">
                <a:solidFill>
                  <a:srgbClr val="002060"/>
                </a:solidFill>
              </a:rPr>
              <a:t>, </a:t>
            </a:r>
            <a:r>
              <a:rPr lang="en-US" sz="2400" dirty="0">
                <a:solidFill>
                  <a:srgbClr val="002060"/>
                </a:solidFill>
              </a:rPr>
              <a:t>or </a:t>
            </a:r>
            <a:r>
              <a:rPr lang="en-US" sz="2400" b="1" dirty="0">
                <a:solidFill>
                  <a:srgbClr val="002060"/>
                </a:solidFill>
              </a:rPr>
              <a:t>imported </a:t>
            </a:r>
            <a:r>
              <a:rPr lang="en-US" sz="2400" dirty="0">
                <a:solidFill>
                  <a:srgbClr val="002060"/>
                </a:solidFill>
              </a:rPr>
              <a:t>by that subprogram.</a:t>
            </a:r>
          </a:p>
          <a:p>
            <a:pPr>
              <a:buFont typeface="Wingdings" panose="05000000000000000000" pitchFamily="2" charset="2"/>
              <a:buChar char="Ø"/>
            </a:pPr>
            <a:r>
              <a:rPr lang="en-US" sz="2400" dirty="0">
                <a:solidFill>
                  <a:srgbClr val="002060"/>
                </a:solidFill>
              </a:rPr>
              <a:t>If a data item processed by a subprogram is needed in the main program, it must be </a:t>
            </a:r>
            <a:r>
              <a:rPr lang="en-US" sz="2400" b="1" dirty="0">
                <a:solidFill>
                  <a:srgbClr val="002060"/>
                </a:solidFill>
              </a:rPr>
              <a:t>returned</a:t>
            </a:r>
            <a:r>
              <a:rPr lang="en-US" sz="2400" i="1" dirty="0">
                <a:solidFill>
                  <a:srgbClr val="002060"/>
                </a:solidFill>
              </a:rPr>
              <a:t> </a:t>
            </a:r>
            <a:r>
              <a:rPr lang="en-US" sz="2400" b="1" dirty="0">
                <a:solidFill>
                  <a:srgbClr val="002060"/>
                </a:solidFill>
              </a:rPr>
              <a:t>to</a:t>
            </a:r>
            <a:r>
              <a:rPr lang="en-US" sz="2400" dirty="0">
                <a:solidFill>
                  <a:srgbClr val="002060"/>
                </a:solidFill>
              </a:rPr>
              <a:t>, or </a:t>
            </a:r>
            <a:r>
              <a:rPr lang="en-US" sz="2400" b="1" dirty="0">
                <a:solidFill>
                  <a:srgbClr val="002060"/>
                </a:solidFill>
              </a:rPr>
              <a:t>exported </a:t>
            </a:r>
            <a:r>
              <a:rPr lang="en-US" sz="2400" dirty="0">
                <a:solidFill>
                  <a:srgbClr val="002060"/>
                </a:solidFill>
              </a:rPr>
              <a:t>to that module. </a:t>
            </a:r>
          </a:p>
          <a:p>
            <a:pPr>
              <a:buFont typeface="Wingdings" panose="05000000000000000000" pitchFamily="2" charset="2"/>
              <a:buChar char="Ø"/>
            </a:pPr>
            <a:r>
              <a:rPr lang="en-US" sz="2400" dirty="0">
                <a:solidFill>
                  <a:srgbClr val="002060"/>
                </a:solidFill>
              </a:rPr>
              <a:t>We say that we </a:t>
            </a:r>
            <a:r>
              <a:rPr lang="en-US" sz="2400" b="1" dirty="0">
                <a:solidFill>
                  <a:srgbClr val="002060"/>
                </a:solidFill>
              </a:rPr>
              <a:t>pass a value to</a:t>
            </a:r>
            <a:r>
              <a:rPr lang="en-US" sz="2400" dirty="0">
                <a:solidFill>
                  <a:srgbClr val="002060"/>
                </a:solidFill>
              </a:rPr>
              <a:t> </a:t>
            </a:r>
            <a:r>
              <a:rPr lang="en-US" sz="2400" b="1" dirty="0">
                <a:solidFill>
                  <a:srgbClr val="002060"/>
                </a:solidFill>
              </a:rPr>
              <a:t>a subprogram</a:t>
            </a:r>
            <a:r>
              <a:rPr lang="en-US" sz="2400" dirty="0">
                <a:solidFill>
                  <a:srgbClr val="002060"/>
                </a:solidFill>
              </a:rPr>
              <a:t> and that subprogram may or may not </a:t>
            </a:r>
            <a:r>
              <a:rPr lang="en-US" sz="2400" b="1" dirty="0">
                <a:solidFill>
                  <a:srgbClr val="002060"/>
                </a:solidFill>
              </a:rPr>
              <a:t>return a value to the calling program</a:t>
            </a:r>
            <a:r>
              <a:rPr lang="en-US" sz="2400" dirty="0">
                <a:solidFill>
                  <a:srgbClr val="002060"/>
                </a:solidFill>
              </a:rPr>
              <a: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609786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68860"/>
          </a:xfrm>
        </p:spPr>
        <p:txBody>
          <a:bodyPr>
            <a:noAutofit/>
          </a:bodyPr>
          <a:lstStyle/>
          <a:p>
            <a:r>
              <a:rPr lang="en-US" sz="4000" b="1" dirty="0" smtClean="0">
                <a:solidFill>
                  <a:schemeClr val="accent1">
                    <a:lumMod val="75000"/>
                  </a:schemeClr>
                </a:solidFill>
              </a:rPr>
              <a:t>The Scope of a Variable</a:t>
            </a:r>
            <a:endParaRPr lang="en-US" sz="2000" b="1" dirty="0">
              <a:solidFill>
                <a:srgbClr val="002060"/>
              </a:solidFill>
            </a:endParaRPr>
          </a:p>
        </p:txBody>
      </p:sp>
      <p:sp>
        <p:nvSpPr>
          <p:cNvPr id="5" name="Content Placeholder 4"/>
          <p:cNvSpPr>
            <a:spLocks noGrp="1"/>
          </p:cNvSpPr>
          <p:nvPr>
            <p:ph idx="1"/>
          </p:nvPr>
        </p:nvSpPr>
        <p:spPr>
          <a:xfrm>
            <a:off x="591671" y="1845734"/>
            <a:ext cx="10564009" cy="4023360"/>
          </a:xfrm>
        </p:spPr>
        <p:txBody>
          <a:bodyPr>
            <a:noAutofit/>
          </a:bodyPr>
          <a:lstStyle/>
          <a:p>
            <a:pPr marL="0" indent="0">
              <a:lnSpc>
                <a:spcPct val="100000"/>
              </a:lnSpc>
              <a:spcBef>
                <a:spcPts val="0"/>
              </a:spcBef>
              <a:spcAft>
                <a:spcPts val="0"/>
              </a:spcAft>
              <a:buFont typeface="Wingdings" panose="05000000000000000000" pitchFamily="2" charset="2"/>
              <a:buChar char="Ø"/>
            </a:pPr>
            <a:r>
              <a:rPr lang="en-US" sz="2800" b="1" dirty="0">
                <a:solidFill>
                  <a:srgbClr val="002060"/>
                </a:solidFill>
              </a:rPr>
              <a:t>scope</a:t>
            </a:r>
            <a:r>
              <a:rPr lang="en-US" sz="2800" dirty="0">
                <a:solidFill>
                  <a:srgbClr val="002060"/>
                </a:solidFill>
              </a:rPr>
              <a:t> </a:t>
            </a:r>
            <a:r>
              <a:rPr lang="en-US" sz="2800" b="1" dirty="0">
                <a:solidFill>
                  <a:srgbClr val="002060"/>
                </a:solidFill>
              </a:rPr>
              <a:t>of a</a:t>
            </a:r>
            <a:r>
              <a:rPr lang="en-US" sz="2800" dirty="0">
                <a:solidFill>
                  <a:srgbClr val="002060"/>
                </a:solidFill>
              </a:rPr>
              <a:t> </a:t>
            </a:r>
            <a:r>
              <a:rPr lang="en-US" sz="2800" b="1" dirty="0">
                <a:solidFill>
                  <a:srgbClr val="002060"/>
                </a:solidFill>
              </a:rPr>
              <a:t>variable</a:t>
            </a:r>
            <a:r>
              <a:rPr lang="en-US" sz="2800" dirty="0">
                <a:solidFill>
                  <a:srgbClr val="002060"/>
                </a:solidFill>
              </a:rPr>
              <a:t>:</a:t>
            </a:r>
          </a:p>
          <a:p>
            <a:pPr marL="365760" lvl="3" indent="0">
              <a:lnSpc>
                <a:spcPct val="100000"/>
              </a:lnSpc>
              <a:spcBef>
                <a:spcPts val="0"/>
              </a:spcBef>
              <a:spcAft>
                <a:spcPts val="600"/>
              </a:spcAft>
              <a:buFont typeface="Wingdings" panose="05000000000000000000" pitchFamily="2" charset="2"/>
              <a:buChar char="Ø"/>
            </a:pPr>
            <a:r>
              <a:rPr lang="en-US" sz="2400" dirty="0">
                <a:solidFill>
                  <a:srgbClr val="002060"/>
                </a:solidFill>
              </a:rPr>
              <a:t>The part of the program in which a given variable can be referenced is called the scope</a:t>
            </a:r>
            <a:r>
              <a:rPr lang="en-US" sz="2400" b="1" dirty="0">
                <a:solidFill>
                  <a:srgbClr val="002060"/>
                </a:solidFill>
              </a:rPr>
              <a:t> </a:t>
            </a:r>
            <a:r>
              <a:rPr lang="en-US" sz="2400" dirty="0">
                <a:solidFill>
                  <a:srgbClr val="002060"/>
                </a:solidFill>
              </a:rPr>
              <a:t>of that variable.</a:t>
            </a:r>
          </a:p>
          <a:p>
            <a:pPr marL="0" indent="0">
              <a:lnSpc>
                <a:spcPct val="100000"/>
              </a:lnSpc>
              <a:spcBef>
                <a:spcPts val="0"/>
              </a:spcBef>
              <a:spcAft>
                <a:spcPts val="0"/>
              </a:spcAft>
              <a:buFont typeface="Wingdings" panose="05000000000000000000" pitchFamily="2" charset="2"/>
              <a:buChar char="Ø"/>
            </a:pPr>
            <a:r>
              <a:rPr lang="en-US" sz="2800" b="1" dirty="0">
                <a:solidFill>
                  <a:srgbClr val="002060"/>
                </a:solidFill>
              </a:rPr>
              <a:t>global</a:t>
            </a:r>
            <a:r>
              <a:rPr lang="en-US" sz="2800" dirty="0">
                <a:solidFill>
                  <a:srgbClr val="002060"/>
                </a:solidFill>
              </a:rPr>
              <a:t> </a:t>
            </a:r>
            <a:r>
              <a:rPr lang="en-US" sz="2800" b="1" dirty="0">
                <a:solidFill>
                  <a:srgbClr val="002060"/>
                </a:solidFill>
              </a:rPr>
              <a:t>variables</a:t>
            </a:r>
            <a:r>
              <a:rPr lang="en-US" sz="2800" dirty="0">
                <a:solidFill>
                  <a:srgbClr val="002060"/>
                </a:solidFill>
              </a:rPr>
              <a:t>: </a:t>
            </a:r>
          </a:p>
          <a:p>
            <a:pPr marL="365760" lvl="3" indent="0">
              <a:lnSpc>
                <a:spcPct val="100000"/>
              </a:lnSpc>
              <a:spcBef>
                <a:spcPts val="0"/>
              </a:spcBef>
              <a:spcAft>
                <a:spcPts val="0"/>
              </a:spcAft>
              <a:buFont typeface="Wingdings" panose="05000000000000000000" pitchFamily="2" charset="2"/>
              <a:buChar char="Ø"/>
            </a:pPr>
            <a:r>
              <a:rPr lang="en-US" sz="2400" dirty="0" smtClean="0">
                <a:solidFill>
                  <a:srgbClr val="002060"/>
                </a:solidFill>
              </a:rPr>
              <a:t>Global </a:t>
            </a:r>
            <a:r>
              <a:rPr lang="en-US" sz="2400" dirty="0">
                <a:solidFill>
                  <a:srgbClr val="002060"/>
                </a:solidFill>
              </a:rPr>
              <a:t>variables are those variables declared in the main program</a:t>
            </a:r>
            <a:r>
              <a:rPr lang="en-US" sz="2400" dirty="0" smtClean="0">
                <a:solidFill>
                  <a:srgbClr val="002060"/>
                </a:solidFill>
              </a:rPr>
              <a:t>.</a:t>
            </a:r>
          </a:p>
          <a:p>
            <a:pPr marL="365760" lvl="3" indent="0">
              <a:lnSpc>
                <a:spcPct val="100000"/>
              </a:lnSpc>
              <a:spcBef>
                <a:spcPts val="0"/>
              </a:spcBef>
              <a:spcAft>
                <a:spcPts val="600"/>
              </a:spcAft>
              <a:buFont typeface="Wingdings" panose="05000000000000000000" pitchFamily="2" charset="2"/>
              <a:buChar char="Ø"/>
            </a:pPr>
            <a:r>
              <a:rPr lang="en-US" sz="2400" dirty="0" smtClean="0">
                <a:solidFill>
                  <a:srgbClr val="002060"/>
                </a:solidFill>
              </a:rPr>
              <a:t>They are available to all subprograms and </a:t>
            </a:r>
            <a:r>
              <a:rPr lang="en-US" sz="2400" dirty="0" err="1" smtClean="0">
                <a:solidFill>
                  <a:srgbClr val="002060"/>
                </a:solidFill>
              </a:rPr>
              <a:t>submodules</a:t>
            </a:r>
            <a:r>
              <a:rPr lang="en-US" sz="2400" dirty="0" smtClean="0">
                <a:solidFill>
                  <a:srgbClr val="002060"/>
                </a:solidFill>
              </a:rPr>
              <a:t>.</a:t>
            </a:r>
            <a:endParaRPr lang="en-US" sz="2400" dirty="0">
              <a:solidFill>
                <a:srgbClr val="002060"/>
              </a:solidFill>
            </a:endParaRPr>
          </a:p>
          <a:p>
            <a:pPr marL="0" indent="0">
              <a:lnSpc>
                <a:spcPct val="100000"/>
              </a:lnSpc>
              <a:spcBef>
                <a:spcPts val="0"/>
              </a:spcBef>
              <a:spcAft>
                <a:spcPts val="0"/>
              </a:spcAft>
              <a:buFont typeface="Wingdings" panose="05000000000000000000" pitchFamily="2" charset="2"/>
              <a:buChar char="Ø"/>
            </a:pPr>
            <a:r>
              <a:rPr lang="en-US" sz="2800" b="1" dirty="0">
                <a:solidFill>
                  <a:srgbClr val="002060"/>
                </a:solidFill>
              </a:rPr>
              <a:t>local</a:t>
            </a:r>
            <a:r>
              <a:rPr lang="en-US" sz="2800" dirty="0">
                <a:solidFill>
                  <a:srgbClr val="002060"/>
                </a:solidFill>
              </a:rPr>
              <a:t> </a:t>
            </a:r>
            <a:r>
              <a:rPr lang="en-US" sz="2800" b="1" dirty="0">
                <a:solidFill>
                  <a:srgbClr val="002060"/>
                </a:solidFill>
              </a:rPr>
              <a:t>variables</a:t>
            </a:r>
            <a:r>
              <a:rPr lang="en-US" sz="2800" dirty="0">
                <a:solidFill>
                  <a:srgbClr val="002060"/>
                </a:solidFill>
              </a:rPr>
              <a:t>:</a:t>
            </a:r>
          </a:p>
          <a:p>
            <a:pPr marL="365760" lvl="3" indent="0">
              <a:lnSpc>
                <a:spcPct val="100000"/>
              </a:lnSpc>
              <a:spcBef>
                <a:spcPts val="0"/>
              </a:spcBef>
              <a:spcAft>
                <a:spcPts val="0"/>
              </a:spcAft>
              <a:buFont typeface="Wingdings" panose="05000000000000000000" pitchFamily="2" charset="2"/>
              <a:buChar char="Ø"/>
            </a:pPr>
            <a:r>
              <a:rPr lang="en-US" sz="2400" dirty="0" smtClean="0">
                <a:solidFill>
                  <a:srgbClr val="002060"/>
                </a:solidFill>
              </a:rPr>
              <a:t>Local </a:t>
            </a:r>
            <a:r>
              <a:rPr lang="en-US" sz="2400" dirty="0">
                <a:solidFill>
                  <a:srgbClr val="002060"/>
                </a:solidFill>
              </a:rPr>
              <a:t>variables are declared in a particular subprogram.</a:t>
            </a:r>
          </a:p>
          <a:p>
            <a:pPr marL="365760" lvl="3" indent="0">
              <a:lnSpc>
                <a:spcPct val="100000"/>
              </a:lnSpc>
              <a:spcBef>
                <a:spcPts val="0"/>
              </a:spcBef>
              <a:spcAft>
                <a:spcPts val="0"/>
              </a:spcAft>
              <a:buFont typeface="Wingdings" panose="05000000000000000000" pitchFamily="2" charset="2"/>
              <a:buChar char="Ø"/>
            </a:pPr>
            <a:r>
              <a:rPr lang="en-US" sz="2400" dirty="0">
                <a:solidFill>
                  <a:srgbClr val="002060"/>
                </a:solidFill>
              </a:rPr>
              <a:t>T</a:t>
            </a:r>
            <a:r>
              <a:rPr lang="en-US" sz="2400" dirty="0" smtClean="0">
                <a:solidFill>
                  <a:srgbClr val="002060"/>
                </a:solidFill>
              </a:rPr>
              <a:t>hey </a:t>
            </a:r>
            <a:r>
              <a:rPr lang="en-US" sz="2400" dirty="0">
                <a:solidFill>
                  <a:srgbClr val="002060"/>
                </a:solidFill>
              </a:rPr>
              <a:t>are said to be local to that subprogram or module. </a:t>
            </a:r>
            <a:endParaRPr lang="en-US" sz="2400" dirty="0" smtClean="0">
              <a:solidFill>
                <a:srgbClr val="002060"/>
              </a:solidFill>
            </a:endParaRPr>
          </a:p>
          <a:p>
            <a:pPr marL="365760" lvl="3" indent="0">
              <a:lnSpc>
                <a:spcPct val="100000"/>
              </a:lnSpc>
              <a:spcBef>
                <a:spcPts val="0"/>
              </a:spcBef>
              <a:spcAft>
                <a:spcPts val="0"/>
              </a:spcAft>
              <a:buFont typeface="Wingdings" panose="05000000000000000000" pitchFamily="2" charset="2"/>
              <a:buChar char="Ø"/>
            </a:pPr>
            <a:r>
              <a:rPr lang="en-US" sz="2400" dirty="0" smtClean="0">
                <a:solidFill>
                  <a:srgbClr val="002060"/>
                </a:solidFill>
              </a:rPr>
              <a:t>They can only be used inside that subprogram or module.</a:t>
            </a:r>
            <a:endParaRPr lang="en-US" sz="24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4041852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68860"/>
          </a:xfrm>
        </p:spPr>
        <p:txBody>
          <a:bodyPr>
            <a:noAutofit/>
          </a:bodyPr>
          <a:lstStyle/>
          <a:p>
            <a:r>
              <a:rPr lang="en-US" sz="4000" b="1" dirty="0" smtClean="0">
                <a:solidFill>
                  <a:schemeClr val="accent1">
                    <a:lumMod val="75000"/>
                  </a:schemeClr>
                </a:solidFill>
              </a:rPr>
              <a:t>Properties of Local Variables</a:t>
            </a:r>
            <a:endParaRPr lang="en-US" sz="2000" b="1" dirty="0">
              <a:solidFill>
                <a:srgbClr val="002060"/>
              </a:solidFill>
            </a:endParaRPr>
          </a:p>
        </p:txBody>
      </p:sp>
      <p:sp>
        <p:nvSpPr>
          <p:cNvPr id="5" name="Content Placeholder 4"/>
          <p:cNvSpPr>
            <a:spLocks noGrp="1"/>
          </p:cNvSpPr>
          <p:nvPr>
            <p:ph idx="1"/>
          </p:nvPr>
        </p:nvSpPr>
        <p:spPr>
          <a:xfrm>
            <a:off x="591671" y="1845734"/>
            <a:ext cx="10564009" cy="4023360"/>
          </a:xfrm>
        </p:spPr>
        <p:txBody>
          <a:bodyPr>
            <a:noAutofit/>
          </a:bodyPr>
          <a:lstStyle/>
          <a:p>
            <a:pPr marL="0" indent="0">
              <a:lnSpc>
                <a:spcPct val="100000"/>
              </a:lnSpc>
              <a:spcBef>
                <a:spcPts val="0"/>
              </a:spcBef>
              <a:spcAft>
                <a:spcPts val="600"/>
              </a:spcAft>
              <a:buFont typeface="Wingdings" panose="05000000000000000000" pitchFamily="2" charset="2"/>
              <a:buChar char="Ø"/>
            </a:pPr>
            <a:r>
              <a:rPr lang="en-US" sz="3200" b="1" dirty="0">
                <a:solidFill>
                  <a:srgbClr val="002060"/>
                </a:solidFill>
              </a:rPr>
              <a:t>Local</a:t>
            </a:r>
            <a:r>
              <a:rPr lang="en-US" sz="3200" dirty="0">
                <a:solidFill>
                  <a:srgbClr val="002060"/>
                </a:solidFill>
              </a:rPr>
              <a:t> </a:t>
            </a:r>
            <a:r>
              <a:rPr lang="en-US" sz="3200" b="1" dirty="0">
                <a:solidFill>
                  <a:srgbClr val="002060"/>
                </a:solidFill>
              </a:rPr>
              <a:t>variables</a:t>
            </a:r>
            <a:r>
              <a:rPr lang="en-US" sz="3200" dirty="0">
                <a:solidFill>
                  <a:srgbClr val="002060"/>
                </a:solidFill>
              </a:rPr>
              <a:t> have the following properties:</a:t>
            </a:r>
          </a:p>
          <a:p>
            <a:pPr marL="365760" lvl="3" indent="0">
              <a:lnSpc>
                <a:spcPct val="100000"/>
              </a:lnSpc>
              <a:spcBef>
                <a:spcPts val="0"/>
              </a:spcBef>
              <a:spcAft>
                <a:spcPts val="600"/>
              </a:spcAft>
              <a:buFont typeface="Wingdings" panose="05000000000000000000" pitchFamily="2" charset="2"/>
              <a:buChar char="Ø"/>
            </a:pPr>
            <a:r>
              <a:rPr lang="en-US" sz="2800" dirty="0">
                <a:solidFill>
                  <a:srgbClr val="002060"/>
                </a:solidFill>
              </a:rPr>
              <a:t>When the value of a local variable changes in a subprogram, the value of a variable with the same name outside that subprogram remains unchanged.</a:t>
            </a:r>
          </a:p>
          <a:p>
            <a:pPr marL="365760" lvl="3" indent="0">
              <a:lnSpc>
                <a:spcPct val="100000"/>
              </a:lnSpc>
              <a:spcBef>
                <a:spcPts val="0"/>
              </a:spcBef>
              <a:spcAft>
                <a:spcPts val="600"/>
              </a:spcAft>
              <a:buFont typeface="Wingdings" panose="05000000000000000000" pitchFamily="2" charset="2"/>
              <a:buChar char="Ø"/>
            </a:pPr>
            <a:r>
              <a:rPr lang="en-US" sz="2800" dirty="0">
                <a:solidFill>
                  <a:srgbClr val="002060"/>
                </a:solidFill>
              </a:rPr>
              <a:t>When the value of a variable changes elsewhere in a program, a local variable with the same name remains unchanged in its subprogram.</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958644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304800" y="125974"/>
            <a:ext cx="10058400" cy="702365"/>
          </a:xfrm>
        </p:spPr>
        <p:txBody>
          <a:bodyPr>
            <a:noAutofit/>
          </a:bodyPr>
          <a:lstStyle/>
          <a:p>
            <a:r>
              <a:rPr lang="en-US" sz="2800" b="1" dirty="0" smtClean="0">
                <a:solidFill>
                  <a:schemeClr val="accent1">
                    <a:lumMod val="75000"/>
                  </a:schemeClr>
                </a:solidFill>
              </a:rPr>
              <a:t>Using Local and Global Variables to Keep Track of </a:t>
            </a:r>
            <a:r>
              <a:rPr lang="en-US" sz="2800" b="1" dirty="0" err="1" smtClean="0">
                <a:solidFill>
                  <a:schemeClr val="accent1">
                    <a:lumMod val="75000"/>
                  </a:schemeClr>
                </a:solidFill>
                <a:latin typeface="Courier New" panose="02070309020205020404" pitchFamily="49" charset="0"/>
                <a:cs typeface="Courier New" panose="02070309020205020404" pitchFamily="49" charset="0"/>
              </a:rPr>
              <a:t>MyNumber</a:t>
            </a:r>
            <a:endParaRPr lang="en-US" sz="2800" b="1" dirty="0">
              <a:solidFill>
                <a:srgbClr val="002060"/>
              </a:solidFill>
              <a:latin typeface="Courier New" panose="02070309020205020404" pitchFamily="49" charset="0"/>
              <a:cs typeface="Courier New" panose="02070309020205020404" pitchFamily="49" charset="0"/>
            </a:endParaRPr>
          </a:p>
        </p:txBody>
      </p:sp>
      <p:sp>
        <p:nvSpPr>
          <p:cNvPr id="5" name="Content Placeholder 4"/>
          <p:cNvSpPr>
            <a:spLocks noGrp="1"/>
          </p:cNvSpPr>
          <p:nvPr>
            <p:ph idx="4294967295"/>
          </p:nvPr>
        </p:nvSpPr>
        <p:spPr>
          <a:xfrm>
            <a:off x="1283746" y="1060957"/>
            <a:ext cx="7440706" cy="4651356"/>
          </a:xfrm>
        </p:spPr>
        <p:txBody>
          <a:bodyPr>
            <a:noAutofit/>
          </a:bodyPr>
          <a:lstStyle/>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1   Main</a:t>
            </a:r>
            <a:endParaRPr lang="en-US" sz="2000" dirty="0">
              <a:solidFill>
                <a:srgbClr val="002060"/>
              </a:solidFill>
              <a:latin typeface="Courier New" panose="02070309020205020404" pitchFamily="49" charset="0"/>
            </a:endParaRPr>
          </a:p>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2	Declare </a:t>
            </a:r>
            <a:r>
              <a:rPr lang="en-US" sz="2000" b="1" dirty="0" err="1">
                <a:solidFill>
                  <a:srgbClr val="0070C0"/>
                </a:solidFill>
                <a:latin typeface="Courier New" panose="02070309020205020404" pitchFamily="49" charset="0"/>
              </a:rPr>
              <a:t>MyNumber</a:t>
            </a:r>
            <a:r>
              <a:rPr lang="en-US" sz="2000" dirty="0">
                <a:solidFill>
                  <a:srgbClr val="002060"/>
                </a:solidFill>
                <a:latin typeface="Courier New" panose="02070309020205020404" pitchFamily="49" charset="0"/>
              </a:rPr>
              <a:t> As Integer</a:t>
            </a:r>
          </a:p>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3</a:t>
            </a:r>
            <a:r>
              <a:rPr lang="en-US" sz="2000" dirty="0">
                <a:solidFill>
                  <a:srgbClr val="002060"/>
                </a:solidFill>
                <a:latin typeface="Courier New" panose="02070309020205020404" pitchFamily="49" charset="0"/>
              </a:rPr>
              <a:t>	Set </a:t>
            </a:r>
            <a:r>
              <a:rPr lang="en-US" sz="2000" b="1" dirty="0" err="1">
                <a:solidFill>
                  <a:srgbClr val="0070C0"/>
                </a:solidFill>
                <a:latin typeface="Courier New" panose="02070309020205020404" pitchFamily="49" charset="0"/>
              </a:rPr>
              <a:t>MyNumber</a:t>
            </a:r>
            <a:r>
              <a:rPr lang="en-US" sz="2000" dirty="0">
                <a:solidFill>
                  <a:srgbClr val="002060"/>
                </a:solidFill>
                <a:latin typeface="Courier New" panose="02070309020205020404" pitchFamily="49" charset="0"/>
              </a:rPr>
              <a:t> = 7654</a:t>
            </a:r>
          </a:p>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4</a:t>
            </a:r>
            <a:r>
              <a:rPr lang="en-US" sz="2000" dirty="0">
                <a:solidFill>
                  <a:srgbClr val="002060"/>
                </a:solidFill>
                <a:latin typeface="Courier New" panose="02070309020205020404" pitchFamily="49" charset="0"/>
              </a:rPr>
              <a:t>	Call </a:t>
            </a:r>
            <a:r>
              <a:rPr lang="en-US" sz="2000" dirty="0" err="1" smtClean="0">
                <a:solidFill>
                  <a:srgbClr val="002060"/>
                </a:solidFill>
                <a:latin typeface="Courier New" panose="02070309020205020404" pitchFamily="49" charset="0"/>
              </a:rPr>
              <a:t>Any_Sub</a:t>
            </a:r>
            <a:r>
              <a:rPr lang="en-US" sz="2000" dirty="0" smtClean="0">
                <a:solidFill>
                  <a:srgbClr val="002060"/>
                </a:solidFill>
                <a:latin typeface="Courier New" panose="02070309020205020404" pitchFamily="49" charset="0"/>
              </a:rPr>
              <a:t>()</a:t>
            </a:r>
            <a:endParaRPr lang="en-US" sz="2000" dirty="0">
              <a:solidFill>
                <a:srgbClr val="002060"/>
              </a:solidFill>
              <a:latin typeface="Courier New" panose="02070309020205020404" pitchFamily="49" charset="0"/>
            </a:endParaRPr>
          </a:p>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5</a:t>
            </a:r>
            <a:r>
              <a:rPr lang="en-US" sz="2000" dirty="0">
                <a:solidFill>
                  <a:srgbClr val="002060"/>
                </a:solidFill>
                <a:latin typeface="Courier New" panose="02070309020205020404" pitchFamily="49" charset="0"/>
              </a:rPr>
              <a:t>	Write </a:t>
            </a:r>
            <a:r>
              <a:rPr lang="en-US" sz="2000" b="1" dirty="0" err="1">
                <a:solidFill>
                  <a:srgbClr val="0070C0"/>
                </a:solidFill>
                <a:latin typeface="Courier New" panose="02070309020205020404" pitchFamily="49" charset="0"/>
              </a:rPr>
              <a:t>MyNumber</a:t>
            </a:r>
            <a:endParaRPr lang="en-US" sz="2000" b="1" dirty="0">
              <a:solidFill>
                <a:srgbClr val="0070C0"/>
              </a:solidFill>
              <a:latin typeface="Courier New" panose="02070309020205020404" pitchFamily="49" charset="0"/>
            </a:endParaRPr>
          </a:p>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6   End </a:t>
            </a:r>
            <a:r>
              <a:rPr lang="en-US" sz="2000" dirty="0">
                <a:solidFill>
                  <a:srgbClr val="002060"/>
                </a:solidFill>
                <a:latin typeface="Courier New" panose="02070309020205020404" pitchFamily="49" charset="0"/>
              </a:rPr>
              <a:t>Program</a:t>
            </a:r>
          </a:p>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7   Subprogram </a:t>
            </a:r>
            <a:r>
              <a:rPr lang="en-US" sz="2000" dirty="0" err="1" smtClean="0">
                <a:solidFill>
                  <a:srgbClr val="002060"/>
                </a:solidFill>
                <a:latin typeface="Courier New" panose="02070309020205020404" pitchFamily="49" charset="0"/>
              </a:rPr>
              <a:t>Any_Sub</a:t>
            </a:r>
            <a:r>
              <a:rPr lang="en-US" sz="2000" dirty="0" smtClean="0">
                <a:solidFill>
                  <a:srgbClr val="002060"/>
                </a:solidFill>
                <a:latin typeface="Courier New" panose="02070309020205020404" pitchFamily="49" charset="0"/>
              </a:rPr>
              <a:t>()</a:t>
            </a:r>
            <a:endParaRPr lang="en-US" sz="2000" dirty="0">
              <a:solidFill>
                <a:srgbClr val="002060"/>
              </a:solidFill>
              <a:latin typeface="Courier New" panose="02070309020205020404" pitchFamily="49" charset="0"/>
            </a:endParaRPr>
          </a:p>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8</a:t>
            </a:r>
            <a:r>
              <a:rPr lang="en-US" sz="2000" dirty="0">
                <a:solidFill>
                  <a:srgbClr val="002060"/>
                </a:solidFill>
                <a:latin typeface="Courier New" panose="02070309020205020404" pitchFamily="49" charset="0"/>
              </a:rPr>
              <a:t>	Declare </a:t>
            </a:r>
            <a:r>
              <a:rPr lang="en-US" sz="2000" b="1" dirty="0" err="1">
                <a:solidFill>
                  <a:srgbClr val="0070C0"/>
                </a:solidFill>
                <a:latin typeface="Courier New" panose="02070309020205020404" pitchFamily="49" charset="0"/>
              </a:rPr>
              <a:t>MyNumber</a:t>
            </a:r>
            <a:r>
              <a:rPr lang="en-US" sz="2000" dirty="0" smtClean="0">
                <a:solidFill>
                  <a:srgbClr val="002060"/>
                </a:solidFill>
                <a:latin typeface="Courier New" panose="02070309020205020404" pitchFamily="49" charset="0"/>
              </a:rPr>
              <a:t>, </a:t>
            </a:r>
            <a:r>
              <a:rPr lang="en-US" sz="2000" b="1" dirty="0" err="1">
                <a:solidFill>
                  <a:srgbClr val="0070C0"/>
                </a:solidFill>
                <a:latin typeface="Courier New" panose="02070309020205020404" pitchFamily="49" charset="0"/>
              </a:rPr>
              <a:t>YourNumber</a:t>
            </a:r>
            <a:r>
              <a:rPr lang="en-US" sz="2000" dirty="0" smtClean="0">
                <a:solidFill>
                  <a:srgbClr val="002060"/>
                </a:solidFill>
                <a:latin typeface="Courier New" panose="02070309020205020404" pitchFamily="49" charset="0"/>
              </a:rPr>
              <a:t> </a:t>
            </a:r>
            <a:r>
              <a:rPr lang="en-US" sz="2000" dirty="0">
                <a:solidFill>
                  <a:srgbClr val="002060"/>
                </a:solidFill>
                <a:latin typeface="Courier New" panose="02070309020205020404" pitchFamily="49" charset="0"/>
              </a:rPr>
              <a:t>As Integer</a:t>
            </a:r>
          </a:p>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9</a:t>
            </a:r>
            <a:r>
              <a:rPr lang="en-US" sz="2000" dirty="0">
                <a:solidFill>
                  <a:srgbClr val="002060"/>
                </a:solidFill>
                <a:latin typeface="Courier New" panose="02070309020205020404" pitchFamily="49" charset="0"/>
              </a:rPr>
              <a:t>	Set </a:t>
            </a:r>
            <a:r>
              <a:rPr lang="en-US" sz="2000" b="1" dirty="0" err="1">
                <a:solidFill>
                  <a:srgbClr val="0070C0"/>
                </a:solidFill>
                <a:latin typeface="Courier New" panose="02070309020205020404" pitchFamily="49" charset="0"/>
              </a:rPr>
              <a:t>MyNumber</a:t>
            </a:r>
            <a:r>
              <a:rPr lang="en-US" sz="2000" dirty="0">
                <a:solidFill>
                  <a:srgbClr val="002060"/>
                </a:solidFill>
                <a:latin typeface="Courier New" panose="02070309020205020404" pitchFamily="49" charset="0"/>
              </a:rPr>
              <a:t> = 2</a:t>
            </a:r>
          </a:p>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10</a:t>
            </a:r>
            <a:r>
              <a:rPr lang="en-US" sz="2000" dirty="0">
                <a:solidFill>
                  <a:srgbClr val="002060"/>
                </a:solidFill>
                <a:latin typeface="Courier New" panose="02070309020205020404" pitchFamily="49" charset="0"/>
              </a:rPr>
              <a:t>	Set </a:t>
            </a:r>
            <a:r>
              <a:rPr lang="en-US" sz="2000" b="1" dirty="0" err="1">
                <a:solidFill>
                  <a:srgbClr val="0070C0"/>
                </a:solidFill>
                <a:latin typeface="Courier New" panose="02070309020205020404" pitchFamily="49" charset="0"/>
              </a:rPr>
              <a:t>YourNumber</a:t>
            </a:r>
            <a:r>
              <a:rPr lang="en-US" sz="2000" dirty="0">
                <a:solidFill>
                  <a:srgbClr val="002060"/>
                </a:solidFill>
                <a:latin typeface="Courier New" panose="02070309020205020404" pitchFamily="49" charset="0"/>
              </a:rPr>
              <a:t> = </a:t>
            </a:r>
            <a:r>
              <a:rPr lang="en-US" sz="2000" b="1" dirty="0" err="1">
                <a:solidFill>
                  <a:srgbClr val="0070C0"/>
                </a:solidFill>
                <a:latin typeface="Courier New" panose="02070309020205020404" pitchFamily="49" charset="0"/>
              </a:rPr>
              <a:t>MyNumber</a:t>
            </a:r>
            <a:r>
              <a:rPr lang="en-US" sz="2000" dirty="0">
                <a:solidFill>
                  <a:srgbClr val="002060"/>
                </a:solidFill>
                <a:latin typeface="Courier New" panose="02070309020205020404" pitchFamily="49" charset="0"/>
              </a:rPr>
              <a:t> * 3</a:t>
            </a:r>
          </a:p>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11</a:t>
            </a:r>
            <a:r>
              <a:rPr lang="en-US" sz="2000" dirty="0">
                <a:solidFill>
                  <a:srgbClr val="002060"/>
                </a:solidFill>
                <a:latin typeface="Courier New" panose="02070309020205020404" pitchFamily="49" charset="0"/>
              </a:rPr>
              <a:t>	Write </a:t>
            </a:r>
            <a:r>
              <a:rPr lang="en-US" sz="2000" b="1" dirty="0" err="1">
                <a:solidFill>
                  <a:srgbClr val="0070C0"/>
                </a:solidFill>
                <a:latin typeface="Courier New" panose="02070309020205020404" pitchFamily="49" charset="0"/>
              </a:rPr>
              <a:t>YourNumber</a:t>
            </a:r>
            <a:endParaRPr lang="en-US" sz="2000" b="1" dirty="0">
              <a:solidFill>
                <a:srgbClr val="0070C0"/>
              </a:solidFill>
              <a:latin typeface="Courier New" panose="02070309020205020404" pitchFamily="49" charset="0"/>
            </a:endParaRPr>
          </a:p>
          <a:p>
            <a:pPr marL="0" lvl="1" indent="0">
              <a:lnSpc>
                <a:spcPct val="100000"/>
              </a:lnSpc>
              <a:spcBef>
                <a:spcPts val="0"/>
              </a:spcBef>
              <a:spcAft>
                <a:spcPts val="0"/>
              </a:spcAft>
              <a:buFontTx/>
              <a:buNone/>
            </a:pPr>
            <a:r>
              <a:rPr lang="en-US" sz="2000" dirty="0" smtClean="0">
                <a:solidFill>
                  <a:srgbClr val="002060"/>
                </a:solidFill>
                <a:latin typeface="Courier New" panose="02070309020205020404" pitchFamily="49" charset="0"/>
              </a:rPr>
              <a:t>12  End </a:t>
            </a:r>
            <a:r>
              <a:rPr lang="en-US" sz="2000" dirty="0">
                <a:solidFill>
                  <a:srgbClr val="002060"/>
                </a:solidFill>
                <a:latin typeface="Courier New" panose="02070309020205020404" pitchFamily="49" charset="0"/>
              </a:rPr>
              <a:t>Subprogram</a:t>
            </a:r>
          </a:p>
          <a:p>
            <a:pPr marL="0" lvl="2" indent="0">
              <a:lnSpc>
                <a:spcPct val="100000"/>
              </a:lnSpc>
              <a:spcBef>
                <a:spcPts val="0"/>
              </a:spcBef>
              <a:spcAft>
                <a:spcPts val="0"/>
              </a:spcAft>
              <a:buFontTx/>
              <a:buNone/>
            </a:pPr>
            <a:endParaRPr lang="en-US" sz="2000" dirty="0" smtClean="0">
              <a:solidFill>
                <a:srgbClr val="002060"/>
              </a:solidFill>
            </a:endParaRPr>
          </a:p>
          <a:p>
            <a:pPr marL="0" lvl="2" indent="0">
              <a:lnSpc>
                <a:spcPct val="100000"/>
              </a:lnSpc>
              <a:spcBef>
                <a:spcPts val="0"/>
              </a:spcBef>
              <a:spcAft>
                <a:spcPts val="0"/>
              </a:spcAft>
              <a:buFontTx/>
              <a:buNone/>
            </a:pPr>
            <a:r>
              <a:rPr lang="en-US" sz="2000" dirty="0">
                <a:solidFill>
                  <a:srgbClr val="002060"/>
                </a:solidFill>
              </a:rPr>
              <a:t>	Output:</a:t>
            </a:r>
            <a:r>
              <a:rPr lang="en-US" sz="2000" dirty="0">
                <a:solidFill>
                  <a:srgbClr val="002060"/>
                </a:solidFill>
                <a:latin typeface="Times New Roman" panose="02020603050405020304" pitchFamily="18" charset="0"/>
              </a:rPr>
              <a:t>	</a:t>
            </a:r>
            <a:r>
              <a:rPr lang="en-US" sz="2000" dirty="0" smtClean="0">
                <a:solidFill>
                  <a:srgbClr val="002060"/>
                </a:solidFill>
                <a:latin typeface="Times New Roman" panose="02020603050405020304" pitchFamily="18" charset="0"/>
              </a:rPr>
              <a:t>	</a:t>
            </a:r>
            <a:r>
              <a:rPr lang="en-US" sz="2000" dirty="0" smtClean="0">
                <a:solidFill>
                  <a:srgbClr val="002060"/>
                </a:solidFill>
                <a:latin typeface="Courier New" panose="02070309020205020404" pitchFamily="49" charset="0"/>
              </a:rPr>
              <a:t>6</a:t>
            </a:r>
            <a:endParaRPr lang="en-US" sz="2000" dirty="0">
              <a:solidFill>
                <a:srgbClr val="002060"/>
              </a:solidFill>
              <a:latin typeface="Courier New" panose="02070309020205020404" pitchFamily="49" charset="0"/>
            </a:endParaRPr>
          </a:p>
          <a:p>
            <a:pPr marL="0" lvl="2" indent="0">
              <a:lnSpc>
                <a:spcPct val="100000"/>
              </a:lnSpc>
              <a:spcBef>
                <a:spcPts val="0"/>
              </a:spcBef>
              <a:spcAft>
                <a:spcPts val="0"/>
              </a:spcAft>
              <a:buFontTx/>
              <a:buNone/>
            </a:pPr>
            <a:r>
              <a:rPr lang="en-US" sz="2000" dirty="0">
                <a:solidFill>
                  <a:srgbClr val="002060"/>
                </a:solidFill>
                <a:latin typeface="Courier New" panose="02070309020205020404" pitchFamily="49" charset="0"/>
              </a:rPr>
              <a:t>			7654</a:t>
            </a:r>
          </a:p>
          <a:p>
            <a:pPr marL="0" lvl="1" indent="0">
              <a:lnSpc>
                <a:spcPct val="100000"/>
              </a:lnSpc>
              <a:spcBef>
                <a:spcPts val="0"/>
              </a:spcBef>
              <a:spcAft>
                <a:spcPts val="0"/>
              </a:spcAft>
              <a:buNone/>
            </a:pPr>
            <a:endParaRPr lang="en-US" sz="2400" dirty="0">
              <a:solidFill>
                <a:srgbClr val="002060"/>
              </a:solidFill>
              <a:latin typeface="Courier New" panose="02070309020205020404" pitchFamily="49" charset="0"/>
            </a:endParaRPr>
          </a:p>
        </p:txBody>
      </p:sp>
    </p:spTree>
    <p:extLst>
      <p:ext uri="{BB962C8B-B14F-4D97-AF65-F5344CB8AC3E}">
        <p14:creationId xmlns:p14="http://schemas.microsoft.com/office/powerpoint/2010/main" val="161790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376415" y="839097"/>
            <a:ext cx="2904667" cy="3281082"/>
          </a:xfrm>
        </p:spPr>
        <p:txBody>
          <a:bodyPr>
            <a:noAutofit/>
          </a:bodyPr>
          <a:lstStyle/>
          <a:p>
            <a:r>
              <a:rPr lang="en-US" sz="2800" dirty="0" smtClean="0">
                <a:solidFill>
                  <a:schemeClr val="accent1">
                    <a:lumMod val="75000"/>
                  </a:schemeClr>
                </a:solidFill>
              </a:rPr>
              <a:t>Using Counters </a:t>
            </a:r>
            <a:br>
              <a:rPr lang="en-US" sz="2800" dirty="0" smtClean="0">
                <a:solidFill>
                  <a:schemeClr val="accent1">
                    <a:lumMod val="75000"/>
                  </a:schemeClr>
                </a:solidFill>
              </a:rPr>
            </a:br>
            <a:r>
              <a:rPr lang="en-US" sz="2800" dirty="0" smtClean="0">
                <a:solidFill>
                  <a:schemeClr val="accent1">
                    <a:lumMod val="75000"/>
                  </a:schemeClr>
                </a:solidFill>
              </a:rPr>
              <a:t>Locally: </a:t>
            </a:r>
            <a:br>
              <a:rPr lang="en-US" sz="2800" dirty="0" smtClean="0">
                <a:solidFill>
                  <a:schemeClr val="accent1">
                    <a:lumMod val="75000"/>
                  </a:schemeClr>
                </a:solidFill>
              </a:rPr>
            </a:br>
            <a:r>
              <a:rPr lang="en-US" sz="2000" dirty="0">
                <a:solidFill>
                  <a:schemeClr val="accent1">
                    <a:lumMod val="75000"/>
                  </a:schemeClr>
                </a:solidFill>
                <a:latin typeface="+mn-lt"/>
              </a:rPr>
              <a:t>Note that </a:t>
            </a:r>
            <a:r>
              <a:rPr lang="en-US" sz="2000" b="1" dirty="0" smtClean="0">
                <a:solidFill>
                  <a:srgbClr val="0070C0"/>
                </a:solidFill>
                <a:latin typeface="Courier New" panose="02070309020205020404" pitchFamily="49" charset="0"/>
                <a:cs typeface="Courier New" panose="02070309020205020404" pitchFamily="49" charset="0"/>
              </a:rPr>
              <a:t>Count</a:t>
            </a:r>
            <a:r>
              <a:rPr lang="en-US" sz="2000" b="1" dirty="0" smtClean="0">
                <a:solidFill>
                  <a:schemeClr val="accent1">
                    <a:lumMod val="75000"/>
                  </a:schemeClr>
                </a:solidFill>
              </a:rPr>
              <a:t> </a:t>
            </a:r>
            <a:r>
              <a:rPr lang="en-US" sz="2000" dirty="0" smtClean="0">
                <a:solidFill>
                  <a:schemeClr val="accent1">
                    <a:lumMod val="75000"/>
                  </a:schemeClr>
                </a:solidFill>
                <a:latin typeface="+mn-lt"/>
              </a:rPr>
              <a:t>is used in both </a:t>
            </a:r>
            <a:r>
              <a:rPr lang="en-US" sz="2000" dirty="0" smtClean="0">
                <a:solidFill>
                  <a:srgbClr val="002060"/>
                </a:solidFill>
                <a:latin typeface="Courier New" panose="02070309020205020404" pitchFamily="49" charset="0"/>
                <a:cs typeface="Courier New" panose="02070309020205020404" pitchFamily="49" charset="0"/>
              </a:rPr>
              <a:t>Main</a:t>
            </a:r>
            <a:r>
              <a:rPr lang="en-US" sz="2000" dirty="0" smtClean="0">
                <a:solidFill>
                  <a:schemeClr val="accent1">
                    <a:lumMod val="75000"/>
                  </a:schemeClr>
                </a:solidFill>
                <a:latin typeface="+mn-lt"/>
              </a:rPr>
              <a:t> and </a:t>
            </a:r>
            <a:r>
              <a:rPr lang="en-US" sz="2000" dirty="0" err="1">
                <a:solidFill>
                  <a:srgbClr val="002060"/>
                </a:solidFill>
                <a:latin typeface="Courier New" panose="02070309020205020404" pitchFamily="49" charset="0"/>
                <a:cs typeface="Courier New" panose="02070309020205020404" pitchFamily="49" charset="0"/>
              </a:rPr>
              <a:t>Pay_Employee</a:t>
            </a:r>
            <a:r>
              <a:rPr lang="en-US" sz="2000" dirty="0" smtClean="0">
                <a:solidFill>
                  <a:schemeClr val="accent1">
                    <a:lumMod val="75000"/>
                  </a:schemeClr>
                </a:solidFill>
                <a:latin typeface="+mn-lt"/>
              </a:rPr>
              <a:t> but, because it is declared locally in the subprogram, its value in the subprogram does not affect its value in </a:t>
            </a:r>
            <a:r>
              <a:rPr lang="en-US" sz="2000" dirty="0" smtClean="0">
                <a:solidFill>
                  <a:schemeClr val="accent1">
                    <a:lumMod val="75000"/>
                  </a:schemeClr>
                </a:solidFill>
                <a:latin typeface="Courier New" panose="02070309020205020404" pitchFamily="49" charset="0"/>
                <a:cs typeface="Courier New" panose="02070309020205020404" pitchFamily="49" charset="0"/>
              </a:rPr>
              <a:t>Main</a:t>
            </a:r>
            <a:r>
              <a:rPr lang="en-US" sz="2000" dirty="0" smtClean="0">
                <a:solidFill>
                  <a:schemeClr val="accent1">
                    <a:lumMod val="75000"/>
                  </a:schemeClr>
                </a:solidFill>
                <a:latin typeface="+mn-lt"/>
              </a:rPr>
              <a:t>.</a:t>
            </a:r>
            <a:endParaRPr lang="en-US" sz="2800" dirty="0">
              <a:solidFill>
                <a:srgbClr val="002060"/>
              </a:solidFill>
              <a:latin typeface="+mn-lt"/>
              <a:cs typeface="Courier New" panose="02070309020205020404" pitchFamily="49" charset="0"/>
            </a:endParaRPr>
          </a:p>
        </p:txBody>
      </p:sp>
      <p:sp>
        <p:nvSpPr>
          <p:cNvPr id="5" name="Content Placeholder 4"/>
          <p:cNvSpPr>
            <a:spLocks noGrp="1"/>
          </p:cNvSpPr>
          <p:nvPr>
            <p:ph idx="4294967295"/>
          </p:nvPr>
        </p:nvSpPr>
        <p:spPr>
          <a:xfrm>
            <a:off x="3786693" y="391096"/>
            <a:ext cx="7207624" cy="5579398"/>
          </a:xfrm>
        </p:spPr>
        <p:txBody>
          <a:bodyPr>
            <a:noAutofit/>
          </a:bodyPr>
          <a:lstStyle/>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1   Main</a:t>
            </a:r>
            <a:endParaRPr lang="en-US" sz="1400" dirty="0">
              <a:solidFill>
                <a:srgbClr val="00206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2</a:t>
            </a:r>
            <a:r>
              <a:rPr lang="en-US" sz="1400" dirty="0">
                <a:solidFill>
                  <a:srgbClr val="002060"/>
                </a:solidFill>
                <a:latin typeface="Courier New" panose="02070309020205020404" pitchFamily="49" charset="0"/>
                <a:cs typeface="Courier New" panose="02070309020205020404" pitchFamily="49" charset="0"/>
              </a:rPr>
              <a:t>	Declare </a:t>
            </a:r>
            <a:r>
              <a:rPr lang="en-US" sz="1400" b="1" dirty="0">
                <a:solidFill>
                  <a:srgbClr val="0070C0"/>
                </a:solidFill>
                <a:latin typeface="Courier New" panose="02070309020205020404" pitchFamily="49" charset="0"/>
                <a:cs typeface="Courier New" panose="02070309020205020404" pitchFamily="49" charset="0"/>
              </a:rPr>
              <a:t>Name</a:t>
            </a:r>
            <a:r>
              <a:rPr lang="en-US" sz="1400" dirty="0">
                <a:solidFill>
                  <a:srgbClr val="002060"/>
                </a:solidFill>
                <a:latin typeface="Courier New" panose="02070309020205020404" pitchFamily="49" charset="0"/>
                <a:cs typeface="Courier New" panose="02070309020205020404" pitchFamily="49" charset="0"/>
              </a:rPr>
              <a:t> As String</a:t>
            </a:r>
          </a:p>
          <a:p>
            <a:pPr marL="0" indent="0" hangingPunct="0">
              <a:lnSpc>
                <a:spcPct val="100000"/>
              </a:lnSpc>
              <a:spcBef>
                <a:spcPts val="0"/>
              </a:spcBef>
              <a:spcAft>
                <a:spcPts val="0"/>
              </a:spcAft>
            </a:pPr>
            <a:r>
              <a:rPr lang="en-US" sz="1400" dirty="0">
                <a:solidFill>
                  <a:srgbClr val="002060"/>
                </a:solidFill>
                <a:latin typeface="Courier New" panose="02070309020205020404" pitchFamily="49" charset="0"/>
                <a:cs typeface="Courier New" panose="02070309020205020404" pitchFamily="49" charset="0"/>
              </a:rPr>
              <a:t>3	</a:t>
            </a:r>
            <a:r>
              <a:rPr lang="en-US" sz="1400" dirty="0" smtClean="0">
                <a:solidFill>
                  <a:srgbClr val="002060"/>
                </a:solidFill>
                <a:latin typeface="Courier New" panose="02070309020205020404" pitchFamily="49" charset="0"/>
                <a:cs typeface="Courier New" panose="02070309020205020404" pitchFamily="49" charset="0"/>
              </a:rPr>
              <a:t>Declare </a:t>
            </a:r>
            <a:r>
              <a:rPr lang="en-US" sz="1400" b="1" dirty="0" err="1">
                <a:solidFill>
                  <a:srgbClr val="0070C0"/>
                </a:solidFill>
                <a:latin typeface="Courier New" panose="02070309020205020404" pitchFamily="49" charset="0"/>
                <a:cs typeface="Courier New" panose="02070309020205020404" pitchFamily="49" charset="0"/>
              </a:rPr>
              <a:t>NumEmployees</a:t>
            </a:r>
            <a:r>
              <a:rPr lang="en-US" sz="1400" dirty="0" smtClean="0">
                <a:solidFill>
                  <a:srgbClr val="00206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Count</a:t>
            </a:r>
            <a:r>
              <a:rPr lang="en-US" sz="1400" dirty="0" smtClean="0">
                <a:solidFill>
                  <a:srgbClr val="002060"/>
                </a:solidFill>
                <a:latin typeface="Courier New" panose="02070309020205020404" pitchFamily="49" charset="0"/>
                <a:cs typeface="Courier New" panose="02070309020205020404" pitchFamily="49" charset="0"/>
              </a:rPr>
              <a:t> </a:t>
            </a:r>
            <a:r>
              <a:rPr lang="en-US" sz="1400" dirty="0">
                <a:solidFill>
                  <a:srgbClr val="002060"/>
                </a:solidFill>
                <a:latin typeface="Courier New" panose="02070309020205020404" pitchFamily="49" charset="0"/>
                <a:cs typeface="Courier New" panose="02070309020205020404" pitchFamily="49" charset="0"/>
              </a:rPr>
              <a:t>As Integer</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4</a:t>
            </a:r>
            <a:r>
              <a:rPr lang="en-US" sz="1400" dirty="0">
                <a:solidFill>
                  <a:srgbClr val="002060"/>
                </a:solidFill>
                <a:latin typeface="Courier New" panose="02070309020205020404" pitchFamily="49" charset="0"/>
                <a:cs typeface="Courier New" panose="02070309020205020404" pitchFamily="49" charset="0"/>
              </a:rPr>
              <a:t>	Write “How many employees do you have?”</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5</a:t>
            </a:r>
            <a:r>
              <a:rPr lang="en-US" sz="1400" dirty="0">
                <a:solidFill>
                  <a:srgbClr val="002060"/>
                </a:solidFill>
                <a:latin typeface="Courier New" panose="02070309020205020404" pitchFamily="49" charset="0"/>
                <a:cs typeface="Courier New" panose="02070309020205020404" pitchFamily="49" charset="0"/>
              </a:rPr>
              <a:t>	Input </a:t>
            </a:r>
            <a:r>
              <a:rPr lang="en-US" sz="1400" b="1" dirty="0" err="1">
                <a:solidFill>
                  <a:srgbClr val="0070C0"/>
                </a:solidFill>
                <a:latin typeface="Courier New" panose="02070309020205020404" pitchFamily="49" charset="0"/>
                <a:cs typeface="Courier New" panose="02070309020205020404" pitchFamily="49" charset="0"/>
              </a:rPr>
              <a:t>NumEmployees</a:t>
            </a:r>
            <a:endParaRPr lang="en-US" sz="1400" b="1" dirty="0">
              <a:solidFill>
                <a:srgbClr val="0070C0"/>
              </a:solidFill>
              <a:latin typeface="Courier New" panose="02070309020205020404" pitchFamily="49" charset="0"/>
              <a:cs typeface="Courier New" panose="02070309020205020404" pitchFamily="49" charset="0"/>
            </a:endParaRP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6</a:t>
            </a:r>
            <a:r>
              <a:rPr lang="en-US" sz="1400" dirty="0">
                <a:solidFill>
                  <a:srgbClr val="002060"/>
                </a:solidFill>
                <a:latin typeface="Courier New" panose="02070309020205020404" pitchFamily="49" charset="0"/>
                <a:cs typeface="Courier New" panose="02070309020205020404" pitchFamily="49" charset="0"/>
              </a:rPr>
              <a:t>	For(</a:t>
            </a:r>
            <a:r>
              <a:rPr lang="en-US" sz="1400" b="1" dirty="0">
                <a:solidFill>
                  <a:srgbClr val="0070C0"/>
                </a:solidFill>
                <a:latin typeface="Courier New" panose="02070309020205020404" pitchFamily="49" charset="0"/>
                <a:cs typeface="Courier New" panose="02070309020205020404" pitchFamily="49" charset="0"/>
              </a:rPr>
              <a:t>Count</a:t>
            </a:r>
            <a:r>
              <a:rPr lang="en-US" sz="1400" dirty="0">
                <a:solidFill>
                  <a:srgbClr val="002060"/>
                </a:solidFill>
                <a:latin typeface="Courier New" panose="02070309020205020404" pitchFamily="49" charset="0"/>
                <a:cs typeface="Courier New" panose="02070309020205020404" pitchFamily="49" charset="0"/>
              </a:rPr>
              <a:t> = 1; </a:t>
            </a:r>
            <a:r>
              <a:rPr lang="en-US" sz="1400" b="1" dirty="0">
                <a:solidFill>
                  <a:srgbClr val="0070C0"/>
                </a:solidFill>
                <a:latin typeface="Courier New" panose="02070309020205020404" pitchFamily="49" charset="0"/>
                <a:cs typeface="Courier New" panose="02070309020205020404" pitchFamily="49" charset="0"/>
              </a:rPr>
              <a:t>Count</a:t>
            </a:r>
            <a:r>
              <a:rPr lang="en-US" sz="1400" dirty="0">
                <a:solidFill>
                  <a:srgbClr val="002060"/>
                </a:solidFill>
                <a:latin typeface="Courier New" panose="02070309020205020404" pitchFamily="49" charset="0"/>
                <a:cs typeface="Courier New" panose="02070309020205020404" pitchFamily="49" charset="0"/>
              </a:rPr>
              <a:t> &lt;= </a:t>
            </a:r>
            <a:r>
              <a:rPr lang="en-US" sz="1400" b="1" dirty="0" err="1">
                <a:solidFill>
                  <a:srgbClr val="0070C0"/>
                </a:solidFill>
                <a:latin typeface="Courier New" panose="02070309020205020404" pitchFamily="49" charset="0"/>
                <a:cs typeface="Courier New" panose="02070309020205020404" pitchFamily="49" charset="0"/>
              </a:rPr>
              <a:t>NumEmployees</a:t>
            </a:r>
            <a:r>
              <a:rPr lang="en-US" sz="1400" dirty="0">
                <a:solidFill>
                  <a:srgbClr val="00206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Count</a:t>
            </a:r>
            <a:r>
              <a:rPr lang="en-US" sz="14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7</a:t>
            </a:r>
            <a:r>
              <a:rPr lang="en-US" sz="1400" dirty="0">
                <a:solidFill>
                  <a:srgbClr val="002060"/>
                </a:solidFill>
                <a:latin typeface="Courier New" panose="02070309020205020404" pitchFamily="49" charset="0"/>
                <a:cs typeface="Courier New" panose="02070309020205020404" pitchFamily="49" charset="0"/>
              </a:rPr>
              <a:t>		Write “Enter this employee’s name: “</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8</a:t>
            </a:r>
            <a:r>
              <a:rPr lang="en-US" sz="1400" dirty="0">
                <a:solidFill>
                  <a:srgbClr val="002060"/>
                </a:solidFill>
                <a:latin typeface="Courier New" panose="02070309020205020404" pitchFamily="49" charset="0"/>
                <a:cs typeface="Courier New" panose="02070309020205020404" pitchFamily="49" charset="0"/>
              </a:rPr>
              <a:t>		Input </a:t>
            </a:r>
            <a:r>
              <a:rPr lang="en-US" sz="1400" b="1" dirty="0">
                <a:solidFill>
                  <a:srgbClr val="0070C0"/>
                </a:solidFill>
                <a:latin typeface="Courier New" panose="02070309020205020404" pitchFamily="49" charset="0"/>
                <a:cs typeface="Courier New" panose="02070309020205020404" pitchFamily="49" charset="0"/>
              </a:rPr>
              <a:t>Name</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9</a:t>
            </a:r>
            <a:r>
              <a:rPr lang="en-US" sz="1400" dirty="0">
                <a:solidFill>
                  <a:srgbClr val="002060"/>
                </a:solidFill>
                <a:latin typeface="Courier New" panose="02070309020205020404" pitchFamily="49" charset="0"/>
                <a:cs typeface="Courier New" panose="02070309020205020404" pitchFamily="49" charset="0"/>
              </a:rPr>
              <a:t>		Call </a:t>
            </a:r>
            <a:r>
              <a:rPr lang="en-US" sz="1400" dirty="0" err="1">
                <a:solidFill>
                  <a:srgbClr val="002060"/>
                </a:solidFill>
                <a:latin typeface="Courier New" panose="02070309020205020404" pitchFamily="49" charset="0"/>
                <a:cs typeface="Courier New" panose="02070309020205020404" pitchFamily="49" charset="0"/>
              </a:rPr>
              <a:t>Pay_Employee</a:t>
            </a:r>
            <a:r>
              <a:rPr lang="en-US" sz="1400" dirty="0">
                <a:solidFill>
                  <a:srgbClr val="002060"/>
                </a:solidFill>
                <a:latin typeface="Courier New" panose="02070309020205020404" pitchFamily="49" charset="0"/>
                <a:cs typeface="Courier New" panose="02070309020205020404" pitchFamily="49" charset="0"/>
              </a:rPr>
              <a:t>(</a:t>
            </a:r>
            <a:r>
              <a:rPr lang="en-US" sz="1400" b="1" dirty="0">
                <a:solidFill>
                  <a:srgbClr val="0070C0"/>
                </a:solidFill>
                <a:latin typeface="Courier New" panose="02070309020205020404" pitchFamily="49" charset="0"/>
                <a:cs typeface="Courier New" panose="02070309020205020404" pitchFamily="49" charset="0"/>
              </a:rPr>
              <a:t>Name</a:t>
            </a:r>
            <a:r>
              <a:rPr lang="en-US" sz="14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10</a:t>
            </a:r>
            <a:r>
              <a:rPr lang="en-US" sz="1400" dirty="0">
                <a:solidFill>
                  <a:srgbClr val="002060"/>
                </a:solidFill>
                <a:latin typeface="Courier New" panose="02070309020205020404" pitchFamily="49" charset="0"/>
                <a:cs typeface="Courier New" panose="02070309020205020404" pitchFamily="49" charset="0"/>
              </a:rPr>
              <a:t>	End For</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11  End </a:t>
            </a:r>
            <a:r>
              <a:rPr lang="en-US" sz="1400" dirty="0">
                <a:solidFill>
                  <a:srgbClr val="002060"/>
                </a:solidFill>
                <a:latin typeface="Courier New" panose="02070309020205020404" pitchFamily="49" charset="0"/>
                <a:cs typeface="Courier New" panose="02070309020205020404" pitchFamily="49" charset="0"/>
              </a:rPr>
              <a:t>Program</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12  Subprogram </a:t>
            </a:r>
            <a:r>
              <a:rPr lang="en-US" sz="1400" dirty="0" err="1">
                <a:solidFill>
                  <a:srgbClr val="002060"/>
                </a:solidFill>
                <a:latin typeface="Courier New" panose="02070309020205020404" pitchFamily="49" charset="0"/>
                <a:cs typeface="Courier New" panose="02070309020205020404" pitchFamily="49" charset="0"/>
              </a:rPr>
              <a:t>Pay_Employee</a:t>
            </a:r>
            <a:r>
              <a:rPr lang="en-US" sz="1400" dirty="0">
                <a:solidFill>
                  <a:srgbClr val="002060"/>
                </a:solidFill>
                <a:latin typeface="Courier New" panose="02070309020205020404" pitchFamily="49" charset="0"/>
                <a:cs typeface="Courier New" panose="02070309020205020404" pitchFamily="49" charset="0"/>
              </a:rPr>
              <a:t>(String </a:t>
            </a:r>
            <a:r>
              <a:rPr lang="en-US" sz="1400" b="1" dirty="0" err="1">
                <a:solidFill>
                  <a:srgbClr val="0070C0"/>
                </a:solidFill>
                <a:latin typeface="Courier New" panose="02070309020205020404" pitchFamily="49" charset="0"/>
                <a:cs typeface="Courier New" panose="02070309020205020404" pitchFamily="49" charset="0"/>
              </a:rPr>
              <a:t>EmpName</a:t>
            </a:r>
            <a:r>
              <a:rPr lang="en-US" sz="14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13</a:t>
            </a:r>
            <a:r>
              <a:rPr lang="en-US" sz="1400" dirty="0">
                <a:solidFill>
                  <a:srgbClr val="002060"/>
                </a:solidFill>
                <a:latin typeface="Courier New" panose="02070309020205020404" pitchFamily="49" charset="0"/>
                <a:cs typeface="Courier New" panose="02070309020205020404" pitchFamily="49" charset="0"/>
              </a:rPr>
              <a:t>	Declare </a:t>
            </a:r>
            <a:r>
              <a:rPr lang="en-US" sz="1400" b="1" dirty="0">
                <a:solidFill>
                  <a:srgbClr val="0070C0"/>
                </a:solidFill>
                <a:latin typeface="Courier New" panose="02070309020205020404" pitchFamily="49" charset="0"/>
                <a:cs typeface="Courier New" panose="02070309020205020404" pitchFamily="49" charset="0"/>
              </a:rPr>
              <a:t>Rate</a:t>
            </a:r>
            <a:r>
              <a:rPr lang="en-US" sz="1400" dirty="0" smtClean="0">
                <a:solidFill>
                  <a:srgbClr val="00206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Hours</a:t>
            </a:r>
            <a:r>
              <a:rPr lang="en-US" sz="1400" dirty="0" smtClean="0">
                <a:solidFill>
                  <a:srgbClr val="00206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Sum</a:t>
            </a:r>
            <a:r>
              <a:rPr lang="en-US" sz="1400" dirty="0" smtClean="0">
                <a:solidFill>
                  <a:srgbClr val="00206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Pay</a:t>
            </a:r>
            <a:r>
              <a:rPr lang="en-US" sz="1400" dirty="0" smtClean="0">
                <a:solidFill>
                  <a:srgbClr val="002060"/>
                </a:solidFill>
                <a:latin typeface="Courier New" panose="02070309020205020404" pitchFamily="49" charset="0"/>
                <a:cs typeface="Courier New" panose="02070309020205020404" pitchFamily="49" charset="0"/>
              </a:rPr>
              <a:t> </a:t>
            </a:r>
            <a:r>
              <a:rPr lang="en-US" sz="1400" dirty="0">
                <a:solidFill>
                  <a:srgbClr val="002060"/>
                </a:solidFill>
                <a:latin typeface="Courier New" panose="02070309020205020404" pitchFamily="49" charset="0"/>
                <a:cs typeface="Courier New" panose="02070309020205020404" pitchFamily="49" charset="0"/>
              </a:rPr>
              <a:t>As Float</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14</a:t>
            </a:r>
            <a:r>
              <a:rPr lang="en-US" sz="1400" dirty="0">
                <a:solidFill>
                  <a:srgbClr val="002060"/>
                </a:solidFill>
                <a:latin typeface="Courier New" panose="02070309020205020404" pitchFamily="49" charset="0"/>
                <a:cs typeface="Courier New" panose="02070309020205020404" pitchFamily="49" charset="0"/>
              </a:rPr>
              <a:t>	Declare </a:t>
            </a:r>
            <a:r>
              <a:rPr lang="en-US" sz="1400" b="1" dirty="0">
                <a:solidFill>
                  <a:srgbClr val="0070C0"/>
                </a:solidFill>
                <a:latin typeface="Courier New" panose="02070309020205020404" pitchFamily="49" charset="0"/>
                <a:cs typeface="Courier New" panose="02070309020205020404" pitchFamily="49" charset="0"/>
              </a:rPr>
              <a:t>Count</a:t>
            </a:r>
            <a:r>
              <a:rPr lang="en-US" sz="1400" dirty="0">
                <a:solidFill>
                  <a:srgbClr val="002060"/>
                </a:solidFill>
                <a:latin typeface="Courier New" panose="02070309020205020404" pitchFamily="49" charset="0"/>
                <a:cs typeface="Courier New" panose="02070309020205020404" pitchFamily="49" charset="0"/>
              </a:rPr>
              <a:t> As Integer</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15</a:t>
            </a:r>
            <a:r>
              <a:rPr lang="en-US" sz="1400" dirty="0">
                <a:solidFill>
                  <a:srgbClr val="002060"/>
                </a:solidFill>
                <a:latin typeface="Courier New" panose="02070309020205020404" pitchFamily="49" charset="0"/>
                <a:cs typeface="Courier New" panose="02070309020205020404" pitchFamily="49" charset="0"/>
              </a:rPr>
              <a:t>	Set </a:t>
            </a:r>
            <a:r>
              <a:rPr lang="en-US" sz="1400" b="1" dirty="0">
                <a:solidFill>
                  <a:srgbClr val="0070C0"/>
                </a:solidFill>
                <a:latin typeface="Courier New" panose="02070309020205020404" pitchFamily="49" charset="0"/>
                <a:cs typeface="Courier New" panose="02070309020205020404" pitchFamily="49" charset="0"/>
              </a:rPr>
              <a:t>Sum</a:t>
            </a:r>
            <a:r>
              <a:rPr lang="en-US" sz="1400" dirty="0">
                <a:solidFill>
                  <a:srgbClr val="002060"/>
                </a:solidFill>
                <a:latin typeface="Courier New" panose="02070309020205020404" pitchFamily="49" charset="0"/>
                <a:cs typeface="Courier New" panose="02070309020205020404" pitchFamily="49" charset="0"/>
              </a:rPr>
              <a:t> = 0</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16</a:t>
            </a:r>
            <a:r>
              <a:rPr lang="en-US" sz="1400" dirty="0">
                <a:solidFill>
                  <a:srgbClr val="002060"/>
                </a:solidFill>
                <a:latin typeface="Courier New" panose="02070309020205020404" pitchFamily="49" charset="0"/>
                <a:cs typeface="Courier New" panose="02070309020205020404" pitchFamily="49" charset="0"/>
              </a:rPr>
              <a:t>	Write “Enter the pay rate for “ + </a:t>
            </a:r>
            <a:r>
              <a:rPr lang="en-US" sz="1400" b="1" dirty="0">
                <a:solidFill>
                  <a:srgbClr val="0070C0"/>
                </a:solidFill>
                <a:latin typeface="Courier New" panose="02070309020205020404" pitchFamily="49" charset="0"/>
                <a:cs typeface="Courier New" panose="02070309020205020404" pitchFamily="49" charset="0"/>
              </a:rPr>
              <a:t>Name</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17</a:t>
            </a:r>
            <a:r>
              <a:rPr lang="en-US" sz="1400" dirty="0">
                <a:solidFill>
                  <a:srgbClr val="002060"/>
                </a:solidFill>
                <a:latin typeface="Courier New" panose="02070309020205020404" pitchFamily="49" charset="0"/>
                <a:cs typeface="Courier New" panose="02070309020205020404" pitchFamily="49" charset="0"/>
              </a:rPr>
              <a:t>	Input </a:t>
            </a:r>
            <a:r>
              <a:rPr lang="en-US" sz="1400" b="1" dirty="0">
                <a:solidFill>
                  <a:srgbClr val="0070C0"/>
                </a:solidFill>
                <a:latin typeface="Courier New" panose="02070309020205020404" pitchFamily="49" charset="0"/>
                <a:cs typeface="Courier New" panose="02070309020205020404" pitchFamily="49" charset="0"/>
              </a:rPr>
              <a:t>Rate</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18</a:t>
            </a:r>
            <a:r>
              <a:rPr lang="en-US" sz="1400" dirty="0">
                <a:solidFill>
                  <a:srgbClr val="002060"/>
                </a:solidFill>
                <a:latin typeface="Courier New" panose="02070309020205020404" pitchFamily="49" charset="0"/>
                <a:cs typeface="Courier New" panose="02070309020205020404" pitchFamily="49" charset="0"/>
              </a:rPr>
              <a:t>	For(</a:t>
            </a:r>
            <a:r>
              <a:rPr lang="en-US" sz="1400" b="1" dirty="0">
                <a:solidFill>
                  <a:srgbClr val="0070C0"/>
                </a:solidFill>
                <a:latin typeface="Courier New" panose="02070309020205020404" pitchFamily="49" charset="0"/>
                <a:cs typeface="Courier New" panose="02070309020205020404" pitchFamily="49" charset="0"/>
              </a:rPr>
              <a:t>Count</a:t>
            </a:r>
            <a:r>
              <a:rPr lang="en-US" sz="1400" dirty="0">
                <a:solidFill>
                  <a:srgbClr val="002060"/>
                </a:solidFill>
                <a:latin typeface="Courier New" panose="02070309020205020404" pitchFamily="49" charset="0"/>
                <a:cs typeface="Courier New" panose="02070309020205020404" pitchFamily="49" charset="0"/>
              </a:rPr>
              <a:t> = 1; </a:t>
            </a:r>
            <a:r>
              <a:rPr lang="en-US" sz="1400" b="1" dirty="0">
                <a:solidFill>
                  <a:srgbClr val="0070C0"/>
                </a:solidFill>
                <a:latin typeface="Courier New" panose="02070309020205020404" pitchFamily="49" charset="0"/>
                <a:cs typeface="Courier New" panose="02070309020205020404" pitchFamily="49" charset="0"/>
              </a:rPr>
              <a:t>Count</a:t>
            </a:r>
            <a:r>
              <a:rPr lang="en-US" sz="1400" dirty="0">
                <a:solidFill>
                  <a:srgbClr val="002060"/>
                </a:solidFill>
                <a:latin typeface="Courier New" panose="02070309020205020404" pitchFamily="49" charset="0"/>
                <a:cs typeface="Courier New" panose="02070309020205020404" pitchFamily="49" charset="0"/>
              </a:rPr>
              <a:t> &lt;= 7; </a:t>
            </a:r>
            <a:r>
              <a:rPr lang="en-US" sz="1400" b="1" dirty="0">
                <a:solidFill>
                  <a:srgbClr val="0070C0"/>
                </a:solidFill>
                <a:latin typeface="Courier New" panose="02070309020205020404" pitchFamily="49" charset="0"/>
                <a:cs typeface="Courier New" panose="02070309020205020404" pitchFamily="49" charset="0"/>
              </a:rPr>
              <a:t>Count</a:t>
            </a:r>
            <a:r>
              <a:rPr lang="en-US" sz="1400"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19	</a:t>
            </a:r>
            <a:r>
              <a:rPr lang="en-US" sz="1400" dirty="0">
                <a:solidFill>
                  <a:srgbClr val="002060"/>
                </a:solidFill>
                <a:latin typeface="Courier New" panose="02070309020205020404" pitchFamily="49" charset="0"/>
                <a:cs typeface="Courier New" panose="02070309020205020404" pitchFamily="49" charset="0"/>
              </a:rPr>
              <a:t>	Write “Enter hours worked for day “ + </a:t>
            </a:r>
            <a:r>
              <a:rPr lang="en-US" sz="1400" b="1" dirty="0">
                <a:solidFill>
                  <a:srgbClr val="0070C0"/>
                </a:solidFill>
                <a:latin typeface="Courier New" panose="02070309020205020404" pitchFamily="49" charset="0"/>
                <a:cs typeface="Courier New" panose="02070309020205020404" pitchFamily="49" charset="0"/>
              </a:rPr>
              <a:t>Count</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20</a:t>
            </a:r>
            <a:r>
              <a:rPr lang="en-US" sz="1400" dirty="0">
                <a:solidFill>
                  <a:srgbClr val="002060"/>
                </a:solidFill>
                <a:latin typeface="Courier New" panose="02070309020205020404" pitchFamily="49" charset="0"/>
                <a:cs typeface="Courier New" panose="02070309020205020404" pitchFamily="49" charset="0"/>
              </a:rPr>
              <a:t>		Input </a:t>
            </a:r>
            <a:r>
              <a:rPr lang="en-US" sz="1400" b="1" dirty="0">
                <a:solidFill>
                  <a:srgbClr val="0070C0"/>
                </a:solidFill>
                <a:latin typeface="Courier New" panose="02070309020205020404" pitchFamily="49" charset="0"/>
                <a:cs typeface="Courier New" panose="02070309020205020404" pitchFamily="49" charset="0"/>
              </a:rPr>
              <a:t>Hours</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21</a:t>
            </a:r>
            <a:r>
              <a:rPr lang="en-US" sz="1400" dirty="0">
                <a:solidFill>
                  <a:srgbClr val="002060"/>
                </a:solidFill>
                <a:latin typeface="Courier New" panose="02070309020205020404" pitchFamily="49" charset="0"/>
                <a:cs typeface="Courier New" panose="02070309020205020404" pitchFamily="49" charset="0"/>
              </a:rPr>
              <a:t>		Set </a:t>
            </a:r>
            <a:r>
              <a:rPr lang="en-US" sz="1400" b="1" dirty="0">
                <a:solidFill>
                  <a:srgbClr val="0070C0"/>
                </a:solidFill>
                <a:latin typeface="Courier New" panose="02070309020205020404" pitchFamily="49" charset="0"/>
                <a:cs typeface="Courier New" panose="02070309020205020404" pitchFamily="49" charset="0"/>
              </a:rPr>
              <a:t>Sum</a:t>
            </a:r>
            <a:r>
              <a:rPr lang="en-US" sz="1400" dirty="0">
                <a:solidFill>
                  <a:srgbClr val="00206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Sum</a:t>
            </a:r>
            <a:r>
              <a:rPr lang="en-US" sz="1400" dirty="0">
                <a:solidFill>
                  <a:srgbClr val="00206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Hours</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22</a:t>
            </a:r>
            <a:r>
              <a:rPr lang="en-US" sz="1400" dirty="0">
                <a:solidFill>
                  <a:srgbClr val="002060"/>
                </a:solidFill>
                <a:latin typeface="Courier New" panose="02070309020205020404" pitchFamily="49" charset="0"/>
                <a:cs typeface="Courier New" panose="02070309020205020404" pitchFamily="49" charset="0"/>
              </a:rPr>
              <a:t>	End For</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23</a:t>
            </a:r>
            <a:r>
              <a:rPr lang="en-US" sz="1400" dirty="0">
                <a:solidFill>
                  <a:srgbClr val="002060"/>
                </a:solidFill>
                <a:latin typeface="Courier New" panose="02070309020205020404" pitchFamily="49" charset="0"/>
                <a:cs typeface="Courier New" panose="02070309020205020404" pitchFamily="49" charset="0"/>
              </a:rPr>
              <a:t>	Set </a:t>
            </a:r>
            <a:r>
              <a:rPr lang="en-US" sz="1400" b="1" dirty="0">
                <a:solidFill>
                  <a:srgbClr val="0070C0"/>
                </a:solidFill>
                <a:latin typeface="Courier New" panose="02070309020205020404" pitchFamily="49" charset="0"/>
                <a:cs typeface="Courier New" panose="02070309020205020404" pitchFamily="49" charset="0"/>
              </a:rPr>
              <a:t>Pay</a:t>
            </a:r>
            <a:r>
              <a:rPr lang="en-US" sz="1400" dirty="0">
                <a:solidFill>
                  <a:srgbClr val="00206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Sum</a:t>
            </a:r>
            <a:r>
              <a:rPr lang="en-US" sz="1400" dirty="0">
                <a:solidFill>
                  <a:srgbClr val="00206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Rate</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24</a:t>
            </a:r>
            <a:r>
              <a:rPr lang="en-US" sz="1400" dirty="0">
                <a:solidFill>
                  <a:srgbClr val="002060"/>
                </a:solidFill>
                <a:latin typeface="Courier New" panose="02070309020205020404" pitchFamily="49" charset="0"/>
                <a:cs typeface="Courier New" panose="02070309020205020404" pitchFamily="49" charset="0"/>
              </a:rPr>
              <a:t>	Write “Gross pay this week for “ + </a:t>
            </a:r>
            <a:r>
              <a:rPr lang="en-US" sz="1400" b="1" dirty="0" err="1">
                <a:solidFill>
                  <a:srgbClr val="0070C0"/>
                </a:solidFill>
                <a:latin typeface="Courier New" panose="02070309020205020404" pitchFamily="49" charset="0"/>
                <a:cs typeface="Courier New" panose="02070309020205020404" pitchFamily="49" charset="0"/>
              </a:rPr>
              <a:t>EmpName</a:t>
            </a:r>
            <a:r>
              <a:rPr lang="en-US" sz="1400" dirty="0" smtClean="0">
                <a:solidFill>
                  <a:srgbClr val="002060"/>
                </a:solidFill>
                <a:latin typeface="Courier New" panose="02070309020205020404" pitchFamily="49" charset="0"/>
                <a:cs typeface="Courier New" panose="02070309020205020404" pitchFamily="49" charset="0"/>
              </a:rPr>
              <a:t> + </a:t>
            </a:r>
            <a:r>
              <a:rPr lang="en-US" sz="1400" dirty="0">
                <a:solidFill>
                  <a:srgbClr val="002060"/>
                </a:solidFill>
                <a:latin typeface="Courier New" panose="02070309020205020404" pitchFamily="49" charset="0"/>
                <a:cs typeface="Courier New" panose="02070309020205020404" pitchFamily="49" charset="0"/>
              </a:rPr>
              <a:t>“is $ “ + </a:t>
            </a:r>
            <a:r>
              <a:rPr lang="en-US" sz="1400" b="1" dirty="0">
                <a:solidFill>
                  <a:srgbClr val="0070C0"/>
                </a:solidFill>
                <a:latin typeface="Courier New" panose="02070309020205020404" pitchFamily="49" charset="0"/>
                <a:cs typeface="Courier New" panose="02070309020205020404" pitchFamily="49" charset="0"/>
              </a:rPr>
              <a:t>Pay</a:t>
            </a:r>
          </a:p>
          <a:p>
            <a:pPr marL="0" indent="0" hangingPunct="0">
              <a:lnSpc>
                <a:spcPct val="100000"/>
              </a:lnSpc>
              <a:spcBef>
                <a:spcPts val="0"/>
              </a:spcBef>
              <a:spcAft>
                <a:spcPts val="0"/>
              </a:spcAft>
            </a:pPr>
            <a:r>
              <a:rPr lang="en-US" sz="1400" dirty="0" smtClean="0">
                <a:solidFill>
                  <a:srgbClr val="002060"/>
                </a:solidFill>
                <a:latin typeface="Courier New" panose="02070309020205020404" pitchFamily="49" charset="0"/>
                <a:cs typeface="Courier New" panose="02070309020205020404" pitchFamily="49" charset="0"/>
              </a:rPr>
              <a:t>25  End </a:t>
            </a:r>
            <a:r>
              <a:rPr lang="en-US" sz="1400" dirty="0">
                <a:solidFill>
                  <a:srgbClr val="002060"/>
                </a:solidFill>
                <a:latin typeface="Courier New" panose="02070309020205020404" pitchFamily="49" charset="0"/>
                <a:cs typeface="Courier New" panose="02070309020205020404" pitchFamily="49" charset="0"/>
              </a:rPr>
              <a:t>Subprogram</a:t>
            </a:r>
          </a:p>
          <a:p>
            <a:pPr marL="0" lvl="1" indent="0">
              <a:lnSpc>
                <a:spcPct val="100000"/>
              </a:lnSpc>
              <a:spcBef>
                <a:spcPts val="0"/>
              </a:spcBef>
              <a:spcAft>
                <a:spcPts val="0"/>
              </a:spcAft>
              <a:buNone/>
            </a:pPr>
            <a:endParaRPr lang="en-US" sz="2400" dirty="0">
              <a:solidFill>
                <a:srgbClr val="002060"/>
              </a:solidFill>
              <a:latin typeface="Courier New" panose="02070309020205020404" pitchFamily="49" charset="0"/>
            </a:endParaRPr>
          </a:p>
        </p:txBody>
      </p:sp>
    </p:spTree>
    <p:extLst>
      <p:ext uri="{BB962C8B-B14F-4D97-AF65-F5344CB8AC3E}">
        <p14:creationId xmlns:p14="http://schemas.microsoft.com/office/powerpoint/2010/main" val="2969099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32915"/>
          </a:xfrm>
        </p:spPr>
        <p:txBody>
          <a:bodyPr>
            <a:normAutofit/>
          </a:bodyPr>
          <a:lstStyle/>
          <a:p>
            <a:r>
              <a:rPr lang="en-US" b="1" dirty="0" smtClean="0">
                <a:solidFill>
                  <a:schemeClr val="accent1">
                    <a:lumMod val="75000"/>
                  </a:schemeClr>
                </a:solidFill>
              </a:rPr>
              <a:t>9.3 Functions</a:t>
            </a:r>
            <a:endParaRPr lang="en-US" b="1" dirty="0">
              <a:solidFill>
                <a:schemeClr val="accent1">
                  <a:lumMod val="75000"/>
                </a:schemeClr>
              </a:solidFill>
            </a:endParaRPr>
          </a:p>
        </p:txBody>
      </p:sp>
      <p:sp>
        <p:nvSpPr>
          <p:cNvPr id="3" name="Content Placeholder 2"/>
          <p:cNvSpPr>
            <a:spLocks noGrp="1"/>
          </p:cNvSpPr>
          <p:nvPr>
            <p:ph idx="1"/>
          </p:nvPr>
        </p:nvSpPr>
        <p:spPr>
          <a:xfrm>
            <a:off x="1097280" y="1845734"/>
            <a:ext cx="10058400" cy="3888092"/>
          </a:xfrm>
        </p:spPr>
        <p:txBody>
          <a:bodyPr>
            <a:normAutofit fontScale="77500" lnSpcReduction="20000"/>
          </a:bodyPr>
          <a:lstStyle/>
          <a:p>
            <a:pPr marL="0" indent="0">
              <a:lnSpc>
                <a:spcPct val="100000"/>
              </a:lnSpc>
              <a:spcBef>
                <a:spcPts val="0"/>
              </a:spcBef>
              <a:spcAft>
                <a:spcPts val="0"/>
              </a:spcAft>
            </a:pPr>
            <a:r>
              <a:rPr lang="en-US" sz="2400" dirty="0" smtClean="0">
                <a:solidFill>
                  <a:srgbClr val="002060"/>
                </a:solidFill>
              </a:rPr>
              <a:t>A </a:t>
            </a:r>
            <a:r>
              <a:rPr lang="en-US" sz="2400" b="1" dirty="0">
                <a:solidFill>
                  <a:srgbClr val="002060"/>
                </a:solidFill>
              </a:rPr>
              <a:t>function</a:t>
            </a:r>
            <a:r>
              <a:rPr lang="en-US" sz="2400" dirty="0">
                <a:solidFill>
                  <a:srgbClr val="002060"/>
                </a:solidFill>
              </a:rPr>
              <a:t> is a subprogram whose name can be assigned a value.  This allows the calling program to use the name of the function in an expression.  Some examples were already introduced in earlier </a:t>
            </a:r>
            <a:r>
              <a:rPr lang="en-US" sz="2400" dirty="0" smtClean="0">
                <a:solidFill>
                  <a:srgbClr val="002060"/>
                </a:solidFill>
              </a:rPr>
              <a:t>chapters. These </a:t>
            </a:r>
            <a:r>
              <a:rPr lang="en-US" sz="2400" dirty="0" smtClean="0">
                <a:solidFill>
                  <a:srgbClr val="002060"/>
                </a:solidFill>
              </a:rPr>
              <a:t>functions, </a:t>
            </a:r>
            <a:r>
              <a:rPr lang="en-US" sz="2400" dirty="0" smtClean="0">
                <a:solidFill>
                  <a:srgbClr val="002060"/>
                </a:solidFill>
              </a:rPr>
              <a:t>provided by the programming language, </a:t>
            </a:r>
            <a:r>
              <a:rPr lang="en-US" sz="2400" dirty="0" smtClean="0">
                <a:solidFill>
                  <a:srgbClr val="002060"/>
                </a:solidFill>
              </a:rPr>
              <a:t>are called </a:t>
            </a:r>
            <a:r>
              <a:rPr lang="en-US" sz="2400" dirty="0" smtClean="0">
                <a:solidFill>
                  <a:srgbClr val="002060"/>
                </a:solidFill>
              </a:rPr>
              <a:t>built-in functions.</a:t>
            </a:r>
            <a:endParaRPr lang="en-US" sz="2400" dirty="0">
              <a:solidFill>
                <a:srgbClr val="002060"/>
              </a:solidFill>
            </a:endParaRPr>
          </a:p>
          <a:p>
            <a:pPr hangingPunct="0">
              <a:buFont typeface="Wingdings" panose="05000000000000000000" pitchFamily="2" charset="2"/>
              <a:buChar char="Ø"/>
            </a:pPr>
            <a:r>
              <a:rPr lang="en-US" dirty="0" smtClean="0">
                <a:solidFill>
                  <a:srgbClr val="002060"/>
                </a:solidFill>
              </a:rPr>
              <a:t> </a:t>
            </a:r>
            <a:r>
              <a:rPr lang="en-US" dirty="0" err="1" smtClean="0">
                <a:solidFill>
                  <a:srgbClr val="002060"/>
                </a:solidFill>
                <a:latin typeface="Courier New" panose="02070309020205020404" pitchFamily="49" charset="0"/>
                <a:cs typeface="Courier New" panose="02070309020205020404" pitchFamily="49" charset="0"/>
              </a:rPr>
              <a:t>Sqrt</a:t>
            </a:r>
            <a:r>
              <a:rPr lang="en-US" dirty="0" smtClean="0">
                <a:solidFill>
                  <a:srgbClr val="002060"/>
                </a:solidFill>
                <a:latin typeface="Courier New" panose="02070309020205020404" pitchFamily="49" charset="0"/>
                <a:cs typeface="Courier New" panose="02070309020205020404" pitchFamily="49" charset="0"/>
              </a:rPr>
              <a:t>(</a:t>
            </a:r>
            <a:r>
              <a:rPr lang="en-IN" b="1" dirty="0">
                <a:solidFill>
                  <a:srgbClr val="0070C0"/>
                </a:solidFill>
                <a:latin typeface="Courier New" panose="02070309020205020404" pitchFamily="49" charset="0"/>
                <a:cs typeface="Courier New" panose="02070309020205020404" pitchFamily="49" charset="0"/>
              </a:rPr>
              <a:t>X</a:t>
            </a:r>
            <a:r>
              <a:rPr lang="en-US" dirty="0">
                <a:solidFill>
                  <a:srgbClr val="002060"/>
                </a:solidFill>
                <a:latin typeface="Courier New" panose="02070309020205020404" pitchFamily="49" charset="0"/>
                <a:cs typeface="Courier New" panose="02070309020205020404" pitchFamily="49" charset="0"/>
              </a:rPr>
              <a:t>)</a:t>
            </a:r>
            <a:r>
              <a:rPr lang="en-US" dirty="0">
                <a:solidFill>
                  <a:srgbClr val="002060"/>
                </a:solidFill>
              </a:rPr>
              <a:t> computes the square root of the </a:t>
            </a:r>
            <a:r>
              <a:rPr lang="en-US" dirty="0" smtClean="0">
                <a:solidFill>
                  <a:srgbClr val="002060"/>
                </a:solidFill>
              </a:rPr>
              <a:t>positive number </a:t>
            </a:r>
            <a:r>
              <a:rPr lang="en-IN" b="1" dirty="0">
                <a:solidFill>
                  <a:srgbClr val="0070C0"/>
                </a:solidFill>
                <a:latin typeface="Courier New" panose="02070309020205020404" pitchFamily="49" charset="0"/>
                <a:cs typeface="Courier New" panose="02070309020205020404" pitchFamily="49" charset="0"/>
              </a:rPr>
              <a:t>X</a:t>
            </a:r>
            <a:r>
              <a:rPr lang="en-US" dirty="0">
                <a:solidFill>
                  <a:srgbClr val="002060"/>
                </a:solidFill>
              </a:rPr>
              <a:t>.</a:t>
            </a:r>
            <a:endParaRPr lang="en-US" sz="1600" dirty="0">
              <a:solidFill>
                <a:srgbClr val="002060"/>
              </a:solidFill>
            </a:endParaRPr>
          </a:p>
          <a:p>
            <a:pPr hangingPunct="0">
              <a:buFont typeface="Wingdings" panose="05000000000000000000" pitchFamily="2" charset="2"/>
              <a:buChar char="Ø"/>
            </a:pPr>
            <a:r>
              <a:rPr lang="en-US" dirty="0" smtClean="0">
                <a:solidFill>
                  <a:srgbClr val="002060"/>
                </a:solidFill>
              </a:rPr>
              <a:t> </a:t>
            </a:r>
            <a:r>
              <a:rPr lang="en-US" dirty="0" err="1">
                <a:solidFill>
                  <a:srgbClr val="002060"/>
                </a:solidFill>
                <a:latin typeface="Courier New" panose="02070309020205020404" pitchFamily="49" charset="0"/>
                <a:cs typeface="Courier New" panose="02070309020205020404" pitchFamily="49" charset="0"/>
              </a:rPr>
              <a:t>Int</a:t>
            </a:r>
            <a:r>
              <a:rPr lang="en-US" dirty="0">
                <a:solidFill>
                  <a:srgbClr val="002060"/>
                </a:solidFill>
                <a:latin typeface="Courier New" panose="02070309020205020404" pitchFamily="49" charset="0"/>
                <a:cs typeface="Courier New" panose="02070309020205020404" pitchFamily="49" charset="0"/>
              </a:rPr>
              <a:t>(</a:t>
            </a:r>
            <a:r>
              <a:rPr lang="en-IN" b="1" dirty="0">
                <a:solidFill>
                  <a:srgbClr val="0070C0"/>
                </a:solidFill>
                <a:latin typeface="Courier New" panose="02070309020205020404" pitchFamily="49" charset="0"/>
                <a:cs typeface="Courier New" panose="02070309020205020404" pitchFamily="49" charset="0"/>
              </a:rPr>
              <a:t>X</a:t>
            </a:r>
            <a:r>
              <a:rPr lang="en-US" dirty="0">
                <a:solidFill>
                  <a:srgbClr val="002060"/>
                </a:solidFill>
                <a:latin typeface="Courier New" panose="02070309020205020404" pitchFamily="49" charset="0"/>
                <a:cs typeface="Courier New" panose="02070309020205020404" pitchFamily="49" charset="0"/>
              </a:rPr>
              <a:t>)</a:t>
            </a:r>
            <a:r>
              <a:rPr lang="en-US" dirty="0">
                <a:solidFill>
                  <a:srgbClr val="002060"/>
                </a:solidFill>
              </a:rPr>
              <a:t> computes the integer obtained by discarding the fractional part of the number </a:t>
            </a:r>
            <a:r>
              <a:rPr lang="en-IN" b="1" dirty="0">
                <a:solidFill>
                  <a:srgbClr val="0070C0"/>
                </a:solidFill>
                <a:latin typeface="Courier New" panose="02070309020205020404" pitchFamily="49" charset="0"/>
                <a:cs typeface="Courier New" panose="02070309020205020404" pitchFamily="49" charset="0"/>
              </a:rPr>
              <a:t>X</a:t>
            </a:r>
            <a:r>
              <a:rPr lang="en-US" dirty="0">
                <a:solidFill>
                  <a:srgbClr val="002060"/>
                </a:solidFill>
              </a:rPr>
              <a:t>.</a:t>
            </a:r>
            <a:endParaRPr lang="en-US" sz="1400" dirty="0">
              <a:solidFill>
                <a:srgbClr val="002060"/>
              </a:solidFill>
            </a:endParaRPr>
          </a:p>
          <a:p>
            <a:pPr hangingPunct="0">
              <a:buFont typeface="Wingdings" panose="05000000000000000000" pitchFamily="2" charset="2"/>
              <a:buChar char="Ø"/>
            </a:pPr>
            <a:r>
              <a:rPr lang="en-US" sz="1400" dirty="0">
                <a:solidFill>
                  <a:srgbClr val="002060"/>
                </a:solidFill>
                <a:sym typeface="Symbol" panose="05050102010706020507" pitchFamily="18" charset="2"/>
              </a:rPr>
              <a:t> </a:t>
            </a:r>
            <a:r>
              <a:rPr lang="en-US" dirty="0">
                <a:solidFill>
                  <a:srgbClr val="002060"/>
                </a:solidFill>
                <a:latin typeface="Courier New" panose="02070309020205020404" pitchFamily="49" charset="0"/>
                <a:cs typeface="Courier New" panose="02070309020205020404" pitchFamily="49" charset="0"/>
              </a:rPr>
              <a:t>Ceiling(</a:t>
            </a:r>
            <a:r>
              <a:rPr lang="en-IN" b="1" dirty="0">
                <a:solidFill>
                  <a:srgbClr val="0070C0"/>
                </a:solidFill>
                <a:latin typeface="Courier New" panose="02070309020205020404" pitchFamily="49" charset="0"/>
                <a:cs typeface="Courier New" panose="02070309020205020404" pitchFamily="49" charset="0"/>
              </a:rPr>
              <a:t>X</a:t>
            </a:r>
            <a:r>
              <a:rPr lang="en-US" dirty="0">
                <a:solidFill>
                  <a:srgbClr val="002060"/>
                </a:solidFill>
                <a:latin typeface="Courier New" panose="02070309020205020404" pitchFamily="49" charset="0"/>
                <a:cs typeface="Courier New" panose="02070309020205020404" pitchFamily="49" charset="0"/>
              </a:rPr>
              <a:t>)</a:t>
            </a:r>
            <a:r>
              <a:rPr lang="en-US" dirty="0">
                <a:solidFill>
                  <a:srgbClr val="002060"/>
                </a:solidFill>
              </a:rPr>
              <a:t> computes the integer obtained by rounding the number </a:t>
            </a:r>
            <a:r>
              <a:rPr lang="en-IN" b="1" dirty="0">
                <a:solidFill>
                  <a:srgbClr val="0070C0"/>
                </a:solidFill>
                <a:latin typeface="Courier New" panose="02070309020205020404" pitchFamily="49" charset="0"/>
                <a:cs typeface="Courier New" panose="02070309020205020404" pitchFamily="49" charset="0"/>
              </a:rPr>
              <a:t>X</a:t>
            </a:r>
            <a:r>
              <a:rPr lang="en-US" dirty="0">
                <a:solidFill>
                  <a:srgbClr val="002060"/>
                </a:solidFill>
              </a:rPr>
              <a:t> up to the next integer.</a:t>
            </a:r>
            <a:endParaRPr lang="en-US" sz="1400" dirty="0">
              <a:solidFill>
                <a:srgbClr val="002060"/>
              </a:solidFill>
            </a:endParaRPr>
          </a:p>
          <a:p>
            <a:pPr hangingPunct="0">
              <a:buFont typeface="Wingdings" panose="05000000000000000000" pitchFamily="2" charset="2"/>
              <a:buChar char="Ø"/>
            </a:pPr>
            <a:r>
              <a:rPr lang="en-US" sz="1400" dirty="0" smtClean="0">
                <a:solidFill>
                  <a:srgbClr val="002060"/>
                </a:solidFill>
                <a:sym typeface="Symbol" panose="05050102010706020507" pitchFamily="18" charset="2"/>
              </a:rPr>
              <a:t> </a:t>
            </a:r>
            <a:r>
              <a:rPr lang="en-US" dirty="0">
                <a:solidFill>
                  <a:srgbClr val="002060"/>
                </a:solidFill>
                <a:latin typeface="Courier New" panose="02070309020205020404" pitchFamily="49" charset="0"/>
                <a:cs typeface="Courier New" panose="02070309020205020404" pitchFamily="49" charset="0"/>
              </a:rPr>
              <a:t>Floor(</a:t>
            </a:r>
            <a:r>
              <a:rPr lang="en-IN" b="1" dirty="0">
                <a:solidFill>
                  <a:srgbClr val="0070C0"/>
                </a:solidFill>
                <a:latin typeface="Courier New" panose="02070309020205020404" pitchFamily="49" charset="0"/>
                <a:cs typeface="Courier New" panose="02070309020205020404" pitchFamily="49" charset="0"/>
              </a:rPr>
              <a:t>X</a:t>
            </a:r>
            <a:r>
              <a:rPr lang="en-US" dirty="0">
                <a:solidFill>
                  <a:srgbClr val="002060"/>
                </a:solidFill>
                <a:latin typeface="Courier New" panose="02070309020205020404" pitchFamily="49" charset="0"/>
                <a:cs typeface="Courier New" panose="02070309020205020404" pitchFamily="49" charset="0"/>
              </a:rPr>
              <a:t>)</a:t>
            </a:r>
            <a:r>
              <a:rPr lang="en-US" dirty="0">
                <a:solidFill>
                  <a:srgbClr val="002060"/>
                </a:solidFill>
              </a:rPr>
              <a:t> computes the integer obtained by discarding the fractional part of the number </a:t>
            </a:r>
            <a:r>
              <a:rPr lang="en-IN" b="1" dirty="0">
                <a:solidFill>
                  <a:srgbClr val="0070C0"/>
                </a:solidFill>
                <a:latin typeface="Courier New" panose="02070309020205020404" pitchFamily="49" charset="0"/>
                <a:cs typeface="Courier New" panose="02070309020205020404" pitchFamily="49" charset="0"/>
              </a:rPr>
              <a:t>X</a:t>
            </a:r>
            <a:r>
              <a:rPr lang="en-US" dirty="0">
                <a:solidFill>
                  <a:srgbClr val="002060"/>
                </a:solidFill>
              </a:rPr>
              <a:t>.</a:t>
            </a:r>
            <a:endParaRPr lang="en-US" sz="1400" dirty="0">
              <a:solidFill>
                <a:srgbClr val="002060"/>
              </a:solidFill>
            </a:endParaRPr>
          </a:p>
          <a:p>
            <a:pPr hangingPunct="0">
              <a:buFont typeface="Wingdings" panose="05000000000000000000" pitchFamily="2" charset="2"/>
              <a:buChar char="Ø"/>
            </a:pPr>
            <a:r>
              <a:rPr lang="en-US" sz="1400" dirty="0" smtClean="0">
                <a:solidFill>
                  <a:srgbClr val="002060"/>
                </a:solidFill>
                <a:sym typeface="Symbol" panose="05050102010706020507" pitchFamily="18" charset="2"/>
              </a:rPr>
              <a:t> </a:t>
            </a:r>
            <a:r>
              <a:rPr lang="en-US" dirty="0">
                <a:solidFill>
                  <a:srgbClr val="002060"/>
                </a:solidFill>
                <a:latin typeface="Courier New" panose="02070309020205020404" pitchFamily="49" charset="0"/>
                <a:cs typeface="Courier New" panose="02070309020205020404" pitchFamily="49" charset="0"/>
              </a:rPr>
              <a:t>Random</a:t>
            </a:r>
            <a:r>
              <a:rPr lang="en-US" dirty="0" smtClean="0">
                <a:solidFill>
                  <a:srgbClr val="002060"/>
                </a:solidFill>
              </a:rPr>
              <a:t> </a:t>
            </a:r>
            <a:r>
              <a:rPr lang="en-US" dirty="0">
                <a:solidFill>
                  <a:srgbClr val="002060"/>
                </a:solidFill>
              </a:rPr>
              <a:t>generates a random integer (whole number) from 0.0 to 1.0, including 0.0 but not 1.0. </a:t>
            </a:r>
            <a:endParaRPr lang="en-US" sz="1400" dirty="0">
              <a:solidFill>
                <a:srgbClr val="002060"/>
              </a:solidFill>
            </a:endParaRPr>
          </a:p>
          <a:p>
            <a:pPr hangingPunct="0">
              <a:buFont typeface="Wingdings" panose="05000000000000000000" pitchFamily="2" charset="2"/>
              <a:buChar char="Ø"/>
            </a:pPr>
            <a:r>
              <a:rPr lang="en-US" sz="1400" dirty="0" smtClean="0">
                <a:solidFill>
                  <a:srgbClr val="002060"/>
                </a:solidFill>
              </a:rPr>
              <a:t> </a:t>
            </a:r>
            <a:r>
              <a:rPr lang="en-US" dirty="0" err="1">
                <a:solidFill>
                  <a:srgbClr val="002060"/>
                </a:solidFill>
                <a:latin typeface="Courier New" panose="02070309020205020404" pitchFamily="49" charset="0"/>
                <a:cs typeface="Courier New" panose="02070309020205020404" pitchFamily="49" charset="0"/>
              </a:rPr>
              <a:t>Length_Of</a:t>
            </a:r>
            <a:r>
              <a:rPr lang="en-US" dirty="0">
                <a:solidFill>
                  <a:srgbClr val="002060"/>
                </a:solidFill>
                <a:latin typeface="Courier New" panose="02070309020205020404" pitchFamily="49" charset="0"/>
                <a:cs typeface="Courier New" panose="02070309020205020404" pitchFamily="49" charset="0"/>
              </a:rPr>
              <a:t>(</a:t>
            </a:r>
            <a:r>
              <a:rPr lang="en-IN" b="1" dirty="0">
                <a:solidFill>
                  <a:srgbClr val="0070C0"/>
                </a:solidFill>
                <a:latin typeface="Courier New" panose="02070309020205020404" pitchFamily="49" charset="0"/>
                <a:cs typeface="Courier New" panose="02070309020205020404" pitchFamily="49" charset="0"/>
              </a:rPr>
              <a:t>S</a:t>
            </a:r>
            <a:r>
              <a:rPr lang="en-US" dirty="0">
                <a:solidFill>
                  <a:srgbClr val="002060"/>
                </a:solidFill>
              </a:rPr>
              <a:t>) computes the length of the string</a:t>
            </a:r>
            <a:r>
              <a:rPr lang="en-IN" b="1" dirty="0">
                <a:solidFill>
                  <a:srgbClr val="002060"/>
                </a:solidFill>
              </a:rPr>
              <a:t> </a:t>
            </a:r>
            <a:r>
              <a:rPr lang="en-IN" b="1" dirty="0">
                <a:solidFill>
                  <a:srgbClr val="0070C0"/>
                </a:solidFill>
                <a:latin typeface="Courier New" panose="02070309020205020404" pitchFamily="49" charset="0"/>
                <a:cs typeface="Courier New" panose="02070309020205020404" pitchFamily="49" charset="0"/>
              </a:rPr>
              <a:t>S</a:t>
            </a:r>
            <a:r>
              <a:rPr lang="en-US" dirty="0">
                <a:solidFill>
                  <a:srgbClr val="002060"/>
                </a:solidFill>
              </a:rPr>
              <a:t>.</a:t>
            </a:r>
            <a:endParaRPr lang="en-US" sz="1400" dirty="0">
              <a:solidFill>
                <a:srgbClr val="002060"/>
              </a:solidFill>
            </a:endParaRPr>
          </a:p>
          <a:p>
            <a:pPr hangingPunct="0">
              <a:buFont typeface="Wingdings" panose="05000000000000000000" pitchFamily="2" charset="2"/>
              <a:buChar char="Ø"/>
            </a:pPr>
            <a:r>
              <a:rPr lang="en-US" sz="1400" dirty="0" smtClean="0">
                <a:solidFill>
                  <a:srgbClr val="002060"/>
                </a:solidFill>
                <a:sym typeface="Symbol" panose="05050102010706020507" pitchFamily="18" charset="2"/>
              </a:rPr>
              <a:t> </a:t>
            </a:r>
            <a:r>
              <a:rPr lang="en-US" dirty="0" err="1">
                <a:solidFill>
                  <a:srgbClr val="002060"/>
                </a:solidFill>
                <a:latin typeface="Courier New" panose="02070309020205020404" pitchFamily="49" charset="0"/>
                <a:cs typeface="Courier New" panose="02070309020205020404" pitchFamily="49" charset="0"/>
              </a:rPr>
              <a:t>ToUpper</a:t>
            </a:r>
            <a:r>
              <a:rPr lang="en-US" dirty="0">
                <a:solidFill>
                  <a:srgbClr val="002060"/>
                </a:solidFill>
                <a:latin typeface="Courier New" panose="02070309020205020404" pitchFamily="49" charset="0"/>
                <a:cs typeface="Courier New" panose="02070309020205020404" pitchFamily="49" charset="0"/>
              </a:rPr>
              <a:t>(</a:t>
            </a:r>
            <a:r>
              <a:rPr lang="en-IN" b="1" dirty="0">
                <a:solidFill>
                  <a:srgbClr val="0070C0"/>
                </a:solidFill>
                <a:latin typeface="Courier New" panose="02070309020205020404" pitchFamily="49" charset="0"/>
                <a:cs typeface="Courier New" panose="02070309020205020404" pitchFamily="49" charset="0"/>
              </a:rPr>
              <a:t>S</a:t>
            </a:r>
            <a:r>
              <a:rPr lang="en-US" dirty="0">
                <a:solidFill>
                  <a:srgbClr val="002060"/>
                </a:solidFill>
                <a:latin typeface="Courier New" panose="02070309020205020404" pitchFamily="49" charset="0"/>
                <a:cs typeface="Courier New" panose="02070309020205020404" pitchFamily="49" charset="0"/>
              </a:rPr>
              <a:t>)</a:t>
            </a:r>
            <a:r>
              <a:rPr lang="en-US" dirty="0">
                <a:solidFill>
                  <a:srgbClr val="002060"/>
                </a:solidFill>
              </a:rPr>
              <a:t> changes the value of all characters in a string, </a:t>
            </a:r>
            <a:r>
              <a:rPr lang="en-IN" b="1" dirty="0">
                <a:solidFill>
                  <a:srgbClr val="0070C0"/>
                </a:solidFill>
                <a:latin typeface="Courier New" panose="02070309020205020404" pitchFamily="49" charset="0"/>
                <a:cs typeface="Courier New" panose="02070309020205020404" pitchFamily="49" charset="0"/>
              </a:rPr>
              <a:t>S</a:t>
            </a:r>
            <a:r>
              <a:rPr lang="en-US" dirty="0">
                <a:solidFill>
                  <a:srgbClr val="002060"/>
                </a:solidFill>
              </a:rPr>
              <a:t>, to uppercase.</a:t>
            </a:r>
            <a:endParaRPr lang="en-US" sz="1400" dirty="0">
              <a:solidFill>
                <a:srgbClr val="002060"/>
              </a:solidFill>
            </a:endParaRPr>
          </a:p>
          <a:p>
            <a:pPr hangingPunct="0">
              <a:buFont typeface="Wingdings" panose="05000000000000000000" pitchFamily="2" charset="2"/>
              <a:buChar char="Ø"/>
            </a:pPr>
            <a:r>
              <a:rPr lang="en-US" sz="1400" dirty="0" smtClean="0">
                <a:solidFill>
                  <a:srgbClr val="002060"/>
                </a:solidFill>
                <a:sym typeface="Symbol" panose="05050102010706020507" pitchFamily="18" charset="2"/>
              </a:rPr>
              <a:t> </a:t>
            </a:r>
            <a:r>
              <a:rPr lang="en-US" dirty="0" err="1">
                <a:solidFill>
                  <a:srgbClr val="002060"/>
                </a:solidFill>
                <a:latin typeface="Courier New" panose="02070309020205020404" pitchFamily="49" charset="0"/>
                <a:cs typeface="Courier New" panose="02070309020205020404" pitchFamily="49" charset="0"/>
              </a:rPr>
              <a:t>ToLower</a:t>
            </a:r>
            <a:r>
              <a:rPr lang="en-US" dirty="0">
                <a:solidFill>
                  <a:srgbClr val="002060"/>
                </a:solidFill>
                <a:latin typeface="Courier New" panose="02070309020205020404" pitchFamily="49" charset="0"/>
                <a:cs typeface="Courier New" panose="02070309020205020404" pitchFamily="49" charset="0"/>
              </a:rPr>
              <a:t>(</a:t>
            </a:r>
            <a:r>
              <a:rPr lang="en-IN" b="1" dirty="0">
                <a:solidFill>
                  <a:srgbClr val="0070C0"/>
                </a:solidFill>
                <a:latin typeface="Courier New" panose="02070309020205020404" pitchFamily="49" charset="0"/>
                <a:cs typeface="Courier New" panose="02070309020205020404" pitchFamily="49" charset="0"/>
              </a:rPr>
              <a:t>S</a:t>
            </a:r>
            <a:r>
              <a:rPr lang="en-US" dirty="0">
                <a:solidFill>
                  <a:srgbClr val="002060"/>
                </a:solidFill>
                <a:latin typeface="Courier New" panose="02070309020205020404" pitchFamily="49" charset="0"/>
                <a:cs typeface="Courier New" panose="02070309020205020404" pitchFamily="49" charset="0"/>
              </a:rPr>
              <a:t>)</a:t>
            </a:r>
            <a:r>
              <a:rPr lang="en-US" dirty="0">
                <a:solidFill>
                  <a:srgbClr val="002060"/>
                </a:solidFill>
              </a:rPr>
              <a:t> changes the value of all characters in a string, </a:t>
            </a:r>
            <a:r>
              <a:rPr lang="en-IN" b="1" dirty="0">
                <a:solidFill>
                  <a:srgbClr val="0070C0"/>
                </a:solidFill>
                <a:latin typeface="Courier New" panose="02070309020205020404" pitchFamily="49" charset="0"/>
                <a:cs typeface="Courier New" panose="02070309020205020404" pitchFamily="49" charset="0"/>
              </a:rPr>
              <a:t>S</a:t>
            </a:r>
            <a:r>
              <a:rPr lang="en-US" dirty="0">
                <a:solidFill>
                  <a:srgbClr val="002060"/>
                </a:solidFill>
              </a:rPr>
              <a:t>, to lowercase.</a:t>
            </a:r>
            <a:endParaRPr lang="en-US" sz="16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311099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smtClean="0">
                <a:solidFill>
                  <a:schemeClr val="accent1">
                    <a:lumMod val="75000"/>
                  </a:schemeClr>
                </a:solidFill>
              </a:rPr>
              <a:t>Built-in Functions</a:t>
            </a:r>
            <a:endParaRPr lang="en-US"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marL="0" indent="0">
              <a:lnSpc>
                <a:spcPct val="100000"/>
              </a:lnSpc>
              <a:spcBef>
                <a:spcPts val="0"/>
              </a:spcBef>
              <a:spcAft>
                <a:spcPts val="0"/>
              </a:spcAft>
              <a:buNone/>
            </a:pPr>
            <a:r>
              <a:rPr lang="en-US" sz="2400" dirty="0" smtClean="0">
                <a:solidFill>
                  <a:srgbClr val="002060"/>
                </a:solidFill>
              </a:rPr>
              <a:t> </a:t>
            </a:r>
            <a:r>
              <a:rPr lang="en-US" sz="2400" dirty="0">
                <a:solidFill>
                  <a:srgbClr val="002060"/>
                </a:solidFill>
              </a:rPr>
              <a:t>Most programming languages provide</a:t>
            </a:r>
            <a:r>
              <a:rPr lang="en-US" sz="2400" b="1" dirty="0">
                <a:solidFill>
                  <a:srgbClr val="002060"/>
                </a:solidFill>
              </a:rPr>
              <a:t> built-in</a:t>
            </a:r>
            <a:r>
              <a:rPr lang="en-US" sz="2400" dirty="0">
                <a:solidFill>
                  <a:srgbClr val="002060"/>
                </a:solidFill>
              </a:rPr>
              <a:t> </a:t>
            </a:r>
            <a:r>
              <a:rPr lang="en-US" sz="2400" b="1" dirty="0">
                <a:solidFill>
                  <a:srgbClr val="002060"/>
                </a:solidFill>
              </a:rPr>
              <a:t>functions</a:t>
            </a:r>
            <a:r>
              <a:rPr lang="en-US" sz="2400" dirty="0">
                <a:solidFill>
                  <a:srgbClr val="002060"/>
                </a:solidFill>
              </a:rPr>
              <a:t>. The code for these functions are supplied in separate modules (often called a </a:t>
            </a:r>
            <a:r>
              <a:rPr lang="en-US" sz="2400" b="1" dirty="0">
                <a:solidFill>
                  <a:srgbClr val="002060"/>
                </a:solidFill>
              </a:rPr>
              <a:t>library</a:t>
            </a:r>
            <a:r>
              <a:rPr lang="en-US" sz="2400" dirty="0">
                <a:solidFill>
                  <a:srgbClr val="002060"/>
                </a:solidFill>
              </a:rPr>
              <a:t>) and can be used by any programmer. </a:t>
            </a:r>
          </a:p>
          <a:p>
            <a:pPr marL="0" indent="0">
              <a:lnSpc>
                <a:spcPct val="100000"/>
              </a:lnSpc>
              <a:spcBef>
                <a:spcPts val="0"/>
              </a:spcBef>
              <a:spcAft>
                <a:spcPts val="0"/>
              </a:spcAft>
              <a:buFont typeface="Times" panose="02020603050405020304" pitchFamily="18" charset="0"/>
              <a:buNone/>
            </a:pPr>
            <a:endParaRPr lang="en-US" sz="2400" dirty="0">
              <a:solidFill>
                <a:srgbClr val="002060"/>
              </a:solidFill>
            </a:endParaRPr>
          </a:p>
          <a:p>
            <a:pPr marL="0" indent="0">
              <a:lnSpc>
                <a:spcPct val="100000"/>
              </a:lnSpc>
              <a:spcBef>
                <a:spcPts val="0"/>
              </a:spcBef>
              <a:spcAft>
                <a:spcPts val="0"/>
              </a:spcAft>
              <a:buFont typeface="Times" panose="02020603050405020304" pitchFamily="18" charset="0"/>
              <a:buNone/>
            </a:pPr>
            <a:r>
              <a:rPr lang="en-US" sz="2400" dirty="0">
                <a:solidFill>
                  <a:srgbClr val="002060"/>
                </a:solidFill>
              </a:rPr>
              <a:t>Some examples of built-in functions </a:t>
            </a:r>
            <a:r>
              <a:rPr lang="en-US" sz="2400" dirty="0" smtClean="0">
                <a:solidFill>
                  <a:srgbClr val="002060"/>
                </a:solidFill>
              </a:rPr>
              <a:t>that we have not yet seen are</a:t>
            </a:r>
            <a:r>
              <a:rPr lang="en-US" sz="2400" dirty="0">
                <a:solidFill>
                  <a:srgbClr val="002060"/>
                </a:solidFill>
              </a:rPr>
              <a:t>:</a:t>
            </a:r>
          </a:p>
          <a:p>
            <a:pPr>
              <a:lnSpc>
                <a:spcPct val="100000"/>
              </a:lnSpc>
              <a:spcBef>
                <a:spcPts val="0"/>
              </a:spcBef>
              <a:spcAft>
                <a:spcPts val="600"/>
              </a:spcAft>
              <a:buFont typeface="Wingdings" panose="05000000000000000000" pitchFamily="2" charset="2"/>
              <a:buChar char="Ø"/>
            </a:pPr>
            <a:r>
              <a:rPr lang="en-US" sz="2400" dirty="0">
                <a:solidFill>
                  <a:srgbClr val="002060"/>
                </a:solidFill>
                <a:latin typeface="Courier New" panose="02070309020205020404" pitchFamily="49" charset="0"/>
              </a:rPr>
              <a:t>Abs(</a:t>
            </a:r>
            <a:r>
              <a:rPr lang="en-US" sz="2400" b="1" dirty="0">
                <a:solidFill>
                  <a:srgbClr val="0070C0"/>
                </a:solidFill>
                <a:latin typeface="Courier New" panose="02070309020205020404" pitchFamily="49" charset="0"/>
              </a:rPr>
              <a:t>X</a:t>
            </a:r>
            <a:r>
              <a:rPr lang="en-US" sz="2400" dirty="0">
                <a:solidFill>
                  <a:srgbClr val="002060"/>
                </a:solidFill>
                <a:latin typeface="Courier New" panose="02070309020205020404" pitchFamily="49" charset="0"/>
              </a:rPr>
              <a:t>)</a:t>
            </a:r>
            <a:r>
              <a:rPr lang="en-US" sz="2400" dirty="0">
                <a:solidFill>
                  <a:srgbClr val="002060"/>
                </a:solidFill>
              </a:rPr>
              <a:t> computes and returns the absolute value of </a:t>
            </a:r>
            <a:r>
              <a:rPr lang="en-US" sz="2400" b="1" dirty="0">
                <a:solidFill>
                  <a:srgbClr val="0070C0"/>
                </a:solidFill>
                <a:latin typeface="Courier New" panose="02070309020205020404" pitchFamily="49" charset="0"/>
              </a:rPr>
              <a:t>X</a:t>
            </a:r>
            <a:r>
              <a:rPr lang="en-US" sz="2400" dirty="0">
                <a:solidFill>
                  <a:srgbClr val="002060"/>
                </a:solidFill>
              </a:rPr>
              <a:t>. It is of type </a:t>
            </a:r>
            <a:r>
              <a:rPr lang="en-US" sz="2400" dirty="0">
                <a:solidFill>
                  <a:srgbClr val="002060"/>
                </a:solidFill>
                <a:latin typeface="Courier New" panose="02070309020205020404" pitchFamily="49" charset="0"/>
              </a:rPr>
              <a:t>Float</a:t>
            </a:r>
            <a:r>
              <a:rPr lang="en-US" sz="2400" dirty="0">
                <a:solidFill>
                  <a:srgbClr val="002060"/>
                </a:solidFill>
              </a:rPr>
              <a:t>.</a:t>
            </a:r>
          </a:p>
          <a:p>
            <a:pPr>
              <a:lnSpc>
                <a:spcPct val="100000"/>
              </a:lnSpc>
              <a:spcBef>
                <a:spcPts val="0"/>
              </a:spcBef>
              <a:spcAft>
                <a:spcPts val="600"/>
              </a:spcAft>
              <a:buFont typeface="Wingdings" panose="05000000000000000000" pitchFamily="2" charset="2"/>
              <a:buChar char="Ø"/>
            </a:pPr>
            <a:r>
              <a:rPr lang="en-US" sz="2400" dirty="0">
                <a:solidFill>
                  <a:srgbClr val="002060"/>
                </a:solidFill>
                <a:latin typeface="Courier New" panose="02070309020205020404" pitchFamily="49" charset="0"/>
              </a:rPr>
              <a:t>Round(</a:t>
            </a:r>
            <a:r>
              <a:rPr lang="en-US" sz="2400" b="1" dirty="0">
                <a:solidFill>
                  <a:srgbClr val="0070C0"/>
                </a:solidFill>
                <a:latin typeface="Courier New" panose="02070309020205020404" pitchFamily="49" charset="0"/>
              </a:rPr>
              <a:t>X</a:t>
            </a:r>
            <a:r>
              <a:rPr lang="en-US" sz="2400" dirty="0">
                <a:solidFill>
                  <a:srgbClr val="002060"/>
                </a:solidFill>
                <a:latin typeface="Courier New" panose="02070309020205020404" pitchFamily="49" charset="0"/>
              </a:rPr>
              <a:t>)</a:t>
            </a:r>
            <a:r>
              <a:rPr lang="en-US" sz="2400" dirty="0">
                <a:solidFill>
                  <a:srgbClr val="002060"/>
                </a:solidFill>
              </a:rPr>
              <a:t> rounds the real number, </a:t>
            </a:r>
            <a:r>
              <a:rPr lang="en-US" sz="2400" b="1" dirty="0">
                <a:solidFill>
                  <a:srgbClr val="0070C0"/>
                </a:solidFill>
                <a:latin typeface="Courier New" panose="02070309020205020404" pitchFamily="49" charset="0"/>
              </a:rPr>
              <a:t>X</a:t>
            </a:r>
            <a:r>
              <a:rPr lang="en-US" sz="2400" dirty="0">
                <a:solidFill>
                  <a:srgbClr val="002060"/>
                </a:solidFill>
              </a:rPr>
              <a:t>, to the nearest whole number. It is of type </a:t>
            </a:r>
            <a:r>
              <a:rPr lang="en-US" sz="2400" dirty="0">
                <a:solidFill>
                  <a:srgbClr val="002060"/>
                </a:solidFill>
                <a:latin typeface="Courier New" panose="02070309020205020404" pitchFamily="49" charset="0"/>
              </a:rPr>
              <a:t>Integer</a:t>
            </a:r>
            <a:r>
              <a:rPr lang="en-US" sz="2400" dirty="0">
                <a:solidFill>
                  <a:srgbClr val="002060"/>
                </a:solidFill>
              </a:rPr>
              <a:t>.</a:t>
            </a:r>
          </a:p>
          <a:p>
            <a:pPr>
              <a:lnSpc>
                <a:spcPct val="100000"/>
              </a:lnSpc>
              <a:spcBef>
                <a:spcPts val="0"/>
              </a:spcBef>
              <a:spcAft>
                <a:spcPts val="600"/>
              </a:spcAft>
              <a:buFont typeface="Wingdings" panose="05000000000000000000" pitchFamily="2" charset="2"/>
              <a:buChar char="Ø"/>
            </a:pPr>
            <a:r>
              <a:rPr lang="en-US" sz="2400" dirty="0" err="1">
                <a:solidFill>
                  <a:srgbClr val="002060"/>
                </a:solidFill>
                <a:latin typeface="Courier New" panose="02070309020205020404" pitchFamily="49" charset="0"/>
              </a:rPr>
              <a:t>Str</a:t>
            </a:r>
            <a:r>
              <a:rPr lang="en-US" sz="2400" dirty="0">
                <a:solidFill>
                  <a:srgbClr val="002060"/>
                </a:solidFill>
                <a:latin typeface="Courier New" panose="02070309020205020404" pitchFamily="49" charset="0"/>
              </a:rPr>
              <a:t>(</a:t>
            </a:r>
            <a:r>
              <a:rPr lang="en-US" sz="2400" b="1" dirty="0">
                <a:solidFill>
                  <a:srgbClr val="0070C0"/>
                </a:solidFill>
                <a:latin typeface="Courier New" panose="02070309020205020404" pitchFamily="49" charset="0"/>
              </a:rPr>
              <a:t>X</a:t>
            </a:r>
            <a:r>
              <a:rPr lang="en-US" sz="2400" dirty="0">
                <a:solidFill>
                  <a:srgbClr val="002060"/>
                </a:solidFill>
                <a:latin typeface="Courier New" panose="02070309020205020404" pitchFamily="49" charset="0"/>
              </a:rPr>
              <a:t>)</a:t>
            </a:r>
            <a:r>
              <a:rPr lang="en-US" sz="2400" dirty="0">
                <a:solidFill>
                  <a:srgbClr val="002060"/>
                </a:solidFill>
              </a:rPr>
              <a:t> converts the number </a:t>
            </a:r>
            <a:r>
              <a:rPr lang="en-US" sz="2400" b="1" dirty="0">
                <a:solidFill>
                  <a:srgbClr val="0070C0"/>
                </a:solidFill>
                <a:latin typeface="Courier New" panose="02070309020205020404" pitchFamily="49" charset="0"/>
              </a:rPr>
              <a:t>X</a:t>
            </a:r>
            <a:r>
              <a:rPr lang="en-US" sz="2400" dirty="0">
                <a:solidFill>
                  <a:srgbClr val="002060"/>
                </a:solidFill>
              </a:rPr>
              <a:t> to a corresponding string. It is of type </a:t>
            </a:r>
            <a:r>
              <a:rPr lang="en-US" sz="2400" dirty="0">
                <a:solidFill>
                  <a:srgbClr val="002060"/>
                </a:solidFill>
                <a:latin typeface="Courier New" panose="02070309020205020404" pitchFamily="49" charset="0"/>
              </a:rPr>
              <a:t>String.</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8970152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smtClean="0">
                <a:solidFill>
                  <a:schemeClr val="accent1">
                    <a:lumMod val="75000"/>
                  </a:schemeClr>
                </a:solidFill>
              </a:rPr>
              <a:t>Examples Using Built-in Functions</a:t>
            </a:r>
            <a:endParaRPr lang="en-US"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a:lnSpc>
                <a:spcPct val="100000"/>
              </a:lnSpc>
              <a:spcBef>
                <a:spcPts val="600"/>
              </a:spcBef>
              <a:spcAft>
                <a:spcPts val="600"/>
              </a:spcAft>
              <a:buFont typeface="Wingdings" panose="05000000000000000000" pitchFamily="2" charset="2"/>
              <a:buChar char="Ø"/>
            </a:pPr>
            <a:r>
              <a:rPr lang="en-US" sz="2400" dirty="0" smtClean="0">
                <a:solidFill>
                  <a:srgbClr val="002060"/>
                </a:solidFill>
              </a:rPr>
              <a:t> </a:t>
            </a:r>
            <a:r>
              <a:rPr lang="en-US" sz="2400" dirty="0">
                <a:solidFill>
                  <a:srgbClr val="002060"/>
                </a:solidFill>
                <a:latin typeface="Courier New" panose="02070309020205020404" pitchFamily="49" charset="0"/>
              </a:rPr>
              <a:t>Abs(10) </a:t>
            </a:r>
            <a:r>
              <a:rPr lang="en-US" sz="2400" dirty="0">
                <a:solidFill>
                  <a:srgbClr val="002060"/>
                </a:solidFill>
              </a:rPr>
              <a:t>returns</a:t>
            </a:r>
            <a:r>
              <a:rPr lang="en-US" sz="2400" dirty="0">
                <a:solidFill>
                  <a:srgbClr val="002060"/>
                </a:solidFill>
                <a:latin typeface="Courier New" panose="02070309020205020404" pitchFamily="49" charset="0"/>
              </a:rPr>
              <a:t> 10</a:t>
            </a:r>
          </a:p>
          <a:p>
            <a:pPr>
              <a:lnSpc>
                <a:spcPct val="100000"/>
              </a:lnSpc>
              <a:spcBef>
                <a:spcPts val="600"/>
              </a:spcBef>
              <a:spcAft>
                <a:spcPts val="600"/>
              </a:spcAft>
              <a:buFont typeface="Wingdings" panose="05000000000000000000" pitchFamily="2" charset="2"/>
              <a:buChar char="Ø"/>
            </a:pPr>
            <a:r>
              <a:rPr lang="en-US" sz="2400" dirty="0">
                <a:solidFill>
                  <a:srgbClr val="002060"/>
                </a:solidFill>
                <a:latin typeface="Courier New" panose="02070309020205020404" pitchFamily="49" charset="0"/>
              </a:rPr>
              <a:t>Abs(–10) </a:t>
            </a:r>
            <a:r>
              <a:rPr lang="en-US" sz="2400" dirty="0">
                <a:solidFill>
                  <a:srgbClr val="002060"/>
                </a:solidFill>
              </a:rPr>
              <a:t>returns</a:t>
            </a:r>
            <a:r>
              <a:rPr lang="en-US" sz="2400" dirty="0">
                <a:solidFill>
                  <a:srgbClr val="002060"/>
                </a:solidFill>
                <a:latin typeface="Courier New" panose="02070309020205020404" pitchFamily="49" charset="0"/>
              </a:rPr>
              <a:t> 10</a:t>
            </a:r>
          </a:p>
          <a:p>
            <a:pPr>
              <a:lnSpc>
                <a:spcPct val="100000"/>
              </a:lnSpc>
              <a:spcBef>
                <a:spcPts val="600"/>
              </a:spcBef>
              <a:spcAft>
                <a:spcPts val="600"/>
              </a:spcAft>
              <a:buFont typeface="Wingdings" panose="05000000000000000000" pitchFamily="2" charset="2"/>
              <a:buChar char="Ø"/>
            </a:pPr>
            <a:r>
              <a:rPr lang="en-US" sz="2400" dirty="0" smtClean="0">
                <a:solidFill>
                  <a:srgbClr val="002060"/>
                </a:solidFill>
                <a:latin typeface="Courier New" panose="02070309020205020404" pitchFamily="49" charset="0"/>
              </a:rPr>
              <a:t>Round(10.6) </a:t>
            </a:r>
            <a:r>
              <a:rPr lang="en-US" sz="2400" dirty="0">
                <a:solidFill>
                  <a:srgbClr val="002060"/>
                </a:solidFill>
              </a:rPr>
              <a:t>returns</a:t>
            </a:r>
            <a:r>
              <a:rPr lang="en-US" sz="2400" dirty="0">
                <a:solidFill>
                  <a:srgbClr val="002060"/>
                </a:solidFill>
                <a:latin typeface="Courier New" panose="02070309020205020404" pitchFamily="49" charset="0"/>
              </a:rPr>
              <a:t> 11</a:t>
            </a:r>
          </a:p>
          <a:p>
            <a:pPr>
              <a:lnSpc>
                <a:spcPct val="100000"/>
              </a:lnSpc>
              <a:spcBef>
                <a:spcPts val="600"/>
              </a:spcBef>
              <a:spcAft>
                <a:spcPts val="600"/>
              </a:spcAft>
              <a:buFont typeface="Wingdings" panose="05000000000000000000" pitchFamily="2" charset="2"/>
              <a:buChar char="Ø"/>
            </a:pPr>
            <a:r>
              <a:rPr lang="en-US" sz="2400" dirty="0">
                <a:solidFill>
                  <a:srgbClr val="002060"/>
                </a:solidFill>
                <a:latin typeface="Courier New" panose="02070309020205020404" pitchFamily="49" charset="0"/>
              </a:rPr>
              <a:t>Round(100 * 10.443)/100 </a:t>
            </a:r>
            <a:r>
              <a:rPr lang="en-US" sz="2400" dirty="0">
                <a:solidFill>
                  <a:srgbClr val="002060"/>
                </a:solidFill>
              </a:rPr>
              <a:t>returns</a:t>
            </a:r>
            <a:r>
              <a:rPr lang="en-US" sz="2400" dirty="0">
                <a:solidFill>
                  <a:srgbClr val="002060"/>
                </a:solidFill>
                <a:latin typeface="Courier New" panose="02070309020205020404" pitchFamily="49" charset="0"/>
              </a:rPr>
              <a:t> 10.44</a:t>
            </a:r>
          </a:p>
          <a:p>
            <a:pPr>
              <a:lnSpc>
                <a:spcPct val="100000"/>
              </a:lnSpc>
              <a:spcBef>
                <a:spcPts val="600"/>
              </a:spcBef>
              <a:spcAft>
                <a:spcPts val="600"/>
              </a:spcAft>
              <a:buFont typeface="Wingdings" panose="05000000000000000000" pitchFamily="2" charset="2"/>
              <a:buChar char="Ø"/>
            </a:pPr>
            <a:r>
              <a:rPr lang="en-US" sz="2400" dirty="0" err="1">
                <a:solidFill>
                  <a:srgbClr val="002060"/>
                </a:solidFill>
                <a:latin typeface="Courier New" panose="02070309020205020404" pitchFamily="49" charset="0"/>
              </a:rPr>
              <a:t>Str</a:t>
            </a:r>
            <a:r>
              <a:rPr lang="en-US" sz="2400" dirty="0">
                <a:solidFill>
                  <a:srgbClr val="002060"/>
                </a:solidFill>
                <a:latin typeface="Courier New" panose="02070309020205020404" pitchFamily="49" charset="0"/>
              </a:rPr>
              <a:t>(31.5) </a:t>
            </a:r>
            <a:r>
              <a:rPr lang="en-US" sz="2400" dirty="0">
                <a:solidFill>
                  <a:srgbClr val="002060"/>
                </a:solidFill>
              </a:rPr>
              <a:t>returns</a:t>
            </a:r>
            <a:r>
              <a:rPr lang="en-US" sz="2400" dirty="0">
                <a:solidFill>
                  <a:srgbClr val="002060"/>
                </a:solidFill>
                <a:latin typeface="Courier New" panose="02070309020205020404" pitchFamily="49" charset="0"/>
              </a:rPr>
              <a:t> “31.5”</a:t>
            </a:r>
          </a:p>
          <a:p>
            <a:pPr>
              <a:lnSpc>
                <a:spcPct val="100000"/>
              </a:lnSpc>
              <a:spcBef>
                <a:spcPts val="600"/>
              </a:spcBef>
              <a:spcAft>
                <a:spcPts val="600"/>
              </a:spcAft>
              <a:buFont typeface="Wingdings" panose="05000000000000000000" pitchFamily="2" charset="2"/>
              <a:buChar char="Ø"/>
            </a:pPr>
            <a:r>
              <a:rPr lang="en-US" sz="2400" dirty="0" err="1">
                <a:solidFill>
                  <a:srgbClr val="002060"/>
                </a:solidFill>
                <a:latin typeface="Courier New" panose="02070309020205020404" pitchFamily="49" charset="0"/>
              </a:rPr>
              <a:t>Str</a:t>
            </a:r>
            <a:r>
              <a:rPr lang="en-US" sz="2400" dirty="0">
                <a:solidFill>
                  <a:srgbClr val="002060"/>
                </a:solidFill>
                <a:latin typeface="Courier New" panose="02070309020205020404" pitchFamily="49" charset="0"/>
              </a:rPr>
              <a:t>(–100) </a:t>
            </a:r>
            <a:r>
              <a:rPr lang="en-US" sz="2400" dirty="0">
                <a:solidFill>
                  <a:srgbClr val="002060"/>
                </a:solidFill>
              </a:rPr>
              <a:t>returns</a:t>
            </a:r>
            <a:r>
              <a:rPr lang="en-US" sz="2400" dirty="0">
                <a:solidFill>
                  <a:srgbClr val="002060"/>
                </a:solidFill>
                <a:latin typeface="Courier New" panose="02070309020205020404" pitchFamily="49" charset="0"/>
              </a:rPr>
              <a:t> “–100”</a:t>
            </a:r>
          </a:p>
          <a:p>
            <a:pPr>
              <a:lnSpc>
                <a:spcPct val="100000"/>
              </a:lnSpc>
              <a:spcBef>
                <a:spcPts val="600"/>
              </a:spcBef>
              <a:spcAft>
                <a:spcPts val="600"/>
              </a:spcAft>
              <a:buFont typeface="Wingdings" panose="05000000000000000000" pitchFamily="2" charset="2"/>
              <a:buChar char="Ø"/>
            </a:pPr>
            <a:r>
              <a:rPr lang="en-US" sz="2400" dirty="0">
                <a:solidFill>
                  <a:srgbClr val="002060"/>
                </a:solidFill>
                <a:latin typeface="Courier New" panose="02070309020205020404" pitchFamily="49" charset="0"/>
              </a:rPr>
              <a:t>Val(“31.5”,</a:t>
            </a:r>
            <a:r>
              <a:rPr lang="en-US" sz="2400" b="1" dirty="0">
                <a:solidFill>
                  <a:srgbClr val="0070C0"/>
                </a:solidFill>
                <a:latin typeface="Courier New" panose="02070309020205020404" pitchFamily="49" charset="0"/>
              </a:rPr>
              <a:t>N</a:t>
            </a:r>
            <a:r>
              <a:rPr lang="en-US" sz="2400" dirty="0">
                <a:solidFill>
                  <a:srgbClr val="002060"/>
                </a:solidFill>
                <a:latin typeface="Courier New" panose="02070309020205020404" pitchFamily="49" charset="0"/>
              </a:rPr>
              <a:t>) </a:t>
            </a:r>
            <a:r>
              <a:rPr lang="en-US" sz="2400" dirty="0">
                <a:solidFill>
                  <a:srgbClr val="002060"/>
                </a:solidFill>
              </a:rPr>
              <a:t>returns the number</a:t>
            </a:r>
            <a:r>
              <a:rPr lang="en-US" sz="2400" dirty="0">
                <a:solidFill>
                  <a:srgbClr val="002060"/>
                </a:solidFill>
                <a:latin typeface="Courier New" panose="02070309020205020404" pitchFamily="49" charset="0"/>
              </a:rPr>
              <a:t> 31.5, </a:t>
            </a:r>
            <a:r>
              <a:rPr lang="en-US" sz="2400" b="1" dirty="0">
                <a:solidFill>
                  <a:srgbClr val="0070C0"/>
                </a:solidFill>
                <a:latin typeface="Courier New" panose="02070309020205020404" pitchFamily="49" charset="0"/>
              </a:rPr>
              <a:t>N</a:t>
            </a:r>
            <a:r>
              <a:rPr lang="en-US" sz="2400" dirty="0">
                <a:solidFill>
                  <a:srgbClr val="002060"/>
                </a:solidFill>
                <a:latin typeface="Courier New" panose="02070309020205020404" pitchFamily="49" charset="0"/>
              </a:rPr>
              <a:t> = 1</a:t>
            </a:r>
          </a:p>
          <a:p>
            <a:pPr>
              <a:lnSpc>
                <a:spcPct val="100000"/>
              </a:lnSpc>
              <a:spcBef>
                <a:spcPts val="600"/>
              </a:spcBef>
              <a:spcAft>
                <a:spcPts val="600"/>
              </a:spcAft>
              <a:buFont typeface="Wingdings" panose="05000000000000000000" pitchFamily="2" charset="2"/>
              <a:buChar char="Ø"/>
            </a:pPr>
            <a:r>
              <a:rPr lang="en-US" sz="2400" dirty="0">
                <a:solidFill>
                  <a:srgbClr val="002060"/>
                </a:solidFill>
                <a:latin typeface="Courier New" panose="02070309020205020404" pitchFamily="49" charset="0"/>
              </a:rPr>
              <a:t>Val(“</a:t>
            </a:r>
            <a:r>
              <a:rPr lang="en-US" sz="2400" dirty="0" err="1">
                <a:solidFill>
                  <a:srgbClr val="002060"/>
                </a:solidFill>
                <a:latin typeface="Courier New" panose="02070309020205020404" pitchFamily="49" charset="0"/>
              </a:rPr>
              <a:t>abc</a:t>
            </a:r>
            <a:r>
              <a:rPr lang="en-US" sz="2400" dirty="0">
                <a:solidFill>
                  <a:srgbClr val="002060"/>
                </a:solidFill>
                <a:latin typeface="Courier New" panose="02070309020205020404" pitchFamily="49" charset="0"/>
              </a:rPr>
              <a:t>”,</a:t>
            </a:r>
            <a:r>
              <a:rPr lang="en-US" sz="2400" b="1" dirty="0">
                <a:solidFill>
                  <a:srgbClr val="0070C0"/>
                </a:solidFill>
                <a:latin typeface="Courier New" panose="02070309020205020404" pitchFamily="49" charset="0"/>
              </a:rPr>
              <a:t>N</a:t>
            </a:r>
            <a:r>
              <a:rPr lang="en-US" sz="2400" dirty="0">
                <a:solidFill>
                  <a:srgbClr val="002060"/>
                </a:solidFill>
                <a:latin typeface="Courier New" panose="02070309020205020404" pitchFamily="49" charset="0"/>
              </a:rPr>
              <a:t>) </a:t>
            </a:r>
            <a:r>
              <a:rPr lang="en-US" sz="2400" dirty="0">
                <a:solidFill>
                  <a:srgbClr val="002060"/>
                </a:solidFill>
              </a:rPr>
              <a:t>returns the number</a:t>
            </a:r>
            <a:r>
              <a:rPr lang="en-US" sz="2400" dirty="0">
                <a:solidFill>
                  <a:srgbClr val="002060"/>
                </a:solidFill>
                <a:latin typeface="Courier New" panose="02070309020205020404" pitchFamily="49" charset="0"/>
              </a:rPr>
              <a:t> 0, </a:t>
            </a:r>
            <a:r>
              <a:rPr lang="en-US" sz="2400" b="1" dirty="0">
                <a:solidFill>
                  <a:srgbClr val="0070C0"/>
                </a:solidFill>
                <a:latin typeface="Courier New" panose="02070309020205020404" pitchFamily="49" charset="0"/>
              </a:rPr>
              <a:t>N</a:t>
            </a:r>
            <a:r>
              <a:rPr lang="en-US" sz="2400" dirty="0">
                <a:solidFill>
                  <a:srgbClr val="002060"/>
                </a:solidFill>
                <a:latin typeface="Courier New" panose="02070309020205020404" pitchFamily="49" charset="0"/>
              </a:rPr>
              <a:t> = 0</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764220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smtClean="0">
                <a:solidFill>
                  <a:schemeClr val="accent1">
                    <a:lumMod val="75000"/>
                  </a:schemeClr>
                </a:solidFill>
              </a:rPr>
              <a:t>User-Defined Functions</a:t>
            </a:r>
            <a:endParaRPr lang="en-US" b="1" dirty="0">
              <a:solidFill>
                <a:schemeClr val="accent1">
                  <a:lumMod val="75000"/>
                </a:schemeClr>
              </a:solidFill>
            </a:endParaRPr>
          </a:p>
        </p:txBody>
      </p:sp>
      <p:sp>
        <p:nvSpPr>
          <p:cNvPr id="3" name="Content Placeholder 2"/>
          <p:cNvSpPr>
            <a:spLocks noGrp="1"/>
          </p:cNvSpPr>
          <p:nvPr>
            <p:ph idx="1"/>
          </p:nvPr>
        </p:nvSpPr>
        <p:spPr>
          <a:xfrm>
            <a:off x="1097280" y="1845734"/>
            <a:ext cx="9294607" cy="4023360"/>
          </a:xfrm>
        </p:spPr>
        <p:txBody>
          <a:bodyPr>
            <a:noAutofit/>
          </a:bodyPr>
          <a:lstStyle/>
          <a:p>
            <a:pPr marL="0" indent="0">
              <a:lnSpc>
                <a:spcPct val="100000"/>
              </a:lnSpc>
              <a:spcBef>
                <a:spcPts val="0"/>
              </a:spcBef>
              <a:spcAft>
                <a:spcPts val="600"/>
              </a:spcAft>
              <a:buFont typeface="Times" panose="02020603050405020304" pitchFamily="18" charset="0"/>
              <a:buNone/>
            </a:pPr>
            <a:r>
              <a:rPr lang="en-US" sz="2400" dirty="0" smtClean="0">
                <a:solidFill>
                  <a:srgbClr val="002060"/>
                </a:solidFill>
              </a:rPr>
              <a:t> </a:t>
            </a:r>
            <a:r>
              <a:rPr lang="en-US" sz="2800" b="1" dirty="0">
                <a:solidFill>
                  <a:srgbClr val="002060"/>
                </a:solidFill>
              </a:rPr>
              <a:t>User-defined functions</a:t>
            </a:r>
            <a:r>
              <a:rPr lang="en-US" sz="2800" dirty="0">
                <a:solidFill>
                  <a:srgbClr val="002060"/>
                </a:solidFill>
              </a:rPr>
              <a:t> are created by the programmer. </a:t>
            </a:r>
          </a:p>
          <a:p>
            <a:pPr marL="0" indent="0">
              <a:lnSpc>
                <a:spcPct val="100000"/>
              </a:lnSpc>
              <a:spcBef>
                <a:spcPts val="0"/>
              </a:spcBef>
              <a:spcAft>
                <a:spcPts val="600"/>
              </a:spcAft>
              <a:buFont typeface="Times" panose="02020603050405020304" pitchFamily="18" charset="0"/>
              <a:buNone/>
            </a:pPr>
            <a:r>
              <a:rPr lang="en-US" sz="2800" dirty="0">
                <a:solidFill>
                  <a:srgbClr val="002060"/>
                </a:solidFill>
              </a:rPr>
              <a:t>The differences between a function and a subprogram are:</a:t>
            </a:r>
          </a:p>
          <a:p>
            <a:pPr marL="0" lvl="1" indent="0">
              <a:lnSpc>
                <a:spcPct val="100000"/>
              </a:lnSpc>
              <a:spcBef>
                <a:spcPts val="0"/>
              </a:spcBef>
              <a:spcAft>
                <a:spcPts val="600"/>
              </a:spcAft>
              <a:buFontTx/>
              <a:buAutoNum type="arabicPeriod"/>
            </a:pPr>
            <a:r>
              <a:rPr lang="en-US" sz="2800" dirty="0" smtClean="0">
                <a:solidFill>
                  <a:srgbClr val="002060"/>
                </a:solidFill>
              </a:rPr>
              <a:t> A </a:t>
            </a:r>
            <a:r>
              <a:rPr lang="en-US" sz="2800" dirty="0">
                <a:solidFill>
                  <a:srgbClr val="002060"/>
                </a:solidFill>
              </a:rPr>
              <a:t>function’s name may be assigned a value in the code that </a:t>
            </a:r>
            <a:endParaRPr lang="en-US" sz="2800" dirty="0" smtClean="0">
              <a:solidFill>
                <a:srgbClr val="002060"/>
              </a:solidFill>
            </a:endParaRPr>
          </a:p>
          <a:p>
            <a:pPr marL="0" lvl="1" indent="0">
              <a:lnSpc>
                <a:spcPct val="100000"/>
              </a:lnSpc>
              <a:spcBef>
                <a:spcPts val="0"/>
              </a:spcBef>
              <a:spcAft>
                <a:spcPts val="600"/>
              </a:spcAft>
              <a:buNone/>
            </a:pPr>
            <a:r>
              <a:rPr lang="en-US" sz="2800" dirty="0">
                <a:solidFill>
                  <a:srgbClr val="002060"/>
                </a:solidFill>
              </a:rPr>
              <a:t> </a:t>
            </a:r>
            <a:r>
              <a:rPr lang="en-US" sz="2800" dirty="0" smtClean="0">
                <a:solidFill>
                  <a:srgbClr val="002060"/>
                </a:solidFill>
              </a:rPr>
              <a:t>   defines </a:t>
            </a:r>
            <a:r>
              <a:rPr lang="en-US" sz="2800" dirty="0">
                <a:solidFill>
                  <a:srgbClr val="002060"/>
                </a:solidFill>
              </a:rPr>
              <a:t>it.</a:t>
            </a:r>
          </a:p>
          <a:p>
            <a:pPr marL="0" lvl="1" indent="0">
              <a:lnSpc>
                <a:spcPct val="100000"/>
              </a:lnSpc>
              <a:spcBef>
                <a:spcPts val="0"/>
              </a:spcBef>
              <a:spcAft>
                <a:spcPts val="600"/>
              </a:spcAft>
              <a:buFontTx/>
              <a:buAutoNum type="arabicPeriod"/>
            </a:pPr>
            <a:r>
              <a:rPr lang="en-US" sz="2800" dirty="0" smtClean="0">
                <a:solidFill>
                  <a:srgbClr val="002060"/>
                </a:solidFill>
              </a:rPr>
              <a:t> A </a:t>
            </a:r>
            <a:r>
              <a:rPr lang="en-US" sz="2800" dirty="0">
                <a:solidFill>
                  <a:srgbClr val="002060"/>
                </a:solidFill>
              </a:rPr>
              <a:t>function is called by placing its name with its </a:t>
            </a:r>
            <a:r>
              <a:rPr lang="en-US" sz="2800" dirty="0" smtClean="0">
                <a:solidFill>
                  <a:srgbClr val="002060"/>
                </a:solidFill>
              </a:rPr>
              <a:t>arguments</a:t>
            </a:r>
          </a:p>
          <a:p>
            <a:pPr marL="0" lvl="1" indent="0">
              <a:lnSpc>
                <a:spcPct val="100000"/>
              </a:lnSpc>
              <a:spcBef>
                <a:spcPts val="0"/>
              </a:spcBef>
              <a:spcAft>
                <a:spcPts val="600"/>
              </a:spcAft>
              <a:buNone/>
            </a:pPr>
            <a:r>
              <a:rPr lang="en-US" sz="2800" dirty="0" smtClean="0">
                <a:solidFill>
                  <a:srgbClr val="002060"/>
                </a:solidFill>
              </a:rPr>
              <a:t>    anywhere </a:t>
            </a:r>
            <a:r>
              <a:rPr lang="en-US" sz="2800" dirty="0">
                <a:solidFill>
                  <a:srgbClr val="002060"/>
                </a:solidFill>
              </a:rPr>
              <a:t>in the program where a constant of the </a:t>
            </a:r>
            <a:r>
              <a:rPr lang="en-US" sz="2800" dirty="0" smtClean="0">
                <a:solidFill>
                  <a:srgbClr val="002060"/>
                </a:solidFill>
              </a:rPr>
              <a:t>function’s</a:t>
            </a:r>
          </a:p>
          <a:p>
            <a:pPr marL="0" lvl="1" indent="0">
              <a:lnSpc>
                <a:spcPct val="100000"/>
              </a:lnSpc>
              <a:spcBef>
                <a:spcPts val="0"/>
              </a:spcBef>
              <a:spcAft>
                <a:spcPts val="600"/>
              </a:spcAft>
              <a:buNone/>
            </a:pPr>
            <a:r>
              <a:rPr lang="en-US" sz="2800" dirty="0" smtClean="0">
                <a:solidFill>
                  <a:srgbClr val="002060"/>
                </a:solidFill>
              </a:rPr>
              <a:t>    type </a:t>
            </a:r>
            <a:r>
              <a:rPr lang="en-US" sz="2800" dirty="0">
                <a:solidFill>
                  <a:srgbClr val="002060"/>
                </a:solidFill>
              </a:rPr>
              <a:t>is allowed.</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4002097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smtClean="0">
                <a:solidFill>
                  <a:schemeClr val="accent1">
                    <a:lumMod val="75000"/>
                  </a:schemeClr>
                </a:solidFill>
              </a:rPr>
              <a:t>Example: The Cube Function</a:t>
            </a:r>
            <a:endParaRPr lang="en-US" b="1" dirty="0">
              <a:solidFill>
                <a:schemeClr val="accent1">
                  <a:lumMod val="75000"/>
                </a:schemeClr>
              </a:solidFill>
            </a:endParaRPr>
          </a:p>
        </p:txBody>
      </p:sp>
      <p:sp>
        <p:nvSpPr>
          <p:cNvPr id="3" name="Content Placeholder 2"/>
          <p:cNvSpPr>
            <a:spLocks noGrp="1"/>
          </p:cNvSpPr>
          <p:nvPr>
            <p:ph idx="1"/>
          </p:nvPr>
        </p:nvSpPr>
        <p:spPr>
          <a:xfrm>
            <a:off x="914400" y="1845733"/>
            <a:ext cx="9961581" cy="4157033"/>
          </a:xfrm>
        </p:spPr>
        <p:txBody>
          <a:bodyPr>
            <a:noAutofit/>
          </a:bodyPr>
          <a:lstStyle/>
          <a:p>
            <a:pPr marL="0" indent="0">
              <a:lnSpc>
                <a:spcPct val="100000"/>
              </a:lnSpc>
              <a:spcBef>
                <a:spcPts val="0"/>
              </a:spcBef>
              <a:spcAft>
                <a:spcPts val="600"/>
              </a:spcAft>
            </a:pPr>
            <a:r>
              <a:rPr lang="en-US" dirty="0" smtClean="0">
                <a:solidFill>
                  <a:srgbClr val="002060"/>
                </a:solidFill>
              </a:rPr>
              <a:t>Since </a:t>
            </a:r>
            <a:r>
              <a:rPr lang="en-US" dirty="0">
                <a:solidFill>
                  <a:srgbClr val="002060"/>
                </a:solidFill>
              </a:rPr>
              <a:t>function calls evaluate to some value, the definition of the </a:t>
            </a:r>
            <a:r>
              <a:rPr lang="en-US" dirty="0">
                <a:solidFill>
                  <a:srgbClr val="002060"/>
                </a:solidFill>
                <a:latin typeface="Courier New" panose="02070309020205020404" pitchFamily="49" charset="0"/>
              </a:rPr>
              <a:t>Function</a:t>
            </a:r>
            <a:r>
              <a:rPr lang="en-US" dirty="0">
                <a:solidFill>
                  <a:srgbClr val="002060"/>
                </a:solidFill>
              </a:rPr>
              <a:t> must include which </a:t>
            </a:r>
            <a:r>
              <a:rPr lang="en-US" b="1" dirty="0">
                <a:solidFill>
                  <a:srgbClr val="002060"/>
                </a:solidFill>
              </a:rPr>
              <a:t>data type </a:t>
            </a:r>
            <a:r>
              <a:rPr lang="en-US" dirty="0">
                <a:solidFill>
                  <a:srgbClr val="002060"/>
                </a:solidFill>
              </a:rPr>
              <a:t>the function evaluates to.</a:t>
            </a:r>
          </a:p>
          <a:p>
            <a:pPr marL="0" indent="0">
              <a:lnSpc>
                <a:spcPct val="100000"/>
              </a:lnSpc>
              <a:spcBef>
                <a:spcPts val="0"/>
              </a:spcBef>
              <a:spcAft>
                <a:spcPts val="600"/>
              </a:spcAft>
            </a:pPr>
            <a:r>
              <a:rPr lang="en-US" dirty="0">
                <a:solidFill>
                  <a:srgbClr val="002060"/>
                </a:solidFill>
              </a:rPr>
              <a:t>The following </a:t>
            </a:r>
            <a:r>
              <a:rPr lang="en-US" dirty="0" err="1">
                <a:solidFill>
                  <a:srgbClr val="002060"/>
                </a:solidFill>
              </a:rPr>
              <a:t>pseudocode</a:t>
            </a:r>
            <a:r>
              <a:rPr lang="en-US" dirty="0">
                <a:solidFill>
                  <a:srgbClr val="002060"/>
                </a:solidFill>
              </a:rPr>
              <a:t> shows the syntax for defining a </a:t>
            </a:r>
            <a:r>
              <a:rPr lang="en-US" dirty="0">
                <a:solidFill>
                  <a:srgbClr val="002060"/>
                </a:solidFill>
                <a:latin typeface="Courier New" panose="02070309020205020404" pitchFamily="49" charset="0"/>
              </a:rPr>
              <a:t>Function</a:t>
            </a:r>
            <a:r>
              <a:rPr lang="en-US" dirty="0">
                <a:solidFill>
                  <a:srgbClr val="002060"/>
                </a:solidFill>
              </a:rPr>
              <a:t> that finds the cube of a number:</a:t>
            </a:r>
          </a:p>
          <a:p>
            <a:pPr marL="0" lvl="4" indent="0">
              <a:lnSpc>
                <a:spcPct val="100000"/>
              </a:lnSpc>
              <a:spcBef>
                <a:spcPts val="0"/>
              </a:spcBef>
              <a:spcAft>
                <a:spcPts val="600"/>
              </a:spcAft>
              <a:buFontTx/>
              <a:buNone/>
            </a:pPr>
            <a:r>
              <a:rPr lang="en-US" sz="1800" dirty="0" smtClean="0">
                <a:solidFill>
                  <a:srgbClr val="002060"/>
                </a:solidFill>
                <a:latin typeface="Courier New" panose="02070309020205020404" pitchFamily="49" charset="0"/>
              </a:rPr>
              <a:t>		Main</a:t>
            </a:r>
            <a:endParaRPr lang="en-US" sz="1800" dirty="0">
              <a:solidFill>
                <a:srgbClr val="002060"/>
              </a:solidFill>
              <a:latin typeface="Courier New" panose="02070309020205020404" pitchFamily="49" charset="0"/>
            </a:endParaRPr>
          </a:p>
          <a:p>
            <a:pPr marL="0" lvl="4" indent="0">
              <a:lnSpc>
                <a:spcPct val="100000"/>
              </a:lnSpc>
              <a:spcBef>
                <a:spcPts val="0"/>
              </a:spcBef>
              <a:spcAft>
                <a:spcPts val="600"/>
              </a:spcAft>
              <a:buFontTx/>
              <a:buNone/>
            </a:pPr>
            <a:r>
              <a:rPr lang="en-US" sz="1800" dirty="0">
                <a:solidFill>
                  <a:srgbClr val="002060"/>
                </a:solidFill>
                <a:latin typeface="Courier New" panose="02070309020205020404" pitchFamily="49" charset="0"/>
              </a:rPr>
              <a:t>		</a:t>
            </a:r>
            <a:r>
              <a:rPr lang="en-US" sz="1800" dirty="0" smtClean="0">
                <a:solidFill>
                  <a:srgbClr val="002060"/>
                </a:solidFill>
                <a:latin typeface="Courier New" panose="02070309020205020404" pitchFamily="49" charset="0"/>
              </a:rPr>
              <a:t>	Declare </a:t>
            </a:r>
            <a:r>
              <a:rPr lang="en-US" sz="1800" b="1" dirty="0" err="1">
                <a:solidFill>
                  <a:srgbClr val="0070C0"/>
                </a:solidFill>
                <a:latin typeface="Courier New" panose="02070309020205020404" pitchFamily="49" charset="0"/>
              </a:rPr>
              <a:t>LittleBox</a:t>
            </a:r>
            <a:r>
              <a:rPr lang="en-US" sz="1800" dirty="0">
                <a:solidFill>
                  <a:srgbClr val="002060"/>
                </a:solidFill>
                <a:latin typeface="Courier New" panose="02070309020205020404" pitchFamily="49" charset="0"/>
              </a:rPr>
              <a:t> As Float</a:t>
            </a:r>
          </a:p>
          <a:p>
            <a:pPr marL="0" lvl="4" indent="0">
              <a:lnSpc>
                <a:spcPct val="100000"/>
              </a:lnSpc>
              <a:spcBef>
                <a:spcPts val="0"/>
              </a:spcBef>
              <a:spcAft>
                <a:spcPts val="600"/>
              </a:spcAft>
              <a:buFontTx/>
              <a:buNone/>
            </a:pPr>
            <a:r>
              <a:rPr lang="en-US" sz="1800" dirty="0">
                <a:solidFill>
                  <a:srgbClr val="002060"/>
                </a:solidFill>
                <a:latin typeface="Courier New" panose="02070309020205020404" pitchFamily="49" charset="0"/>
              </a:rPr>
              <a:t>		</a:t>
            </a:r>
            <a:r>
              <a:rPr lang="en-US" sz="1800" dirty="0" smtClean="0">
                <a:solidFill>
                  <a:srgbClr val="002060"/>
                </a:solidFill>
                <a:latin typeface="Courier New" panose="02070309020205020404" pitchFamily="49" charset="0"/>
              </a:rPr>
              <a:t>	Set </a:t>
            </a:r>
            <a:r>
              <a:rPr lang="en-US" sz="1800" b="1" dirty="0" err="1">
                <a:solidFill>
                  <a:srgbClr val="0070C0"/>
                </a:solidFill>
                <a:latin typeface="Courier New" panose="02070309020205020404" pitchFamily="49" charset="0"/>
              </a:rPr>
              <a:t>LittleBox</a:t>
            </a:r>
            <a:r>
              <a:rPr lang="en-US" sz="1800" dirty="0">
                <a:solidFill>
                  <a:srgbClr val="002060"/>
                </a:solidFill>
                <a:latin typeface="Courier New" panose="02070309020205020404" pitchFamily="49" charset="0"/>
              </a:rPr>
              <a:t> = Cube(10)</a:t>
            </a:r>
          </a:p>
          <a:p>
            <a:pPr marL="0" lvl="4" indent="0">
              <a:lnSpc>
                <a:spcPct val="100000"/>
              </a:lnSpc>
              <a:spcBef>
                <a:spcPts val="0"/>
              </a:spcBef>
              <a:spcAft>
                <a:spcPts val="600"/>
              </a:spcAft>
              <a:buFontTx/>
              <a:buNone/>
            </a:pPr>
            <a:r>
              <a:rPr lang="en-US" sz="1800" dirty="0">
                <a:solidFill>
                  <a:srgbClr val="002060"/>
                </a:solidFill>
                <a:latin typeface="Courier New" panose="02070309020205020404" pitchFamily="49" charset="0"/>
              </a:rPr>
              <a:t>		</a:t>
            </a:r>
            <a:r>
              <a:rPr lang="en-US" sz="1800" dirty="0" smtClean="0">
                <a:solidFill>
                  <a:srgbClr val="002060"/>
                </a:solidFill>
                <a:latin typeface="Courier New" panose="02070309020205020404" pitchFamily="49" charset="0"/>
              </a:rPr>
              <a:t>	Write </a:t>
            </a:r>
            <a:r>
              <a:rPr lang="en-US" sz="1800" b="1" dirty="0" err="1">
                <a:solidFill>
                  <a:srgbClr val="0070C0"/>
                </a:solidFill>
                <a:latin typeface="Courier New" panose="02070309020205020404" pitchFamily="49" charset="0"/>
              </a:rPr>
              <a:t>LittleBox</a:t>
            </a:r>
            <a:endParaRPr lang="en-US" sz="1800" b="1" dirty="0">
              <a:solidFill>
                <a:srgbClr val="0070C0"/>
              </a:solidFill>
              <a:latin typeface="Courier New" panose="02070309020205020404" pitchFamily="49" charset="0"/>
            </a:endParaRPr>
          </a:p>
          <a:p>
            <a:pPr marL="0" lvl="4" indent="0">
              <a:lnSpc>
                <a:spcPct val="100000"/>
              </a:lnSpc>
              <a:spcBef>
                <a:spcPts val="0"/>
              </a:spcBef>
              <a:spcAft>
                <a:spcPts val="600"/>
              </a:spcAft>
              <a:buFontTx/>
              <a:buNone/>
            </a:pPr>
            <a:r>
              <a:rPr lang="en-US" sz="1800" dirty="0" smtClean="0">
                <a:solidFill>
                  <a:srgbClr val="002060"/>
                </a:solidFill>
                <a:latin typeface="Courier New" panose="02070309020205020404" pitchFamily="49" charset="0"/>
              </a:rPr>
              <a:t>		End </a:t>
            </a:r>
            <a:r>
              <a:rPr lang="en-US" sz="1800" dirty="0">
                <a:solidFill>
                  <a:srgbClr val="002060"/>
                </a:solidFill>
                <a:latin typeface="Courier New" panose="02070309020205020404" pitchFamily="49" charset="0"/>
              </a:rPr>
              <a:t>Program</a:t>
            </a:r>
          </a:p>
          <a:p>
            <a:pPr marL="0" lvl="4" indent="0">
              <a:lnSpc>
                <a:spcPct val="100000"/>
              </a:lnSpc>
              <a:spcBef>
                <a:spcPts val="0"/>
              </a:spcBef>
              <a:spcAft>
                <a:spcPts val="600"/>
              </a:spcAft>
              <a:buFontTx/>
              <a:buNone/>
            </a:pPr>
            <a:r>
              <a:rPr lang="en-US" sz="1800" dirty="0" smtClean="0">
                <a:solidFill>
                  <a:srgbClr val="002060"/>
                </a:solidFill>
                <a:latin typeface="Courier New" panose="02070309020205020404" pitchFamily="49" charset="0"/>
              </a:rPr>
              <a:t>		Function </a:t>
            </a:r>
            <a:r>
              <a:rPr lang="en-US" sz="1800" dirty="0">
                <a:solidFill>
                  <a:srgbClr val="002060"/>
                </a:solidFill>
                <a:latin typeface="Courier New" panose="02070309020205020404" pitchFamily="49" charset="0"/>
              </a:rPr>
              <a:t>Cube(</a:t>
            </a:r>
            <a:r>
              <a:rPr lang="en-US" sz="1800" b="1" dirty="0">
                <a:solidFill>
                  <a:srgbClr val="0070C0"/>
                </a:solidFill>
                <a:latin typeface="Courier New" panose="02070309020205020404" pitchFamily="49" charset="0"/>
              </a:rPr>
              <a:t>Side</a:t>
            </a:r>
            <a:r>
              <a:rPr lang="en-US" sz="1800" dirty="0">
                <a:solidFill>
                  <a:srgbClr val="002060"/>
                </a:solidFill>
                <a:latin typeface="Courier New" panose="02070309020205020404" pitchFamily="49" charset="0"/>
              </a:rPr>
              <a:t>) As Float</a:t>
            </a:r>
          </a:p>
          <a:p>
            <a:pPr marL="0" lvl="4" indent="0">
              <a:lnSpc>
                <a:spcPct val="100000"/>
              </a:lnSpc>
              <a:spcBef>
                <a:spcPts val="0"/>
              </a:spcBef>
              <a:spcAft>
                <a:spcPts val="600"/>
              </a:spcAft>
              <a:buFontTx/>
              <a:buNone/>
            </a:pPr>
            <a:r>
              <a:rPr lang="en-US" sz="1800" dirty="0">
                <a:solidFill>
                  <a:srgbClr val="002060"/>
                </a:solidFill>
                <a:latin typeface="Courier New" panose="02070309020205020404" pitchFamily="49" charset="0"/>
              </a:rPr>
              <a:t>		</a:t>
            </a:r>
            <a:r>
              <a:rPr lang="en-US" sz="1800" dirty="0" smtClean="0">
                <a:solidFill>
                  <a:srgbClr val="002060"/>
                </a:solidFill>
                <a:latin typeface="Courier New" panose="02070309020205020404" pitchFamily="49" charset="0"/>
              </a:rPr>
              <a:t>	Set </a:t>
            </a:r>
            <a:r>
              <a:rPr lang="en-US" sz="1800" dirty="0">
                <a:solidFill>
                  <a:srgbClr val="002060"/>
                </a:solidFill>
                <a:latin typeface="Courier New" panose="02070309020205020404" pitchFamily="49" charset="0"/>
              </a:rPr>
              <a:t>Cube = </a:t>
            </a:r>
            <a:r>
              <a:rPr lang="en-US" sz="1800" b="1" dirty="0">
                <a:solidFill>
                  <a:srgbClr val="0070C0"/>
                </a:solidFill>
                <a:latin typeface="Courier New" panose="02070309020205020404" pitchFamily="49" charset="0"/>
              </a:rPr>
              <a:t>Side</a:t>
            </a:r>
            <a:r>
              <a:rPr lang="en-US" sz="1800" dirty="0">
                <a:solidFill>
                  <a:srgbClr val="002060"/>
                </a:solidFill>
                <a:latin typeface="Courier New" panose="02070309020205020404" pitchFamily="49" charset="0"/>
              </a:rPr>
              <a:t>^3</a:t>
            </a:r>
          </a:p>
          <a:p>
            <a:pPr marL="0" lvl="4" indent="0">
              <a:lnSpc>
                <a:spcPct val="100000"/>
              </a:lnSpc>
              <a:spcBef>
                <a:spcPts val="0"/>
              </a:spcBef>
              <a:spcAft>
                <a:spcPts val="600"/>
              </a:spcAft>
              <a:buFontTx/>
              <a:buNone/>
            </a:pPr>
            <a:r>
              <a:rPr lang="en-US" sz="1800" dirty="0" smtClean="0">
                <a:solidFill>
                  <a:srgbClr val="002060"/>
                </a:solidFill>
                <a:latin typeface="Courier New" panose="02070309020205020404" pitchFamily="49" charset="0"/>
              </a:rPr>
              <a:t>		End </a:t>
            </a:r>
            <a:r>
              <a:rPr lang="en-US" sz="1800" dirty="0">
                <a:solidFill>
                  <a:srgbClr val="002060"/>
                </a:solidFill>
                <a:latin typeface="Courier New" panose="02070309020205020404" pitchFamily="49" charset="0"/>
              </a:rPr>
              <a:t>Function</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70213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smtClean="0">
                <a:solidFill>
                  <a:schemeClr val="accent1">
                    <a:lumMod val="75000"/>
                  </a:schemeClr>
                </a:solidFill>
              </a:rPr>
              <a:t>When to Use a Function</a:t>
            </a:r>
            <a:endParaRPr lang="en-US" b="1" dirty="0">
              <a:solidFill>
                <a:schemeClr val="accent1">
                  <a:lumMod val="75000"/>
                </a:schemeClr>
              </a:solidFill>
            </a:endParaRPr>
          </a:p>
        </p:txBody>
      </p:sp>
      <p:sp>
        <p:nvSpPr>
          <p:cNvPr id="3" name="Content Placeholder 2"/>
          <p:cNvSpPr>
            <a:spLocks noGrp="1"/>
          </p:cNvSpPr>
          <p:nvPr>
            <p:ph idx="1"/>
          </p:nvPr>
        </p:nvSpPr>
        <p:spPr>
          <a:xfrm>
            <a:off x="914400" y="1845734"/>
            <a:ext cx="9638852" cy="3554606"/>
          </a:xfrm>
        </p:spPr>
        <p:txBody>
          <a:bodyPr>
            <a:noAutofit/>
          </a:bodyPr>
          <a:lstStyle/>
          <a:p>
            <a:pPr>
              <a:buFont typeface="Wingdings" panose="05000000000000000000" pitchFamily="2" charset="2"/>
              <a:buChar char="Ø"/>
            </a:pPr>
            <a:r>
              <a:rPr lang="en-US" sz="3200" dirty="0" smtClean="0">
                <a:solidFill>
                  <a:srgbClr val="002060"/>
                </a:solidFill>
              </a:rPr>
              <a:t> If </a:t>
            </a:r>
            <a:r>
              <a:rPr lang="en-US" sz="3200" dirty="0">
                <a:solidFill>
                  <a:srgbClr val="002060"/>
                </a:solidFill>
              </a:rPr>
              <a:t>the programming language you are using contains both functions and non-function subprograms, then either one may be used to implement a given program </a:t>
            </a:r>
            <a:r>
              <a:rPr lang="en-US" sz="3200" dirty="0" err="1">
                <a:solidFill>
                  <a:srgbClr val="002060"/>
                </a:solidFill>
              </a:rPr>
              <a:t>submodule</a:t>
            </a:r>
            <a:r>
              <a:rPr lang="en-US" sz="3200" dirty="0">
                <a:solidFill>
                  <a:srgbClr val="002060"/>
                </a:solidFill>
              </a:rPr>
              <a:t>. </a:t>
            </a:r>
          </a:p>
          <a:p>
            <a:pPr>
              <a:buFont typeface="Wingdings" panose="05000000000000000000" pitchFamily="2" charset="2"/>
              <a:buChar char="Ø"/>
            </a:pPr>
            <a:r>
              <a:rPr lang="en-US" sz="3200" dirty="0" smtClean="0">
                <a:solidFill>
                  <a:srgbClr val="002060"/>
                </a:solidFill>
              </a:rPr>
              <a:t> If </a:t>
            </a:r>
            <a:r>
              <a:rPr lang="en-US" sz="3200" dirty="0">
                <a:solidFill>
                  <a:srgbClr val="002060"/>
                </a:solidFill>
              </a:rPr>
              <a:t>the </a:t>
            </a:r>
            <a:r>
              <a:rPr lang="en-US" sz="3200" dirty="0" err="1">
                <a:solidFill>
                  <a:srgbClr val="002060"/>
                </a:solidFill>
              </a:rPr>
              <a:t>submodule</a:t>
            </a:r>
            <a:r>
              <a:rPr lang="en-US" sz="3200" dirty="0">
                <a:solidFill>
                  <a:srgbClr val="002060"/>
                </a:solidFill>
              </a:rPr>
              <a:t> computes and returns a single value to the calling module, then implement it with a function.</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002719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400" b="1" dirty="0" smtClean="0">
                <a:solidFill>
                  <a:schemeClr val="accent1">
                    <a:lumMod val="75000"/>
                  </a:schemeClr>
                </a:solidFill>
              </a:rPr>
              <a:t>Data Flow Diagram </a:t>
            </a:r>
            <a:r>
              <a:rPr lang="en-US" sz="2000" dirty="0" smtClean="0">
                <a:solidFill>
                  <a:srgbClr val="002060"/>
                </a:solidFill>
              </a:rPr>
              <a:t>[using </a:t>
            </a:r>
            <a:r>
              <a:rPr lang="en-US" sz="2000" dirty="0">
                <a:solidFill>
                  <a:srgbClr val="002060"/>
                </a:solidFill>
              </a:rPr>
              <a:t>the Sale Price Computation Problem from the </a:t>
            </a:r>
            <a:r>
              <a:rPr lang="en-US" sz="2000" dirty="0" smtClean="0">
                <a:solidFill>
                  <a:srgbClr val="002060"/>
                </a:solidFill>
              </a:rPr>
              <a:t>text]</a:t>
            </a:r>
            <a:endParaRPr lang="en-US" sz="2000" b="1"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pic>
        <p:nvPicPr>
          <p:cNvPr id="5" name="Picture 6" descr="fig08_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17203" y="1846263"/>
            <a:ext cx="815903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523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740485" y="178593"/>
            <a:ext cx="7489115" cy="617473"/>
          </a:xfrm>
        </p:spPr>
        <p:txBody>
          <a:bodyPr>
            <a:normAutofit/>
          </a:bodyPr>
          <a:lstStyle/>
          <a:p>
            <a:r>
              <a:rPr lang="en-US" sz="2800" b="1" dirty="0" smtClean="0">
                <a:solidFill>
                  <a:schemeClr val="accent1">
                    <a:lumMod val="75000"/>
                  </a:schemeClr>
                </a:solidFill>
              </a:rPr>
              <a:t>Example: Getting Good Mileage Out of a Function</a:t>
            </a:r>
            <a:endParaRPr lang="en-US" sz="2800" b="1" dirty="0">
              <a:solidFill>
                <a:schemeClr val="accent1">
                  <a:lumMod val="75000"/>
                </a:schemeClr>
              </a:solidFill>
            </a:endParaRPr>
          </a:p>
        </p:txBody>
      </p:sp>
      <p:sp>
        <p:nvSpPr>
          <p:cNvPr id="3" name="Content Placeholder 2"/>
          <p:cNvSpPr>
            <a:spLocks noGrp="1"/>
          </p:cNvSpPr>
          <p:nvPr>
            <p:ph idx="4294967295"/>
          </p:nvPr>
        </p:nvSpPr>
        <p:spPr>
          <a:xfrm>
            <a:off x="494853" y="1097282"/>
            <a:ext cx="9918550" cy="4808668"/>
          </a:xfrm>
        </p:spPr>
        <p:txBody>
          <a:bodyPr>
            <a:noAutofit/>
          </a:bodyPr>
          <a:lstStyle/>
          <a:p>
            <a:pPr marL="0" indent="0">
              <a:lnSpc>
                <a:spcPct val="100000"/>
              </a:lnSpc>
              <a:spcBef>
                <a:spcPts val="0"/>
              </a:spcBef>
              <a:spcAft>
                <a:spcPts val="600"/>
              </a:spcAft>
              <a:buFont typeface="Times" panose="02020603050405020304" pitchFamily="18" charset="0"/>
              <a:buNone/>
            </a:pPr>
            <a:r>
              <a:rPr lang="en-US" sz="1600" dirty="0">
                <a:solidFill>
                  <a:srgbClr val="002060"/>
                </a:solidFill>
              </a:rPr>
              <a:t>The following program segment will compare the cost of several road trips by calculating miles per gallon used on each trip. By identifying the type of trip, it will compare highway miles and city </a:t>
            </a:r>
            <a:r>
              <a:rPr lang="en-US" sz="1600" dirty="0" smtClean="0">
                <a:solidFill>
                  <a:srgbClr val="002060"/>
                </a:solidFill>
              </a:rPr>
              <a:t>miles. </a:t>
            </a:r>
            <a:endParaRPr lang="en-US" sz="1600" dirty="0">
              <a:solidFill>
                <a:srgbClr val="002060"/>
              </a:solidFill>
            </a:endParaRPr>
          </a:p>
          <a:p>
            <a:pPr marL="0" indent="0">
              <a:lnSpc>
                <a:spcPct val="100000"/>
              </a:lnSpc>
              <a:spcBef>
                <a:spcPts val="0"/>
              </a:spcBef>
              <a:spcAft>
                <a:spcPts val="600"/>
              </a:spcAft>
              <a:buFont typeface="Times" panose="02020603050405020304" pitchFamily="18" charset="0"/>
              <a:buNone/>
            </a:pPr>
            <a:r>
              <a:rPr lang="en-US" sz="1600" dirty="0">
                <a:solidFill>
                  <a:srgbClr val="002060"/>
                </a:solidFill>
              </a:rPr>
              <a:t>The output required is a table that identifies the specific type of road trip, the total miles of each trip, and the miles per gallon used for each trip. Parallel arrays, as follows, are used to store this information:</a:t>
            </a:r>
          </a:p>
          <a:p>
            <a:pPr marL="468630" lvl="2" indent="-285750">
              <a:lnSpc>
                <a:spcPct val="100000"/>
              </a:lnSpc>
              <a:spcBef>
                <a:spcPts val="0"/>
              </a:spcBef>
              <a:spcAft>
                <a:spcPts val="600"/>
              </a:spcAft>
              <a:buFont typeface="Wingdings" panose="05000000000000000000" pitchFamily="2" charset="2"/>
              <a:buChar char="Ø"/>
            </a:pPr>
            <a:r>
              <a:rPr lang="en-US" sz="1800" dirty="0">
                <a:solidFill>
                  <a:srgbClr val="002060"/>
                </a:solidFill>
              </a:rPr>
              <a:t>A </a:t>
            </a:r>
            <a:r>
              <a:rPr lang="en-US" sz="1800" dirty="0">
                <a:solidFill>
                  <a:srgbClr val="002060"/>
                </a:solidFill>
                <a:latin typeface="Courier New" panose="02070309020205020404" pitchFamily="49" charset="0"/>
              </a:rPr>
              <a:t>String</a:t>
            </a:r>
            <a:r>
              <a:rPr lang="en-US" sz="1800" dirty="0">
                <a:solidFill>
                  <a:srgbClr val="002060"/>
                </a:solidFill>
              </a:rPr>
              <a:t> array: </a:t>
            </a:r>
            <a:r>
              <a:rPr lang="en-US" sz="1800" b="1" dirty="0" err="1">
                <a:solidFill>
                  <a:srgbClr val="0070C0"/>
                </a:solidFill>
                <a:latin typeface="Courier New" panose="02070309020205020404" pitchFamily="49" charset="0"/>
              </a:rPr>
              <a:t>TripName</a:t>
            </a:r>
            <a:r>
              <a:rPr lang="en-US" sz="1800" b="1" dirty="0">
                <a:solidFill>
                  <a:srgbClr val="0070C0"/>
                </a:solidFill>
                <a:latin typeface="Courier New" panose="02070309020205020404" pitchFamily="49" charset="0"/>
              </a:rPr>
              <a:t>[10]</a:t>
            </a:r>
          </a:p>
          <a:p>
            <a:pPr marL="468630" lvl="2" indent="-285750">
              <a:lnSpc>
                <a:spcPct val="100000"/>
              </a:lnSpc>
              <a:spcBef>
                <a:spcPts val="0"/>
              </a:spcBef>
              <a:spcAft>
                <a:spcPts val="600"/>
              </a:spcAft>
              <a:buFont typeface="Wingdings" panose="05000000000000000000" pitchFamily="2" charset="2"/>
              <a:buChar char="Ø"/>
            </a:pPr>
            <a:r>
              <a:rPr lang="en-US" sz="1800" dirty="0">
                <a:solidFill>
                  <a:srgbClr val="002060"/>
                </a:solidFill>
              </a:rPr>
              <a:t>Two </a:t>
            </a:r>
            <a:r>
              <a:rPr lang="en-US" sz="1800" dirty="0">
                <a:solidFill>
                  <a:srgbClr val="002060"/>
                </a:solidFill>
                <a:latin typeface="Courier New" panose="02070309020205020404" pitchFamily="49" charset="0"/>
              </a:rPr>
              <a:t>Float</a:t>
            </a:r>
            <a:r>
              <a:rPr lang="en-US" sz="1800" dirty="0">
                <a:solidFill>
                  <a:srgbClr val="002060"/>
                </a:solidFill>
              </a:rPr>
              <a:t> arrays: </a:t>
            </a:r>
            <a:r>
              <a:rPr lang="en-US" sz="1800" b="1" dirty="0" err="1">
                <a:solidFill>
                  <a:srgbClr val="0070C0"/>
                </a:solidFill>
                <a:latin typeface="Courier New" panose="02070309020205020404" pitchFamily="49" charset="0"/>
              </a:rPr>
              <a:t>TripMiles</a:t>
            </a:r>
            <a:r>
              <a:rPr lang="en-US" sz="1800" b="1" dirty="0">
                <a:solidFill>
                  <a:srgbClr val="0070C0"/>
                </a:solidFill>
                <a:latin typeface="Courier New" panose="02070309020205020404" pitchFamily="49" charset="0"/>
              </a:rPr>
              <a:t>[10]</a:t>
            </a:r>
            <a:r>
              <a:rPr lang="en-US" sz="1800" dirty="0">
                <a:solidFill>
                  <a:srgbClr val="002060"/>
                </a:solidFill>
              </a:rPr>
              <a:t> and </a:t>
            </a:r>
            <a:r>
              <a:rPr lang="en-US" sz="1800" b="1" dirty="0" err="1">
                <a:solidFill>
                  <a:srgbClr val="0070C0"/>
                </a:solidFill>
                <a:latin typeface="Courier New" panose="02070309020205020404" pitchFamily="49" charset="0"/>
              </a:rPr>
              <a:t>TripMPG</a:t>
            </a:r>
            <a:r>
              <a:rPr lang="en-US" sz="1800" b="1" dirty="0">
                <a:solidFill>
                  <a:srgbClr val="0070C0"/>
                </a:solidFill>
                <a:latin typeface="Courier New" panose="02070309020205020404" pitchFamily="49" charset="0"/>
              </a:rPr>
              <a:t>[10]</a:t>
            </a:r>
          </a:p>
          <a:p>
            <a:pPr marL="0" indent="0">
              <a:lnSpc>
                <a:spcPct val="100000"/>
              </a:lnSpc>
              <a:spcBef>
                <a:spcPts val="0"/>
              </a:spcBef>
              <a:spcAft>
                <a:spcPts val="600"/>
              </a:spcAft>
              <a:buFont typeface="Times" panose="02020603050405020304" pitchFamily="18" charset="0"/>
              <a:buNone/>
            </a:pPr>
            <a:r>
              <a:rPr lang="en-US" sz="1600" dirty="0">
                <a:solidFill>
                  <a:srgbClr val="002060"/>
                </a:solidFill>
              </a:rPr>
              <a:t>After the information for each trip is entered, the program will calculate the miles per gallon. A user-defined function named </a:t>
            </a:r>
            <a:r>
              <a:rPr lang="en-US" sz="1600" dirty="0">
                <a:solidFill>
                  <a:srgbClr val="002060"/>
                </a:solidFill>
                <a:latin typeface="Courier New" panose="02070309020205020404" pitchFamily="49" charset="0"/>
              </a:rPr>
              <a:t>Answer()</a:t>
            </a:r>
            <a:r>
              <a:rPr lang="en-US" sz="1600" dirty="0">
                <a:solidFill>
                  <a:srgbClr val="002060"/>
                </a:solidFill>
              </a:rPr>
              <a:t> will be created to do this. It will receive the number of miles traveled and the number of gallons of gas used. The result of the </a:t>
            </a:r>
            <a:r>
              <a:rPr lang="en-US" sz="1600" dirty="0">
                <a:solidFill>
                  <a:srgbClr val="002060"/>
                </a:solidFill>
                <a:latin typeface="Courier New" panose="02070309020205020404" pitchFamily="49" charset="0"/>
              </a:rPr>
              <a:t>Answer()</a:t>
            </a:r>
            <a:r>
              <a:rPr lang="en-US" sz="1600" dirty="0">
                <a:solidFill>
                  <a:srgbClr val="002060"/>
                </a:solidFill>
              </a:rPr>
              <a:t> function will be stored in the appropriate element in the </a:t>
            </a:r>
            <a:r>
              <a:rPr lang="en-US" sz="1600" b="1" dirty="0" err="1">
                <a:solidFill>
                  <a:srgbClr val="0070C0"/>
                </a:solidFill>
                <a:latin typeface="Courier New" panose="02070309020205020404" pitchFamily="49" charset="0"/>
              </a:rPr>
              <a:t>TripsMPG</a:t>
            </a:r>
            <a:r>
              <a:rPr lang="en-US" sz="1600" b="1" dirty="0">
                <a:solidFill>
                  <a:srgbClr val="0070C0"/>
                </a:solidFill>
                <a:latin typeface="Courier New" panose="02070309020205020404" pitchFamily="49" charset="0"/>
              </a:rPr>
              <a:t>[] </a:t>
            </a:r>
            <a:r>
              <a:rPr lang="en-US" sz="1600" dirty="0">
                <a:solidFill>
                  <a:srgbClr val="002060"/>
                </a:solidFill>
              </a:rPr>
              <a:t>array. </a:t>
            </a:r>
          </a:p>
          <a:p>
            <a:pPr marL="0" indent="0">
              <a:lnSpc>
                <a:spcPct val="100000"/>
              </a:lnSpc>
              <a:spcBef>
                <a:spcPts val="0"/>
              </a:spcBef>
              <a:spcAft>
                <a:spcPts val="600"/>
              </a:spcAft>
              <a:buFont typeface="Times" panose="02020603050405020304" pitchFamily="18" charset="0"/>
              <a:buNone/>
            </a:pPr>
            <a:r>
              <a:rPr lang="en-US" sz="1600" dirty="0">
                <a:solidFill>
                  <a:srgbClr val="002060"/>
                </a:solidFill>
              </a:rPr>
              <a:t>Assume the following variables have been declared in the beginning of </a:t>
            </a:r>
            <a:r>
              <a:rPr lang="en-US" sz="1600" dirty="0">
                <a:solidFill>
                  <a:srgbClr val="002060"/>
                </a:solidFill>
                <a:latin typeface="Courier New" panose="02070309020205020404" pitchFamily="49" charset="0"/>
              </a:rPr>
              <a:t>Main</a:t>
            </a:r>
            <a:r>
              <a:rPr lang="en-US" sz="1600" dirty="0">
                <a:solidFill>
                  <a:srgbClr val="002060"/>
                </a:solidFill>
              </a:rPr>
              <a:t>, as well as the three arrays previously mentioned: </a:t>
            </a:r>
          </a:p>
          <a:p>
            <a:pPr lvl="1">
              <a:lnSpc>
                <a:spcPct val="100000"/>
              </a:lnSpc>
              <a:spcBef>
                <a:spcPts val="0"/>
              </a:spcBef>
              <a:spcAft>
                <a:spcPts val="600"/>
              </a:spcAft>
              <a:buFont typeface="Wingdings" panose="05000000000000000000" pitchFamily="2" charset="2"/>
              <a:buChar char="Ø"/>
            </a:pPr>
            <a:r>
              <a:rPr lang="en-US" b="1" dirty="0">
                <a:solidFill>
                  <a:srgbClr val="0070C0"/>
                </a:solidFill>
                <a:latin typeface="Courier New" panose="02070309020205020404" pitchFamily="49" charset="0"/>
              </a:rPr>
              <a:t>Count</a:t>
            </a:r>
            <a:r>
              <a:rPr lang="en-US" dirty="0">
                <a:solidFill>
                  <a:srgbClr val="002060"/>
                </a:solidFill>
              </a:rPr>
              <a:t> and </a:t>
            </a:r>
            <a:r>
              <a:rPr lang="en-US" b="1" dirty="0">
                <a:solidFill>
                  <a:srgbClr val="0070C0"/>
                </a:solidFill>
                <a:latin typeface="Courier New" panose="02070309020205020404" pitchFamily="49" charset="0"/>
              </a:rPr>
              <a:t>K </a:t>
            </a:r>
            <a:r>
              <a:rPr lang="en-US" dirty="0">
                <a:solidFill>
                  <a:srgbClr val="002060"/>
                </a:solidFill>
              </a:rPr>
              <a:t>as </a:t>
            </a:r>
            <a:r>
              <a:rPr lang="en-US" dirty="0">
                <a:solidFill>
                  <a:srgbClr val="002060"/>
                </a:solidFill>
                <a:latin typeface="Courier New" panose="02070309020205020404" pitchFamily="49" charset="0"/>
              </a:rPr>
              <a:t>Integer</a:t>
            </a:r>
            <a:r>
              <a:rPr lang="en-US" dirty="0">
                <a:solidFill>
                  <a:srgbClr val="002060"/>
                </a:solidFill>
              </a:rPr>
              <a:t> variables</a:t>
            </a:r>
          </a:p>
          <a:p>
            <a:pPr lvl="1">
              <a:lnSpc>
                <a:spcPct val="100000"/>
              </a:lnSpc>
              <a:spcBef>
                <a:spcPts val="0"/>
              </a:spcBef>
              <a:spcAft>
                <a:spcPts val="600"/>
              </a:spcAft>
              <a:buFont typeface="Wingdings" panose="05000000000000000000" pitchFamily="2" charset="2"/>
              <a:buChar char="Ø"/>
            </a:pPr>
            <a:r>
              <a:rPr lang="en-US" b="1" dirty="0">
                <a:solidFill>
                  <a:srgbClr val="0070C0"/>
                </a:solidFill>
                <a:latin typeface="Courier New" panose="02070309020205020404" pitchFamily="49" charset="0"/>
              </a:rPr>
              <a:t>Name</a:t>
            </a:r>
            <a:r>
              <a:rPr lang="en-US" dirty="0">
                <a:solidFill>
                  <a:srgbClr val="002060"/>
                </a:solidFill>
              </a:rPr>
              <a:t> as a </a:t>
            </a:r>
            <a:r>
              <a:rPr lang="en-US" dirty="0">
                <a:solidFill>
                  <a:srgbClr val="002060"/>
                </a:solidFill>
                <a:latin typeface="Courier New" panose="02070309020205020404" pitchFamily="49" charset="0"/>
              </a:rPr>
              <a:t>String </a:t>
            </a:r>
            <a:r>
              <a:rPr lang="en-US" dirty="0">
                <a:solidFill>
                  <a:srgbClr val="002060"/>
                </a:solidFill>
              </a:rPr>
              <a:t>variable</a:t>
            </a:r>
            <a:endParaRPr lang="en-US" dirty="0">
              <a:solidFill>
                <a:srgbClr val="002060"/>
              </a:solidFill>
              <a:latin typeface="Courier New" panose="02070309020205020404" pitchFamily="49" charset="0"/>
            </a:endParaRPr>
          </a:p>
          <a:p>
            <a:pPr lvl="1">
              <a:lnSpc>
                <a:spcPct val="100000"/>
              </a:lnSpc>
              <a:spcBef>
                <a:spcPts val="0"/>
              </a:spcBef>
              <a:spcAft>
                <a:spcPts val="600"/>
              </a:spcAft>
              <a:buFont typeface="Wingdings" panose="05000000000000000000" pitchFamily="2" charset="2"/>
              <a:buChar char="Ø"/>
            </a:pPr>
            <a:r>
              <a:rPr lang="en-US" b="1" dirty="0">
                <a:solidFill>
                  <a:srgbClr val="0070C0"/>
                </a:solidFill>
                <a:latin typeface="Courier New" panose="02070309020205020404" pitchFamily="49" charset="0"/>
              </a:rPr>
              <a:t>Miles</a:t>
            </a:r>
            <a:r>
              <a:rPr lang="en-US" dirty="0">
                <a:solidFill>
                  <a:srgbClr val="002060"/>
                </a:solidFill>
              </a:rPr>
              <a:t> and </a:t>
            </a:r>
            <a:r>
              <a:rPr lang="en-US" b="1" dirty="0">
                <a:solidFill>
                  <a:srgbClr val="0070C0"/>
                </a:solidFill>
                <a:latin typeface="Courier New" panose="02070309020205020404" pitchFamily="49" charset="0"/>
              </a:rPr>
              <a:t>Gallons</a:t>
            </a:r>
            <a:r>
              <a:rPr lang="en-US" dirty="0">
                <a:solidFill>
                  <a:srgbClr val="002060"/>
                </a:solidFill>
              </a:rPr>
              <a:t> As </a:t>
            </a:r>
            <a:r>
              <a:rPr lang="en-US" dirty="0">
                <a:solidFill>
                  <a:srgbClr val="002060"/>
                </a:solidFill>
                <a:latin typeface="Courier New" panose="02070309020205020404" pitchFamily="49" charset="0"/>
              </a:rPr>
              <a:t>Float</a:t>
            </a:r>
            <a:r>
              <a:rPr lang="en-US" dirty="0">
                <a:solidFill>
                  <a:srgbClr val="002060"/>
                </a:solidFill>
              </a:rPr>
              <a:t> variables</a:t>
            </a:r>
          </a:p>
          <a:p>
            <a:pPr algn="r">
              <a:buFont typeface="Times" panose="02020603050405020304" pitchFamily="18" charset="0"/>
              <a:buNone/>
            </a:pPr>
            <a:r>
              <a:rPr lang="en-US" sz="1600" dirty="0" smtClean="0">
                <a:solidFill>
                  <a:srgbClr val="002060"/>
                </a:solidFill>
              </a:rPr>
              <a:t>Continued </a:t>
            </a:r>
            <a:r>
              <a:rPr lang="en-US" sz="1600" dirty="0">
                <a:solidFill>
                  <a:srgbClr val="002060"/>
                </a:solidFill>
              </a:rPr>
              <a:t>on next slide </a:t>
            </a:r>
            <a:r>
              <a:rPr lang="en-US" sz="1600" dirty="0">
                <a:solidFill>
                  <a:srgbClr val="002060"/>
                </a:solidFill>
                <a:sym typeface="Wingdings" panose="05000000000000000000" pitchFamily="2" charset="2"/>
              </a:rPr>
              <a:t></a:t>
            </a:r>
            <a:endParaRPr lang="en-US" sz="2000" dirty="0">
              <a:solidFill>
                <a:srgbClr val="002060"/>
              </a:solidFill>
            </a:endParaRPr>
          </a:p>
        </p:txBody>
      </p:sp>
    </p:spTree>
    <p:extLst>
      <p:ext uri="{BB962C8B-B14F-4D97-AF65-F5344CB8AC3E}">
        <p14:creationId xmlns:p14="http://schemas.microsoft.com/office/powerpoint/2010/main" val="1783976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9348086" y="344245"/>
            <a:ext cx="2410023" cy="1667435"/>
          </a:xfrm>
        </p:spPr>
        <p:txBody>
          <a:bodyPr>
            <a:normAutofit fontScale="90000"/>
          </a:bodyPr>
          <a:lstStyle/>
          <a:p>
            <a:r>
              <a:rPr lang="en-US" sz="3600" b="1" dirty="0">
                <a:solidFill>
                  <a:srgbClr val="002060"/>
                </a:solidFill>
              </a:rPr>
              <a:t>Getting Good Mileage Out </a:t>
            </a:r>
            <a:r>
              <a:rPr lang="en-US" sz="3600" b="1" dirty="0" smtClean="0">
                <a:solidFill>
                  <a:srgbClr val="002060"/>
                </a:solidFill>
              </a:rPr>
              <a:t/>
            </a:r>
            <a:br>
              <a:rPr lang="en-US" sz="3600" b="1" dirty="0" smtClean="0">
                <a:solidFill>
                  <a:srgbClr val="002060"/>
                </a:solidFill>
              </a:rPr>
            </a:br>
            <a:r>
              <a:rPr lang="en-US" sz="3600" b="1" dirty="0" smtClean="0">
                <a:solidFill>
                  <a:srgbClr val="002060"/>
                </a:solidFill>
              </a:rPr>
              <a:t>of </a:t>
            </a:r>
            <a:r>
              <a:rPr lang="en-US" sz="3600" b="1" dirty="0">
                <a:solidFill>
                  <a:srgbClr val="002060"/>
                </a:solidFill>
              </a:rPr>
              <a:t>a Function </a:t>
            </a:r>
            <a:r>
              <a:rPr lang="en-US" sz="1800" b="1" dirty="0">
                <a:solidFill>
                  <a:srgbClr val="002060"/>
                </a:solidFill>
              </a:rPr>
              <a:t>(continued)</a:t>
            </a:r>
            <a:endParaRPr lang="en-US" sz="3600" b="1" dirty="0">
              <a:solidFill>
                <a:srgbClr val="002060"/>
              </a:solidFill>
            </a:endParaRPr>
          </a:p>
        </p:txBody>
      </p:sp>
      <p:sp>
        <p:nvSpPr>
          <p:cNvPr id="3" name="Content Placeholder 2"/>
          <p:cNvSpPr>
            <a:spLocks noGrp="1"/>
          </p:cNvSpPr>
          <p:nvPr>
            <p:ph idx="4294967295"/>
          </p:nvPr>
        </p:nvSpPr>
        <p:spPr>
          <a:xfrm>
            <a:off x="408788" y="215154"/>
            <a:ext cx="8821274" cy="5712310"/>
          </a:xfrm>
        </p:spPr>
        <p:txBody>
          <a:bodyPr>
            <a:noAutofit/>
          </a:bodyPr>
          <a:lstStyle/>
          <a:p>
            <a:pPr marL="0" indent="0">
              <a:lnSpc>
                <a:spcPct val="100000"/>
              </a:lnSpc>
              <a:spcBef>
                <a:spcPts val="0"/>
              </a:spcBef>
              <a:spcAft>
                <a:spcPts val="0"/>
              </a:spcAft>
              <a:buFont typeface="Times" panose="02020603050405020304" pitchFamily="18" charset="0"/>
              <a:buNone/>
            </a:pPr>
            <a:r>
              <a:rPr lang="en-US" sz="1500" dirty="0" smtClean="0">
                <a:solidFill>
                  <a:srgbClr val="002060"/>
                </a:solidFill>
                <a:latin typeface="Courier New" panose="02070309020205020404" pitchFamily="49" charset="0"/>
              </a:rPr>
              <a:t>1  Main</a:t>
            </a:r>
            <a:endParaRPr lang="en-US" sz="1500" dirty="0">
              <a:solidFill>
                <a:srgbClr val="00206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2	</a:t>
            </a:r>
            <a:r>
              <a:rPr lang="en-US" sz="1500" dirty="0" smtClean="0">
                <a:solidFill>
                  <a:srgbClr val="002060"/>
                </a:solidFill>
                <a:latin typeface="Courier New" panose="02070309020205020404" pitchFamily="49" charset="0"/>
              </a:rPr>
              <a:t>Set </a:t>
            </a:r>
            <a:r>
              <a:rPr lang="en-US" sz="1500" b="1" dirty="0">
                <a:solidFill>
                  <a:srgbClr val="0070C0"/>
                </a:solidFill>
                <a:latin typeface="Courier New" panose="02070309020205020404" pitchFamily="49" charset="0"/>
              </a:rPr>
              <a:t>Count</a:t>
            </a:r>
            <a:r>
              <a:rPr lang="en-US" sz="1500" dirty="0">
                <a:solidFill>
                  <a:srgbClr val="002060"/>
                </a:solidFill>
                <a:latin typeface="Courier New" panose="02070309020205020404" pitchFamily="49" charset="0"/>
              </a:rPr>
              <a:t> = 0</a:t>
            </a:r>
          </a:p>
          <a:p>
            <a:pPr marL="0" indent="0">
              <a:lnSpc>
                <a:spcPct val="100000"/>
              </a:lnSpc>
              <a:spcBef>
                <a:spcPts val="0"/>
              </a:spcBef>
              <a:spcAft>
                <a:spcPts val="0"/>
              </a:spcAft>
              <a:buFont typeface="Times" panose="02020603050405020304" pitchFamily="18" charset="0"/>
              <a:buNone/>
            </a:pPr>
            <a:r>
              <a:rPr lang="en-US" sz="1500" dirty="0" smtClean="0">
                <a:solidFill>
                  <a:srgbClr val="002060"/>
                </a:solidFill>
                <a:latin typeface="Courier New" panose="02070309020205020404" pitchFamily="49" charset="0"/>
              </a:rPr>
              <a:t>3</a:t>
            </a:r>
            <a:r>
              <a:rPr lang="en-US" sz="1500" dirty="0">
                <a:solidFill>
                  <a:srgbClr val="002060"/>
                </a:solidFill>
                <a:latin typeface="Courier New" panose="02070309020205020404" pitchFamily="49" charset="0"/>
              </a:rPr>
              <a:t>	While </a:t>
            </a:r>
            <a:r>
              <a:rPr lang="en-US" sz="1500" b="1" dirty="0">
                <a:solidFill>
                  <a:srgbClr val="0070C0"/>
                </a:solidFill>
                <a:latin typeface="Courier New" panose="02070309020205020404" pitchFamily="49" charset="0"/>
              </a:rPr>
              <a:t>Count</a:t>
            </a:r>
            <a:r>
              <a:rPr lang="en-US" sz="1500" dirty="0">
                <a:solidFill>
                  <a:srgbClr val="002060"/>
                </a:solidFill>
                <a:latin typeface="Courier New" panose="02070309020205020404" pitchFamily="49" charset="0"/>
              </a:rPr>
              <a:t> &lt; 10</a:t>
            </a:r>
          </a:p>
          <a:p>
            <a:pPr marL="0" indent="0">
              <a:lnSpc>
                <a:spcPct val="100000"/>
              </a:lnSpc>
              <a:spcBef>
                <a:spcPts val="0"/>
              </a:spcBef>
              <a:spcAft>
                <a:spcPts val="0"/>
              </a:spcAft>
              <a:buFont typeface="Times" panose="02020603050405020304" pitchFamily="18" charset="0"/>
              <a:buNone/>
            </a:pPr>
            <a:r>
              <a:rPr lang="en-US" sz="1500" dirty="0" smtClean="0">
                <a:solidFill>
                  <a:srgbClr val="002060"/>
                </a:solidFill>
                <a:latin typeface="Courier New" panose="02070309020205020404" pitchFamily="49" charset="0"/>
              </a:rPr>
              <a:t>4	</a:t>
            </a:r>
            <a:r>
              <a:rPr lang="en-US" sz="1500" dirty="0">
                <a:solidFill>
                  <a:srgbClr val="002060"/>
                </a:solidFill>
                <a:latin typeface="Courier New" panose="02070309020205020404" pitchFamily="49" charset="0"/>
              </a:rPr>
              <a:t>	Write “Enter a description of this trip: ”</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5		Input </a:t>
            </a:r>
            <a:r>
              <a:rPr lang="en-US" sz="1500" b="1" dirty="0">
                <a:solidFill>
                  <a:srgbClr val="0070C0"/>
                </a:solidFill>
                <a:latin typeface="Courier New" panose="02070309020205020404" pitchFamily="49" charset="0"/>
              </a:rPr>
              <a:t>Name</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6		Set </a:t>
            </a:r>
            <a:r>
              <a:rPr lang="en-US" sz="1500" b="1" dirty="0" err="1">
                <a:solidFill>
                  <a:srgbClr val="0070C0"/>
                </a:solidFill>
                <a:latin typeface="Courier New" panose="02070309020205020404" pitchFamily="49" charset="0"/>
              </a:rPr>
              <a:t>TripName</a:t>
            </a:r>
            <a:r>
              <a:rPr lang="en-US" sz="1500" b="1" dirty="0">
                <a:solidFill>
                  <a:srgbClr val="0070C0"/>
                </a:solidFill>
                <a:latin typeface="Courier New" panose="02070309020205020404" pitchFamily="49" charset="0"/>
              </a:rPr>
              <a:t>[Count]</a:t>
            </a:r>
            <a:r>
              <a:rPr lang="en-US" sz="1500" dirty="0">
                <a:solidFill>
                  <a:srgbClr val="002060"/>
                </a:solidFill>
                <a:latin typeface="Courier New" panose="02070309020205020404" pitchFamily="49" charset="0"/>
              </a:rPr>
              <a:t> = </a:t>
            </a:r>
            <a:r>
              <a:rPr lang="en-US" sz="1500" b="1" dirty="0">
                <a:solidFill>
                  <a:srgbClr val="0070C0"/>
                </a:solidFill>
                <a:latin typeface="Courier New" panose="02070309020205020404" pitchFamily="49" charset="0"/>
              </a:rPr>
              <a:t>Name</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7		Write “How many miles did you drive? “</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8		Input </a:t>
            </a:r>
            <a:r>
              <a:rPr lang="en-US" sz="1500" b="1" dirty="0">
                <a:solidFill>
                  <a:srgbClr val="0070C0"/>
                </a:solidFill>
                <a:latin typeface="Courier New" panose="02070309020205020404" pitchFamily="49" charset="0"/>
              </a:rPr>
              <a:t>Miles</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9		Set </a:t>
            </a:r>
            <a:r>
              <a:rPr lang="en-US" sz="1500" b="1" dirty="0" err="1">
                <a:solidFill>
                  <a:srgbClr val="0070C0"/>
                </a:solidFill>
                <a:latin typeface="Courier New" panose="02070309020205020404" pitchFamily="49" charset="0"/>
              </a:rPr>
              <a:t>TripMiles</a:t>
            </a:r>
            <a:r>
              <a:rPr lang="en-US" sz="1500" b="1" dirty="0">
                <a:solidFill>
                  <a:srgbClr val="0070C0"/>
                </a:solidFill>
                <a:latin typeface="Courier New" panose="02070309020205020404" pitchFamily="49" charset="0"/>
              </a:rPr>
              <a:t>[Count]</a:t>
            </a:r>
            <a:r>
              <a:rPr lang="en-US" sz="1500" dirty="0">
                <a:solidFill>
                  <a:srgbClr val="002060"/>
                </a:solidFill>
                <a:latin typeface="Courier New" panose="02070309020205020404" pitchFamily="49" charset="0"/>
              </a:rPr>
              <a:t> = </a:t>
            </a:r>
            <a:r>
              <a:rPr lang="en-US" sz="1500" b="1" dirty="0">
                <a:solidFill>
                  <a:srgbClr val="0070C0"/>
                </a:solidFill>
                <a:latin typeface="Courier New" panose="02070309020205020404" pitchFamily="49" charset="0"/>
              </a:rPr>
              <a:t>Miles</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10		Write “How many gallons of gas did you use on this trip?”</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11		Input </a:t>
            </a:r>
            <a:r>
              <a:rPr lang="en-US" sz="1500" b="1" dirty="0">
                <a:solidFill>
                  <a:srgbClr val="0070C0"/>
                </a:solidFill>
                <a:latin typeface="Courier New" panose="02070309020205020404" pitchFamily="49" charset="0"/>
              </a:rPr>
              <a:t>Gallons</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12		Set </a:t>
            </a:r>
            <a:r>
              <a:rPr lang="en-US" sz="1500" b="1" dirty="0" err="1">
                <a:solidFill>
                  <a:srgbClr val="0070C0"/>
                </a:solidFill>
                <a:latin typeface="Courier New" panose="02070309020205020404" pitchFamily="49" charset="0"/>
              </a:rPr>
              <a:t>TripMPG</a:t>
            </a:r>
            <a:r>
              <a:rPr lang="en-US" sz="1500" b="1" dirty="0">
                <a:solidFill>
                  <a:srgbClr val="0070C0"/>
                </a:solidFill>
                <a:latin typeface="Courier New" panose="02070309020205020404" pitchFamily="49" charset="0"/>
              </a:rPr>
              <a:t>[Count]</a:t>
            </a:r>
            <a:r>
              <a:rPr lang="en-US" sz="1500" dirty="0">
                <a:solidFill>
                  <a:srgbClr val="002060"/>
                </a:solidFill>
                <a:latin typeface="Courier New" panose="02070309020205020404" pitchFamily="49" charset="0"/>
              </a:rPr>
              <a:t> = Answer(</a:t>
            </a:r>
            <a:r>
              <a:rPr lang="en-US" sz="1500" b="1" dirty="0">
                <a:solidFill>
                  <a:srgbClr val="0070C0"/>
                </a:solidFill>
                <a:latin typeface="Courier New" panose="02070309020205020404" pitchFamily="49" charset="0"/>
              </a:rPr>
              <a:t>Miles</a:t>
            </a:r>
            <a:r>
              <a:rPr lang="en-US" sz="1500" dirty="0">
                <a:solidFill>
                  <a:srgbClr val="002060"/>
                </a:solidFill>
                <a:latin typeface="Courier New" panose="02070309020205020404" pitchFamily="49" charset="0"/>
              </a:rPr>
              <a:t>, </a:t>
            </a:r>
            <a:r>
              <a:rPr lang="en-US" sz="1500" b="1" dirty="0">
                <a:solidFill>
                  <a:srgbClr val="0070C0"/>
                </a:solidFill>
                <a:latin typeface="Courier New" panose="02070309020205020404" pitchFamily="49" charset="0"/>
              </a:rPr>
              <a:t>Gallons</a:t>
            </a:r>
            <a:r>
              <a:rPr lang="en-US" sz="15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13		Set </a:t>
            </a:r>
            <a:r>
              <a:rPr lang="en-US" sz="1500" b="1" dirty="0">
                <a:solidFill>
                  <a:srgbClr val="0070C0"/>
                </a:solidFill>
                <a:latin typeface="Courier New" panose="02070309020205020404" pitchFamily="49" charset="0"/>
              </a:rPr>
              <a:t>Count</a:t>
            </a:r>
            <a:r>
              <a:rPr lang="en-US" sz="1500" dirty="0">
                <a:solidFill>
                  <a:srgbClr val="002060"/>
                </a:solidFill>
                <a:latin typeface="Courier New" panose="02070309020205020404" pitchFamily="49" charset="0"/>
              </a:rPr>
              <a:t> = </a:t>
            </a:r>
            <a:r>
              <a:rPr lang="en-US" sz="1500" b="1" dirty="0">
                <a:solidFill>
                  <a:srgbClr val="0070C0"/>
                </a:solidFill>
                <a:latin typeface="Courier New" panose="02070309020205020404" pitchFamily="49" charset="0"/>
              </a:rPr>
              <a:t>Count</a:t>
            </a:r>
            <a:r>
              <a:rPr lang="en-US" sz="1500" dirty="0">
                <a:solidFill>
                  <a:srgbClr val="002060"/>
                </a:solidFill>
                <a:latin typeface="Courier New" panose="02070309020205020404" pitchFamily="49" charset="0"/>
              </a:rPr>
              <a:t> + 1</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14	</a:t>
            </a:r>
            <a:r>
              <a:rPr lang="en-US" sz="1500" dirty="0" smtClean="0">
                <a:solidFill>
                  <a:srgbClr val="002060"/>
                </a:solidFill>
                <a:latin typeface="Courier New" panose="02070309020205020404" pitchFamily="49" charset="0"/>
              </a:rPr>
              <a:t>End </a:t>
            </a:r>
            <a:r>
              <a:rPr lang="en-US" sz="1500" dirty="0">
                <a:solidFill>
                  <a:srgbClr val="002060"/>
                </a:solidFill>
                <a:latin typeface="Courier New" panose="02070309020205020404" pitchFamily="49" charset="0"/>
              </a:rPr>
              <a:t>While(</a:t>
            </a:r>
            <a:r>
              <a:rPr lang="en-US" sz="1500" b="1" dirty="0">
                <a:solidFill>
                  <a:srgbClr val="0070C0"/>
                </a:solidFill>
                <a:latin typeface="Courier New" panose="02070309020205020404" pitchFamily="49" charset="0"/>
              </a:rPr>
              <a:t>Count</a:t>
            </a:r>
            <a:r>
              <a:rPr lang="en-US" sz="15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15	</a:t>
            </a:r>
            <a:r>
              <a:rPr lang="en-US" sz="1500" dirty="0" smtClean="0">
                <a:solidFill>
                  <a:srgbClr val="002060"/>
                </a:solidFill>
                <a:latin typeface="Courier New" panose="02070309020205020404" pitchFamily="49" charset="0"/>
              </a:rPr>
              <a:t>Set </a:t>
            </a:r>
            <a:r>
              <a:rPr lang="en-US" sz="1500" b="1" dirty="0">
                <a:solidFill>
                  <a:srgbClr val="0070C0"/>
                </a:solidFill>
                <a:latin typeface="Courier New" panose="02070309020205020404" pitchFamily="49" charset="0"/>
              </a:rPr>
              <a:t>K</a:t>
            </a:r>
            <a:r>
              <a:rPr lang="en-US" sz="1500" dirty="0">
                <a:solidFill>
                  <a:srgbClr val="002060"/>
                </a:solidFill>
                <a:latin typeface="Courier New" panose="02070309020205020404" pitchFamily="49" charset="0"/>
              </a:rPr>
              <a:t> = 0</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16	</a:t>
            </a:r>
            <a:r>
              <a:rPr lang="en-US" sz="1500" dirty="0" smtClean="0">
                <a:solidFill>
                  <a:srgbClr val="002060"/>
                </a:solidFill>
                <a:latin typeface="Courier New" panose="02070309020205020404" pitchFamily="49" charset="0"/>
              </a:rPr>
              <a:t>Write </a:t>
            </a:r>
            <a:r>
              <a:rPr lang="en-US" sz="1500" dirty="0">
                <a:solidFill>
                  <a:srgbClr val="002060"/>
                </a:solidFill>
                <a:latin typeface="Courier New" panose="02070309020205020404" pitchFamily="49" charset="0"/>
              </a:rPr>
              <a:t>“Trip Name \t Miles Traveled \t MPG”</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17	</a:t>
            </a:r>
            <a:r>
              <a:rPr lang="en-US" sz="1500" dirty="0" smtClean="0">
                <a:solidFill>
                  <a:srgbClr val="002060"/>
                </a:solidFill>
                <a:latin typeface="Courier New" panose="02070309020205020404" pitchFamily="49" charset="0"/>
              </a:rPr>
              <a:t>While </a:t>
            </a:r>
            <a:r>
              <a:rPr lang="en-US" sz="1500" b="1" dirty="0">
                <a:solidFill>
                  <a:srgbClr val="0070C0"/>
                </a:solidFill>
                <a:latin typeface="Courier New" panose="02070309020205020404" pitchFamily="49" charset="0"/>
              </a:rPr>
              <a:t>K</a:t>
            </a:r>
            <a:r>
              <a:rPr lang="en-US" sz="1500" dirty="0">
                <a:solidFill>
                  <a:srgbClr val="002060"/>
                </a:solidFill>
                <a:latin typeface="Courier New" panose="02070309020205020404" pitchFamily="49" charset="0"/>
              </a:rPr>
              <a:t> &lt; 10</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18		Write </a:t>
            </a:r>
            <a:r>
              <a:rPr lang="en-US" sz="1500" b="1" dirty="0" err="1">
                <a:solidFill>
                  <a:srgbClr val="0070C0"/>
                </a:solidFill>
                <a:latin typeface="Courier New" panose="02070309020205020404" pitchFamily="49" charset="0"/>
              </a:rPr>
              <a:t>TripName</a:t>
            </a:r>
            <a:r>
              <a:rPr lang="en-US" sz="1500" b="1" dirty="0">
                <a:solidFill>
                  <a:srgbClr val="0070C0"/>
                </a:solidFill>
                <a:latin typeface="Courier New" panose="02070309020205020404" pitchFamily="49" charset="0"/>
              </a:rPr>
              <a:t>[K]</a:t>
            </a:r>
            <a:r>
              <a:rPr lang="en-US" sz="1500" dirty="0">
                <a:solidFill>
                  <a:srgbClr val="002060"/>
                </a:solidFill>
                <a:latin typeface="Courier New" panose="02070309020205020404" pitchFamily="49" charset="0"/>
              </a:rPr>
              <a:t> + “\t” + </a:t>
            </a:r>
            <a:r>
              <a:rPr lang="en-US" sz="1500" b="1" dirty="0" err="1">
                <a:solidFill>
                  <a:srgbClr val="0070C0"/>
                </a:solidFill>
                <a:latin typeface="Courier New" panose="02070309020205020404" pitchFamily="49" charset="0"/>
              </a:rPr>
              <a:t>TripMiles</a:t>
            </a:r>
            <a:r>
              <a:rPr lang="en-US" sz="1500" b="1" dirty="0">
                <a:solidFill>
                  <a:srgbClr val="0070C0"/>
                </a:solidFill>
                <a:latin typeface="Courier New" panose="02070309020205020404" pitchFamily="49" charset="0"/>
              </a:rPr>
              <a:t>[K]</a:t>
            </a:r>
            <a:r>
              <a:rPr lang="en-US" sz="1500" dirty="0">
                <a:solidFill>
                  <a:srgbClr val="002060"/>
                </a:solidFill>
                <a:latin typeface="Courier New" panose="02070309020205020404" pitchFamily="49" charset="0"/>
              </a:rPr>
              <a:t> + “\t” + </a:t>
            </a:r>
            <a:r>
              <a:rPr lang="en-US" sz="1500" b="1" dirty="0" err="1">
                <a:solidFill>
                  <a:srgbClr val="0070C0"/>
                </a:solidFill>
                <a:latin typeface="Courier New" panose="02070309020205020404" pitchFamily="49" charset="0"/>
              </a:rPr>
              <a:t>TripMPG</a:t>
            </a:r>
            <a:r>
              <a:rPr lang="en-US" sz="1500" b="1" dirty="0">
                <a:solidFill>
                  <a:srgbClr val="0070C0"/>
                </a:solidFill>
                <a:latin typeface="Courier New" panose="02070309020205020404" pitchFamily="49" charset="0"/>
              </a:rPr>
              <a:t>[K]</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19		Set </a:t>
            </a:r>
            <a:r>
              <a:rPr lang="en-US" sz="1500" b="1" dirty="0">
                <a:solidFill>
                  <a:srgbClr val="0070C0"/>
                </a:solidFill>
                <a:latin typeface="Courier New" panose="02070309020205020404" pitchFamily="49" charset="0"/>
              </a:rPr>
              <a:t>K</a:t>
            </a:r>
            <a:r>
              <a:rPr lang="en-US" sz="1500" dirty="0">
                <a:solidFill>
                  <a:srgbClr val="002060"/>
                </a:solidFill>
                <a:latin typeface="Courier New" panose="02070309020205020404" pitchFamily="49" charset="0"/>
              </a:rPr>
              <a:t> = </a:t>
            </a:r>
            <a:r>
              <a:rPr lang="en-US" sz="1500" b="1" dirty="0">
                <a:solidFill>
                  <a:srgbClr val="0070C0"/>
                </a:solidFill>
                <a:latin typeface="Courier New" panose="02070309020205020404" pitchFamily="49" charset="0"/>
              </a:rPr>
              <a:t>K</a:t>
            </a:r>
            <a:r>
              <a:rPr lang="en-US" sz="1500" dirty="0">
                <a:solidFill>
                  <a:srgbClr val="002060"/>
                </a:solidFill>
                <a:latin typeface="Courier New" panose="02070309020205020404" pitchFamily="49" charset="0"/>
              </a:rPr>
              <a:t> + 1</a:t>
            </a:r>
          </a:p>
          <a:p>
            <a:pPr marL="0" indent="0">
              <a:lnSpc>
                <a:spcPct val="100000"/>
              </a:lnSpc>
              <a:spcBef>
                <a:spcPts val="0"/>
              </a:spcBef>
              <a:spcAft>
                <a:spcPts val="0"/>
              </a:spcAft>
              <a:buFont typeface="Times" panose="02020603050405020304" pitchFamily="18" charset="0"/>
              <a:buNone/>
            </a:pPr>
            <a:r>
              <a:rPr lang="en-US" sz="1500" dirty="0">
                <a:solidFill>
                  <a:srgbClr val="002060"/>
                </a:solidFill>
                <a:latin typeface="Courier New" panose="02070309020205020404" pitchFamily="49" charset="0"/>
              </a:rPr>
              <a:t>20	</a:t>
            </a:r>
            <a:r>
              <a:rPr lang="en-US" sz="1500" dirty="0" smtClean="0">
                <a:solidFill>
                  <a:srgbClr val="002060"/>
                </a:solidFill>
                <a:latin typeface="Courier New" panose="02070309020205020404" pitchFamily="49" charset="0"/>
              </a:rPr>
              <a:t>End </a:t>
            </a:r>
            <a:r>
              <a:rPr lang="en-US" sz="1500" dirty="0">
                <a:solidFill>
                  <a:srgbClr val="002060"/>
                </a:solidFill>
                <a:latin typeface="Courier New" panose="02070309020205020404" pitchFamily="49" charset="0"/>
              </a:rPr>
              <a:t>While(</a:t>
            </a:r>
            <a:r>
              <a:rPr lang="en-US" sz="1500" b="1" dirty="0">
                <a:solidFill>
                  <a:srgbClr val="0070C0"/>
                </a:solidFill>
                <a:latin typeface="Courier New" panose="02070309020205020404" pitchFamily="49" charset="0"/>
              </a:rPr>
              <a:t>K</a:t>
            </a:r>
            <a:r>
              <a:rPr lang="en-US" sz="15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500" dirty="0" smtClean="0">
                <a:solidFill>
                  <a:srgbClr val="002060"/>
                </a:solidFill>
                <a:latin typeface="Courier New" panose="02070309020205020404" pitchFamily="49" charset="0"/>
              </a:rPr>
              <a:t>21  End </a:t>
            </a:r>
            <a:r>
              <a:rPr lang="en-US" sz="1500" dirty="0">
                <a:solidFill>
                  <a:srgbClr val="002060"/>
                </a:solidFill>
                <a:latin typeface="Courier New" panose="02070309020205020404" pitchFamily="49" charset="0"/>
              </a:rPr>
              <a:t>Program</a:t>
            </a:r>
          </a:p>
          <a:p>
            <a:pPr marL="0" indent="0">
              <a:lnSpc>
                <a:spcPct val="100000"/>
              </a:lnSpc>
              <a:spcBef>
                <a:spcPts val="0"/>
              </a:spcBef>
              <a:spcAft>
                <a:spcPts val="0"/>
              </a:spcAft>
              <a:buNone/>
            </a:pPr>
            <a:r>
              <a:rPr lang="en-US" sz="1500" dirty="0" smtClean="0">
                <a:solidFill>
                  <a:srgbClr val="002060"/>
                </a:solidFill>
                <a:latin typeface="Courier New" panose="02070309020205020404" pitchFamily="49" charset="0"/>
              </a:rPr>
              <a:t>22  Function Answer(Float </a:t>
            </a:r>
            <a:r>
              <a:rPr lang="en-US" sz="1500" b="1" dirty="0" smtClean="0">
                <a:solidFill>
                  <a:srgbClr val="0070C0"/>
                </a:solidFill>
                <a:latin typeface="Courier New" panose="02070309020205020404" pitchFamily="49" charset="0"/>
              </a:rPr>
              <a:t>Num1</a:t>
            </a:r>
            <a:r>
              <a:rPr lang="en-US" sz="1500" dirty="0">
                <a:solidFill>
                  <a:srgbClr val="002060"/>
                </a:solidFill>
                <a:latin typeface="Courier New" panose="02070309020205020404" pitchFamily="49" charset="0"/>
              </a:rPr>
              <a:t>, </a:t>
            </a:r>
            <a:r>
              <a:rPr lang="en-US" sz="1500" dirty="0" smtClean="0">
                <a:solidFill>
                  <a:srgbClr val="002060"/>
                </a:solidFill>
                <a:latin typeface="Courier New" panose="02070309020205020404" pitchFamily="49" charset="0"/>
              </a:rPr>
              <a:t>Float </a:t>
            </a:r>
            <a:r>
              <a:rPr lang="en-US" sz="1500" b="1" dirty="0" smtClean="0">
                <a:solidFill>
                  <a:srgbClr val="0070C0"/>
                </a:solidFill>
                <a:latin typeface="Courier New" panose="02070309020205020404" pitchFamily="49" charset="0"/>
              </a:rPr>
              <a:t>Num2</a:t>
            </a:r>
            <a:r>
              <a:rPr lang="en-US" sz="1500" dirty="0">
                <a:solidFill>
                  <a:srgbClr val="002060"/>
                </a:solidFill>
                <a:latin typeface="Courier New" panose="02070309020205020404" pitchFamily="49" charset="0"/>
              </a:rPr>
              <a:t>) As Float</a:t>
            </a:r>
          </a:p>
          <a:p>
            <a:pPr marL="0" indent="0">
              <a:lnSpc>
                <a:spcPct val="100000"/>
              </a:lnSpc>
              <a:spcBef>
                <a:spcPts val="0"/>
              </a:spcBef>
              <a:spcAft>
                <a:spcPts val="0"/>
              </a:spcAft>
              <a:buFont typeface="Times" panose="02020603050405020304" pitchFamily="18" charset="0"/>
              <a:buNone/>
            </a:pPr>
            <a:r>
              <a:rPr lang="en-US" sz="1500" dirty="0" smtClean="0">
                <a:solidFill>
                  <a:srgbClr val="002060"/>
                </a:solidFill>
                <a:latin typeface="Courier New" panose="02070309020205020404" pitchFamily="49" charset="0"/>
              </a:rPr>
              <a:t>23</a:t>
            </a:r>
            <a:r>
              <a:rPr lang="en-US" sz="1500" dirty="0">
                <a:solidFill>
                  <a:srgbClr val="002060"/>
                </a:solidFill>
                <a:latin typeface="Courier New" panose="02070309020205020404" pitchFamily="49" charset="0"/>
              </a:rPr>
              <a:t>	Set Answer = </a:t>
            </a:r>
            <a:r>
              <a:rPr lang="en-US" sz="1500" b="1" dirty="0">
                <a:solidFill>
                  <a:srgbClr val="0070C0"/>
                </a:solidFill>
                <a:latin typeface="Courier New" panose="02070309020205020404" pitchFamily="49" charset="0"/>
              </a:rPr>
              <a:t>Num1</a:t>
            </a:r>
            <a:r>
              <a:rPr lang="en-US" sz="1500" dirty="0">
                <a:solidFill>
                  <a:srgbClr val="002060"/>
                </a:solidFill>
                <a:latin typeface="Courier New" panose="02070309020205020404" pitchFamily="49" charset="0"/>
              </a:rPr>
              <a:t>/</a:t>
            </a:r>
            <a:r>
              <a:rPr lang="en-US" sz="1500" b="1" dirty="0">
                <a:solidFill>
                  <a:srgbClr val="0070C0"/>
                </a:solidFill>
                <a:latin typeface="Courier New" panose="02070309020205020404" pitchFamily="49" charset="0"/>
              </a:rPr>
              <a:t>Num2</a:t>
            </a:r>
          </a:p>
          <a:p>
            <a:pPr marL="0" indent="0">
              <a:lnSpc>
                <a:spcPct val="100000"/>
              </a:lnSpc>
              <a:spcBef>
                <a:spcPts val="0"/>
              </a:spcBef>
              <a:spcAft>
                <a:spcPts val="0"/>
              </a:spcAft>
              <a:buFont typeface="Times" panose="02020603050405020304" pitchFamily="18" charset="0"/>
              <a:buNone/>
            </a:pPr>
            <a:r>
              <a:rPr lang="en-US" sz="1500" dirty="0" smtClean="0">
                <a:solidFill>
                  <a:srgbClr val="002060"/>
                </a:solidFill>
                <a:latin typeface="Courier New" panose="02070309020205020404" pitchFamily="49" charset="0"/>
              </a:rPr>
              <a:t>24  End </a:t>
            </a:r>
            <a:r>
              <a:rPr lang="en-US" sz="1500" dirty="0">
                <a:solidFill>
                  <a:srgbClr val="002060"/>
                </a:solidFill>
                <a:latin typeface="Courier New" panose="02070309020205020404" pitchFamily="49" charset="0"/>
              </a:rPr>
              <a:t>Function</a:t>
            </a:r>
          </a:p>
          <a:p>
            <a:pPr marL="0" indent="0">
              <a:lnSpc>
                <a:spcPct val="100000"/>
              </a:lnSpc>
              <a:spcBef>
                <a:spcPts val="0"/>
              </a:spcBef>
              <a:spcAft>
                <a:spcPts val="600"/>
              </a:spcAft>
              <a:buNone/>
            </a:pPr>
            <a:endParaRPr lang="en-US"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2969295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0060"/>
          </a:xfrm>
        </p:spPr>
        <p:txBody>
          <a:bodyPr>
            <a:normAutofit/>
          </a:bodyPr>
          <a:lstStyle/>
          <a:p>
            <a:r>
              <a:rPr lang="en-US" sz="3600" b="1" dirty="0">
                <a:solidFill>
                  <a:schemeClr val="accent1">
                    <a:lumMod val="75000"/>
                  </a:schemeClr>
                </a:solidFill>
              </a:rPr>
              <a:t>9</a:t>
            </a:r>
            <a:r>
              <a:rPr lang="en-US" sz="3600" b="1" dirty="0" smtClean="0">
                <a:solidFill>
                  <a:schemeClr val="accent1">
                    <a:lumMod val="75000"/>
                  </a:schemeClr>
                </a:solidFill>
              </a:rPr>
              <a:t>.4 Recursion</a:t>
            </a:r>
            <a:endParaRPr lang="en-US" sz="3600" b="1" dirty="0">
              <a:solidFill>
                <a:schemeClr val="accent1">
                  <a:lumMod val="75000"/>
                </a:schemeClr>
              </a:solidFill>
            </a:endParaRPr>
          </a:p>
        </p:txBody>
      </p:sp>
      <p:sp>
        <p:nvSpPr>
          <p:cNvPr id="6" name="Content Placeholder 5"/>
          <p:cNvSpPr>
            <a:spLocks noGrp="1"/>
          </p:cNvSpPr>
          <p:nvPr>
            <p:ph idx="1"/>
          </p:nvPr>
        </p:nvSpPr>
        <p:spPr>
          <a:xfrm>
            <a:off x="1097280" y="1941544"/>
            <a:ext cx="9068696" cy="4023360"/>
          </a:xfrm>
        </p:spPr>
        <p:txBody>
          <a:bodyPr>
            <a:normAutofit/>
          </a:bodyPr>
          <a:lstStyle/>
          <a:p>
            <a:pPr marL="0" indent="0">
              <a:lnSpc>
                <a:spcPct val="100000"/>
              </a:lnSpc>
              <a:spcBef>
                <a:spcPts val="0"/>
              </a:spcBef>
              <a:spcAft>
                <a:spcPts val="600"/>
              </a:spcAft>
            </a:pPr>
            <a:r>
              <a:rPr lang="en-US" dirty="0" smtClean="0">
                <a:solidFill>
                  <a:srgbClr val="002060"/>
                </a:solidFill>
              </a:rPr>
              <a:t> </a:t>
            </a:r>
            <a:r>
              <a:rPr lang="en-US" sz="2400" dirty="0">
                <a:solidFill>
                  <a:srgbClr val="002060"/>
                </a:solidFill>
              </a:rPr>
              <a:t>A </a:t>
            </a:r>
            <a:r>
              <a:rPr lang="en-US" sz="2400" b="1" dirty="0">
                <a:solidFill>
                  <a:srgbClr val="002060"/>
                </a:solidFill>
              </a:rPr>
              <a:t>recursive</a:t>
            </a:r>
            <a:r>
              <a:rPr lang="en-US" sz="2400" dirty="0">
                <a:solidFill>
                  <a:srgbClr val="002060"/>
                </a:solidFill>
              </a:rPr>
              <a:t> subprogram is one that calls itself.</a:t>
            </a:r>
          </a:p>
          <a:p>
            <a:pPr marL="0" indent="0">
              <a:lnSpc>
                <a:spcPct val="100000"/>
              </a:lnSpc>
              <a:spcBef>
                <a:spcPts val="0"/>
              </a:spcBef>
              <a:spcAft>
                <a:spcPts val="600"/>
              </a:spcAft>
            </a:pPr>
            <a:r>
              <a:rPr lang="en-US" sz="2400" dirty="0">
                <a:solidFill>
                  <a:srgbClr val="002060"/>
                </a:solidFill>
              </a:rPr>
              <a:t>Some languages do not permit </a:t>
            </a:r>
            <a:r>
              <a:rPr lang="en-US" sz="2400" b="1" dirty="0">
                <a:solidFill>
                  <a:srgbClr val="002060"/>
                </a:solidFill>
              </a:rPr>
              <a:t>recursion</a:t>
            </a:r>
            <a:r>
              <a:rPr lang="en-US" sz="2400" dirty="0">
                <a:solidFill>
                  <a:srgbClr val="002060"/>
                </a:solidFill>
              </a:rPr>
              <a:t>.  </a:t>
            </a:r>
          </a:p>
          <a:p>
            <a:pPr marL="0" indent="0">
              <a:lnSpc>
                <a:spcPct val="100000"/>
              </a:lnSpc>
              <a:spcBef>
                <a:spcPts val="0"/>
              </a:spcBef>
              <a:spcAft>
                <a:spcPts val="600"/>
              </a:spcAft>
            </a:pPr>
            <a:r>
              <a:rPr lang="en-US" sz="2400" dirty="0">
                <a:solidFill>
                  <a:srgbClr val="002060"/>
                </a:solidFill>
              </a:rPr>
              <a:t>Recursive subprograms may be an effective way </a:t>
            </a:r>
            <a:r>
              <a:rPr lang="en-US" sz="2400" dirty="0" smtClean="0">
                <a:solidFill>
                  <a:srgbClr val="002060"/>
                </a:solidFill>
              </a:rPr>
              <a:t>to provide </a:t>
            </a:r>
            <a:r>
              <a:rPr lang="en-US" sz="2400" dirty="0">
                <a:solidFill>
                  <a:srgbClr val="002060"/>
                </a:solidFill>
              </a:rPr>
              <a:t>a solution for a specific problem.</a:t>
            </a:r>
          </a:p>
          <a:p>
            <a:pPr marL="0" indent="0">
              <a:lnSpc>
                <a:spcPct val="100000"/>
              </a:lnSpc>
              <a:spcBef>
                <a:spcPts val="0"/>
              </a:spcBef>
              <a:spcAft>
                <a:spcPts val="600"/>
              </a:spcAft>
            </a:pPr>
            <a:r>
              <a:rPr lang="en-US" sz="2400" dirty="0">
                <a:solidFill>
                  <a:srgbClr val="002060"/>
                </a:solidFill>
              </a:rPr>
              <a:t>Problems that are solved with recursion are those that can be easily described in terms of themselves.</a:t>
            </a:r>
          </a:p>
          <a:p>
            <a:pPr marL="0" indent="0">
              <a:lnSpc>
                <a:spcPct val="100000"/>
              </a:lnSpc>
              <a:spcBef>
                <a:spcPts val="0"/>
              </a:spcBef>
              <a:spcAft>
                <a:spcPts val="600"/>
              </a:spcAft>
            </a:pPr>
            <a:r>
              <a:rPr lang="en-US" sz="2400" dirty="0">
                <a:solidFill>
                  <a:srgbClr val="002060"/>
                </a:solidFill>
              </a:rPr>
              <a:t>Example: the sum of the first </a:t>
            </a:r>
            <a:r>
              <a:rPr lang="en-US" sz="2400" b="1" dirty="0">
                <a:solidFill>
                  <a:srgbClr val="0070C0"/>
                </a:solidFill>
                <a:latin typeface="Courier New" panose="02070309020205020404" pitchFamily="49" charset="0"/>
              </a:rPr>
              <a:t>N</a:t>
            </a:r>
            <a:r>
              <a:rPr lang="en-US" sz="2400" dirty="0">
                <a:solidFill>
                  <a:srgbClr val="002060"/>
                </a:solidFill>
              </a:rPr>
              <a:t> integers can be written as:</a:t>
            </a:r>
          </a:p>
          <a:p>
            <a:pPr marL="0" lvl="2" indent="0">
              <a:lnSpc>
                <a:spcPct val="100000"/>
              </a:lnSpc>
              <a:spcBef>
                <a:spcPts val="0"/>
              </a:spcBef>
              <a:spcAft>
                <a:spcPts val="600"/>
              </a:spcAft>
              <a:buNone/>
            </a:pPr>
            <a:r>
              <a:rPr lang="en-US" sz="1800" dirty="0">
                <a:solidFill>
                  <a:srgbClr val="002060"/>
                </a:solidFill>
              </a:rPr>
              <a:t>		</a:t>
            </a:r>
            <a:r>
              <a:rPr lang="en-US" sz="2400" dirty="0">
                <a:solidFill>
                  <a:srgbClr val="002060"/>
                </a:solidFill>
                <a:latin typeface="Courier New" panose="02070309020205020404" pitchFamily="49" charset="0"/>
              </a:rPr>
              <a:t>Sum(</a:t>
            </a:r>
            <a:r>
              <a:rPr lang="en-US" sz="2400" b="1" dirty="0">
                <a:solidFill>
                  <a:srgbClr val="0070C0"/>
                </a:solidFill>
                <a:latin typeface="Courier New" panose="02070309020205020404" pitchFamily="49" charset="0"/>
              </a:rPr>
              <a:t>N</a:t>
            </a:r>
            <a:r>
              <a:rPr lang="en-US" sz="2400" dirty="0">
                <a:solidFill>
                  <a:srgbClr val="002060"/>
                </a:solidFill>
                <a:latin typeface="Courier New" panose="02070309020205020404" pitchFamily="49" charset="0"/>
              </a:rPr>
              <a:t>) = Sum(</a:t>
            </a:r>
            <a:r>
              <a:rPr lang="en-US" sz="2400" b="1" dirty="0">
                <a:solidFill>
                  <a:srgbClr val="0070C0"/>
                </a:solidFill>
                <a:latin typeface="Courier New" panose="02070309020205020404" pitchFamily="49" charset="0"/>
              </a:rPr>
              <a:t>N</a:t>
            </a:r>
            <a:r>
              <a:rPr lang="en-US" sz="2400" dirty="0">
                <a:solidFill>
                  <a:srgbClr val="002060"/>
                </a:solidFill>
                <a:latin typeface="Courier New" panose="02070309020205020404" pitchFamily="49" charset="0"/>
              </a:rPr>
              <a:t> – 1) + </a:t>
            </a:r>
            <a:r>
              <a:rPr lang="en-US" sz="2400" b="1" dirty="0">
                <a:solidFill>
                  <a:srgbClr val="0070C0"/>
                </a:solidFill>
                <a:latin typeface="Courier New" panose="02070309020205020404" pitchFamily="49" charset="0"/>
              </a:rPr>
              <a:t>N</a:t>
            </a:r>
          </a:p>
          <a:p>
            <a:pPr marL="0" indent="0">
              <a:lnSpc>
                <a:spcPct val="100000"/>
              </a:lnSpc>
              <a:spcBef>
                <a:spcPts val="0"/>
              </a:spcBef>
              <a:spcAft>
                <a:spcPts val="0"/>
              </a:spcAft>
              <a:buFont typeface="Wingdings" panose="05000000000000000000" pitchFamily="2" charset="2"/>
              <a:buChar char="Ø"/>
            </a:pPr>
            <a:endParaRPr lang="en-US" sz="2400" dirty="0">
              <a:solidFill>
                <a:srgbClr val="002060"/>
              </a:solidFill>
              <a:latin typeface="Courier New" panose="02070309020205020404" pitchFamily="49" charset="0"/>
            </a:endParaRP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55412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51741"/>
          </a:xfrm>
        </p:spPr>
        <p:txBody>
          <a:bodyPr>
            <a:normAutofit/>
          </a:bodyPr>
          <a:lstStyle/>
          <a:p>
            <a:r>
              <a:rPr lang="en-US" sz="3600" b="1" dirty="0" smtClean="0">
                <a:solidFill>
                  <a:schemeClr val="accent1">
                    <a:lumMod val="75000"/>
                  </a:schemeClr>
                </a:solidFill>
              </a:rPr>
              <a:t>Example: Recursive Code to Sum </a:t>
            </a:r>
            <a:r>
              <a:rPr lang="en-US" sz="3600" b="1" dirty="0" smtClean="0">
                <a:solidFill>
                  <a:srgbClr val="0070C0"/>
                </a:solidFill>
                <a:latin typeface="Courier New" panose="02070309020205020404" pitchFamily="49" charset="0"/>
                <a:cs typeface="Courier New" panose="02070309020205020404" pitchFamily="49" charset="0"/>
              </a:rPr>
              <a:t>N</a:t>
            </a:r>
            <a:r>
              <a:rPr lang="en-US" sz="3600" b="1" dirty="0" smtClean="0">
                <a:solidFill>
                  <a:schemeClr val="accent1">
                    <a:lumMod val="75000"/>
                  </a:schemeClr>
                </a:solidFill>
              </a:rPr>
              <a:t> Positive Integers</a:t>
            </a:r>
            <a:endParaRPr lang="en-US" sz="3600" b="1" dirty="0">
              <a:solidFill>
                <a:schemeClr val="accent1">
                  <a:lumMod val="75000"/>
                </a:schemeClr>
              </a:solidFill>
            </a:endParaRPr>
          </a:p>
        </p:txBody>
      </p:sp>
      <p:sp>
        <p:nvSpPr>
          <p:cNvPr id="3" name="Content Placeholder 2"/>
          <p:cNvSpPr>
            <a:spLocks noGrp="1"/>
          </p:cNvSpPr>
          <p:nvPr>
            <p:ph sz="half" idx="1"/>
          </p:nvPr>
        </p:nvSpPr>
        <p:spPr>
          <a:xfrm>
            <a:off x="666974" y="2189978"/>
            <a:ext cx="6583680" cy="3048995"/>
          </a:xfrm>
        </p:spPr>
        <p:txBody>
          <a:bodyPr>
            <a:noAutofit/>
          </a:bodyPr>
          <a:lstStyle/>
          <a:p>
            <a:pPr marL="0" indent="0">
              <a:lnSpc>
                <a:spcPct val="10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Function Sum(</a:t>
            </a:r>
            <a:r>
              <a:rPr lang="en-US" sz="2400" b="1" dirty="0">
                <a:solidFill>
                  <a:srgbClr val="0070C0"/>
                </a:solidFill>
                <a:latin typeface="Courier New" panose="02070309020205020404" pitchFamily="49" charset="0"/>
              </a:rPr>
              <a:t>N</a:t>
            </a:r>
            <a:r>
              <a:rPr lang="en-US" sz="2400" dirty="0">
                <a:solidFill>
                  <a:srgbClr val="002060"/>
                </a:solidFill>
                <a:latin typeface="Courier New" panose="02070309020205020404" pitchFamily="49" charset="0"/>
              </a:rPr>
              <a:t>) As Integer</a:t>
            </a:r>
          </a:p>
          <a:p>
            <a:pPr marL="0" indent="0">
              <a:lnSpc>
                <a:spcPct val="10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a:t>
            </a:r>
            <a:r>
              <a:rPr lang="en-US" sz="2400" dirty="0" smtClean="0">
                <a:solidFill>
                  <a:srgbClr val="002060"/>
                </a:solidFill>
                <a:latin typeface="Courier New" panose="02070309020205020404" pitchFamily="49" charset="0"/>
              </a:rPr>
              <a:t>If </a:t>
            </a:r>
            <a:r>
              <a:rPr lang="en-US" sz="2400" dirty="0">
                <a:solidFill>
                  <a:srgbClr val="002060"/>
                </a:solidFill>
                <a:latin typeface="Courier New" panose="02070309020205020404" pitchFamily="49" charset="0"/>
              </a:rPr>
              <a:t>N = 1 Then</a:t>
            </a:r>
          </a:p>
          <a:p>
            <a:pPr marL="0" indent="0">
              <a:lnSpc>
                <a:spcPct val="10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Set Sum = 1</a:t>
            </a:r>
          </a:p>
          <a:p>
            <a:pPr marL="0" indent="0">
              <a:lnSpc>
                <a:spcPct val="10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a:t>
            </a:r>
            <a:r>
              <a:rPr lang="en-US" sz="2400" dirty="0" smtClean="0">
                <a:solidFill>
                  <a:srgbClr val="002060"/>
                </a:solidFill>
                <a:latin typeface="Courier New" panose="02070309020205020404" pitchFamily="49" charset="0"/>
              </a:rPr>
              <a:t>Else</a:t>
            </a:r>
            <a:endParaRPr lang="en-US" sz="2400" dirty="0">
              <a:solidFill>
                <a:srgbClr val="00206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Set Sum = Sum(</a:t>
            </a:r>
            <a:r>
              <a:rPr lang="en-US" sz="2400" b="1" dirty="0">
                <a:solidFill>
                  <a:srgbClr val="0070C0"/>
                </a:solidFill>
                <a:latin typeface="Courier New" panose="02070309020205020404" pitchFamily="49" charset="0"/>
              </a:rPr>
              <a:t>N</a:t>
            </a:r>
            <a:r>
              <a:rPr lang="en-US" sz="2400" dirty="0">
                <a:solidFill>
                  <a:srgbClr val="002060"/>
                </a:solidFill>
                <a:latin typeface="Courier New" panose="02070309020205020404" pitchFamily="49" charset="0"/>
              </a:rPr>
              <a:t> - 1) + </a:t>
            </a:r>
            <a:r>
              <a:rPr lang="en-US" sz="2400" b="1" dirty="0">
                <a:solidFill>
                  <a:srgbClr val="0070C0"/>
                </a:solidFill>
                <a:latin typeface="Courier New" panose="02070309020205020404" pitchFamily="49" charset="0"/>
              </a:rPr>
              <a:t>N</a:t>
            </a:r>
          </a:p>
          <a:p>
            <a:pPr marL="0" indent="0">
              <a:lnSpc>
                <a:spcPct val="100000"/>
              </a:lnSpc>
              <a:spcBef>
                <a:spcPts val="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	</a:t>
            </a:r>
            <a:r>
              <a:rPr lang="en-US" sz="2400" dirty="0" smtClean="0">
                <a:solidFill>
                  <a:srgbClr val="002060"/>
                </a:solidFill>
                <a:latin typeface="Courier New" panose="02070309020205020404" pitchFamily="49" charset="0"/>
              </a:rPr>
              <a:t>End </a:t>
            </a:r>
            <a:r>
              <a:rPr lang="en-US" sz="2400" dirty="0">
                <a:solidFill>
                  <a:srgbClr val="002060"/>
                </a:solidFill>
                <a:latin typeface="Courier New" panose="02070309020205020404" pitchFamily="49" charset="0"/>
              </a:rPr>
              <a:t>If</a:t>
            </a:r>
          </a:p>
          <a:p>
            <a:pPr marL="0" indent="0">
              <a:lnSpc>
                <a:spcPct val="100000"/>
              </a:lnSpc>
              <a:spcBef>
                <a:spcPts val="0"/>
              </a:spcBef>
              <a:spcAft>
                <a:spcPts val="0"/>
              </a:spcAft>
              <a:buFont typeface="Times" panose="02020603050405020304" pitchFamily="18" charset="0"/>
              <a:buNone/>
            </a:pPr>
            <a:r>
              <a:rPr lang="en-US" sz="2400" dirty="0" smtClean="0">
                <a:solidFill>
                  <a:srgbClr val="002060"/>
                </a:solidFill>
                <a:latin typeface="Courier New" panose="02070309020205020404" pitchFamily="49" charset="0"/>
              </a:rPr>
              <a:t>End </a:t>
            </a:r>
            <a:r>
              <a:rPr lang="en-US" sz="2400" dirty="0">
                <a:solidFill>
                  <a:srgbClr val="002060"/>
                </a:solidFill>
                <a:latin typeface="Courier New" panose="02070309020205020404" pitchFamily="49" charset="0"/>
              </a:rPr>
              <a:t>Function</a:t>
            </a:r>
          </a:p>
          <a:p>
            <a:pPr marL="0" indent="0">
              <a:lnSpc>
                <a:spcPct val="100000"/>
              </a:lnSpc>
              <a:spcBef>
                <a:spcPts val="0"/>
              </a:spcBef>
              <a:spcAft>
                <a:spcPts val="0"/>
              </a:spcAft>
              <a:buFont typeface="Times" panose="02020603050405020304" pitchFamily="18" charset="0"/>
              <a:buNone/>
            </a:pPr>
            <a:endParaRPr lang="en-US" sz="2400" dirty="0">
              <a:solidFill>
                <a:srgbClr val="002060"/>
              </a:solidFill>
              <a:latin typeface="Courier New" panose="02070309020205020404" pitchFamily="49" charset="0"/>
            </a:endParaRPr>
          </a:p>
          <a:p>
            <a:pPr marL="0" indent="0">
              <a:lnSpc>
                <a:spcPct val="100000"/>
              </a:lnSpc>
              <a:spcBef>
                <a:spcPts val="0"/>
              </a:spcBef>
              <a:spcAft>
                <a:spcPts val="600"/>
              </a:spcAft>
              <a:buNone/>
            </a:pPr>
            <a:endParaRPr lang="en-US" sz="2400" dirty="0">
              <a:solidFill>
                <a:srgbClr val="002060"/>
              </a:solidFill>
            </a:endParaRPr>
          </a:p>
        </p:txBody>
      </p:sp>
      <p:sp>
        <p:nvSpPr>
          <p:cNvPr id="5" name="Content Placeholder 4"/>
          <p:cNvSpPr>
            <a:spLocks noGrp="1"/>
          </p:cNvSpPr>
          <p:nvPr>
            <p:ph sz="half" idx="2"/>
          </p:nvPr>
        </p:nvSpPr>
        <p:spPr>
          <a:xfrm>
            <a:off x="8014447" y="3303796"/>
            <a:ext cx="3539266" cy="2397757"/>
          </a:xfrm>
        </p:spPr>
        <p:txBody>
          <a:bodyPr/>
          <a:lstStyle/>
          <a:p>
            <a:r>
              <a:rPr lang="en-US" dirty="0">
                <a:solidFill>
                  <a:srgbClr val="002060"/>
                </a:solidFill>
              </a:rPr>
              <a:t>Tracing recursive code is difficult at first. The recursive call must be conditional, or there will be an infinite recursion. This is similar to a looping construct, but no repetition is used; there are only function calls to the function we are defining.</a:t>
            </a:r>
          </a:p>
          <a:p>
            <a:endParaRPr lang="en-US" dirty="0"/>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6" name="Text Box 4"/>
          <p:cNvSpPr txBox="1">
            <a:spLocks noChangeArrowheads="1"/>
          </p:cNvSpPr>
          <p:nvPr/>
        </p:nvSpPr>
        <p:spPr bwMode="auto">
          <a:xfrm>
            <a:off x="6265433" y="2582482"/>
            <a:ext cx="2895600" cy="369332"/>
          </a:xfrm>
          <a:prstGeom prst="rect">
            <a:avLst/>
          </a:prstGeom>
          <a:noFill/>
          <a:ln w="38100">
            <a:solidFill>
              <a:srgbClr val="0070C0"/>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aseline="0" dirty="0">
                <a:solidFill>
                  <a:srgbClr val="002060"/>
                </a:solidFill>
                <a:latin typeface="Times New Roman" panose="02020603050405020304" pitchFamily="18" charset="0"/>
              </a:rPr>
              <a:t>Recursive call to </a:t>
            </a:r>
            <a:r>
              <a:rPr lang="en-US" baseline="0" dirty="0">
                <a:solidFill>
                  <a:srgbClr val="002060"/>
                </a:solidFill>
                <a:latin typeface="Courier New" panose="02070309020205020404" pitchFamily="49" charset="0"/>
                <a:ea typeface="ヒラギノ角ゴ Pro W3" pitchFamily="-48" charset="-128"/>
                <a:cs typeface="Arial" panose="020B0604020202020204" pitchFamily="34" charset="0"/>
              </a:rPr>
              <a:t>Sum</a:t>
            </a:r>
          </a:p>
        </p:txBody>
      </p:sp>
      <p:sp>
        <p:nvSpPr>
          <p:cNvPr id="7" name="Line 5"/>
          <p:cNvSpPr>
            <a:spLocks noChangeShapeType="1"/>
          </p:cNvSpPr>
          <p:nvPr/>
        </p:nvSpPr>
        <p:spPr bwMode="auto">
          <a:xfrm flipH="1">
            <a:off x="4970033" y="2928572"/>
            <a:ext cx="1295400" cy="762000"/>
          </a:xfrm>
          <a:prstGeom prst="line">
            <a:avLst/>
          </a:prstGeom>
          <a:noFill/>
          <a:ln w="381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49291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882128" y="1473796"/>
            <a:ext cx="10381130" cy="4453667"/>
          </a:xfrm>
        </p:spPr>
        <p:txBody>
          <a:bodyPr>
            <a:noAutofit/>
          </a:bodyPr>
          <a:lstStyle/>
          <a:p>
            <a:pPr marL="0" indent="0">
              <a:lnSpc>
                <a:spcPct val="100000"/>
              </a:lnSpc>
              <a:spcBef>
                <a:spcPts val="0"/>
              </a:spcBef>
              <a:spcAft>
                <a:spcPts val="0"/>
              </a:spcAft>
              <a:buNone/>
            </a:pPr>
            <a:r>
              <a:rPr lang="en-US" sz="1800" dirty="0">
                <a:solidFill>
                  <a:srgbClr val="002060"/>
                </a:solidFill>
              </a:rPr>
              <a:t>Suppose that this function is called by the statement </a:t>
            </a:r>
          </a:p>
          <a:p>
            <a:pPr marL="0" indent="0" algn="ctr">
              <a:lnSpc>
                <a:spcPct val="100000"/>
              </a:lnSpc>
              <a:spcBef>
                <a:spcPts val="0"/>
              </a:spcBef>
              <a:spcAft>
                <a:spcPts val="1200"/>
              </a:spcAft>
              <a:buNone/>
            </a:pPr>
            <a:r>
              <a:rPr lang="en-US" sz="1800" dirty="0">
                <a:solidFill>
                  <a:srgbClr val="002060"/>
                </a:solidFill>
                <a:latin typeface="Courier New" panose="02070309020205020404" pitchFamily="49" charset="0"/>
              </a:rPr>
              <a:t>Set </a:t>
            </a:r>
            <a:r>
              <a:rPr lang="en-US" sz="1800" b="1" dirty="0">
                <a:solidFill>
                  <a:srgbClr val="0070C0"/>
                </a:solidFill>
                <a:latin typeface="Courier New" panose="02070309020205020404" pitchFamily="49" charset="0"/>
              </a:rPr>
              <a:t>Total</a:t>
            </a:r>
            <a:r>
              <a:rPr lang="en-US" sz="1800" dirty="0">
                <a:solidFill>
                  <a:srgbClr val="002060"/>
                </a:solidFill>
                <a:latin typeface="Courier New" panose="02070309020205020404" pitchFamily="49" charset="0"/>
              </a:rPr>
              <a:t> = Sum(4)</a:t>
            </a:r>
            <a:r>
              <a:rPr lang="en-US" sz="1800" dirty="0">
                <a:solidFill>
                  <a:srgbClr val="002060"/>
                </a:solidFill>
              </a:rPr>
              <a:t> (</a:t>
            </a:r>
            <a:r>
              <a:rPr lang="en-US" sz="1800" b="1" dirty="0">
                <a:solidFill>
                  <a:srgbClr val="0070C0"/>
                </a:solidFill>
                <a:latin typeface="Courier New" panose="02070309020205020404" pitchFamily="49" charset="0"/>
              </a:rPr>
              <a:t>Total</a:t>
            </a:r>
            <a:r>
              <a:rPr lang="en-US" sz="1800" dirty="0">
                <a:solidFill>
                  <a:srgbClr val="002060"/>
                </a:solidFill>
              </a:rPr>
              <a:t> is an </a:t>
            </a:r>
            <a:r>
              <a:rPr lang="en-US" sz="1800" dirty="0">
                <a:solidFill>
                  <a:srgbClr val="002060"/>
                </a:solidFill>
                <a:latin typeface="Courier New" panose="02070309020205020404" pitchFamily="49" charset="0"/>
              </a:rPr>
              <a:t>Integer</a:t>
            </a:r>
            <a:r>
              <a:rPr lang="en-US" sz="1800" dirty="0">
                <a:solidFill>
                  <a:srgbClr val="002060"/>
                </a:solidFill>
              </a:rPr>
              <a:t> variable) </a:t>
            </a:r>
          </a:p>
          <a:p>
            <a:pPr>
              <a:lnSpc>
                <a:spcPct val="100000"/>
              </a:lnSpc>
              <a:spcBef>
                <a:spcPts val="0"/>
              </a:spcBef>
              <a:spcAft>
                <a:spcPts val="0"/>
              </a:spcAft>
              <a:buFont typeface="Wingdings" panose="05000000000000000000" pitchFamily="2" charset="2"/>
              <a:buChar char="Ø"/>
            </a:pPr>
            <a:r>
              <a:rPr lang="en-US" sz="1800" dirty="0" smtClean="0">
                <a:solidFill>
                  <a:srgbClr val="002060"/>
                </a:solidFill>
              </a:rPr>
              <a:t> First </a:t>
            </a:r>
            <a:r>
              <a:rPr lang="en-US" sz="1800" dirty="0">
                <a:solidFill>
                  <a:srgbClr val="002060"/>
                </a:solidFill>
              </a:rPr>
              <a:t>call to the function: </a:t>
            </a:r>
            <a:r>
              <a:rPr lang="en-US" sz="1800" b="1" dirty="0">
                <a:solidFill>
                  <a:srgbClr val="0070C0"/>
                </a:solidFill>
                <a:latin typeface="Courier New" panose="02070309020205020404" pitchFamily="49" charset="0"/>
              </a:rPr>
              <a:t>N</a:t>
            </a:r>
            <a:r>
              <a:rPr lang="en-US" sz="1800" dirty="0">
                <a:solidFill>
                  <a:srgbClr val="002060"/>
                </a:solidFill>
              </a:rPr>
              <a:t> = 4: Control goes to </a:t>
            </a:r>
            <a:r>
              <a:rPr lang="en-US" sz="1800" dirty="0">
                <a:solidFill>
                  <a:srgbClr val="002060"/>
                </a:solidFill>
                <a:latin typeface="Courier New" panose="02070309020205020404" pitchFamily="49" charset="0"/>
              </a:rPr>
              <a:t>Else</a:t>
            </a:r>
            <a:r>
              <a:rPr lang="en-US" sz="1800" dirty="0">
                <a:solidFill>
                  <a:srgbClr val="002060"/>
                </a:solidFill>
              </a:rPr>
              <a:t> clause </a:t>
            </a:r>
            <a:r>
              <a:rPr lang="en-US" sz="1800" dirty="0" smtClean="0">
                <a:solidFill>
                  <a:srgbClr val="002060"/>
                </a:solidFill>
              </a:rPr>
              <a:t>and </a:t>
            </a:r>
            <a:r>
              <a:rPr lang="en-US" sz="1800" dirty="0">
                <a:solidFill>
                  <a:srgbClr val="002060"/>
                </a:solidFill>
              </a:rPr>
              <a:t>line 5 is executed to get: </a:t>
            </a:r>
          </a:p>
          <a:p>
            <a:pPr marL="0" indent="0" algn="ctr">
              <a:lnSpc>
                <a:spcPct val="100000"/>
              </a:lnSpc>
              <a:spcBef>
                <a:spcPts val="0"/>
              </a:spcBef>
              <a:spcAft>
                <a:spcPts val="1200"/>
              </a:spcAft>
              <a:buNone/>
            </a:pPr>
            <a:r>
              <a:rPr lang="en-US" sz="1800" dirty="0">
                <a:solidFill>
                  <a:srgbClr val="002060"/>
                </a:solidFill>
                <a:latin typeface="Courier New" panose="02070309020205020404" pitchFamily="49" charset="0"/>
              </a:rPr>
              <a:t>Set</a:t>
            </a:r>
            <a:r>
              <a:rPr lang="en-US" sz="1800" dirty="0">
                <a:solidFill>
                  <a:srgbClr val="002060"/>
                </a:solidFill>
              </a:rPr>
              <a:t> </a:t>
            </a:r>
            <a:r>
              <a:rPr lang="en-US" sz="1800" dirty="0">
                <a:solidFill>
                  <a:srgbClr val="002060"/>
                </a:solidFill>
                <a:latin typeface="Courier New" panose="02070309020205020404" pitchFamily="49" charset="0"/>
              </a:rPr>
              <a:t>Sum</a:t>
            </a:r>
            <a:r>
              <a:rPr lang="en-US" sz="1800" dirty="0">
                <a:solidFill>
                  <a:srgbClr val="002060"/>
                </a:solidFill>
              </a:rPr>
              <a:t> </a:t>
            </a:r>
            <a:r>
              <a:rPr lang="en-US" sz="1800" dirty="0">
                <a:solidFill>
                  <a:srgbClr val="002060"/>
                </a:solidFill>
                <a:latin typeface="Courier New" panose="02070309020205020404" pitchFamily="49" charset="0"/>
              </a:rPr>
              <a:t>= Sum(</a:t>
            </a:r>
            <a:r>
              <a:rPr lang="en-US" sz="1800" b="1" dirty="0">
                <a:solidFill>
                  <a:srgbClr val="0070C0"/>
                </a:solidFill>
                <a:latin typeface="Courier New" panose="02070309020205020404" pitchFamily="49" charset="0"/>
              </a:rPr>
              <a:t>N</a:t>
            </a:r>
            <a:r>
              <a:rPr lang="en-US" sz="1800" dirty="0">
                <a:solidFill>
                  <a:srgbClr val="002060"/>
                </a:solidFill>
                <a:latin typeface="Courier New" panose="02070309020205020404" pitchFamily="49" charset="0"/>
              </a:rPr>
              <a:t> </a:t>
            </a:r>
            <a:r>
              <a:rPr lang="en-US" sz="1800" dirty="0">
                <a:solidFill>
                  <a:srgbClr val="002060"/>
                </a:solidFill>
              </a:rPr>
              <a:t>–</a:t>
            </a:r>
            <a:r>
              <a:rPr lang="en-US" sz="1800" dirty="0">
                <a:solidFill>
                  <a:srgbClr val="002060"/>
                </a:solidFill>
                <a:latin typeface="Courier New" panose="02070309020205020404" pitchFamily="49" charset="0"/>
              </a:rPr>
              <a:t> 1)</a:t>
            </a:r>
            <a:r>
              <a:rPr lang="en-US" sz="1800" dirty="0">
                <a:solidFill>
                  <a:srgbClr val="002060"/>
                </a:solidFill>
              </a:rPr>
              <a:t> </a:t>
            </a:r>
            <a:r>
              <a:rPr lang="en-US" sz="1800" dirty="0">
                <a:solidFill>
                  <a:srgbClr val="002060"/>
                </a:solidFill>
                <a:latin typeface="Courier New" panose="02070309020205020404" pitchFamily="49" charset="0"/>
              </a:rPr>
              <a:t>+</a:t>
            </a:r>
            <a:r>
              <a:rPr lang="en-US" sz="1800" dirty="0">
                <a:solidFill>
                  <a:srgbClr val="002060"/>
                </a:solidFill>
              </a:rPr>
              <a:t> </a:t>
            </a:r>
            <a:r>
              <a:rPr lang="en-US" sz="1800" b="1" dirty="0">
                <a:solidFill>
                  <a:srgbClr val="0070C0"/>
                </a:solidFill>
                <a:latin typeface="Courier New" panose="02070309020205020404" pitchFamily="49" charset="0"/>
              </a:rPr>
              <a:t>N</a:t>
            </a:r>
            <a:r>
              <a:rPr lang="en-US" sz="1800" dirty="0">
                <a:solidFill>
                  <a:srgbClr val="002060"/>
                </a:solidFill>
              </a:rPr>
              <a:t> </a:t>
            </a:r>
            <a:r>
              <a:rPr lang="en-US" sz="1800" dirty="0" smtClean="0">
                <a:solidFill>
                  <a:srgbClr val="002060"/>
                </a:solidFill>
              </a:rPr>
              <a:t> </a:t>
            </a:r>
            <a:r>
              <a:rPr lang="en-US" sz="1800" dirty="0" smtClean="0">
                <a:solidFill>
                  <a:srgbClr val="002060"/>
                </a:solidFill>
                <a:sym typeface="Wingdings" panose="05000000000000000000" pitchFamily="2" charset="2"/>
              </a:rPr>
              <a:t> </a:t>
            </a:r>
            <a:r>
              <a:rPr lang="en-US" sz="1800" dirty="0" smtClean="0">
                <a:solidFill>
                  <a:srgbClr val="002060"/>
                </a:solidFill>
                <a:latin typeface="Courier New" panose="02070309020205020404" pitchFamily="49" charset="0"/>
              </a:rPr>
              <a:t>Set</a:t>
            </a:r>
            <a:r>
              <a:rPr lang="en-US" sz="1800" dirty="0" smtClean="0">
                <a:solidFill>
                  <a:srgbClr val="002060"/>
                </a:solidFill>
              </a:rPr>
              <a:t> </a:t>
            </a:r>
            <a:r>
              <a:rPr lang="en-US" sz="1800" dirty="0">
                <a:solidFill>
                  <a:srgbClr val="002060"/>
                </a:solidFill>
                <a:latin typeface="Courier New" panose="02070309020205020404" pitchFamily="49" charset="0"/>
              </a:rPr>
              <a:t>Sum</a:t>
            </a:r>
            <a:r>
              <a:rPr lang="en-US" sz="1800" dirty="0">
                <a:solidFill>
                  <a:srgbClr val="002060"/>
                </a:solidFill>
              </a:rPr>
              <a:t> </a:t>
            </a:r>
            <a:r>
              <a:rPr lang="en-US" sz="1800" dirty="0">
                <a:solidFill>
                  <a:srgbClr val="002060"/>
                </a:solidFill>
                <a:latin typeface="Courier New" panose="02070309020205020404" pitchFamily="49" charset="0"/>
              </a:rPr>
              <a:t>=</a:t>
            </a:r>
            <a:r>
              <a:rPr lang="en-US" sz="1800" dirty="0">
                <a:solidFill>
                  <a:srgbClr val="002060"/>
                </a:solidFill>
              </a:rPr>
              <a:t> </a:t>
            </a:r>
            <a:r>
              <a:rPr lang="en-US" sz="1800" dirty="0">
                <a:solidFill>
                  <a:srgbClr val="002060"/>
                </a:solidFill>
                <a:latin typeface="Courier New" panose="02070309020205020404" pitchFamily="49" charset="0"/>
              </a:rPr>
              <a:t>Sum(3)</a:t>
            </a:r>
            <a:r>
              <a:rPr lang="en-US" sz="1800" dirty="0">
                <a:solidFill>
                  <a:srgbClr val="002060"/>
                </a:solidFill>
              </a:rPr>
              <a:t> </a:t>
            </a:r>
            <a:r>
              <a:rPr lang="en-US" sz="1800" dirty="0">
                <a:solidFill>
                  <a:srgbClr val="002060"/>
                </a:solidFill>
                <a:latin typeface="Courier New" panose="02070309020205020404" pitchFamily="49" charset="0"/>
              </a:rPr>
              <a:t>+ 4</a:t>
            </a:r>
          </a:p>
          <a:p>
            <a:pPr>
              <a:lnSpc>
                <a:spcPct val="100000"/>
              </a:lnSpc>
              <a:spcBef>
                <a:spcPts val="0"/>
              </a:spcBef>
              <a:spcAft>
                <a:spcPts val="0"/>
              </a:spcAft>
              <a:buFont typeface="Wingdings" panose="05000000000000000000" pitchFamily="2" charset="2"/>
              <a:buChar char="Ø"/>
            </a:pPr>
            <a:r>
              <a:rPr lang="en-US" sz="1800" dirty="0" smtClean="0">
                <a:solidFill>
                  <a:srgbClr val="002060"/>
                </a:solidFill>
              </a:rPr>
              <a:t> Second </a:t>
            </a:r>
            <a:r>
              <a:rPr lang="en-US" sz="1800" dirty="0">
                <a:solidFill>
                  <a:srgbClr val="002060"/>
                </a:solidFill>
              </a:rPr>
              <a:t>call to the function: The </a:t>
            </a:r>
            <a:r>
              <a:rPr lang="en-US" sz="1800" dirty="0">
                <a:solidFill>
                  <a:srgbClr val="002060"/>
                </a:solidFill>
                <a:latin typeface="Courier New" panose="02070309020205020404" pitchFamily="49" charset="0"/>
              </a:rPr>
              <a:t>Else</a:t>
            </a:r>
            <a:r>
              <a:rPr lang="en-US" sz="1800" dirty="0">
                <a:solidFill>
                  <a:srgbClr val="002060"/>
                </a:solidFill>
              </a:rPr>
              <a:t> clause is executed now with </a:t>
            </a:r>
            <a:r>
              <a:rPr lang="en-US" sz="1800" b="1" dirty="0">
                <a:solidFill>
                  <a:srgbClr val="0070C0"/>
                </a:solidFill>
                <a:latin typeface="Courier New" panose="02070309020205020404" pitchFamily="49" charset="0"/>
              </a:rPr>
              <a:t>N</a:t>
            </a:r>
            <a:r>
              <a:rPr lang="en-US" sz="1800" dirty="0">
                <a:solidFill>
                  <a:srgbClr val="002060"/>
                </a:solidFill>
              </a:rPr>
              <a:t> </a:t>
            </a:r>
            <a:r>
              <a:rPr lang="en-US" sz="1800" dirty="0">
                <a:solidFill>
                  <a:srgbClr val="002060"/>
                </a:solidFill>
                <a:latin typeface="Courier New" panose="02070309020205020404" pitchFamily="49" charset="0"/>
              </a:rPr>
              <a:t>= 3</a:t>
            </a:r>
            <a:r>
              <a:rPr lang="en-US" sz="1800" dirty="0">
                <a:solidFill>
                  <a:srgbClr val="002060"/>
                </a:solidFill>
              </a:rPr>
              <a:t>. </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N</a:t>
            </a:r>
            <a:r>
              <a:rPr lang="en-US" sz="1800" dirty="0">
                <a:solidFill>
                  <a:srgbClr val="002060"/>
                </a:solidFill>
                <a:latin typeface="Courier New" panose="02070309020205020404" pitchFamily="49" charset="0"/>
              </a:rPr>
              <a:t> – 1) = 2</a:t>
            </a:r>
            <a:r>
              <a:rPr lang="en-US" sz="1800" dirty="0">
                <a:solidFill>
                  <a:srgbClr val="002060"/>
                </a:solidFill>
              </a:rPr>
              <a:t>, so we </a:t>
            </a:r>
            <a:r>
              <a:rPr lang="en-US" sz="1800" dirty="0" smtClean="0">
                <a:solidFill>
                  <a:srgbClr val="002060"/>
                </a:solidFill>
              </a:rPr>
              <a:t>get</a:t>
            </a:r>
          </a:p>
          <a:p>
            <a:pPr marL="0" indent="0">
              <a:lnSpc>
                <a:spcPct val="100000"/>
              </a:lnSpc>
              <a:spcBef>
                <a:spcPts val="0"/>
              </a:spcBef>
              <a:spcAft>
                <a:spcPts val="0"/>
              </a:spcAft>
              <a:buNone/>
            </a:pPr>
            <a:r>
              <a:rPr lang="en-US" sz="1800" dirty="0">
                <a:solidFill>
                  <a:srgbClr val="002060"/>
                </a:solidFill>
                <a:latin typeface="Courier New" panose="02070309020205020404" pitchFamily="49" charset="0"/>
              </a:rPr>
              <a:t>	</a:t>
            </a:r>
            <a:r>
              <a:rPr lang="en-US" sz="1800" dirty="0" smtClean="0">
                <a:solidFill>
                  <a:srgbClr val="002060"/>
                </a:solidFill>
                <a:latin typeface="Courier New" panose="02070309020205020404" pitchFamily="49" charset="0"/>
              </a:rPr>
              <a:t>	    </a:t>
            </a:r>
            <a:r>
              <a:rPr lang="en-US" sz="1800" dirty="0" smtClean="0">
                <a:solidFill>
                  <a:srgbClr val="002060"/>
                </a:solidFill>
                <a:latin typeface="Courier New" panose="02070309020205020404" pitchFamily="49" charset="0"/>
              </a:rPr>
              <a:t>Sum(2</a:t>
            </a:r>
            <a:r>
              <a:rPr lang="en-US" sz="1800" dirty="0">
                <a:solidFill>
                  <a:srgbClr val="002060"/>
                </a:solidFill>
                <a:latin typeface="Courier New" panose="02070309020205020404" pitchFamily="49" charset="0"/>
              </a:rPr>
              <a:t>)</a:t>
            </a:r>
            <a:r>
              <a:rPr lang="en-US" sz="1800" dirty="0">
                <a:solidFill>
                  <a:srgbClr val="002060"/>
                </a:solidFill>
              </a:rPr>
              <a:t> </a:t>
            </a:r>
            <a:r>
              <a:rPr lang="en-US" sz="1800" dirty="0">
                <a:solidFill>
                  <a:srgbClr val="002060"/>
                </a:solidFill>
                <a:latin typeface="Courier New" panose="02070309020205020404" pitchFamily="49" charset="0"/>
              </a:rPr>
              <a:t>+ 3</a:t>
            </a:r>
          </a:p>
          <a:p>
            <a:pPr marL="0" indent="0">
              <a:lnSpc>
                <a:spcPct val="100000"/>
              </a:lnSpc>
              <a:spcBef>
                <a:spcPts val="0"/>
              </a:spcBef>
              <a:spcAft>
                <a:spcPts val="1200"/>
              </a:spcAft>
              <a:buNone/>
            </a:pPr>
            <a:r>
              <a:rPr lang="en-US" sz="1800" dirty="0" smtClean="0">
                <a:solidFill>
                  <a:srgbClr val="002060"/>
                </a:solidFill>
              </a:rPr>
              <a:t>      which </a:t>
            </a:r>
            <a:r>
              <a:rPr lang="en-US" sz="1800" dirty="0">
                <a:solidFill>
                  <a:srgbClr val="002060"/>
                </a:solidFill>
              </a:rPr>
              <a:t>causes the function to be called again with </a:t>
            </a:r>
            <a:r>
              <a:rPr lang="en-US" sz="1800" b="1" dirty="0">
                <a:solidFill>
                  <a:srgbClr val="0070C0"/>
                </a:solidFill>
                <a:latin typeface="Courier New" panose="02070309020205020404" pitchFamily="49" charset="0"/>
              </a:rPr>
              <a:t>N</a:t>
            </a:r>
            <a:r>
              <a:rPr lang="en-US" sz="1800" dirty="0">
                <a:solidFill>
                  <a:srgbClr val="002060"/>
                </a:solidFill>
              </a:rPr>
              <a:t> </a:t>
            </a:r>
            <a:r>
              <a:rPr lang="en-US" sz="1800" dirty="0">
                <a:solidFill>
                  <a:srgbClr val="002060"/>
                </a:solidFill>
                <a:latin typeface="Courier New" panose="02070309020205020404" pitchFamily="49" charset="0"/>
              </a:rPr>
              <a:t>= 2.</a:t>
            </a:r>
          </a:p>
          <a:p>
            <a:pPr>
              <a:lnSpc>
                <a:spcPct val="100000"/>
              </a:lnSpc>
              <a:spcBef>
                <a:spcPts val="0"/>
              </a:spcBef>
              <a:spcAft>
                <a:spcPts val="0"/>
              </a:spcAft>
              <a:buFont typeface="Wingdings" panose="05000000000000000000" pitchFamily="2" charset="2"/>
              <a:buChar char="Ø"/>
            </a:pPr>
            <a:r>
              <a:rPr lang="en-US" sz="1800" dirty="0" smtClean="0">
                <a:solidFill>
                  <a:srgbClr val="002060"/>
                </a:solidFill>
              </a:rPr>
              <a:t> Third </a:t>
            </a:r>
            <a:r>
              <a:rPr lang="en-US" sz="1800" dirty="0">
                <a:solidFill>
                  <a:srgbClr val="002060"/>
                </a:solidFill>
              </a:rPr>
              <a:t>call to the </a:t>
            </a:r>
            <a:r>
              <a:rPr lang="en-US" sz="1800" dirty="0" smtClean="0">
                <a:solidFill>
                  <a:srgbClr val="002060"/>
                </a:solidFill>
              </a:rPr>
              <a:t>function: The </a:t>
            </a:r>
            <a:r>
              <a:rPr lang="en-US" sz="1800" dirty="0">
                <a:solidFill>
                  <a:srgbClr val="002060"/>
                </a:solidFill>
                <a:latin typeface="Courier New" panose="02070309020205020404" pitchFamily="49" charset="0"/>
              </a:rPr>
              <a:t>Else</a:t>
            </a:r>
            <a:r>
              <a:rPr lang="en-US" sz="1800" dirty="0">
                <a:solidFill>
                  <a:srgbClr val="002060"/>
                </a:solidFill>
              </a:rPr>
              <a:t> clause is executed with </a:t>
            </a:r>
            <a:r>
              <a:rPr lang="en-US" sz="1800" b="1" dirty="0">
                <a:solidFill>
                  <a:srgbClr val="0070C0"/>
                </a:solidFill>
                <a:latin typeface="Courier New" panose="02070309020205020404" pitchFamily="49" charset="0"/>
              </a:rPr>
              <a:t>N</a:t>
            </a:r>
            <a:r>
              <a:rPr lang="en-US" sz="1800" dirty="0">
                <a:solidFill>
                  <a:srgbClr val="002060"/>
                </a:solidFill>
              </a:rPr>
              <a:t> </a:t>
            </a:r>
            <a:r>
              <a:rPr lang="en-US" sz="1800" dirty="0">
                <a:solidFill>
                  <a:srgbClr val="002060"/>
                </a:solidFill>
                <a:latin typeface="Courier New" panose="02070309020205020404" pitchFamily="49" charset="0"/>
              </a:rPr>
              <a:t>= 2</a:t>
            </a:r>
            <a:r>
              <a:rPr lang="en-US" sz="1800" dirty="0">
                <a:solidFill>
                  <a:srgbClr val="002060"/>
                </a:solidFill>
              </a:rPr>
              <a:t>. The right side of the assignment statement is evaluated, </a:t>
            </a:r>
            <a:r>
              <a:rPr lang="en-US" sz="1800" dirty="0" smtClean="0">
                <a:solidFill>
                  <a:srgbClr val="002060"/>
                </a:solidFill>
              </a:rPr>
              <a:t>giving:</a:t>
            </a:r>
          </a:p>
          <a:p>
            <a:pPr marL="0" indent="0">
              <a:lnSpc>
                <a:spcPct val="100000"/>
              </a:lnSpc>
              <a:spcBef>
                <a:spcPts val="0"/>
              </a:spcBef>
              <a:spcAft>
                <a:spcPts val="0"/>
              </a:spcAft>
              <a:buNone/>
            </a:pPr>
            <a:r>
              <a:rPr lang="en-US" sz="1800" dirty="0">
                <a:solidFill>
                  <a:srgbClr val="002060"/>
                </a:solidFill>
                <a:latin typeface="Courier New" panose="02070309020205020404" pitchFamily="49" charset="0"/>
              </a:rPr>
              <a:t>	</a:t>
            </a:r>
            <a:r>
              <a:rPr lang="en-US" sz="1800" dirty="0" smtClean="0">
                <a:solidFill>
                  <a:srgbClr val="002060"/>
                </a:solidFill>
                <a:latin typeface="Courier New" panose="02070309020205020404" pitchFamily="49" charset="0"/>
              </a:rPr>
              <a:t>	    </a:t>
            </a:r>
            <a:r>
              <a:rPr lang="en-US" sz="1800" dirty="0" smtClean="0">
                <a:solidFill>
                  <a:srgbClr val="002060"/>
                </a:solidFill>
                <a:latin typeface="Courier New" panose="02070309020205020404" pitchFamily="49" charset="0"/>
              </a:rPr>
              <a:t>Sum(1</a:t>
            </a:r>
            <a:r>
              <a:rPr lang="en-US" sz="1800" dirty="0">
                <a:solidFill>
                  <a:srgbClr val="002060"/>
                </a:solidFill>
                <a:latin typeface="Courier New" panose="02070309020205020404" pitchFamily="49" charset="0"/>
              </a:rPr>
              <a:t>)</a:t>
            </a:r>
            <a:r>
              <a:rPr lang="en-US" sz="1800" dirty="0">
                <a:solidFill>
                  <a:srgbClr val="002060"/>
                </a:solidFill>
              </a:rPr>
              <a:t> </a:t>
            </a:r>
            <a:r>
              <a:rPr lang="en-US" sz="1800" dirty="0">
                <a:solidFill>
                  <a:srgbClr val="002060"/>
                </a:solidFill>
                <a:latin typeface="Courier New" panose="02070309020205020404" pitchFamily="49" charset="0"/>
              </a:rPr>
              <a:t>+ 2</a:t>
            </a:r>
          </a:p>
          <a:p>
            <a:pPr>
              <a:lnSpc>
                <a:spcPct val="100000"/>
              </a:lnSpc>
              <a:spcBef>
                <a:spcPts val="0"/>
              </a:spcBef>
              <a:spcAft>
                <a:spcPts val="1200"/>
              </a:spcAft>
              <a:buFont typeface="Wingdings" panose="05000000000000000000" pitchFamily="2" charset="2"/>
              <a:buChar char="Ø"/>
            </a:pPr>
            <a:r>
              <a:rPr lang="en-US" sz="1800" dirty="0" smtClean="0">
                <a:solidFill>
                  <a:srgbClr val="002060"/>
                </a:solidFill>
              </a:rPr>
              <a:t> Fourth </a:t>
            </a:r>
            <a:r>
              <a:rPr lang="en-US" sz="1800" dirty="0">
                <a:solidFill>
                  <a:srgbClr val="002060"/>
                </a:solidFill>
              </a:rPr>
              <a:t>(and last) call to the function: Since </a:t>
            </a:r>
            <a:r>
              <a:rPr lang="en-US" sz="1800" b="1" dirty="0">
                <a:solidFill>
                  <a:srgbClr val="0070C0"/>
                </a:solidFill>
                <a:latin typeface="Courier New" panose="02070309020205020404" pitchFamily="49" charset="0"/>
              </a:rPr>
              <a:t>N</a:t>
            </a:r>
            <a:r>
              <a:rPr lang="en-US" sz="1800" dirty="0">
                <a:solidFill>
                  <a:srgbClr val="002060"/>
                </a:solidFill>
              </a:rPr>
              <a:t> </a:t>
            </a:r>
            <a:r>
              <a:rPr lang="en-US" sz="1800" dirty="0">
                <a:solidFill>
                  <a:srgbClr val="002060"/>
                </a:solidFill>
                <a:latin typeface="Courier New" panose="02070309020205020404" pitchFamily="49" charset="0"/>
              </a:rPr>
              <a:t>= 1</a:t>
            </a:r>
            <a:r>
              <a:rPr lang="en-US" sz="1800" dirty="0">
                <a:solidFill>
                  <a:srgbClr val="002060"/>
                </a:solidFill>
              </a:rPr>
              <a:t>, this time the </a:t>
            </a:r>
            <a:r>
              <a:rPr lang="en-US" sz="1800" dirty="0">
                <a:solidFill>
                  <a:srgbClr val="002060"/>
                </a:solidFill>
                <a:latin typeface="Courier New" panose="02070309020205020404" pitchFamily="49" charset="0"/>
              </a:rPr>
              <a:t>Then</a:t>
            </a:r>
            <a:r>
              <a:rPr lang="en-US" sz="1800" dirty="0">
                <a:solidFill>
                  <a:srgbClr val="002060"/>
                </a:solidFill>
              </a:rPr>
              <a:t> clause is executed and </a:t>
            </a:r>
            <a:r>
              <a:rPr lang="en-US" sz="1800" dirty="0">
                <a:solidFill>
                  <a:srgbClr val="002060"/>
                </a:solidFill>
                <a:latin typeface="Courier New" panose="02070309020205020404" pitchFamily="49" charset="0"/>
              </a:rPr>
              <a:t>Sum</a:t>
            </a:r>
            <a:r>
              <a:rPr lang="en-US" sz="1800" dirty="0">
                <a:solidFill>
                  <a:srgbClr val="002060"/>
                </a:solidFill>
              </a:rPr>
              <a:t> is set equal to </a:t>
            </a:r>
            <a:r>
              <a:rPr lang="en-US" sz="1800" dirty="0">
                <a:solidFill>
                  <a:srgbClr val="002060"/>
                </a:solidFill>
                <a:latin typeface="Courier New" panose="02070309020205020404" pitchFamily="49" charset="0"/>
              </a:rPr>
              <a:t>1</a:t>
            </a:r>
            <a:r>
              <a:rPr lang="en-US" sz="1800" dirty="0">
                <a:solidFill>
                  <a:srgbClr val="002060"/>
                </a:solidFill>
              </a:rPr>
              <a:t>. Now the function does not call itself and execution of this call to the function is completed.</a:t>
            </a:r>
          </a:p>
          <a:p>
            <a:pPr marL="0" indent="0" algn="r">
              <a:lnSpc>
                <a:spcPct val="100000"/>
              </a:lnSpc>
              <a:spcBef>
                <a:spcPts val="0"/>
              </a:spcBef>
              <a:spcAft>
                <a:spcPts val="0"/>
              </a:spcAft>
              <a:buFont typeface="Times" panose="02020603050405020304" pitchFamily="18" charset="0"/>
              <a:buNone/>
            </a:pPr>
            <a:r>
              <a:rPr lang="en-US" sz="1400" dirty="0">
                <a:solidFill>
                  <a:srgbClr val="002060"/>
                </a:solidFill>
              </a:rPr>
              <a:t>Continued on next slide </a:t>
            </a:r>
            <a:r>
              <a:rPr lang="en-US" sz="1400" dirty="0">
                <a:solidFill>
                  <a:srgbClr val="002060"/>
                </a:solidFill>
                <a:sym typeface="Wingdings" panose="05000000000000000000" pitchFamily="2" charset="2"/>
              </a:rPr>
              <a:t></a:t>
            </a:r>
          </a:p>
          <a:p>
            <a:pPr marL="0" indent="0" hangingPunct="0">
              <a:lnSpc>
                <a:spcPct val="100000"/>
              </a:lnSpc>
              <a:spcBef>
                <a:spcPts val="0"/>
              </a:spcBef>
              <a:spcAft>
                <a:spcPts val="0"/>
              </a:spcAft>
            </a:pPr>
            <a:endParaRPr lang="en-US" sz="1400" dirty="0">
              <a:solidFill>
                <a:srgbClr val="00206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idx="4294967295"/>
          </p:nvPr>
        </p:nvSpPr>
        <p:spPr>
          <a:xfrm>
            <a:off x="612289" y="328288"/>
            <a:ext cx="8811410" cy="860611"/>
          </a:xfrm>
        </p:spPr>
        <p:txBody>
          <a:bodyPr>
            <a:normAutofit fontScale="90000"/>
          </a:bodyPr>
          <a:lstStyle/>
          <a:p>
            <a:r>
              <a:rPr lang="en-US" sz="3200" dirty="0" smtClean="0">
                <a:solidFill>
                  <a:srgbClr val="002060"/>
                </a:solidFill>
              </a:rPr>
              <a:t/>
            </a:r>
            <a:br>
              <a:rPr lang="en-US" sz="3200" dirty="0" smtClean="0">
                <a:solidFill>
                  <a:srgbClr val="002060"/>
                </a:solidFill>
              </a:rPr>
            </a:br>
            <a:r>
              <a:rPr lang="en-US" sz="3100" b="1" dirty="0">
                <a:solidFill>
                  <a:schemeClr val="accent1">
                    <a:lumMod val="75000"/>
                  </a:schemeClr>
                </a:solidFill>
              </a:rPr>
              <a:t>Recursive Code to Sum </a:t>
            </a:r>
            <a:r>
              <a:rPr lang="en-US" sz="3100" b="1" dirty="0">
                <a:solidFill>
                  <a:srgbClr val="0070C0"/>
                </a:solidFill>
                <a:latin typeface="Courier New" panose="02070309020205020404" pitchFamily="49" charset="0"/>
                <a:cs typeface="Courier New" panose="02070309020205020404" pitchFamily="49" charset="0"/>
              </a:rPr>
              <a:t>N</a:t>
            </a:r>
            <a:r>
              <a:rPr lang="en-US" sz="3100" b="1" dirty="0">
                <a:solidFill>
                  <a:schemeClr val="accent1">
                    <a:lumMod val="75000"/>
                  </a:schemeClr>
                </a:solidFill>
              </a:rPr>
              <a:t> Positive </a:t>
            </a:r>
            <a:r>
              <a:rPr lang="en-US" sz="3100" b="1" dirty="0" smtClean="0">
                <a:solidFill>
                  <a:schemeClr val="accent1">
                    <a:lumMod val="75000"/>
                  </a:schemeClr>
                </a:solidFill>
              </a:rPr>
              <a:t>Integers </a:t>
            </a:r>
            <a:r>
              <a:rPr lang="en-US" sz="2000" b="1" dirty="0" smtClean="0">
                <a:solidFill>
                  <a:schemeClr val="accent1">
                    <a:lumMod val="75000"/>
                  </a:schemeClr>
                </a:solidFill>
              </a:rPr>
              <a:t>(continued)</a:t>
            </a:r>
            <a:endParaRPr lang="en-US" sz="2000" dirty="0">
              <a:solidFill>
                <a:srgbClr val="002060"/>
              </a:solidFill>
            </a:endParaRPr>
          </a:p>
        </p:txBody>
      </p:sp>
    </p:spTree>
    <p:extLst>
      <p:ext uri="{BB962C8B-B14F-4D97-AF65-F5344CB8AC3E}">
        <p14:creationId xmlns:p14="http://schemas.microsoft.com/office/powerpoint/2010/main" val="1390326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882128" y="1473796"/>
            <a:ext cx="9660366" cy="4453667"/>
          </a:xfrm>
        </p:spPr>
        <p:txBody>
          <a:bodyPr>
            <a:noAutofit/>
          </a:bodyPr>
          <a:lstStyle/>
          <a:p>
            <a:pPr>
              <a:lnSpc>
                <a:spcPct val="100000"/>
              </a:lnSpc>
              <a:spcBef>
                <a:spcPts val="0"/>
              </a:spcBef>
              <a:spcAft>
                <a:spcPts val="0"/>
              </a:spcAft>
              <a:buFont typeface="Wingdings" panose="05000000000000000000" pitchFamily="2" charset="2"/>
              <a:buChar char="Ø"/>
            </a:pPr>
            <a:r>
              <a:rPr lang="en-US" sz="1800" dirty="0">
                <a:solidFill>
                  <a:srgbClr val="002060"/>
                </a:solidFill>
              </a:rPr>
              <a:t>Control now returns to the assignment statement on line 5 as:</a:t>
            </a:r>
          </a:p>
          <a:p>
            <a:pPr marL="0" indent="0" algn="ctr">
              <a:lnSpc>
                <a:spcPct val="100000"/>
              </a:lnSpc>
              <a:spcBef>
                <a:spcPts val="0"/>
              </a:spcBef>
              <a:spcAft>
                <a:spcPts val="0"/>
              </a:spcAft>
              <a:buNone/>
            </a:pPr>
            <a:r>
              <a:rPr lang="en-US" sz="1800" dirty="0">
                <a:solidFill>
                  <a:srgbClr val="002060"/>
                </a:solidFill>
                <a:latin typeface="Courier New" panose="02070309020205020404" pitchFamily="49" charset="0"/>
              </a:rPr>
              <a:t>Set Sum = Sum(1) + 2</a:t>
            </a:r>
          </a:p>
          <a:p>
            <a:pPr marL="0" indent="0">
              <a:lnSpc>
                <a:spcPct val="100000"/>
              </a:lnSpc>
              <a:spcBef>
                <a:spcPts val="0"/>
              </a:spcBef>
              <a:spcAft>
                <a:spcPts val="1200"/>
              </a:spcAft>
              <a:buNone/>
            </a:pPr>
            <a:r>
              <a:rPr lang="en-US" sz="1800" dirty="0" smtClean="0">
                <a:solidFill>
                  <a:srgbClr val="002060"/>
                </a:solidFill>
              </a:rPr>
              <a:t>      in </a:t>
            </a:r>
            <a:r>
              <a:rPr lang="en-US" sz="1800" dirty="0">
                <a:solidFill>
                  <a:srgbClr val="002060"/>
                </a:solidFill>
              </a:rPr>
              <a:t>the third call to the function</a:t>
            </a:r>
            <a:r>
              <a:rPr lang="en-US" sz="1800" i="1" dirty="0">
                <a:solidFill>
                  <a:srgbClr val="002060"/>
                </a:solidFill>
              </a:rPr>
              <a:t> </a:t>
            </a:r>
            <a:r>
              <a:rPr lang="en-US" sz="1800" dirty="0">
                <a:solidFill>
                  <a:srgbClr val="002060"/>
                </a:solidFill>
              </a:rPr>
              <a:t>(where the last call to the function was made). </a:t>
            </a:r>
          </a:p>
          <a:p>
            <a:pPr>
              <a:lnSpc>
                <a:spcPct val="100000"/>
              </a:lnSpc>
              <a:spcBef>
                <a:spcPts val="0"/>
              </a:spcBef>
              <a:spcAft>
                <a:spcPts val="1200"/>
              </a:spcAft>
              <a:buFont typeface="Wingdings" panose="05000000000000000000" pitchFamily="2" charset="2"/>
              <a:buChar char="Ø"/>
            </a:pPr>
            <a:r>
              <a:rPr lang="en-US" sz="1800" dirty="0">
                <a:solidFill>
                  <a:srgbClr val="002060"/>
                </a:solidFill>
              </a:rPr>
              <a:t>Here </a:t>
            </a:r>
            <a:r>
              <a:rPr lang="en-US" sz="1800" dirty="0">
                <a:solidFill>
                  <a:srgbClr val="002060"/>
                </a:solidFill>
                <a:latin typeface="Courier New" panose="02070309020205020404" pitchFamily="49" charset="0"/>
              </a:rPr>
              <a:t>Sum(1)</a:t>
            </a:r>
            <a:r>
              <a:rPr lang="en-US" sz="1800" dirty="0">
                <a:solidFill>
                  <a:srgbClr val="002060"/>
                </a:solidFill>
              </a:rPr>
              <a:t> is replaced by </a:t>
            </a:r>
            <a:r>
              <a:rPr lang="en-US" sz="1800" dirty="0">
                <a:solidFill>
                  <a:srgbClr val="002060"/>
                </a:solidFill>
                <a:latin typeface="Courier New" panose="02070309020205020404" pitchFamily="49" charset="0"/>
              </a:rPr>
              <a:t>1</a:t>
            </a:r>
            <a:r>
              <a:rPr lang="en-US" sz="1800" dirty="0">
                <a:solidFill>
                  <a:srgbClr val="002060"/>
                </a:solidFill>
              </a:rPr>
              <a:t> and </a:t>
            </a:r>
            <a:r>
              <a:rPr lang="en-US" sz="1800" dirty="0">
                <a:solidFill>
                  <a:srgbClr val="002060"/>
                </a:solidFill>
                <a:latin typeface="Courier New" panose="02070309020205020404" pitchFamily="49" charset="0"/>
              </a:rPr>
              <a:t>Sum</a:t>
            </a:r>
            <a:r>
              <a:rPr lang="en-US" sz="1800" dirty="0">
                <a:solidFill>
                  <a:srgbClr val="002060"/>
                </a:solidFill>
              </a:rPr>
              <a:t> (on the left side) takes on the value </a:t>
            </a:r>
            <a:r>
              <a:rPr lang="en-US" sz="1800" dirty="0">
                <a:solidFill>
                  <a:srgbClr val="002060"/>
                </a:solidFill>
                <a:latin typeface="Courier New" panose="02070309020205020404" pitchFamily="49" charset="0"/>
              </a:rPr>
              <a:t>3</a:t>
            </a:r>
            <a:r>
              <a:rPr lang="en-US" sz="1800" dirty="0" smtClean="0">
                <a:solidFill>
                  <a:srgbClr val="002060"/>
                </a:solidFill>
              </a:rPr>
              <a:t>. Execution </a:t>
            </a:r>
            <a:r>
              <a:rPr lang="en-US" sz="1800" dirty="0">
                <a:solidFill>
                  <a:srgbClr val="002060"/>
                </a:solidFill>
              </a:rPr>
              <a:t>of the third call is </a:t>
            </a:r>
            <a:r>
              <a:rPr lang="en-US" sz="1800" dirty="0" smtClean="0">
                <a:solidFill>
                  <a:srgbClr val="002060"/>
                </a:solidFill>
              </a:rPr>
              <a:t>now </a:t>
            </a:r>
            <a:r>
              <a:rPr lang="en-US" sz="1800" dirty="0">
                <a:solidFill>
                  <a:srgbClr val="002060"/>
                </a:solidFill>
              </a:rPr>
              <a:t>complete.</a:t>
            </a:r>
          </a:p>
          <a:p>
            <a:pPr>
              <a:lnSpc>
                <a:spcPct val="100000"/>
              </a:lnSpc>
              <a:spcBef>
                <a:spcPts val="0"/>
              </a:spcBef>
              <a:spcAft>
                <a:spcPts val="0"/>
              </a:spcAft>
              <a:buFont typeface="Wingdings" panose="05000000000000000000" pitchFamily="2" charset="2"/>
              <a:buChar char="Ø"/>
            </a:pPr>
            <a:r>
              <a:rPr lang="en-US" sz="1800" dirty="0">
                <a:solidFill>
                  <a:srgbClr val="002060"/>
                </a:solidFill>
              </a:rPr>
              <a:t> Control now returns to the assignment statement as:</a:t>
            </a:r>
          </a:p>
          <a:p>
            <a:pPr marL="0" indent="0" algn="ctr">
              <a:lnSpc>
                <a:spcPct val="100000"/>
              </a:lnSpc>
              <a:spcBef>
                <a:spcPts val="0"/>
              </a:spcBef>
              <a:spcAft>
                <a:spcPts val="0"/>
              </a:spcAft>
              <a:buNone/>
            </a:pPr>
            <a:r>
              <a:rPr lang="en-US" sz="1800" dirty="0">
                <a:solidFill>
                  <a:srgbClr val="002060"/>
                </a:solidFill>
                <a:latin typeface="Courier New" panose="02070309020205020404" pitchFamily="49" charset="0"/>
              </a:rPr>
              <a:t>Set Sum = Sum(2) + 3</a:t>
            </a:r>
          </a:p>
          <a:p>
            <a:pPr marL="0" indent="0">
              <a:lnSpc>
                <a:spcPct val="100000"/>
              </a:lnSpc>
              <a:spcBef>
                <a:spcPts val="0"/>
              </a:spcBef>
              <a:spcAft>
                <a:spcPts val="1200"/>
              </a:spcAft>
              <a:buNone/>
            </a:pPr>
            <a:r>
              <a:rPr lang="en-US" sz="1800" dirty="0" smtClean="0">
                <a:solidFill>
                  <a:srgbClr val="002060"/>
                </a:solidFill>
              </a:rPr>
              <a:t>   in </a:t>
            </a:r>
            <a:r>
              <a:rPr lang="en-US" sz="1800" dirty="0">
                <a:solidFill>
                  <a:srgbClr val="002060"/>
                </a:solidFill>
              </a:rPr>
              <a:t>the second call to the function</a:t>
            </a:r>
            <a:r>
              <a:rPr lang="en-US" sz="1800" i="1" dirty="0">
                <a:solidFill>
                  <a:srgbClr val="002060"/>
                </a:solidFill>
              </a:rPr>
              <a:t>. </a:t>
            </a:r>
            <a:r>
              <a:rPr lang="en-US" sz="1800" dirty="0">
                <a:solidFill>
                  <a:srgbClr val="002060"/>
                </a:solidFill>
              </a:rPr>
              <a:t>Here </a:t>
            </a:r>
            <a:r>
              <a:rPr lang="en-US" sz="1800" dirty="0">
                <a:solidFill>
                  <a:srgbClr val="002060"/>
                </a:solidFill>
                <a:latin typeface="Courier New" panose="02070309020205020404" pitchFamily="49" charset="0"/>
              </a:rPr>
              <a:t>Sum(2)</a:t>
            </a:r>
            <a:r>
              <a:rPr lang="en-US" sz="1800" dirty="0">
                <a:solidFill>
                  <a:srgbClr val="002060"/>
                </a:solidFill>
              </a:rPr>
              <a:t> is replaced by </a:t>
            </a:r>
            <a:r>
              <a:rPr lang="en-US" sz="1800" dirty="0">
                <a:solidFill>
                  <a:srgbClr val="002060"/>
                </a:solidFill>
                <a:latin typeface="Courier New" panose="02070309020205020404" pitchFamily="49" charset="0"/>
              </a:rPr>
              <a:t>3</a:t>
            </a:r>
            <a:r>
              <a:rPr lang="en-US" sz="1800" dirty="0">
                <a:solidFill>
                  <a:srgbClr val="002060"/>
                </a:solidFill>
              </a:rPr>
              <a:t> and </a:t>
            </a:r>
            <a:r>
              <a:rPr lang="en-US" sz="1800" dirty="0">
                <a:solidFill>
                  <a:srgbClr val="002060"/>
                </a:solidFill>
                <a:latin typeface="Courier New" panose="02070309020205020404" pitchFamily="49" charset="0"/>
              </a:rPr>
              <a:t>Sum</a:t>
            </a:r>
            <a:r>
              <a:rPr lang="en-US" sz="1800" dirty="0">
                <a:solidFill>
                  <a:srgbClr val="002060"/>
                </a:solidFill>
              </a:rPr>
              <a:t> (on </a:t>
            </a:r>
            <a:r>
              <a:rPr lang="en-US" sz="1800" dirty="0" smtClean="0">
                <a:solidFill>
                  <a:srgbClr val="002060"/>
                </a:solidFill>
              </a:rPr>
              <a:t>the </a:t>
            </a:r>
            <a:r>
              <a:rPr lang="en-US" sz="1800" dirty="0">
                <a:solidFill>
                  <a:srgbClr val="002060"/>
                </a:solidFill>
              </a:rPr>
              <a:t>left side) takes on the value </a:t>
            </a:r>
            <a:r>
              <a:rPr lang="en-US" sz="1800" dirty="0">
                <a:solidFill>
                  <a:srgbClr val="002060"/>
                </a:solidFill>
                <a:latin typeface="Courier New" panose="02070309020205020404" pitchFamily="49" charset="0"/>
              </a:rPr>
              <a:t>6</a:t>
            </a:r>
            <a:r>
              <a:rPr lang="en-US" sz="1800" dirty="0">
                <a:solidFill>
                  <a:srgbClr val="002060"/>
                </a:solidFill>
              </a:rPr>
              <a:t>. Execution of the second call is now complete.</a:t>
            </a:r>
          </a:p>
          <a:p>
            <a:pPr>
              <a:lnSpc>
                <a:spcPct val="100000"/>
              </a:lnSpc>
              <a:spcBef>
                <a:spcPts val="0"/>
              </a:spcBef>
              <a:spcAft>
                <a:spcPts val="0"/>
              </a:spcAft>
              <a:buFont typeface="Wingdings" panose="05000000000000000000" pitchFamily="2" charset="2"/>
              <a:buChar char="Ø"/>
            </a:pPr>
            <a:r>
              <a:rPr lang="en-US" sz="1800" dirty="0">
                <a:solidFill>
                  <a:srgbClr val="002060"/>
                </a:solidFill>
              </a:rPr>
              <a:t>Finally control returns to the assignment statement as:</a:t>
            </a:r>
          </a:p>
          <a:p>
            <a:pPr marL="0" indent="0" algn="ctr">
              <a:lnSpc>
                <a:spcPct val="100000"/>
              </a:lnSpc>
              <a:spcBef>
                <a:spcPts val="0"/>
              </a:spcBef>
              <a:spcAft>
                <a:spcPts val="0"/>
              </a:spcAft>
              <a:buNone/>
            </a:pPr>
            <a:r>
              <a:rPr lang="en-US" sz="1800" dirty="0">
                <a:solidFill>
                  <a:srgbClr val="002060"/>
                </a:solidFill>
                <a:latin typeface="Courier New" panose="02070309020205020404" pitchFamily="49" charset="0"/>
              </a:rPr>
              <a:t>Set Sum = Sum(3) + 4</a:t>
            </a:r>
          </a:p>
          <a:p>
            <a:pPr marL="0" indent="0">
              <a:lnSpc>
                <a:spcPct val="100000"/>
              </a:lnSpc>
              <a:spcBef>
                <a:spcPts val="0"/>
              </a:spcBef>
              <a:spcAft>
                <a:spcPts val="0"/>
              </a:spcAft>
              <a:buNone/>
            </a:pPr>
            <a:r>
              <a:rPr lang="en-US" sz="1800" dirty="0" smtClean="0">
                <a:solidFill>
                  <a:srgbClr val="002060"/>
                </a:solidFill>
              </a:rPr>
              <a:t>   in </a:t>
            </a:r>
            <a:r>
              <a:rPr lang="en-US" sz="1800" dirty="0">
                <a:solidFill>
                  <a:srgbClr val="002060"/>
                </a:solidFill>
              </a:rPr>
              <a:t>the first call to the function</a:t>
            </a:r>
            <a:r>
              <a:rPr lang="en-US" sz="1800" i="1" dirty="0">
                <a:solidFill>
                  <a:srgbClr val="002060"/>
                </a:solidFill>
              </a:rPr>
              <a:t>. </a:t>
            </a:r>
            <a:r>
              <a:rPr lang="en-US" sz="1800" dirty="0">
                <a:solidFill>
                  <a:srgbClr val="002060"/>
                </a:solidFill>
              </a:rPr>
              <a:t>Here </a:t>
            </a:r>
            <a:r>
              <a:rPr lang="en-US" sz="1800" dirty="0">
                <a:solidFill>
                  <a:srgbClr val="002060"/>
                </a:solidFill>
                <a:latin typeface="Courier New" panose="02070309020205020404" pitchFamily="49" charset="0"/>
              </a:rPr>
              <a:t>Sum(3)</a:t>
            </a:r>
            <a:r>
              <a:rPr lang="en-US" sz="1800" dirty="0">
                <a:solidFill>
                  <a:srgbClr val="002060"/>
                </a:solidFill>
              </a:rPr>
              <a:t> is replaced by</a:t>
            </a:r>
            <a:r>
              <a:rPr lang="en-US" sz="1800" dirty="0">
                <a:solidFill>
                  <a:srgbClr val="002060"/>
                </a:solidFill>
                <a:latin typeface="Courier New" panose="02070309020205020404" pitchFamily="49" charset="0"/>
              </a:rPr>
              <a:t> 6</a:t>
            </a:r>
            <a:r>
              <a:rPr lang="en-US" sz="1800" dirty="0">
                <a:solidFill>
                  <a:srgbClr val="002060"/>
                </a:solidFill>
              </a:rPr>
              <a:t> and </a:t>
            </a:r>
            <a:r>
              <a:rPr lang="en-US" sz="1800" dirty="0">
                <a:solidFill>
                  <a:srgbClr val="002060"/>
                </a:solidFill>
                <a:latin typeface="Courier New" panose="02070309020205020404" pitchFamily="49" charset="0"/>
              </a:rPr>
              <a:t>Sum</a:t>
            </a:r>
            <a:r>
              <a:rPr lang="en-US" sz="1800" dirty="0">
                <a:solidFill>
                  <a:srgbClr val="002060"/>
                </a:solidFill>
              </a:rPr>
              <a:t> (on the </a:t>
            </a:r>
            <a:r>
              <a:rPr lang="en-US" sz="1800" dirty="0" smtClean="0">
                <a:solidFill>
                  <a:srgbClr val="002060"/>
                </a:solidFill>
              </a:rPr>
              <a:t>left </a:t>
            </a:r>
            <a:r>
              <a:rPr lang="en-US" sz="1800" dirty="0">
                <a:solidFill>
                  <a:srgbClr val="002060"/>
                </a:solidFill>
              </a:rPr>
              <a:t>side) takes on the value </a:t>
            </a:r>
            <a:r>
              <a:rPr lang="en-US" sz="1800" dirty="0">
                <a:solidFill>
                  <a:srgbClr val="002060"/>
                </a:solidFill>
                <a:latin typeface="Courier New" panose="02070309020205020404" pitchFamily="49" charset="0"/>
              </a:rPr>
              <a:t>10</a:t>
            </a:r>
            <a:r>
              <a:rPr lang="en-US" sz="1800" dirty="0">
                <a:solidFill>
                  <a:srgbClr val="002060"/>
                </a:solidFill>
              </a:rPr>
              <a:t>. Execution of the first call is now complete and </a:t>
            </a:r>
            <a:r>
              <a:rPr lang="en-US" sz="1800" b="1" dirty="0" smtClean="0">
                <a:solidFill>
                  <a:srgbClr val="0070C0"/>
                </a:solidFill>
                <a:latin typeface="Courier New" panose="02070309020205020404" pitchFamily="49" charset="0"/>
              </a:rPr>
              <a:t>Total</a:t>
            </a:r>
            <a:r>
              <a:rPr lang="en-US" sz="1800" dirty="0" smtClean="0">
                <a:solidFill>
                  <a:srgbClr val="002060"/>
                </a:solidFill>
                <a:latin typeface="Courier New" panose="02070309020205020404" pitchFamily="49" charset="0"/>
              </a:rPr>
              <a:t> </a:t>
            </a:r>
            <a:r>
              <a:rPr lang="en-US" sz="1800" dirty="0">
                <a:solidFill>
                  <a:srgbClr val="002060"/>
                </a:solidFill>
              </a:rPr>
              <a:t>(in the initial calling statement) is set equal to </a:t>
            </a:r>
            <a:r>
              <a:rPr lang="en-US" sz="1800" dirty="0">
                <a:solidFill>
                  <a:srgbClr val="002060"/>
                </a:solidFill>
                <a:latin typeface="Courier New" panose="02070309020205020404" pitchFamily="49" charset="0"/>
              </a:rPr>
              <a:t>10</a:t>
            </a:r>
            <a:r>
              <a:rPr lang="en-US" sz="1800" dirty="0">
                <a:solidFill>
                  <a:srgbClr val="002060"/>
                </a:solidFill>
              </a:rPr>
              <a:t>.</a:t>
            </a:r>
          </a:p>
        </p:txBody>
      </p:sp>
      <p:sp>
        <p:nvSpPr>
          <p:cNvPr id="2" name="Title 1"/>
          <p:cNvSpPr>
            <a:spLocks noGrp="1"/>
          </p:cNvSpPr>
          <p:nvPr>
            <p:ph type="title" idx="4294967295"/>
          </p:nvPr>
        </p:nvSpPr>
        <p:spPr>
          <a:xfrm>
            <a:off x="612289" y="328288"/>
            <a:ext cx="8811410" cy="860611"/>
          </a:xfrm>
        </p:spPr>
        <p:txBody>
          <a:bodyPr>
            <a:normAutofit fontScale="90000"/>
          </a:bodyPr>
          <a:lstStyle/>
          <a:p>
            <a:r>
              <a:rPr lang="en-US" sz="3200" dirty="0" smtClean="0">
                <a:solidFill>
                  <a:srgbClr val="002060"/>
                </a:solidFill>
              </a:rPr>
              <a:t/>
            </a:r>
            <a:br>
              <a:rPr lang="en-US" sz="3200" dirty="0" smtClean="0">
                <a:solidFill>
                  <a:srgbClr val="002060"/>
                </a:solidFill>
              </a:rPr>
            </a:br>
            <a:r>
              <a:rPr lang="en-US" sz="3100" b="1" dirty="0">
                <a:solidFill>
                  <a:schemeClr val="accent1">
                    <a:lumMod val="75000"/>
                  </a:schemeClr>
                </a:solidFill>
              </a:rPr>
              <a:t>Recursive Code to Sum </a:t>
            </a:r>
            <a:r>
              <a:rPr lang="en-US" sz="3100" b="1" dirty="0">
                <a:solidFill>
                  <a:srgbClr val="0070C0"/>
                </a:solidFill>
                <a:latin typeface="Courier New" panose="02070309020205020404" pitchFamily="49" charset="0"/>
                <a:cs typeface="Courier New" panose="02070309020205020404" pitchFamily="49" charset="0"/>
              </a:rPr>
              <a:t>N</a:t>
            </a:r>
            <a:r>
              <a:rPr lang="en-US" sz="3100" b="1" dirty="0">
                <a:solidFill>
                  <a:schemeClr val="accent1">
                    <a:lumMod val="75000"/>
                  </a:schemeClr>
                </a:solidFill>
              </a:rPr>
              <a:t> Positive </a:t>
            </a:r>
            <a:r>
              <a:rPr lang="en-US" sz="3100" b="1" dirty="0" smtClean="0">
                <a:solidFill>
                  <a:schemeClr val="accent1">
                    <a:lumMod val="75000"/>
                  </a:schemeClr>
                </a:solidFill>
              </a:rPr>
              <a:t>Integers </a:t>
            </a:r>
            <a:r>
              <a:rPr lang="en-US" sz="2000" b="1" dirty="0" smtClean="0">
                <a:solidFill>
                  <a:schemeClr val="accent1">
                    <a:lumMod val="75000"/>
                  </a:schemeClr>
                </a:solidFill>
              </a:rPr>
              <a:t>(continued)</a:t>
            </a:r>
            <a:endParaRPr lang="en-US" sz="2000" dirty="0">
              <a:solidFill>
                <a:srgbClr val="002060"/>
              </a:solidFill>
            </a:endParaRPr>
          </a:p>
        </p:txBody>
      </p:sp>
    </p:spTree>
    <p:extLst>
      <p:ext uri="{BB962C8B-B14F-4D97-AF65-F5344CB8AC3E}">
        <p14:creationId xmlns:p14="http://schemas.microsoft.com/office/powerpoint/2010/main" val="455582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79618"/>
          </a:xfrm>
        </p:spPr>
        <p:txBody>
          <a:bodyPr>
            <a:noAutofit/>
          </a:bodyPr>
          <a:lstStyle/>
          <a:p>
            <a:r>
              <a:rPr lang="en-US" sz="4000" b="1" dirty="0" smtClean="0">
                <a:solidFill>
                  <a:srgbClr val="002060"/>
                </a:solidFill>
              </a:rPr>
              <a:t>Parameters and Arguments</a:t>
            </a:r>
            <a:endParaRPr lang="en-US" sz="4000" b="1" dirty="0">
              <a:solidFill>
                <a:srgbClr val="002060"/>
              </a:solidFill>
            </a:endParaRPr>
          </a:p>
        </p:txBody>
      </p:sp>
      <p:sp>
        <p:nvSpPr>
          <p:cNvPr id="5" name="Content Placeholder 4"/>
          <p:cNvSpPr>
            <a:spLocks noGrp="1"/>
          </p:cNvSpPr>
          <p:nvPr>
            <p:ph idx="1"/>
          </p:nvPr>
        </p:nvSpPr>
        <p:spPr/>
        <p:txBody>
          <a:bodyPr>
            <a:noAutofit/>
          </a:bodyPr>
          <a:lstStyle/>
          <a:p>
            <a:pPr marL="0" indent="0">
              <a:lnSpc>
                <a:spcPct val="100000"/>
              </a:lnSpc>
              <a:spcBef>
                <a:spcPts val="0"/>
              </a:spcBef>
              <a:spcAft>
                <a:spcPts val="600"/>
              </a:spcAft>
            </a:pPr>
            <a:r>
              <a:rPr lang="en-US" dirty="0">
                <a:solidFill>
                  <a:srgbClr val="002060"/>
                </a:solidFill>
              </a:rPr>
              <a:t>Suppose we have designed a module whose purpose is to output the results of some calculations.  </a:t>
            </a:r>
          </a:p>
          <a:p>
            <a:pPr marL="182880" lvl="2" indent="0">
              <a:lnSpc>
                <a:spcPct val="100000"/>
              </a:lnSpc>
              <a:spcBef>
                <a:spcPts val="0"/>
              </a:spcBef>
              <a:spcAft>
                <a:spcPts val="600"/>
              </a:spcAft>
              <a:buFont typeface="Wingdings" panose="05000000000000000000" pitchFamily="2" charset="2"/>
              <a:buChar char="Ø"/>
            </a:pPr>
            <a:r>
              <a:rPr lang="en-US" sz="2000" dirty="0">
                <a:solidFill>
                  <a:srgbClr val="002060"/>
                </a:solidFill>
              </a:rPr>
              <a:t>We need to pass the results of the calculations (the data) to that module so that it can display the output.  </a:t>
            </a:r>
          </a:p>
          <a:p>
            <a:pPr marL="182880" lvl="2" indent="0">
              <a:lnSpc>
                <a:spcPct val="100000"/>
              </a:lnSpc>
              <a:spcBef>
                <a:spcPts val="0"/>
              </a:spcBef>
              <a:spcAft>
                <a:spcPts val="600"/>
              </a:spcAft>
              <a:buFont typeface="Wingdings" panose="05000000000000000000" pitchFamily="2" charset="2"/>
              <a:buChar char="Ø"/>
            </a:pPr>
            <a:r>
              <a:rPr lang="en-US" sz="2000" dirty="0">
                <a:solidFill>
                  <a:srgbClr val="002060"/>
                </a:solidFill>
              </a:rPr>
              <a:t>The syntax for defining a module that accepts data (</a:t>
            </a:r>
            <a:r>
              <a:rPr lang="en-US" sz="2000" b="1" dirty="0">
                <a:solidFill>
                  <a:srgbClr val="002060"/>
                </a:solidFill>
              </a:rPr>
              <a:t>has parameters</a:t>
            </a:r>
            <a:r>
              <a:rPr lang="en-US" sz="2000" dirty="0">
                <a:solidFill>
                  <a:srgbClr val="002060"/>
                </a:solidFill>
              </a:rPr>
              <a:t>) is shown below: </a:t>
            </a:r>
          </a:p>
          <a:p>
            <a:pPr marL="0" indent="0">
              <a:lnSpc>
                <a:spcPct val="100000"/>
              </a:lnSpc>
              <a:spcBef>
                <a:spcPts val="0"/>
              </a:spcBef>
              <a:spcAft>
                <a:spcPts val="600"/>
              </a:spcAft>
              <a:buFont typeface="Times" panose="02020603050405020304" pitchFamily="18" charset="0"/>
              <a:buNone/>
            </a:pPr>
            <a:r>
              <a:rPr lang="en-US" b="1" dirty="0" smtClean="0">
                <a:solidFill>
                  <a:srgbClr val="002060"/>
                </a:solidFill>
                <a:latin typeface="Courier New" panose="02070309020205020404" pitchFamily="49" charset="0"/>
              </a:rPr>
              <a:t>	</a:t>
            </a:r>
            <a:r>
              <a:rPr lang="en-US" sz="2400" dirty="0" smtClean="0">
                <a:solidFill>
                  <a:srgbClr val="002060"/>
                </a:solidFill>
                <a:latin typeface="Courier New" panose="02070309020205020404" pitchFamily="49" charset="0"/>
              </a:rPr>
              <a:t>Call </a:t>
            </a:r>
            <a:r>
              <a:rPr lang="en-US" sz="2400" dirty="0">
                <a:solidFill>
                  <a:srgbClr val="002060"/>
                </a:solidFill>
                <a:latin typeface="Courier New" panose="02070309020205020404" pitchFamily="49" charset="0"/>
              </a:rPr>
              <a:t>Subprogram </a:t>
            </a:r>
            <a:r>
              <a:rPr lang="en-US" sz="2400" dirty="0" err="1">
                <a:solidFill>
                  <a:srgbClr val="002060"/>
                </a:solidFill>
                <a:latin typeface="Courier New" panose="02070309020205020404" pitchFamily="49" charset="0"/>
              </a:rPr>
              <a:t>Sub_Name</a:t>
            </a:r>
            <a:r>
              <a:rPr lang="en-US" sz="2400" dirty="0">
                <a:solidFill>
                  <a:srgbClr val="002060"/>
                </a:solidFill>
                <a:latin typeface="Courier New" panose="02070309020205020404" pitchFamily="49" charset="0"/>
              </a:rPr>
              <a:t>(</a:t>
            </a:r>
            <a:r>
              <a:rPr lang="en-US" sz="2400" b="1" dirty="0">
                <a:solidFill>
                  <a:srgbClr val="0070C0"/>
                </a:solidFill>
                <a:latin typeface="Courier New" panose="02070309020205020404" pitchFamily="49" charset="0"/>
              </a:rPr>
              <a:t>Var1</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Var2</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Var3</a:t>
            </a:r>
            <a:r>
              <a:rPr lang="en-US" sz="2400" dirty="0">
                <a:solidFill>
                  <a:srgbClr val="002060"/>
                </a:solidFill>
                <a:latin typeface="Courier New" panose="02070309020205020404" pitchFamily="49" charset="0"/>
              </a:rPr>
              <a:t>)</a:t>
            </a:r>
          </a:p>
          <a:p>
            <a:pPr marL="0" lvl="1" indent="0">
              <a:lnSpc>
                <a:spcPct val="100000"/>
              </a:lnSpc>
              <a:spcBef>
                <a:spcPts val="0"/>
              </a:spcBef>
              <a:spcAft>
                <a:spcPts val="600"/>
              </a:spcAft>
              <a:buFont typeface="Wingdings" panose="05000000000000000000" pitchFamily="2" charset="2"/>
              <a:buChar char="Ø"/>
            </a:pPr>
            <a:r>
              <a:rPr lang="en-US" sz="2000" dirty="0">
                <a:solidFill>
                  <a:srgbClr val="002060"/>
                </a:solidFill>
              </a:rPr>
              <a:t>The syntax for calling such a module and how to pass in the data (</a:t>
            </a:r>
            <a:r>
              <a:rPr lang="en-US" sz="2000" b="1" dirty="0">
                <a:solidFill>
                  <a:srgbClr val="002060"/>
                </a:solidFill>
              </a:rPr>
              <a:t>arguments</a:t>
            </a:r>
            <a:r>
              <a:rPr lang="en-US" sz="2000" dirty="0">
                <a:solidFill>
                  <a:srgbClr val="002060"/>
                </a:solidFill>
              </a:rPr>
              <a:t>) is shown below:</a:t>
            </a:r>
          </a:p>
          <a:p>
            <a:pPr marL="0" indent="0">
              <a:lnSpc>
                <a:spcPct val="100000"/>
              </a:lnSpc>
              <a:spcBef>
                <a:spcPts val="0"/>
              </a:spcBef>
              <a:spcAft>
                <a:spcPts val="600"/>
              </a:spcAft>
              <a:buFont typeface="Times" panose="02020603050405020304" pitchFamily="18" charset="0"/>
              <a:buNone/>
            </a:pPr>
            <a:r>
              <a:rPr lang="en-US" b="1" dirty="0" smtClean="0">
                <a:solidFill>
                  <a:srgbClr val="002060"/>
                </a:solidFill>
                <a:latin typeface="Courier New" panose="02070309020205020404" pitchFamily="49" charset="0"/>
              </a:rPr>
              <a:t>	</a:t>
            </a:r>
            <a:r>
              <a:rPr lang="en-US" sz="2400" dirty="0" err="1" smtClean="0">
                <a:solidFill>
                  <a:srgbClr val="002060"/>
                </a:solidFill>
                <a:latin typeface="Courier New" panose="02070309020205020404" pitchFamily="49" charset="0"/>
              </a:rPr>
              <a:t>Sub_Name</a:t>
            </a:r>
            <a:r>
              <a:rPr lang="en-US" sz="2400" dirty="0" smtClean="0">
                <a:solidFill>
                  <a:srgbClr val="002060"/>
                </a:solidFill>
                <a:latin typeface="Courier New" panose="02070309020205020404" pitchFamily="49" charset="0"/>
              </a:rPr>
              <a:t>(</a:t>
            </a:r>
            <a:r>
              <a:rPr lang="en-US" sz="2400" b="1" dirty="0" err="1" smtClean="0">
                <a:solidFill>
                  <a:srgbClr val="0070C0"/>
                </a:solidFill>
                <a:latin typeface="Courier New" panose="02070309020205020404" pitchFamily="49" charset="0"/>
              </a:rPr>
              <a:t>VOne</a:t>
            </a:r>
            <a:r>
              <a:rPr lang="en-US" sz="2400" dirty="0">
                <a:solidFill>
                  <a:srgbClr val="002060"/>
                </a:solidFill>
                <a:latin typeface="Courier New" panose="02070309020205020404" pitchFamily="49" charset="0"/>
              </a:rPr>
              <a:t>, </a:t>
            </a:r>
            <a:r>
              <a:rPr lang="en-US" sz="2400" b="1" dirty="0" err="1" smtClean="0">
                <a:solidFill>
                  <a:srgbClr val="0070C0"/>
                </a:solidFill>
                <a:latin typeface="Courier New" panose="02070309020205020404" pitchFamily="49" charset="0"/>
              </a:rPr>
              <a:t>VTwo</a:t>
            </a:r>
            <a:r>
              <a:rPr lang="en-US" sz="2400" dirty="0">
                <a:solidFill>
                  <a:srgbClr val="002060"/>
                </a:solidFill>
                <a:latin typeface="Courier New" panose="02070309020205020404" pitchFamily="49" charset="0"/>
              </a:rPr>
              <a:t>, </a:t>
            </a:r>
            <a:r>
              <a:rPr lang="en-US" sz="2400" b="1" dirty="0" err="1" smtClean="0">
                <a:solidFill>
                  <a:srgbClr val="0070C0"/>
                </a:solidFill>
                <a:latin typeface="Courier New" panose="02070309020205020404" pitchFamily="49" charset="0"/>
              </a:rPr>
              <a:t>VThree</a:t>
            </a:r>
            <a:r>
              <a:rPr lang="en-US" sz="2400" dirty="0">
                <a:solidFill>
                  <a:srgbClr val="002060"/>
                </a:solidFill>
                <a:latin typeface="Courier New" panose="02070309020205020404" pitchFamily="49" charset="0"/>
              </a:rPr>
              <a:t>)</a:t>
            </a:r>
          </a:p>
          <a:p>
            <a:pPr>
              <a:lnSpc>
                <a:spcPct val="100000"/>
              </a:lnSpc>
              <a:spcBef>
                <a:spcPts val="0"/>
              </a:spcBef>
              <a:spcAft>
                <a:spcPts val="600"/>
              </a:spcAft>
              <a:buFont typeface="Wingdings" panose="05000000000000000000" pitchFamily="2" charset="2"/>
              <a:buChar char="Ø"/>
            </a:pPr>
            <a:r>
              <a:rPr lang="en-US" dirty="0">
                <a:solidFill>
                  <a:srgbClr val="002060"/>
                </a:solidFill>
              </a:rPr>
              <a:t>Notice that the names of the variables that are used in the calling module do not need to be the same (and probably should not be the same) as the names in the called module.</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859971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79618"/>
          </a:xfrm>
        </p:spPr>
        <p:txBody>
          <a:bodyPr>
            <a:noAutofit/>
          </a:bodyPr>
          <a:lstStyle/>
          <a:p>
            <a:r>
              <a:rPr lang="en-US" sz="4000" b="1" dirty="0" smtClean="0">
                <a:solidFill>
                  <a:srgbClr val="002060"/>
                </a:solidFill>
              </a:rPr>
              <a:t>Parameters and Arguments </a:t>
            </a:r>
            <a:r>
              <a:rPr lang="en-US" sz="2000" b="1" dirty="0" smtClean="0">
                <a:solidFill>
                  <a:srgbClr val="002060"/>
                </a:solidFill>
              </a:rPr>
              <a:t>(continued)</a:t>
            </a:r>
            <a:endParaRPr lang="en-US" sz="2000" b="1" dirty="0">
              <a:solidFill>
                <a:srgbClr val="002060"/>
              </a:solidFill>
            </a:endParaRPr>
          </a:p>
        </p:txBody>
      </p:sp>
      <p:sp>
        <p:nvSpPr>
          <p:cNvPr id="5" name="Content Placeholder 4"/>
          <p:cNvSpPr>
            <a:spLocks noGrp="1"/>
          </p:cNvSpPr>
          <p:nvPr>
            <p:ph idx="1"/>
          </p:nvPr>
        </p:nvSpPr>
        <p:spPr>
          <a:xfrm>
            <a:off x="645459" y="1845734"/>
            <a:ext cx="10510221" cy="4023360"/>
          </a:xfrm>
        </p:spPr>
        <p:txBody>
          <a:bodyPr>
            <a:noAutofit/>
          </a:bodyPr>
          <a:lstStyle/>
          <a:p>
            <a:pPr marL="0" indent="0">
              <a:lnSpc>
                <a:spcPct val="100000"/>
              </a:lnSpc>
              <a:spcBef>
                <a:spcPts val="0"/>
              </a:spcBef>
              <a:spcAft>
                <a:spcPts val="600"/>
              </a:spcAft>
            </a:pPr>
            <a:r>
              <a:rPr lang="en-US" dirty="0">
                <a:solidFill>
                  <a:srgbClr val="002060"/>
                </a:solidFill>
              </a:rPr>
              <a:t>When a subprogram is called, the values of the arguments are assigned to corresponding parameters, based on the order of appearance in the two lists. </a:t>
            </a:r>
            <a:endParaRPr lang="en-US" dirty="0" smtClean="0">
              <a:solidFill>
                <a:srgbClr val="002060"/>
              </a:solidFill>
            </a:endParaRPr>
          </a:p>
          <a:p>
            <a:pPr marL="0" indent="0" hangingPunct="0">
              <a:lnSpc>
                <a:spcPct val="100000"/>
              </a:lnSpc>
              <a:spcBef>
                <a:spcPts val="0"/>
              </a:spcBef>
              <a:spcAft>
                <a:spcPts val="600"/>
              </a:spcAft>
            </a:pPr>
            <a:r>
              <a:rPr lang="en-US" dirty="0">
                <a:solidFill>
                  <a:srgbClr val="002060"/>
                </a:solidFill>
              </a:rPr>
              <a:t>For example, when the subprogram with the </a:t>
            </a:r>
            <a:r>
              <a:rPr lang="en-US" dirty="0" smtClean="0">
                <a:solidFill>
                  <a:srgbClr val="002060"/>
                </a:solidFill>
              </a:rPr>
              <a:t>header:</a:t>
            </a:r>
            <a:endParaRPr lang="en-US" dirty="0">
              <a:solidFill>
                <a:srgbClr val="002060"/>
              </a:solidFill>
            </a:endParaRPr>
          </a:p>
          <a:p>
            <a:pPr marL="0" indent="0" hangingPunct="0">
              <a:lnSpc>
                <a:spcPct val="100000"/>
              </a:lnSpc>
              <a:spcBef>
                <a:spcPts val="0"/>
              </a:spcBef>
              <a:spcAft>
                <a:spcPts val="600"/>
              </a:spcAft>
            </a:pPr>
            <a:r>
              <a:rPr lang="en-US" dirty="0">
                <a:solidFill>
                  <a:srgbClr val="002060"/>
                </a:solidFill>
              </a:rPr>
              <a:t>	</a:t>
            </a:r>
            <a:r>
              <a:rPr lang="en-US" dirty="0" smtClean="0">
                <a:solidFill>
                  <a:srgbClr val="002060"/>
                </a:solidFill>
                <a:latin typeface="Courier New" panose="02070309020205020404" pitchFamily="49" charset="0"/>
                <a:cs typeface="Courier New" panose="02070309020205020404" pitchFamily="49" charset="0"/>
              </a:rPr>
              <a:t>Subprogram </a:t>
            </a:r>
            <a:r>
              <a:rPr lang="en-US" dirty="0" err="1">
                <a:solidFill>
                  <a:srgbClr val="002060"/>
                </a:solidFill>
                <a:latin typeface="Courier New" panose="02070309020205020404" pitchFamily="49" charset="0"/>
                <a:cs typeface="Courier New" panose="02070309020205020404" pitchFamily="49" charset="0"/>
              </a:rPr>
              <a:t>Output_Results</a:t>
            </a:r>
            <a:r>
              <a:rPr lang="en-US" dirty="0">
                <a:solidFill>
                  <a:srgbClr val="00206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OldPrice</a:t>
            </a:r>
            <a:r>
              <a:rPr lang="en-US" dirty="0" err="1">
                <a:solidFill>
                  <a:srgbClr val="00206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Rate</a:t>
            </a:r>
            <a:r>
              <a:rPr lang="en-US" dirty="0" err="1">
                <a:solidFill>
                  <a:srgbClr val="00206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NewPrice</a:t>
            </a:r>
            <a:r>
              <a:rPr lang="en-US"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600"/>
              </a:spcAft>
            </a:pPr>
            <a:r>
              <a:rPr lang="en-US" dirty="0">
                <a:solidFill>
                  <a:srgbClr val="002060"/>
                </a:solidFill>
              </a:rPr>
              <a:t>is called by the statement</a:t>
            </a:r>
          </a:p>
          <a:p>
            <a:pPr marL="0" indent="0" hangingPunct="0">
              <a:lnSpc>
                <a:spcPct val="100000"/>
              </a:lnSpc>
              <a:spcBef>
                <a:spcPts val="0"/>
              </a:spcBef>
              <a:spcAft>
                <a:spcPts val="600"/>
              </a:spcAft>
            </a:pPr>
            <a:r>
              <a:rPr lang="en-US" dirty="0">
                <a:solidFill>
                  <a:srgbClr val="002060"/>
                </a:solidFill>
              </a:rPr>
              <a:t>	</a:t>
            </a:r>
            <a:r>
              <a:rPr lang="en-US" dirty="0" smtClean="0">
                <a:solidFill>
                  <a:srgbClr val="002060"/>
                </a:solidFill>
                <a:latin typeface="Courier New" panose="02070309020205020404" pitchFamily="49" charset="0"/>
                <a:cs typeface="Courier New" panose="02070309020205020404" pitchFamily="49" charset="0"/>
              </a:rPr>
              <a:t>Call </a:t>
            </a:r>
            <a:r>
              <a:rPr lang="en-US" dirty="0" err="1">
                <a:solidFill>
                  <a:srgbClr val="002060"/>
                </a:solidFill>
                <a:latin typeface="Courier New" panose="02070309020205020404" pitchFamily="49" charset="0"/>
                <a:cs typeface="Courier New" panose="02070309020205020404" pitchFamily="49" charset="0"/>
              </a:rPr>
              <a:t>Output_Results</a:t>
            </a:r>
            <a:r>
              <a:rPr lang="en-US" dirty="0">
                <a:solidFill>
                  <a:srgbClr val="00206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OriginalPrice</a:t>
            </a:r>
            <a:r>
              <a:rPr lang="en-US" dirty="0" err="1">
                <a:solidFill>
                  <a:srgbClr val="00206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DiscountRate</a:t>
            </a:r>
            <a:r>
              <a:rPr lang="en-US" dirty="0" err="1">
                <a:solidFill>
                  <a:srgbClr val="00206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SalePrice</a:t>
            </a:r>
            <a:r>
              <a:rPr lang="en-US" dirty="0">
                <a:solidFill>
                  <a:srgbClr val="002060"/>
                </a:solidFill>
                <a:latin typeface="Courier New" panose="02070309020205020404" pitchFamily="49" charset="0"/>
                <a:cs typeface="Courier New" panose="02070309020205020404" pitchFamily="49" charset="0"/>
              </a:rPr>
              <a:t>)</a:t>
            </a:r>
          </a:p>
          <a:p>
            <a:pPr marL="0" indent="0" hangingPunct="0">
              <a:lnSpc>
                <a:spcPct val="100000"/>
              </a:lnSpc>
              <a:spcBef>
                <a:spcPts val="0"/>
              </a:spcBef>
              <a:spcAft>
                <a:spcPts val="600"/>
              </a:spcAft>
            </a:pPr>
            <a:r>
              <a:rPr lang="en-US" dirty="0">
                <a:solidFill>
                  <a:srgbClr val="002060"/>
                </a:solidFill>
              </a:rPr>
              <a:t>the following occurs:</a:t>
            </a:r>
          </a:p>
          <a:p>
            <a:pPr hangingPunct="0">
              <a:lnSpc>
                <a:spcPct val="100000"/>
              </a:lnSpc>
              <a:spcBef>
                <a:spcPts val="0"/>
              </a:spcBef>
              <a:spcAft>
                <a:spcPts val="600"/>
              </a:spcAft>
              <a:buFont typeface="Wingdings" panose="05000000000000000000" pitchFamily="2" charset="2"/>
              <a:buChar char="Ø"/>
            </a:pPr>
            <a:r>
              <a:rPr lang="en-US" dirty="0" smtClean="0">
                <a:solidFill>
                  <a:srgbClr val="002060"/>
                </a:solidFill>
              </a:rPr>
              <a:t>The </a:t>
            </a:r>
            <a:r>
              <a:rPr lang="en-US" dirty="0">
                <a:solidFill>
                  <a:srgbClr val="002060"/>
                </a:solidFill>
              </a:rPr>
              <a:t>value of the </a:t>
            </a:r>
            <a:r>
              <a:rPr lang="en-US" dirty="0" smtClean="0">
                <a:solidFill>
                  <a:srgbClr val="002060"/>
                </a:solidFill>
              </a:rPr>
              <a:t>1</a:t>
            </a:r>
            <a:r>
              <a:rPr lang="en-US" baseline="30000" dirty="0" smtClean="0">
                <a:solidFill>
                  <a:srgbClr val="002060"/>
                </a:solidFill>
              </a:rPr>
              <a:t>st</a:t>
            </a:r>
            <a:r>
              <a:rPr lang="en-US" dirty="0" smtClean="0">
                <a:solidFill>
                  <a:srgbClr val="002060"/>
                </a:solidFill>
              </a:rPr>
              <a:t> argument </a:t>
            </a:r>
            <a:r>
              <a:rPr lang="en-US" dirty="0">
                <a:solidFill>
                  <a:srgbClr val="002060"/>
                </a:solidFill>
              </a:rPr>
              <a:t>(</a:t>
            </a:r>
            <a:r>
              <a:rPr lang="en-US" b="1" dirty="0" err="1">
                <a:solidFill>
                  <a:srgbClr val="0070C0"/>
                </a:solidFill>
                <a:latin typeface="Courier New" panose="02070309020205020404" pitchFamily="49" charset="0"/>
                <a:cs typeface="Courier New" panose="02070309020205020404" pitchFamily="49" charset="0"/>
              </a:rPr>
              <a:t>OriginalPrice</a:t>
            </a:r>
            <a:r>
              <a:rPr lang="en-US" dirty="0">
                <a:solidFill>
                  <a:srgbClr val="002060"/>
                </a:solidFill>
              </a:rPr>
              <a:t>) is assigned to the </a:t>
            </a:r>
            <a:r>
              <a:rPr lang="en-US" dirty="0" smtClean="0">
                <a:solidFill>
                  <a:srgbClr val="002060"/>
                </a:solidFill>
              </a:rPr>
              <a:t>1</a:t>
            </a:r>
            <a:r>
              <a:rPr lang="en-US" baseline="30000" dirty="0" smtClean="0">
                <a:solidFill>
                  <a:srgbClr val="002060"/>
                </a:solidFill>
              </a:rPr>
              <a:t>st</a:t>
            </a:r>
            <a:r>
              <a:rPr lang="en-US" dirty="0" smtClean="0">
                <a:solidFill>
                  <a:srgbClr val="002060"/>
                </a:solidFill>
              </a:rPr>
              <a:t> parameter </a:t>
            </a:r>
            <a:r>
              <a:rPr lang="en-US" dirty="0">
                <a:solidFill>
                  <a:srgbClr val="002060"/>
                </a:solidFill>
              </a:rPr>
              <a:t>(</a:t>
            </a:r>
            <a:r>
              <a:rPr lang="en-US" b="1" dirty="0" err="1">
                <a:solidFill>
                  <a:srgbClr val="0070C0"/>
                </a:solidFill>
                <a:latin typeface="Courier New" panose="02070309020205020404" pitchFamily="49" charset="0"/>
                <a:cs typeface="Courier New" panose="02070309020205020404" pitchFamily="49" charset="0"/>
              </a:rPr>
              <a:t>OldPrice</a:t>
            </a:r>
            <a:r>
              <a:rPr lang="en-US" dirty="0">
                <a:solidFill>
                  <a:srgbClr val="002060"/>
                </a:solidFill>
              </a:rPr>
              <a:t>).</a:t>
            </a:r>
          </a:p>
          <a:p>
            <a:pPr hangingPunct="0">
              <a:lnSpc>
                <a:spcPct val="100000"/>
              </a:lnSpc>
              <a:spcBef>
                <a:spcPts val="0"/>
              </a:spcBef>
              <a:spcAft>
                <a:spcPts val="600"/>
              </a:spcAft>
              <a:buFont typeface="Wingdings" panose="05000000000000000000" pitchFamily="2" charset="2"/>
              <a:buChar char="Ø"/>
            </a:pPr>
            <a:r>
              <a:rPr lang="en-US" dirty="0" smtClean="0">
                <a:solidFill>
                  <a:srgbClr val="002060"/>
                </a:solidFill>
              </a:rPr>
              <a:t>The </a:t>
            </a:r>
            <a:r>
              <a:rPr lang="en-US" dirty="0">
                <a:solidFill>
                  <a:srgbClr val="002060"/>
                </a:solidFill>
              </a:rPr>
              <a:t>value of the </a:t>
            </a:r>
            <a:r>
              <a:rPr lang="en-US" dirty="0" smtClean="0">
                <a:solidFill>
                  <a:srgbClr val="002060"/>
                </a:solidFill>
              </a:rPr>
              <a:t>2</a:t>
            </a:r>
            <a:r>
              <a:rPr lang="en-US" baseline="30000" dirty="0" smtClean="0">
                <a:solidFill>
                  <a:srgbClr val="002060"/>
                </a:solidFill>
              </a:rPr>
              <a:t>nd</a:t>
            </a:r>
            <a:r>
              <a:rPr lang="en-US" dirty="0" smtClean="0">
                <a:solidFill>
                  <a:srgbClr val="002060"/>
                </a:solidFill>
              </a:rPr>
              <a:t> argument </a:t>
            </a:r>
            <a:r>
              <a:rPr lang="en-US" dirty="0">
                <a:solidFill>
                  <a:srgbClr val="002060"/>
                </a:solidFill>
              </a:rPr>
              <a:t>(</a:t>
            </a:r>
            <a:r>
              <a:rPr lang="en-US" b="1" dirty="0" err="1">
                <a:solidFill>
                  <a:srgbClr val="0070C0"/>
                </a:solidFill>
                <a:latin typeface="Courier New" panose="02070309020205020404" pitchFamily="49" charset="0"/>
                <a:cs typeface="Courier New" panose="02070309020205020404" pitchFamily="49" charset="0"/>
              </a:rPr>
              <a:t>DiscountRate</a:t>
            </a:r>
            <a:r>
              <a:rPr lang="en-US" dirty="0">
                <a:solidFill>
                  <a:srgbClr val="002060"/>
                </a:solidFill>
              </a:rPr>
              <a:t>) is assigned to the </a:t>
            </a:r>
            <a:r>
              <a:rPr lang="en-US" dirty="0" smtClean="0">
                <a:solidFill>
                  <a:srgbClr val="002060"/>
                </a:solidFill>
              </a:rPr>
              <a:t>2</a:t>
            </a:r>
            <a:r>
              <a:rPr lang="en-US" baseline="30000" dirty="0" smtClean="0">
                <a:solidFill>
                  <a:srgbClr val="002060"/>
                </a:solidFill>
              </a:rPr>
              <a:t>nd</a:t>
            </a:r>
            <a:r>
              <a:rPr lang="en-US" dirty="0" smtClean="0">
                <a:solidFill>
                  <a:srgbClr val="002060"/>
                </a:solidFill>
              </a:rPr>
              <a:t> parameter </a:t>
            </a:r>
            <a:r>
              <a:rPr lang="en-US" dirty="0">
                <a:solidFill>
                  <a:srgbClr val="002060"/>
                </a:solidFill>
              </a:rPr>
              <a:t>(</a:t>
            </a:r>
            <a:r>
              <a:rPr lang="en-US" b="1" dirty="0">
                <a:solidFill>
                  <a:srgbClr val="0070C0"/>
                </a:solidFill>
                <a:latin typeface="Courier New" panose="02070309020205020404" pitchFamily="49" charset="0"/>
                <a:cs typeface="Courier New" panose="02070309020205020404" pitchFamily="49" charset="0"/>
              </a:rPr>
              <a:t>Rate</a:t>
            </a:r>
            <a:r>
              <a:rPr lang="en-US" dirty="0">
                <a:solidFill>
                  <a:srgbClr val="002060"/>
                </a:solidFill>
              </a:rPr>
              <a:t>).</a:t>
            </a:r>
          </a:p>
          <a:p>
            <a:pPr hangingPunct="0">
              <a:lnSpc>
                <a:spcPct val="100000"/>
              </a:lnSpc>
              <a:spcBef>
                <a:spcPts val="0"/>
              </a:spcBef>
              <a:spcAft>
                <a:spcPts val="600"/>
              </a:spcAft>
              <a:buFont typeface="Wingdings" panose="05000000000000000000" pitchFamily="2" charset="2"/>
              <a:buChar char="Ø"/>
            </a:pPr>
            <a:r>
              <a:rPr lang="en-US" dirty="0" smtClean="0">
                <a:solidFill>
                  <a:srgbClr val="002060"/>
                </a:solidFill>
              </a:rPr>
              <a:t>The </a:t>
            </a:r>
            <a:r>
              <a:rPr lang="en-US" dirty="0">
                <a:solidFill>
                  <a:srgbClr val="002060"/>
                </a:solidFill>
              </a:rPr>
              <a:t>value of the last argument (</a:t>
            </a:r>
            <a:r>
              <a:rPr lang="en-US" b="1" dirty="0" err="1">
                <a:solidFill>
                  <a:srgbClr val="0070C0"/>
                </a:solidFill>
                <a:latin typeface="Courier New" panose="02070309020205020404" pitchFamily="49" charset="0"/>
                <a:cs typeface="Courier New" panose="02070309020205020404" pitchFamily="49" charset="0"/>
              </a:rPr>
              <a:t>SalePrice</a:t>
            </a:r>
            <a:r>
              <a:rPr lang="en-US" dirty="0">
                <a:solidFill>
                  <a:srgbClr val="002060"/>
                </a:solidFill>
              </a:rPr>
              <a:t>) is assigned to the last parameter (</a:t>
            </a:r>
            <a:r>
              <a:rPr lang="en-US" b="1" dirty="0" err="1">
                <a:solidFill>
                  <a:srgbClr val="0070C0"/>
                </a:solidFill>
                <a:latin typeface="Courier New" panose="02070309020205020404" pitchFamily="49" charset="0"/>
                <a:cs typeface="Courier New" panose="02070309020205020404" pitchFamily="49" charset="0"/>
              </a:rPr>
              <a:t>NewPrice</a:t>
            </a:r>
            <a:r>
              <a:rPr lang="en-US" dirty="0" smtClean="0">
                <a:solidFill>
                  <a:srgbClr val="002060"/>
                </a:solidFill>
              </a:rPr>
              <a:t>).</a:t>
            </a:r>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300451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solidFill>
                  <a:srgbClr val="002060"/>
                </a:solidFill>
              </a:rPr>
              <a:t>Sale Price Program Example </a:t>
            </a:r>
            <a:r>
              <a:rPr lang="en-US" sz="2000" dirty="0" smtClean="0"/>
              <a:t>(continued)</a:t>
            </a:r>
            <a:endParaRPr lang="en-US" sz="2000" dirty="0"/>
          </a:p>
        </p:txBody>
      </p:sp>
      <p:sp>
        <p:nvSpPr>
          <p:cNvPr id="3" name="Content Placeholder 2"/>
          <p:cNvSpPr>
            <a:spLocks noGrp="1"/>
          </p:cNvSpPr>
          <p:nvPr>
            <p:ph idx="1"/>
          </p:nvPr>
        </p:nvSpPr>
        <p:spPr/>
        <p:txBody>
          <a:bodyPr>
            <a:normAutofit/>
          </a:bodyPr>
          <a:lstStyle/>
          <a:p>
            <a:pPr lvl="0">
              <a:buNone/>
            </a:pPr>
            <a:r>
              <a:rPr lang="en-US" sz="2400" dirty="0" smtClean="0">
                <a:solidFill>
                  <a:srgbClr val="002060"/>
                </a:solidFill>
              </a:rPr>
              <a:t> </a:t>
            </a: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898444" y="2076282"/>
            <a:ext cx="7094949" cy="2480591"/>
          </a:xfrm>
          <a:prstGeom prst="rect">
            <a:avLst/>
          </a:prstGeom>
          <a:noFill/>
          <a:ln>
            <a:noFill/>
          </a:ln>
        </p:spPr>
      </p:pic>
    </p:spTree>
    <p:extLst>
      <p:ext uri="{BB962C8B-B14F-4D97-AF65-F5344CB8AC3E}">
        <p14:creationId xmlns:p14="http://schemas.microsoft.com/office/powerpoint/2010/main" val="8002304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672351" y="232815"/>
            <a:ext cx="10058400" cy="1450757"/>
          </a:xfrm>
        </p:spPr>
        <p:txBody>
          <a:bodyPr>
            <a:normAutofit fontScale="90000"/>
          </a:bodyPr>
          <a:lstStyle/>
          <a:p>
            <a:pPr marL="0" indent="0">
              <a:lnSpc>
                <a:spcPct val="120000"/>
              </a:lnSpc>
              <a:spcBef>
                <a:spcPts val="0"/>
              </a:spcBef>
              <a:spcAft>
                <a:spcPts val="600"/>
              </a:spcAft>
            </a:pPr>
            <a:r>
              <a:rPr lang="en-US" sz="3600" dirty="0">
                <a:solidFill>
                  <a:srgbClr val="002060"/>
                </a:solidFill>
              </a:rPr>
              <a:t>Parameters and Arguments </a:t>
            </a:r>
            <a:r>
              <a:rPr lang="en-US" sz="2000" b="1" dirty="0">
                <a:solidFill>
                  <a:srgbClr val="002060"/>
                </a:solidFill>
              </a:rPr>
              <a:t>(continued)</a:t>
            </a:r>
            <a:r>
              <a:rPr lang="en-US" sz="2000" dirty="0">
                <a:solidFill>
                  <a:srgbClr val="002060"/>
                </a:solidFill>
                <a:latin typeface="Arial" panose="020B0604020202020204" pitchFamily="34" charset="0"/>
              </a:rPr>
              <a:t/>
            </a:r>
            <a:br>
              <a:rPr lang="en-US" sz="2000" dirty="0">
                <a:solidFill>
                  <a:srgbClr val="002060"/>
                </a:solidFill>
                <a:latin typeface="Arial" panose="020B0604020202020204" pitchFamily="34" charset="0"/>
              </a:rPr>
            </a:br>
            <a:r>
              <a:rPr lang="en-US" sz="2000" dirty="0">
                <a:solidFill>
                  <a:srgbClr val="002060"/>
                </a:solidFill>
                <a:latin typeface="Arial" panose="020B0604020202020204" pitchFamily="34" charset="0"/>
              </a:rPr>
              <a:t>The subprogram </a:t>
            </a:r>
            <a:r>
              <a:rPr lang="en-US" sz="2000" dirty="0">
                <a:solidFill>
                  <a:srgbClr val="002060"/>
                </a:solidFill>
                <a:latin typeface="Courier New" panose="02070309020205020404" pitchFamily="49" charset="0"/>
              </a:rPr>
              <a:t>Exam</a:t>
            </a:r>
            <a:r>
              <a:rPr lang="en-US" sz="2000" dirty="0">
                <a:solidFill>
                  <a:srgbClr val="002060"/>
                </a:solidFill>
                <a:latin typeface="Arial" panose="020B0604020202020204" pitchFamily="34" charset="0"/>
              </a:rPr>
              <a:t> displays the time and place of your History Final. The Final is at 9:00 o’clock in Room Number 3. See what could happen if the arguments are not passed in correct order</a:t>
            </a:r>
            <a:r>
              <a:rPr lang="en-US" sz="2000" dirty="0" smtClean="0">
                <a:solidFill>
                  <a:srgbClr val="002060"/>
                </a:solidFill>
                <a:latin typeface="Arial" panose="020B0604020202020204" pitchFamily="34" charset="0"/>
              </a:rPr>
              <a:t>!</a:t>
            </a:r>
            <a:endParaRPr lang="en-US" sz="2000" dirty="0"/>
          </a:p>
        </p:txBody>
      </p:sp>
      <p:sp>
        <p:nvSpPr>
          <p:cNvPr id="5" name="Content Placeholder 4"/>
          <p:cNvSpPr>
            <a:spLocks noGrp="1"/>
          </p:cNvSpPr>
          <p:nvPr>
            <p:ph sz="half" idx="1"/>
          </p:nvPr>
        </p:nvSpPr>
        <p:spPr>
          <a:xfrm>
            <a:off x="763791" y="1808882"/>
            <a:ext cx="4937760" cy="4023360"/>
          </a:xfrm>
        </p:spPr>
        <p:txBody>
          <a:bodyPr>
            <a:normAutofit fontScale="92500" lnSpcReduction="10000"/>
          </a:bodyPr>
          <a:lstStyle/>
          <a:p>
            <a:pPr marL="0" indent="0">
              <a:lnSpc>
                <a:spcPct val="120000"/>
              </a:lnSpc>
              <a:spcBef>
                <a:spcPts val="0"/>
              </a:spcBef>
              <a:spcAft>
                <a:spcPts val="0"/>
              </a:spcAft>
              <a:buFont typeface="Times" panose="02020603050405020304" pitchFamily="18" charset="0"/>
              <a:buNone/>
            </a:pPr>
            <a:r>
              <a:rPr lang="en-US" sz="1900" dirty="0">
                <a:solidFill>
                  <a:srgbClr val="002060"/>
                </a:solidFill>
                <a:latin typeface="Courier New" panose="02070309020205020404" pitchFamily="49" charset="0"/>
                <a:cs typeface="Courier New" panose="02070309020205020404" pitchFamily="49" charset="0"/>
              </a:rPr>
              <a:t>Call Exam(9, 3)</a:t>
            </a:r>
          </a:p>
          <a:p>
            <a:pPr marL="0" indent="0">
              <a:lnSpc>
                <a:spcPct val="120000"/>
              </a:lnSpc>
              <a:spcBef>
                <a:spcPts val="0"/>
              </a:spcBef>
              <a:spcAft>
                <a:spcPts val="0"/>
              </a:spcAft>
              <a:buFont typeface="Times" panose="02020603050405020304" pitchFamily="18" charset="0"/>
              <a:buNone/>
            </a:pPr>
            <a:r>
              <a:rPr lang="en-US" sz="1900" dirty="0">
                <a:solidFill>
                  <a:srgbClr val="002060"/>
                </a:solidFill>
                <a:latin typeface="Courier New" panose="02070309020205020404" pitchFamily="49" charset="0"/>
                <a:cs typeface="Courier New" panose="02070309020205020404" pitchFamily="49" charset="0"/>
              </a:rPr>
              <a:t>Subprogram Exam (</a:t>
            </a:r>
            <a:r>
              <a:rPr lang="en-US" sz="1900" b="1" dirty="0">
                <a:solidFill>
                  <a:srgbClr val="0070C0"/>
                </a:solidFill>
                <a:latin typeface="Courier New" panose="02070309020205020404" pitchFamily="49" charset="0"/>
                <a:cs typeface="Courier New" panose="02070309020205020404" pitchFamily="49" charset="0"/>
              </a:rPr>
              <a:t>time</a:t>
            </a:r>
            <a:r>
              <a:rPr lang="en-US" sz="1900" dirty="0">
                <a:solidFill>
                  <a:srgbClr val="002060"/>
                </a:solidFill>
                <a:latin typeface="Courier New" panose="02070309020205020404" pitchFamily="49" charset="0"/>
                <a:cs typeface="Courier New" panose="02070309020205020404" pitchFamily="49" charset="0"/>
              </a:rPr>
              <a:t>, </a:t>
            </a:r>
            <a:r>
              <a:rPr lang="en-US" sz="1900" b="1" dirty="0">
                <a:solidFill>
                  <a:srgbClr val="0070C0"/>
                </a:solidFill>
                <a:latin typeface="Courier New" panose="02070309020205020404" pitchFamily="49" charset="0"/>
                <a:cs typeface="Courier New" panose="02070309020205020404" pitchFamily="49" charset="0"/>
              </a:rPr>
              <a:t>room</a:t>
            </a:r>
            <a:r>
              <a:rPr lang="en-US" sz="1900" dirty="0">
                <a:solidFill>
                  <a:srgbClr val="002060"/>
                </a:solidFill>
                <a:latin typeface="Courier New" panose="02070309020205020404" pitchFamily="49" charset="0"/>
                <a:cs typeface="Courier New" panose="02070309020205020404" pitchFamily="49" charset="0"/>
              </a:rPr>
              <a:t>)</a:t>
            </a:r>
          </a:p>
          <a:p>
            <a:pPr marL="0" indent="0">
              <a:lnSpc>
                <a:spcPct val="120000"/>
              </a:lnSpc>
              <a:spcBef>
                <a:spcPts val="0"/>
              </a:spcBef>
              <a:spcAft>
                <a:spcPts val="0"/>
              </a:spcAft>
              <a:buFont typeface="Times" panose="02020603050405020304" pitchFamily="18" charset="0"/>
              <a:buNone/>
            </a:pPr>
            <a:r>
              <a:rPr lang="en-US" sz="1900" dirty="0">
                <a:solidFill>
                  <a:srgbClr val="002060"/>
                </a:solidFill>
                <a:latin typeface="Courier New" panose="02070309020205020404" pitchFamily="49" charset="0"/>
                <a:cs typeface="Courier New" panose="02070309020205020404" pitchFamily="49" charset="0"/>
              </a:rPr>
              <a:t>  </a:t>
            </a:r>
            <a:r>
              <a:rPr lang="en-US" sz="1900" dirty="0" smtClean="0">
                <a:solidFill>
                  <a:srgbClr val="002060"/>
                </a:solidFill>
                <a:latin typeface="Courier New" panose="02070309020205020404" pitchFamily="49" charset="0"/>
                <a:cs typeface="Courier New" panose="02070309020205020404" pitchFamily="49" charset="0"/>
              </a:rPr>
              <a:t>  Write </a:t>
            </a:r>
            <a:r>
              <a:rPr lang="en-US" sz="1900" dirty="0">
                <a:solidFill>
                  <a:srgbClr val="002060"/>
                </a:solidFill>
                <a:latin typeface="Courier New" panose="02070309020205020404" pitchFamily="49" charset="0"/>
                <a:cs typeface="Courier New" panose="02070309020205020404" pitchFamily="49" charset="0"/>
              </a:rPr>
              <a:t>“Your History Final”</a:t>
            </a:r>
          </a:p>
          <a:p>
            <a:pPr marL="0" indent="0">
              <a:lnSpc>
                <a:spcPct val="120000"/>
              </a:lnSpc>
              <a:spcBef>
                <a:spcPts val="0"/>
              </a:spcBef>
              <a:spcAft>
                <a:spcPts val="0"/>
              </a:spcAft>
              <a:buFont typeface="Times" panose="02020603050405020304" pitchFamily="18" charset="0"/>
              <a:buNone/>
            </a:pPr>
            <a:r>
              <a:rPr lang="en-US" sz="1900" dirty="0">
                <a:solidFill>
                  <a:srgbClr val="002060"/>
                </a:solidFill>
                <a:latin typeface="Courier New" panose="02070309020205020404" pitchFamily="49" charset="0"/>
                <a:cs typeface="Courier New" panose="02070309020205020404" pitchFamily="49" charset="0"/>
              </a:rPr>
              <a:t>  </a:t>
            </a:r>
            <a:r>
              <a:rPr lang="en-US" sz="1900" dirty="0" smtClean="0">
                <a:solidFill>
                  <a:srgbClr val="002060"/>
                </a:solidFill>
                <a:latin typeface="Courier New" panose="02070309020205020404" pitchFamily="49" charset="0"/>
                <a:cs typeface="Courier New" panose="02070309020205020404" pitchFamily="49" charset="0"/>
              </a:rPr>
              <a:t>  Write </a:t>
            </a:r>
            <a:r>
              <a:rPr lang="en-US" sz="1900" dirty="0">
                <a:solidFill>
                  <a:srgbClr val="002060"/>
                </a:solidFill>
                <a:latin typeface="Courier New" panose="02070309020205020404" pitchFamily="49" charset="0"/>
                <a:cs typeface="Courier New" panose="02070309020205020404" pitchFamily="49" charset="0"/>
              </a:rPr>
              <a:t>“will be at”</a:t>
            </a:r>
          </a:p>
          <a:p>
            <a:pPr marL="0" indent="0">
              <a:lnSpc>
                <a:spcPct val="120000"/>
              </a:lnSpc>
              <a:spcBef>
                <a:spcPts val="0"/>
              </a:spcBef>
              <a:spcAft>
                <a:spcPts val="0"/>
              </a:spcAft>
              <a:buFont typeface="Times" panose="02020603050405020304" pitchFamily="18" charset="0"/>
              <a:buNone/>
            </a:pPr>
            <a:r>
              <a:rPr lang="en-US" sz="1900" dirty="0">
                <a:solidFill>
                  <a:srgbClr val="002060"/>
                </a:solidFill>
                <a:latin typeface="Courier New" panose="02070309020205020404" pitchFamily="49" charset="0"/>
                <a:cs typeface="Courier New" panose="02070309020205020404" pitchFamily="49" charset="0"/>
              </a:rPr>
              <a:t>  </a:t>
            </a:r>
            <a:r>
              <a:rPr lang="en-US" sz="1900" dirty="0" smtClean="0">
                <a:solidFill>
                  <a:srgbClr val="002060"/>
                </a:solidFill>
                <a:latin typeface="Courier New" panose="02070309020205020404" pitchFamily="49" charset="0"/>
                <a:cs typeface="Courier New" panose="02070309020205020404" pitchFamily="49" charset="0"/>
              </a:rPr>
              <a:t>  Write </a:t>
            </a:r>
            <a:r>
              <a:rPr lang="en-US" sz="1900" b="1" dirty="0">
                <a:solidFill>
                  <a:srgbClr val="0070C0"/>
                </a:solidFill>
                <a:latin typeface="Courier New" panose="02070309020205020404" pitchFamily="49" charset="0"/>
                <a:cs typeface="Courier New" panose="02070309020205020404" pitchFamily="49" charset="0"/>
              </a:rPr>
              <a:t>time</a:t>
            </a:r>
            <a:r>
              <a:rPr lang="en-US" sz="1900" dirty="0">
                <a:solidFill>
                  <a:srgbClr val="002060"/>
                </a:solidFill>
                <a:latin typeface="Courier New" panose="02070309020205020404" pitchFamily="49" charset="0"/>
                <a:cs typeface="Courier New" panose="02070309020205020404" pitchFamily="49" charset="0"/>
              </a:rPr>
              <a:t> + “o’clock in”</a:t>
            </a:r>
          </a:p>
          <a:p>
            <a:pPr marL="0" indent="0">
              <a:lnSpc>
                <a:spcPct val="120000"/>
              </a:lnSpc>
              <a:spcBef>
                <a:spcPts val="0"/>
              </a:spcBef>
              <a:spcAft>
                <a:spcPts val="0"/>
              </a:spcAft>
              <a:buFont typeface="Times" panose="02020603050405020304" pitchFamily="18" charset="0"/>
              <a:buNone/>
            </a:pPr>
            <a:r>
              <a:rPr lang="en-US" sz="1900" dirty="0">
                <a:solidFill>
                  <a:srgbClr val="002060"/>
                </a:solidFill>
                <a:latin typeface="Courier New" panose="02070309020205020404" pitchFamily="49" charset="0"/>
                <a:cs typeface="Courier New" panose="02070309020205020404" pitchFamily="49" charset="0"/>
              </a:rPr>
              <a:t>  </a:t>
            </a:r>
            <a:r>
              <a:rPr lang="en-US" sz="1900" dirty="0" smtClean="0">
                <a:solidFill>
                  <a:srgbClr val="002060"/>
                </a:solidFill>
                <a:latin typeface="Courier New" panose="02070309020205020404" pitchFamily="49" charset="0"/>
                <a:cs typeface="Courier New" panose="02070309020205020404" pitchFamily="49" charset="0"/>
              </a:rPr>
              <a:t>  Write </a:t>
            </a:r>
            <a:r>
              <a:rPr lang="en-US" sz="1900" dirty="0">
                <a:solidFill>
                  <a:srgbClr val="002060"/>
                </a:solidFill>
                <a:latin typeface="Courier New" panose="02070309020205020404" pitchFamily="49" charset="0"/>
                <a:cs typeface="Courier New" panose="02070309020205020404" pitchFamily="49" charset="0"/>
              </a:rPr>
              <a:t>“Room Number “ + </a:t>
            </a:r>
            <a:r>
              <a:rPr lang="en-US" sz="1900" b="1" dirty="0">
                <a:solidFill>
                  <a:srgbClr val="0070C0"/>
                </a:solidFill>
                <a:latin typeface="Courier New" panose="02070309020205020404" pitchFamily="49" charset="0"/>
                <a:cs typeface="Courier New" panose="02070309020205020404" pitchFamily="49" charset="0"/>
              </a:rPr>
              <a:t>room</a:t>
            </a:r>
          </a:p>
          <a:p>
            <a:pPr marL="0" indent="0">
              <a:lnSpc>
                <a:spcPct val="120000"/>
              </a:lnSpc>
              <a:spcBef>
                <a:spcPts val="0"/>
              </a:spcBef>
              <a:spcAft>
                <a:spcPts val="0"/>
              </a:spcAft>
              <a:buFont typeface="Times" panose="02020603050405020304" pitchFamily="18" charset="0"/>
              <a:buNone/>
            </a:pPr>
            <a:r>
              <a:rPr lang="en-US" sz="1900" dirty="0">
                <a:solidFill>
                  <a:srgbClr val="002060"/>
                </a:solidFill>
                <a:latin typeface="Courier New" panose="02070309020205020404" pitchFamily="49" charset="0"/>
                <a:cs typeface="Courier New" panose="02070309020205020404" pitchFamily="49" charset="0"/>
              </a:rPr>
              <a:t>End Subprogram</a:t>
            </a:r>
          </a:p>
          <a:p>
            <a:pPr marL="0" indent="0">
              <a:lnSpc>
                <a:spcPct val="120000"/>
              </a:lnSpc>
              <a:spcBef>
                <a:spcPts val="0"/>
              </a:spcBef>
              <a:spcAft>
                <a:spcPts val="0"/>
              </a:spcAft>
              <a:buFont typeface="Times" panose="02020603050405020304" pitchFamily="18" charset="0"/>
              <a:buNone/>
            </a:pPr>
            <a:endParaRPr lang="en-US" sz="1900" dirty="0">
              <a:solidFill>
                <a:srgbClr val="002060"/>
              </a:solidFill>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buFont typeface="Times" panose="02020603050405020304" pitchFamily="18" charset="0"/>
              <a:buNone/>
            </a:pPr>
            <a:r>
              <a:rPr lang="en-US" sz="1900" u="sng" dirty="0">
                <a:solidFill>
                  <a:srgbClr val="002060"/>
                </a:solidFill>
                <a:latin typeface="Courier New" panose="02070309020205020404" pitchFamily="49" charset="0"/>
                <a:cs typeface="Courier New" panose="02070309020205020404" pitchFamily="49" charset="0"/>
              </a:rPr>
              <a:t>Display:</a:t>
            </a:r>
          </a:p>
          <a:p>
            <a:pPr marL="0" indent="0">
              <a:lnSpc>
                <a:spcPct val="120000"/>
              </a:lnSpc>
              <a:spcBef>
                <a:spcPts val="0"/>
              </a:spcBef>
              <a:spcAft>
                <a:spcPts val="0"/>
              </a:spcAft>
              <a:buFont typeface="Times" panose="02020603050405020304" pitchFamily="18" charset="0"/>
              <a:buNone/>
            </a:pPr>
            <a:r>
              <a:rPr lang="en-US" sz="1900" dirty="0">
                <a:solidFill>
                  <a:srgbClr val="002060"/>
                </a:solidFill>
                <a:latin typeface="Courier New" panose="02070309020205020404" pitchFamily="49" charset="0"/>
                <a:cs typeface="Courier New" panose="02070309020205020404" pitchFamily="49" charset="0"/>
              </a:rPr>
              <a:t>Your History Final</a:t>
            </a:r>
          </a:p>
          <a:p>
            <a:pPr marL="0" indent="0">
              <a:lnSpc>
                <a:spcPct val="120000"/>
              </a:lnSpc>
              <a:spcBef>
                <a:spcPts val="0"/>
              </a:spcBef>
              <a:spcAft>
                <a:spcPts val="0"/>
              </a:spcAft>
              <a:buFont typeface="Times" panose="02020603050405020304" pitchFamily="18" charset="0"/>
              <a:buNone/>
            </a:pPr>
            <a:r>
              <a:rPr lang="en-US" sz="1900" dirty="0">
                <a:solidFill>
                  <a:srgbClr val="002060"/>
                </a:solidFill>
                <a:latin typeface="Courier New" panose="02070309020205020404" pitchFamily="49" charset="0"/>
                <a:cs typeface="Courier New" panose="02070309020205020404" pitchFamily="49" charset="0"/>
              </a:rPr>
              <a:t>will be at</a:t>
            </a:r>
          </a:p>
          <a:p>
            <a:pPr marL="0" indent="0">
              <a:lnSpc>
                <a:spcPct val="120000"/>
              </a:lnSpc>
              <a:spcBef>
                <a:spcPts val="0"/>
              </a:spcBef>
              <a:spcAft>
                <a:spcPts val="0"/>
              </a:spcAft>
              <a:buFont typeface="Times" panose="02020603050405020304" pitchFamily="18" charset="0"/>
              <a:buNone/>
            </a:pPr>
            <a:r>
              <a:rPr lang="en-US" sz="1900" dirty="0">
                <a:solidFill>
                  <a:srgbClr val="002060"/>
                </a:solidFill>
                <a:latin typeface="Courier New" panose="02070309020205020404" pitchFamily="49" charset="0"/>
                <a:cs typeface="Courier New" panose="02070309020205020404" pitchFamily="49" charset="0"/>
              </a:rPr>
              <a:t>9 o’clock in</a:t>
            </a:r>
          </a:p>
          <a:p>
            <a:pPr marL="0" indent="0">
              <a:lnSpc>
                <a:spcPct val="120000"/>
              </a:lnSpc>
              <a:spcBef>
                <a:spcPts val="0"/>
              </a:spcBef>
              <a:spcAft>
                <a:spcPts val="0"/>
              </a:spcAft>
              <a:buFont typeface="Times" panose="02020603050405020304" pitchFamily="18" charset="0"/>
              <a:buNone/>
            </a:pPr>
            <a:r>
              <a:rPr lang="en-US" sz="1900" dirty="0">
                <a:solidFill>
                  <a:srgbClr val="002060"/>
                </a:solidFill>
                <a:latin typeface="Courier New" panose="02070309020205020404" pitchFamily="49" charset="0"/>
                <a:cs typeface="Courier New" panose="02070309020205020404" pitchFamily="49" charset="0"/>
              </a:rPr>
              <a:t>Room Number 3</a:t>
            </a:r>
          </a:p>
          <a:p>
            <a:pPr marL="0" indent="0">
              <a:lnSpc>
                <a:spcPct val="120000"/>
              </a:lnSpc>
              <a:spcBef>
                <a:spcPts val="0"/>
              </a:spcBef>
              <a:spcAft>
                <a:spcPts val="0"/>
              </a:spcAft>
              <a:buNone/>
            </a:pPr>
            <a:endParaRPr lang="en-US" sz="1600" dirty="0">
              <a:solidFill>
                <a:srgbClr val="002060"/>
              </a:solidFill>
              <a:latin typeface="Courier New" panose="02070309020205020404" pitchFamily="49" charset="0"/>
              <a:cs typeface="Courier New" panose="02070309020205020404" pitchFamily="49" charset="0"/>
            </a:endParaRPr>
          </a:p>
        </p:txBody>
      </p:sp>
      <p:sp>
        <p:nvSpPr>
          <p:cNvPr id="6" name="Content Placeholder 5"/>
          <p:cNvSpPr>
            <a:spLocks noGrp="1"/>
          </p:cNvSpPr>
          <p:nvPr>
            <p:ph sz="half" idx="2"/>
          </p:nvPr>
        </p:nvSpPr>
        <p:spPr/>
        <p:txBody>
          <a:bodyPr>
            <a:noAutofit/>
          </a:bodyPr>
          <a:lstStyle/>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cs typeface="Courier New" panose="02070309020205020404" pitchFamily="49" charset="0"/>
              </a:rPr>
              <a:t>Call Exam(3, 9)</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cs typeface="Courier New" panose="02070309020205020404" pitchFamily="49" charset="0"/>
              </a:rPr>
              <a:t>Subprogram Exam (</a:t>
            </a:r>
            <a:r>
              <a:rPr lang="en-US" sz="1900" b="1" dirty="0">
                <a:solidFill>
                  <a:srgbClr val="0070C0"/>
                </a:solidFill>
                <a:latin typeface="Courier New" panose="02070309020205020404" pitchFamily="49" charset="0"/>
                <a:cs typeface="Courier New" panose="02070309020205020404" pitchFamily="49" charset="0"/>
              </a:rPr>
              <a:t>time</a:t>
            </a:r>
            <a:r>
              <a:rPr lang="en-US" sz="1800" dirty="0">
                <a:solidFill>
                  <a:srgbClr val="002060"/>
                </a:solidFill>
                <a:latin typeface="Courier New" panose="02070309020205020404" pitchFamily="49" charset="0"/>
                <a:cs typeface="Courier New" panose="02070309020205020404" pitchFamily="49" charset="0"/>
              </a:rPr>
              <a:t>, </a:t>
            </a:r>
            <a:r>
              <a:rPr lang="en-US" sz="1900" b="1" dirty="0">
                <a:solidFill>
                  <a:srgbClr val="0070C0"/>
                </a:solidFill>
                <a:latin typeface="Courier New" panose="02070309020205020404" pitchFamily="49" charset="0"/>
                <a:cs typeface="Courier New" panose="02070309020205020404" pitchFamily="49" charset="0"/>
              </a:rPr>
              <a:t>room</a:t>
            </a:r>
            <a:r>
              <a:rPr lang="en-US" sz="1800" dirty="0">
                <a:solidFill>
                  <a:srgbClr val="002060"/>
                </a:solidFill>
                <a:latin typeface="Courier New" panose="02070309020205020404" pitchFamily="49" charset="0"/>
                <a:cs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cs typeface="Courier New" panose="02070309020205020404" pitchFamily="49" charset="0"/>
              </a:rPr>
              <a:t>  </a:t>
            </a:r>
            <a:r>
              <a:rPr lang="en-US" sz="1800" dirty="0" smtClean="0">
                <a:solidFill>
                  <a:srgbClr val="002060"/>
                </a:solidFill>
                <a:latin typeface="Courier New" panose="02070309020205020404" pitchFamily="49" charset="0"/>
                <a:cs typeface="Courier New" panose="02070309020205020404" pitchFamily="49" charset="0"/>
              </a:rPr>
              <a:t>  Write </a:t>
            </a:r>
            <a:r>
              <a:rPr lang="en-US" sz="1800" dirty="0">
                <a:solidFill>
                  <a:srgbClr val="002060"/>
                </a:solidFill>
                <a:latin typeface="Courier New" panose="02070309020205020404" pitchFamily="49" charset="0"/>
                <a:cs typeface="Courier New" panose="02070309020205020404" pitchFamily="49" charset="0"/>
              </a:rPr>
              <a:t>“Your History Final”</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cs typeface="Courier New" panose="02070309020205020404" pitchFamily="49" charset="0"/>
              </a:rPr>
              <a:t>  </a:t>
            </a:r>
            <a:r>
              <a:rPr lang="en-US" sz="1800" dirty="0" smtClean="0">
                <a:solidFill>
                  <a:srgbClr val="002060"/>
                </a:solidFill>
                <a:latin typeface="Courier New" panose="02070309020205020404" pitchFamily="49" charset="0"/>
                <a:cs typeface="Courier New" panose="02070309020205020404" pitchFamily="49" charset="0"/>
              </a:rPr>
              <a:t>  Write </a:t>
            </a:r>
            <a:r>
              <a:rPr lang="en-US" sz="1800" dirty="0">
                <a:solidFill>
                  <a:srgbClr val="002060"/>
                </a:solidFill>
                <a:latin typeface="Courier New" panose="02070309020205020404" pitchFamily="49" charset="0"/>
                <a:cs typeface="Courier New" panose="02070309020205020404" pitchFamily="49" charset="0"/>
              </a:rPr>
              <a:t>“will be at”</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cs typeface="Courier New" panose="02070309020205020404" pitchFamily="49" charset="0"/>
              </a:rPr>
              <a:t>  </a:t>
            </a:r>
            <a:r>
              <a:rPr lang="en-US" sz="1800" dirty="0" smtClean="0">
                <a:solidFill>
                  <a:srgbClr val="002060"/>
                </a:solidFill>
                <a:latin typeface="Courier New" panose="02070309020205020404" pitchFamily="49" charset="0"/>
                <a:cs typeface="Courier New" panose="02070309020205020404" pitchFamily="49" charset="0"/>
              </a:rPr>
              <a:t>  Write </a:t>
            </a:r>
            <a:r>
              <a:rPr lang="en-US" sz="1900" b="1" dirty="0">
                <a:solidFill>
                  <a:srgbClr val="0070C0"/>
                </a:solidFill>
                <a:latin typeface="Courier New" panose="02070309020205020404" pitchFamily="49" charset="0"/>
                <a:cs typeface="Courier New" panose="02070309020205020404" pitchFamily="49" charset="0"/>
              </a:rPr>
              <a:t>time</a:t>
            </a:r>
            <a:r>
              <a:rPr lang="en-US" sz="1800" dirty="0">
                <a:solidFill>
                  <a:srgbClr val="002060"/>
                </a:solidFill>
                <a:latin typeface="Courier New" panose="02070309020205020404" pitchFamily="49" charset="0"/>
                <a:cs typeface="Courier New" panose="02070309020205020404" pitchFamily="49" charset="0"/>
              </a:rPr>
              <a:t> + “o’clock in”</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cs typeface="Courier New" panose="02070309020205020404" pitchFamily="49" charset="0"/>
              </a:rPr>
              <a:t>  </a:t>
            </a:r>
            <a:r>
              <a:rPr lang="en-US" sz="1800" dirty="0" smtClean="0">
                <a:solidFill>
                  <a:srgbClr val="002060"/>
                </a:solidFill>
                <a:latin typeface="Courier New" panose="02070309020205020404" pitchFamily="49" charset="0"/>
                <a:cs typeface="Courier New" panose="02070309020205020404" pitchFamily="49" charset="0"/>
              </a:rPr>
              <a:t>  Write </a:t>
            </a:r>
            <a:r>
              <a:rPr lang="en-US" sz="1800" dirty="0">
                <a:solidFill>
                  <a:srgbClr val="002060"/>
                </a:solidFill>
                <a:latin typeface="Courier New" panose="02070309020205020404" pitchFamily="49" charset="0"/>
                <a:cs typeface="Courier New" panose="02070309020205020404" pitchFamily="49" charset="0"/>
              </a:rPr>
              <a:t>“Room Number “ + </a:t>
            </a:r>
            <a:r>
              <a:rPr lang="en-US" sz="1900" b="1" dirty="0">
                <a:solidFill>
                  <a:srgbClr val="0070C0"/>
                </a:solidFill>
                <a:latin typeface="Courier New" panose="02070309020205020404" pitchFamily="49" charset="0"/>
                <a:cs typeface="Courier New" panose="02070309020205020404" pitchFamily="49" charset="0"/>
              </a:rPr>
              <a:t>room</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cs typeface="Courier New" panose="02070309020205020404" pitchFamily="49" charset="0"/>
              </a:rPr>
              <a:t>End Subprogram</a:t>
            </a:r>
          </a:p>
          <a:p>
            <a:pPr marL="0" indent="0">
              <a:lnSpc>
                <a:spcPct val="100000"/>
              </a:lnSpc>
              <a:spcBef>
                <a:spcPts val="0"/>
              </a:spcBef>
              <a:spcAft>
                <a:spcPts val="0"/>
              </a:spcAft>
              <a:buFont typeface="Times" panose="02020603050405020304" pitchFamily="18" charset="0"/>
              <a:buNone/>
            </a:pPr>
            <a:endParaRPr lang="en-US" sz="1800" dirty="0">
              <a:solidFill>
                <a:srgbClr val="002060"/>
              </a:solidFill>
              <a:latin typeface="Courier New" panose="02070309020205020404" pitchFamily="49" charset="0"/>
              <a:cs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800" u="sng" dirty="0">
                <a:solidFill>
                  <a:srgbClr val="002060"/>
                </a:solidFill>
                <a:latin typeface="Courier New" panose="02070309020205020404" pitchFamily="49" charset="0"/>
                <a:cs typeface="Courier New" panose="02070309020205020404" pitchFamily="49" charset="0"/>
              </a:rPr>
              <a:t>Display:</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cs typeface="Courier New" panose="02070309020205020404" pitchFamily="49" charset="0"/>
              </a:rPr>
              <a:t>Your History Final</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cs typeface="Courier New" panose="02070309020205020404" pitchFamily="49" charset="0"/>
              </a:rPr>
              <a:t>will be at</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cs typeface="Courier New" panose="02070309020205020404" pitchFamily="49" charset="0"/>
              </a:rPr>
              <a:t>3 o’clock in</a:t>
            </a:r>
          </a:p>
          <a:p>
            <a:pPr marL="0" indent="0">
              <a:lnSpc>
                <a:spcPct val="100000"/>
              </a:lnSpc>
              <a:spcBef>
                <a:spcPts val="0"/>
              </a:spcBef>
              <a:spcAft>
                <a:spcPts val="0"/>
              </a:spcAft>
              <a:buFont typeface="Times" panose="02020603050405020304" pitchFamily="18" charset="0"/>
              <a:buNone/>
            </a:pPr>
            <a:r>
              <a:rPr lang="en-US" sz="1800" dirty="0">
                <a:solidFill>
                  <a:srgbClr val="002060"/>
                </a:solidFill>
                <a:latin typeface="Courier New" panose="02070309020205020404" pitchFamily="49" charset="0"/>
                <a:cs typeface="Courier New" panose="02070309020205020404" pitchFamily="49" charset="0"/>
              </a:rPr>
              <a:t>Room Number 9</a:t>
            </a:r>
          </a:p>
          <a:p>
            <a:pPr>
              <a:lnSpc>
                <a:spcPct val="100000"/>
              </a:lnSpc>
            </a:pPr>
            <a:endParaRPr lang="en-US" dirty="0"/>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pic>
        <p:nvPicPr>
          <p:cNvPr id="7" name="Picture 6" descr="j0288928"/>
          <p:cNvPicPr>
            <a:picLocks noChangeAspect="1" noChangeArrowheads="1" noCrop="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501612" y="4269791"/>
            <a:ext cx="12477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ad"/>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9118899" y="4269791"/>
            <a:ext cx="1031265" cy="103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7479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3200" b="1" dirty="0" smtClean="0">
                <a:solidFill>
                  <a:srgbClr val="002060"/>
                </a:solidFill>
              </a:rPr>
              <a:t>Why Use Arguments and Parameters?</a:t>
            </a:r>
            <a:endParaRPr lang="en-US" sz="3200" b="1" dirty="0">
              <a:solidFill>
                <a:srgbClr val="002060"/>
              </a:solidFill>
            </a:endParaRPr>
          </a:p>
        </p:txBody>
      </p:sp>
      <p:sp>
        <p:nvSpPr>
          <p:cNvPr id="5" name="Content Placeholder 4"/>
          <p:cNvSpPr>
            <a:spLocks noGrp="1"/>
          </p:cNvSpPr>
          <p:nvPr>
            <p:ph idx="1"/>
          </p:nvPr>
        </p:nvSpPr>
        <p:spPr/>
        <p:txBody>
          <a:bodyPr>
            <a:normAutofit fontScale="92500" lnSpcReduction="10000"/>
          </a:bodyPr>
          <a:lstStyle/>
          <a:p>
            <a:pPr marL="0" indent="0">
              <a:lnSpc>
                <a:spcPct val="110000"/>
              </a:lnSpc>
              <a:spcBef>
                <a:spcPts val="0"/>
              </a:spcBef>
              <a:spcAft>
                <a:spcPts val="600"/>
              </a:spcAft>
              <a:buFont typeface="Wingdings" panose="05000000000000000000" pitchFamily="2" charset="2"/>
              <a:buChar char="Ø"/>
            </a:pPr>
            <a:r>
              <a:rPr lang="en-US" sz="1800" dirty="0" smtClean="0">
                <a:solidFill>
                  <a:srgbClr val="002060"/>
                </a:solidFill>
              </a:rPr>
              <a:t> </a:t>
            </a:r>
            <a:r>
              <a:rPr lang="en-US" sz="2200" b="1" dirty="0" smtClean="0">
                <a:solidFill>
                  <a:srgbClr val="002060"/>
                </a:solidFill>
              </a:rPr>
              <a:t>To </a:t>
            </a:r>
            <a:r>
              <a:rPr lang="en-US" sz="2200" b="1" dirty="0" err="1" smtClean="0">
                <a:solidFill>
                  <a:srgbClr val="002060"/>
                </a:solidFill>
              </a:rPr>
              <a:t>ehance</a:t>
            </a:r>
            <a:r>
              <a:rPr lang="en-US" sz="2200" dirty="0" smtClean="0">
                <a:solidFill>
                  <a:srgbClr val="002060"/>
                </a:solidFill>
              </a:rPr>
              <a:t> </a:t>
            </a:r>
            <a:r>
              <a:rPr lang="en-US" sz="2200" b="1" dirty="0">
                <a:solidFill>
                  <a:srgbClr val="002060"/>
                </a:solidFill>
              </a:rPr>
              <a:t>the usefulness of subprograms</a:t>
            </a:r>
          </a:p>
          <a:p>
            <a:pPr marL="182880" lvl="2" indent="0">
              <a:lnSpc>
                <a:spcPct val="110000"/>
              </a:lnSpc>
              <a:spcBef>
                <a:spcPts val="0"/>
              </a:spcBef>
              <a:spcAft>
                <a:spcPts val="600"/>
              </a:spcAft>
              <a:buFont typeface="Wingdings" panose="05000000000000000000" pitchFamily="2" charset="2"/>
              <a:buChar char="Ø"/>
            </a:pPr>
            <a:r>
              <a:rPr lang="en-US" sz="1900" dirty="0">
                <a:solidFill>
                  <a:srgbClr val="002060"/>
                </a:solidFill>
              </a:rPr>
              <a:t>They can be designed and coded independently of the main program and </a:t>
            </a:r>
            <a:r>
              <a:rPr lang="en-US" sz="1900" dirty="0" smtClean="0">
                <a:solidFill>
                  <a:srgbClr val="002060"/>
                </a:solidFill>
              </a:rPr>
              <a:t>used </a:t>
            </a:r>
            <a:r>
              <a:rPr lang="en-US" sz="1900" dirty="0">
                <a:solidFill>
                  <a:srgbClr val="002060"/>
                </a:solidFill>
              </a:rPr>
              <a:t>in several different programs, if desired. </a:t>
            </a:r>
          </a:p>
          <a:p>
            <a:pPr marL="182880" lvl="2" indent="0">
              <a:lnSpc>
                <a:spcPct val="110000"/>
              </a:lnSpc>
              <a:spcBef>
                <a:spcPts val="0"/>
              </a:spcBef>
              <a:spcAft>
                <a:spcPts val="600"/>
              </a:spcAft>
              <a:buFont typeface="Wingdings" panose="05000000000000000000" pitchFamily="2" charset="2"/>
              <a:buChar char="Ø"/>
            </a:pPr>
            <a:r>
              <a:rPr lang="en-US" sz="1900" dirty="0">
                <a:solidFill>
                  <a:srgbClr val="002060"/>
                </a:solidFill>
              </a:rPr>
              <a:t>Only the </a:t>
            </a:r>
            <a:r>
              <a:rPr lang="en-US" sz="1900" i="1" dirty="0">
                <a:solidFill>
                  <a:srgbClr val="002060"/>
                </a:solidFill>
              </a:rPr>
              <a:t>structure </a:t>
            </a:r>
            <a:r>
              <a:rPr lang="en-US" sz="1900" dirty="0">
                <a:solidFill>
                  <a:srgbClr val="002060"/>
                </a:solidFill>
              </a:rPr>
              <a:t>of the subprogram is important; not the naming of its variables.</a:t>
            </a:r>
          </a:p>
          <a:p>
            <a:pPr marL="0" indent="0">
              <a:lnSpc>
                <a:spcPct val="110000"/>
              </a:lnSpc>
              <a:spcBef>
                <a:spcPts val="0"/>
              </a:spcBef>
              <a:spcAft>
                <a:spcPts val="600"/>
              </a:spcAft>
              <a:buFont typeface="Wingdings" panose="05000000000000000000" pitchFamily="2" charset="2"/>
              <a:buChar char="Ø"/>
            </a:pPr>
            <a:r>
              <a:rPr lang="en-US" sz="2200" b="1" dirty="0" smtClean="0">
                <a:solidFill>
                  <a:srgbClr val="002060"/>
                </a:solidFill>
              </a:rPr>
              <a:t>To make </a:t>
            </a:r>
            <a:r>
              <a:rPr lang="en-US" sz="2200" b="1" dirty="0">
                <a:solidFill>
                  <a:srgbClr val="002060"/>
                </a:solidFill>
              </a:rPr>
              <a:t>it easier for different programmers to design and code different subprograms</a:t>
            </a:r>
          </a:p>
          <a:p>
            <a:pPr marL="182880" lvl="2" indent="0">
              <a:lnSpc>
                <a:spcPct val="110000"/>
              </a:lnSpc>
              <a:spcBef>
                <a:spcPts val="0"/>
              </a:spcBef>
              <a:spcAft>
                <a:spcPts val="600"/>
              </a:spcAft>
              <a:buFont typeface="Wingdings" panose="05000000000000000000" pitchFamily="2" charset="2"/>
              <a:buChar char="Ø"/>
            </a:pPr>
            <a:r>
              <a:rPr lang="en-US" sz="1900" dirty="0">
                <a:solidFill>
                  <a:srgbClr val="002060"/>
                </a:solidFill>
              </a:rPr>
              <a:t>The programmer of a particular subprogram only needs to know what kinds of variables are transmitted to or from that module. </a:t>
            </a:r>
          </a:p>
          <a:p>
            <a:pPr marL="182880" lvl="2" indent="0">
              <a:lnSpc>
                <a:spcPct val="110000"/>
              </a:lnSpc>
              <a:spcBef>
                <a:spcPts val="0"/>
              </a:spcBef>
              <a:spcAft>
                <a:spcPts val="600"/>
              </a:spcAft>
              <a:buFont typeface="Wingdings" panose="05000000000000000000" pitchFamily="2" charset="2"/>
              <a:buChar char="Ø"/>
            </a:pPr>
            <a:r>
              <a:rPr lang="en-US" sz="1900" dirty="0" smtClean="0">
                <a:solidFill>
                  <a:srgbClr val="002060"/>
                </a:solidFill>
              </a:rPr>
              <a:t>The programmer </a:t>
            </a:r>
            <a:r>
              <a:rPr lang="en-US" sz="1900" dirty="0">
                <a:solidFill>
                  <a:srgbClr val="002060"/>
                </a:solidFill>
              </a:rPr>
              <a:t>does not need to be concerned about how variables are named or used in the main program or in another subprogram.</a:t>
            </a:r>
          </a:p>
          <a:p>
            <a:pPr marL="0" indent="0">
              <a:lnSpc>
                <a:spcPct val="110000"/>
              </a:lnSpc>
              <a:spcBef>
                <a:spcPts val="0"/>
              </a:spcBef>
              <a:spcAft>
                <a:spcPts val="600"/>
              </a:spcAft>
              <a:buFont typeface="Wingdings" panose="05000000000000000000" pitchFamily="2" charset="2"/>
              <a:buChar char="Ø"/>
            </a:pPr>
            <a:r>
              <a:rPr lang="en-US" sz="2200" b="1" dirty="0" smtClean="0">
                <a:solidFill>
                  <a:srgbClr val="002060"/>
                </a:solidFill>
              </a:rPr>
              <a:t>To m</a:t>
            </a:r>
            <a:r>
              <a:rPr lang="en-US" sz="2200" b="1" dirty="0" smtClean="0">
                <a:solidFill>
                  <a:srgbClr val="002060"/>
                </a:solidFill>
              </a:rPr>
              <a:t>ake </a:t>
            </a:r>
            <a:r>
              <a:rPr lang="en-US" sz="2200" b="1" dirty="0">
                <a:solidFill>
                  <a:srgbClr val="002060"/>
                </a:solidFill>
              </a:rPr>
              <a:t>testing and debugging easier</a:t>
            </a:r>
          </a:p>
          <a:p>
            <a:pPr marL="182880" lvl="2" indent="0">
              <a:lnSpc>
                <a:spcPct val="110000"/>
              </a:lnSpc>
              <a:spcBef>
                <a:spcPts val="0"/>
              </a:spcBef>
              <a:spcAft>
                <a:spcPts val="600"/>
              </a:spcAft>
              <a:buFont typeface="Wingdings" panose="05000000000000000000" pitchFamily="2" charset="2"/>
              <a:buChar char="Ø"/>
            </a:pPr>
            <a:r>
              <a:rPr lang="en-US" sz="1900" dirty="0" smtClean="0">
                <a:solidFill>
                  <a:srgbClr val="002060"/>
                </a:solidFill>
              </a:rPr>
              <a:t>Subprograms or </a:t>
            </a:r>
            <a:r>
              <a:rPr lang="en-US" sz="1900" dirty="0" err="1" smtClean="0">
                <a:solidFill>
                  <a:srgbClr val="002060"/>
                </a:solidFill>
              </a:rPr>
              <a:t>submodules</a:t>
            </a:r>
            <a:r>
              <a:rPr lang="en-US" sz="1900" dirty="0" smtClean="0">
                <a:solidFill>
                  <a:srgbClr val="002060"/>
                </a:solidFill>
              </a:rPr>
              <a:t> are independent </a:t>
            </a:r>
            <a:r>
              <a:rPr lang="en-US" sz="1900" dirty="0">
                <a:solidFill>
                  <a:srgbClr val="002060"/>
                </a:solidFill>
              </a:rPr>
              <a:t>of the main </a:t>
            </a:r>
            <a:r>
              <a:rPr lang="en-US" sz="1900" dirty="0" smtClean="0">
                <a:solidFill>
                  <a:srgbClr val="002060"/>
                </a:solidFill>
              </a:rPr>
              <a:t>program.</a:t>
            </a:r>
            <a:endParaRPr lang="en-US" sz="19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6314441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3200" b="1" dirty="0" smtClean="0">
                <a:solidFill>
                  <a:srgbClr val="002060"/>
                </a:solidFill>
              </a:rPr>
              <a:t>Assigning Data Types to Parameters</a:t>
            </a:r>
            <a:endParaRPr lang="en-US" sz="32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a:bodyPr>
          <a:lstStyle/>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The data type of a parameter must be defined in the subprogram header</a:t>
            </a: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The data type of the argument sent in to a variable must be the same as the data type of that variable in the subprogram header.</a:t>
            </a:r>
            <a:endParaRPr lang="en-US" sz="2400" dirty="0">
              <a:solidFill>
                <a:srgbClr val="002060"/>
              </a:solidFill>
            </a:endParaRPr>
          </a:p>
          <a:p>
            <a:pPr>
              <a:lnSpc>
                <a:spcPct val="100000"/>
              </a:lnSpc>
              <a:spcBef>
                <a:spcPts val="0"/>
              </a:spcBef>
              <a:spcAft>
                <a:spcPts val="600"/>
              </a:spcAft>
              <a:buFont typeface="Wingdings" panose="05000000000000000000" pitchFamily="2" charset="2"/>
              <a:buChar char="Ø"/>
            </a:pPr>
            <a:r>
              <a:rPr lang="en-US" sz="2400" dirty="0" err="1" smtClean="0">
                <a:solidFill>
                  <a:srgbClr val="002060"/>
                </a:solidFill>
              </a:rPr>
              <a:t>Pseudocode</a:t>
            </a:r>
            <a:r>
              <a:rPr lang="en-US" sz="2400" dirty="0" smtClean="0">
                <a:solidFill>
                  <a:srgbClr val="002060"/>
                </a:solidFill>
              </a:rPr>
              <a:t> </a:t>
            </a:r>
            <a:r>
              <a:rPr lang="en-US" sz="2400" dirty="0">
                <a:solidFill>
                  <a:srgbClr val="002060"/>
                </a:solidFill>
              </a:rPr>
              <a:t>to assign data types to parameters (used in this book</a:t>
            </a:r>
            <a:r>
              <a:rPr lang="en-US" sz="2400" dirty="0" smtClean="0">
                <a:solidFill>
                  <a:srgbClr val="002060"/>
                </a:solidFill>
              </a:rPr>
              <a:t>):</a:t>
            </a:r>
            <a:endParaRPr lang="en-US" sz="2400" dirty="0">
              <a:solidFill>
                <a:srgbClr val="002060"/>
              </a:solidFill>
            </a:endParaRPr>
          </a:p>
          <a:p>
            <a:pPr marL="457200" indent="0">
              <a:lnSpc>
                <a:spcPct val="100000"/>
              </a:lnSpc>
              <a:spcBef>
                <a:spcPts val="0"/>
              </a:spcBef>
              <a:spcAft>
                <a:spcPts val="600"/>
              </a:spcAft>
              <a:buNone/>
            </a:pPr>
            <a:r>
              <a:rPr lang="en-US" sz="2400" dirty="0" smtClean="0">
                <a:solidFill>
                  <a:srgbClr val="002060"/>
                </a:solidFill>
              </a:rPr>
              <a:t>The </a:t>
            </a:r>
            <a:r>
              <a:rPr lang="en-US" sz="2400" dirty="0">
                <a:solidFill>
                  <a:srgbClr val="002060"/>
                </a:solidFill>
              </a:rPr>
              <a:t>following syntax declares a subprogram with 3 variables – a </a:t>
            </a:r>
            <a:r>
              <a:rPr lang="en-US" sz="2400" dirty="0" smtClean="0">
                <a:solidFill>
                  <a:srgbClr val="002060"/>
                </a:solidFill>
                <a:latin typeface="Courier New" panose="02070309020205020404" pitchFamily="49" charset="0"/>
                <a:cs typeface="Courier New" panose="02070309020205020404" pitchFamily="49" charset="0"/>
              </a:rPr>
              <a:t>String</a:t>
            </a:r>
            <a:r>
              <a:rPr lang="en-US" sz="2400" dirty="0" smtClean="0">
                <a:solidFill>
                  <a:srgbClr val="002060"/>
                </a:solidFill>
              </a:rPr>
              <a:t> </a:t>
            </a:r>
            <a:r>
              <a:rPr lang="en-US" sz="2400" dirty="0" smtClean="0">
                <a:solidFill>
                  <a:srgbClr val="002060"/>
                </a:solidFill>
              </a:rPr>
              <a:t>variable</a:t>
            </a:r>
            <a:r>
              <a:rPr lang="en-US" sz="2400" dirty="0">
                <a:solidFill>
                  <a:srgbClr val="002060"/>
                </a:solidFill>
              </a:rPr>
              <a:t>, an </a:t>
            </a:r>
            <a:r>
              <a:rPr lang="en-US" sz="2400" dirty="0">
                <a:solidFill>
                  <a:srgbClr val="002060"/>
                </a:solidFill>
                <a:latin typeface="Courier New" panose="02070309020205020404" pitchFamily="49" charset="0"/>
                <a:cs typeface="Courier New" panose="02070309020205020404" pitchFamily="49" charset="0"/>
              </a:rPr>
              <a:t>Integer</a:t>
            </a:r>
            <a:r>
              <a:rPr lang="en-US" sz="2400" dirty="0" smtClean="0">
                <a:solidFill>
                  <a:srgbClr val="002060"/>
                </a:solidFill>
              </a:rPr>
              <a:t> </a:t>
            </a:r>
            <a:r>
              <a:rPr lang="en-US" sz="2400" dirty="0">
                <a:solidFill>
                  <a:srgbClr val="002060"/>
                </a:solidFill>
              </a:rPr>
              <a:t>variable, and a </a:t>
            </a:r>
            <a:r>
              <a:rPr lang="en-US" sz="2400" dirty="0" smtClean="0">
                <a:solidFill>
                  <a:srgbClr val="002060"/>
                </a:solidFill>
                <a:latin typeface="Courier New" panose="02070309020205020404" pitchFamily="49" charset="0"/>
                <a:cs typeface="Courier New" panose="02070309020205020404" pitchFamily="49" charset="0"/>
              </a:rPr>
              <a:t>Float </a:t>
            </a:r>
            <a:r>
              <a:rPr lang="en-US" sz="2400" dirty="0" smtClean="0">
                <a:solidFill>
                  <a:srgbClr val="002060"/>
                </a:solidFill>
              </a:rPr>
              <a:t>variable:</a:t>
            </a:r>
            <a:endParaRPr lang="en-US" sz="2400" dirty="0">
              <a:solidFill>
                <a:srgbClr val="002060"/>
              </a:solidFill>
            </a:endParaRPr>
          </a:p>
          <a:p>
            <a:pPr marL="0" indent="0">
              <a:lnSpc>
                <a:spcPct val="100000"/>
              </a:lnSpc>
              <a:spcBef>
                <a:spcPts val="0"/>
              </a:spcBef>
              <a:spcAft>
                <a:spcPts val="600"/>
              </a:spcAft>
              <a:buFont typeface="Times" panose="02020603050405020304" pitchFamily="18" charset="0"/>
              <a:buNone/>
            </a:pPr>
            <a:r>
              <a:rPr lang="en-US" sz="2400" dirty="0" smtClean="0">
                <a:solidFill>
                  <a:srgbClr val="002060"/>
                </a:solidFill>
                <a:latin typeface="Courier New" panose="02070309020205020404" pitchFamily="49" charset="0"/>
              </a:rPr>
              <a:t>Subprogram </a:t>
            </a:r>
            <a:r>
              <a:rPr lang="en-US" sz="2400" dirty="0" err="1">
                <a:solidFill>
                  <a:srgbClr val="002060"/>
                </a:solidFill>
                <a:latin typeface="Courier New" panose="02070309020205020404" pitchFamily="49" charset="0"/>
              </a:rPr>
              <a:t>Sub_Name</a:t>
            </a:r>
            <a:r>
              <a:rPr lang="en-US" sz="2400" dirty="0">
                <a:solidFill>
                  <a:srgbClr val="002060"/>
                </a:solidFill>
                <a:latin typeface="Courier New" panose="02070309020205020404" pitchFamily="49" charset="0"/>
              </a:rPr>
              <a:t>(String </a:t>
            </a:r>
            <a:r>
              <a:rPr lang="en-US" sz="2400" b="1" dirty="0">
                <a:solidFill>
                  <a:srgbClr val="0070C0"/>
                </a:solidFill>
                <a:latin typeface="Courier New" panose="02070309020205020404" pitchFamily="49" charset="0"/>
              </a:rPr>
              <a:t>Var1</a:t>
            </a:r>
            <a:r>
              <a:rPr lang="en-US" sz="2400" dirty="0">
                <a:solidFill>
                  <a:srgbClr val="002060"/>
                </a:solidFill>
                <a:latin typeface="Courier New" panose="02070309020205020404" pitchFamily="49" charset="0"/>
              </a:rPr>
              <a:t>,Integer </a:t>
            </a:r>
            <a:r>
              <a:rPr lang="en-US" sz="2400" b="1" dirty="0">
                <a:solidFill>
                  <a:srgbClr val="0070C0"/>
                </a:solidFill>
                <a:latin typeface="Courier New" panose="02070309020205020404" pitchFamily="49" charset="0"/>
              </a:rPr>
              <a:t>Var2</a:t>
            </a:r>
            <a:r>
              <a:rPr lang="en-US" sz="2400" dirty="0">
                <a:solidFill>
                  <a:srgbClr val="002060"/>
                </a:solidFill>
                <a:latin typeface="Courier New" panose="02070309020205020404" pitchFamily="49" charset="0"/>
              </a:rPr>
              <a:t>, Float </a:t>
            </a:r>
            <a:r>
              <a:rPr lang="en-US" sz="2400" b="1" dirty="0">
                <a:solidFill>
                  <a:srgbClr val="0070C0"/>
                </a:solidFill>
                <a:latin typeface="Courier New" panose="02070309020205020404" pitchFamily="49" charset="0"/>
              </a:rPr>
              <a:t>Var3</a:t>
            </a:r>
            <a:r>
              <a:rPr lang="en-US" sz="2400" dirty="0">
                <a:solidFill>
                  <a:srgbClr val="002060"/>
                </a:solidFill>
                <a:latin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0633266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0.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4.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5.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6.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7.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8.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9.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3019</TotalTime>
  <Words>2835</Words>
  <Application>Microsoft Office PowerPoint</Application>
  <PresentationFormat>Widescreen</PresentationFormat>
  <Paragraphs>397</Paragraphs>
  <Slides>35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Aharoni</vt:lpstr>
      <vt:lpstr>Arial</vt:lpstr>
      <vt:lpstr>Calibri</vt:lpstr>
      <vt:lpstr>Calibri Light</vt:lpstr>
      <vt:lpstr>Courier New</vt:lpstr>
      <vt:lpstr>Symbol</vt:lpstr>
      <vt:lpstr>Times</vt:lpstr>
      <vt:lpstr>Times New Roman</vt:lpstr>
      <vt:lpstr>Wingdings</vt:lpstr>
      <vt:lpstr>ヒラギノ角ゴ Pro W3</vt:lpstr>
      <vt:lpstr>Retrospect</vt:lpstr>
      <vt:lpstr>Chapter 9 Program Modules, Subprograms, and Functions</vt:lpstr>
      <vt:lpstr>9.1 Data Flow Diagrams, Arguments, and Parameters</vt:lpstr>
      <vt:lpstr>Data Flow Diagram [using the Sale Price Computation Problem from the text]</vt:lpstr>
      <vt:lpstr>Parameters and Arguments</vt:lpstr>
      <vt:lpstr>Parameters and Arguments (continued)</vt:lpstr>
      <vt:lpstr>Sale Price Program Example (continued)</vt:lpstr>
      <vt:lpstr>Parameters and Arguments (continued) The subprogram Exam displays the time and place of your History Final. The Final is at 9:00 o’clock in Room Number 3. See what could happen if the arguments are not passed in correct order!</vt:lpstr>
      <vt:lpstr>Why Use Arguments and Parameters?</vt:lpstr>
      <vt:lpstr>Assigning Data Types to Parameters</vt:lpstr>
      <vt:lpstr>Example: Using a Subprogram to Format Output</vt:lpstr>
      <vt:lpstr>9.2 More About Subprograms</vt:lpstr>
      <vt:lpstr>Value and Reference Parameters</vt:lpstr>
      <vt:lpstr>To Pass by Value or Pass by Reference? [That is the question!]</vt:lpstr>
      <vt:lpstr>Example: Passing by Val and Passing by Ref</vt:lpstr>
      <vt:lpstr>The ToUpper() and ToLower() Functions</vt:lpstr>
      <vt:lpstr>Example: Using ToUpper() and ToLower()</vt:lpstr>
      <vt:lpstr>Be Careful When You Pass Variables Around!</vt:lpstr>
      <vt:lpstr>Passing Variables Carefully, (continued): Main program</vt:lpstr>
      <vt:lpstr>Passing Variables Carefully, (continued): Secret_Login subprogram and results</vt:lpstr>
      <vt:lpstr>The Scope of a Variable</vt:lpstr>
      <vt:lpstr>Properties of Local Variables</vt:lpstr>
      <vt:lpstr>Using Local and Global Variables to Keep Track of MyNumber</vt:lpstr>
      <vt:lpstr>Using Counters  Locally:  Note that Count is used in both Main and Pay_Employee but, because it is declared locally in the subprogram, its value in the subprogram does not affect its value in Main.</vt:lpstr>
      <vt:lpstr>9.3 Functions</vt:lpstr>
      <vt:lpstr>Built-in Functions</vt:lpstr>
      <vt:lpstr>Examples Using Built-in Functions</vt:lpstr>
      <vt:lpstr>User-Defined Functions</vt:lpstr>
      <vt:lpstr>Example: The Cube Function</vt:lpstr>
      <vt:lpstr>When to Use a Function</vt:lpstr>
      <vt:lpstr>Example: Getting Good Mileage Out of a Function</vt:lpstr>
      <vt:lpstr>Getting Good Mileage Out  of a Function (continued)</vt:lpstr>
      <vt:lpstr>9.4 Recursion</vt:lpstr>
      <vt:lpstr>Example: Recursive Code to Sum N Positive Integers</vt:lpstr>
      <vt:lpstr> Recursive Code to Sum N Positive Integers (continued)</vt:lpstr>
      <vt:lpstr> Recursive Code to Sum N Positive Integers (continued)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Introduction</dc:title>
  <dc:creator>Lizard</dc:creator>
  <cp:lastModifiedBy>Lizard</cp:lastModifiedBy>
  <cp:revision>279</cp:revision>
  <dcterms:created xsi:type="dcterms:W3CDTF">2013-08-15T13:50:50Z</dcterms:created>
  <dcterms:modified xsi:type="dcterms:W3CDTF">2013-11-01T22:47:26Z</dcterms:modified>
</cp:coreProperties>
</file>