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0"/>
  </p:notesMasterIdLst>
  <p:sldIdLst>
    <p:sldId id="256" r:id="rId2"/>
    <p:sldId id="257" r:id="rId3"/>
    <p:sldId id="340" r:id="rId4"/>
    <p:sldId id="406" r:id="rId5"/>
    <p:sldId id="331" r:id="rId6"/>
    <p:sldId id="400" r:id="rId7"/>
    <p:sldId id="407" r:id="rId8"/>
    <p:sldId id="408" r:id="rId9"/>
    <p:sldId id="423" r:id="rId10"/>
    <p:sldId id="424" r:id="rId11"/>
    <p:sldId id="425" r:id="rId12"/>
    <p:sldId id="426" r:id="rId13"/>
    <p:sldId id="427" r:id="rId14"/>
    <p:sldId id="428" r:id="rId15"/>
    <p:sldId id="291" r:id="rId16"/>
    <p:sldId id="401" r:id="rId17"/>
    <p:sldId id="402" r:id="rId18"/>
    <p:sldId id="429" r:id="rId19"/>
    <p:sldId id="430" r:id="rId20"/>
    <p:sldId id="431" r:id="rId21"/>
    <p:sldId id="409" r:id="rId22"/>
    <p:sldId id="410" r:id="rId23"/>
    <p:sldId id="264" r:id="rId24"/>
    <p:sldId id="265" r:id="rId25"/>
    <p:sldId id="418" r:id="rId26"/>
    <p:sldId id="419" r:id="rId27"/>
    <p:sldId id="420"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BE73"/>
    <a:srgbClr val="A7FB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FF6CA-1548-4E28-B18B-D1CAD608CCBF}" type="datetimeFigureOut">
              <a:rPr lang="en-US" smtClean="0"/>
              <a:t>11/30/2013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9F092-BC88-4B26-AEDB-79051C4FCA01}" type="slidenum">
              <a:rPr lang="en-US" smtClean="0"/>
              <a:t>‹#›</a:t>
            </a:fld>
            <a:endParaRPr lang="en-US"/>
          </a:p>
        </p:txBody>
      </p:sp>
    </p:spTree>
    <p:extLst>
      <p:ext uri="{BB962C8B-B14F-4D97-AF65-F5344CB8AC3E}">
        <p14:creationId xmlns:p14="http://schemas.microsoft.com/office/powerpoint/2010/main" val="1484242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1</a:t>
            </a:fld>
            <a:endParaRPr lang="en-US"/>
          </a:p>
        </p:txBody>
      </p:sp>
    </p:spTree>
    <p:extLst>
      <p:ext uri="{BB962C8B-B14F-4D97-AF65-F5344CB8AC3E}">
        <p14:creationId xmlns:p14="http://schemas.microsoft.com/office/powerpoint/2010/main" val="397527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9F092-BC88-4B26-AEDB-79051C4FCA01}" type="slidenum">
              <a:rPr lang="en-US" smtClean="0"/>
              <a:t>2</a:t>
            </a:fld>
            <a:endParaRPr lang="en-US"/>
          </a:p>
        </p:txBody>
      </p:sp>
    </p:spTree>
    <p:extLst>
      <p:ext uri="{BB962C8B-B14F-4D97-AF65-F5344CB8AC3E}">
        <p14:creationId xmlns:p14="http://schemas.microsoft.com/office/powerpoint/2010/main" val="15263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23743A-5040-4A0F-8D84-0FC0F245E801}" type="datetime1">
              <a:rPr lang="en-US" smtClean="0"/>
              <a:t>11/30/2013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22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ED99E4-3DD1-464F-93A6-59DFEC0D0F75}" type="datetime1">
              <a:rPr lang="en-US" smtClean="0"/>
              <a:t>11/30/2013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19496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EAD32-120E-4BCC-908A-CDE1B485FF4E}" type="datetime1">
              <a:rPr lang="en-US" smtClean="0"/>
              <a:t>11/30/2013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43975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0B7761-EF14-42D9-BC44-827E09E0080B}" type="datetime1">
              <a:rPr lang="en-US" smtClean="0"/>
              <a:t>11/30/2013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175040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0FBB9E-01B3-48AA-BFA7-5BA9054452FF}" type="datetime1">
              <a:rPr lang="en-US" smtClean="0"/>
              <a:t>11/30/2013</a:t>
            </a:fld>
            <a:endParaRPr lang="en-US"/>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
        <p:nvSpPr>
          <p:cNvPr id="6" name="Slide Number Placeholder 5"/>
          <p:cNvSpPr>
            <a:spLocks noGrp="1"/>
          </p:cNvSpPr>
          <p:nvPr>
            <p:ph type="sldNum" sz="quarter" idx="12"/>
          </p:nvPr>
        </p:nvSpPr>
        <p:spPr/>
        <p:txBody>
          <a:bodyPr/>
          <a:lstStyle/>
          <a:p>
            <a:fld id="{06561D9D-DE0C-4D85-A6F5-45800B2FCD8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0414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BDAB8C-6009-4333-A1B9-2CC10F4116F7}" type="datetime1">
              <a:rPr lang="en-US" smtClean="0"/>
              <a:t>11/30/2013</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52769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2D8128C-35CA-429B-A9F4-6CE1E0C03942}" type="datetime1">
              <a:rPr lang="en-US" smtClean="0"/>
              <a:t>11/30/2013</a:t>
            </a:fld>
            <a:endParaRPr lang="en-US"/>
          </a:p>
        </p:txBody>
      </p:sp>
      <p:sp>
        <p:nvSpPr>
          <p:cNvPr id="8" name="Footer Placeholder 7"/>
          <p:cNvSpPr>
            <a:spLocks noGrp="1"/>
          </p:cNvSpPr>
          <p:nvPr>
            <p:ph type="ftr" sz="quarter" idx="11"/>
          </p:nvPr>
        </p:nvSpPr>
        <p:spPr/>
        <p:txBody>
          <a:body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206148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892781-AC42-4ACC-AAA4-F0086B83E95D}" type="datetime1">
              <a:rPr lang="en-US" smtClean="0"/>
              <a:t>11/30/2013</a:t>
            </a:fld>
            <a:endParaRPr lang="en-US"/>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5" name="Slide Number Placeholder 4"/>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21258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59B8C3-C3C2-4504-B694-73D8FBF60FC3}" type="datetime1">
              <a:rPr lang="en-US" smtClean="0"/>
              <a:t>11/30/2013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Prelude to Programming, 6th edition by Elizabeth Drake</a:t>
            </a:r>
            <a:endParaRPr lang="en-US"/>
          </a:p>
        </p:txBody>
      </p:sp>
      <p:sp>
        <p:nvSpPr>
          <p:cNvPr id="9" name="Slide Number Placeholder 8"/>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334992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8B9689-B8D3-484B-8B97-DC2B965AC679}" type="datetime1">
              <a:rPr lang="en-US" smtClean="0"/>
              <a:t>11/30/2013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561D9D-DE0C-4D85-A6F5-45800B2FCD8F}" type="slidenum">
              <a:rPr lang="en-US" smtClean="0"/>
              <a:t>‹#›</a:t>
            </a:fld>
            <a:endParaRPr lang="en-US"/>
          </a:p>
        </p:txBody>
      </p:sp>
    </p:spTree>
    <p:extLst>
      <p:ext uri="{BB962C8B-B14F-4D97-AF65-F5344CB8AC3E}">
        <p14:creationId xmlns:p14="http://schemas.microsoft.com/office/powerpoint/2010/main" val="92876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35CACE-BB94-4502-9F48-13D79D12BBBB}" type="datetime1">
              <a:rPr lang="en-US" smtClean="0"/>
              <a:t>11/30/2013</a:t>
            </a:fld>
            <a:endParaRPr lang="en-US"/>
          </a:p>
        </p:txBody>
      </p:sp>
      <p:sp>
        <p:nvSpPr>
          <p:cNvPr id="6" name="Footer Placeholder 5"/>
          <p:cNvSpPr>
            <a:spLocks noGrp="1"/>
          </p:cNvSpPr>
          <p:nvPr>
            <p:ph type="ftr" sz="quarter" idx="11"/>
          </p:nvPr>
        </p:nvSpPr>
        <p:spPr/>
        <p:txBody>
          <a:bodyPr/>
          <a:lstStyle/>
          <a:p>
            <a:r>
              <a:rPr lang="en-US" smtClean="0"/>
              <a:t>Prelude to Programming, 6th edition by Elizabeth Drake</a:t>
            </a:r>
            <a:endParaRPr lang="en-US"/>
          </a:p>
        </p:txBody>
      </p:sp>
      <p:sp>
        <p:nvSpPr>
          <p:cNvPr id="7" name="Slide Number Placeholder 6"/>
          <p:cNvSpPr>
            <a:spLocks noGrp="1"/>
          </p:cNvSpPr>
          <p:nvPr>
            <p:ph type="sldNum" sz="quarter" idx="12"/>
          </p:nvPr>
        </p:nvSpPr>
        <p:spPr/>
        <p:txBody>
          <a:bodyPr/>
          <a:lstStyle/>
          <a:p>
            <a:fld id="{06561D9D-DE0C-4D85-A6F5-45800B2FCD8F}" type="slidenum">
              <a:rPr lang="en-US" smtClean="0"/>
              <a:t>‹#›</a:t>
            </a:fld>
            <a:endParaRPr lang="en-US"/>
          </a:p>
        </p:txBody>
      </p:sp>
    </p:spTree>
    <p:extLst>
      <p:ext uri="{BB962C8B-B14F-4D97-AF65-F5344CB8AC3E}">
        <p14:creationId xmlns:p14="http://schemas.microsoft.com/office/powerpoint/2010/main" val="381792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0D936F-619A-425C-BD01-F09E4E03B05F}" type="datetime1">
              <a:rPr lang="en-US" smtClean="0"/>
              <a:t>11/30/2013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Prelude to Programming, 6th edition by Elizabeth Drake</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6561D9D-DE0C-4D85-A6F5-45800B2FCD8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24998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79" y="758952"/>
            <a:ext cx="10262795" cy="2835505"/>
          </a:xfrm>
        </p:spPr>
        <p:txBody>
          <a:bodyPr>
            <a:normAutofit/>
          </a:bodyPr>
          <a:lstStyle/>
          <a:p>
            <a:pPr marL="0" indent="0"/>
            <a:r>
              <a:rPr lang="en-US" sz="6000" dirty="0" smtClean="0">
                <a:solidFill>
                  <a:srgbClr val="006699"/>
                </a:solidFill>
                <a:latin typeface="Aharoni" panose="02010803020104030203" pitchFamily="2" charset="-79"/>
                <a:cs typeface="Aharoni" panose="02010803020104030203" pitchFamily="2" charset="-79"/>
              </a:rPr>
              <a:t>Chapter </a:t>
            </a:r>
            <a:r>
              <a:rPr lang="en-US" sz="6000" dirty="0">
                <a:solidFill>
                  <a:srgbClr val="006699"/>
                </a:solidFill>
                <a:latin typeface="Aharoni" panose="02010803020104030203" pitchFamily="2" charset="-79"/>
                <a:cs typeface="Aharoni" panose="02010803020104030203" pitchFamily="2" charset="-79"/>
              </a:rPr>
              <a:t>10</a:t>
            </a:r>
            <a:r>
              <a:rPr lang="en-US" sz="6000" dirty="0" smtClean="0">
                <a:solidFill>
                  <a:srgbClr val="006699"/>
                </a:solidFill>
                <a:latin typeface="Aharoni" panose="02010803020104030203" pitchFamily="2" charset="-79"/>
                <a:cs typeface="Aharoni" panose="02010803020104030203" pitchFamily="2" charset="-79"/>
              </a:rPr>
              <a:t/>
            </a:r>
            <a:br>
              <a:rPr lang="en-US" sz="6000" dirty="0" smtClean="0">
                <a:solidFill>
                  <a:srgbClr val="006699"/>
                </a:solidFill>
                <a:latin typeface="Aharoni" panose="02010803020104030203" pitchFamily="2" charset="-79"/>
                <a:cs typeface="Aharoni" panose="02010803020104030203" pitchFamily="2" charset="-79"/>
              </a:rPr>
            </a:br>
            <a:r>
              <a:rPr lang="en-US" sz="6000" dirty="0" smtClean="0">
                <a:solidFill>
                  <a:srgbClr val="006699"/>
                </a:solidFill>
                <a:latin typeface="Aharoni" panose="02010803020104030203" pitchFamily="2" charset="-79"/>
                <a:cs typeface="Aharoni" panose="02010803020104030203" pitchFamily="2" charset="-79"/>
              </a:rPr>
              <a:t>Sequential Data Files</a:t>
            </a:r>
            <a:endParaRPr lang="en-US" sz="6000" dirty="0"/>
          </a:p>
        </p:txBody>
      </p:sp>
      <p:sp>
        <p:nvSpPr>
          <p:cNvPr id="3" name="Subtitle 2"/>
          <p:cNvSpPr>
            <a:spLocks noGrp="1"/>
          </p:cNvSpPr>
          <p:nvPr>
            <p:ph type="subTitle" idx="1"/>
          </p:nvPr>
        </p:nvSpPr>
        <p:spPr/>
        <p:txBody>
          <a:bodyPr/>
          <a:lstStyle/>
          <a:p>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599095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Example: Opening and Closing a File</a:t>
            </a:r>
            <a:endParaRPr lang="en-US" sz="40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a:bodyPr>
          <a:lstStyle/>
          <a:p>
            <a:pPr>
              <a:buFont typeface="Wingdings" panose="05000000000000000000" pitchFamily="2" charset="2"/>
              <a:buChar char="Ø"/>
            </a:pPr>
            <a:r>
              <a:rPr lang="en-US" sz="2400" dirty="0" smtClean="0">
                <a:solidFill>
                  <a:srgbClr val="002060"/>
                </a:solidFill>
                <a:latin typeface="Times New Roman" panose="02020603050405020304" pitchFamily="18" charset="0"/>
              </a:rPr>
              <a:t> If </a:t>
            </a:r>
            <a:r>
              <a:rPr lang="en-US" sz="2400" dirty="0">
                <a:solidFill>
                  <a:srgbClr val="002060"/>
                </a:solidFill>
                <a:latin typeface="Times New Roman" panose="02020603050405020304" pitchFamily="18" charset="0"/>
              </a:rPr>
              <a:t>we issue the </a:t>
            </a:r>
            <a:r>
              <a:rPr lang="en-US" sz="2400" dirty="0" smtClean="0">
                <a:solidFill>
                  <a:srgbClr val="002060"/>
                </a:solidFill>
                <a:latin typeface="Times New Roman" panose="02020603050405020304" pitchFamily="18" charset="0"/>
              </a:rPr>
              <a:t>command:</a:t>
            </a:r>
          </a:p>
          <a:p>
            <a:pPr marL="0" indent="0">
              <a:buNone/>
            </a:pPr>
            <a:r>
              <a:rPr lang="en-US" sz="2400" b="1" dirty="0">
                <a:solidFill>
                  <a:srgbClr val="002060"/>
                </a:solidFill>
                <a:latin typeface="Times New Roman" panose="02020603050405020304" pitchFamily="18" charset="0"/>
              </a:rPr>
              <a:t> </a:t>
            </a:r>
            <a:r>
              <a:rPr lang="en-US" sz="2400" b="1" dirty="0" smtClean="0">
                <a:solidFill>
                  <a:srgbClr val="002060"/>
                </a:solidFill>
                <a:latin typeface="Times New Roman" panose="02020603050405020304" pitchFamily="18" charset="0"/>
              </a:rPr>
              <a:t>            </a:t>
            </a:r>
            <a:r>
              <a:rPr lang="en-US" sz="2400" b="1" dirty="0" smtClean="0">
                <a:solidFill>
                  <a:srgbClr val="002060"/>
                </a:solidFill>
                <a:latin typeface="Courier New" panose="02070309020205020404" pitchFamily="49" charset="0"/>
              </a:rPr>
              <a:t>Open </a:t>
            </a:r>
            <a:r>
              <a:rPr lang="en-US" sz="2400" b="1" dirty="0">
                <a:solidFill>
                  <a:srgbClr val="002060"/>
                </a:solidFill>
                <a:latin typeface="Courier New" panose="02070309020205020404" pitchFamily="49" charset="0"/>
              </a:rPr>
              <a:t>“grades” for Output As </a:t>
            </a:r>
            <a:r>
              <a:rPr lang="en-US" sz="2400" b="1" dirty="0" err="1">
                <a:solidFill>
                  <a:srgbClr val="0070C0"/>
                </a:solidFill>
                <a:latin typeface="Courier New" panose="02070309020205020404" pitchFamily="49" charset="0"/>
              </a:rPr>
              <a:t>NewFile</a:t>
            </a:r>
            <a:endParaRPr lang="en-US" sz="2400" b="1" dirty="0">
              <a:solidFill>
                <a:srgbClr val="0070C0"/>
              </a:solidFill>
              <a:latin typeface="Courier New" panose="02070309020205020404" pitchFamily="49" charset="0"/>
            </a:endParaRPr>
          </a:p>
          <a:p>
            <a:pPr lvl="2"/>
            <a:r>
              <a:rPr lang="en-US" sz="2000" b="1" dirty="0">
                <a:solidFill>
                  <a:srgbClr val="0070C0"/>
                </a:solidFill>
                <a:latin typeface="Courier New" panose="02070309020205020404" pitchFamily="49" charset="0"/>
              </a:rPr>
              <a:t>grades</a:t>
            </a:r>
            <a:r>
              <a:rPr lang="en-US" sz="2000" dirty="0"/>
              <a:t> </a:t>
            </a:r>
            <a:r>
              <a:rPr lang="en-US" sz="2000" dirty="0">
                <a:solidFill>
                  <a:srgbClr val="002060"/>
                </a:solidFill>
              </a:rPr>
              <a:t>is the external name</a:t>
            </a:r>
          </a:p>
          <a:p>
            <a:pPr lvl="2"/>
            <a:r>
              <a:rPr lang="en-US" sz="2000" b="1" dirty="0" err="1">
                <a:solidFill>
                  <a:srgbClr val="0070C0"/>
                </a:solidFill>
                <a:latin typeface="Courier New" panose="02070309020205020404" pitchFamily="49" charset="0"/>
              </a:rPr>
              <a:t>NewFile</a:t>
            </a:r>
            <a:r>
              <a:rPr lang="en-US" sz="2000" dirty="0"/>
              <a:t> </a:t>
            </a:r>
            <a:r>
              <a:rPr lang="en-US" sz="2000" dirty="0">
                <a:solidFill>
                  <a:srgbClr val="002060"/>
                </a:solidFill>
              </a:rPr>
              <a:t>is the internal name</a:t>
            </a:r>
          </a:p>
          <a:p>
            <a:pPr lvl="2"/>
            <a:r>
              <a:rPr lang="en-US" sz="2000" dirty="0">
                <a:solidFill>
                  <a:srgbClr val="002060"/>
                </a:solidFill>
              </a:rPr>
              <a:t>The mode is </a:t>
            </a:r>
            <a:r>
              <a:rPr lang="en-US" sz="2000" b="1" dirty="0">
                <a:solidFill>
                  <a:srgbClr val="002060"/>
                </a:solidFill>
                <a:latin typeface="Courier New" panose="02070309020205020404" pitchFamily="49" charset="0"/>
              </a:rPr>
              <a:t>Output</a:t>
            </a:r>
          </a:p>
          <a:p>
            <a:pPr>
              <a:buFont typeface="Wingdings" panose="05000000000000000000" pitchFamily="2" charset="2"/>
              <a:buChar char="Ø"/>
            </a:pPr>
            <a:r>
              <a:rPr lang="en-US" sz="2400" dirty="0" smtClean="0">
                <a:solidFill>
                  <a:srgbClr val="002060"/>
                </a:solidFill>
              </a:rPr>
              <a:t> If </a:t>
            </a:r>
            <a:r>
              <a:rPr lang="en-US" sz="2400" dirty="0">
                <a:solidFill>
                  <a:srgbClr val="002060"/>
                </a:solidFill>
              </a:rPr>
              <a:t>we issue the command: </a:t>
            </a:r>
            <a:endParaRPr lang="en-US" sz="2400" dirty="0" smtClean="0">
              <a:solidFill>
                <a:srgbClr val="002060"/>
              </a:solidFill>
            </a:endParaRPr>
          </a:p>
          <a:p>
            <a:pPr marL="0" indent="0">
              <a:buNone/>
            </a:pPr>
            <a:r>
              <a:rPr lang="en-US" sz="2400" b="1" dirty="0">
                <a:solidFill>
                  <a:srgbClr val="002060"/>
                </a:solidFill>
                <a:latin typeface="Courier New" panose="02070309020205020404" pitchFamily="49" charset="0"/>
              </a:rPr>
              <a:t> </a:t>
            </a:r>
            <a:r>
              <a:rPr lang="en-US" sz="2400" b="1" dirty="0" smtClean="0">
                <a:solidFill>
                  <a:srgbClr val="002060"/>
                </a:solidFill>
                <a:latin typeface="Courier New" panose="02070309020205020404" pitchFamily="49" charset="0"/>
              </a:rPr>
              <a:t>     Close </a:t>
            </a:r>
            <a:r>
              <a:rPr lang="en-US" sz="2400" b="1" dirty="0" err="1">
                <a:solidFill>
                  <a:srgbClr val="0070C0"/>
                </a:solidFill>
                <a:latin typeface="Courier New" panose="02070309020205020404" pitchFamily="49" charset="0"/>
              </a:rPr>
              <a:t>NewFile</a:t>
            </a:r>
            <a:endParaRPr lang="en-US" sz="2400" b="1" dirty="0">
              <a:solidFill>
                <a:srgbClr val="0070C0"/>
              </a:solidFill>
              <a:latin typeface="Courier New" panose="02070309020205020404" pitchFamily="49" charset="0"/>
            </a:endParaRPr>
          </a:p>
          <a:p>
            <a:pPr lvl="2"/>
            <a:r>
              <a:rPr lang="en-US" sz="1600" dirty="0">
                <a:solidFill>
                  <a:srgbClr val="002060"/>
                </a:solidFill>
              </a:rPr>
              <a:t> </a:t>
            </a:r>
            <a:r>
              <a:rPr lang="en-US" sz="2000" dirty="0">
                <a:solidFill>
                  <a:srgbClr val="002060"/>
                </a:solidFill>
              </a:rPr>
              <a:t>An </a:t>
            </a:r>
            <a:r>
              <a:rPr lang="en-US" sz="2000" b="1" dirty="0">
                <a:solidFill>
                  <a:srgbClr val="002060"/>
                </a:solidFill>
                <a:latin typeface="Courier New" panose="02070309020205020404" pitchFamily="49" charset="0"/>
              </a:rPr>
              <a:t>EOF</a:t>
            </a:r>
            <a:r>
              <a:rPr lang="en-US" sz="2000" dirty="0">
                <a:solidFill>
                  <a:srgbClr val="002060"/>
                </a:solidFill>
              </a:rPr>
              <a:t> (end-of-file) marker is placed at the end of the file</a:t>
            </a:r>
          </a:p>
          <a:p>
            <a:pPr lvl="2"/>
            <a:r>
              <a:rPr lang="en-US" sz="2000" dirty="0">
                <a:solidFill>
                  <a:srgbClr val="002060"/>
                </a:solidFill>
              </a:rPr>
              <a:t>The file is closed</a:t>
            </a:r>
          </a:p>
          <a:p>
            <a:pPr lvl="2"/>
            <a:r>
              <a:rPr lang="en-US" sz="2000" dirty="0">
                <a:solidFill>
                  <a:srgbClr val="002060"/>
                </a:solidFill>
              </a:rPr>
              <a:t>The file is saved with the external name </a:t>
            </a:r>
            <a:r>
              <a:rPr lang="en-US" sz="2000" b="1" dirty="0">
                <a:solidFill>
                  <a:srgbClr val="0070C0"/>
                </a:solidFill>
                <a:latin typeface="Courier New" panose="02070309020205020404" pitchFamily="49" charset="0"/>
              </a:rPr>
              <a:t>grades</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3861890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Example: Reading a File</a:t>
            </a:r>
            <a:endParaRPr lang="en-US" sz="40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fontScale="92500" lnSpcReduction="20000"/>
          </a:bodyPr>
          <a:lstStyle/>
          <a:p>
            <a:pPr>
              <a:lnSpc>
                <a:spcPct val="105000"/>
              </a:lnSpc>
              <a:buFont typeface="Wingdings" panose="05000000000000000000" pitchFamily="2" charset="2"/>
              <a:buChar char="Ø"/>
            </a:pPr>
            <a:r>
              <a:rPr lang="en-US" sz="2200" dirty="0" smtClean="0">
                <a:solidFill>
                  <a:srgbClr val="002060"/>
                </a:solidFill>
              </a:rPr>
              <a:t> To </a:t>
            </a:r>
            <a:r>
              <a:rPr lang="en-US" sz="2200" dirty="0">
                <a:solidFill>
                  <a:srgbClr val="002060"/>
                </a:solidFill>
              </a:rPr>
              <a:t>open a file to be read:</a:t>
            </a:r>
          </a:p>
          <a:p>
            <a:pPr>
              <a:lnSpc>
                <a:spcPct val="105000"/>
              </a:lnSpc>
              <a:buFont typeface="Times" panose="02020603050405020304" pitchFamily="18" charset="0"/>
              <a:buNone/>
            </a:pPr>
            <a:r>
              <a:rPr lang="en-US" sz="2200" b="1" dirty="0" smtClean="0">
                <a:solidFill>
                  <a:srgbClr val="002060"/>
                </a:solidFill>
                <a:latin typeface="Courier New" panose="02070309020205020404" pitchFamily="49" charset="0"/>
              </a:rPr>
              <a:t>       </a:t>
            </a:r>
            <a:r>
              <a:rPr lang="en-US" sz="2200" dirty="0" smtClean="0">
                <a:solidFill>
                  <a:srgbClr val="002060"/>
                </a:solidFill>
                <a:latin typeface="Courier New" panose="02070309020205020404" pitchFamily="49" charset="0"/>
              </a:rPr>
              <a:t>Open </a:t>
            </a:r>
            <a:r>
              <a:rPr lang="en-US" sz="2200" dirty="0">
                <a:solidFill>
                  <a:srgbClr val="002060"/>
                </a:solidFill>
                <a:latin typeface="Courier New" panose="02070309020205020404" pitchFamily="49" charset="0"/>
              </a:rPr>
              <a:t>“grades“ for Input As </a:t>
            </a:r>
            <a:r>
              <a:rPr lang="en-US" sz="2200" b="1" dirty="0" err="1">
                <a:solidFill>
                  <a:srgbClr val="0070C0"/>
                </a:solidFill>
                <a:latin typeface="Courier New" panose="02070309020205020404" pitchFamily="49" charset="0"/>
              </a:rPr>
              <a:t>GradeFile</a:t>
            </a:r>
            <a:endParaRPr lang="en-US" sz="2200" b="1" dirty="0">
              <a:solidFill>
                <a:srgbClr val="0070C0"/>
              </a:solidFill>
              <a:latin typeface="Courier New" panose="02070309020205020404" pitchFamily="49" charset="0"/>
            </a:endParaRPr>
          </a:p>
          <a:p>
            <a:pPr>
              <a:lnSpc>
                <a:spcPct val="105000"/>
              </a:lnSpc>
              <a:buFont typeface="Wingdings" panose="05000000000000000000" pitchFamily="2" charset="2"/>
              <a:buChar char="Ø"/>
            </a:pPr>
            <a:r>
              <a:rPr lang="en-US" sz="2200" dirty="0" smtClean="0">
                <a:solidFill>
                  <a:srgbClr val="002060"/>
                </a:solidFill>
              </a:rPr>
              <a:t> Read </a:t>
            </a:r>
            <a:r>
              <a:rPr lang="en-US" sz="2200" dirty="0">
                <a:solidFill>
                  <a:srgbClr val="002060"/>
                </a:solidFill>
              </a:rPr>
              <a:t>the internal filename and the fields/variables:</a:t>
            </a:r>
          </a:p>
          <a:p>
            <a:pPr>
              <a:lnSpc>
                <a:spcPct val="105000"/>
              </a:lnSpc>
              <a:buFont typeface="Times" panose="02020603050405020304" pitchFamily="18" charset="0"/>
              <a:buNone/>
            </a:pPr>
            <a:r>
              <a:rPr lang="en-US" sz="2200" dirty="0" smtClean="0">
                <a:solidFill>
                  <a:srgbClr val="002060"/>
                </a:solidFill>
                <a:latin typeface="Courier New" panose="02070309020205020404" pitchFamily="49" charset="0"/>
              </a:rPr>
              <a:t>       Read </a:t>
            </a:r>
            <a:r>
              <a:rPr lang="en-US" sz="2200" b="1" dirty="0" err="1">
                <a:solidFill>
                  <a:srgbClr val="0070C0"/>
                </a:solidFill>
                <a:latin typeface="Courier New" panose="02070309020205020404" pitchFamily="49" charset="0"/>
              </a:rPr>
              <a:t>GradeFile</a:t>
            </a:r>
            <a:r>
              <a:rPr lang="en-US" sz="2200" b="1" dirty="0">
                <a:solidFill>
                  <a:srgbClr val="002060"/>
                </a:solidFill>
                <a:latin typeface="Courier New" panose="02070309020205020404" pitchFamily="49" charset="0"/>
              </a:rPr>
              <a:t>,</a:t>
            </a:r>
            <a:r>
              <a:rPr lang="en-US" sz="2200" b="1" dirty="0">
                <a:latin typeface="Courier New" panose="02070309020205020404" pitchFamily="49" charset="0"/>
              </a:rPr>
              <a:t> </a:t>
            </a:r>
            <a:r>
              <a:rPr lang="en-US" sz="2200" b="1" dirty="0">
                <a:solidFill>
                  <a:srgbClr val="0070C0"/>
                </a:solidFill>
                <a:latin typeface="Courier New" panose="02070309020205020404" pitchFamily="49" charset="0"/>
              </a:rPr>
              <a:t>Name</a:t>
            </a:r>
            <a:r>
              <a:rPr lang="en-US" sz="2200" b="1" dirty="0">
                <a:solidFill>
                  <a:srgbClr val="002060"/>
                </a:solidFill>
                <a:latin typeface="Courier New" panose="02070309020205020404" pitchFamily="49" charset="0"/>
              </a:rPr>
              <a:t>,</a:t>
            </a:r>
            <a:r>
              <a:rPr lang="en-US" sz="2200" b="1" dirty="0">
                <a:latin typeface="Courier New" panose="02070309020205020404" pitchFamily="49" charset="0"/>
              </a:rPr>
              <a:t> </a:t>
            </a:r>
            <a:r>
              <a:rPr lang="en-US" sz="2200" b="1" dirty="0">
                <a:solidFill>
                  <a:srgbClr val="0070C0"/>
                </a:solidFill>
                <a:latin typeface="Courier New" panose="02070309020205020404" pitchFamily="49" charset="0"/>
              </a:rPr>
              <a:t>Score</a:t>
            </a:r>
          </a:p>
          <a:p>
            <a:pPr>
              <a:lnSpc>
                <a:spcPct val="105000"/>
              </a:lnSpc>
              <a:buFont typeface="Wingdings" panose="05000000000000000000" pitchFamily="2" charset="2"/>
              <a:buChar char="Ø"/>
            </a:pPr>
            <a:r>
              <a:rPr lang="en-US" sz="2200" dirty="0" smtClean="0">
                <a:solidFill>
                  <a:srgbClr val="002060"/>
                </a:solidFill>
              </a:rPr>
              <a:t> Read </a:t>
            </a:r>
            <a:r>
              <a:rPr lang="en-US" sz="2200" dirty="0">
                <a:solidFill>
                  <a:srgbClr val="002060"/>
                </a:solidFill>
              </a:rPr>
              <a:t>records within a </a:t>
            </a:r>
            <a:r>
              <a:rPr lang="en-US" sz="2200" dirty="0" smtClean="0">
                <a:solidFill>
                  <a:srgbClr val="002060"/>
                </a:solidFill>
              </a:rPr>
              <a:t>loop (</a:t>
            </a:r>
            <a:r>
              <a:rPr lang="en-US" sz="2200" dirty="0" smtClean="0">
                <a:solidFill>
                  <a:srgbClr val="002060"/>
                </a:solidFill>
                <a:latin typeface="Courier New" panose="02070309020205020404" pitchFamily="49" charset="0"/>
                <a:cs typeface="Courier New" panose="02070309020205020404" pitchFamily="49" charset="0"/>
              </a:rPr>
              <a:t>EOF()</a:t>
            </a:r>
            <a:r>
              <a:rPr lang="en-US" sz="2200" dirty="0" smtClean="0">
                <a:solidFill>
                  <a:srgbClr val="002060"/>
                </a:solidFill>
              </a:rPr>
              <a:t> is discussed later):</a:t>
            </a:r>
            <a:endParaRPr lang="en-US" sz="2200" dirty="0">
              <a:solidFill>
                <a:srgbClr val="002060"/>
              </a:solidFill>
            </a:endParaRPr>
          </a:p>
          <a:p>
            <a:pPr lvl="1">
              <a:lnSpc>
                <a:spcPct val="105000"/>
              </a:lnSpc>
              <a:buFontTx/>
              <a:buNone/>
            </a:pPr>
            <a:r>
              <a:rPr lang="en-US" sz="2200" dirty="0">
                <a:solidFill>
                  <a:srgbClr val="002060"/>
                </a:solidFill>
              </a:rPr>
              <a:t>		</a:t>
            </a:r>
            <a:r>
              <a:rPr lang="en-US" sz="2200" dirty="0">
                <a:solidFill>
                  <a:srgbClr val="002060"/>
                </a:solidFill>
                <a:latin typeface="Courier New" panose="02070309020205020404" pitchFamily="49" charset="0"/>
              </a:rPr>
              <a:t>While NOT </a:t>
            </a:r>
            <a:r>
              <a:rPr lang="en-US" sz="2200" dirty="0">
                <a:solidFill>
                  <a:srgbClr val="002060"/>
                </a:solidFill>
                <a:latin typeface="Courier New" panose="02070309020205020404" pitchFamily="49" charset="0"/>
              </a:rPr>
              <a:t>EOF(</a:t>
            </a:r>
            <a:r>
              <a:rPr lang="en-US" sz="2200" b="1" dirty="0" err="1">
                <a:solidFill>
                  <a:srgbClr val="0070C0"/>
                </a:solidFill>
                <a:latin typeface="Courier New" panose="02070309020205020404" pitchFamily="49" charset="0"/>
              </a:rPr>
              <a:t>GradeFile</a:t>
            </a:r>
            <a:r>
              <a:rPr lang="en-US" sz="2200" dirty="0">
                <a:solidFill>
                  <a:srgbClr val="002060"/>
                </a:solidFill>
                <a:latin typeface="Courier New" panose="02070309020205020404" pitchFamily="49" charset="0"/>
              </a:rPr>
              <a:t>)</a:t>
            </a:r>
          </a:p>
          <a:p>
            <a:pPr lvl="2">
              <a:lnSpc>
                <a:spcPct val="105000"/>
              </a:lnSpc>
              <a:buFontTx/>
              <a:buNone/>
            </a:pPr>
            <a:r>
              <a:rPr lang="en-US" sz="2200" b="1" dirty="0">
                <a:latin typeface="Courier New" panose="02070309020205020404" pitchFamily="49" charset="0"/>
              </a:rPr>
              <a:t>	  </a:t>
            </a:r>
            <a:r>
              <a:rPr lang="en-US" sz="2200" b="1" dirty="0">
                <a:solidFill>
                  <a:srgbClr val="002060"/>
                </a:solidFill>
                <a:latin typeface="Courier New" panose="02070309020205020404" pitchFamily="49" charset="0"/>
              </a:rPr>
              <a:t>	</a:t>
            </a:r>
            <a:r>
              <a:rPr lang="en-US" sz="2200" b="1" dirty="0" smtClean="0">
                <a:solidFill>
                  <a:srgbClr val="002060"/>
                </a:solidFill>
                <a:latin typeface="Courier New" panose="02070309020205020404" pitchFamily="49" charset="0"/>
              </a:rPr>
              <a:t>     </a:t>
            </a:r>
            <a:r>
              <a:rPr lang="en-US" sz="2200" dirty="0" smtClean="0">
                <a:solidFill>
                  <a:srgbClr val="002060"/>
                </a:solidFill>
                <a:latin typeface="Courier New" panose="02070309020205020404" pitchFamily="49" charset="0"/>
              </a:rPr>
              <a:t>Read</a:t>
            </a:r>
            <a:r>
              <a:rPr lang="en-US" sz="2200" b="1" dirty="0" smtClean="0">
                <a:solidFill>
                  <a:srgbClr val="002060"/>
                </a:solidFill>
                <a:latin typeface="Courier New" panose="02070309020205020404" pitchFamily="49" charset="0"/>
              </a:rPr>
              <a:t> </a:t>
            </a:r>
            <a:r>
              <a:rPr lang="en-US" sz="2200" b="1" dirty="0" err="1">
                <a:solidFill>
                  <a:srgbClr val="0070C0"/>
                </a:solidFill>
                <a:latin typeface="Courier New" panose="02070309020205020404" pitchFamily="49" charset="0"/>
              </a:rPr>
              <a:t>GradeFile</a:t>
            </a:r>
            <a:r>
              <a:rPr lang="en-US" sz="2200" dirty="0">
                <a:solidFill>
                  <a:srgbClr val="002060"/>
                </a:solidFill>
                <a:latin typeface="Courier New" panose="02070309020205020404" pitchFamily="49" charset="0"/>
              </a:rPr>
              <a:t>,</a:t>
            </a:r>
            <a:r>
              <a:rPr lang="en-US" sz="2200" b="1" dirty="0">
                <a:latin typeface="Courier New" panose="02070309020205020404" pitchFamily="49" charset="0"/>
              </a:rPr>
              <a:t> </a:t>
            </a:r>
            <a:r>
              <a:rPr lang="en-US" sz="2200" b="1" dirty="0">
                <a:solidFill>
                  <a:srgbClr val="0070C0"/>
                </a:solidFill>
                <a:latin typeface="Courier New" panose="02070309020205020404" pitchFamily="49" charset="0"/>
              </a:rPr>
              <a:t>Name</a:t>
            </a:r>
            <a:r>
              <a:rPr lang="en-US" sz="2200" b="1" dirty="0">
                <a:solidFill>
                  <a:srgbClr val="002060"/>
                </a:solidFill>
                <a:latin typeface="Courier New" panose="02070309020205020404" pitchFamily="49" charset="0"/>
              </a:rPr>
              <a:t>,</a:t>
            </a:r>
            <a:r>
              <a:rPr lang="en-US" sz="2200" b="1" dirty="0">
                <a:latin typeface="Courier New" panose="02070309020205020404" pitchFamily="49" charset="0"/>
              </a:rPr>
              <a:t> </a:t>
            </a:r>
            <a:r>
              <a:rPr lang="en-US" sz="2200" b="1" dirty="0">
                <a:solidFill>
                  <a:srgbClr val="0070C0"/>
                </a:solidFill>
                <a:latin typeface="Courier New" panose="02070309020205020404" pitchFamily="49" charset="0"/>
              </a:rPr>
              <a:t>Score</a:t>
            </a:r>
          </a:p>
          <a:p>
            <a:pPr lvl="2">
              <a:lnSpc>
                <a:spcPct val="105000"/>
              </a:lnSpc>
              <a:buFontTx/>
              <a:buNone/>
            </a:pPr>
            <a:r>
              <a:rPr lang="en-US" sz="2200" b="1" dirty="0">
                <a:solidFill>
                  <a:srgbClr val="002060"/>
                </a:solidFill>
                <a:latin typeface="Courier New" panose="02070309020205020404" pitchFamily="49" charset="0"/>
              </a:rPr>
              <a:t>     	</a:t>
            </a:r>
            <a:r>
              <a:rPr lang="en-US" sz="2200" dirty="0" smtClean="0">
                <a:solidFill>
                  <a:srgbClr val="002060"/>
                </a:solidFill>
                <a:latin typeface="Courier New" panose="02070309020205020404" pitchFamily="49" charset="0"/>
              </a:rPr>
              <a:t>...</a:t>
            </a:r>
            <a:endParaRPr lang="en-US" sz="2200" dirty="0">
              <a:solidFill>
                <a:srgbClr val="002060"/>
              </a:solidFill>
              <a:latin typeface="Courier New" panose="02070309020205020404" pitchFamily="49" charset="0"/>
            </a:endParaRPr>
          </a:p>
          <a:p>
            <a:pPr lvl="2">
              <a:lnSpc>
                <a:spcPct val="105000"/>
              </a:lnSpc>
              <a:buFontTx/>
              <a:buNone/>
            </a:pPr>
            <a:r>
              <a:rPr lang="en-US" sz="2200" dirty="0">
                <a:solidFill>
                  <a:srgbClr val="002060"/>
                </a:solidFill>
                <a:latin typeface="Courier New" panose="02070309020205020404" pitchFamily="49" charset="0"/>
              </a:rPr>
              <a:t>	</a:t>
            </a:r>
            <a:r>
              <a:rPr lang="en-US" sz="2200" dirty="0" smtClean="0">
                <a:solidFill>
                  <a:srgbClr val="002060"/>
                </a:solidFill>
                <a:latin typeface="Courier New" panose="02070309020205020404" pitchFamily="49" charset="0"/>
              </a:rPr>
              <a:t>  End </a:t>
            </a:r>
            <a:r>
              <a:rPr lang="en-US" sz="2200" dirty="0">
                <a:solidFill>
                  <a:srgbClr val="002060"/>
                </a:solidFill>
                <a:latin typeface="Courier New" panose="02070309020205020404" pitchFamily="49" charset="0"/>
              </a:rPr>
              <a:t>While</a:t>
            </a:r>
          </a:p>
          <a:p>
            <a:pPr lvl="2">
              <a:lnSpc>
                <a:spcPct val="105000"/>
              </a:lnSpc>
              <a:buFontTx/>
              <a:buNone/>
            </a:pPr>
            <a:r>
              <a:rPr lang="en-US" sz="2200" dirty="0">
                <a:solidFill>
                  <a:srgbClr val="002060"/>
                </a:solidFill>
                <a:latin typeface="Courier New" panose="02070309020205020404" pitchFamily="49" charset="0"/>
              </a:rPr>
              <a:t>	</a:t>
            </a:r>
            <a:r>
              <a:rPr lang="en-US" sz="2200" dirty="0" smtClean="0">
                <a:solidFill>
                  <a:srgbClr val="002060"/>
                </a:solidFill>
                <a:latin typeface="Courier New" panose="02070309020205020404" pitchFamily="49" charset="0"/>
              </a:rPr>
              <a:t>  Close </a:t>
            </a:r>
            <a:r>
              <a:rPr lang="en-US" sz="2200" b="1" dirty="0" err="1">
                <a:solidFill>
                  <a:srgbClr val="0070C0"/>
                </a:solidFill>
                <a:latin typeface="Courier New" panose="02070309020205020404" pitchFamily="49" charset="0"/>
              </a:rPr>
              <a:t>GradeFile</a:t>
            </a:r>
            <a:endParaRPr lang="en-US" sz="2200" b="1" dirty="0">
              <a:solidFill>
                <a:srgbClr val="0070C0"/>
              </a:solidFill>
              <a:latin typeface="Courier New" panose="02070309020205020404" pitchFamily="49" charset="0"/>
            </a:endParaRPr>
          </a:p>
          <a:p>
            <a:pPr lvl="2"/>
            <a:endParaRPr lang="en-US" sz="2000" b="1" dirty="0">
              <a:solidFill>
                <a:srgbClr val="0070C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23797755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Example: Creating a Sequential File</a:t>
            </a:r>
            <a:endParaRPr lang="en-US" sz="40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fontScale="70000" lnSpcReduction="20000"/>
          </a:bodyPr>
          <a:lstStyle/>
          <a:p>
            <a:pPr marL="292608" lvl="1" indent="0">
              <a:lnSpc>
                <a:spcPct val="120000"/>
              </a:lnSpc>
              <a:spcBef>
                <a:spcPts val="600"/>
              </a:spcBef>
              <a:spcAft>
                <a:spcPts val="0"/>
              </a:spcAft>
              <a:buFont typeface="Times" panose="02020603050405020304" pitchFamily="18" charset="0"/>
              <a:buNone/>
            </a:pPr>
            <a:r>
              <a:rPr lang="en-US" dirty="0" smtClean="0">
                <a:solidFill>
                  <a:srgbClr val="002060"/>
                </a:solidFill>
              </a:rPr>
              <a:t> </a:t>
            </a:r>
            <a:r>
              <a:rPr lang="en-US" sz="2100" dirty="0">
                <a:solidFill>
                  <a:srgbClr val="002060"/>
                </a:solidFill>
                <a:latin typeface="Courier New" panose="02070309020205020404" pitchFamily="49" charset="0"/>
              </a:rPr>
              <a:t>1 </a:t>
            </a:r>
            <a:r>
              <a:rPr lang="en-US" sz="2100" dirty="0" smtClean="0">
                <a:solidFill>
                  <a:srgbClr val="002060"/>
                </a:solidFill>
                <a:latin typeface="Courier New" panose="02070309020205020404" pitchFamily="49" charset="0"/>
              </a:rPr>
              <a:t>Declare </a:t>
            </a:r>
            <a:r>
              <a:rPr lang="en-US" sz="2100" b="1" dirty="0">
                <a:solidFill>
                  <a:srgbClr val="0070C0"/>
                </a:solidFill>
                <a:latin typeface="Courier New" panose="02070309020205020404" pitchFamily="49" charset="0"/>
              </a:rPr>
              <a:t>Student</a:t>
            </a:r>
            <a:r>
              <a:rPr lang="en-US" sz="2100" dirty="0">
                <a:latin typeface="Courier New" panose="02070309020205020404" pitchFamily="49" charset="0"/>
              </a:rPr>
              <a:t> </a:t>
            </a:r>
            <a:r>
              <a:rPr lang="en-US" sz="2100" dirty="0">
                <a:solidFill>
                  <a:srgbClr val="002060"/>
                </a:solidFill>
                <a:latin typeface="Courier New" panose="02070309020205020404" pitchFamily="49" charset="0"/>
              </a:rPr>
              <a:t>As String</a:t>
            </a:r>
          </a:p>
          <a:p>
            <a:pPr marL="292608" lvl="1" indent="0">
              <a:lnSpc>
                <a:spcPct val="120000"/>
              </a:lnSpc>
              <a:spcBef>
                <a:spcPts val="600"/>
              </a:spcBef>
              <a:spcAft>
                <a:spcPts val="0"/>
              </a:spcAft>
              <a:buFont typeface="Times" panose="02020603050405020304" pitchFamily="18" charset="0"/>
              <a:buNone/>
            </a:pPr>
            <a:r>
              <a:rPr lang="en-US" sz="2100" dirty="0">
                <a:solidFill>
                  <a:srgbClr val="002060"/>
                </a:solidFill>
                <a:latin typeface="Courier New" panose="02070309020205020404" pitchFamily="49" charset="0"/>
              </a:rPr>
              <a:t>2 </a:t>
            </a:r>
            <a:r>
              <a:rPr lang="en-US" sz="2100" dirty="0">
                <a:solidFill>
                  <a:srgbClr val="002060"/>
                </a:solidFill>
                <a:latin typeface="Courier New" panose="02070309020205020404" pitchFamily="49" charset="0"/>
              </a:rPr>
              <a:t>Declare </a:t>
            </a:r>
            <a:r>
              <a:rPr lang="en-US" sz="2100" b="1" dirty="0">
                <a:solidFill>
                  <a:srgbClr val="0070C0"/>
                </a:solidFill>
                <a:latin typeface="Courier New" panose="02070309020205020404" pitchFamily="49" charset="0"/>
              </a:rPr>
              <a:t>Score</a:t>
            </a:r>
            <a:r>
              <a:rPr lang="en-US" sz="2100" dirty="0">
                <a:latin typeface="Courier New" panose="02070309020205020404" pitchFamily="49" charset="0"/>
              </a:rPr>
              <a:t> </a:t>
            </a:r>
            <a:r>
              <a:rPr lang="en-US" sz="2100" dirty="0">
                <a:solidFill>
                  <a:srgbClr val="002060"/>
                </a:solidFill>
                <a:latin typeface="Courier New" panose="02070309020205020404" pitchFamily="49" charset="0"/>
              </a:rPr>
              <a:t>As Integer</a:t>
            </a:r>
          </a:p>
          <a:p>
            <a:pPr marL="292608" lvl="1" indent="0">
              <a:lnSpc>
                <a:spcPct val="120000"/>
              </a:lnSpc>
              <a:spcBef>
                <a:spcPts val="600"/>
              </a:spcBef>
              <a:spcAft>
                <a:spcPts val="0"/>
              </a:spcAft>
              <a:buFont typeface="Times" panose="02020603050405020304" pitchFamily="18" charset="0"/>
              <a:buNone/>
            </a:pPr>
            <a:r>
              <a:rPr lang="en-US" sz="2100" dirty="0">
                <a:solidFill>
                  <a:srgbClr val="002060"/>
                </a:solidFill>
                <a:latin typeface="Courier New" panose="02070309020205020404" pitchFamily="49" charset="0"/>
              </a:rPr>
              <a:t>3 </a:t>
            </a:r>
            <a:r>
              <a:rPr lang="en-US" sz="2100" dirty="0">
                <a:solidFill>
                  <a:srgbClr val="002060"/>
                </a:solidFill>
                <a:latin typeface="Courier New" panose="02070309020205020404" pitchFamily="49" charset="0"/>
              </a:rPr>
              <a:t>Open </a:t>
            </a:r>
            <a:r>
              <a:rPr lang="en-US" sz="2100" dirty="0">
                <a:solidFill>
                  <a:srgbClr val="002060"/>
                </a:solidFill>
                <a:latin typeface="Courier New" panose="02070309020205020404" pitchFamily="49" charset="0"/>
              </a:rPr>
              <a:t>“grades” For Output As </a:t>
            </a:r>
            <a:r>
              <a:rPr lang="en-US" sz="2100" b="1" dirty="0" err="1">
                <a:solidFill>
                  <a:srgbClr val="0070C0"/>
                </a:solidFill>
                <a:latin typeface="Courier New" panose="02070309020205020404" pitchFamily="49" charset="0"/>
              </a:rPr>
              <a:t>NewFile</a:t>
            </a:r>
            <a:endParaRPr lang="en-US" sz="2100" b="1" dirty="0">
              <a:solidFill>
                <a:srgbClr val="0070C0"/>
              </a:solidFill>
              <a:latin typeface="Courier New" panose="02070309020205020404" pitchFamily="49" charset="0"/>
            </a:endParaRPr>
          </a:p>
          <a:p>
            <a:pPr marL="292608" lvl="1" indent="0">
              <a:lnSpc>
                <a:spcPct val="120000"/>
              </a:lnSpc>
              <a:spcBef>
                <a:spcPts val="600"/>
              </a:spcBef>
              <a:spcAft>
                <a:spcPts val="0"/>
              </a:spcAft>
              <a:buFont typeface="Times" panose="02020603050405020304" pitchFamily="18" charset="0"/>
              <a:buNone/>
            </a:pPr>
            <a:r>
              <a:rPr lang="en-US" sz="2100" dirty="0">
                <a:solidFill>
                  <a:srgbClr val="002060"/>
                </a:solidFill>
                <a:latin typeface="Courier New" panose="02070309020205020404" pitchFamily="49" charset="0"/>
              </a:rPr>
              <a:t>4 </a:t>
            </a:r>
            <a:r>
              <a:rPr lang="en-US" sz="2100" dirty="0">
                <a:solidFill>
                  <a:srgbClr val="002060"/>
                </a:solidFill>
                <a:latin typeface="Courier New" panose="02070309020205020404" pitchFamily="49" charset="0"/>
              </a:rPr>
              <a:t>Write </a:t>
            </a:r>
            <a:r>
              <a:rPr lang="en-US" sz="2100" dirty="0">
                <a:solidFill>
                  <a:srgbClr val="002060"/>
                </a:solidFill>
                <a:latin typeface="Courier New" panose="02070309020205020404" pitchFamily="49" charset="0"/>
              </a:rPr>
              <a:t>“Enter student’s name and test score.”</a:t>
            </a:r>
          </a:p>
          <a:p>
            <a:pPr marL="292608" lvl="1" indent="0">
              <a:lnSpc>
                <a:spcPct val="120000"/>
              </a:lnSpc>
              <a:spcBef>
                <a:spcPts val="600"/>
              </a:spcBef>
              <a:spcAft>
                <a:spcPts val="0"/>
              </a:spcAft>
              <a:buFont typeface="Times" panose="02020603050405020304" pitchFamily="18" charset="0"/>
              <a:buNone/>
            </a:pPr>
            <a:r>
              <a:rPr lang="en-US" sz="2100" dirty="0">
                <a:solidFill>
                  <a:srgbClr val="002060"/>
                </a:solidFill>
                <a:latin typeface="Courier New" panose="02070309020205020404" pitchFamily="49" charset="0"/>
              </a:rPr>
              <a:t>5 </a:t>
            </a:r>
            <a:r>
              <a:rPr lang="en-US" sz="2100" dirty="0">
                <a:solidFill>
                  <a:srgbClr val="002060"/>
                </a:solidFill>
                <a:latin typeface="Courier New" panose="02070309020205020404" pitchFamily="49" charset="0"/>
              </a:rPr>
              <a:t>Write </a:t>
            </a:r>
            <a:r>
              <a:rPr lang="en-US" sz="2100" dirty="0">
                <a:solidFill>
                  <a:srgbClr val="002060"/>
                </a:solidFill>
                <a:latin typeface="Courier New" panose="02070309020205020404" pitchFamily="49" charset="0"/>
              </a:rPr>
              <a:t>“Enter 0 for both when done.”</a:t>
            </a:r>
          </a:p>
          <a:p>
            <a:pPr marL="292608" lvl="1" indent="0">
              <a:lnSpc>
                <a:spcPct val="120000"/>
              </a:lnSpc>
              <a:spcBef>
                <a:spcPts val="600"/>
              </a:spcBef>
              <a:spcAft>
                <a:spcPts val="0"/>
              </a:spcAft>
              <a:buFont typeface="Times" panose="02020603050405020304" pitchFamily="18" charset="0"/>
              <a:buNone/>
            </a:pPr>
            <a:r>
              <a:rPr lang="en-US" sz="2100" dirty="0">
                <a:solidFill>
                  <a:srgbClr val="002060"/>
                </a:solidFill>
                <a:latin typeface="Courier New" panose="02070309020205020404" pitchFamily="49" charset="0"/>
              </a:rPr>
              <a:t>6 </a:t>
            </a:r>
            <a:r>
              <a:rPr lang="en-US" sz="2100" dirty="0">
                <a:solidFill>
                  <a:srgbClr val="002060"/>
                </a:solidFill>
                <a:latin typeface="Courier New" panose="02070309020205020404" pitchFamily="49" charset="0"/>
              </a:rPr>
              <a:t>Input </a:t>
            </a:r>
            <a:r>
              <a:rPr lang="en-US" sz="2100" b="1" dirty="0">
                <a:solidFill>
                  <a:srgbClr val="0070C0"/>
                </a:solidFill>
                <a:latin typeface="Courier New" panose="02070309020205020404" pitchFamily="49" charset="0"/>
              </a:rPr>
              <a:t>Student</a:t>
            </a:r>
            <a:r>
              <a:rPr lang="en-US" sz="2100" dirty="0">
                <a:latin typeface="Courier New" panose="02070309020205020404" pitchFamily="49" charset="0"/>
              </a:rPr>
              <a:t>, </a:t>
            </a:r>
            <a:r>
              <a:rPr lang="en-US" sz="2100" b="1" dirty="0">
                <a:solidFill>
                  <a:srgbClr val="0070C0"/>
                </a:solidFill>
                <a:latin typeface="Courier New" panose="02070309020205020404" pitchFamily="49" charset="0"/>
              </a:rPr>
              <a:t>Score</a:t>
            </a:r>
          </a:p>
          <a:p>
            <a:pPr marL="292608" lvl="1" indent="0">
              <a:lnSpc>
                <a:spcPct val="120000"/>
              </a:lnSpc>
              <a:spcBef>
                <a:spcPts val="600"/>
              </a:spcBef>
              <a:spcAft>
                <a:spcPts val="0"/>
              </a:spcAft>
              <a:buFont typeface="Times" panose="02020603050405020304" pitchFamily="18" charset="0"/>
              <a:buNone/>
            </a:pPr>
            <a:r>
              <a:rPr lang="en-US" sz="2100" dirty="0">
                <a:solidFill>
                  <a:srgbClr val="002060"/>
                </a:solidFill>
                <a:latin typeface="Courier New" panose="02070309020205020404" pitchFamily="49" charset="0"/>
              </a:rPr>
              <a:t>7 </a:t>
            </a:r>
            <a:r>
              <a:rPr lang="en-US" sz="2100" dirty="0">
                <a:solidFill>
                  <a:srgbClr val="002060"/>
                </a:solidFill>
                <a:latin typeface="Courier New" panose="02070309020205020404" pitchFamily="49" charset="0"/>
              </a:rPr>
              <a:t>While </a:t>
            </a:r>
            <a:r>
              <a:rPr lang="en-US" sz="2100" b="1" dirty="0">
                <a:solidFill>
                  <a:srgbClr val="0070C0"/>
                </a:solidFill>
                <a:latin typeface="Courier New" panose="02070309020205020404" pitchFamily="49" charset="0"/>
              </a:rPr>
              <a:t>Student</a:t>
            </a:r>
            <a:r>
              <a:rPr lang="en-US" sz="2100" dirty="0">
                <a:latin typeface="Courier New" panose="02070309020205020404" pitchFamily="49" charset="0"/>
              </a:rPr>
              <a:t> </a:t>
            </a:r>
            <a:r>
              <a:rPr lang="en-US" sz="2100" dirty="0">
                <a:solidFill>
                  <a:srgbClr val="002060"/>
                </a:solidFill>
                <a:latin typeface="Courier New" panose="02070309020205020404" pitchFamily="49" charset="0"/>
              </a:rPr>
              <a:t>!= “0”</a:t>
            </a:r>
          </a:p>
          <a:p>
            <a:pPr marL="292608" lvl="1" indent="0">
              <a:lnSpc>
                <a:spcPct val="120000"/>
              </a:lnSpc>
              <a:spcBef>
                <a:spcPts val="600"/>
              </a:spcBef>
              <a:spcAft>
                <a:spcPts val="0"/>
              </a:spcAft>
              <a:buFont typeface="Times" panose="02020603050405020304" pitchFamily="18" charset="0"/>
              <a:buNone/>
            </a:pPr>
            <a:r>
              <a:rPr lang="en-US" sz="2100" dirty="0">
                <a:solidFill>
                  <a:srgbClr val="002060"/>
                </a:solidFill>
                <a:latin typeface="Courier New" panose="02070309020205020404" pitchFamily="49" charset="0"/>
              </a:rPr>
              <a:t>8 	Write </a:t>
            </a:r>
            <a:r>
              <a:rPr lang="en-US" sz="2100" b="1" dirty="0" err="1">
                <a:solidFill>
                  <a:srgbClr val="0070C0"/>
                </a:solidFill>
                <a:latin typeface="Courier New" panose="02070309020205020404" pitchFamily="49" charset="0"/>
              </a:rPr>
              <a:t>NewFile</a:t>
            </a:r>
            <a:r>
              <a:rPr lang="en-US" sz="2100" dirty="0">
                <a:solidFill>
                  <a:srgbClr val="002060"/>
                </a:solidFill>
                <a:latin typeface="Courier New" panose="02070309020205020404" pitchFamily="49" charset="0"/>
              </a:rPr>
              <a:t>,</a:t>
            </a:r>
            <a:r>
              <a:rPr lang="en-US" sz="2100" dirty="0">
                <a:latin typeface="Courier New" panose="02070309020205020404" pitchFamily="49" charset="0"/>
              </a:rPr>
              <a:t> </a:t>
            </a:r>
            <a:r>
              <a:rPr lang="en-US" sz="2100" b="1" dirty="0">
                <a:solidFill>
                  <a:srgbClr val="0070C0"/>
                </a:solidFill>
                <a:latin typeface="Courier New" panose="02070309020205020404" pitchFamily="49" charset="0"/>
              </a:rPr>
              <a:t>Student</a:t>
            </a:r>
            <a:r>
              <a:rPr lang="en-US" sz="2100" dirty="0">
                <a:solidFill>
                  <a:srgbClr val="002060"/>
                </a:solidFill>
                <a:latin typeface="Courier New" panose="02070309020205020404" pitchFamily="49" charset="0"/>
              </a:rPr>
              <a:t>,</a:t>
            </a:r>
            <a:r>
              <a:rPr lang="en-US" sz="2100" dirty="0">
                <a:latin typeface="Courier New" panose="02070309020205020404" pitchFamily="49" charset="0"/>
              </a:rPr>
              <a:t> </a:t>
            </a:r>
            <a:r>
              <a:rPr lang="en-US" sz="2100" b="1" dirty="0">
                <a:solidFill>
                  <a:srgbClr val="0070C0"/>
                </a:solidFill>
                <a:latin typeface="Courier New" panose="02070309020205020404" pitchFamily="49" charset="0"/>
              </a:rPr>
              <a:t>Score</a:t>
            </a:r>
          </a:p>
          <a:p>
            <a:pPr marL="292608" lvl="1" indent="0">
              <a:lnSpc>
                <a:spcPct val="120000"/>
              </a:lnSpc>
              <a:spcBef>
                <a:spcPts val="600"/>
              </a:spcBef>
              <a:spcAft>
                <a:spcPts val="0"/>
              </a:spcAft>
              <a:buFont typeface="Times" panose="02020603050405020304" pitchFamily="18" charset="0"/>
              <a:buNone/>
            </a:pPr>
            <a:r>
              <a:rPr lang="en-US" sz="2100" dirty="0">
                <a:solidFill>
                  <a:srgbClr val="002060"/>
                </a:solidFill>
                <a:latin typeface="Courier New" panose="02070309020205020404" pitchFamily="49" charset="0"/>
              </a:rPr>
              <a:t>9 	Write “Enter student’s name and test score.”</a:t>
            </a:r>
          </a:p>
          <a:p>
            <a:pPr marL="292608" lvl="1" indent="0">
              <a:lnSpc>
                <a:spcPct val="120000"/>
              </a:lnSpc>
              <a:spcBef>
                <a:spcPts val="600"/>
              </a:spcBef>
              <a:spcAft>
                <a:spcPts val="0"/>
              </a:spcAft>
              <a:buFont typeface="Times" panose="02020603050405020304" pitchFamily="18" charset="0"/>
              <a:buNone/>
            </a:pPr>
            <a:r>
              <a:rPr lang="en-US" sz="2100" dirty="0">
                <a:solidFill>
                  <a:srgbClr val="002060"/>
                </a:solidFill>
                <a:latin typeface="Courier New" panose="02070309020205020404" pitchFamily="49" charset="0"/>
              </a:rPr>
              <a:t>10 	Write “Enter 0 for both when done.”</a:t>
            </a:r>
          </a:p>
          <a:p>
            <a:pPr marL="292608" lvl="1" indent="0">
              <a:lnSpc>
                <a:spcPct val="120000"/>
              </a:lnSpc>
              <a:spcBef>
                <a:spcPts val="600"/>
              </a:spcBef>
              <a:spcAft>
                <a:spcPts val="0"/>
              </a:spcAft>
              <a:buFont typeface="Times" panose="02020603050405020304" pitchFamily="18" charset="0"/>
              <a:buNone/>
            </a:pPr>
            <a:r>
              <a:rPr lang="en-US" sz="2100" dirty="0">
                <a:solidFill>
                  <a:srgbClr val="002060"/>
                </a:solidFill>
                <a:latin typeface="Courier New" panose="02070309020205020404" pitchFamily="49" charset="0"/>
              </a:rPr>
              <a:t>11 	Input </a:t>
            </a:r>
            <a:r>
              <a:rPr lang="en-US" sz="2100" b="1" dirty="0">
                <a:solidFill>
                  <a:srgbClr val="0070C0"/>
                </a:solidFill>
                <a:latin typeface="Courier New" panose="02070309020205020404" pitchFamily="49" charset="0"/>
              </a:rPr>
              <a:t>Student</a:t>
            </a:r>
            <a:r>
              <a:rPr lang="en-US" sz="2100" dirty="0">
                <a:latin typeface="Courier New" panose="02070309020205020404" pitchFamily="49" charset="0"/>
              </a:rPr>
              <a:t>, </a:t>
            </a:r>
            <a:r>
              <a:rPr lang="en-US" sz="2100" b="1" dirty="0">
                <a:solidFill>
                  <a:srgbClr val="0070C0"/>
                </a:solidFill>
                <a:latin typeface="Courier New" panose="02070309020205020404" pitchFamily="49" charset="0"/>
              </a:rPr>
              <a:t>Score</a:t>
            </a:r>
          </a:p>
          <a:p>
            <a:pPr marL="292608" lvl="1" indent="0">
              <a:lnSpc>
                <a:spcPct val="120000"/>
              </a:lnSpc>
              <a:spcBef>
                <a:spcPts val="600"/>
              </a:spcBef>
              <a:spcAft>
                <a:spcPts val="0"/>
              </a:spcAft>
              <a:buFont typeface="Times" panose="02020603050405020304" pitchFamily="18" charset="0"/>
              <a:buNone/>
            </a:pPr>
            <a:r>
              <a:rPr lang="en-US" sz="2100" dirty="0">
                <a:solidFill>
                  <a:srgbClr val="002060"/>
                </a:solidFill>
                <a:latin typeface="Courier New" panose="02070309020205020404" pitchFamily="49" charset="0"/>
              </a:rPr>
              <a:t>12 </a:t>
            </a:r>
            <a:r>
              <a:rPr lang="en-US" sz="2100" dirty="0">
                <a:solidFill>
                  <a:srgbClr val="002060"/>
                </a:solidFill>
                <a:latin typeface="Courier New" panose="02070309020205020404" pitchFamily="49" charset="0"/>
              </a:rPr>
              <a:t>End While</a:t>
            </a:r>
          </a:p>
          <a:p>
            <a:pPr marL="292608" lvl="1" indent="0">
              <a:lnSpc>
                <a:spcPct val="120000"/>
              </a:lnSpc>
              <a:spcBef>
                <a:spcPts val="600"/>
              </a:spcBef>
              <a:spcAft>
                <a:spcPts val="0"/>
              </a:spcAft>
              <a:buFont typeface="Times" panose="02020603050405020304" pitchFamily="18" charset="0"/>
              <a:buNone/>
            </a:pPr>
            <a:r>
              <a:rPr lang="en-US" sz="2100" dirty="0">
                <a:solidFill>
                  <a:srgbClr val="002060"/>
                </a:solidFill>
                <a:latin typeface="Courier New" panose="02070309020205020404" pitchFamily="49" charset="0"/>
              </a:rPr>
              <a:t>13 Close </a:t>
            </a:r>
            <a:r>
              <a:rPr lang="en-US" sz="2100" b="1" dirty="0" err="1">
                <a:solidFill>
                  <a:srgbClr val="0070C0"/>
                </a:solidFill>
                <a:latin typeface="Courier New" panose="02070309020205020404" pitchFamily="49" charset="0"/>
              </a:rPr>
              <a:t>NewFile</a:t>
            </a:r>
            <a:endParaRPr lang="en-US" sz="2100" b="1" dirty="0">
              <a:solidFill>
                <a:srgbClr val="0070C0"/>
              </a:solidFill>
              <a:latin typeface="Courier New" panose="02070309020205020404" pitchFamily="49" charset="0"/>
            </a:endParaRPr>
          </a:p>
          <a:p>
            <a:pPr marL="0" indent="0">
              <a:lnSpc>
                <a:spcPct val="105000"/>
              </a:lnSpc>
              <a:buNone/>
            </a:pPr>
            <a:endParaRPr lang="en-US" sz="2000" b="1" dirty="0">
              <a:solidFill>
                <a:srgbClr val="0070C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6466908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The </a:t>
            </a:r>
            <a:r>
              <a:rPr lang="en-US" sz="4000" b="1" dirty="0" smtClean="0">
                <a:solidFill>
                  <a:srgbClr val="002060"/>
                </a:solidFill>
                <a:latin typeface="Courier New" panose="02070309020205020404" pitchFamily="49" charset="0"/>
                <a:cs typeface="Courier New" panose="02070309020205020404" pitchFamily="49" charset="0"/>
              </a:rPr>
              <a:t>EOF()</a:t>
            </a:r>
            <a:r>
              <a:rPr lang="en-US" sz="4000" b="1" dirty="0" smtClean="0">
                <a:solidFill>
                  <a:srgbClr val="002060"/>
                </a:solidFill>
              </a:rPr>
              <a:t> Function</a:t>
            </a:r>
            <a:endParaRPr lang="en-US" sz="40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a:bodyPr>
          <a:lstStyle/>
          <a:p>
            <a:pPr>
              <a:lnSpc>
                <a:spcPct val="110000"/>
              </a:lnSpc>
              <a:buFont typeface="Times" panose="02020603050405020304" pitchFamily="18" charset="0"/>
              <a:buNone/>
            </a:pPr>
            <a:r>
              <a:rPr lang="en-US" sz="1800" dirty="0">
                <a:solidFill>
                  <a:srgbClr val="002060"/>
                </a:solidFill>
              </a:rPr>
              <a:t>To terminate the input or output process of a loop that works with data in a data file, and to force an exit from the loop, most programming languages contain an end-of-file, </a:t>
            </a:r>
            <a:r>
              <a:rPr lang="en-US" sz="1800" b="1" dirty="0">
                <a:solidFill>
                  <a:srgbClr val="002060"/>
                </a:solidFill>
                <a:latin typeface="Courier New" panose="02070309020205020404" pitchFamily="49" charset="0"/>
              </a:rPr>
              <a:t>EOF()</a:t>
            </a:r>
            <a:r>
              <a:rPr lang="en-US" sz="1800" dirty="0">
                <a:solidFill>
                  <a:srgbClr val="002060"/>
                </a:solidFill>
              </a:rPr>
              <a:t> </a:t>
            </a:r>
            <a:r>
              <a:rPr lang="en-US" sz="1800" dirty="0" smtClean="0">
                <a:solidFill>
                  <a:srgbClr val="002060"/>
                </a:solidFill>
              </a:rPr>
              <a:t>function:</a:t>
            </a:r>
            <a:endParaRPr lang="en-US" sz="1800" dirty="0">
              <a:solidFill>
                <a:srgbClr val="002060"/>
              </a:solidFill>
            </a:endParaRPr>
          </a:p>
          <a:p>
            <a:pPr>
              <a:lnSpc>
                <a:spcPct val="110000"/>
              </a:lnSpc>
              <a:buFont typeface="Times" panose="02020603050405020304" pitchFamily="18" charset="0"/>
              <a:buNone/>
            </a:pPr>
            <a:r>
              <a:rPr lang="en-US" sz="2400" b="1" dirty="0" smtClean="0">
                <a:solidFill>
                  <a:srgbClr val="002060"/>
                </a:solidFill>
                <a:latin typeface="Courier New" panose="02070309020205020404" pitchFamily="49" charset="0"/>
              </a:rPr>
              <a:t>		EOF(</a:t>
            </a:r>
            <a:r>
              <a:rPr lang="en-US" sz="2400" b="1" dirty="0" err="1" smtClean="0">
                <a:solidFill>
                  <a:srgbClr val="002060"/>
                </a:solidFill>
                <a:latin typeface="Courier New" panose="02070309020205020404" pitchFamily="49" charset="0"/>
              </a:rPr>
              <a:t>InternalName</a:t>
            </a:r>
            <a:r>
              <a:rPr lang="en-US" sz="2400" b="1" dirty="0">
                <a:solidFill>
                  <a:srgbClr val="002060"/>
                </a:solidFill>
                <a:latin typeface="Courier New" panose="02070309020205020404" pitchFamily="49" charset="0"/>
              </a:rPr>
              <a:t>)</a:t>
            </a:r>
          </a:p>
          <a:p>
            <a:pPr>
              <a:lnSpc>
                <a:spcPct val="110000"/>
              </a:lnSpc>
              <a:buFont typeface="Times" panose="02020603050405020304" pitchFamily="18" charset="0"/>
              <a:buNone/>
            </a:pPr>
            <a:r>
              <a:rPr lang="en-US" sz="2400" b="1" dirty="0">
                <a:solidFill>
                  <a:srgbClr val="002060"/>
                </a:solidFill>
              </a:rPr>
              <a:t>The</a:t>
            </a:r>
            <a:r>
              <a:rPr lang="en-US" sz="2400" b="1" dirty="0">
                <a:solidFill>
                  <a:srgbClr val="002060"/>
                </a:solidFill>
                <a:latin typeface="Courier New" panose="02070309020205020404" pitchFamily="49" charset="0"/>
              </a:rPr>
              <a:t> EOF() </a:t>
            </a:r>
            <a:r>
              <a:rPr lang="en-US" sz="2400" b="1" dirty="0">
                <a:solidFill>
                  <a:srgbClr val="002060"/>
                </a:solidFill>
              </a:rPr>
              <a:t>function</a:t>
            </a:r>
            <a:r>
              <a:rPr lang="en-US" sz="1800" dirty="0">
                <a:solidFill>
                  <a:srgbClr val="002060"/>
                </a:solidFill>
              </a:rPr>
              <a:t> </a:t>
            </a:r>
          </a:p>
          <a:p>
            <a:pPr lvl="1">
              <a:lnSpc>
                <a:spcPct val="110000"/>
              </a:lnSpc>
              <a:buFont typeface="Wingdings" panose="05000000000000000000" pitchFamily="2" charset="2"/>
              <a:buChar char="Ø"/>
            </a:pPr>
            <a:r>
              <a:rPr lang="en-US" sz="2000" dirty="0">
                <a:solidFill>
                  <a:srgbClr val="002060"/>
                </a:solidFill>
              </a:rPr>
              <a:t>may appear in the test condition of any loop or selection structure</a:t>
            </a:r>
          </a:p>
          <a:p>
            <a:pPr lvl="1">
              <a:lnSpc>
                <a:spcPct val="110000"/>
              </a:lnSpc>
              <a:buFont typeface="Wingdings" panose="05000000000000000000" pitchFamily="2" charset="2"/>
              <a:buChar char="Ø"/>
            </a:pPr>
            <a:r>
              <a:rPr lang="en-US" sz="2000" dirty="0">
                <a:solidFill>
                  <a:srgbClr val="002060"/>
                </a:solidFill>
              </a:rPr>
              <a:t>has the value </a:t>
            </a:r>
            <a:r>
              <a:rPr lang="en-US" sz="2000" b="1" dirty="0">
                <a:solidFill>
                  <a:srgbClr val="002060"/>
                </a:solidFill>
                <a:latin typeface="Courier New" panose="02070309020205020404" pitchFamily="49" charset="0"/>
              </a:rPr>
              <a:t>true</a:t>
            </a:r>
            <a:r>
              <a:rPr lang="en-US" sz="2000" dirty="0">
                <a:solidFill>
                  <a:srgbClr val="002060"/>
                </a:solidFill>
              </a:rPr>
              <a:t> if the end of the file </a:t>
            </a:r>
            <a:r>
              <a:rPr lang="en-US" sz="2000" b="1" dirty="0" err="1">
                <a:solidFill>
                  <a:srgbClr val="0070C0"/>
                </a:solidFill>
                <a:latin typeface="Courier New" panose="02070309020205020404" pitchFamily="49" charset="0"/>
              </a:rPr>
              <a:t>InternalName</a:t>
            </a:r>
            <a:r>
              <a:rPr lang="en-US" sz="2000" dirty="0">
                <a:solidFill>
                  <a:srgbClr val="002060"/>
                </a:solidFill>
              </a:rPr>
              <a:t> has been reached -- i.e. if the file pointer is located at the end-of-file (</a:t>
            </a:r>
            <a:r>
              <a:rPr lang="en-US" sz="2000" b="1" dirty="0">
                <a:solidFill>
                  <a:srgbClr val="002060"/>
                </a:solidFill>
                <a:latin typeface="Courier New" panose="02070309020205020404" pitchFamily="49" charset="0"/>
              </a:rPr>
              <a:t>EOF</a:t>
            </a:r>
            <a:r>
              <a:rPr lang="en-US" sz="2000" dirty="0">
                <a:solidFill>
                  <a:srgbClr val="002060"/>
                </a:solidFill>
              </a:rPr>
              <a:t>) marker</a:t>
            </a:r>
          </a:p>
          <a:p>
            <a:pPr lvl="1">
              <a:lnSpc>
                <a:spcPct val="110000"/>
              </a:lnSpc>
              <a:buFont typeface="Wingdings" panose="05000000000000000000" pitchFamily="2" charset="2"/>
              <a:buChar char="Ø"/>
            </a:pPr>
            <a:r>
              <a:rPr lang="en-US" sz="2000" dirty="0">
                <a:solidFill>
                  <a:srgbClr val="002060"/>
                </a:solidFill>
              </a:rPr>
              <a:t>otherwise the value is </a:t>
            </a:r>
            <a:r>
              <a:rPr lang="en-US" sz="2000" b="1" dirty="0">
                <a:solidFill>
                  <a:srgbClr val="002060"/>
                </a:solidFill>
                <a:latin typeface="Courier New" panose="02070309020205020404" pitchFamily="49" charset="0"/>
              </a:rPr>
              <a:t>false</a:t>
            </a:r>
            <a:r>
              <a:rPr lang="en-US" sz="2000" dirty="0">
                <a:solidFill>
                  <a:srgbClr val="002060"/>
                </a:solidFill>
              </a:rPr>
              <a:t> </a:t>
            </a:r>
          </a:p>
          <a:p>
            <a:pPr>
              <a:lnSpc>
                <a:spcPct val="110000"/>
              </a:lnSpc>
              <a:buFont typeface="Times" panose="02020603050405020304" pitchFamily="18" charset="0"/>
              <a:buNone/>
            </a:pPr>
            <a:r>
              <a:rPr lang="en-US" sz="1800" dirty="0">
                <a:solidFill>
                  <a:srgbClr val="002060"/>
                </a:solidFill>
              </a:rPr>
              <a:t>The use of the </a:t>
            </a:r>
            <a:r>
              <a:rPr lang="en-US" dirty="0">
                <a:solidFill>
                  <a:srgbClr val="002060"/>
                </a:solidFill>
                <a:latin typeface="Courier New" panose="02070309020205020404" pitchFamily="49" charset="0"/>
              </a:rPr>
              <a:t>EOF()</a:t>
            </a:r>
            <a:r>
              <a:rPr lang="en-US" sz="1800" dirty="0">
                <a:solidFill>
                  <a:srgbClr val="002060"/>
                </a:solidFill>
              </a:rPr>
              <a:t> function is illustrated in the example in the next slide</a:t>
            </a:r>
          </a:p>
          <a:p>
            <a:pPr marL="0" indent="0">
              <a:lnSpc>
                <a:spcPct val="105000"/>
              </a:lnSpc>
              <a:buNone/>
            </a:pPr>
            <a:endParaRPr lang="en-US" sz="2000" b="1" dirty="0">
              <a:solidFill>
                <a:srgbClr val="00206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6146923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Example: Using the </a:t>
            </a:r>
            <a:r>
              <a:rPr lang="en-US" sz="4000" b="1" dirty="0" smtClean="0">
                <a:solidFill>
                  <a:srgbClr val="002060"/>
                </a:solidFill>
                <a:latin typeface="Courier New" panose="02070309020205020404" pitchFamily="49" charset="0"/>
                <a:cs typeface="Courier New" panose="02070309020205020404" pitchFamily="49" charset="0"/>
              </a:rPr>
              <a:t>EOF()</a:t>
            </a:r>
            <a:r>
              <a:rPr lang="en-US" sz="4000" b="1" dirty="0" smtClean="0">
                <a:solidFill>
                  <a:srgbClr val="002060"/>
                </a:solidFill>
              </a:rPr>
              <a:t> Function</a:t>
            </a:r>
            <a:endParaRPr lang="en-US" sz="40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a:bodyPr>
          <a:lstStyle/>
          <a:p>
            <a:pPr marL="0" indent="0">
              <a:lnSpc>
                <a:spcPct val="100000"/>
              </a:lnSpc>
              <a:spcBef>
                <a:spcPts val="60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1 	Declare </a:t>
            </a:r>
            <a:r>
              <a:rPr lang="en-US" sz="2400" b="1" dirty="0">
                <a:solidFill>
                  <a:srgbClr val="0070C0"/>
                </a:solidFill>
                <a:latin typeface="Courier New" panose="02070309020205020404" pitchFamily="49" charset="0"/>
              </a:rPr>
              <a:t>Student</a:t>
            </a:r>
            <a:r>
              <a:rPr lang="en-US" sz="2400" dirty="0">
                <a:solidFill>
                  <a:srgbClr val="002060"/>
                </a:solidFill>
                <a:latin typeface="Courier New" panose="02070309020205020404" pitchFamily="49" charset="0"/>
              </a:rPr>
              <a:t> As String</a:t>
            </a:r>
          </a:p>
          <a:p>
            <a:pPr marL="0" indent="0">
              <a:lnSpc>
                <a:spcPct val="100000"/>
              </a:lnSpc>
              <a:spcBef>
                <a:spcPts val="60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2 	Declare </a:t>
            </a:r>
            <a:r>
              <a:rPr lang="en-US" sz="2400" b="1" dirty="0">
                <a:solidFill>
                  <a:srgbClr val="0070C0"/>
                </a:solidFill>
                <a:latin typeface="Courier New" panose="02070309020205020404" pitchFamily="49" charset="0"/>
              </a:rPr>
              <a:t>Score</a:t>
            </a:r>
            <a:r>
              <a:rPr lang="en-US" sz="2400" dirty="0">
                <a:solidFill>
                  <a:srgbClr val="002060"/>
                </a:solidFill>
                <a:latin typeface="Courier New" panose="02070309020205020404" pitchFamily="49" charset="0"/>
              </a:rPr>
              <a:t> As Integer</a:t>
            </a:r>
          </a:p>
          <a:p>
            <a:pPr marL="0" indent="0">
              <a:lnSpc>
                <a:spcPct val="100000"/>
              </a:lnSpc>
              <a:spcBef>
                <a:spcPts val="60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3 	Open “grades” For Input As </a:t>
            </a:r>
            <a:r>
              <a:rPr lang="en-US" sz="2400" b="1" dirty="0" err="1">
                <a:solidFill>
                  <a:srgbClr val="0070C0"/>
                </a:solidFill>
                <a:latin typeface="Courier New" panose="02070309020205020404" pitchFamily="49" charset="0"/>
              </a:rPr>
              <a:t>GradeFile</a:t>
            </a:r>
            <a:endParaRPr lang="en-US" sz="2400" b="1" dirty="0">
              <a:solidFill>
                <a:srgbClr val="0070C0"/>
              </a:solidFill>
              <a:latin typeface="Courier New" panose="02070309020205020404" pitchFamily="49" charset="0"/>
            </a:endParaRPr>
          </a:p>
          <a:p>
            <a:pPr marL="0" indent="0">
              <a:lnSpc>
                <a:spcPct val="100000"/>
              </a:lnSpc>
              <a:spcBef>
                <a:spcPts val="60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4 	While NOT </a:t>
            </a:r>
            <a:r>
              <a:rPr lang="en-US" sz="2400" dirty="0">
                <a:solidFill>
                  <a:srgbClr val="002060"/>
                </a:solidFill>
                <a:latin typeface="Courier New" panose="02070309020205020404" pitchFamily="49" charset="0"/>
              </a:rPr>
              <a:t>EOF(</a:t>
            </a:r>
            <a:r>
              <a:rPr lang="en-US" sz="2400" b="1" dirty="0" err="1">
                <a:solidFill>
                  <a:srgbClr val="0070C0"/>
                </a:solidFill>
                <a:latin typeface="Courier New" panose="02070309020205020404" pitchFamily="49" charset="0"/>
              </a:rPr>
              <a:t>GradeFile</a:t>
            </a:r>
            <a:r>
              <a:rPr lang="en-US" sz="2400" dirty="0">
                <a:solidFill>
                  <a:srgbClr val="002060"/>
                </a:solidFill>
                <a:latin typeface="Courier New" panose="02070309020205020404" pitchFamily="49" charset="0"/>
              </a:rPr>
              <a:t>)</a:t>
            </a:r>
          </a:p>
          <a:p>
            <a:pPr marL="0" indent="0">
              <a:lnSpc>
                <a:spcPct val="100000"/>
              </a:lnSpc>
              <a:spcBef>
                <a:spcPts val="60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5 		Read </a:t>
            </a:r>
            <a:r>
              <a:rPr lang="en-US" sz="2400" b="1" dirty="0" err="1">
                <a:solidFill>
                  <a:srgbClr val="0070C0"/>
                </a:solidFill>
                <a:latin typeface="Courier New" panose="02070309020205020404" pitchFamily="49" charset="0"/>
              </a:rPr>
              <a:t>GradeFile</a:t>
            </a:r>
            <a:r>
              <a:rPr lang="en-US" sz="2400"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rPr>
              <a:t>Student</a:t>
            </a:r>
            <a:r>
              <a:rPr lang="en-US" sz="2400" dirty="0">
                <a:solidFill>
                  <a:srgbClr val="002060"/>
                </a:solidFill>
                <a:latin typeface="Courier New" panose="02070309020205020404" pitchFamily="49" charset="0"/>
              </a:rPr>
              <a:t>, </a:t>
            </a:r>
            <a:r>
              <a:rPr lang="en-US" sz="2400" b="1" dirty="0">
                <a:solidFill>
                  <a:srgbClr val="0070C0"/>
                </a:solidFill>
                <a:latin typeface="Courier New" panose="02070309020205020404" pitchFamily="49" charset="0"/>
              </a:rPr>
              <a:t>Score</a:t>
            </a:r>
          </a:p>
          <a:p>
            <a:pPr marL="0" indent="0">
              <a:lnSpc>
                <a:spcPct val="100000"/>
              </a:lnSpc>
              <a:spcBef>
                <a:spcPts val="60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6		</a:t>
            </a:r>
            <a:r>
              <a:rPr lang="en-US" sz="2400" dirty="0" smtClean="0">
                <a:solidFill>
                  <a:srgbClr val="002060"/>
                </a:solidFill>
                <a:latin typeface="Courier New" panose="02070309020205020404" pitchFamily="49" charset="0"/>
              </a:rPr>
              <a:t>Write </a:t>
            </a:r>
            <a:r>
              <a:rPr lang="en-US" sz="2400" b="1" dirty="0">
                <a:solidFill>
                  <a:srgbClr val="0070C0"/>
                </a:solidFill>
                <a:latin typeface="Courier New" panose="02070309020205020404" pitchFamily="49" charset="0"/>
              </a:rPr>
              <a:t>Student</a:t>
            </a:r>
            <a:r>
              <a:rPr lang="en-US" sz="2400" dirty="0">
                <a:solidFill>
                  <a:srgbClr val="002060"/>
                </a:solidFill>
                <a:latin typeface="Courier New" panose="02070309020205020404" pitchFamily="49" charset="0"/>
              </a:rPr>
              <a:t> + “ “ + </a:t>
            </a:r>
            <a:r>
              <a:rPr lang="en-US" sz="2400" b="1" dirty="0">
                <a:solidFill>
                  <a:srgbClr val="0070C0"/>
                </a:solidFill>
                <a:latin typeface="Courier New" panose="02070309020205020404" pitchFamily="49" charset="0"/>
              </a:rPr>
              <a:t>Score</a:t>
            </a:r>
          </a:p>
          <a:p>
            <a:pPr marL="0" indent="0">
              <a:lnSpc>
                <a:spcPct val="100000"/>
              </a:lnSpc>
              <a:spcBef>
                <a:spcPts val="60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7 	End While</a:t>
            </a:r>
          </a:p>
          <a:p>
            <a:pPr marL="0" indent="0">
              <a:lnSpc>
                <a:spcPct val="100000"/>
              </a:lnSpc>
              <a:spcBef>
                <a:spcPts val="600"/>
              </a:spcBef>
              <a:spcAft>
                <a:spcPts val="0"/>
              </a:spcAft>
              <a:buFont typeface="Times" panose="02020603050405020304" pitchFamily="18" charset="0"/>
              <a:buNone/>
            </a:pPr>
            <a:r>
              <a:rPr lang="en-US" sz="2400" dirty="0">
                <a:solidFill>
                  <a:srgbClr val="002060"/>
                </a:solidFill>
                <a:latin typeface="Courier New" panose="02070309020205020404" pitchFamily="49" charset="0"/>
              </a:rPr>
              <a:t>8 	Close </a:t>
            </a:r>
            <a:r>
              <a:rPr lang="en-US" sz="2400" b="1" dirty="0" err="1">
                <a:solidFill>
                  <a:srgbClr val="0070C0"/>
                </a:solidFill>
                <a:latin typeface="Courier New" panose="02070309020205020404" pitchFamily="49" charset="0"/>
              </a:rPr>
              <a:t>GradeFile</a:t>
            </a:r>
            <a:endParaRPr lang="en-US" sz="2400" b="1" dirty="0">
              <a:solidFill>
                <a:srgbClr val="0070C0"/>
              </a:solidFill>
              <a:latin typeface="Courier New" panose="02070309020205020404" pitchFamily="49" charset="0"/>
            </a:endParaRPr>
          </a:p>
          <a:p>
            <a:pPr marL="0" indent="0">
              <a:lnSpc>
                <a:spcPct val="105000"/>
              </a:lnSpc>
              <a:buNone/>
            </a:pPr>
            <a:endParaRPr lang="en-US" sz="2000" b="1" dirty="0">
              <a:solidFill>
                <a:srgbClr val="00206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984116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82127" y="322730"/>
            <a:ext cx="10542494" cy="932314"/>
          </a:xfrm>
        </p:spPr>
        <p:txBody>
          <a:bodyPr>
            <a:normAutofit/>
          </a:bodyPr>
          <a:lstStyle/>
          <a:p>
            <a:r>
              <a:rPr lang="en-US" sz="4400" b="1" dirty="0" smtClean="0">
                <a:solidFill>
                  <a:schemeClr val="accent1">
                    <a:lumMod val="75000"/>
                  </a:schemeClr>
                </a:solidFill>
              </a:rPr>
              <a:t>10.2 Modifying a Sequential File</a:t>
            </a:r>
            <a:endParaRPr lang="en-US" sz="4400" b="1" dirty="0">
              <a:solidFill>
                <a:schemeClr val="accent1">
                  <a:lumMod val="75000"/>
                </a:schemeClr>
              </a:solidFill>
            </a:endParaRPr>
          </a:p>
        </p:txBody>
      </p:sp>
      <p:sp>
        <p:nvSpPr>
          <p:cNvPr id="3" name="Content Placeholder 2"/>
          <p:cNvSpPr>
            <a:spLocks noGrp="1"/>
          </p:cNvSpPr>
          <p:nvPr>
            <p:ph idx="1"/>
          </p:nvPr>
        </p:nvSpPr>
        <p:spPr>
          <a:xfrm>
            <a:off x="753036" y="1845734"/>
            <a:ext cx="10058400" cy="4023360"/>
          </a:xfrm>
        </p:spPr>
        <p:txBody>
          <a:bodyPr>
            <a:noAutofit/>
          </a:bodyPr>
          <a:lstStyle/>
          <a:p>
            <a:pPr marL="0" indent="0">
              <a:lnSpc>
                <a:spcPct val="100000"/>
              </a:lnSpc>
              <a:spcBef>
                <a:spcPts val="0"/>
              </a:spcBef>
              <a:spcAft>
                <a:spcPts val="600"/>
              </a:spcAft>
              <a:buFont typeface="Wingdings" panose="05000000000000000000" pitchFamily="2" charset="2"/>
              <a:buChar char="Ø"/>
            </a:pPr>
            <a:r>
              <a:rPr lang="en-US" sz="2400" dirty="0" smtClean="0">
                <a:solidFill>
                  <a:srgbClr val="002060"/>
                </a:solidFill>
              </a:rPr>
              <a:t> The </a:t>
            </a:r>
            <a:r>
              <a:rPr lang="en-US" sz="2400" dirty="0">
                <a:solidFill>
                  <a:srgbClr val="002060"/>
                </a:solidFill>
              </a:rPr>
              <a:t>most common operations on sequential files are:</a:t>
            </a:r>
          </a:p>
          <a:p>
            <a:pPr marL="715952" lvl="5" indent="0">
              <a:lnSpc>
                <a:spcPct val="100000"/>
              </a:lnSpc>
              <a:spcBef>
                <a:spcPts val="0"/>
              </a:spcBef>
              <a:spcAft>
                <a:spcPts val="600"/>
              </a:spcAft>
            </a:pPr>
            <a:r>
              <a:rPr lang="en-US" sz="2000" b="1" dirty="0" smtClean="0">
                <a:solidFill>
                  <a:srgbClr val="002060"/>
                </a:solidFill>
              </a:rPr>
              <a:t> deleting</a:t>
            </a:r>
            <a:r>
              <a:rPr lang="en-US" sz="2000" dirty="0" smtClean="0">
                <a:solidFill>
                  <a:srgbClr val="002060"/>
                </a:solidFill>
              </a:rPr>
              <a:t> </a:t>
            </a:r>
            <a:r>
              <a:rPr lang="en-US" sz="2000" dirty="0">
                <a:solidFill>
                  <a:srgbClr val="002060"/>
                </a:solidFill>
              </a:rPr>
              <a:t>an existing record</a:t>
            </a:r>
          </a:p>
          <a:p>
            <a:pPr marL="715952" lvl="5" indent="0">
              <a:lnSpc>
                <a:spcPct val="100000"/>
              </a:lnSpc>
              <a:spcBef>
                <a:spcPts val="0"/>
              </a:spcBef>
              <a:spcAft>
                <a:spcPts val="600"/>
              </a:spcAft>
            </a:pPr>
            <a:r>
              <a:rPr lang="en-US" sz="2000" b="1" dirty="0" smtClean="0">
                <a:solidFill>
                  <a:srgbClr val="002060"/>
                </a:solidFill>
              </a:rPr>
              <a:t> changing</a:t>
            </a:r>
            <a:r>
              <a:rPr lang="en-US" sz="2000" dirty="0" smtClean="0">
                <a:solidFill>
                  <a:srgbClr val="002060"/>
                </a:solidFill>
              </a:rPr>
              <a:t> </a:t>
            </a:r>
            <a:r>
              <a:rPr lang="en-US" sz="2000" dirty="0">
                <a:solidFill>
                  <a:srgbClr val="002060"/>
                </a:solidFill>
              </a:rPr>
              <a:t>an existing record</a:t>
            </a:r>
          </a:p>
          <a:p>
            <a:pPr marL="715952" lvl="5" indent="0">
              <a:lnSpc>
                <a:spcPct val="100000"/>
              </a:lnSpc>
              <a:spcBef>
                <a:spcPts val="0"/>
              </a:spcBef>
              <a:spcAft>
                <a:spcPts val="600"/>
              </a:spcAft>
            </a:pPr>
            <a:r>
              <a:rPr lang="en-US" sz="2000" b="1" dirty="0" smtClean="0">
                <a:solidFill>
                  <a:srgbClr val="002060"/>
                </a:solidFill>
              </a:rPr>
              <a:t> inserting</a:t>
            </a:r>
            <a:r>
              <a:rPr lang="en-US" sz="2000" dirty="0" smtClean="0">
                <a:solidFill>
                  <a:srgbClr val="002060"/>
                </a:solidFill>
              </a:rPr>
              <a:t> </a:t>
            </a:r>
            <a:r>
              <a:rPr lang="en-US" sz="2000" dirty="0">
                <a:solidFill>
                  <a:srgbClr val="002060"/>
                </a:solidFill>
              </a:rPr>
              <a:t>or adding a new record</a:t>
            </a:r>
          </a:p>
          <a:p>
            <a:pPr marL="0" indent="0">
              <a:lnSpc>
                <a:spcPct val="100000"/>
              </a:lnSpc>
              <a:spcBef>
                <a:spcPts val="0"/>
              </a:spcBef>
              <a:spcAft>
                <a:spcPts val="600"/>
              </a:spcAft>
              <a:buFont typeface="Wingdings" panose="05000000000000000000" pitchFamily="2" charset="2"/>
              <a:buChar char="Ø"/>
            </a:pPr>
            <a:r>
              <a:rPr lang="en-US" sz="2400" b="1" dirty="0" smtClean="0">
                <a:solidFill>
                  <a:srgbClr val="002060"/>
                </a:solidFill>
                <a:latin typeface="Courier New" panose="02070309020205020404" pitchFamily="49" charset="0"/>
              </a:rPr>
              <a:t> Read</a:t>
            </a:r>
            <a:r>
              <a:rPr lang="en-US" sz="2400" dirty="0" smtClean="0">
                <a:solidFill>
                  <a:srgbClr val="002060"/>
                </a:solidFill>
              </a:rPr>
              <a:t> </a:t>
            </a:r>
            <a:r>
              <a:rPr lang="en-US" sz="2400" dirty="0">
                <a:solidFill>
                  <a:srgbClr val="002060"/>
                </a:solidFill>
              </a:rPr>
              <a:t>the file, one record at a time, rewriting each record to a temporary or </a:t>
            </a:r>
            <a:r>
              <a:rPr lang="en-US" sz="2400" b="1" dirty="0">
                <a:solidFill>
                  <a:srgbClr val="002060"/>
                </a:solidFill>
              </a:rPr>
              <a:t>scratch</a:t>
            </a:r>
            <a:r>
              <a:rPr lang="en-US" sz="2400" dirty="0">
                <a:solidFill>
                  <a:srgbClr val="002060"/>
                </a:solidFill>
              </a:rPr>
              <a:t> file until reaching the one to be modified. </a:t>
            </a:r>
          </a:p>
          <a:p>
            <a:pPr marL="0" indent="0">
              <a:lnSpc>
                <a:spcPct val="100000"/>
              </a:lnSpc>
              <a:spcBef>
                <a:spcPts val="0"/>
              </a:spcBef>
              <a:spcAft>
                <a:spcPts val="600"/>
              </a:spcAft>
              <a:buFont typeface="Wingdings" panose="05000000000000000000" pitchFamily="2" charset="2"/>
              <a:buChar char="Ø"/>
            </a:pPr>
            <a:r>
              <a:rPr lang="en-US" sz="2400" dirty="0" smtClean="0">
                <a:solidFill>
                  <a:srgbClr val="002060"/>
                </a:solidFill>
              </a:rPr>
              <a:t> The </a:t>
            </a:r>
            <a:r>
              <a:rPr lang="en-US" sz="2400" dirty="0">
                <a:solidFill>
                  <a:srgbClr val="002060"/>
                </a:solidFill>
              </a:rPr>
              <a:t>mode is </a:t>
            </a:r>
            <a:r>
              <a:rPr lang="en-US" sz="2400" b="1" dirty="0">
                <a:solidFill>
                  <a:srgbClr val="002060"/>
                </a:solidFill>
                <a:latin typeface="Courier New" panose="02070309020205020404" pitchFamily="49" charset="0"/>
              </a:rPr>
              <a:t>Input</a:t>
            </a:r>
            <a:r>
              <a:rPr lang="en-US" sz="2400" dirty="0">
                <a:solidFill>
                  <a:srgbClr val="002060"/>
                </a:solidFill>
              </a:rPr>
              <a:t> for the original file and </a:t>
            </a:r>
            <a:r>
              <a:rPr lang="en-US" sz="2400" b="1" dirty="0">
                <a:solidFill>
                  <a:srgbClr val="002060"/>
                </a:solidFill>
                <a:latin typeface="Courier New" panose="02070309020205020404" pitchFamily="49" charset="0"/>
              </a:rPr>
              <a:t>Output</a:t>
            </a:r>
            <a:r>
              <a:rPr lang="en-US" sz="2400" dirty="0">
                <a:solidFill>
                  <a:srgbClr val="002060"/>
                </a:solidFill>
              </a:rPr>
              <a:t> for the scratch file.</a:t>
            </a:r>
          </a:p>
          <a:p>
            <a:pPr marL="0" indent="0">
              <a:lnSpc>
                <a:spcPct val="100000"/>
              </a:lnSpc>
              <a:spcBef>
                <a:spcPts val="0"/>
              </a:spcBef>
              <a:spcAft>
                <a:spcPts val="600"/>
              </a:spcAft>
              <a:buFont typeface="Wingdings" panose="05000000000000000000" pitchFamily="2" charset="2"/>
              <a:buChar char="Ø"/>
            </a:pPr>
            <a:r>
              <a:rPr lang="en-US" sz="2400" dirty="0" smtClean="0">
                <a:solidFill>
                  <a:srgbClr val="002060"/>
                </a:solidFill>
              </a:rPr>
              <a:t> If </a:t>
            </a:r>
            <a:r>
              <a:rPr lang="en-US" sz="2400" dirty="0">
                <a:solidFill>
                  <a:srgbClr val="002060"/>
                </a:solidFill>
              </a:rPr>
              <a:t>modifying an existing record, make the change and write the new version to the scratch file.</a:t>
            </a:r>
            <a:endParaRPr lang="en-US" sz="24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7171319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94099" y="322730"/>
            <a:ext cx="8767482" cy="932314"/>
          </a:xfrm>
        </p:spPr>
        <p:txBody>
          <a:bodyPr>
            <a:normAutofit/>
          </a:bodyPr>
          <a:lstStyle/>
          <a:p>
            <a:r>
              <a:rPr lang="en-US" sz="4400" b="1" dirty="0" smtClean="0">
                <a:solidFill>
                  <a:schemeClr val="accent1">
                    <a:lumMod val="75000"/>
                  </a:schemeClr>
                </a:solidFill>
              </a:rPr>
              <a:t>Modifying a Sequential File </a:t>
            </a:r>
            <a:r>
              <a:rPr lang="en-US" sz="2000" b="1" dirty="0" smtClean="0">
                <a:solidFill>
                  <a:schemeClr val="accent1">
                    <a:lumMod val="75000"/>
                  </a:schemeClr>
                </a:solidFill>
              </a:rPr>
              <a:t>(continued)</a:t>
            </a:r>
            <a:endParaRPr lang="en-US" sz="2000" b="1" dirty="0">
              <a:solidFill>
                <a:schemeClr val="accent1">
                  <a:lumMod val="75000"/>
                </a:schemeClr>
              </a:solidFill>
            </a:endParaRPr>
          </a:p>
        </p:txBody>
      </p:sp>
      <p:sp>
        <p:nvSpPr>
          <p:cNvPr id="3" name="Content Placeholder 2"/>
          <p:cNvSpPr>
            <a:spLocks noGrp="1"/>
          </p:cNvSpPr>
          <p:nvPr>
            <p:ph idx="1"/>
          </p:nvPr>
        </p:nvSpPr>
        <p:spPr>
          <a:xfrm>
            <a:off x="753036" y="1845734"/>
            <a:ext cx="10058400" cy="4023360"/>
          </a:xfrm>
        </p:spPr>
        <p:txBody>
          <a:bodyPr>
            <a:noAutofit/>
          </a:bodyPr>
          <a:lstStyle/>
          <a:p>
            <a:pPr>
              <a:lnSpc>
                <a:spcPct val="100000"/>
              </a:lnSpc>
              <a:spcBef>
                <a:spcPts val="0"/>
              </a:spcBef>
              <a:spcAft>
                <a:spcPts val="600"/>
              </a:spcAft>
              <a:buFont typeface="Wingdings" panose="05000000000000000000" pitchFamily="2" charset="2"/>
              <a:buChar char="Ø"/>
            </a:pPr>
            <a:r>
              <a:rPr lang="en-US" sz="2800" dirty="0" smtClean="0">
                <a:solidFill>
                  <a:srgbClr val="002060"/>
                </a:solidFill>
              </a:rPr>
              <a:t> If </a:t>
            </a:r>
            <a:r>
              <a:rPr lang="en-US" sz="2800" dirty="0">
                <a:solidFill>
                  <a:srgbClr val="002060"/>
                </a:solidFill>
              </a:rPr>
              <a:t>deleting an existing record, skip over the record to be deleted.</a:t>
            </a:r>
          </a:p>
          <a:p>
            <a:pPr>
              <a:lnSpc>
                <a:spcPct val="100000"/>
              </a:lnSpc>
              <a:spcBef>
                <a:spcPts val="0"/>
              </a:spcBef>
              <a:spcAft>
                <a:spcPts val="600"/>
              </a:spcAft>
              <a:buFont typeface="Wingdings" panose="05000000000000000000" pitchFamily="2" charset="2"/>
              <a:buChar char="Ø"/>
            </a:pPr>
            <a:r>
              <a:rPr lang="en-US" sz="2800" dirty="0" smtClean="0">
                <a:solidFill>
                  <a:srgbClr val="002060"/>
                </a:solidFill>
              </a:rPr>
              <a:t> If </a:t>
            </a:r>
            <a:r>
              <a:rPr lang="en-US" sz="2800" dirty="0">
                <a:solidFill>
                  <a:srgbClr val="002060"/>
                </a:solidFill>
              </a:rPr>
              <a:t>inserting a new record, read down to the proper location, then write the new record.</a:t>
            </a:r>
          </a:p>
          <a:p>
            <a:pPr>
              <a:lnSpc>
                <a:spcPct val="100000"/>
              </a:lnSpc>
              <a:spcBef>
                <a:spcPts val="0"/>
              </a:spcBef>
              <a:spcAft>
                <a:spcPts val="600"/>
              </a:spcAft>
              <a:buFont typeface="Wingdings" panose="05000000000000000000" pitchFamily="2" charset="2"/>
              <a:buChar char="Ø"/>
            </a:pPr>
            <a:r>
              <a:rPr lang="en-US" sz="2800" dirty="0" smtClean="0">
                <a:solidFill>
                  <a:srgbClr val="002060"/>
                </a:solidFill>
              </a:rPr>
              <a:t> If </a:t>
            </a:r>
            <a:r>
              <a:rPr lang="en-US" sz="2800" dirty="0">
                <a:solidFill>
                  <a:srgbClr val="002060"/>
                </a:solidFill>
              </a:rPr>
              <a:t>the location is to be the end of the file, read to the end and write the record.</a:t>
            </a:r>
          </a:p>
          <a:p>
            <a:pPr>
              <a:lnSpc>
                <a:spcPct val="100000"/>
              </a:lnSpc>
              <a:spcBef>
                <a:spcPts val="0"/>
              </a:spcBef>
              <a:spcAft>
                <a:spcPts val="600"/>
              </a:spcAft>
              <a:buFont typeface="Wingdings" panose="05000000000000000000" pitchFamily="2" charset="2"/>
              <a:buChar char="Ø"/>
            </a:pPr>
            <a:r>
              <a:rPr lang="en-US" sz="2800" dirty="0" smtClean="0">
                <a:solidFill>
                  <a:srgbClr val="002060"/>
                </a:solidFill>
              </a:rPr>
              <a:t> Close </a:t>
            </a:r>
            <a:r>
              <a:rPr lang="en-US" sz="2800" dirty="0">
                <a:solidFill>
                  <a:srgbClr val="002060"/>
                </a:solidFill>
              </a:rPr>
              <a:t>the </a:t>
            </a:r>
            <a:r>
              <a:rPr lang="en-US" sz="2800" b="1" dirty="0">
                <a:solidFill>
                  <a:srgbClr val="002060"/>
                </a:solidFill>
                <a:latin typeface="Courier New" panose="02070309020205020404" pitchFamily="49" charset="0"/>
              </a:rPr>
              <a:t>Input</a:t>
            </a:r>
            <a:r>
              <a:rPr lang="en-US" sz="2800" dirty="0">
                <a:solidFill>
                  <a:srgbClr val="002060"/>
                </a:solidFill>
              </a:rPr>
              <a:t> and </a:t>
            </a:r>
            <a:r>
              <a:rPr lang="en-US" sz="2800" b="1" dirty="0">
                <a:solidFill>
                  <a:srgbClr val="002060"/>
                </a:solidFill>
                <a:latin typeface="Courier New" panose="02070309020205020404" pitchFamily="49" charset="0"/>
              </a:rPr>
              <a:t>Output</a:t>
            </a:r>
            <a:r>
              <a:rPr lang="en-US" sz="2800" dirty="0">
                <a:solidFill>
                  <a:srgbClr val="002060"/>
                </a:solidFill>
              </a:rPr>
              <a:t> files.</a:t>
            </a:r>
          </a:p>
          <a:p>
            <a:pPr>
              <a:lnSpc>
                <a:spcPct val="100000"/>
              </a:lnSpc>
              <a:spcBef>
                <a:spcPts val="0"/>
              </a:spcBef>
              <a:spcAft>
                <a:spcPts val="600"/>
              </a:spcAft>
              <a:buFont typeface="Wingdings" panose="05000000000000000000" pitchFamily="2" charset="2"/>
              <a:buChar char="Ø"/>
            </a:pPr>
            <a:r>
              <a:rPr lang="en-US" sz="2800" dirty="0" smtClean="0">
                <a:solidFill>
                  <a:srgbClr val="002060"/>
                </a:solidFill>
              </a:rPr>
              <a:t> Copy </a:t>
            </a:r>
            <a:r>
              <a:rPr lang="en-US" sz="2800" dirty="0">
                <a:solidFill>
                  <a:srgbClr val="002060"/>
                </a:solidFill>
              </a:rPr>
              <a:t>the scratch file onto the original file.</a:t>
            </a:r>
          </a:p>
          <a:p>
            <a:pPr marL="0" indent="0">
              <a:lnSpc>
                <a:spcPct val="100000"/>
              </a:lnSpc>
              <a:spcBef>
                <a:spcPts val="0"/>
              </a:spcBef>
              <a:spcAft>
                <a:spcPts val="600"/>
              </a:spcAft>
              <a:buFont typeface="Wingdings" panose="05000000000000000000" pitchFamily="2" charset="2"/>
              <a:buChar char="Ø"/>
            </a:pP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2797696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767379" y="175966"/>
            <a:ext cx="10058400" cy="856768"/>
          </a:xfrm>
        </p:spPr>
        <p:txBody>
          <a:bodyPr>
            <a:noAutofit/>
          </a:bodyPr>
          <a:lstStyle/>
          <a:p>
            <a:r>
              <a:rPr lang="en-US" sz="3200" b="1" dirty="0" smtClean="0">
                <a:solidFill>
                  <a:srgbClr val="002060"/>
                </a:solidFill>
              </a:rPr>
              <a:t>Example: </a:t>
            </a:r>
            <a:r>
              <a:rPr lang="en-US" sz="3200" b="1" dirty="0" smtClean="0">
                <a:solidFill>
                  <a:srgbClr val="002060"/>
                </a:solidFill>
              </a:rPr>
              <a:t>Modifying a Sequential file</a:t>
            </a:r>
            <a:br>
              <a:rPr lang="en-US" sz="3200" b="1" dirty="0" smtClean="0">
                <a:solidFill>
                  <a:srgbClr val="002060"/>
                </a:solidFill>
              </a:rPr>
            </a:br>
            <a:r>
              <a:rPr lang="en-US" sz="2000" b="1" dirty="0" smtClean="0">
                <a:solidFill>
                  <a:srgbClr val="002060"/>
                </a:solidFill>
              </a:rPr>
              <a:t>Deleting a record from a file that contains student names and one test score:</a:t>
            </a:r>
            <a:endParaRPr lang="en-US" sz="2000" b="1" dirty="0">
              <a:solidFill>
                <a:srgbClr val="002060"/>
              </a:solidFill>
              <a:latin typeface="Courier New" panose="02070309020205020404" pitchFamily="49" charset="0"/>
              <a:cs typeface="Courier New" panose="02070309020205020404" pitchFamily="49" charset="0"/>
            </a:endParaRPr>
          </a:p>
        </p:txBody>
      </p:sp>
      <p:sp>
        <p:nvSpPr>
          <p:cNvPr id="5" name="Content Placeholder 4"/>
          <p:cNvSpPr>
            <a:spLocks noGrp="1"/>
          </p:cNvSpPr>
          <p:nvPr>
            <p:ph idx="4294967295"/>
          </p:nvPr>
        </p:nvSpPr>
        <p:spPr>
          <a:xfrm>
            <a:off x="670560" y="1179289"/>
            <a:ext cx="10058400" cy="4823478"/>
          </a:xfrm>
        </p:spPr>
        <p:txBody>
          <a:bodyPr>
            <a:normAutofit fontScale="92500" lnSpcReduction="20000"/>
          </a:bodyPr>
          <a:lstStyle/>
          <a:p>
            <a:pPr marL="0" indent="0">
              <a:lnSpc>
                <a:spcPct val="120000"/>
              </a:lnSpc>
              <a:spcBef>
                <a:spcPts val="0"/>
              </a:spcBef>
              <a:spcAft>
                <a:spcPts val="600"/>
              </a:spcAft>
              <a:buFont typeface="Times" panose="02020603050405020304" pitchFamily="18" charset="0"/>
              <a:buNone/>
            </a:pPr>
            <a:r>
              <a:rPr lang="en-US" sz="1800" dirty="0" smtClean="0">
                <a:solidFill>
                  <a:srgbClr val="002060"/>
                </a:solidFill>
                <a:latin typeface="Courier New" panose="02070309020205020404" pitchFamily="49" charset="0"/>
              </a:rPr>
              <a:t>1	Declare </a:t>
            </a:r>
            <a:r>
              <a:rPr lang="en-US" sz="1800" b="1" dirty="0">
                <a:solidFill>
                  <a:srgbClr val="0070C0"/>
                </a:solidFill>
                <a:latin typeface="Courier New" panose="02070309020205020404" pitchFamily="49" charset="0"/>
              </a:rPr>
              <a:t>Student</a:t>
            </a:r>
            <a:r>
              <a:rPr lang="en-US" sz="1800" dirty="0">
                <a:solidFill>
                  <a:srgbClr val="002060"/>
                </a:solidFill>
                <a:latin typeface="Courier New" panose="02070309020205020404" pitchFamily="49" charset="0"/>
              </a:rPr>
              <a:t> As String</a:t>
            </a:r>
          </a:p>
          <a:p>
            <a:pPr marL="0" indent="0">
              <a:lnSpc>
                <a:spcPct val="12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2	</a:t>
            </a:r>
            <a:r>
              <a:rPr lang="en-US" sz="1800" dirty="0" smtClean="0">
                <a:solidFill>
                  <a:srgbClr val="002060"/>
                </a:solidFill>
                <a:latin typeface="Courier New" panose="02070309020205020404" pitchFamily="49" charset="0"/>
              </a:rPr>
              <a:t>Declare </a:t>
            </a:r>
            <a:r>
              <a:rPr lang="en-US" sz="1800" b="1" dirty="0" err="1">
                <a:solidFill>
                  <a:srgbClr val="0070C0"/>
                </a:solidFill>
                <a:latin typeface="Courier New" panose="02070309020205020404" pitchFamily="49" charset="0"/>
              </a:rPr>
              <a:t>DeleteName</a:t>
            </a:r>
            <a:r>
              <a:rPr lang="en-US" sz="1800" dirty="0">
                <a:solidFill>
                  <a:srgbClr val="002060"/>
                </a:solidFill>
                <a:latin typeface="Courier New" panose="02070309020205020404" pitchFamily="49" charset="0"/>
              </a:rPr>
              <a:t> As String</a:t>
            </a:r>
          </a:p>
          <a:p>
            <a:pPr marL="0" indent="0">
              <a:lnSpc>
                <a:spcPct val="12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3	</a:t>
            </a:r>
            <a:r>
              <a:rPr lang="en-US" sz="1800" dirty="0" smtClean="0">
                <a:solidFill>
                  <a:srgbClr val="002060"/>
                </a:solidFill>
                <a:latin typeface="Courier New" panose="02070309020205020404" pitchFamily="49" charset="0"/>
              </a:rPr>
              <a:t>Declare </a:t>
            </a:r>
            <a:r>
              <a:rPr lang="en-US" sz="1800" b="1" dirty="0">
                <a:solidFill>
                  <a:srgbClr val="0070C0"/>
                </a:solidFill>
                <a:latin typeface="Courier New" panose="02070309020205020404" pitchFamily="49" charset="0"/>
              </a:rPr>
              <a:t>Score</a:t>
            </a:r>
            <a:r>
              <a:rPr lang="en-US" sz="1800" dirty="0">
                <a:solidFill>
                  <a:srgbClr val="002060"/>
                </a:solidFill>
                <a:latin typeface="Courier New" panose="02070309020205020404" pitchFamily="49" charset="0"/>
              </a:rPr>
              <a:t> As Integer</a:t>
            </a:r>
          </a:p>
          <a:p>
            <a:pPr marL="0" indent="0">
              <a:lnSpc>
                <a:spcPct val="12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4 	</a:t>
            </a:r>
            <a:r>
              <a:rPr lang="en-US" sz="1800" dirty="0" smtClean="0">
                <a:solidFill>
                  <a:srgbClr val="002060"/>
                </a:solidFill>
                <a:latin typeface="Courier New" panose="02070309020205020404" pitchFamily="49" charset="0"/>
              </a:rPr>
              <a:t>Open </a:t>
            </a:r>
            <a:r>
              <a:rPr lang="en-US" sz="1800" dirty="0">
                <a:solidFill>
                  <a:srgbClr val="002060"/>
                </a:solidFill>
                <a:latin typeface="Courier New" panose="02070309020205020404" pitchFamily="49" charset="0"/>
              </a:rPr>
              <a:t>“grades” For Input As </a:t>
            </a:r>
            <a:r>
              <a:rPr lang="en-US" sz="1800" b="1" dirty="0" err="1">
                <a:solidFill>
                  <a:srgbClr val="0070C0"/>
                </a:solidFill>
                <a:latin typeface="Courier New" panose="02070309020205020404" pitchFamily="49" charset="0"/>
              </a:rPr>
              <a:t>GivenFile</a:t>
            </a:r>
            <a:endParaRPr lang="en-US" sz="1800" b="1" dirty="0">
              <a:solidFill>
                <a:srgbClr val="0070C0"/>
              </a:solidFill>
              <a:latin typeface="Courier New" panose="02070309020205020404" pitchFamily="49" charset="0"/>
            </a:endParaRPr>
          </a:p>
          <a:p>
            <a:pPr marL="0" indent="0">
              <a:lnSpc>
                <a:spcPct val="12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5 	</a:t>
            </a:r>
            <a:r>
              <a:rPr lang="en-US" sz="1800" dirty="0" smtClean="0">
                <a:solidFill>
                  <a:srgbClr val="002060"/>
                </a:solidFill>
                <a:latin typeface="Courier New" panose="02070309020205020404" pitchFamily="49" charset="0"/>
              </a:rPr>
              <a:t>Open </a:t>
            </a:r>
            <a:r>
              <a:rPr lang="en-US" sz="1800" dirty="0">
                <a:solidFill>
                  <a:srgbClr val="002060"/>
                </a:solidFill>
                <a:latin typeface="Courier New" panose="02070309020205020404" pitchFamily="49" charset="0"/>
              </a:rPr>
              <a:t>“scratch” For Output As </a:t>
            </a:r>
            <a:r>
              <a:rPr lang="en-US" sz="1800" b="1" dirty="0" err="1">
                <a:solidFill>
                  <a:srgbClr val="0070C0"/>
                </a:solidFill>
                <a:latin typeface="Courier New" panose="02070309020205020404" pitchFamily="49" charset="0"/>
              </a:rPr>
              <a:t>TempFile</a:t>
            </a:r>
            <a:endParaRPr lang="en-US" sz="1800" b="1" dirty="0">
              <a:solidFill>
                <a:srgbClr val="0070C0"/>
              </a:solidFill>
              <a:latin typeface="Courier New" panose="02070309020205020404" pitchFamily="49" charset="0"/>
            </a:endParaRPr>
          </a:p>
          <a:p>
            <a:pPr marL="0" indent="0">
              <a:lnSpc>
                <a:spcPct val="12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6 	</a:t>
            </a:r>
            <a:r>
              <a:rPr lang="en-US" sz="1800" dirty="0" smtClean="0">
                <a:solidFill>
                  <a:srgbClr val="002060"/>
                </a:solidFill>
                <a:latin typeface="Courier New" panose="02070309020205020404" pitchFamily="49" charset="0"/>
              </a:rPr>
              <a:t>Write </a:t>
            </a:r>
            <a:r>
              <a:rPr lang="en-US" sz="1800" dirty="0">
                <a:solidFill>
                  <a:srgbClr val="002060"/>
                </a:solidFill>
                <a:latin typeface="Courier New" panose="02070309020205020404" pitchFamily="49" charset="0"/>
              </a:rPr>
              <a:t>“Enter name of student to be deleted:”</a:t>
            </a:r>
          </a:p>
          <a:p>
            <a:pPr marL="0" indent="0">
              <a:lnSpc>
                <a:spcPct val="12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7 	</a:t>
            </a:r>
            <a:r>
              <a:rPr lang="en-US" sz="1800" dirty="0" smtClean="0">
                <a:solidFill>
                  <a:srgbClr val="002060"/>
                </a:solidFill>
                <a:latin typeface="Courier New" panose="02070309020205020404" pitchFamily="49" charset="0"/>
              </a:rPr>
              <a:t>Input </a:t>
            </a:r>
            <a:r>
              <a:rPr lang="en-US" sz="1800" b="1" dirty="0" err="1">
                <a:solidFill>
                  <a:srgbClr val="0070C0"/>
                </a:solidFill>
                <a:latin typeface="Courier New" panose="02070309020205020404" pitchFamily="49" charset="0"/>
              </a:rPr>
              <a:t>DeleteName</a:t>
            </a:r>
            <a:endParaRPr lang="en-US" sz="1800" b="1" dirty="0">
              <a:solidFill>
                <a:srgbClr val="0070C0"/>
              </a:solidFill>
              <a:latin typeface="Courier New" panose="02070309020205020404" pitchFamily="49" charset="0"/>
            </a:endParaRPr>
          </a:p>
          <a:p>
            <a:pPr marL="0" indent="0">
              <a:lnSpc>
                <a:spcPct val="12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8 	</a:t>
            </a:r>
            <a:r>
              <a:rPr lang="en-US" sz="1800" dirty="0" smtClean="0">
                <a:solidFill>
                  <a:srgbClr val="002060"/>
                </a:solidFill>
                <a:latin typeface="Courier New" panose="02070309020205020404" pitchFamily="49" charset="0"/>
              </a:rPr>
              <a:t>While </a:t>
            </a:r>
            <a:r>
              <a:rPr lang="en-US" sz="1800" dirty="0">
                <a:solidFill>
                  <a:srgbClr val="002060"/>
                </a:solidFill>
                <a:latin typeface="Courier New" panose="02070309020205020404" pitchFamily="49" charset="0"/>
              </a:rPr>
              <a:t>NOT EOF(</a:t>
            </a:r>
            <a:r>
              <a:rPr lang="en-US" sz="1800" b="1" dirty="0" err="1">
                <a:solidFill>
                  <a:srgbClr val="0070C0"/>
                </a:solidFill>
                <a:latin typeface="Courier New" panose="02070309020205020404" pitchFamily="49" charset="0"/>
              </a:rPr>
              <a:t>GivenFile</a:t>
            </a:r>
            <a:r>
              <a:rPr lang="en-US" sz="1800" dirty="0">
                <a:solidFill>
                  <a:srgbClr val="002060"/>
                </a:solidFill>
                <a:latin typeface="Courier New" panose="02070309020205020404" pitchFamily="49" charset="0"/>
              </a:rPr>
              <a:t>)</a:t>
            </a:r>
          </a:p>
          <a:p>
            <a:pPr marL="0" indent="0">
              <a:lnSpc>
                <a:spcPct val="12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9 		Read </a:t>
            </a:r>
            <a:r>
              <a:rPr lang="en-US" sz="1800" b="1" dirty="0" err="1">
                <a:solidFill>
                  <a:srgbClr val="0070C0"/>
                </a:solidFill>
                <a:latin typeface="Courier New" panose="02070309020205020404" pitchFamily="49" charset="0"/>
              </a:rPr>
              <a:t>GivenFile</a:t>
            </a:r>
            <a:r>
              <a:rPr lang="en-US" sz="1800" dirty="0">
                <a:solidFill>
                  <a:srgbClr val="002060"/>
                </a:solidFill>
                <a:latin typeface="Courier New" panose="02070309020205020404" pitchFamily="49" charset="0"/>
              </a:rPr>
              <a:t>, </a:t>
            </a:r>
            <a:r>
              <a:rPr lang="en-US" sz="1800" b="1" dirty="0">
                <a:solidFill>
                  <a:srgbClr val="0070C0"/>
                </a:solidFill>
                <a:latin typeface="Courier New" panose="02070309020205020404" pitchFamily="49" charset="0"/>
              </a:rPr>
              <a:t>Student</a:t>
            </a:r>
            <a:r>
              <a:rPr lang="en-US" sz="1800" dirty="0">
                <a:solidFill>
                  <a:srgbClr val="002060"/>
                </a:solidFill>
                <a:latin typeface="Courier New" panose="02070309020205020404" pitchFamily="49" charset="0"/>
              </a:rPr>
              <a:t>, </a:t>
            </a:r>
            <a:r>
              <a:rPr lang="en-US" sz="1800" b="1" dirty="0">
                <a:solidFill>
                  <a:srgbClr val="0070C0"/>
                </a:solidFill>
                <a:latin typeface="Courier New" panose="02070309020205020404" pitchFamily="49" charset="0"/>
              </a:rPr>
              <a:t>Score</a:t>
            </a:r>
          </a:p>
          <a:p>
            <a:pPr marL="0" indent="0">
              <a:lnSpc>
                <a:spcPct val="12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10		If </a:t>
            </a:r>
            <a:r>
              <a:rPr lang="en-US" sz="1800" b="1" dirty="0">
                <a:solidFill>
                  <a:srgbClr val="0070C0"/>
                </a:solidFill>
                <a:latin typeface="Courier New" panose="02070309020205020404" pitchFamily="49" charset="0"/>
              </a:rPr>
              <a:t>Student</a:t>
            </a:r>
            <a:r>
              <a:rPr lang="en-US" sz="1800" dirty="0">
                <a:solidFill>
                  <a:srgbClr val="002060"/>
                </a:solidFill>
                <a:latin typeface="Courier New" panose="02070309020205020404" pitchFamily="49" charset="0"/>
              </a:rPr>
              <a:t> != </a:t>
            </a:r>
            <a:r>
              <a:rPr lang="en-US" sz="1800" b="1" dirty="0" err="1">
                <a:solidFill>
                  <a:srgbClr val="0070C0"/>
                </a:solidFill>
                <a:latin typeface="Courier New" panose="02070309020205020404" pitchFamily="49" charset="0"/>
              </a:rPr>
              <a:t>DeleteName</a:t>
            </a:r>
            <a:r>
              <a:rPr lang="en-US" sz="1800" dirty="0">
                <a:solidFill>
                  <a:srgbClr val="002060"/>
                </a:solidFill>
                <a:latin typeface="Courier New" panose="02070309020205020404" pitchFamily="49" charset="0"/>
              </a:rPr>
              <a:t> Then</a:t>
            </a:r>
          </a:p>
          <a:p>
            <a:pPr marL="0" indent="0">
              <a:lnSpc>
                <a:spcPct val="12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11	</a:t>
            </a:r>
            <a:r>
              <a:rPr lang="en-US" sz="1800" dirty="0" smtClean="0">
                <a:solidFill>
                  <a:srgbClr val="002060"/>
                </a:solidFill>
                <a:latin typeface="Courier New" panose="02070309020205020404" pitchFamily="49" charset="0"/>
              </a:rPr>
              <a:t>  </a:t>
            </a:r>
            <a:r>
              <a:rPr lang="en-US" sz="1800" dirty="0">
                <a:solidFill>
                  <a:srgbClr val="002060"/>
                </a:solidFill>
                <a:latin typeface="Courier New" panose="02070309020205020404" pitchFamily="49" charset="0"/>
              </a:rPr>
              <a:t>		Write </a:t>
            </a:r>
            <a:r>
              <a:rPr lang="en-US" sz="1800" b="1" dirty="0" err="1">
                <a:solidFill>
                  <a:srgbClr val="0070C0"/>
                </a:solidFill>
                <a:latin typeface="Courier New" panose="02070309020205020404" pitchFamily="49" charset="0"/>
              </a:rPr>
              <a:t>TempFile</a:t>
            </a:r>
            <a:r>
              <a:rPr lang="en-US" sz="1800" dirty="0">
                <a:solidFill>
                  <a:srgbClr val="002060"/>
                </a:solidFill>
                <a:latin typeface="Courier New" panose="02070309020205020404" pitchFamily="49" charset="0"/>
              </a:rPr>
              <a:t>, </a:t>
            </a:r>
            <a:r>
              <a:rPr lang="en-US" sz="1800" b="1" dirty="0">
                <a:solidFill>
                  <a:srgbClr val="0070C0"/>
                </a:solidFill>
                <a:latin typeface="Courier New" panose="02070309020205020404" pitchFamily="49" charset="0"/>
              </a:rPr>
              <a:t>Student</a:t>
            </a:r>
            <a:r>
              <a:rPr lang="en-US" sz="1800" dirty="0">
                <a:solidFill>
                  <a:srgbClr val="002060"/>
                </a:solidFill>
                <a:latin typeface="Courier New" panose="02070309020205020404" pitchFamily="49" charset="0"/>
              </a:rPr>
              <a:t>, </a:t>
            </a:r>
            <a:r>
              <a:rPr lang="en-US" sz="1800" b="1" dirty="0">
                <a:solidFill>
                  <a:srgbClr val="0070C0"/>
                </a:solidFill>
                <a:latin typeface="Courier New" panose="02070309020205020404" pitchFamily="49" charset="0"/>
              </a:rPr>
              <a:t>Score</a:t>
            </a:r>
          </a:p>
          <a:p>
            <a:pPr marL="0" indent="0">
              <a:lnSpc>
                <a:spcPct val="12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12   		End If</a:t>
            </a:r>
          </a:p>
          <a:p>
            <a:pPr marL="0" indent="0">
              <a:lnSpc>
                <a:spcPct val="12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13 	End While</a:t>
            </a:r>
          </a:p>
          <a:p>
            <a:pPr marL="0" indent="0">
              <a:lnSpc>
                <a:spcPct val="12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14 	Close </a:t>
            </a:r>
            <a:r>
              <a:rPr lang="en-US" sz="1800" b="1" dirty="0" err="1">
                <a:solidFill>
                  <a:srgbClr val="0070C0"/>
                </a:solidFill>
                <a:latin typeface="Courier New" panose="02070309020205020404" pitchFamily="49" charset="0"/>
              </a:rPr>
              <a:t>GivenFile</a:t>
            </a:r>
            <a:r>
              <a:rPr lang="en-US" sz="1800" dirty="0">
                <a:solidFill>
                  <a:srgbClr val="002060"/>
                </a:solidFill>
                <a:latin typeface="Courier New" panose="02070309020205020404" pitchFamily="49" charset="0"/>
              </a:rPr>
              <a:t>, </a:t>
            </a:r>
            <a:r>
              <a:rPr lang="en-US" sz="1800" b="1" dirty="0" err="1">
                <a:solidFill>
                  <a:srgbClr val="0070C0"/>
                </a:solidFill>
                <a:latin typeface="Courier New" panose="02070309020205020404" pitchFamily="49" charset="0"/>
              </a:rPr>
              <a:t>TempFile</a:t>
            </a:r>
            <a:endParaRPr lang="en-US" sz="1800" b="1" dirty="0">
              <a:solidFill>
                <a:srgbClr val="0070C0"/>
              </a:solidFill>
              <a:latin typeface="Courier New" panose="02070309020205020404" pitchFamily="49" charset="0"/>
            </a:endParaRPr>
          </a:p>
          <a:p>
            <a:pPr marL="0" indent="0" hangingPunct="0">
              <a:lnSpc>
                <a:spcPct val="100000"/>
              </a:lnSpc>
              <a:spcBef>
                <a:spcPts val="0"/>
              </a:spcBef>
              <a:spcAft>
                <a:spcPts val="600"/>
              </a:spcAft>
            </a:pPr>
            <a:endParaRPr lang="en-US" sz="2400" dirty="0">
              <a:solidFill>
                <a:srgbClr val="002060"/>
              </a:solidFill>
              <a:cs typeface="Courier New" panose="02070309020205020404" pitchFamily="49" charset="0"/>
            </a:endParaRPr>
          </a:p>
        </p:txBody>
      </p:sp>
    </p:spTree>
    <p:extLst>
      <p:ext uri="{BB962C8B-B14F-4D97-AF65-F5344CB8AC3E}">
        <p14:creationId xmlns:p14="http://schemas.microsoft.com/office/powerpoint/2010/main" val="4543690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670560" y="268941"/>
            <a:ext cx="10058400" cy="1430765"/>
          </a:xfrm>
        </p:spPr>
        <p:txBody>
          <a:bodyPr>
            <a:noAutofit/>
          </a:bodyPr>
          <a:lstStyle/>
          <a:p>
            <a:pPr>
              <a:spcAft>
                <a:spcPts val="1200"/>
              </a:spcAft>
            </a:pPr>
            <a:r>
              <a:rPr lang="en-US" sz="3200" b="1" dirty="0" smtClean="0">
                <a:solidFill>
                  <a:srgbClr val="002060"/>
                </a:solidFill>
              </a:rPr>
              <a:t>Example: </a:t>
            </a:r>
            <a:r>
              <a:rPr lang="en-US" sz="3200" b="1" dirty="0" smtClean="0">
                <a:solidFill>
                  <a:srgbClr val="002060"/>
                </a:solidFill>
              </a:rPr>
              <a:t>Modifying a Sequential file</a:t>
            </a:r>
            <a:r>
              <a:rPr lang="en-US" sz="1700" b="1" dirty="0">
                <a:solidFill>
                  <a:srgbClr val="0070C0"/>
                </a:solidFill>
                <a:latin typeface="Courier New" panose="02070309020205020404" pitchFamily="49" charset="0"/>
                <a:ea typeface="+mn-ea"/>
                <a:cs typeface="+mn-cs"/>
              </a:rPr>
              <a:t> </a:t>
            </a:r>
            <a:r>
              <a:rPr lang="en-US" sz="1600" b="1" dirty="0" smtClean="0">
                <a:solidFill>
                  <a:srgbClr val="002060"/>
                </a:solidFill>
                <a:latin typeface="Courier New" panose="02070309020205020404" pitchFamily="49" charset="0"/>
                <a:ea typeface="+mn-ea"/>
                <a:cs typeface="+mn-cs"/>
              </a:rPr>
              <a:t>(continued)</a:t>
            </a:r>
            <a:r>
              <a:rPr lang="en-US" sz="3200" b="1" dirty="0" smtClean="0">
                <a:solidFill>
                  <a:srgbClr val="002060"/>
                </a:solidFill>
              </a:rPr>
              <a:t/>
            </a:r>
            <a:br>
              <a:rPr lang="en-US" sz="3200" b="1" dirty="0" smtClean="0">
                <a:solidFill>
                  <a:srgbClr val="002060"/>
                </a:solidFill>
              </a:rPr>
            </a:br>
            <a:r>
              <a:rPr lang="en-US" sz="3200" b="1" dirty="0" smtClean="0">
                <a:solidFill>
                  <a:srgbClr val="002060"/>
                </a:solidFill>
              </a:rPr>
              <a:t/>
            </a:r>
            <a:br>
              <a:rPr lang="en-US" sz="3200" b="1" dirty="0" smtClean="0">
                <a:solidFill>
                  <a:srgbClr val="002060"/>
                </a:solidFill>
              </a:rPr>
            </a:br>
            <a:r>
              <a:rPr lang="en-US" sz="1800" dirty="0" smtClean="0">
                <a:solidFill>
                  <a:srgbClr val="002060"/>
                </a:solidFill>
              </a:rPr>
              <a:t>The </a:t>
            </a:r>
            <a:r>
              <a:rPr lang="en-US" sz="1800" dirty="0">
                <a:solidFill>
                  <a:srgbClr val="002060"/>
                </a:solidFill>
              </a:rPr>
              <a:t>updated file on the previous slide is now named </a:t>
            </a:r>
            <a:r>
              <a:rPr lang="en-US" sz="1800" b="1" dirty="0" err="1">
                <a:solidFill>
                  <a:srgbClr val="0070C0"/>
                </a:solidFill>
                <a:latin typeface="Courier New" panose="02070309020205020404" pitchFamily="49" charset="0"/>
              </a:rPr>
              <a:t>TempFile</a:t>
            </a:r>
            <a:r>
              <a:rPr lang="en-US" sz="1800" dirty="0">
                <a:solidFill>
                  <a:srgbClr val="002060"/>
                </a:solidFill>
              </a:rPr>
              <a:t>. To restore </a:t>
            </a:r>
            <a:r>
              <a:rPr lang="en-US" sz="1800" dirty="0" smtClean="0">
                <a:solidFill>
                  <a:srgbClr val="002060"/>
                </a:solidFill>
                <a:latin typeface="Courier New" panose="02070309020205020404" pitchFamily="49" charset="0"/>
              </a:rPr>
              <a:t>”grades”</a:t>
            </a:r>
            <a:r>
              <a:rPr lang="en-US" sz="1800" dirty="0" smtClean="0">
                <a:solidFill>
                  <a:srgbClr val="002060"/>
                </a:solidFill>
              </a:rPr>
              <a:t> </a:t>
            </a:r>
            <a:r>
              <a:rPr lang="en-US" sz="1800" dirty="0">
                <a:solidFill>
                  <a:srgbClr val="002060"/>
                </a:solidFill>
              </a:rPr>
              <a:t>as the name of the updated file, the records from the </a:t>
            </a:r>
            <a:r>
              <a:rPr lang="en-US" sz="1800" dirty="0" smtClean="0">
                <a:solidFill>
                  <a:srgbClr val="002060"/>
                </a:solidFill>
                <a:latin typeface="Courier New" panose="02070309020205020404" pitchFamily="49" charset="0"/>
              </a:rPr>
              <a:t>”scratch”</a:t>
            </a:r>
            <a:r>
              <a:rPr lang="en-US" sz="1800" dirty="0" smtClean="0">
                <a:solidFill>
                  <a:srgbClr val="002060"/>
                </a:solidFill>
              </a:rPr>
              <a:t> </a:t>
            </a:r>
            <a:r>
              <a:rPr lang="en-US" sz="1800" dirty="0">
                <a:solidFill>
                  <a:srgbClr val="002060"/>
                </a:solidFill>
              </a:rPr>
              <a:t>file must be copied to </a:t>
            </a:r>
            <a:r>
              <a:rPr lang="en-US" sz="1800" dirty="0" smtClean="0">
                <a:solidFill>
                  <a:srgbClr val="002060"/>
                </a:solidFill>
                <a:latin typeface="Courier New" panose="02070309020205020404" pitchFamily="49" charset="0"/>
              </a:rPr>
              <a:t>”grades”</a:t>
            </a:r>
            <a:r>
              <a:rPr lang="en-US" sz="1800" dirty="0" smtClean="0">
                <a:solidFill>
                  <a:srgbClr val="002060"/>
                </a:solidFill>
              </a:rPr>
              <a:t> </a:t>
            </a:r>
            <a:r>
              <a:rPr lang="en-US" sz="1800" dirty="0">
                <a:solidFill>
                  <a:srgbClr val="002060"/>
                </a:solidFill>
              </a:rPr>
              <a:t>as follows:</a:t>
            </a:r>
            <a:endParaRPr lang="en-US" sz="1800" dirty="0">
              <a:solidFill>
                <a:srgbClr val="002060"/>
              </a:solidFill>
            </a:endParaRPr>
          </a:p>
        </p:txBody>
      </p:sp>
      <p:sp>
        <p:nvSpPr>
          <p:cNvPr id="5" name="Content Placeholder 4"/>
          <p:cNvSpPr>
            <a:spLocks noGrp="1"/>
          </p:cNvSpPr>
          <p:nvPr>
            <p:ph idx="4294967295"/>
          </p:nvPr>
        </p:nvSpPr>
        <p:spPr>
          <a:xfrm>
            <a:off x="1409252" y="1904104"/>
            <a:ext cx="8208084" cy="3829722"/>
          </a:xfrm>
        </p:spPr>
        <p:txBody>
          <a:bodyPr>
            <a:normAutofit/>
          </a:bodyPr>
          <a:lstStyle/>
          <a:p>
            <a:pPr marL="0" indent="0">
              <a:lnSpc>
                <a:spcPct val="10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Open “grades” for Output As </a:t>
            </a:r>
            <a:r>
              <a:rPr lang="en-US" sz="1800" b="1" dirty="0" err="1">
                <a:solidFill>
                  <a:srgbClr val="0070C0"/>
                </a:solidFill>
                <a:latin typeface="Courier New" panose="02070309020205020404" pitchFamily="49" charset="0"/>
              </a:rPr>
              <a:t>TargetFile</a:t>
            </a:r>
            <a:endParaRPr lang="en-US" sz="1800" b="1" dirty="0">
              <a:solidFill>
                <a:srgbClr val="0070C0"/>
              </a:solidFill>
              <a:latin typeface="Courier New" panose="02070309020205020404" pitchFamily="49" charset="0"/>
            </a:endParaRPr>
          </a:p>
          <a:p>
            <a:pPr marL="0" indent="0">
              <a:lnSpc>
                <a:spcPct val="100000"/>
              </a:lnSpc>
              <a:spcBef>
                <a:spcPts val="0"/>
              </a:spcBef>
              <a:spcAft>
                <a:spcPts val="600"/>
              </a:spcAft>
              <a:buFont typeface="Times" panose="02020603050405020304" pitchFamily="18" charset="0"/>
              <a:buNone/>
            </a:pPr>
            <a:r>
              <a:rPr lang="en-US" sz="1800" dirty="0" smtClean="0">
                <a:solidFill>
                  <a:srgbClr val="002060"/>
                </a:solidFill>
                <a:latin typeface="Courier New" panose="02070309020205020404" pitchFamily="49" charset="0"/>
              </a:rPr>
              <a:t>Open </a:t>
            </a:r>
            <a:r>
              <a:rPr lang="en-US" sz="1800" dirty="0">
                <a:solidFill>
                  <a:srgbClr val="002060"/>
                </a:solidFill>
                <a:latin typeface="Courier New" panose="02070309020205020404" pitchFamily="49" charset="0"/>
              </a:rPr>
              <a:t>“scratch” for Input As </a:t>
            </a:r>
            <a:r>
              <a:rPr lang="en-US" sz="1800" b="1" dirty="0" err="1">
                <a:solidFill>
                  <a:srgbClr val="0070C0"/>
                </a:solidFill>
                <a:latin typeface="Courier New" panose="02070309020205020404" pitchFamily="49" charset="0"/>
              </a:rPr>
              <a:t>SourceFile</a:t>
            </a:r>
            <a:endParaRPr lang="en-US" sz="1800" b="1" dirty="0">
              <a:solidFill>
                <a:srgbClr val="0070C0"/>
              </a:solidFill>
              <a:latin typeface="Courier New" panose="02070309020205020404" pitchFamily="49" charset="0"/>
            </a:endParaRPr>
          </a:p>
          <a:p>
            <a:pPr marL="0" indent="0">
              <a:lnSpc>
                <a:spcPct val="100000"/>
              </a:lnSpc>
              <a:spcBef>
                <a:spcPts val="0"/>
              </a:spcBef>
              <a:spcAft>
                <a:spcPts val="600"/>
              </a:spcAft>
              <a:buFont typeface="Times" panose="02020603050405020304" pitchFamily="18" charset="0"/>
              <a:buNone/>
            </a:pPr>
            <a:r>
              <a:rPr lang="en-US" sz="1800" dirty="0" smtClean="0">
                <a:solidFill>
                  <a:srgbClr val="002060"/>
                </a:solidFill>
                <a:latin typeface="Courier New" panose="02070309020205020404" pitchFamily="49" charset="0"/>
              </a:rPr>
              <a:t>While </a:t>
            </a:r>
            <a:r>
              <a:rPr lang="en-US" sz="1800" dirty="0">
                <a:solidFill>
                  <a:srgbClr val="002060"/>
                </a:solidFill>
                <a:latin typeface="Courier New" panose="02070309020205020404" pitchFamily="49" charset="0"/>
              </a:rPr>
              <a:t>NOT EOF(</a:t>
            </a:r>
            <a:r>
              <a:rPr lang="en-US" sz="1800" b="1" dirty="0" err="1">
                <a:solidFill>
                  <a:srgbClr val="0070C0"/>
                </a:solidFill>
                <a:latin typeface="Courier New" panose="02070309020205020404" pitchFamily="49" charset="0"/>
              </a:rPr>
              <a:t>SourceFile</a:t>
            </a:r>
            <a:r>
              <a:rPr lang="en-US" sz="1800" dirty="0">
                <a:solidFill>
                  <a:srgbClr val="002060"/>
                </a:solidFill>
                <a:latin typeface="Courier New" panose="02070309020205020404" pitchFamily="49" charset="0"/>
              </a:rPr>
              <a:t>)</a:t>
            </a:r>
          </a:p>
          <a:p>
            <a:pPr marL="0" indent="0">
              <a:lnSpc>
                <a:spcPct val="10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	Read </a:t>
            </a:r>
            <a:r>
              <a:rPr lang="en-US" sz="1800" b="1" dirty="0" err="1">
                <a:solidFill>
                  <a:srgbClr val="0070C0"/>
                </a:solidFill>
                <a:latin typeface="Courier New" panose="02070309020205020404" pitchFamily="49" charset="0"/>
              </a:rPr>
              <a:t>SourceFile</a:t>
            </a:r>
            <a:r>
              <a:rPr lang="en-US" sz="1800" dirty="0">
                <a:solidFill>
                  <a:srgbClr val="002060"/>
                </a:solidFill>
                <a:latin typeface="Courier New" panose="02070309020205020404" pitchFamily="49" charset="0"/>
              </a:rPr>
              <a:t>, </a:t>
            </a:r>
            <a:r>
              <a:rPr lang="en-US" sz="1800" b="1" dirty="0">
                <a:solidFill>
                  <a:srgbClr val="0070C0"/>
                </a:solidFill>
                <a:latin typeface="Courier New" panose="02070309020205020404" pitchFamily="49" charset="0"/>
              </a:rPr>
              <a:t>Student</a:t>
            </a:r>
            <a:r>
              <a:rPr lang="en-US" sz="1800" dirty="0">
                <a:solidFill>
                  <a:srgbClr val="002060"/>
                </a:solidFill>
                <a:latin typeface="Courier New" panose="02070309020205020404" pitchFamily="49" charset="0"/>
              </a:rPr>
              <a:t>, </a:t>
            </a:r>
            <a:r>
              <a:rPr lang="en-US" sz="1800" b="1" dirty="0">
                <a:solidFill>
                  <a:srgbClr val="0070C0"/>
                </a:solidFill>
                <a:latin typeface="Courier New" panose="02070309020205020404" pitchFamily="49" charset="0"/>
              </a:rPr>
              <a:t>Score</a:t>
            </a:r>
          </a:p>
          <a:p>
            <a:pPr marL="0" indent="0">
              <a:lnSpc>
                <a:spcPct val="100000"/>
              </a:lnSpc>
              <a:spcBef>
                <a:spcPts val="0"/>
              </a:spcBef>
              <a:spcAft>
                <a:spcPts val="600"/>
              </a:spcAft>
              <a:buFont typeface="Times" panose="02020603050405020304" pitchFamily="18" charset="0"/>
              <a:buNone/>
            </a:pPr>
            <a:r>
              <a:rPr lang="en-US" sz="1800" dirty="0">
                <a:solidFill>
                  <a:srgbClr val="002060"/>
                </a:solidFill>
                <a:latin typeface="Courier New" panose="02070309020205020404" pitchFamily="49" charset="0"/>
              </a:rPr>
              <a:t>	Write </a:t>
            </a:r>
            <a:r>
              <a:rPr lang="en-US" sz="1800" b="1" dirty="0" err="1">
                <a:solidFill>
                  <a:srgbClr val="0070C0"/>
                </a:solidFill>
                <a:latin typeface="Courier New" panose="02070309020205020404" pitchFamily="49" charset="0"/>
              </a:rPr>
              <a:t>TargetFile</a:t>
            </a:r>
            <a:r>
              <a:rPr lang="en-US" sz="1800" dirty="0">
                <a:solidFill>
                  <a:srgbClr val="002060"/>
                </a:solidFill>
                <a:latin typeface="Courier New" panose="02070309020205020404" pitchFamily="49" charset="0"/>
              </a:rPr>
              <a:t>, </a:t>
            </a:r>
            <a:r>
              <a:rPr lang="en-US" sz="1800" b="1" dirty="0">
                <a:solidFill>
                  <a:srgbClr val="0070C0"/>
                </a:solidFill>
                <a:latin typeface="Courier New" panose="02070309020205020404" pitchFamily="49" charset="0"/>
              </a:rPr>
              <a:t>Student</a:t>
            </a:r>
            <a:r>
              <a:rPr lang="en-US" sz="1800" dirty="0">
                <a:solidFill>
                  <a:srgbClr val="002060"/>
                </a:solidFill>
                <a:latin typeface="Courier New" panose="02070309020205020404" pitchFamily="49" charset="0"/>
              </a:rPr>
              <a:t>, </a:t>
            </a:r>
            <a:r>
              <a:rPr lang="en-US" sz="1800" b="1" dirty="0">
                <a:solidFill>
                  <a:srgbClr val="0070C0"/>
                </a:solidFill>
                <a:latin typeface="Courier New" panose="02070309020205020404" pitchFamily="49" charset="0"/>
              </a:rPr>
              <a:t>Score</a:t>
            </a:r>
          </a:p>
          <a:p>
            <a:pPr marL="0" indent="0">
              <a:lnSpc>
                <a:spcPct val="100000"/>
              </a:lnSpc>
              <a:spcBef>
                <a:spcPts val="0"/>
              </a:spcBef>
              <a:spcAft>
                <a:spcPts val="600"/>
              </a:spcAft>
              <a:buFont typeface="Times" panose="02020603050405020304" pitchFamily="18" charset="0"/>
              <a:buNone/>
            </a:pPr>
            <a:r>
              <a:rPr lang="en-US" sz="1800" dirty="0" smtClean="0">
                <a:solidFill>
                  <a:srgbClr val="002060"/>
                </a:solidFill>
                <a:latin typeface="Courier New" panose="02070309020205020404" pitchFamily="49" charset="0"/>
              </a:rPr>
              <a:t>End </a:t>
            </a:r>
            <a:r>
              <a:rPr lang="en-US" sz="1800" dirty="0">
                <a:solidFill>
                  <a:srgbClr val="002060"/>
                </a:solidFill>
                <a:latin typeface="Courier New" panose="02070309020205020404" pitchFamily="49" charset="0"/>
              </a:rPr>
              <a:t>While</a:t>
            </a:r>
          </a:p>
          <a:p>
            <a:pPr marL="0" indent="0">
              <a:lnSpc>
                <a:spcPct val="100000"/>
              </a:lnSpc>
              <a:spcBef>
                <a:spcPts val="0"/>
              </a:spcBef>
              <a:spcAft>
                <a:spcPts val="600"/>
              </a:spcAft>
              <a:buFont typeface="Times" panose="02020603050405020304" pitchFamily="18" charset="0"/>
              <a:buNone/>
            </a:pPr>
            <a:r>
              <a:rPr lang="en-US" sz="1800" dirty="0" smtClean="0">
                <a:solidFill>
                  <a:srgbClr val="002060"/>
                </a:solidFill>
                <a:latin typeface="Courier New" panose="02070309020205020404" pitchFamily="49" charset="0"/>
              </a:rPr>
              <a:t>Close </a:t>
            </a:r>
            <a:r>
              <a:rPr lang="en-US" sz="1800" b="1" dirty="0" err="1">
                <a:solidFill>
                  <a:srgbClr val="0070C0"/>
                </a:solidFill>
                <a:latin typeface="Courier New" panose="02070309020205020404" pitchFamily="49" charset="0"/>
              </a:rPr>
              <a:t>SourceFile</a:t>
            </a:r>
            <a:r>
              <a:rPr lang="en-US" sz="1800" dirty="0">
                <a:solidFill>
                  <a:srgbClr val="002060"/>
                </a:solidFill>
                <a:latin typeface="Courier New" panose="02070309020205020404" pitchFamily="49" charset="0"/>
              </a:rPr>
              <a:t>, </a:t>
            </a:r>
            <a:r>
              <a:rPr lang="en-US" sz="1800" b="1" dirty="0" err="1">
                <a:solidFill>
                  <a:srgbClr val="0070C0"/>
                </a:solidFill>
                <a:latin typeface="Courier New" panose="02070309020205020404" pitchFamily="49" charset="0"/>
              </a:rPr>
              <a:t>TargetFile</a:t>
            </a:r>
            <a:endParaRPr lang="en-US" sz="1800" b="1" dirty="0">
              <a:solidFill>
                <a:srgbClr val="0070C0"/>
              </a:solidFill>
              <a:latin typeface="Courier New" panose="02070309020205020404" pitchFamily="49" charset="0"/>
            </a:endParaRPr>
          </a:p>
          <a:p>
            <a:pPr marL="0" lvl="2" indent="0">
              <a:lnSpc>
                <a:spcPct val="100000"/>
              </a:lnSpc>
              <a:spcBef>
                <a:spcPts val="0"/>
              </a:spcBef>
              <a:spcAft>
                <a:spcPts val="600"/>
              </a:spcAft>
              <a:buFontTx/>
              <a:buNone/>
            </a:pPr>
            <a:endParaRPr lang="en-US" sz="1800" dirty="0">
              <a:solidFill>
                <a:srgbClr val="002060"/>
              </a:solidFill>
              <a:latin typeface="Courier New" panose="02070309020205020404" pitchFamily="49" charset="0"/>
            </a:endParaRPr>
          </a:p>
          <a:p>
            <a:pPr marL="0" indent="0">
              <a:lnSpc>
                <a:spcPct val="100000"/>
              </a:lnSpc>
              <a:spcBef>
                <a:spcPts val="0"/>
              </a:spcBef>
              <a:spcAft>
                <a:spcPts val="600"/>
              </a:spcAft>
              <a:buFont typeface="Times" panose="02020603050405020304" pitchFamily="18" charset="0"/>
              <a:buNone/>
            </a:pPr>
            <a:r>
              <a:rPr lang="en-US" sz="1800" dirty="0">
                <a:solidFill>
                  <a:srgbClr val="002060"/>
                </a:solidFill>
              </a:rPr>
              <a:t>Note: the scratch file still contains the information but it doesn’t matter. The next time you open the scratch file to modify another file, the old contents will be erased. </a:t>
            </a:r>
          </a:p>
        </p:txBody>
      </p:sp>
    </p:spTree>
    <p:extLst>
      <p:ext uri="{BB962C8B-B14F-4D97-AF65-F5344CB8AC3E}">
        <p14:creationId xmlns:p14="http://schemas.microsoft.com/office/powerpoint/2010/main" val="24232823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670560" y="268942"/>
            <a:ext cx="10058400" cy="623943"/>
          </a:xfrm>
        </p:spPr>
        <p:txBody>
          <a:bodyPr>
            <a:noAutofit/>
          </a:bodyPr>
          <a:lstStyle/>
          <a:p>
            <a:pPr>
              <a:spcAft>
                <a:spcPts val="1200"/>
              </a:spcAft>
            </a:pPr>
            <a:r>
              <a:rPr lang="en-US" sz="3200" b="1" dirty="0" smtClean="0">
                <a:solidFill>
                  <a:srgbClr val="002060"/>
                </a:solidFill>
              </a:rPr>
              <a:t>Example: </a:t>
            </a:r>
            <a:r>
              <a:rPr lang="en-US" sz="3200" b="1" dirty="0" smtClean="0">
                <a:solidFill>
                  <a:srgbClr val="002060"/>
                </a:solidFill>
              </a:rPr>
              <a:t>Modifying One Fiel</a:t>
            </a:r>
            <a:r>
              <a:rPr lang="en-US" sz="3200" b="1" dirty="0" smtClean="0">
                <a:solidFill>
                  <a:srgbClr val="002060"/>
                </a:solidFill>
              </a:rPr>
              <a:t>d in One Record</a:t>
            </a:r>
            <a:endParaRPr lang="en-US" sz="1800" dirty="0">
              <a:solidFill>
                <a:srgbClr val="002060"/>
              </a:solidFill>
            </a:endParaRPr>
          </a:p>
        </p:txBody>
      </p:sp>
      <p:sp>
        <p:nvSpPr>
          <p:cNvPr id="5" name="Content Placeholder 4"/>
          <p:cNvSpPr>
            <a:spLocks noGrp="1"/>
          </p:cNvSpPr>
          <p:nvPr>
            <p:ph idx="4294967295"/>
          </p:nvPr>
        </p:nvSpPr>
        <p:spPr>
          <a:xfrm>
            <a:off x="670560" y="892885"/>
            <a:ext cx="8946776" cy="5303520"/>
          </a:xfrm>
        </p:spPr>
        <p:txBody>
          <a:bodyPr>
            <a:noAutofit/>
          </a:bodyPr>
          <a:lstStyle/>
          <a:p>
            <a:pPr marL="0" indent="0">
              <a:lnSpc>
                <a:spcPct val="12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1	Declare </a:t>
            </a:r>
            <a:r>
              <a:rPr lang="en-US" sz="1600" b="1" dirty="0">
                <a:solidFill>
                  <a:srgbClr val="0070C0"/>
                </a:solidFill>
                <a:latin typeface="Courier New" panose="02070309020205020404" pitchFamily="49" charset="0"/>
              </a:rPr>
              <a:t>Name</a:t>
            </a:r>
            <a:r>
              <a:rPr lang="en-US" sz="1600" dirty="0">
                <a:solidFill>
                  <a:srgbClr val="002060"/>
                </a:solidFill>
                <a:latin typeface="Courier New" panose="02070309020205020404" pitchFamily="49" charset="0"/>
              </a:rPr>
              <a:t> As String</a:t>
            </a: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2 	Declare </a:t>
            </a:r>
            <a:r>
              <a:rPr lang="en-US" sz="1600" b="1" dirty="0" err="1">
                <a:solidFill>
                  <a:srgbClr val="0070C0"/>
                </a:solidFill>
                <a:latin typeface="Courier New" panose="02070309020205020404" pitchFamily="49" charset="0"/>
              </a:rPr>
              <a:t>NewScore</a:t>
            </a:r>
            <a:r>
              <a:rPr lang="en-US" sz="1600" dirty="0">
                <a:solidFill>
                  <a:srgbClr val="002060"/>
                </a:solidFill>
                <a:latin typeface="Courier New" panose="02070309020205020404" pitchFamily="49" charset="0"/>
              </a:rPr>
              <a:t> As Integer</a:t>
            </a: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3 	Open “grades” For Input As </a:t>
            </a:r>
            <a:r>
              <a:rPr lang="en-US" sz="1600" b="1" dirty="0" err="1">
                <a:solidFill>
                  <a:srgbClr val="0070C0"/>
                </a:solidFill>
                <a:latin typeface="Courier New" panose="02070309020205020404" pitchFamily="49" charset="0"/>
              </a:rPr>
              <a:t>GivenFile</a:t>
            </a:r>
            <a:endParaRPr lang="en-US" sz="1600" b="1" dirty="0">
              <a:solidFill>
                <a:srgbClr val="0070C0"/>
              </a:solidFill>
              <a:latin typeface="Courier New" panose="02070309020205020404" pitchFamily="49" charset="0"/>
            </a:endParaRP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4 	Open “scratch” For Output As </a:t>
            </a:r>
            <a:r>
              <a:rPr lang="en-US" sz="1600" b="1" dirty="0" err="1">
                <a:solidFill>
                  <a:srgbClr val="0070C0"/>
                </a:solidFill>
                <a:latin typeface="Courier New" panose="02070309020205020404" pitchFamily="49" charset="0"/>
              </a:rPr>
              <a:t>TempFile</a:t>
            </a:r>
            <a:endParaRPr lang="en-US" sz="1600" b="1" dirty="0">
              <a:solidFill>
                <a:srgbClr val="0070C0"/>
              </a:solidFill>
              <a:latin typeface="Courier New" panose="02070309020205020404" pitchFamily="49" charset="0"/>
            </a:endParaRP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5 	Write “Enter the name of the student: “</a:t>
            </a: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6 	Input </a:t>
            </a:r>
            <a:r>
              <a:rPr lang="en-US" sz="1600" b="1" dirty="0">
                <a:solidFill>
                  <a:srgbClr val="0070C0"/>
                </a:solidFill>
                <a:latin typeface="Courier New" panose="02070309020205020404" pitchFamily="49" charset="0"/>
              </a:rPr>
              <a:t>Name</a:t>
            </a: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7 	Write “Enter new test score: “</a:t>
            </a: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8 	Input </a:t>
            </a:r>
            <a:r>
              <a:rPr lang="en-US" sz="1600" b="1" dirty="0" err="1">
                <a:solidFill>
                  <a:srgbClr val="0070C0"/>
                </a:solidFill>
                <a:latin typeface="Courier New" panose="02070309020205020404" pitchFamily="49" charset="0"/>
              </a:rPr>
              <a:t>NewScore</a:t>
            </a:r>
            <a:endParaRPr lang="en-US" sz="1600" b="1" dirty="0">
              <a:solidFill>
                <a:srgbClr val="0070C0"/>
              </a:solidFill>
              <a:latin typeface="Courier New" panose="02070309020205020404" pitchFamily="49" charset="0"/>
            </a:endParaRP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9 	While NOT EOF(</a:t>
            </a:r>
            <a:r>
              <a:rPr lang="en-US" sz="1600" b="1" dirty="0" err="1">
                <a:solidFill>
                  <a:srgbClr val="0070C0"/>
                </a:solidFill>
                <a:latin typeface="Courier New" panose="02070309020205020404" pitchFamily="49" charset="0"/>
              </a:rPr>
              <a:t>GivenFile</a:t>
            </a:r>
            <a:r>
              <a:rPr lang="en-US" sz="1600" dirty="0">
                <a:solidFill>
                  <a:srgbClr val="002060"/>
                </a:solidFill>
                <a:latin typeface="Courier New" panose="02070309020205020404" pitchFamily="49" charset="0"/>
              </a:rPr>
              <a:t>)</a:t>
            </a: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10		Read </a:t>
            </a:r>
            <a:r>
              <a:rPr lang="en-US" sz="1600" b="1" dirty="0" err="1">
                <a:solidFill>
                  <a:srgbClr val="0070C0"/>
                </a:solidFill>
                <a:latin typeface="Courier New" panose="02070309020205020404" pitchFamily="49" charset="0"/>
              </a:rPr>
              <a:t>GivenFile</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Student</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Score</a:t>
            </a: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11		If </a:t>
            </a:r>
            <a:r>
              <a:rPr lang="en-US" sz="1600" b="1" dirty="0">
                <a:solidFill>
                  <a:srgbClr val="0070C0"/>
                </a:solidFill>
                <a:latin typeface="Courier New" panose="02070309020205020404" pitchFamily="49" charset="0"/>
              </a:rPr>
              <a:t>Student</a:t>
            </a:r>
            <a:r>
              <a:rPr lang="en-US" sz="1600" dirty="0">
                <a:solidFill>
                  <a:srgbClr val="002060"/>
                </a:solidFill>
                <a:latin typeface="Courier New" panose="02070309020205020404" pitchFamily="49" charset="0"/>
              </a:rPr>
              <a:t> == </a:t>
            </a:r>
            <a:r>
              <a:rPr lang="en-US" sz="1600" b="1" dirty="0">
                <a:solidFill>
                  <a:srgbClr val="0070C0"/>
                </a:solidFill>
                <a:latin typeface="Courier New" panose="02070309020205020404" pitchFamily="49" charset="0"/>
              </a:rPr>
              <a:t>Name</a:t>
            </a:r>
            <a:r>
              <a:rPr lang="en-US" sz="1600" dirty="0">
                <a:solidFill>
                  <a:srgbClr val="002060"/>
                </a:solidFill>
                <a:latin typeface="Courier New" panose="02070309020205020404" pitchFamily="49" charset="0"/>
              </a:rPr>
              <a:t> Then</a:t>
            </a: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12			Write </a:t>
            </a:r>
            <a:r>
              <a:rPr lang="en-US" sz="1600" b="1" dirty="0" err="1">
                <a:solidFill>
                  <a:srgbClr val="0070C0"/>
                </a:solidFill>
                <a:latin typeface="Courier New" panose="02070309020205020404" pitchFamily="49" charset="0"/>
              </a:rPr>
              <a:t>TempFile</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Student</a:t>
            </a:r>
            <a:r>
              <a:rPr lang="en-US" sz="1600" dirty="0">
                <a:solidFill>
                  <a:srgbClr val="002060"/>
                </a:solidFill>
                <a:latin typeface="Courier New" panose="02070309020205020404" pitchFamily="49" charset="0"/>
              </a:rPr>
              <a:t>, </a:t>
            </a:r>
            <a:r>
              <a:rPr lang="en-US" sz="1600" b="1" dirty="0" err="1">
                <a:solidFill>
                  <a:srgbClr val="0070C0"/>
                </a:solidFill>
                <a:latin typeface="Courier New" panose="02070309020205020404" pitchFamily="49" charset="0"/>
              </a:rPr>
              <a:t>NewScore</a:t>
            </a:r>
            <a:endParaRPr lang="en-US" sz="1600" b="1" dirty="0">
              <a:solidFill>
                <a:srgbClr val="0070C0"/>
              </a:solidFill>
              <a:latin typeface="Courier New" panose="02070309020205020404" pitchFamily="49" charset="0"/>
            </a:endParaRP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13		Else</a:t>
            </a: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14 		Write </a:t>
            </a:r>
            <a:r>
              <a:rPr lang="en-US" sz="1600" b="1" dirty="0" err="1">
                <a:solidFill>
                  <a:srgbClr val="0070C0"/>
                </a:solidFill>
                <a:latin typeface="Courier New" panose="02070309020205020404" pitchFamily="49" charset="0"/>
              </a:rPr>
              <a:t>TempFile</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Student</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Score</a:t>
            </a: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15 	End If</a:t>
            </a: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16	End While</a:t>
            </a: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17	Close </a:t>
            </a:r>
            <a:r>
              <a:rPr lang="en-US" sz="1600" b="1" dirty="0" err="1">
                <a:solidFill>
                  <a:srgbClr val="0070C0"/>
                </a:solidFill>
                <a:latin typeface="Courier New" panose="02070309020205020404" pitchFamily="49" charset="0"/>
              </a:rPr>
              <a:t>GivenFile</a:t>
            </a:r>
            <a:r>
              <a:rPr lang="en-US" sz="1600" dirty="0">
                <a:solidFill>
                  <a:srgbClr val="002060"/>
                </a:solidFill>
                <a:latin typeface="Courier New" panose="02070309020205020404" pitchFamily="49" charset="0"/>
              </a:rPr>
              <a:t>, </a:t>
            </a:r>
            <a:r>
              <a:rPr lang="en-US" sz="1600" b="1" dirty="0" err="1">
                <a:solidFill>
                  <a:srgbClr val="0070C0"/>
                </a:solidFill>
                <a:latin typeface="Courier New" panose="02070309020205020404" pitchFamily="49" charset="0"/>
              </a:rPr>
              <a:t>TempFile</a:t>
            </a:r>
            <a:endParaRPr lang="en-US" sz="1600" b="1" dirty="0">
              <a:solidFill>
                <a:srgbClr val="0070C0"/>
              </a:solidFill>
              <a:latin typeface="Courier New" panose="02070309020205020404" pitchFamily="49" charset="0"/>
            </a:endParaRPr>
          </a:p>
          <a:p>
            <a:pPr marL="0" indent="0">
              <a:lnSpc>
                <a:spcPct val="12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18	Copy the file scratch onto the file grades</a:t>
            </a:r>
            <a:endParaRPr lang="en-US" sz="1600" dirty="0">
              <a:solidFill>
                <a:srgbClr val="002060"/>
              </a:solidFill>
              <a:latin typeface="Courier New" panose="02070309020205020404" pitchFamily="49" charset="0"/>
            </a:endParaRPr>
          </a:p>
        </p:txBody>
      </p:sp>
    </p:spTree>
    <p:extLst>
      <p:ext uri="{BB962C8B-B14F-4D97-AF65-F5344CB8AC3E}">
        <p14:creationId xmlns:p14="http://schemas.microsoft.com/office/powerpoint/2010/main" val="31975798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chemeClr val="accent1">
                    <a:lumMod val="75000"/>
                  </a:schemeClr>
                </a:solidFill>
              </a:rPr>
              <a:t>10.1 An Introduction to </a:t>
            </a:r>
            <a:r>
              <a:rPr lang="en-US" sz="4400" b="1" dirty="0" smtClean="0">
                <a:solidFill>
                  <a:schemeClr val="accent1">
                    <a:lumMod val="75000"/>
                  </a:schemeClr>
                </a:solidFill>
              </a:rPr>
              <a:t>Files</a:t>
            </a:r>
            <a:endParaRPr lang="en-US" sz="4400" b="1" dirty="0">
              <a:solidFill>
                <a:schemeClr val="accent1">
                  <a:lumMod val="75000"/>
                </a:schemeClr>
              </a:solidFill>
            </a:endParaRPr>
          </a:p>
        </p:txBody>
      </p:sp>
      <p:sp>
        <p:nvSpPr>
          <p:cNvPr id="3" name="Content Placeholder 2"/>
          <p:cNvSpPr>
            <a:spLocks noGrp="1"/>
          </p:cNvSpPr>
          <p:nvPr>
            <p:ph idx="1"/>
          </p:nvPr>
        </p:nvSpPr>
        <p:spPr/>
        <p:txBody>
          <a:bodyPr>
            <a:noAutofit/>
          </a:bodyPr>
          <a:lstStyle/>
          <a:p>
            <a:r>
              <a:rPr lang="en-US" sz="2800" dirty="0">
                <a:solidFill>
                  <a:srgbClr val="002060"/>
                </a:solidFill>
              </a:rPr>
              <a:t>A </a:t>
            </a:r>
            <a:r>
              <a:rPr lang="en-US" sz="2800" b="1" dirty="0">
                <a:solidFill>
                  <a:srgbClr val="002060"/>
                </a:solidFill>
              </a:rPr>
              <a:t>file</a:t>
            </a:r>
            <a:r>
              <a:rPr lang="en-US" sz="2800" dirty="0">
                <a:solidFill>
                  <a:srgbClr val="002060"/>
                </a:solidFill>
              </a:rPr>
              <a:t> is a collection of information that has been assigned a name and stored separately from the program that created </a:t>
            </a:r>
            <a:r>
              <a:rPr lang="en-US" sz="2800" dirty="0" smtClean="0">
                <a:solidFill>
                  <a:srgbClr val="002060"/>
                </a:solidFill>
              </a:rPr>
              <a:t>it. </a:t>
            </a:r>
            <a:endParaRPr lang="en-US" sz="2800" dirty="0">
              <a:solidFill>
                <a:srgbClr val="002060"/>
              </a:solidFill>
            </a:endParaRPr>
          </a:p>
          <a:p>
            <a:r>
              <a:rPr lang="en-US" sz="2800" dirty="0">
                <a:solidFill>
                  <a:srgbClr val="002060"/>
                </a:solidFill>
              </a:rPr>
              <a:t>A file may contain programs or </a:t>
            </a:r>
            <a:r>
              <a:rPr lang="en-US" sz="2800" dirty="0" smtClean="0">
                <a:solidFill>
                  <a:srgbClr val="002060"/>
                </a:solidFill>
              </a:rPr>
              <a:t>data.</a:t>
            </a:r>
            <a:endParaRPr lang="en-US" sz="2800" dirty="0">
              <a:solidFill>
                <a:srgbClr val="002060"/>
              </a:solidFill>
            </a:endParaRPr>
          </a:p>
          <a:p>
            <a:r>
              <a:rPr lang="en-US" sz="2800" dirty="0" smtClean="0">
                <a:solidFill>
                  <a:srgbClr val="002060"/>
                </a:solidFill>
              </a:rPr>
              <a:t>There are two main types </a:t>
            </a:r>
            <a:r>
              <a:rPr lang="en-US" sz="2800" dirty="0">
                <a:solidFill>
                  <a:srgbClr val="002060"/>
                </a:solidFill>
              </a:rPr>
              <a:t>of files:</a:t>
            </a:r>
          </a:p>
          <a:p>
            <a:pPr lvl="1"/>
            <a:r>
              <a:rPr lang="en-US" sz="3200" b="1" dirty="0">
                <a:solidFill>
                  <a:srgbClr val="002060"/>
                </a:solidFill>
              </a:rPr>
              <a:t>Text</a:t>
            </a:r>
            <a:r>
              <a:rPr lang="en-US" sz="3200" dirty="0">
                <a:solidFill>
                  <a:srgbClr val="002060"/>
                </a:solidFill>
              </a:rPr>
              <a:t> </a:t>
            </a:r>
            <a:r>
              <a:rPr lang="en-US" sz="3200" b="1" dirty="0">
                <a:solidFill>
                  <a:srgbClr val="002060"/>
                </a:solidFill>
              </a:rPr>
              <a:t>files</a:t>
            </a:r>
            <a:r>
              <a:rPr lang="en-US" sz="3200" dirty="0">
                <a:solidFill>
                  <a:srgbClr val="002060"/>
                </a:solidFill>
              </a:rPr>
              <a:t>  </a:t>
            </a:r>
          </a:p>
          <a:p>
            <a:pPr lvl="1"/>
            <a:r>
              <a:rPr lang="en-US" sz="3200" b="1" dirty="0">
                <a:solidFill>
                  <a:srgbClr val="002060"/>
                </a:solidFill>
              </a:rPr>
              <a:t>Binary</a:t>
            </a:r>
            <a:r>
              <a:rPr lang="en-US" sz="3200" dirty="0">
                <a:solidFill>
                  <a:srgbClr val="002060"/>
                </a:solidFill>
              </a:rPr>
              <a:t> </a:t>
            </a:r>
            <a:r>
              <a:rPr lang="en-US" sz="3200" b="1" dirty="0">
                <a:solidFill>
                  <a:srgbClr val="002060"/>
                </a:solidFill>
              </a:rPr>
              <a:t>files</a:t>
            </a:r>
            <a:endParaRPr lang="en-US" sz="3200" b="1"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609786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670560" y="268942"/>
            <a:ext cx="10058400" cy="360563"/>
          </a:xfrm>
        </p:spPr>
        <p:txBody>
          <a:bodyPr>
            <a:noAutofit/>
          </a:bodyPr>
          <a:lstStyle/>
          <a:p>
            <a:pPr>
              <a:spcAft>
                <a:spcPts val="1200"/>
              </a:spcAft>
            </a:pPr>
            <a:r>
              <a:rPr lang="en-US" sz="2400" b="1" dirty="0" smtClean="0">
                <a:solidFill>
                  <a:srgbClr val="002060"/>
                </a:solidFill>
              </a:rPr>
              <a:t>Example: </a:t>
            </a:r>
            <a:r>
              <a:rPr lang="en-US" sz="2400" b="1" dirty="0" smtClean="0">
                <a:solidFill>
                  <a:srgbClr val="002060"/>
                </a:solidFill>
              </a:rPr>
              <a:t>Inserting a </a:t>
            </a:r>
            <a:r>
              <a:rPr lang="en-US" sz="2400" b="1" dirty="0" smtClean="0">
                <a:solidFill>
                  <a:srgbClr val="002060"/>
                </a:solidFill>
              </a:rPr>
              <a:t>Record into a Sequential File</a:t>
            </a:r>
            <a:endParaRPr lang="en-US" sz="2400" dirty="0">
              <a:solidFill>
                <a:srgbClr val="002060"/>
              </a:solidFill>
            </a:endParaRPr>
          </a:p>
        </p:txBody>
      </p:sp>
      <p:sp>
        <p:nvSpPr>
          <p:cNvPr id="5" name="Content Placeholder 4"/>
          <p:cNvSpPr>
            <a:spLocks noGrp="1"/>
          </p:cNvSpPr>
          <p:nvPr>
            <p:ph idx="4294967295"/>
          </p:nvPr>
        </p:nvSpPr>
        <p:spPr>
          <a:xfrm>
            <a:off x="670560" y="629505"/>
            <a:ext cx="8946776" cy="5303520"/>
          </a:xfrm>
        </p:spPr>
        <p:txBody>
          <a:bodyPr>
            <a:noAutofit/>
          </a:bodyPr>
          <a:lstStyle/>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1 	Declare </a:t>
            </a:r>
            <a:r>
              <a:rPr lang="en-US" sz="1400" b="1" dirty="0" err="1">
                <a:solidFill>
                  <a:srgbClr val="0070C0"/>
                </a:solidFill>
                <a:latin typeface="Courier New" panose="02070309020205020404" pitchFamily="49" charset="0"/>
              </a:rPr>
              <a:t>NewName</a:t>
            </a:r>
            <a:r>
              <a:rPr lang="en-US" sz="1400" dirty="0">
                <a:solidFill>
                  <a:srgbClr val="002060"/>
                </a:solidFill>
                <a:latin typeface="Courier New" panose="02070309020205020404" pitchFamily="49" charset="0"/>
              </a:rPr>
              <a:t> As String</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2 	Declare </a:t>
            </a:r>
            <a:r>
              <a:rPr lang="en-US" sz="1400" b="1" dirty="0" err="1">
                <a:solidFill>
                  <a:srgbClr val="0070C0"/>
                </a:solidFill>
                <a:latin typeface="Courier New" panose="02070309020205020404" pitchFamily="49" charset="0"/>
              </a:rPr>
              <a:t>NewScore</a:t>
            </a:r>
            <a:r>
              <a:rPr lang="en-US" sz="1400" dirty="0">
                <a:solidFill>
                  <a:srgbClr val="002060"/>
                </a:solidFill>
                <a:latin typeface="Courier New" panose="02070309020205020404" pitchFamily="49" charset="0"/>
              </a:rPr>
              <a:t> As Integer</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3 	Open </a:t>
            </a:r>
            <a:r>
              <a:rPr lang="en-US" sz="1400" dirty="0">
                <a:solidFill>
                  <a:srgbClr val="002060"/>
                </a:solidFill>
              </a:rPr>
              <a:t>“</a:t>
            </a:r>
            <a:r>
              <a:rPr lang="en-US" sz="1400" dirty="0">
                <a:solidFill>
                  <a:srgbClr val="002060"/>
                </a:solidFill>
                <a:latin typeface="Courier New" panose="02070309020205020404" pitchFamily="49" charset="0"/>
              </a:rPr>
              <a:t>grades</a:t>
            </a:r>
            <a:r>
              <a:rPr lang="en-US" sz="1400" dirty="0">
                <a:solidFill>
                  <a:srgbClr val="002060"/>
                </a:solidFill>
              </a:rPr>
              <a:t>”</a:t>
            </a:r>
            <a:r>
              <a:rPr lang="en-US" sz="1400" dirty="0">
                <a:solidFill>
                  <a:srgbClr val="002060"/>
                </a:solidFill>
                <a:latin typeface="Courier New" panose="02070309020205020404" pitchFamily="49" charset="0"/>
              </a:rPr>
              <a:t> For Input As </a:t>
            </a:r>
            <a:r>
              <a:rPr lang="en-US" sz="1400" b="1" dirty="0" err="1">
                <a:solidFill>
                  <a:srgbClr val="0070C0"/>
                </a:solidFill>
                <a:latin typeface="Courier New" panose="02070309020205020404" pitchFamily="49" charset="0"/>
              </a:rPr>
              <a:t>GivenFile</a:t>
            </a:r>
            <a:endParaRPr lang="en-US" sz="1400" b="1" dirty="0">
              <a:solidFill>
                <a:srgbClr val="0070C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4 	Open </a:t>
            </a:r>
            <a:r>
              <a:rPr lang="en-US" sz="1400" dirty="0">
                <a:solidFill>
                  <a:srgbClr val="002060"/>
                </a:solidFill>
              </a:rPr>
              <a:t>“</a:t>
            </a:r>
            <a:r>
              <a:rPr lang="en-US" sz="1400" dirty="0">
                <a:solidFill>
                  <a:srgbClr val="002060"/>
                </a:solidFill>
                <a:latin typeface="Courier New" panose="02070309020205020404" pitchFamily="49" charset="0"/>
              </a:rPr>
              <a:t>scratch</a:t>
            </a:r>
            <a:r>
              <a:rPr lang="en-US" sz="1400" dirty="0">
                <a:solidFill>
                  <a:srgbClr val="002060"/>
                </a:solidFill>
              </a:rPr>
              <a:t>”</a:t>
            </a:r>
            <a:r>
              <a:rPr lang="en-US" sz="1400" dirty="0">
                <a:solidFill>
                  <a:srgbClr val="002060"/>
                </a:solidFill>
                <a:latin typeface="Courier New" panose="02070309020205020404" pitchFamily="49" charset="0"/>
              </a:rPr>
              <a:t> For Output As </a:t>
            </a:r>
            <a:r>
              <a:rPr lang="en-US" sz="1400" b="1" dirty="0" err="1">
                <a:solidFill>
                  <a:srgbClr val="0070C0"/>
                </a:solidFill>
                <a:latin typeface="Courier New" panose="02070309020205020404" pitchFamily="49" charset="0"/>
              </a:rPr>
              <a:t>TempFile</a:t>
            </a:r>
            <a:endParaRPr lang="en-US" sz="1400" b="1" dirty="0">
              <a:solidFill>
                <a:srgbClr val="0070C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5 	Write </a:t>
            </a:r>
            <a:r>
              <a:rPr lang="en-US" sz="1400" dirty="0">
                <a:solidFill>
                  <a:srgbClr val="002060"/>
                </a:solidFill>
              </a:rPr>
              <a:t>“</a:t>
            </a:r>
            <a:r>
              <a:rPr lang="en-US" sz="1400" dirty="0">
                <a:solidFill>
                  <a:srgbClr val="002060"/>
                </a:solidFill>
                <a:latin typeface="Courier New" panose="02070309020205020404" pitchFamily="49" charset="0"/>
              </a:rPr>
              <a:t>Enter name and score for new student:</a:t>
            </a:r>
            <a:r>
              <a:rPr lang="en-US" sz="1400" dirty="0">
                <a:solidFill>
                  <a:srgbClr val="002060"/>
                </a:solidFill>
              </a:rPr>
              <a:t>”</a:t>
            </a:r>
            <a:endParaRPr lang="en-US" sz="1400" dirty="0">
              <a:solidFill>
                <a:srgbClr val="00206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6 	Input </a:t>
            </a:r>
            <a:r>
              <a:rPr lang="en-US" sz="1400" b="1" dirty="0" err="1">
                <a:solidFill>
                  <a:srgbClr val="0070C0"/>
                </a:solidFill>
                <a:latin typeface="Courier New" panose="02070309020205020404" pitchFamily="49" charset="0"/>
              </a:rPr>
              <a:t>NewName</a:t>
            </a:r>
            <a:r>
              <a:rPr lang="en-US" sz="1400" dirty="0">
                <a:solidFill>
                  <a:srgbClr val="002060"/>
                </a:solidFill>
                <a:latin typeface="Courier New" panose="02070309020205020404" pitchFamily="49" charset="0"/>
              </a:rPr>
              <a:t>, </a:t>
            </a:r>
            <a:r>
              <a:rPr lang="en-US" sz="1400" b="1" dirty="0" err="1">
                <a:solidFill>
                  <a:srgbClr val="0070C0"/>
                </a:solidFill>
                <a:latin typeface="Courier New" panose="02070309020205020404" pitchFamily="49" charset="0"/>
              </a:rPr>
              <a:t>NewScore</a:t>
            </a:r>
            <a:endParaRPr lang="en-US" sz="1400" b="1" dirty="0">
              <a:solidFill>
                <a:srgbClr val="0070C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7 	Set </a:t>
            </a:r>
            <a:r>
              <a:rPr lang="en-US" sz="1400" b="1" dirty="0">
                <a:solidFill>
                  <a:srgbClr val="0070C0"/>
                </a:solidFill>
                <a:latin typeface="Courier New" panose="02070309020205020404" pitchFamily="49" charset="0"/>
              </a:rPr>
              <a:t>Inserted</a:t>
            </a:r>
            <a:r>
              <a:rPr lang="en-US" sz="1400" dirty="0">
                <a:solidFill>
                  <a:srgbClr val="002060"/>
                </a:solidFill>
                <a:latin typeface="Courier New" panose="02070309020205020404" pitchFamily="49" charset="0"/>
              </a:rPr>
              <a:t> = 0</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8 	While (NOT EOF(</a:t>
            </a:r>
            <a:r>
              <a:rPr lang="en-US" sz="1400" b="1" dirty="0" err="1">
                <a:solidFill>
                  <a:srgbClr val="0070C0"/>
                </a:solidFill>
                <a:latin typeface="Courier New" panose="02070309020205020404" pitchFamily="49" charset="0"/>
              </a:rPr>
              <a:t>GivenFile</a:t>
            </a:r>
            <a:r>
              <a:rPr lang="en-US" sz="1400" dirty="0">
                <a:solidFill>
                  <a:srgbClr val="002060"/>
                </a:solidFill>
                <a:latin typeface="Courier New" panose="02070309020205020404" pitchFamily="49" charset="0"/>
              </a:rPr>
              <a:t>)) AND (</a:t>
            </a:r>
            <a:r>
              <a:rPr lang="en-US" sz="1400" b="1" dirty="0">
                <a:solidFill>
                  <a:srgbClr val="0070C0"/>
                </a:solidFill>
                <a:latin typeface="Courier New" panose="02070309020205020404" pitchFamily="49" charset="0"/>
              </a:rPr>
              <a:t>Inserted</a:t>
            </a:r>
            <a:r>
              <a:rPr lang="en-US" sz="1400" dirty="0">
                <a:solidFill>
                  <a:srgbClr val="002060"/>
                </a:solidFill>
                <a:latin typeface="Courier New" panose="02070309020205020404" pitchFamily="49" charset="0"/>
              </a:rPr>
              <a:t> == 0)</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9 		Read </a:t>
            </a:r>
            <a:r>
              <a:rPr lang="en-US" sz="1400" b="1" dirty="0" err="1">
                <a:solidFill>
                  <a:srgbClr val="0070C0"/>
                </a:solidFill>
                <a:latin typeface="Courier New" panose="02070309020205020404" pitchFamily="49" charset="0"/>
              </a:rPr>
              <a:t>GivenFile</a:t>
            </a:r>
            <a:r>
              <a:rPr lang="en-US" sz="1400" dirty="0">
                <a:solidFill>
                  <a:srgbClr val="002060"/>
                </a:solidFill>
                <a:latin typeface="Courier New" panose="02070309020205020404" pitchFamily="49" charset="0"/>
              </a:rPr>
              <a:t>, </a:t>
            </a:r>
            <a:r>
              <a:rPr lang="en-US" sz="1400" b="1" dirty="0">
                <a:solidFill>
                  <a:srgbClr val="0070C0"/>
                </a:solidFill>
                <a:latin typeface="Courier New" panose="02070309020205020404" pitchFamily="49" charset="0"/>
              </a:rPr>
              <a:t>Student</a:t>
            </a:r>
            <a:r>
              <a:rPr lang="en-US" sz="1400" dirty="0">
                <a:solidFill>
                  <a:srgbClr val="002060"/>
                </a:solidFill>
                <a:latin typeface="Courier New" panose="02070309020205020404" pitchFamily="49" charset="0"/>
              </a:rPr>
              <a:t>, </a:t>
            </a:r>
            <a:r>
              <a:rPr lang="en-US" sz="1400" b="1" dirty="0">
                <a:solidFill>
                  <a:srgbClr val="0070C0"/>
                </a:solidFill>
                <a:latin typeface="Courier New" panose="02070309020205020404" pitchFamily="49" charset="0"/>
              </a:rPr>
              <a:t>Score</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10 		If </a:t>
            </a:r>
            <a:r>
              <a:rPr lang="en-US" sz="1400" b="1" dirty="0" err="1">
                <a:solidFill>
                  <a:srgbClr val="0070C0"/>
                </a:solidFill>
                <a:latin typeface="Courier New" panose="02070309020205020404" pitchFamily="49" charset="0"/>
              </a:rPr>
              <a:t>NewName</a:t>
            </a:r>
            <a:r>
              <a:rPr lang="en-US" sz="1400" dirty="0">
                <a:solidFill>
                  <a:srgbClr val="002060"/>
                </a:solidFill>
                <a:latin typeface="Courier New" panose="02070309020205020404" pitchFamily="49" charset="0"/>
              </a:rPr>
              <a:t> &lt; </a:t>
            </a:r>
            <a:r>
              <a:rPr lang="en-US" sz="1400" b="1" dirty="0">
                <a:solidFill>
                  <a:srgbClr val="0070C0"/>
                </a:solidFill>
                <a:latin typeface="Courier New" panose="02070309020205020404" pitchFamily="49" charset="0"/>
              </a:rPr>
              <a:t>Student</a:t>
            </a:r>
            <a:r>
              <a:rPr lang="en-US" sz="1400" dirty="0">
                <a:solidFill>
                  <a:srgbClr val="002060"/>
                </a:solidFill>
                <a:latin typeface="Courier New" panose="02070309020205020404" pitchFamily="49" charset="0"/>
              </a:rPr>
              <a:t> Then</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11 			Write </a:t>
            </a:r>
            <a:r>
              <a:rPr lang="en-US" sz="1400" b="1" dirty="0" err="1">
                <a:solidFill>
                  <a:srgbClr val="0070C0"/>
                </a:solidFill>
                <a:latin typeface="Courier New" panose="02070309020205020404" pitchFamily="49" charset="0"/>
              </a:rPr>
              <a:t>TempFile</a:t>
            </a:r>
            <a:r>
              <a:rPr lang="en-US" sz="1400" dirty="0">
                <a:solidFill>
                  <a:srgbClr val="002060"/>
                </a:solidFill>
                <a:latin typeface="Courier New" panose="02070309020205020404" pitchFamily="49" charset="0"/>
              </a:rPr>
              <a:t>, </a:t>
            </a:r>
            <a:r>
              <a:rPr lang="en-US" sz="1400" b="1" dirty="0" err="1">
                <a:solidFill>
                  <a:srgbClr val="0070C0"/>
                </a:solidFill>
                <a:latin typeface="Courier New" panose="02070309020205020404" pitchFamily="49" charset="0"/>
              </a:rPr>
              <a:t>NewName</a:t>
            </a:r>
            <a:r>
              <a:rPr lang="en-US" sz="1400" dirty="0">
                <a:solidFill>
                  <a:srgbClr val="002060"/>
                </a:solidFill>
                <a:latin typeface="Courier New" panose="02070309020205020404" pitchFamily="49" charset="0"/>
              </a:rPr>
              <a:t>, </a:t>
            </a:r>
            <a:r>
              <a:rPr lang="en-US" sz="1400" b="1" dirty="0" err="1">
                <a:solidFill>
                  <a:srgbClr val="0070C0"/>
                </a:solidFill>
                <a:latin typeface="Courier New" panose="02070309020205020404" pitchFamily="49" charset="0"/>
              </a:rPr>
              <a:t>NewScore</a:t>
            </a:r>
            <a:endParaRPr lang="en-US" sz="1400" b="1" dirty="0">
              <a:solidFill>
                <a:srgbClr val="0070C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12 			Set </a:t>
            </a:r>
            <a:r>
              <a:rPr lang="en-US" sz="1400" b="1" dirty="0">
                <a:solidFill>
                  <a:srgbClr val="0070C0"/>
                </a:solidFill>
                <a:latin typeface="Courier New" panose="02070309020205020404" pitchFamily="49" charset="0"/>
              </a:rPr>
              <a:t>Inserted</a:t>
            </a:r>
            <a:r>
              <a:rPr lang="en-US" sz="1400" dirty="0">
                <a:solidFill>
                  <a:srgbClr val="002060"/>
                </a:solidFill>
                <a:latin typeface="Courier New" panose="02070309020205020404" pitchFamily="49" charset="0"/>
              </a:rPr>
              <a:t> = 1</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13 		End If</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14 		Write </a:t>
            </a:r>
            <a:r>
              <a:rPr lang="en-US" sz="1400" b="1" dirty="0" err="1">
                <a:solidFill>
                  <a:srgbClr val="0070C0"/>
                </a:solidFill>
                <a:latin typeface="Courier New" panose="02070309020205020404" pitchFamily="49" charset="0"/>
              </a:rPr>
              <a:t>TempFile</a:t>
            </a:r>
            <a:r>
              <a:rPr lang="en-US" sz="1400" dirty="0">
                <a:solidFill>
                  <a:srgbClr val="002060"/>
                </a:solidFill>
                <a:latin typeface="Courier New" panose="02070309020205020404" pitchFamily="49" charset="0"/>
              </a:rPr>
              <a:t>, </a:t>
            </a:r>
            <a:r>
              <a:rPr lang="en-US" sz="1400" b="1" dirty="0">
                <a:solidFill>
                  <a:srgbClr val="0070C0"/>
                </a:solidFill>
                <a:latin typeface="Courier New" panose="02070309020205020404" pitchFamily="49" charset="0"/>
              </a:rPr>
              <a:t>Student</a:t>
            </a:r>
            <a:r>
              <a:rPr lang="en-US" sz="1400" dirty="0">
                <a:solidFill>
                  <a:srgbClr val="002060"/>
                </a:solidFill>
                <a:latin typeface="Courier New" panose="02070309020205020404" pitchFamily="49" charset="0"/>
              </a:rPr>
              <a:t>, </a:t>
            </a:r>
            <a:r>
              <a:rPr lang="en-US" sz="1400" b="1" dirty="0">
                <a:solidFill>
                  <a:srgbClr val="0070C0"/>
                </a:solidFill>
                <a:latin typeface="Courier New" panose="02070309020205020404" pitchFamily="49" charset="0"/>
              </a:rPr>
              <a:t>Score</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15 	End While</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16 	If </a:t>
            </a:r>
            <a:r>
              <a:rPr lang="en-US" sz="1400" b="1" dirty="0">
                <a:solidFill>
                  <a:srgbClr val="0070C0"/>
                </a:solidFill>
                <a:latin typeface="Courier New" panose="02070309020205020404" pitchFamily="49" charset="0"/>
              </a:rPr>
              <a:t>Inserted</a:t>
            </a:r>
            <a:r>
              <a:rPr lang="en-US" sz="1400" dirty="0">
                <a:solidFill>
                  <a:srgbClr val="002060"/>
                </a:solidFill>
                <a:latin typeface="Courier New" panose="02070309020205020404" pitchFamily="49" charset="0"/>
              </a:rPr>
              <a:t> == 0 Then</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17 		Write </a:t>
            </a:r>
            <a:r>
              <a:rPr lang="en-US" sz="1400" b="1" dirty="0" err="1">
                <a:solidFill>
                  <a:srgbClr val="0070C0"/>
                </a:solidFill>
                <a:latin typeface="Courier New" panose="02070309020205020404" pitchFamily="49" charset="0"/>
              </a:rPr>
              <a:t>TempFile</a:t>
            </a:r>
            <a:r>
              <a:rPr lang="en-US" sz="1400" dirty="0">
                <a:solidFill>
                  <a:srgbClr val="002060"/>
                </a:solidFill>
                <a:latin typeface="Courier New" panose="02070309020205020404" pitchFamily="49" charset="0"/>
              </a:rPr>
              <a:t>, </a:t>
            </a:r>
            <a:r>
              <a:rPr lang="en-US" sz="1400" b="1" dirty="0" err="1">
                <a:solidFill>
                  <a:srgbClr val="0070C0"/>
                </a:solidFill>
                <a:latin typeface="Courier New" panose="02070309020205020404" pitchFamily="49" charset="0"/>
              </a:rPr>
              <a:t>NewName</a:t>
            </a:r>
            <a:r>
              <a:rPr lang="en-US" sz="1400" dirty="0">
                <a:solidFill>
                  <a:srgbClr val="002060"/>
                </a:solidFill>
                <a:latin typeface="Courier New" panose="02070309020205020404" pitchFamily="49" charset="0"/>
              </a:rPr>
              <a:t>, </a:t>
            </a:r>
            <a:r>
              <a:rPr lang="en-US" sz="1400" b="1" dirty="0" err="1">
                <a:solidFill>
                  <a:srgbClr val="0070C0"/>
                </a:solidFill>
                <a:latin typeface="Courier New" panose="02070309020205020404" pitchFamily="49" charset="0"/>
              </a:rPr>
              <a:t>NewScore</a:t>
            </a:r>
            <a:endParaRPr lang="en-US" sz="1400" b="1" dirty="0">
              <a:solidFill>
                <a:srgbClr val="0070C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18 	End If</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19 	While NOT EOF(</a:t>
            </a:r>
            <a:r>
              <a:rPr lang="en-US" sz="1400" b="1" dirty="0" err="1">
                <a:solidFill>
                  <a:srgbClr val="0070C0"/>
                </a:solidFill>
                <a:latin typeface="Courier New" panose="02070309020205020404" pitchFamily="49" charset="0"/>
              </a:rPr>
              <a:t>GivenFile</a:t>
            </a:r>
            <a:r>
              <a:rPr lang="en-US" sz="1400" dirty="0">
                <a:solidFill>
                  <a:srgbClr val="00206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20 		Read </a:t>
            </a:r>
            <a:r>
              <a:rPr lang="en-US" sz="1400" b="1" dirty="0" err="1">
                <a:solidFill>
                  <a:srgbClr val="0070C0"/>
                </a:solidFill>
                <a:latin typeface="Courier New" panose="02070309020205020404" pitchFamily="49" charset="0"/>
              </a:rPr>
              <a:t>GivenFile</a:t>
            </a:r>
            <a:r>
              <a:rPr lang="en-US" sz="1400" dirty="0">
                <a:solidFill>
                  <a:srgbClr val="002060"/>
                </a:solidFill>
                <a:latin typeface="Courier New" panose="02070309020205020404" pitchFamily="49" charset="0"/>
              </a:rPr>
              <a:t>, </a:t>
            </a:r>
            <a:r>
              <a:rPr lang="en-US" sz="1400" b="1" dirty="0">
                <a:solidFill>
                  <a:srgbClr val="0070C0"/>
                </a:solidFill>
                <a:latin typeface="Courier New" panose="02070309020205020404" pitchFamily="49" charset="0"/>
              </a:rPr>
              <a:t>Student</a:t>
            </a:r>
            <a:r>
              <a:rPr lang="en-US" sz="1400" dirty="0">
                <a:solidFill>
                  <a:srgbClr val="002060"/>
                </a:solidFill>
                <a:latin typeface="Courier New" panose="02070309020205020404" pitchFamily="49" charset="0"/>
              </a:rPr>
              <a:t>, </a:t>
            </a:r>
            <a:r>
              <a:rPr lang="en-US" sz="1400" b="1" dirty="0">
                <a:solidFill>
                  <a:srgbClr val="0070C0"/>
                </a:solidFill>
                <a:latin typeface="Courier New" panose="02070309020205020404" pitchFamily="49" charset="0"/>
              </a:rPr>
              <a:t>Score</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21 		Write </a:t>
            </a:r>
            <a:r>
              <a:rPr lang="en-US" sz="1400" b="1" dirty="0" err="1">
                <a:solidFill>
                  <a:srgbClr val="0070C0"/>
                </a:solidFill>
                <a:latin typeface="Courier New" panose="02070309020205020404" pitchFamily="49" charset="0"/>
              </a:rPr>
              <a:t>TempFile</a:t>
            </a:r>
            <a:r>
              <a:rPr lang="en-US" sz="1400" dirty="0">
                <a:solidFill>
                  <a:srgbClr val="002060"/>
                </a:solidFill>
                <a:latin typeface="Courier New" panose="02070309020205020404" pitchFamily="49" charset="0"/>
              </a:rPr>
              <a:t>, </a:t>
            </a:r>
            <a:r>
              <a:rPr lang="en-US" sz="1400" b="1" dirty="0">
                <a:solidFill>
                  <a:srgbClr val="0070C0"/>
                </a:solidFill>
                <a:latin typeface="Courier New" panose="02070309020205020404" pitchFamily="49" charset="0"/>
              </a:rPr>
              <a:t>Student</a:t>
            </a:r>
            <a:r>
              <a:rPr lang="en-US" sz="1400" dirty="0">
                <a:solidFill>
                  <a:srgbClr val="002060"/>
                </a:solidFill>
                <a:latin typeface="Courier New" panose="02070309020205020404" pitchFamily="49" charset="0"/>
              </a:rPr>
              <a:t>, </a:t>
            </a:r>
            <a:r>
              <a:rPr lang="en-US" sz="1400" b="1" dirty="0">
                <a:solidFill>
                  <a:srgbClr val="0070C0"/>
                </a:solidFill>
                <a:latin typeface="Courier New" panose="02070309020205020404" pitchFamily="49" charset="0"/>
              </a:rPr>
              <a:t>Score</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22 	End While</a:t>
            </a: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23 	Close </a:t>
            </a:r>
            <a:r>
              <a:rPr lang="en-US" sz="1400" b="1" dirty="0" err="1">
                <a:solidFill>
                  <a:srgbClr val="0070C0"/>
                </a:solidFill>
                <a:latin typeface="Courier New" panose="02070309020205020404" pitchFamily="49" charset="0"/>
              </a:rPr>
              <a:t>GivenFile</a:t>
            </a:r>
            <a:r>
              <a:rPr lang="en-US" sz="1400" dirty="0">
                <a:solidFill>
                  <a:srgbClr val="002060"/>
                </a:solidFill>
                <a:latin typeface="Courier New" panose="02070309020205020404" pitchFamily="49" charset="0"/>
              </a:rPr>
              <a:t>, </a:t>
            </a:r>
            <a:r>
              <a:rPr lang="en-US" sz="1400" b="1" dirty="0" err="1">
                <a:solidFill>
                  <a:srgbClr val="0070C0"/>
                </a:solidFill>
                <a:latin typeface="Courier New" panose="02070309020205020404" pitchFamily="49" charset="0"/>
              </a:rPr>
              <a:t>TempFile</a:t>
            </a:r>
            <a:endParaRPr lang="en-US" sz="1400" b="1" dirty="0">
              <a:solidFill>
                <a:srgbClr val="0070C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1400" dirty="0">
                <a:solidFill>
                  <a:srgbClr val="002060"/>
                </a:solidFill>
                <a:latin typeface="Courier New" panose="02070309020205020404" pitchFamily="49" charset="0"/>
              </a:rPr>
              <a:t>24 	Copy scratch onto grades</a:t>
            </a:r>
            <a:endParaRPr lang="en-US" sz="1400" dirty="0">
              <a:solidFill>
                <a:srgbClr val="002060"/>
              </a:solidFill>
              <a:latin typeface="Courier New" panose="02070309020205020404" pitchFamily="49" charset="0"/>
            </a:endParaRPr>
          </a:p>
        </p:txBody>
      </p:sp>
    </p:spTree>
    <p:extLst>
      <p:ext uri="{BB962C8B-B14F-4D97-AF65-F5344CB8AC3E}">
        <p14:creationId xmlns:p14="http://schemas.microsoft.com/office/powerpoint/2010/main" val="285905717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68860"/>
          </a:xfrm>
        </p:spPr>
        <p:txBody>
          <a:bodyPr>
            <a:noAutofit/>
          </a:bodyPr>
          <a:lstStyle/>
          <a:p>
            <a:r>
              <a:rPr lang="en-US" sz="4000" b="1" dirty="0" smtClean="0">
                <a:solidFill>
                  <a:schemeClr val="accent1">
                    <a:lumMod val="75000"/>
                  </a:schemeClr>
                </a:solidFill>
              </a:rPr>
              <a:t>Using Arrays in File Maintenance</a:t>
            </a:r>
            <a:endParaRPr lang="en-US" sz="2000" b="1" dirty="0">
              <a:solidFill>
                <a:srgbClr val="002060"/>
              </a:solidFill>
            </a:endParaRPr>
          </a:p>
        </p:txBody>
      </p:sp>
      <p:sp>
        <p:nvSpPr>
          <p:cNvPr id="5" name="Content Placeholder 4"/>
          <p:cNvSpPr>
            <a:spLocks noGrp="1"/>
          </p:cNvSpPr>
          <p:nvPr>
            <p:ph idx="1"/>
          </p:nvPr>
        </p:nvSpPr>
        <p:spPr>
          <a:xfrm>
            <a:off x="591671" y="1845733"/>
            <a:ext cx="10564009" cy="4232337"/>
          </a:xfrm>
        </p:spPr>
        <p:txBody>
          <a:bodyPr>
            <a:noAutofit/>
          </a:bodyPr>
          <a:lstStyle/>
          <a:p>
            <a:pPr>
              <a:lnSpc>
                <a:spcPct val="100000"/>
              </a:lnSpc>
              <a:spcBef>
                <a:spcPts val="0"/>
              </a:spcBef>
              <a:spcAft>
                <a:spcPts val="600"/>
              </a:spcAft>
              <a:buFont typeface="Wingdings" panose="05000000000000000000" pitchFamily="2" charset="2"/>
              <a:buChar char="Ø"/>
            </a:pPr>
            <a:r>
              <a:rPr lang="en-US" dirty="0" smtClean="0">
                <a:solidFill>
                  <a:srgbClr val="002060"/>
                </a:solidFill>
              </a:rPr>
              <a:t> Sometimes </a:t>
            </a:r>
            <a:r>
              <a:rPr lang="en-US" dirty="0">
                <a:solidFill>
                  <a:srgbClr val="002060"/>
                </a:solidFill>
              </a:rPr>
              <a:t>it is better to load a file into </a:t>
            </a:r>
            <a:r>
              <a:rPr lang="en-US" b="1" dirty="0">
                <a:solidFill>
                  <a:srgbClr val="002060"/>
                </a:solidFill>
              </a:rPr>
              <a:t>arrays</a:t>
            </a:r>
            <a:r>
              <a:rPr lang="en-US" dirty="0">
                <a:solidFill>
                  <a:srgbClr val="002060"/>
                </a:solidFill>
              </a:rPr>
              <a:t> in the computer’s internal memory.</a:t>
            </a:r>
          </a:p>
          <a:p>
            <a:pPr marL="365760" lvl="3" indent="0">
              <a:lnSpc>
                <a:spcPct val="100000"/>
              </a:lnSpc>
              <a:spcBef>
                <a:spcPts val="0"/>
              </a:spcBef>
              <a:spcAft>
                <a:spcPts val="600"/>
              </a:spcAft>
            </a:pPr>
            <a:r>
              <a:rPr lang="en-US" sz="1800" dirty="0" smtClean="0">
                <a:solidFill>
                  <a:srgbClr val="002060"/>
                </a:solidFill>
              </a:rPr>
              <a:t> Works </a:t>
            </a:r>
            <a:r>
              <a:rPr lang="en-US" sz="1800" dirty="0">
                <a:solidFill>
                  <a:srgbClr val="002060"/>
                </a:solidFill>
              </a:rPr>
              <a:t>if the file is small enough to fit into available </a:t>
            </a:r>
            <a:r>
              <a:rPr lang="en-US" sz="1800" dirty="0" smtClean="0">
                <a:solidFill>
                  <a:srgbClr val="002060"/>
                </a:solidFill>
              </a:rPr>
              <a:t>memory</a:t>
            </a:r>
            <a:endParaRPr lang="en-US" sz="1800" dirty="0">
              <a:solidFill>
                <a:srgbClr val="002060"/>
              </a:solidFill>
            </a:endParaRPr>
          </a:p>
          <a:p>
            <a:pPr marL="365760" lvl="3" indent="0">
              <a:lnSpc>
                <a:spcPct val="100000"/>
              </a:lnSpc>
              <a:spcBef>
                <a:spcPts val="0"/>
              </a:spcBef>
              <a:spcAft>
                <a:spcPts val="600"/>
              </a:spcAft>
            </a:pPr>
            <a:r>
              <a:rPr lang="en-US" sz="1800" dirty="0" smtClean="0">
                <a:solidFill>
                  <a:srgbClr val="002060"/>
                </a:solidFill>
              </a:rPr>
              <a:t> Also </a:t>
            </a:r>
            <a:r>
              <a:rPr lang="en-US" sz="1800" dirty="0">
                <a:solidFill>
                  <a:srgbClr val="002060"/>
                </a:solidFill>
              </a:rPr>
              <a:t>good if there are many changes to be made to the </a:t>
            </a:r>
            <a:r>
              <a:rPr lang="en-US" sz="1800" dirty="0" smtClean="0">
                <a:solidFill>
                  <a:srgbClr val="002060"/>
                </a:solidFill>
              </a:rPr>
              <a:t>file</a:t>
            </a:r>
            <a:endParaRPr lang="en-US" sz="1800" dirty="0">
              <a:solidFill>
                <a:srgbClr val="002060"/>
              </a:solidFill>
            </a:endParaRPr>
          </a:p>
          <a:p>
            <a:pPr marL="365760" lvl="3" indent="0">
              <a:lnSpc>
                <a:spcPct val="100000"/>
              </a:lnSpc>
              <a:spcBef>
                <a:spcPts val="0"/>
              </a:spcBef>
              <a:spcAft>
                <a:spcPts val="600"/>
              </a:spcAft>
            </a:pPr>
            <a:r>
              <a:rPr lang="en-US" sz="1800" dirty="0" smtClean="0">
                <a:solidFill>
                  <a:srgbClr val="002060"/>
                </a:solidFill>
              </a:rPr>
              <a:t> Internal </a:t>
            </a:r>
            <a:r>
              <a:rPr lang="en-US" sz="1800" dirty="0">
                <a:solidFill>
                  <a:srgbClr val="002060"/>
                </a:solidFill>
              </a:rPr>
              <a:t>memory works fast and can be more efficient than using a scratch </a:t>
            </a:r>
            <a:r>
              <a:rPr lang="en-US" sz="1800" dirty="0" smtClean="0">
                <a:solidFill>
                  <a:srgbClr val="002060"/>
                </a:solidFill>
              </a:rPr>
              <a:t>file</a:t>
            </a:r>
            <a:endParaRPr lang="en-US" sz="1800" dirty="0">
              <a:solidFill>
                <a:srgbClr val="002060"/>
              </a:solidFill>
            </a:endParaRPr>
          </a:p>
          <a:p>
            <a:pPr marL="0" indent="0">
              <a:lnSpc>
                <a:spcPct val="100000"/>
              </a:lnSpc>
              <a:spcBef>
                <a:spcPts val="0"/>
              </a:spcBef>
              <a:spcAft>
                <a:spcPts val="600"/>
              </a:spcAft>
            </a:pPr>
            <a:r>
              <a:rPr lang="en-US" dirty="0">
                <a:solidFill>
                  <a:srgbClr val="002060"/>
                </a:solidFill>
              </a:rPr>
              <a:t>General procedure:</a:t>
            </a:r>
          </a:p>
          <a:p>
            <a:pPr marL="548640" lvl="4" indent="0">
              <a:lnSpc>
                <a:spcPct val="100000"/>
              </a:lnSpc>
              <a:spcBef>
                <a:spcPts val="0"/>
              </a:spcBef>
              <a:spcAft>
                <a:spcPts val="600"/>
              </a:spcAft>
              <a:buFontTx/>
              <a:buNone/>
            </a:pPr>
            <a:r>
              <a:rPr lang="en-US" sz="1800" dirty="0">
                <a:solidFill>
                  <a:srgbClr val="002060"/>
                </a:solidFill>
              </a:rPr>
              <a:t>1. Open the given file for </a:t>
            </a:r>
            <a:r>
              <a:rPr lang="en-US" sz="1800" b="1" dirty="0">
                <a:solidFill>
                  <a:srgbClr val="002060"/>
                </a:solidFill>
                <a:latin typeface="Courier New" panose="02070309020205020404" pitchFamily="49" charset="0"/>
              </a:rPr>
              <a:t>Input</a:t>
            </a:r>
            <a:r>
              <a:rPr lang="en-US" sz="1800" dirty="0">
                <a:solidFill>
                  <a:srgbClr val="002060"/>
                </a:solidFill>
                <a:latin typeface="Courier New" panose="02070309020205020404" pitchFamily="49" charset="0"/>
              </a:rPr>
              <a:t> </a:t>
            </a:r>
            <a:r>
              <a:rPr lang="en-US" sz="1800" dirty="0">
                <a:solidFill>
                  <a:srgbClr val="002060"/>
                </a:solidFill>
              </a:rPr>
              <a:t>(to be read from</a:t>
            </a:r>
            <a:r>
              <a:rPr lang="en-US" sz="1800" dirty="0" smtClean="0">
                <a:solidFill>
                  <a:srgbClr val="002060"/>
                </a:solidFill>
              </a:rPr>
              <a:t>)</a:t>
            </a:r>
            <a:endParaRPr lang="en-US" sz="1800" dirty="0">
              <a:solidFill>
                <a:srgbClr val="002060"/>
              </a:solidFill>
            </a:endParaRPr>
          </a:p>
          <a:p>
            <a:pPr marL="548640" lvl="4" indent="0">
              <a:lnSpc>
                <a:spcPct val="100000"/>
              </a:lnSpc>
              <a:spcBef>
                <a:spcPts val="0"/>
              </a:spcBef>
              <a:spcAft>
                <a:spcPts val="600"/>
              </a:spcAft>
              <a:buFontTx/>
              <a:buNone/>
            </a:pPr>
            <a:r>
              <a:rPr lang="en-US" sz="1800" dirty="0">
                <a:solidFill>
                  <a:srgbClr val="002060"/>
                </a:solidFill>
              </a:rPr>
              <a:t>2. </a:t>
            </a:r>
            <a:r>
              <a:rPr lang="en-US" sz="1800" b="1" dirty="0">
                <a:solidFill>
                  <a:srgbClr val="002060"/>
                </a:solidFill>
                <a:latin typeface="Courier New" panose="02070309020205020404" pitchFamily="49" charset="0"/>
              </a:rPr>
              <a:t>Read</a:t>
            </a:r>
            <a:r>
              <a:rPr lang="en-US" sz="1800" dirty="0">
                <a:solidFill>
                  <a:srgbClr val="002060"/>
                </a:solidFill>
              </a:rPr>
              <a:t> file records into parallel arrays, one array for each </a:t>
            </a:r>
            <a:r>
              <a:rPr lang="en-US" sz="1800" dirty="0" smtClean="0">
                <a:solidFill>
                  <a:srgbClr val="002060"/>
                </a:solidFill>
              </a:rPr>
              <a:t>field</a:t>
            </a:r>
            <a:endParaRPr lang="en-US" sz="1800" dirty="0">
              <a:solidFill>
                <a:srgbClr val="002060"/>
              </a:solidFill>
            </a:endParaRPr>
          </a:p>
          <a:p>
            <a:pPr marL="548640" lvl="4" indent="0">
              <a:lnSpc>
                <a:spcPct val="100000"/>
              </a:lnSpc>
              <a:spcBef>
                <a:spcPts val="0"/>
              </a:spcBef>
              <a:spcAft>
                <a:spcPts val="600"/>
              </a:spcAft>
              <a:buFontTx/>
              <a:buNone/>
            </a:pPr>
            <a:r>
              <a:rPr lang="en-US" sz="1800" dirty="0">
                <a:solidFill>
                  <a:srgbClr val="002060"/>
                </a:solidFill>
              </a:rPr>
              <a:t>3. </a:t>
            </a:r>
            <a:r>
              <a:rPr lang="en-US" sz="1800" b="1" dirty="0">
                <a:solidFill>
                  <a:srgbClr val="002060"/>
                </a:solidFill>
                <a:latin typeface="Courier New" panose="02070309020205020404" pitchFamily="49" charset="0"/>
              </a:rPr>
              <a:t>Close</a:t>
            </a:r>
            <a:r>
              <a:rPr lang="en-US" sz="1800" dirty="0">
                <a:solidFill>
                  <a:srgbClr val="002060"/>
                </a:solidFill>
              </a:rPr>
              <a:t> the file (so that it can later be opened for </a:t>
            </a:r>
            <a:r>
              <a:rPr lang="en-US" sz="1800" b="1" dirty="0">
                <a:solidFill>
                  <a:srgbClr val="002060"/>
                </a:solidFill>
                <a:latin typeface="Courier New" panose="02070309020205020404" pitchFamily="49" charset="0"/>
              </a:rPr>
              <a:t>Output</a:t>
            </a:r>
            <a:r>
              <a:rPr lang="en-US" sz="1800" dirty="0" smtClean="0">
                <a:solidFill>
                  <a:srgbClr val="002060"/>
                </a:solidFill>
              </a:rPr>
              <a:t>)</a:t>
            </a:r>
            <a:endParaRPr lang="en-US" sz="1800" dirty="0">
              <a:solidFill>
                <a:srgbClr val="002060"/>
              </a:solidFill>
            </a:endParaRPr>
          </a:p>
          <a:p>
            <a:pPr marL="548640" lvl="4" indent="0">
              <a:lnSpc>
                <a:spcPct val="100000"/>
              </a:lnSpc>
              <a:spcBef>
                <a:spcPts val="0"/>
              </a:spcBef>
              <a:spcAft>
                <a:spcPts val="600"/>
              </a:spcAft>
              <a:buFontTx/>
              <a:buNone/>
            </a:pPr>
            <a:r>
              <a:rPr lang="en-US" sz="1800" dirty="0">
                <a:solidFill>
                  <a:srgbClr val="002060"/>
                </a:solidFill>
              </a:rPr>
              <a:t>4. Make the desired modifications to the </a:t>
            </a:r>
            <a:r>
              <a:rPr lang="en-US" sz="1800" dirty="0" smtClean="0">
                <a:solidFill>
                  <a:srgbClr val="002060"/>
                </a:solidFill>
              </a:rPr>
              <a:t>arrays</a:t>
            </a:r>
            <a:endParaRPr lang="en-US" sz="1800" dirty="0">
              <a:solidFill>
                <a:srgbClr val="002060"/>
              </a:solidFill>
            </a:endParaRPr>
          </a:p>
          <a:p>
            <a:pPr marL="548640" lvl="4" indent="0">
              <a:lnSpc>
                <a:spcPct val="100000"/>
              </a:lnSpc>
              <a:spcBef>
                <a:spcPts val="0"/>
              </a:spcBef>
              <a:spcAft>
                <a:spcPts val="600"/>
              </a:spcAft>
              <a:buFontTx/>
              <a:buNone/>
            </a:pPr>
            <a:r>
              <a:rPr lang="en-US" sz="1800" dirty="0">
                <a:solidFill>
                  <a:srgbClr val="002060"/>
                </a:solidFill>
              </a:rPr>
              <a:t>5. </a:t>
            </a:r>
            <a:r>
              <a:rPr lang="en-US" sz="1800" b="1" dirty="0">
                <a:solidFill>
                  <a:srgbClr val="002060"/>
                </a:solidFill>
                <a:latin typeface="Courier New" panose="02070309020205020404" pitchFamily="49" charset="0"/>
              </a:rPr>
              <a:t>Open</a:t>
            </a:r>
            <a:r>
              <a:rPr lang="en-US" sz="1800" dirty="0">
                <a:solidFill>
                  <a:srgbClr val="002060"/>
                </a:solidFill>
              </a:rPr>
              <a:t> the file for </a:t>
            </a:r>
            <a:r>
              <a:rPr lang="en-US" sz="1800" b="1" dirty="0">
                <a:solidFill>
                  <a:srgbClr val="002060"/>
                </a:solidFill>
                <a:latin typeface="Courier New" panose="02070309020205020404" pitchFamily="49" charset="0"/>
              </a:rPr>
              <a:t>Output</a:t>
            </a:r>
            <a:r>
              <a:rPr lang="en-US" sz="1800" dirty="0">
                <a:solidFill>
                  <a:srgbClr val="002060"/>
                </a:solidFill>
              </a:rPr>
              <a:t> (which erases all the original data in this file</a:t>
            </a:r>
            <a:r>
              <a:rPr lang="en-US" sz="1800" dirty="0" smtClean="0">
                <a:solidFill>
                  <a:srgbClr val="002060"/>
                </a:solidFill>
              </a:rPr>
              <a:t>)</a:t>
            </a:r>
            <a:endParaRPr lang="en-US" sz="1800" dirty="0">
              <a:solidFill>
                <a:srgbClr val="002060"/>
              </a:solidFill>
            </a:endParaRPr>
          </a:p>
          <a:p>
            <a:pPr marL="548640" lvl="4" indent="0">
              <a:lnSpc>
                <a:spcPct val="100000"/>
              </a:lnSpc>
              <a:spcBef>
                <a:spcPts val="0"/>
              </a:spcBef>
              <a:spcAft>
                <a:spcPts val="600"/>
              </a:spcAft>
              <a:buFontTx/>
              <a:buNone/>
            </a:pPr>
            <a:r>
              <a:rPr lang="en-US" sz="1800" dirty="0">
                <a:solidFill>
                  <a:srgbClr val="002060"/>
                </a:solidFill>
              </a:rPr>
              <a:t>6. </a:t>
            </a:r>
            <a:r>
              <a:rPr lang="en-US" sz="1800" b="1" dirty="0">
                <a:solidFill>
                  <a:srgbClr val="002060"/>
                </a:solidFill>
                <a:latin typeface="Courier New" panose="02070309020205020404" pitchFamily="49" charset="0"/>
              </a:rPr>
              <a:t>Write</a:t>
            </a:r>
            <a:r>
              <a:rPr lang="en-US" sz="1800" dirty="0">
                <a:solidFill>
                  <a:srgbClr val="002060"/>
                </a:solidFill>
              </a:rPr>
              <a:t> the contents of the arrays (the modified data) to the given </a:t>
            </a:r>
            <a:r>
              <a:rPr lang="en-US" sz="1800" dirty="0" smtClean="0">
                <a:solidFill>
                  <a:srgbClr val="002060"/>
                </a:solidFill>
              </a:rPr>
              <a:t>file</a:t>
            </a:r>
            <a:endParaRPr lang="en-US" sz="1800" dirty="0">
              <a:solidFill>
                <a:srgbClr val="002060"/>
              </a:solidFill>
            </a:endParaRPr>
          </a:p>
          <a:p>
            <a:pPr marL="548640" lvl="4" indent="0">
              <a:lnSpc>
                <a:spcPct val="100000"/>
              </a:lnSpc>
              <a:spcBef>
                <a:spcPts val="0"/>
              </a:spcBef>
              <a:spcAft>
                <a:spcPts val="600"/>
              </a:spcAft>
              <a:buFontTx/>
              <a:buNone/>
            </a:pPr>
            <a:r>
              <a:rPr lang="en-US" sz="1800" dirty="0">
                <a:solidFill>
                  <a:srgbClr val="002060"/>
                </a:solidFill>
              </a:rPr>
              <a:t>7. </a:t>
            </a:r>
            <a:r>
              <a:rPr lang="en-US" sz="1800" b="1" dirty="0">
                <a:solidFill>
                  <a:srgbClr val="002060"/>
                </a:solidFill>
                <a:latin typeface="Courier New" panose="02070309020205020404" pitchFamily="49" charset="0"/>
              </a:rPr>
              <a:t>Close</a:t>
            </a:r>
            <a:r>
              <a:rPr lang="en-US" sz="1800" dirty="0">
                <a:solidFill>
                  <a:srgbClr val="002060"/>
                </a:solidFill>
              </a:rPr>
              <a:t> this file.</a:t>
            </a:r>
            <a:endParaRPr lang="en-US" sz="1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090206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7218380" y="1076131"/>
            <a:ext cx="4087905" cy="806823"/>
          </a:xfrm>
        </p:spPr>
        <p:txBody>
          <a:bodyPr>
            <a:noAutofit/>
          </a:bodyPr>
          <a:lstStyle/>
          <a:p>
            <a:r>
              <a:rPr lang="en-US" sz="2400" b="1" dirty="0" err="1" smtClean="0">
                <a:solidFill>
                  <a:schemeClr val="accent1">
                    <a:lumMod val="75000"/>
                  </a:schemeClr>
                </a:solidFill>
              </a:rPr>
              <a:t>Pseudocode</a:t>
            </a:r>
            <a:r>
              <a:rPr lang="en-US" sz="2400" b="1" dirty="0" smtClean="0">
                <a:solidFill>
                  <a:schemeClr val="accent1">
                    <a:lumMod val="75000"/>
                  </a:schemeClr>
                </a:solidFill>
              </a:rPr>
              <a:t> for Using Arrays for File Maintenance</a:t>
            </a:r>
            <a:endParaRPr lang="en-US" sz="2400" b="1" dirty="0">
              <a:solidFill>
                <a:srgbClr val="002060"/>
              </a:solidFill>
            </a:endParaRPr>
          </a:p>
        </p:txBody>
      </p:sp>
      <p:sp>
        <p:nvSpPr>
          <p:cNvPr id="5" name="Content Placeholder 4"/>
          <p:cNvSpPr>
            <a:spLocks noGrp="1"/>
          </p:cNvSpPr>
          <p:nvPr>
            <p:ph idx="4294967295"/>
          </p:nvPr>
        </p:nvSpPr>
        <p:spPr>
          <a:xfrm>
            <a:off x="376518" y="785309"/>
            <a:ext cx="10563225" cy="5378823"/>
          </a:xfrm>
        </p:spPr>
        <p:txBody>
          <a:bodyPr>
            <a:noAutofit/>
          </a:bodyPr>
          <a:lstStyle/>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1	Declare </a:t>
            </a:r>
            <a:r>
              <a:rPr lang="en-US" b="1" dirty="0">
                <a:solidFill>
                  <a:srgbClr val="0070C0"/>
                </a:solidFill>
                <a:latin typeface="Courier New" panose="02070309020205020404" pitchFamily="49" charset="0"/>
              </a:rPr>
              <a:t>Student[100]</a:t>
            </a:r>
            <a:r>
              <a:rPr lang="en-US" dirty="0">
                <a:solidFill>
                  <a:srgbClr val="002060"/>
                </a:solidFill>
                <a:latin typeface="Courier New" panose="02070309020205020404" pitchFamily="49" charset="0"/>
              </a:rPr>
              <a:t> As String</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2	Declare </a:t>
            </a:r>
            <a:r>
              <a:rPr lang="en-US" b="1" dirty="0">
                <a:solidFill>
                  <a:srgbClr val="0070C0"/>
                </a:solidFill>
                <a:latin typeface="Courier New" panose="02070309020205020404" pitchFamily="49" charset="0"/>
              </a:rPr>
              <a:t>Test1[100]</a:t>
            </a:r>
            <a:r>
              <a:rPr lang="en-US" dirty="0">
                <a:solidFill>
                  <a:srgbClr val="002060"/>
                </a:solidFill>
                <a:latin typeface="Courier New" panose="02070309020205020404" pitchFamily="49" charset="0"/>
              </a:rPr>
              <a:t> As Integer</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3	Declare </a:t>
            </a:r>
            <a:r>
              <a:rPr lang="en-US" b="1" dirty="0">
                <a:solidFill>
                  <a:srgbClr val="0070C0"/>
                </a:solidFill>
                <a:latin typeface="Courier New" panose="02070309020205020404" pitchFamily="49" charset="0"/>
              </a:rPr>
              <a:t>Test2[100]</a:t>
            </a:r>
            <a:r>
              <a:rPr lang="en-US" dirty="0">
                <a:solidFill>
                  <a:srgbClr val="002060"/>
                </a:solidFill>
                <a:latin typeface="Courier New" panose="02070309020205020404" pitchFamily="49" charset="0"/>
              </a:rPr>
              <a:t> As Integer</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4	Declare </a:t>
            </a:r>
            <a:r>
              <a:rPr lang="en-US" b="1" dirty="0">
                <a:solidFill>
                  <a:srgbClr val="0070C0"/>
                </a:solidFill>
                <a:latin typeface="Courier New" panose="02070309020205020404" pitchFamily="49" charset="0"/>
              </a:rPr>
              <a:t>Count</a:t>
            </a:r>
            <a:r>
              <a:rPr lang="en-US" dirty="0">
                <a:solidFill>
                  <a:srgbClr val="002060"/>
                </a:solidFill>
                <a:latin typeface="Courier New" panose="02070309020205020404" pitchFamily="49" charset="0"/>
              </a:rPr>
              <a:t> As Integer</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5	Open </a:t>
            </a:r>
            <a:r>
              <a:rPr lang="en-US" dirty="0">
                <a:solidFill>
                  <a:srgbClr val="002060"/>
                </a:solidFill>
              </a:rPr>
              <a:t>“</a:t>
            </a:r>
            <a:r>
              <a:rPr lang="en-US" dirty="0">
                <a:solidFill>
                  <a:srgbClr val="002060"/>
                </a:solidFill>
                <a:latin typeface="Courier New" panose="02070309020205020404" pitchFamily="49" charset="0"/>
              </a:rPr>
              <a:t>grades</a:t>
            </a:r>
            <a:r>
              <a:rPr lang="en-US" dirty="0">
                <a:solidFill>
                  <a:srgbClr val="002060"/>
                </a:solidFill>
              </a:rPr>
              <a:t>”</a:t>
            </a:r>
            <a:r>
              <a:rPr lang="en-US" dirty="0">
                <a:solidFill>
                  <a:srgbClr val="002060"/>
                </a:solidFill>
                <a:latin typeface="Courier New" panose="02070309020205020404" pitchFamily="49" charset="0"/>
              </a:rPr>
              <a:t> For Input As </a:t>
            </a:r>
            <a:r>
              <a:rPr lang="en-US" b="1" dirty="0" err="1">
                <a:solidFill>
                  <a:srgbClr val="0070C0"/>
                </a:solidFill>
                <a:latin typeface="Courier New" panose="02070309020205020404" pitchFamily="49" charset="0"/>
              </a:rPr>
              <a:t>DataFile</a:t>
            </a:r>
            <a:endParaRPr lang="en-US" b="1" dirty="0">
              <a:solidFill>
                <a:srgbClr val="0070C0"/>
              </a:solidFill>
              <a:latin typeface="Courier New" panose="02070309020205020404" pitchFamily="49" charset="0"/>
            </a:endParaRP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6	Set </a:t>
            </a:r>
            <a:r>
              <a:rPr lang="en-US" b="1" dirty="0">
                <a:solidFill>
                  <a:srgbClr val="0070C0"/>
                </a:solidFill>
                <a:latin typeface="Courier New" panose="02070309020205020404" pitchFamily="49" charset="0"/>
              </a:rPr>
              <a:t>Count</a:t>
            </a:r>
            <a:r>
              <a:rPr lang="en-US" dirty="0">
                <a:solidFill>
                  <a:srgbClr val="002060"/>
                </a:solidFill>
                <a:latin typeface="Courier New" panose="02070309020205020404" pitchFamily="49" charset="0"/>
              </a:rPr>
              <a:t> = 0</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7	While </a:t>
            </a:r>
            <a:r>
              <a:rPr lang="en-US" dirty="0">
                <a:solidFill>
                  <a:srgbClr val="002060"/>
                </a:solidFill>
                <a:latin typeface="Courier New" panose="02070309020205020404" pitchFamily="49" charset="0"/>
              </a:rPr>
              <a:t>NOT EOF(</a:t>
            </a:r>
            <a:r>
              <a:rPr lang="en-US" b="1" dirty="0" err="1">
                <a:solidFill>
                  <a:srgbClr val="0070C0"/>
                </a:solidFill>
                <a:latin typeface="Courier New" panose="02070309020205020404" pitchFamily="49" charset="0"/>
              </a:rPr>
              <a:t>DataFile</a:t>
            </a:r>
            <a:r>
              <a:rPr lang="en-US" dirty="0">
                <a:solidFill>
                  <a:srgbClr val="002060"/>
                </a:solidFill>
                <a:latin typeface="Courier New" panose="02070309020205020404" pitchFamily="49" charset="0"/>
              </a:rPr>
              <a:t>)</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8	</a:t>
            </a:r>
            <a:r>
              <a:rPr lang="en-US" dirty="0">
                <a:solidFill>
                  <a:srgbClr val="002060"/>
                </a:solidFill>
                <a:latin typeface="Courier New" panose="02070309020205020404" pitchFamily="49" charset="0"/>
              </a:rPr>
              <a:t>	Read </a:t>
            </a:r>
            <a:r>
              <a:rPr lang="en-US" b="1" dirty="0" err="1">
                <a:solidFill>
                  <a:srgbClr val="0070C0"/>
                </a:solidFill>
                <a:latin typeface="Courier New" panose="02070309020205020404" pitchFamily="49" charset="0"/>
              </a:rPr>
              <a:t>DataFile</a:t>
            </a:r>
            <a:r>
              <a:rPr lang="en-US" dirty="0">
                <a:solidFill>
                  <a:srgbClr val="002060"/>
                </a:solidFill>
                <a:latin typeface="Courier New" panose="02070309020205020404" pitchFamily="49" charset="0"/>
              </a:rPr>
              <a:t>, </a:t>
            </a:r>
            <a:r>
              <a:rPr lang="en-US" b="1" dirty="0">
                <a:solidFill>
                  <a:srgbClr val="0070C0"/>
                </a:solidFill>
                <a:latin typeface="Courier New" panose="02070309020205020404" pitchFamily="49" charset="0"/>
              </a:rPr>
              <a:t>Student[Count]</a:t>
            </a:r>
            <a:r>
              <a:rPr lang="en-US" dirty="0">
                <a:solidFill>
                  <a:srgbClr val="002060"/>
                </a:solidFill>
                <a:latin typeface="Courier New" panose="02070309020205020404" pitchFamily="49" charset="0"/>
              </a:rPr>
              <a:t>, </a:t>
            </a:r>
            <a:r>
              <a:rPr lang="en-US" b="1" dirty="0">
                <a:solidFill>
                  <a:srgbClr val="0070C0"/>
                </a:solidFill>
                <a:latin typeface="Courier New" panose="02070309020205020404" pitchFamily="49" charset="0"/>
              </a:rPr>
              <a:t>Test1[Count]</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9	</a:t>
            </a:r>
            <a:r>
              <a:rPr lang="en-US" dirty="0">
                <a:solidFill>
                  <a:srgbClr val="002060"/>
                </a:solidFill>
                <a:latin typeface="Courier New" panose="02070309020205020404" pitchFamily="49" charset="0"/>
              </a:rPr>
              <a:t>	Set </a:t>
            </a:r>
            <a:r>
              <a:rPr lang="en-US" b="1" dirty="0">
                <a:solidFill>
                  <a:srgbClr val="0070C0"/>
                </a:solidFill>
                <a:latin typeface="Courier New" panose="02070309020205020404" pitchFamily="49" charset="0"/>
              </a:rPr>
              <a:t>Count</a:t>
            </a:r>
            <a:r>
              <a:rPr lang="en-US" dirty="0">
                <a:solidFill>
                  <a:srgbClr val="002060"/>
                </a:solidFill>
                <a:latin typeface="Courier New" panose="02070309020205020404" pitchFamily="49" charset="0"/>
              </a:rPr>
              <a:t> = </a:t>
            </a:r>
            <a:r>
              <a:rPr lang="en-US" b="1" dirty="0">
                <a:solidFill>
                  <a:srgbClr val="0070C0"/>
                </a:solidFill>
                <a:latin typeface="Courier New" panose="02070309020205020404" pitchFamily="49" charset="0"/>
              </a:rPr>
              <a:t>Count</a:t>
            </a:r>
            <a:r>
              <a:rPr lang="en-US" dirty="0">
                <a:solidFill>
                  <a:srgbClr val="002060"/>
                </a:solidFill>
                <a:latin typeface="Courier New" panose="02070309020205020404" pitchFamily="49" charset="0"/>
              </a:rPr>
              <a:t> + 1</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10	End </a:t>
            </a:r>
            <a:r>
              <a:rPr lang="en-US" dirty="0">
                <a:solidFill>
                  <a:srgbClr val="002060"/>
                </a:solidFill>
                <a:latin typeface="Courier New" panose="02070309020205020404" pitchFamily="49" charset="0"/>
              </a:rPr>
              <a:t>While</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11	Close </a:t>
            </a:r>
            <a:r>
              <a:rPr lang="en-US" b="1" dirty="0" err="1">
                <a:solidFill>
                  <a:srgbClr val="0070C0"/>
                </a:solidFill>
                <a:latin typeface="Courier New" panose="02070309020205020404" pitchFamily="49" charset="0"/>
              </a:rPr>
              <a:t>DataFile</a:t>
            </a:r>
            <a:endParaRPr lang="en-US" b="1" dirty="0">
              <a:solidFill>
                <a:srgbClr val="0070C0"/>
              </a:solidFill>
              <a:latin typeface="Courier New" panose="02070309020205020404" pitchFamily="49" charset="0"/>
            </a:endParaRP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12	Open </a:t>
            </a:r>
            <a:r>
              <a:rPr lang="en-US" dirty="0">
                <a:solidFill>
                  <a:srgbClr val="002060"/>
                </a:solidFill>
              </a:rPr>
              <a:t>“</a:t>
            </a:r>
            <a:r>
              <a:rPr lang="en-US" dirty="0">
                <a:solidFill>
                  <a:srgbClr val="002060"/>
                </a:solidFill>
                <a:latin typeface="Courier New" panose="02070309020205020404" pitchFamily="49" charset="0"/>
              </a:rPr>
              <a:t>grades</a:t>
            </a:r>
            <a:r>
              <a:rPr lang="en-US" dirty="0">
                <a:solidFill>
                  <a:srgbClr val="002060"/>
                </a:solidFill>
              </a:rPr>
              <a:t>”</a:t>
            </a:r>
            <a:r>
              <a:rPr lang="en-US" dirty="0">
                <a:solidFill>
                  <a:srgbClr val="002060"/>
                </a:solidFill>
                <a:latin typeface="Courier New" panose="02070309020205020404" pitchFamily="49" charset="0"/>
              </a:rPr>
              <a:t> For Output As </a:t>
            </a:r>
            <a:r>
              <a:rPr lang="en-US" b="1" dirty="0" err="1">
                <a:solidFill>
                  <a:srgbClr val="0070C0"/>
                </a:solidFill>
                <a:latin typeface="Courier New" panose="02070309020205020404" pitchFamily="49" charset="0"/>
              </a:rPr>
              <a:t>DataFile</a:t>
            </a:r>
            <a:endParaRPr lang="en-US" b="1" dirty="0">
              <a:solidFill>
                <a:srgbClr val="0070C0"/>
              </a:solidFill>
              <a:latin typeface="Courier New" panose="02070309020205020404" pitchFamily="49" charset="0"/>
            </a:endParaRP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13	For </a:t>
            </a:r>
            <a:r>
              <a:rPr lang="en-US" dirty="0">
                <a:solidFill>
                  <a:srgbClr val="002060"/>
                </a:solidFill>
                <a:latin typeface="Courier New" panose="02070309020205020404" pitchFamily="49" charset="0"/>
              </a:rPr>
              <a:t>(</a:t>
            </a:r>
            <a:r>
              <a:rPr lang="en-US" b="1" dirty="0">
                <a:solidFill>
                  <a:srgbClr val="0070C0"/>
                </a:solidFill>
                <a:latin typeface="Courier New" panose="02070309020205020404" pitchFamily="49" charset="0"/>
              </a:rPr>
              <a:t>K</a:t>
            </a:r>
            <a:r>
              <a:rPr lang="en-US" dirty="0">
                <a:solidFill>
                  <a:srgbClr val="002060"/>
                </a:solidFill>
                <a:latin typeface="Courier New" panose="02070309020205020404" pitchFamily="49" charset="0"/>
              </a:rPr>
              <a:t> = 0; </a:t>
            </a:r>
            <a:r>
              <a:rPr lang="en-US" b="1" dirty="0">
                <a:solidFill>
                  <a:srgbClr val="0070C0"/>
                </a:solidFill>
                <a:latin typeface="Courier New" panose="02070309020205020404" pitchFamily="49" charset="0"/>
              </a:rPr>
              <a:t>K</a:t>
            </a:r>
            <a:r>
              <a:rPr lang="en-US" dirty="0">
                <a:solidFill>
                  <a:srgbClr val="002060"/>
                </a:solidFill>
                <a:latin typeface="Courier New" panose="02070309020205020404" pitchFamily="49" charset="0"/>
              </a:rPr>
              <a:t> &lt; </a:t>
            </a:r>
            <a:r>
              <a:rPr lang="en-US" b="1" dirty="0">
                <a:solidFill>
                  <a:srgbClr val="0070C0"/>
                </a:solidFill>
                <a:latin typeface="Courier New" panose="02070309020205020404" pitchFamily="49" charset="0"/>
              </a:rPr>
              <a:t>Count</a:t>
            </a:r>
            <a:r>
              <a:rPr lang="en-US" dirty="0">
                <a:solidFill>
                  <a:srgbClr val="002060"/>
                </a:solidFill>
                <a:latin typeface="Courier New" panose="02070309020205020404" pitchFamily="49" charset="0"/>
              </a:rPr>
              <a:t>; </a:t>
            </a:r>
            <a:r>
              <a:rPr lang="en-US" b="1" dirty="0">
                <a:solidFill>
                  <a:srgbClr val="0070C0"/>
                </a:solidFill>
                <a:latin typeface="Courier New" panose="02070309020205020404" pitchFamily="49" charset="0"/>
              </a:rPr>
              <a:t>K</a:t>
            </a:r>
            <a:r>
              <a:rPr lang="en-US" dirty="0">
                <a:solidFill>
                  <a:srgbClr val="002060"/>
                </a:solidFill>
                <a:latin typeface="Courier New" panose="02070309020205020404" pitchFamily="49" charset="0"/>
              </a:rPr>
              <a:t>++)</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14	</a:t>
            </a:r>
            <a:r>
              <a:rPr lang="en-US" dirty="0">
                <a:solidFill>
                  <a:srgbClr val="002060"/>
                </a:solidFill>
                <a:latin typeface="Courier New" panose="02070309020205020404" pitchFamily="49" charset="0"/>
              </a:rPr>
              <a:t>	Write </a:t>
            </a:r>
            <a:r>
              <a:rPr lang="en-US" dirty="0">
                <a:solidFill>
                  <a:srgbClr val="002060"/>
                </a:solidFill>
              </a:rPr>
              <a:t>“</a:t>
            </a:r>
            <a:r>
              <a:rPr lang="en-US" dirty="0">
                <a:solidFill>
                  <a:srgbClr val="002060"/>
                </a:solidFill>
                <a:latin typeface="Courier New" panose="02070309020205020404" pitchFamily="49" charset="0"/>
              </a:rPr>
              <a:t>Enter Test 2 score for </a:t>
            </a:r>
            <a:r>
              <a:rPr lang="en-US" dirty="0">
                <a:solidFill>
                  <a:srgbClr val="002060"/>
                </a:solidFill>
              </a:rPr>
              <a:t>“</a:t>
            </a:r>
            <a:r>
              <a:rPr lang="en-US" dirty="0">
                <a:solidFill>
                  <a:srgbClr val="002060"/>
                </a:solidFill>
                <a:latin typeface="Courier New" panose="02070309020205020404" pitchFamily="49" charset="0"/>
              </a:rPr>
              <a:t> + </a:t>
            </a:r>
            <a:r>
              <a:rPr lang="en-US" b="1" dirty="0">
                <a:solidFill>
                  <a:srgbClr val="0070C0"/>
                </a:solidFill>
                <a:latin typeface="Courier New" panose="02070309020205020404" pitchFamily="49" charset="0"/>
              </a:rPr>
              <a:t>Student[K]</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15	</a:t>
            </a:r>
            <a:r>
              <a:rPr lang="en-US" dirty="0">
                <a:solidFill>
                  <a:srgbClr val="002060"/>
                </a:solidFill>
                <a:latin typeface="Courier New" panose="02070309020205020404" pitchFamily="49" charset="0"/>
              </a:rPr>
              <a:t>	Input </a:t>
            </a:r>
            <a:r>
              <a:rPr lang="en-US" b="1" dirty="0">
                <a:solidFill>
                  <a:srgbClr val="0070C0"/>
                </a:solidFill>
                <a:latin typeface="Courier New" panose="02070309020205020404" pitchFamily="49" charset="0"/>
              </a:rPr>
              <a:t>Test2[K]</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16	</a:t>
            </a:r>
            <a:r>
              <a:rPr lang="en-US" dirty="0">
                <a:solidFill>
                  <a:srgbClr val="002060"/>
                </a:solidFill>
                <a:latin typeface="Courier New" panose="02070309020205020404" pitchFamily="49" charset="0"/>
              </a:rPr>
              <a:t>	Write </a:t>
            </a:r>
            <a:r>
              <a:rPr lang="en-US" b="1" dirty="0" err="1">
                <a:solidFill>
                  <a:srgbClr val="0070C0"/>
                </a:solidFill>
                <a:latin typeface="Courier New" panose="02070309020205020404" pitchFamily="49" charset="0"/>
              </a:rPr>
              <a:t>DataFile</a:t>
            </a:r>
            <a:r>
              <a:rPr lang="en-US" dirty="0">
                <a:solidFill>
                  <a:srgbClr val="002060"/>
                </a:solidFill>
                <a:latin typeface="Courier New" panose="02070309020205020404" pitchFamily="49" charset="0"/>
              </a:rPr>
              <a:t>, </a:t>
            </a:r>
            <a:r>
              <a:rPr lang="en-US" b="1" dirty="0">
                <a:solidFill>
                  <a:srgbClr val="0070C0"/>
                </a:solidFill>
                <a:latin typeface="Courier New" panose="02070309020205020404" pitchFamily="49" charset="0"/>
              </a:rPr>
              <a:t>Student[K]</a:t>
            </a:r>
            <a:r>
              <a:rPr lang="en-US" dirty="0">
                <a:solidFill>
                  <a:srgbClr val="002060"/>
                </a:solidFill>
                <a:latin typeface="Courier New" panose="02070309020205020404" pitchFamily="49" charset="0"/>
              </a:rPr>
              <a:t>, </a:t>
            </a:r>
            <a:r>
              <a:rPr lang="en-US" b="1" dirty="0">
                <a:solidFill>
                  <a:srgbClr val="0070C0"/>
                </a:solidFill>
                <a:latin typeface="Courier New" panose="02070309020205020404" pitchFamily="49" charset="0"/>
              </a:rPr>
              <a:t>Test1[K]</a:t>
            </a:r>
            <a:r>
              <a:rPr lang="en-US" dirty="0">
                <a:solidFill>
                  <a:srgbClr val="002060"/>
                </a:solidFill>
                <a:latin typeface="Courier New" panose="02070309020205020404" pitchFamily="49" charset="0"/>
              </a:rPr>
              <a:t>, </a:t>
            </a:r>
            <a:r>
              <a:rPr lang="en-US" b="1" dirty="0">
                <a:solidFill>
                  <a:srgbClr val="0070C0"/>
                </a:solidFill>
                <a:latin typeface="Courier New" panose="02070309020205020404" pitchFamily="49" charset="0"/>
              </a:rPr>
              <a:t>Test2[K]</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17	End </a:t>
            </a:r>
            <a:r>
              <a:rPr lang="en-US" dirty="0">
                <a:solidFill>
                  <a:srgbClr val="002060"/>
                </a:solidFill>
                <a:latin typeface="Courier New" panose="02070309020205020404" pitchFamily="49" charset="0"/>
              </a:rPr>
              <a:t>For</a:t>
            </a:r>
          </a:p>
          <a:p>
            <a:pPr marL="0" lvl="1" indent="0">
              <a:lnSpc>
                <a:spcPct val="100000"/>
              </a:lnSpc>
              <a:spcBef>
                <a:spcPts val="0"/>
              </a:spcBef>
              <a:spcAft>
                <a:spcPts val="0"/>
              </a:spcAft>
              <a:buFontTx/>
              <a:buNone/>
            </a:pPr>
            <a:r>
              <a:rPr lang="en-US" dirty="0" smtClean="0">
                <a:solidFill>
                  <a:srgbClr val="002060"/>
                </a:solidFill>
                <a:latin typeface="Courier New" panose="02070309020205020404" pitchFamily="49" charset="0"/>
              </a:rPr>
              <a:t>18	Close </a:t>
            </a:r>
            <a:r>
              <a:rPr lang="en-US" b="1" dirty="0" err="1">
                <a:solidFill>
                  <a:srgbClr val="0070C0"/>
                </a:solidFill>
                <a:latin typeface="Courier New" panose="02070309020205020404" pitchFamily="49" charset="0"/>
              </a:rPr>
              <a:t>DataFile</a:t>
            </a:r>
            <a:endParaRPr lang="en-US" b="1" dirty="0">
              <a:solidFill>
                <a:srgbClr val="0070C0"/>
              </a:solidFill>
              <a:latin typeface="Courier New" panose="02070309020205020404" pitchFamily="49" charset="0"/>
            </a:endParaRPr>
          </a:p>
          <a:p>
            <a:pPr marL="342900" lvl="1" indent="-342900">
              <a:lnSpc>
                <a:spcPct val="100000"/>
              </a:lnSpc>
              <a:spcBef>
                <a:spcPts val="0"/>
              </a:spcBef>
              <a:spcAft>
                <a:spcPts val="0"/>
              </a:spcAft>
              <a:buFontTx/>
              <a:buAutoNum type="arabicPlain" startAt="3"/>
            </a:pPr>
            <a:endParaRPr lang="en-US" dirty="0">
              <a:solidFill>
                <a:srgbClr val="002060"/>
              </a:solidFill>
              <a:latin typeface="Courier New" panose="02070309020205020404" pitchFamily="49" charset="0"/>
            </a:endParaRPr>
          </a:p>
        </p:txBody>
      </p:sp>
    </p:spTree>
    <p:extLst>
      <p:ext uri="{BB962C8B-B14F-4D97-AF65-F5344CB8AC3E}">
        <p14:creationId xmlns:p14="http://schemas.microsoft.com/office/powerpoint/2010/main" val="3581556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232915"/>
          </a:xfrm>
        </p:spPr>
        <p:txBody>
          <a:bodyPr>
            <a:normAutofit/>
          </a:bodyPr>
          <a:lstStyle/>
          <a:p>
            <a:r>
              <a:rPr lang="en-US" b="1" dirty="0" smtClean="0">
                <a:solidFill>
                  <a:schemeClr val="accent1">
                    <a:lumMod val="75000"/>
                  </a:schemeClr>
                </a:solidFill>
              </a:rPr>
              <a:t>10.3 Merging Sequential Files</a:t>
            </a:r>
            <a:endParaRPr lang="en-US" b="1" dirty="0">
              <a:solidFill>
                <a:schemeClr val="accent1">
                  <a:lumMod val="75000"/>
                </a:schemeClr>
              </a:solidFill>
            </a:endParaRPr>
          </a:p>
        </p:txBody>
      </p:sp>
      <p:sp>
        <p:nvSpPr>
          <p:cNvPr id="3" name="Content Placeholder 2"/>
          <p:cNvSpPr>
            <a:spLocks noGrp="1"/>
          </p:cNvSpPr>
          <p:nvPr>
            <p:ph idx="1"/>
          </p:nvPr>
        </p:nvSpPr>
        <p:spPr>
          <a:xfrm>
            <a:off x="1097280" y="1845734"/>
            <a:ext cx="10058400" cy="3888092"/>
          </a:xfrm>
        </p:spPr>
        <p:txBody>
          <a:bodyPr>
            <a:normAutofit fontScale="92500"/>
          </a:bodyPr>
          <a:lstStyle/>
          <a:p>
            <a:pPr>
              <a:lnSpc>
                <a:spcPct val="105000"/>
              </a:lnSpc>
              <a:buFont typeface="Wingdings" panose="05000000000000000000" pitchFamily="2" charset="2"/>
              <a:buChar char="Ø"/>
            </a:pPr>
            <a:r>
              <a:rPr lang="en-US" sz="2800" dirty="0" smtClean="0">
                <a:solidFill>
                  <a:srgbClr val="002060"/>
                </a:solidFill>
                <a:latin typeface="Courier New" panose="02070309020205020404" pitchFamily="49" charset="0"/>
              </a:rPr>
              <a:t> Open</a:t>
            </a:r>
            <a:r>
              <a:rPr lang="en-US" sz="2800" dirty="0" smtClean="0">
                <a:solidFill>
                  <a:srgbClr val="002060"/>
                </a:solidFill>
              </a:rPr>
              <a:t> </a:t>
            </a:r>
            <a:r>
              <a:rPr lang="en-US" sz="2800" dirty="0">
                <a:solidFill>
                  <a:srgbClr val="002060"/>
                </a:solidFill>
              </a:rPr>
              <a:t>the two given files, </a:t>
            </a:r>
            <a:r>
              <a:rPr lang="en-US" sz="2800" b="1" dirty="0">
                <a:solidFill>
                  <a:srgbClr val="0070C0"/>
                </a:solidFill>
                <a:latin typeface="Courier New" panose="02070309020205020404" pitchFamily="49" charset="0"/>
              </a:rPr>
              <a:t>File1</a:t>
            </a:r>
            <a:r>
              <a:rPr lang="en-US" sz="2800" dirty="0">
                <a:solidFill>
                  <a:srgbClr val="002060"/>
                </a:solidFill>
                <a:latin typeface="Courier New" panose="02070309020205020404" pitchFamily="49" charset="0"/>
              </a:rPr>
              <a:t> </a:t>
            </a:r>
            <a:r>
              <a:rPr lang="en-US" sz="2800" dirty="0">
                <a:solidFill>
                  <a:srgbClr val="002060"/>
                </a:solidFill>
              </a:rPr>
              <a:t>and </a:t>
            </a:r>
            <a:r>
              <a:rPr lang="en-US" sz="2800" b="1" dirty="0">
                <a:solidFill>
                  <a:srgbClr val="0070C0"/>
                </a:solidFill>
                <a:latin typeface="Courier New" panose="02070309020205020404" pitchFamily="49" charset="0"/>
              </a:rPr>
              <a:t>File2</a:t>
            </a:r>
            <a:r>
              <a:rPr lang="en-US" sz="2800" dirty="0">
                <a:solidFill>
                  <a:srgbClr val="002060"/>
                </a:solidFill>
              </a:rPr>
              <a:t>, for </a:t>
            </a:r>
            <a:r>
              <a:rPr lang="en-US" sz="2800" dirty="0">
                <a:solidFill>
                  <a:srgbClr val="002060"/>
                </a:solidFill>
                <a:latin typeface="Courier New" panose="02070309020205020404" pitchFamily="49" charset="0"/>
              </a:rPr>
              <a:t>Input</a:t>
            </a:r>
            <a:r>
              <a:rPr lang="en-US" sz="2800" dirty="0">
                <a:solidFill>
                  <a:srgbClr val="002060"/>
                </a:solidFill>
              </a:rPr>
              <a:t>. </a:t>
            </a:r>
            <a:endParaRPr lang="en-US" sz="2800" dirty="0" smtClean="0">
              <a:solidFill>
                <a:srgbClr val="002060"/>
              </a:solidFill>
            </a:endParaRPr>
          </a:p>
          <a:p>
            <a:pPr>
              <a:lnSpc>
                <a:spcPct val="105000"/>
              </a:lnSpc>
              <a:buFont typeface="Wingdings" panose="05000000000000000000" pitchFamily="2" charset="2"/>
              <a:buChar char="Ø"/>
            </a:pPr>
            <a:r>
              <a:rPr lang="en-US" sz="2800" dirty="0">
                <a:solidFill>
                  <a:srgbClr val="002060"/>
                </a:solidFill>
              </a:rPr>
              <a:t> </a:t>
            </a:r>
            <a:r>
              <a:rPr lang="en-US" sz="2800" dirty="0" smtClean="0">
                <a:solidFill>
                  <a:srgbClr val="002060"/>
                </a:solidFill>
              </a:rPr>
              <a:t>Open </a:t>
            </a:r>
            <a:r>
              <a:rPr lang="en-US" sz="2800" dirty="0">
                <a:solidFill>
                  <a:srgbClr val="002060"/>
                </a:solidFill>
              </a:rPr>
              <a:t>the file that will hold the merged records, </a:t>
            </a:r>
            <a:r>
              <a:rPr lang="en-US" sz="2800" b="1" dirty="0">
                <a:solidFill>
                  <a:srgbClr val="0070C0"/>
                </a:solidFill>
                <a:latin typeface="Courier New" panose="02070309020205020404" pitchFamily="49" charset="0"/>
              </a:rPr>
              <a:t>File3</a:t>
            </a:r>
            <a:r>
              <a:rPr lang="en-US" sz="2800" dirty="0">
                <a:solidFill>
                  <a:srgbClr val="002060"/>
                </a:solidFill>
              </a:rPr>
              <a:t> for </a:t>
            </a:r>
            <a:r>
              <a:rPr lang="en-US" sz="2800" dirty="0">
                <a:solidFill>
                  <a:srgbClr val="002060"/>
                </a:solidFill>
                <a:latin typeface="Courier New" panose="02070309020205020404" pitchFamily="49" charset="0"/>
              </a:rPr>
              <a:t>Output</a:t>
            </a:r>
          </a:p>
          <a:p>
            <a:pPr>
              <a:lnSpc>
                <a:spcPct val="105000"/>
              </a:lnSpc>
              <a:buFont typeface="Wingdings" panose="05000000000000000000" pitchFamily="2" charset="2"/>
              <a:buChar char="Ø"/>
            </a:pPr>
            <a:r>
              <a:rPr lang="en-US" sz="2800" dirty="0" smtClean="0">
                <a:solidFill>
                  <a:srgbClr val="002060"/>
                </a:solidFill>
              </a:rPr>
              <a:t> Successively </a:t>
            </a:r>
            <a:r>
              <a:rPr lang="en-US" sz="2800" dirty="0">
                <a:solidFill>
                  <a:srgbClr val="002060"/>
                </a:solidFill>
                <a:latin typeface="Courier New" panose="02070309020205020404" pitchFamily="49" charset="0"/>
              </a:rPr>
              <a:t>Read</a:t>
            </a:r>
            <a:r>
              <a:rPr lang="en-US" sz="2800" dirty="0">
                <a:solidFill>
                  <a:srgbClr val="002060"/>
                </a:solidFill>
              </a:rPr>
              <a:t> records from </a:t>
            </a:r>
            <a:r>
              <a:rPr lang="en-US" sz="2800" b="1" dirty="0">
                <a:solidFill>
                  <a:srgbClr val="0070C0"/>
                </a:solidFill>
                <a:latin typeface="Courier New" panose="02070309020205020404" pitchFamily="49" charset="0"/>
              </a:rPr>
              <a:t>File1</a:t>
            </a:r>
            <a:r>
              <a:rPr lang="en-US" sz="2800" dirty="0">
                <a:solidFill>
                  <a:srgbClr val="002060"/>
                </a:solidFill>
              </a:rPr>
              <a:t> and </a:t>
            </a:r>
            <a:r>
              <a:rPr lang="en-US" sz="2800" b="1" dirty="0">
                <a:solidFill>
                  <a:srgbClr val="0070C0"/>
                </a:solidFill>
                <a:latin typeface="Courier New" panose="02070309020205020404" pitchFamily="49" charset="0"/>
              </a:rPr>
              <a:t>File2</a:t>
            </a:r>
          </a:p>
          <a:p>
            <a:pPr>
              <a:lnSpc>
                <a:spcPct val="105000"/>
              </a:lnSpc>
              <a:buFont typeface="Wingdings" panose="05000000000000000000" pitchFamily="2" charset="2"/>
              <a:buChar char="Ø"/>
            </a:pPr>
            <a:r>
              <a:rPr lang="en-US" sz="2800" dirty="0" smtClean="0">
                <a:solidFill>
                  <a:srgbClr val="002060"/>
                </a:solidFill>
              </a:rPr>
              <a:t> If </a:t>
            </a:r>
            <a:r>
              <a:rPr lang="en-US" sz="2800" dirty="0">
                <a:solidFill>
                  <a:srgbClr val="002060"/>
                </a:solidFill>
              </a:rPr>
              <a:t>the current record for </a:t>
            </a:r>
            <a:r>
              <a:rPr lang="en-US" sz="2800" b="1" dirty="0">
                <a:solidFill>
                  <a:srgbClr val="0070C0"/>
                </a:solidFill>
                <a:latin typeface="Courier New" panose="02070309020205020404" pitchFamily="49" charset="0"/>
              </a:rPr>
              <a:t>File1</a:t>
            </a:r>
            <a:r>
              <a:rPr lang="en-US" sz="2800" dirty="0">
                <a:solidFill>
                  <a:srgbClr val="002060"/>
                </a:solidFill>
              </a:rPr>
              <a:t> precedes that of </a:t>
            </a:r>
            <a:r>
              <a:rPr lang="en-US" sz="2800" b="1" dirty="0">
                <a:solidFill>
                  <a:srgbClr val="0070C0"/>
                </a:solidFill>
                <a:latin typeface="Courier New" panose="02070309020205020404" pitchFamily="49" charset="0"/>
              </a:rPr>
              <a:t>File2</a:t>
            </a:r>
            <a:r>
              <a:rPr lang="en-US" sz="2800" dirty="0">
                <a:solidFill>
                  <a:srgbClr val="002060"/>
                </a:solidFill>
              </a:rPr>
              <a:t>, then write the </a:t>
            </a:r>
            <a:r>
              <a:rPr lang="en-US" sz="2800" b="1" dirty="0">
                <a:solidFill>
                  <a:srgbClr val="0070C0"/>
                </a:solidFill>
                <a:latin typeface="Courier New" panose="02070309020205020404" pitchFamily="49" charset="0"/>
              </a:rPr>
              <a:t>File1</a:t>
            </a:r>
            <a:r>
              <a:rPr lang="en-US" sz="2800" dirty="0">
                <a:solidFill>
                  <a:srgbClr val="002060"/>
                </a:solidFill>
              </a:rPr>
              <a:t> record to </a:t>
            </a:r>
            <a:r>
              <a:rPr lang="en-US" sz="2800" b="1" dirty="0">
                <a:solidFill>
                  <a:srgbClr val="0070C0"/>
                </a:solidFill>
                <a:latin typeface="Courier New" panose="02070309020205020404" pitchFamily="49" charset="0"/>
              </a:rPr>
              <a:t>File3</a:t>
            </a:r>
            <a:r>
              <a:rPr lang="en-US" sz="2800" dirty="0">
                <a:solidFill>
                  <a:srgbClr val="002060"/>
                </a:solidFill>
              </a:rPr>
              <a:t>; otherwise, write the </a:t>
            </a:r>
            <a:r>
              <a:rPr lang="en-US" sz="2800" b="1" dirty="0">
                <a:solidFill>
                  <a:srgbClr val="0070C0"/>
                </a:solidFill>
                <a:latin typeface="Courier New" panose="02070309020205020404" pitchFamily="49" charset="0"/>
              </a:rPr>
              <a:t>File2</a:t>
            </a:r>
            <a:r>
              <a:rPr lang="en-US" sz="2800" dirty="0">
                <a:solidFill>
                  <a:srgbClr val="002060"/>
                </a:solidFill>
              </a:rPr>
              <a:t> record to </a:t>
            </a:r>
            <a:r>
              <a:rPr lang="en-US" sz="2800" b="1" dirty="0">
                <a:solidFill>
                  <a:srgbClr val="0070C0"/>
                </a:solidFill>
                <a:latin typeface="Courier New" panose="02070309020205020404" pitchFamily="49" charset="0"/>
              </a:rPr>
              <a:t>File3</a:t>
            </a:r>
          </a:p>
          <a:p>
            <a:pPr>
              <a:lnSpc>
                <a:spcPct val="105000"/>
              </a:lnSpc>
              <a:buFont typeface="Wingdings" panose="05000000000000000000" pitchFamily="2" charset="2"/>
              <a:buChar char="Ø"/>
            </a:pPr>
            <a:r>
              <a:rPr lang="en-US" sz="2800" dirty="0" smtClean="0">
                <a:solidFill>
                  <a:srgbClr val="002060"/>
                </a:solidFill>
                <a:latin typeface="Courier New" panose="02070309020205020404" pitchFamily="49" charset="0"/>
              </a:rPr>
              <a:t> Close</a:t>
            </a:r>
            <a:r>
              <a:rPr lang="en-US" sz="2800" dirty="0" smtClean="0">
                <a:solidFill>
                  <a:srgbClr val="002060"/>
                </a:solidFill>
              </a:rPr>
              <a:t> </a:t>
            </a:r>
            <a:r>
              <a:rPr lang="en-US" sz="2800" dirty="0">
                <a:solidFill>
                  <a:srgbClr val="002060"/>
                </a:solidFill>
              </a:rPr>
              <a:t>the three files</a:t>
            </a: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3110990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sz="4000" b="1" dirty="0" smtClean="0">
                <a:solidFill>
                  <a:schemeClr val="accent1">
                    <a:lumMod val="75000"/>
                  </a:schemeClr>
                </a:solidFill>
              </a:rPr>
              <a:t>General </a:t>
            </a:r>
            <a:r>
              <a:rPr lang="en-US" sz="4000" b="1" dirty="0" err="1" smtClean="0">
                <a:solidFill>
                  <a:schemeClr val="accent1">
                    <a:lumMod val="75000"/>
                  </a:schemeClr>
                </a:solidFill>
              </a:rPr>
              <a:t>Pseudocode</a:t>
            </a:r>
            <a:r>
              <a:rPr lang="en-US" sz="4000" b="1" dirty="0" smtClean="0">
                <a:solidFill>
                  <a:schemeClr val="accent1">
                    <a:lumMod val="75000"/>
                  </a:schemeClr>
                </a:solidFill>
              </a:rPr>
              <a:t> for Merging Files</a:t>
            </a:r>
            <a:endParaRPr lang="en-US" sz="4000" b="1" dirty="0">
              <a:solidFill>
                <a:schemeClr val="accent1">
                  <a:lumMod val="75000"/>
                </a:schemeClr>
              </a:solidFill>
            </a:endParaRPr>
          </a:p>
        </p:txBody>
      </p:sp>
      <p:sp>
        <p:nvSpPr>
          <p:cNvPr id="3" name="Content Placeholder 2"/>
          <p:cNvSpPr>
            <a:spLocks noGrp="1"/>
          </p:cNvSpPr>
          <p:nvPr>
            <p:ph idx="1"/>
          </p:nvPr>
        </p:nvSpPr>
        <p:spPr>
          <a:xfrm>
            <a:off x="634701" y="1845734"/>
            <a:ext cx="10520979" cy="4023360"/>
          </a:xfrm>
        </p:spPr>
        <p:txBody>
          <a:bodyPr>
            <a:noAutofit/>
          </a:bodyPr>
          <a:lstStyle/>
          <a:p>
            <a:pPr marL="0" indent="0">
              <a:lnSpc>
                <a:spcPct val="100000"/>
              </a:lnSpc>
              <a:spcBef>
                <a:spcPts val="0"/>
              </a:spcBef>
              <a:spcAft>
                <a:spcPts val="0"/>
              </a:spcAft>
              <a:buFont typeface="Times" panose="02020603050405020304" pitchFamily="18" charset="0"/>
              <a:buNone/>
            </a:pPr>
            <a:r>
              <a:rPr lang="en-US" dirty="0" smtClean="0">
                <a:solidFill>
                  <a:srgbClr val="002060"/>
                </a:solidFill>
                <a:latin typeface="Courier New" panose="02070309020205020404" pitchFamily="49" charset="0"/>
              </a:rPr>
              <a:t>Read </a:t>
            </a:r>
            <a:r>
              <a:rPr lang="en-US" dirty="0">
                <a:solidFill>
                  <a:srgbClr val="002060"/>
                </a:solidFill>
                <a:latin typeface="Courier New" panose="02070309020205020404" pitchFamily="49" charset="0"/>
              </a:rPr>
              <a:t>the first record from each file</a:t>
            </a:r>
          </a:p>
          <a:p>
            <a:pPr marL="0" indent="0">
              <a:lnSpc>
                <a:spcPct val="10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While (NOT EOF(</a:t>
            </a:r>
            <a:r>
              <a:rPr lang="en-US" b="1" dirty="0">
                <a:solidFill>
                  <a:srgbClr val="0070C0"/>
                </a:solidFill>
                <a:latin typeface="Courier New" panose="02070309020205020404" pitchFamily="49" charset="0"/>
              </a:rPr>
              <a:t>File1</a:t>
            </a:r>
            <a:r>
              <a:rPr lang="en-US" dirty="0">
                <a:solidFill>
                  <a:srgbClr val="002060"/>
                </a:solidFill>
                <a:latin typeface="Courier New" panose="02070309020205020404" pitchFamily="49" charset="0"/>
              </a:rPr>
              <a:t>)) AND (NOT EOF(</a:t>
            </a:r>
            <a:r>
              <a:rPr lang="en-US" b="1" dirty="0">
                <a:solidFill>
                  <a:srgbClr val="0070C0"/>
                </a:solidFill>
                <a:latin typeface="Courier New" panose="02070309020205020404" pitchFamily="49" charset="0"/>
              </a:rPr>
              <a:t>File2</a:t>
            </a:r>
            <a:r>
              <a:rPr lang="en-US" dirty="0">
                <a:solidFill>
                  <a:srgbClr val="002060"/>
                </a:solidFill>
                <a:latin typeface="Courier New" panose="02070309020205020404" pitchFamily="49" charset="0"/>
              </a:rPr>
              <a:t>))</a:t>
            </a:r>
          </a:p>
          <a:p>
            <a:pPr marL="0" indent="0">
              <a:lnSpc>
                <a:spcPct val="10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	Compare the current records for </a:t>
            </a:r>
            <a:r>
              <a:rPr lang="en-US" b="1" dirty="0">
                <a:solidFill>
                  <a:srgbClr val="0070C0"/>
                </a:solidFill>
                <a:latin typeface="Courier New" panose="02070309020205020404" pitchFamily="49" charset="0"/>
              </a:rPr>
              <a:t>File1</a:t>
            </a:r>
            <a:r>
              <a:rPr lang="en-US" dirty="0">
                <a:solidFill>
                  <a:srgbClr val="002060"/>
                </a:solidFill>
                <a:latin typeface="Courier New" panose="02070309020205020404" pitchFamily="49" charset="0"/>
              </a:rPr>
              <a:t> and </a:t>
            </a:r>
            <a:r>
              <a:rPr lang="en-US" b="1" dirty="0">
                <a:solidFill>
                  <a:srgbClr val="0070C0"/>
                </a:solidFill>
                <a:latin typeface="Courier New" panose="02070309020205020404" pitchFamily="49" charset="0"/>
              </a:rPr>
              <a:t>File2</a:t>
            </a:r>
          </a:p>
          <a:p>
            <a:pPr marL="0" indent="0">
              <a:lnSpc>
                <a:spcPct val="10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	If the </a:t>
            </a:r>
            <a:r>
              <a:rPr lang="en-US" b="1" dirty="0">
                <a:solidFill>
                  <a:srgbClr val="0070C0"/>
                </a:solidFill>
                <a:latin typeface="Courier New" panose="02070309020205020404" pitchFamily="49" charset="0"/>
              </a:rPr>
              <a:t>File1</a:t>
            </a:r>
            <a:r>
              <a:rPr lang="en-US" dirty="0">
                <a:solidFill>
                  <a:srgbClr val="002060"/>
                </a:solidFill>
                <a:latin typeface="Courier New" panose="02070309020205020404" pitchFamily="49" charset="0"/>
              </a:rPr>
              <a:t> record precedes the </a:t>
            </a:r>
            <a:r>
              <a:rPr lang="en-US" b="1" dirty="0">
                <a:solidFill>
                  <a:srgbClr val="0070C0"/>
                </a:solidFill>
                <a:latin typeface="Courier New" panose="02070309020205020404" pitchFamily="49" charset="0"/>
              </a:rPr>
              <a:t>File2</a:t>
            </a:r>
            <a:r>
              <a:rPr lang="en-US" dirty="0">
                <a:solidFill>
                  <a:srgbClr val="002060"/>
                </a:solidFill>
                <a:latin typeface="Courier New" panose="02070309020205020404" pitchFamily="49" charset="0"/>
              </a:rPr>
              <a:t> record Then</a:t>
            </a:r>
          </a:p>
          <a:p>
            <a:pPr marL="0" indent="0">
              <a:lnSpc>
                <a:spcPct val="10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		Write the </a:t>
            </a:r>
            <a:r>
              <a:rPr lang="en-US" b="1" dirty="0">
                <a:solidFill>
                  <a:srgbClr val="0070C0"/>
                </a:solidFill>
                <a:latin typeface="Courier New" panose="02070309020205020404" pitchFamily="49" charset="0"/>
              </a:rPr>
              <a:t>File1</a:t>
            </a:r>
            <a:r>
              <a:rPr lang="en-US" dirty="0">
                <a:solidFill>
                  <a:srgbClr val="002060"/>
                </a:solidFill>
                <a:latin typeface="Courier New" panose="02070309020205020404" pitchFamily="49" charset="0"/>
              </a:rPr>
              <a:t> record to </a:t>
            </a:r>
            <a:r>
              <a:rPr lang="en-US" b="1" dirty="0">
                <a:solidFill>
                  <a:srgbClr val="0070C0"/>
                </a:solidFill>
                <a:latin typeface="Courier New" panose="02070309020205020404" pitchFamily="49" charset="0"/>
              </a:rPr>
              <a:t>File3</a:t>
            </a:r>
          </a:p>
          <a:p>
            <a:pPr marL="0" indent="0">
              <a:lnSpc>
                <a:spcPct val="10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		Read another record from </a:t>
            </a:r>
            <a:r>
              <a:rPr lang="en-US" b="1" dirty="0">
                <a:solidFill>
                  <a:srgbClr val="0070C0"/>
                </a:solidFill>
                <a:latin typeface="Courier New" panose="02070309020205020404" pitchFamily="49" charset="0"/>
              </a:rPr>
              <a:t>File1</a:t>
            </a:r>
          </a:p>
          <a:p>
            <a:pPr marL="0" indent="0">
              <a:lnSpc>
                <a:spcPct val="10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	Else</a:t>
            </a:r>
          </a:p>
          <a:p>
            <a:pPr marL="0" indent="0">
              <a:lnSpc>
                <a:spcPct val="10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		Write the </a:t>
            </a:r>
            <a:r>
              <a:rPr lang="en-US" b="1" dirty="0">
                <a:solidFill>
                  <a:srgbClr val="0070C0"/>
                </a:solidFill>
                <a:latin typeface="Courier New" panose="02070309020205020404" pitchFamily="49" charset="0"/>
              </a:rPr>
              <a:t>File2</a:t>
            </a:r>
            <a:r>
              <a:rPr lang="en-US" dirty="0">
                <a:solidFill>
                  <a:srgbClr val="002060"/>
                </a:solidFill>
                <a:latin typeface="Courier New" panose="02070309020205020404" pitchFamily="49" charset="0"/>
              </a:rPr>
              <a:t> record to </a:t>
            </a:r>
            <a:r>
              <a:rPr lang="en-US" b="1" dirty="0">
                <a:solidFill>
                  <a:srgbClr val="0070C0"/>
                </a:solidFill>
                <a:latin typeface="Courier New" panose="02070309020205020404" pitchFamily="49" charset="0"/>
              </a:rPr>
              <a:t>File3</a:t>
            </a:r>
          </a:p>
          <a:p>
            <a:pPr marL="0" indent="0">
              <a:lnSpc>
                <a:spcPct val="10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		Read another record from </a:t>
            </a:r>
            <a:r>
              <a:rPr lang="en-US" b="1" dirty="0">
                <a:solidFill>
                  <a:srgbClr val="0070C0"/>
                </a:solidFill>
                <a:latin typeface="Courier New" panose="02070309020205020404" pitchFamily="49" charset="0"/>
              </a:rPr>
              <a:t>File2</a:t>
            </a:r>
          </a:p>
          <a:p>
            <a:pPr marL="0" indent="0">
              <a:lnSpc>
                <a:spcPct val="10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	End If</a:t>
            </a:r>
          </a:p>
          <a:p>
            <a:pPr marL="0" indent="0">
              <a:lnSpc>
                <a:spcPct val="10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End While</a:t>
            </a:r>
          </a:p>
          <a:p>
            <a:pPr marL="0" indent="0">
              <a:lnSpc>
                <a:spcPct val="10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Read the remaining records, if any, in </a:t>
            </a:r>
            <a:r>
              <a:rPr lang="en-US" b="1" dirty="0">
                <a:solidFill>
                  <a:srgbClr val="0070C0"/>
                </a:solidFill>
                <a:latin typeface="Courier New" panose="02070309020205020404" pitchFamily="49" charset="0"/>
              </a:rPr>
              <a:t>File1</a:t>
            </a:r>
            <a:r>
              <a:rPr lang="en-US" dirty="0">
                <a:solidFill>
                  <a:srgbClr val="002060"/>
                </a:solidFill>
                <a:latin typeface="Courier New" panose="02070309020205020404" pitchFamily="49" charset="0"/>
              </a:rPr>
              <a:t> and write them to </a:t>
            </a:r>
            <a:r>
              <a:rPr lang="en-US" b="1" dirty="0">
                <a:solidFill>
                  <a:srgbClr val="0070C0"/>
                </a:solidFill>
                <a:latin typeface="Courier New" panose="02070309020205020404" pitchFamily="49" charset="0"/>
              </a:rPr>
              <a:t>File3</a:t>
            </a:r>
          </a:p>
          <a:p>
            <a:pPr marL="0" indent="0">
              <a:lnSpc>
                <a:spcPct val="100000"/>
              </a:lnSpc>
              <a:spcBef>
                <a:spcPts val="0"/>
              </a:spcBef>
              <a:spcAft>
                <a:spcPts val="0"/>
              </a:spcAft>
              <a:buFont typeface="Times" panose="02020603050405020304" pitchFamily="18" charset="0"/>
              <a:buNone/>
            </a:pPr>
            <a:r>
              <a:rPr lang="en-US" dirty="0">
                <a:solidFill>
                  <a:srgbClr val="002060"/>
                </a:solidFill>
                <a:latin typeface="Courier New" panose="02070309020205020404" pitchFamily="49" charset="0"/>
              </a:rPr>
              <a:t>Read the remaining records, if any, in </a:t>
            </a:r>
            <a:r>
              <a:rPr lang="en-US" b="1" dirty="0">
                <a:solidFill>
                  <a:srgbClr val="0070C0"/>
                </a:solidFill>
                <a:latin typeface="Courier New" panose="02070309020205020404" pitchFamily="49" charset="0"/>
              </a:rPr>
              <a:t>File2</a:t>
            </a:r>
            <a:r>
              <a:rPr lang="en-US" dirty="0">
                <a:solidFill>
                  <a:srgbClr val="002060"/>
                </a:solidFill>
                <a:latin typeface="Courier New" panose="02070309020205020404" pitchFamily="49" charset="0"/>
              </a:rPr>
              <a:t> and write them to </a:t>
            </a:r>
            <a:r>
              <a:rPr lang="en-US" b="1" dirty="0">
                <a:solidFill>
                  <a:srgbClr val="0070C0"/>
                </a:solidFill>
                <a:latin typeface="Courier New" panose="02070309020205020404" pitchFamily="49" charset="0"/>
              </a:rPr>
              <a:t>File3</a:t>
            </a: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897015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sz="4000" b="1" dirty="0" smtClean="0">
                <a:solidFill>
                  <a:schemeClr val="accent1">
                    <a:lumMod val="75000"/>
                  </a:schemeClr>
                </a:solidFill>
              </a:rPr>
              <a:t>Example: The Big Merger</a:t>
            </a:r>
            <a:endParaRPr lang="en-US" sz="4000" b="1" dirty="0">
              <a:solidFill>
                <a:schemeClr val="accent1">
                  <a:lumMod val="75000"/>
                </a:schemeClr>
              </a:solidFill>
            </a:endParaRPr>
          </a:p>
        </p:txBody>
      </p:sp>
      <p:sp>
        <p:nvSpPr>
          <p:cNvPr id="3" name="Content Placeholder 2"/>
          <p:cNvSpPr>
            <a:spLocks noGrp="1"/>
          </p:cNvSpPr>
          <p:nvPr>
            <p:ph idx="1"/>
          </p:nvPr>
        </p:nvSpPr>
        <p:spPr>
          <a:xfrm>
            <a:off x="516367" y="1845734"/>
            <a:ext cx="9724913" cy="4023360"/>
          </a:xfrm>
        </p:spPr>
        <p:txBody>
          <a:bodyPr>
            <a:noAutofit/>
          </a:bodyPr>
          <a:lstStyle/>
          <a:p>
            <a:pPr marL="0" indent="0">
              <a:lnSpc>
                <a:spcPct val="100000"/>
              </a:lnSpc>
              <a:spcBef>
                <a:spcPts val="0"/>
              </a:spcBef>
              <a:spcAft>
                <a:spcPts val="600"/>
              </a:spcAft>
              <a:buFont typeface="Times" panose="02020603050405020304" pitchFamily="18" charset="0"/>
              <a:buNone/>
            </a:pPr>
            <a:r>
              <a:rPr lang="en-US" sz="2400" dirty="0" smtClean="0">
                <a:solidFill>
                  <a:srgbClr val="002060"/>
                </a:solidFill>
              </a:rPr>
              <a:t> </a:t>
            </a:r>
            <a:r>
              <a:rPr lang="en-US" dirty="0">
                <a:solidFill>
                  <a:srgbClr val="002060"/>
                </a:solidFill>
              </a:rPr>
              <a:t>A company wants to merge two payroll files (</a:t>
            </a:r>
            <a:r>
              <a:rPr lang="en-US" dirty="0">
                <a:solidFill>
                  <a:srgbClr val="002060"/>
                </a:solidFill>
                <a:latin typeface="Courier New" panose="02070309020205020404" pitchFamily="49" charset="0"/>
              </a:rPr>
              <a:t>payroll1</a:t>
            </a:r>
            <a:r>
              <a:rPr lang="en-US" dirty="0">
                <a:solidFill>
                  <a:srgbClr val="002060"/>
                </a:solidFill>
              </a:rPr>
              <a:t> and </a:t>
            </a:r>
            <a:r>
              <a:rPr lang="en-US" dirty="0">
                <a:solidFill>
                  <a:srgbClr val="002060"/>
                </a:solidFill>
                <a:latin typeface="Courier New" panose="02070309020205020404" pitchFamily="49" charset="0"/>
              </a:rPr>
              <a:t>payroll2</a:t>
            </a:r>
            <a:r>
              <a:rPr lang="en-US" dirty="0">
                <a:solidFill>
                  <a:srgbClr val="002060"/>
                </a:solidFill>
              </a:rPr>
              <a:t>) into a single file. Suppose that each record in these files has the following form:</a:t>
            </a:r>
          </a:p>
          <a:p>
            <a:pPr marL="0" indent="0">
              <a:lnSpc>
                <a:spcPct val="100000"/>
              </a:lnSpc>
              <a:spcBef>
                <a:spcPts val="0"/>
              </a:spcBef>
              <a:spcAft>
                <a:spcPts val="600"/>
              </a:spcAft>
              <a:buFont typeface="Times" panose="02020603050405020304" pitchFamily="18" charset="0"/>
              <a:buNone/>
            </a:pPr>
            <a:r>
              <a:rPr lang="en-US" dirty="0" err="1" smtClean="0">
                <a:solidFill>
                  <a:srgbClr val="002060"/>
                </a:solidFill>
                <a:latin typeface="Courier New" panose="02070309020205020404" pitchFamily="49" charset="0"/>
              </a:rPr>
              <a:t>Employee_number</a:t>
            </a:r>
            <a:r>
              <a:rPr lang="en-US" dirty="0" smtClean="0">
                <a:solidFill>
                  <a:srgbClr val="002060"/>
                </a:solidFill>
                <a:latin typeface="Courier New" panose="02070309020205020404" pitchFamily="49" charset="0"/>
              </a:rPr>
              <a:t> </a:t>
            </a:r>
            <a:r>
              <a:rPr lang="en-US" dirty="0">
                <a:solidFill>
                  <a:srgbClr val="002060"/>
                </a:solidFill>
                <a:latin typeface="Courier New" panose="02070309020205020404" pitchFamily="49" charset="0"/>
              </a:rPr>
              <a:t>(Integer) </a:t>
            </a:r>
            <a:r>
              <a:rPr lang="en-US" dirty="0" err="1" smtClean="0">
                <a:solidFill>
                  <a:srgbClr val="002060"/>
                </a:solidFill>
                <a:latin typeface="Courier New" panose="02070309020205020404" pitchFamily="49" charset="0"/>
              </a:rPr>
              <a:t>employee_name</a:t>
            </a:r>
            <a:r>
              <a:rPr lang="en-US" dirty="0" smtClean="0">
                <a:solidFill>
                  <a:srgbClr val="002060"/>
                </a:solidFill>
                <a:latin typeface="Courier New" panose="02070309020205020404" pitchFamily="49" charset="0"/>
              </a:rPr>
              <a:t> </a:t>
            </a:r>
            <a:r>
              <a:rPr lang="en-US" dirty="0">
                <a:solidFill>
                  <a:srgbClr val="002060"/>
                </a:solidFill>
                <a:latin typeface="Courier New" panose="02070309020205020404" pitchFamily="49" charset="0"/>
              </a:rPr>
              <a:t>(</a:t>
            </a:r>
            <a:r>
              <a:rPr lang="en-US" dirty="0" smtClean="0">
                <a:solidFill>
                  <a:srgbClr val="002060"/>
                </a:solidFill>
                <a:latin typeface="Courier New" panose="02070309020205020404" pitchFamily="49" charset="0"/>
              </a:rPr>
              <a:t>String) </a:t>
            </a:r>
            <a:r>
              <a:rPr lang="en-US" dirty="0" err="1" smtClean="0">
                <a:solidFill>
                  <a:srgbClr val="002060"/>
                </a:solidFill>
                <a:latin typeface="Courier New" panose="02070309020205020404" pitchFamily="49" charset="0"/>
              </a:rPr>
              <a:t>rate_of_pay</a:t>
            </a:r>
            <a:r>
              <a:rPr lang="en-US" dirty="0" smtClean="0">
                <a:solidFill>
                  <a:srgbClr val="002060"/>
                </a:solidFill>
                <a:latin typeface="Courier New" panose="02070309020205020404" pitchFamily="49" charset="0"/>
              </a:rPr>
              <a:t> </a:t>
            </a:r>
            <a:r>
              <a:rPr lang="en-US" dirty="0">
                <a:solidFill>
                  <a:srgbClr val="002060"/>
                </a:solidFill>
                <a:latin typeface="Courier New" panose="02070309020205020404" pitchFamily="49" charset="0"/>
              </a:rPr>
              <a:t>(Float)</a:t>
            </a:r>
          </a:p>
          <a:p>
            <a:pPr marL="0" indent="0">
              <a:lnSpc>
                <a:spcPct val="100000"/>
              </a:lnSpc>
              <a:spcBef>
                <a:spcPts val="0"/>
              </a:spcBef>
              <a:spcAft>
                <a:spcPts val="600"/>
              </a:spcAft>
              <a:buFont typeface="Times" panose="02020603050405020304" pitchFamily="18" charset="0"/>
              <a:buNone/>
            </a:pPr>
            <a:r>
              <a:rPr lang="en-US" dirty="0">
                <a:solidFill>
                  <a:srgbClr val="002060"/>
                </a:solidFill>
              </a:rPr>
              <a:t>We will assume that the records are ordered (in increasing order) by employee number and that the last record in each file is </a:t>
            </a:r>
            <a:r>
              <a:rPr lang="en-US" dirty="0">
                <a:solidFill>
                  <a:srgbClr val="002060"/>
                </a:solidFill>
                <a:latin typeface="Courier New" panose="02070309020205020404" pitchFamily="49" charset="0"/>
              </a:rPr>
              <a:t>0</a:t>
            </a:r>
            <a:r>
              <a:rPr lang="en-US" dirty="0">
                <a:solidFill>
                  <a:srgbClr val="002060"/>
                </a:solidFill>
              </a:rPr>
              <a:t>, </a:t>
            </a:r>
            <a:r>
              <a:rPr lang="en-US" dirty="0">
                <a:solidFill>
                  <a:srgbClr val="002060"/>
                </a:solidFill>
                <a:latin typeface="Courier New" panose="02070309020205020404" pitchFamily="49" charset="0"/>
              </a:rPr>
              <a:t>“0”</a:t>
            </a:r>
            <a:r>
              <a:rPr lang="en-US" dirty="0">
                <a:solidFill>
                  <a:srgbClr val="002060"/>
                </a:solidFill>
              </a:rPr>
              <a:t>, </a:t>
            </a:r>
            <a:r>
              <a:rPr lang="en-US" dirty="0">
                <a:solidFill>
                  <a:srgbClr val="002060"/>
                </a:solidFill>
                <a:latin typeface="Courier New" panose="02070309020205020404" pitchFamily="49" charset="0"/>
              </a:rPr>
              <a:t>0.0</a:t>
            </a:r>
            <a:r>
              <a:rPr lang="en-US" dirty="0">
                <a:solidFill>
                  <a:srgbClr val="002060"/>
                </a:solidFill>
              </a:rPr>
              <a:t>. We will merge these two files into a new file called </a:t>
            </a:r>
            <a:r>
              <a:rPr lang="en-US" dirty="0">
                <a:solidFill>
                  <a:srgbClr val="002060"/>
                </a:solidFill>
                <a:latin typeface="Courier New" panose="02070309020205020404" pitchFamily="49" charset="0"/>
              </a:rPr>
              <a:t>payroll</a:t>
            </a:r>
            <a:r>
              <a:rPr lang="en-US" dirty="0">
                <a:solidFill>
                  <a:srgbClr val="002060"/>
                </a:solidFill>
              </a:rPr>
              <a:t>. The variables are declared below and the rest of the program is on the next slides</a:t>
            </a:r>
          </a:p>
          <a:p>
            <a:pPr marL="475488" lvl="2" indent="0">
              <a:lnSpc>
                <a:spcPct val="100000"/>
              </a:lnSpc>
              <a:spcBef>
                <a:spcPts val="0"/>
              </a:spcBef>
              <a:spcAft>
                <a:spcPts val="0"/>
              </a:spcAft>
              <a:buFont typeface="Times" panose="02020603050405020304" pitchFamily="18" charset="0"/>
              <a:buNone/>
            </a:pPr>
            <a:r>
              <a:rPr lang="en-US" sz="1600" dirty="0">
                <a:solidFill>
                  <a:srgbClr val="002060"/>
                </a:solidFill>
                <a:latin typeface="Courier New" panose="02070309020205020404" pitchFamily="49" charset="0"/>
              </a:rPr>
              <a:t>1 </a:t>
            </a:r>
            <a:r>
              <a:rPr lang="en-US" sz="1600" dirty="0" smtClean="0">
                <a:solidFill>
                  <a:srgbClr val="002060"/>
                </a:solidFill>
                <a:latin typeface="Courier New" panose="02070309020205020404" pitchFamily="49" charset="0"/>
              </a:rPr>
              <a:t>	Declare </a:t>
            </a:r>
            <a:r>
              <a:rPr lang="en-US" sz="1600" b="1" dirty="0" smtClean="0">
                <a:solidFill>
                  <a:srgbClr val="0070C0"/>
                </a:solidFill>
                <a:latin typeface="Courier New" panose="02070309020205020404" pitchFamily="49" charset="0"/>
              </a:rPr>
              <a:t>Number1</a:t>
            </a:r>
            <a:r>
              <a:rPr lang="en-US" sz="1600" dirty="0" smtClean="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Number2</a:t>
            </a:r>
            <a:r>
              <a:rPr lang="en-US" sz="1600" dirty="0" smtClean="0">
                <a:solidFill>
                  <a:srgbClr val="002060"/>
                </a:solidFill>
                <a:latin typeface="Courier New" panose="02070309020205020404" pitchFamily="49" charset="0"/>
              </a:rPr>
              <a:t> </a:t>
            </a:r>
            <a:r>
              <a:rPr lang="en-US" sz="1600" dirty="0">
                <a:solidFill>
                  <a:srgbClr val="002060"/>
                </a:solidFill>
                <a:latin typeface="Courier New" panose="02070309020205020404" pitchFamily="49" charset="0"/>
              </a:rPr>
              <a:t>As Integer</a:t>
            </a:r>
          </a:p>
          <a:p>
            <a:pPr marL="475488" lvl="2"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2 	Declare </a:t>
            </a:r>
            <a:r>
              <a:rPr lang="en-US" sz="1600" b="1" dirty="0">
                <a:solidFill>
                  <a:srgbClr val="0070C0"/>
                </a:solidFill>
                <a:latin typeface="Courier New" panose="02070309020205020404" pitchFamily="49" charset="0"/>
              </a:rPr>
              <a:t>Name1</a:t>
            </a:r>
            <a:r>
              <a:rPr lang="en-US" sz="1600" dirty="0" smtClean="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Name2</a:t>
            </a:r>
            <a:r>
              <a:rPr lang="en-US" sz="1600" dirty="0" smtClean="0">
                <a:solidFill>
                  <a:srgbClr val="002060"/>
                </a:solidFill>
                <a:latin typeface="Courier New" panose="02070309020205020404" pitchFamily="49" charset="0"/>
              </a:rPr>
              <a:t> </a:t>
            </a:r>
            <a:r>
              <a:rPr lang="en-US" sz="1600" dirty="0">
                <a:solidFill>
                  <a:srgbClr val="002060"/>
                </a:solidFill>
                <a:latin typeface="Courier New" panose="02070309020205020404" pitchFamily="49" charset="0"/>
              </a:rPr>
              <a:t>As String</a:t>
            </a:r>
          </a:p>
          <a:p>
            <a:pPr marL="475488" lvl="2"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3 	Declare </a:t>
            </a:r>
            <a:r>
              <a:rPr lang="en-US" sz="1600" b="1" dirty="0">
                <a:solidFill>
                  <a:srgbClr val="0070C0"/>
                </a:solidFill>
                <a:latin typeface="Courier New" panose="02070309020205020404" pitchFamily="49" charset="0"/>
              </a:rPr>
              <a:t>Rate1</a:t>
            </a:r>
            <a:r>
              <a:rPr lang="en-US" sz="1600" dirty="0" smtClean="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Rate2</a:t>
            </a:r>
            <a:r>
              <a:rPr lang="en-US" sz="1600" dirty="0" smtClean="0">
                <a:solidFill>
                  <a:srgbClr val="002060"/>
                </a:solidFill>
                <a:latin typeface="Courier New" panose="02070309020205020404" pitchFamily="49" charset="0"/>
              </a:rPr>
              <a:t> </a:t>
            </a:r>
            <a:r>
              <a:rPr lang="en-US" sz="1600" dirty="0">
                <a:solidFill>
                  <a:srgbClr val="002060"/>
                </a:solidFill>
                <a:latin typeface="Courier New" panose="02070309020205020404" pitchFamily="49" charset="0"/>
              </a:rPr>
              <a:t>As Float</a:t>
            </a:r>
          </a:p>
          <a:p>
            <a:pPr algn="r">
              <a:buFont typeface="Times" panose="02020603050405020304" pitchFamily="18" charset="0"/>
              <a:buNone/>
            </a:pPr>
            <a:r>
              <a:rPr lang="en-US" sz="1800" dirty="0">
                <a:solidFill>
                  <a:srgbClr val="002060"/>
                </a:solidFill>
              </a:rPr>
              <a:t>Continued on next slide</a:t>
            </a:r>
            <a:r>
              <a:rPr lang="en-US" sz="1800" dirty="0">
                <a:solidFill>
                  <a:srgbClr val="002060"/>
                </a:solidFill>
                <a:latin typeface="Courier New" panose="02070309020205020404" pitchFamily="49" charset="0"/>
              </a:rPr>
              <a:t> </a:t>
            </a:r>
            <a:r>
              <a:rPr lang="en-US" sz="1800" dirty="0">
                <a:solidFill>
                  <a:srgbClr val="002060"/>
                </a:solidFill>
                <a:latin typeface="Courier New" panose="02070309020205020404" pitchFamily="49" charset="0"/>
                <a:sym typeface="Wingdings" panose="05000000000000000000" pitchFamily="2" charset="2"/>
              </a:rPr>
              <a:t></a:t>
            </a:r>
          </a:p>
          <a:p>
            <a:pPr marL="0" indent="0">
              <a:lnSpc>
                <a:spcPct val="100000"/>
              </a:lnSpc>
              <a:spcBef>
                <a:spcPts val="600"/>
              </a:spcBef>
              <a:spcAft>
                <a:spcPts val="600"/>
              </a:spcAft>
              <a:buNone/>
            </a:pPr>
            <a:endParaRPr lang="en-US" sz="2400" dirty="0">
              <a:solidFill>
                <a:srgbClr val="00206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7642207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7157421" y="287092"/>
            <a:ext cx="4030532" cy="681096"/>
          </a:xfrm>
        </p:spPr>
        <p:txBody>
          <a:bodyPr>
            <a:normAutofit/>
          </a:bodyPr>
          <a:lstStyle/>
          <a:p>
            <a:r>
              <a:rPr lang="en-US" sz="3600" b="1" dirty="0" smtClean="0">
                <a:solidFill>
                  <a:schemeClr val="accent1">
                    <a:lumMod val="75000"/>
                  </a:schemeClr>
                </a:solidFill>
              </a:rPr>
              <a:t>The Big Merger </a:t>
            </a:r>
            <a:r>
              <a:rPr lang="en-US" sz="1600" b="1" dirty="0" smtClean="0">
                <a:solidFill>
                  <a:schemeClr val="accent1">
                    <a:lumMod val="75000"/>
                  </a:schemeClr>
                </a:solidFill>
              </a:rPr>
              <a:t>(continued)</a:t>
            </a:r>
            <a:endParaRPr lang="en-US" sz="1600" b="1" dirty="0">
              <a:solidFill>
                <a:schemeClr val="accent1">
                  <a:lumMod val="75000"/>
                </a:schemeClr>
              </a:solidFill>
            </a:endParaRPr>
          </a:p>
        </p:txBody>
      </p:sp>
      <p:sp>
        <p:nvSpPr>
          <p:cNvPr id="3" name="Content Placeholder 2"/>
          <p:cNvSpPr>
            <a:spLocks noGrp="1"/>
          </p:cNvSpPr>
          <p:nvPr>
            <p:ph idx="4294967295"/>
          </p:nvPr>
        </p:nvSpPr>
        <p:spPr>
          <a:xfrm>
            <a:off x="634701" y="204394"/>
            <a:ext cx="11080376" cy="5948979"/>
          </a:xfrm>
        </p:spPr>
        <p:txBody>
          <a:bodyPr>
            <a:noAutofit/>
          </a:bodyPr>
          <a:lstStyle/>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4 	Open </a:t>
            </a:r>
            <a:r>
              <a:rPr lang="en-US" sz="1600" dirty="0">
                <a:solidFill>
                  <a:srgbClr val="002060"/>
                </a:solidFill>
                <a:latin typeface="Courier New" panose="02070309020205020404" pitchFamily="49" charset="0"/>
              </a:rPr>
              <a:t>“payroll1” For Input As </a:t>
            </a:r>
            <a:r>
              <a:rPr lang="en-US" sz="1600" b="1" dirty="0">
                <a:solidFill>
                  <a:srgbClr val="0070C0"/>
                </a:solidFill>
                <a:latin typeface="Courier New" panose="02070309020205020404" pitchFamily="49" charset="0"/>
              </a:rPr>
              <a:t>File1</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5 	Open </a:t>
            </a:r>
            <a:r>
              <a:rPr lang="en-US" sz="1600" dirty="0">
                <a:solidFill>
                  <a:srgbClr val="002060"/>
                </a:solidFill>
                <a:latin typeface="Courier New" panose="02070309020205020404" pitchFamily="49" charset="0"/>
              </a:rPr>
              <a:t>“payroll2” For Input As </a:t>
            </a:r>
            <a:r>
              <a:rPr lang="en-US" sz="1600" b="1" dirty="0">
                <a:solidFill>
                  <a:srgbClr val="0070C0"/>
                </a:solidFill>
                <a:latin typeface="Courier New" panose="02070309020205020404" pitchFamily="49" charset="0"/>
              </a:rPr>
              <a:t>File2</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6 	Open </a:t>
            </a:r>
            <a:r>
              <a:rPr lang="en-US" sz="1600" dirty="0">
                <a:solidFill>
                  <a:srgbClr val="002060"/>
                </a:solidFill>
                <a:latin typeface="Courier New" panose="02070309020205020404" pitchFamily="49" charset="0"/>
              </a:rPr>
              <a:t>“payroll” For Output As </a:t>
            </a:r>
            <a:r>
              <a:rPr lang="en-US" sz="1600" b="1" dirty="0">
                <a:solidFill>
                  <a:srgbClr val="0070C0"/>
                </a:solidFill>
                <a:latin typeface="Courier New" panose="02070309020205020404" pitchFamily="49" charset="0"/>
              </a:rPr>
              <a:t>File3</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7 	Read </a:t>
            </a:r>
            <a:r>
              <a:rPr lang="en-US" sz="1600" b="1" dirty="0">
                <a:solidFill>
                  <a:srgbClr val="0070C0"/>
                </a:solidFill>
                <a:latin typeface="Courier New" panose="02070309020205020404" pitchFamily="49" charset="0"/>
              </a:rPr>
              <a:t>File1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Number1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Name1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Rate1</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8 	Read </a:t>
            </a:r>
            <a:r>
              <a:rPr lang="en-US" sz="1600" b="1" dirty="0">
                <a:solidFill>
                  <a:srgbClr val="0070C0"/>
                </a:solidFill>
                <a:latin typeface="Courier New" panose="02070309020205020404" pitchFamily="49" charset="0"/>
              </a:rPr>
              <a:t>File2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Number2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Name2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Rate2</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9 	While </a:t>
            </a:r>
            <a:r>
              <a:rPr lang="en-US" sz="1600" dirty="0">
                <a:solidFill>
                  <a:srgbClr val="002060"/>
                </a:solidFill>
                <a:latin typeface="Courier New" panose="02070309020205020404" pitchFamily="49" charset="0"/>
              </a:rPr>
              <a:t>(</a:t>
            </a:r>
            <a:r>
              <a:rPr lang="en-US" sz="1600" b="1" dirty="0">
                <a:solidFill>
                  <a:srgbClr val="0070C0"/>
                </a:solidFill>
                <a:latin typeface="Courier New" panose="02070309020205020404" pitchFamily="49" charset="0"/>
              </a:rPr>
              <a:t>Number1</a:t>
            </a:r>
            <a:r>
              <a:rPr lang="en-US" sz="1600" dirty="0">
                <a:solidFill>
                  <a:srgbClr val="002060"/>
                </a:solidFill>
                <a:latin typeface="Courier New" panose="02070309020205020404" pitchFamily="49" charset="0"/>
              </a:rPr>
              <a:t> != 0) AND (</a:t>
            </a:r>
            <a:r>
              <a:rPr lang="en-US" sz="1600" b="1" dirty="0">
                <a:solidFill>
                  <a:srgbClr val="0070C0"/>
                </a:solidFill>
                <a:latin typeface="Courier New" panose="02070309020205020404" pitchFamily="49" charset="0"/>
              </a:rPr>
              <a:t>Number2</a:t>
            </a:r>
            <a:r>
              <a:rPr lang="en-US" sz="1600" dirty="0">
                <a:solidFill>
                  <a:srgbClr val="002060"/>
                </a:solidFill>
                <a:latin typeface="Courier New" panose="02070309020205020404" pitchFamily="49" charset="0"/>
              </a:rPr>
              <a:t> != 0)</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10</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	If </a:t>
            </a:r>
            <a:r>
              <a:rPr lang="en-US" sz="1600" b="1" dirty="0">
                <a:solidFill>
                  <a:srgbClr val="0070C0"/>
                </a:solidFill>
                <a:latin typeface="Courier New" panose="02070309020205020404" pitchFamily="49" charset="0"/>
              </a:rPr>
              <a:t>Number1</a:t>
            </a:r>
            <a:r>
              <a:rPr lang="en-US" sz="1600" dirty="0">
                <a:solidFill>
                  <a:srgbClr val="002060"/>
                </a:solidFill>
                <a:latin typeface="Courier New" panose="02070309020205020404" pitchFamily="49" charset="0"/>
              </a:rPr>
              <a:t> &lt; </a:t>
            </a:r>
            <a:r>
              <a:rPr lang="en-US" sz="1600" b="1" dirty="0">
                <a:solidFill>
                  <a:srgbClr val="0070C0"/>
                </a:solidFill>
                <a:latin typeface="Courier New" panose="02070309020205020404" pitchFamily="49" charset="0"/>
              </a:rPr>
              <a:t>Number2</a:t>
            </a:r>
            <a:r>
              <a:rPr lang="en-US" sz="1600" dirty="0">
                <a:solidFill>
                  <a:srgbClr val="002060"/>
                </a:solidFill>
                <a:latin typeface="Courier New" panose="02070309020205020404" pitchFamily="49" charset="0"/>
              </a:rPr>
              <a:t> Then</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11</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	Write </a:t>
            </a:r>
            <a:r>
              <a:rPr lang="en-US" sz="1600" b="1" dirty="0">
                <a:solidFill>
                  <a:srgbClr val="0070C0"/>
                </a:solidFill>
                <a:latin typeface="Courier New" panose="02070309020205020404" pitchFamily="49" charset="0"/>
              </a:rPr>
              <a:t>File3</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Number1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Name1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Rate1</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12</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	Read </a:t>
            </a:r>
            <a:r>
              <a:rPr lang="en-US" sz="1600" b="1" dirty="0">
                <a:solidFill>
                  <a:srgbClr val="0070C0"/>
                </a:solidFill>
                <a:latin typeface="Courier New" panose="02070309020205020404" pitchFamily="49" charset="0"/>
              </a:rPr>
              <a:t>File1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Number1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Name1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Rate1</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13</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	Else</a:t>
            </a:r>
            <a:endParaRPr lang="en-US" sz="1600" dirty="0">
              <a:solidFill>
                <a:srgbClr val="002060"/>
              </a:solidFill>
              <a:latin typeface="Courier New" panose="02070309020205020404" pitchFamily="49" charset="0"/>
            </a:endParaRP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14</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	Write </a:t>
            </a:r>
            <a:r>
              <a:rPr lang="en-US" sz="1600" b="1" dirty="0">
                <a:solidFill>
                  <a:srgbClr val="0070C0"/>
                </a:solidFill>
                <a:latin typeface="Courier New" panose="02070309020205020404" pitchFamily="49" charset="0"/>
              </a:rPr>
              <a:t>File3</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Number2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Name2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Rate2</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15</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	Read </a:t>
            </a:r>
            <a:r>
              <a:rPr lang="en-US" sz="1600" b="1" dirty="0">
                <a:solidFill>
                  <a:srgbClr val="0070C0"/>
                </a:solidFill>
                <a:latin typeface="Courier New" panose="02070309020205020404" pitchFamily="49" charset="0"/>
              </a:rPr>
              <a:t>File2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Number2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Name2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Rate2</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16</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	End </a:t>
            </a:r>
            <a:r>
              <a:rPr lang="en-US" sz="1600" dirty="0">
                <a:solidFill>
                  <a:srgbClr val="002060"/>
                </a:solidFill>
                <a:latin typeface="Courier New" panose="02070309020205020404" pitchFamily="49" charset="0"/>
              </a:rPr>
              <a:t>If</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17 	End While</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18 	While </a:t>
            </a:r>
            <a:r>
              <a:rPr lang="en-US" sz="1600" b="1" dirty="0">
                <a:solidFill>
                  <a:srgbClr val="0070C0"/>
                </a:solidFill>
                <a:latin typeface="Courier New" panose="02070309020205020404" pitchFamily="49" charset="0"/>
              </a:rPr>
              <a:t>Number1</a:t>
            </a:r>
            <a:r>
              <a:rPr lang="en-US" sz="1600" dirty="0">
                <a:solidFill>
                  <a:srgbClr val="002060"/>
                </a:solidFill>
                <a:latin typeface="Courier New" panose="02070309020205020404" pitchFamily="49" charset="0"/>
              </a:rPr>
              <a:t> != 0</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19</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	Write </a:t>
            </a:r>
            <a:r>
              <a:rPr lang="en-US" sz="1600" b="1" dirty="0">
                <a:solidFill>
                  <a:srgbClr val="0070C0"/>
                </a:solidFill>
                <a:latin typeface="Courier New" panose="02070309020205020404" pitchFamily="49" charset="0"/>
              </a:rPr>
              <a:t>File3</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Number1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Name1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Rate1</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20</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	Read </a:t>
            </a:r>
            <a:r>
              <a:rPr lang="en-US" sz="1600" b="1" dirty="0">
                <a:solidFill>
                  <a:srgbClr val="0070C0"/>
                </a:solidFill>
                <a:latin typeface="Courier New" panose="02070309020205020404" pitchFamily="49" charset="0"/>
              </a:rPr>
              <a:t>File1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Number1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Name1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Rate1</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21 	End </a:t>
            </a:r>
            <a:r>
              <a:rPr lang="en-US" sz="1600" dirty="0">
                <a:solidFill>
                  <a:srgbClr val="002060"/>
                </a:solidFill>
                <a:latin typeface="Courier New" panose="02070309020205020404" pitchFamily="49" charset="0"/>
              </a:rPr>
              <a:t>While</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22 	While </a:t>
            </a:r>
            <a:r>
              <a:rPr lang="en-US" sz="1600" b="1" dirty="0">
                <a:solidFill>
                  <a:srgbClr val="0070C0"/>
                </a:solidFill>
                <a:latin typeface="Courier New" panose="02070309020205020404" pitchFamily="49" charset="0"/>
              </a:rPr>
              <a:t>Number2</a:t>
            </a:r>
            <a:r>
              <a:rPr lang="en-US" sz="1600" dirty="0">
                <a:solidFill>
                  <a:srgbClr val="002060"/>
                </a:solidFill>
                <a:latin typeface="Courier New" panose="02070309020205020404" pitchFamily="49" charset="0"/>
              </a:rPr>
              <a:t> != 0</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23</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	Write </a:t>
            </a:r>
            <a:r>
              <a:rPr lang="en-US" sz="1600" b="1" dirty="0">
                <a:solidFill>
                  <a:srgbClr val="0070C0"/>
                </a:solidFill>
                <a:latin typeface="Courier New" panose="02070309020205020404" pitchFamily="49" charset="0"/>
              </a:rPr>
              <a:t>File3</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Number2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Name2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Rate2</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24</a:t>
            </a:r>
            <a:r>
              <a:rPr lang="en-US" sz="1600" dirty="0">
                <a:solidFill>
                  <a:srgbClr val="002060"/>
                </a:solidFill>
                <a:latin typeface="Courier New" panose="02070309020205020404" pitchFamily="49" charset="0"/>
              </a:rPr>
              <a:t>	</a:t>
            </a:r>
            <a:r>
              <a:rPr lang="en-US" sz="1600" dirty="0" smtClean="0">
                <a:solidFill>
                  <a:srgbClr val="002060"/>
                </a:solidFill>
                <a:latin typeface="Courier New" panose="02070309020205020404" pitchFamily="49" charset="0"/>
              </a:rPr>
              <a:t>	Read </a:t>
            </a:r>
            <a:r>
              <a:rPr lang="en-US" sz="1600" b="1" dirty="0">
                <a:solidFill>
                  <a:srgbClr val="0070C0"/>
                </a:solidFill>
                <a:latin typeface="Courier New" panose="02070309020205020404" pitchFamily="49" charset="0"/>
              </a:rPr>
              <a:t>File2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Number2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Name2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Rate2</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25 	End </a:t>
            </a:r>
            <a:r>
              <a:rPr lang="en-US" sz="1600" dirty="0">
                <a:solidFill>
                  <a:srgbClr val="002060"/>
                </a:solidFill>
                <a:latin typeface="Courier New" panose="02070309020205020404" pitchFamily="49" charset="0"/>
              </a:rPr>
              <a:t>While</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26 	Write </a:t>
            </a:r>
            <a:r>
              <a:rPr lang="en-US" sz="1600" b="1" dirty="0">
                <a:solidFill>
                  <a:srgbClr val="0070C0"/>
                </a:solidFill>
                <a:latin typeface="Courier New" panose="02070309020205020404" pitchFamily="49" charset="0"/>
              </a:rPr>
              <a:t>File3</a:t>
            </a:r>
            <a:r>
              <a:rPr lang="en-US" sz="1600" dirty="0">
                <a:solidFill>
                  <a:srgbClr val="002060"/>
                </a:solidFill>
                <a:latin typeface="Courier New" panose="02070309020205020404" pitchFamily="49" charset="0"/>
              </a:rPr>
              <a:t>, 0, “0”, 0.0</a:t>
            </a:r>
          </a:p>
          <a:p>
            <a:pPr marL="0" indent="0">
              <a:lnSpc>
                <a:spcPct val="100000"/>
              </a:lnSpc>
              <a:spcBef>
                <a:spcPts val="0"/>
              </a:spcBef>
              <a:spcAft>
                <a:spcPts val="0"/>
              </a:spcAft>
              <a:buFont typeface="Times" panose="02020603050405020304" pitchFamily="18" charset="0"/>
              <a:buNone/>
            </a:pPr>
            <a:r>
              <a:rPr lang="en-US" sz="1600" dirty="0" smtClean="0">
                <a:solidFill>
                  <a:srgbClr val="002060"/>
                </a:solidFill>
                <a:latin typeface="Courier New" panose="02070309020205020404" pitchFamily="49" charset="0"/>
              </a:rPr>
              <a:t>27 	Close </a:t>
            </a:r>
            <a:r>
              <a:rPr lang="en-US" sz="1600" b="1" dirty="0">
                <a:solidFill>
                  <a:srgbClr val="0070C0"/>
                </a:solidFill>
                <a:latin typeface="Courier New" panose="02070309020205020404" pitchFamily="49" charset="0"/>
              </a:rPr>
              <a:t>File1</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File2</a:t>
            </a:r>
            <a:r>
              <a:rPr lang="en-US" sz="1600" dirty="0">
                <a:solidFill>
                  <a:srgbClr val="002060"/>
                </a:solidFill>
                <a:latin typeface="Courier New" panose="02070309020205020404" pitchFamily="49" charset="0"/>
              </a:rPr>
              <a:t>, </a:t>
            </a:r>
            <a:r>
              <a:rPr lang="en-US" sz="1600" b="1" dirty="0">
                <a:solidFill>
                  <a:srgbClr val="0070C0"/>
                </a:solidFill>
                <a:latin typeface="Courier New" panose="02070309020205020404" pitchFamily="49" charset="0"/>
              </a:rPr>
              <a:t>File3</a:t>
            </a:r>
            <a:r>
              <a:rPr lang="en-US" sz="1600" dirty="0" smtClean="0">
                <a:solidFill>
                  <a:srgbClr val="002060"/>
                </a:solidFill>
                <a:latin typeface="Courier New" panose="02070309020205020404" pitchFamily="49" charset="0"/>
              </a:rPr>
              <a:t>                               </a:t>
            </a:r>
            <a:r>
              <a:rPr lang="en-US" sz="1800" dirty="0" smtClean="0">
                <a:solidFill>
                  <a:srgbClr val="002060"/>
                </a:solidFill>
              </a:rPr>
              <a:t>Continued </a:t>
            </a:r>
            <a:r>
              <a:rPr lang="en-US" sz="1800" dirty="0">
                <a:solidFill>
                  <a:srgbClr val="002060"/>
                </a:solidFill>
              </a:rPr>
              <a:t>on next slide</a:t>
            </a:r>
            <a:r>
              <a:rPr lang="en-US" sz="1800" b="1" dirty="0">
                <a:solidFill>
                  <a:srgbClr val="002060"/>
                </a:solidFill>
                <a:latin typeface="Courier New" panose="02070309020205020404" pitchFamily="49" charset="0"/>
              </a:rPr>
              <a:t> </a:t>
            </a:r>
            <a:r>
              <a:rPr lang="en-US" sz="1800" b="1" dirty="0">
                <a:solidFill>
                  <a:srgbClr val="002060"/>
                </a:solidFill>
                <a:latin typeface="Courier New" panose="02070309020205020404" pitchFamily="49" charset="0"/>
                <a:sym typeface="Wingdings" panose="05000000000000000000" pitchFamily="2" charset="2"/>
              </a:rPr>
              <a:t></a:t>
            </a:r>
            <a:endParaRPr lang="en-US" sz="1800" dirty="0">
              <a:solidFill>
                <a:srgbClr val="002060"/>
              </a:solidFill>
              <a:latin typeface="Courier New" panose="02070309020205020404" pitchFamily="49" charset="0"/>
            </a:endParaRPr>
          </a:p>
        </p:txBody>
      </p:sp>
    </p:spTree>
    <p:extLst>
      <p:ext uri="{BB962C8B-B14F-4D97-AF65-F5344CB8AC3E}">
        <p14:creationId xmlns:p14="http://schemas.microsoft.com/office/powerpoint/2010/main" val="40020971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68440"/>
          </a:xfrm>
        </p:spPr>
        <p:txBody>
          <a:bodyPr>
            <a:normAutofit/>
          </a:bodyPr>
          <a:lstStyle/>
          <a:p>
            <a:r>
              <a:rPr lang="en-US" sz="4000" b="1" dirty="0" smtClean="0">
                <a:solidFill>
                  <a:schemeClr val="accent1">
                    <a:lumMod val="75000"/>
                  </a:schemeClr>
                </a:solidFill>
              </a:rPr>
              <a:t>The Big Merger </a:t>
            </a:r>
            <a:r>
              <a:rPr lang="en-US" sz="1800" b="1" dirty="0" smtClean="0">
                <a:solidFill>
                  <a:schemeClr val="accent1">
                    <a:lumMod val="75000"/>
                  </a:schemeClr>
                </a:solidFill>
              </a:rPr>
              <a:t>(continued)</a:t>
            </a:r>
            <a:endParaRPr lang="en-US" sz="1800" b="1" dirty="0">
              <a:solidFill>
                <a:schemeClr val="accent1">
                  <a:lumMod val="75000"/>
                </a:schemeClr>
              </a:solidFill>
            </a:endParaRPr>
          </a:p>
        </p:txBody>
      </p:sp>
      <p:sp>
        <p:nvSpPr>
          <p:cNvPr id="3" name="Content Placeholder 2"/>
          <p:cNvSpPr>
            <a:spLocks noGrp="1"/>
          </p:cNvSpPr>
          <p:nvPr>
            <p:ph idx="1"/>
          </p:nvPr>
        </p:nvSpPr>
        <p:spPr>
          <a:xfrm>
            <a:off x="914400" y="1845733"/>
            <a:ext cx="9961581" cy="4157033"/>
          </a:xfrm>
        </p:spPr>
        <p:txBody>
          <a:bodyPr>
            <a:noAutofit/>
          </a:bodyPr>
          <a:lstStyle/>
          <a:p>
            <a:pPr>
              <a:buFont typeface="Times" panose="02020603050405020304" pitchFamily="18" charset="0"/>
              <a:buNone/>
            </a:pPr>
            <a:r>
              <a:rPr lang="en-US" sz="1800" dirty="0">
                <a:solidFill>
                  <a:srgbClr val="002060"/>
                </a:solidFill>
              </a:rPr>
              <a:t>To understand this program better, walk through the </a:t>
            </a:r>
            <a:r>
              <a:rPr lang="en-US" sz="1800" dirty="0" err="1">
                <a:solidFill>
                  <a:srgbClr val="002060"/>
                </a:solidFill>
              </a:rPr>
              <a:t>pseudocode</a:t>
            </a:r>
            <a:r>
              <a:rPr lang="en-US" sz="1800" dirty="0">
                <a:solidFill>
                  <a:srgbClr val="002060"/>
                </a:solidFill>
              </a:rPr>
              <a:t> using files </a:t>
            </a:r>
            <a:r>
              <a:rPr lang="en-US" sz="1800" dirty="0" smtClean="0">
                <a:solidFill>
                  <a:srgbClr val="002060"/>
                </a:solidFill>
              </a:rPr>
              <a:t>with the </a:t>
            </a:r>
            <a:r>
              <a:rPr lang="en-US" sz="1800" dirty="0">
                <a:solidFill>
                  <a:srgbClr val="002060"/>
                </a:solidFill>
              </a:rPr>
              <a:t>indicated records</a:t>
            </a:r>
            <a:r>
              <a:rPr lang="en-US" sz="1600" dirty="0">
                <a:solidFill>
                  <a:srgbClr val="002060"/>
                </a:solidFill>
              </a:rPr>
              <a:t>:</a:t>
            </a:r>
          </a:p>
          <a:p>
            <a:pPr lvl="1">
              <a:buFontTx/>
              <a:buNone/>
            </a:pPr>
            <a:r>
              <a:rPr lang="en-US" dirty="0">
                <a:solidFill>
                  <a:srgbClr val="002060"/>
                </a:solidFill>
                <a:latin typeface="Courier New" panose="02070309020205020404" pitchFamily="49" charset="0"/>
              </a:rPr>
              <a:t>payroll1: 			</a:t>
            </a:r>
            <a:r>
              <a:rPr lang="en-US" dirty="0">
                <a:solidFill>
                  <a:srgbClr val="002060"/>
                </a:solidFill>
                <a:latin typeface="Courier New" panose="02070309020205020404" pitchFamily="49" charset="0"/>
              </a:rPr>
              <a:t>payroll2</a:t>
            </a:r>
            <a:r>
              <a:rPr lang="en-US" dirty="0">
                <a:solidFill>
                  <a:srgbClr val="002060"/>
                </a:solidFill>
                <a:latin typeface="Courier New" panose="02070309020205020404" pitchFamily="49" charset="0"/>
              </a:rPr>
              <a:t>:</a:t>
            </a:r>
          </a:p>
          <a:p>
            <a:pPr lvl="1">
              <a:buFontTx/>
              <a:buNone/>
            </a:pPr>
            <a:r>
              <a:rPr lang="en-US" dirty="0">
                <a:solidFill>
                  <a:srgbClr val="002060"/>
                </a:solidFill>
                <a:latin typeface="Courier New" panose="02070309020205020404" pitchFamily="49" charset="0"/>
              </a:rPr>
              <a:t>115, “Art”, 11.50 		120, “Dan”, 14.00</a:t>
            </a:r>
          </a:p>
          <a:p>
            <a:pPr lvl="1">
              <a:buFontTx/>
              <a:buNone/>
            </a:pPr>
            <a:r>
              <a:rPr lang="en-US" dirty="0">
                <a:solidFill>
                  <a:srgbClr val="002060"/>
                </a:solidFill>
                <a:latin typeface="Courier New" panose="02070309020205020404" pitchFamily="49" charset="0"/>
              </a:rPr>
              <a:t>130, “Ben”, 12.25 		125, “Eva”, 15.50</a:t>
            </a:r>
          </a:p>
          <a:p>
            <a:pPr lvl="1">
              <a:buFontTx/>
              <a:buNone/>
            </a:pPr>
            <a:r>
              <a:rPr lang="en-US" dirty="0">
                <a:solidFill>
                  <a:srgbClr val="002060"/>
                </a:solidFill>
                <a:latin typeface="Courier New" panose="02070309020205020404" pitchFamily="49" charset="0"/>
              </a:rPr>
              <a:t>135, “Cal”, 13.75 		0, “0”, 0.0</a:t>
            </a:r>
          </a:p>
          <a:p>
            <a:pPr lvl="1">
              <a:buFontTx/>
              <a:buNone/>
            </a:pPr>
            <a:r>
              <a:rPr lang="en-US" dirty="0">
                <a:solidFill>
                  <a:srgbClr val="002060"/>
                </a:solidFill>
                <a:latin typeface="Courier New" panose="02070309020205020404" pitchFamily="49" charset="0"/>
              </a:rPr>
              <a:t>0, “0”, 0.0</a:t>
            </a:r>
          </a:p>
          <a:p>
            <a:pPr>
              <a:buFont typeface="Times" panose="02020603050405020304" pitchFamily="18" charset="0"/>
              <a:buNone/>
            </a:pPr>
            <a:r>
              <a:rPr lang="en-US" sz="1800" dirty="0" smtClean="0">
                <a:solidFill>
                  <a:srgbClr val="002060"/>
                </a:solidFill>
              </a:rPr>
              <a:t>Then</a:t>
            </a:r>
            <a:r>
              <a:rPr lang="en-US" sz="1800" dirty="0">
                <a:solidFill>
                  <a:srgbClr val="002060"/>
                </a:solidFill>
              </a:rPr>
              <a:t>, after the merge, </a:t>
            </a:r>
            <a:r>
              <a:rPr lang="en-US" sz="1800" dirty="0">
                <a:solidFill>
                  <a:srgbClr val="002060"/>
                </a:solidFill>
                <a:latin typeface="Courier New" panose="02070309020205020404" pitchFamily="49" charset="0"/>
              </a:rPr>
              <a:t>payroll</a:t>
            </a:r>
            <a:r>
              <a:rPr lang="en-US" sz="1800" dirty="0">
                <a:solidFill>
                  <a:srgbClr val="002060"/>
                </a:solidFill>
              </a:rPr>
              <a:t> should contain the following records:</a:t>
            </a:r>
          </a:p>
          <a:p>
            <a:pPr lvl="4">
              <a:buFontTx/>
              <a:buNone/>
            </a:pPr>
            <a:r>
              <a:rPr lang="en-US" sz="1800" dirty="0">
                <a:solidFill>
                  <a:srgbClr val="002060"/>
                </a:solidFill>
                <a:latin typeface="Courier New" panose="02070309020205020404" pitchFamily="49" charset="0"/>
              </a:rPr>
              <a:t>115, “Art”, 11.50</a:t>
            </a:r>
          </a:p>
          <a:p>
            <a:pPr lvl="4">
              <a:buFontTx/>
              <a:buNone/>
            </a:pPr>
            <a:r>
              <a:rPr lang="en-US" sz="1800" dirty="0">
                <a:solidFill>
                  <a:srgbClr val="002060"/>
                </a:solidFill>
                <a:latin typeface="Courier New" panose="02070309020205020404" pitchFamily="49" charset="0"/>
              </a:rPr>
              <a:t>120, “Dan”, 14.00</a:t>
            </a:r>
          </a:p>
          <a:p>
            <a:pPr lvl="4">
              <a:buFontTx/>
              <a:buNone/>
            </a:pPr>
            <a:r>
              <a:rPr lang="en-US" sz="1800" dirty="0">
                <a:solidFill>
                  <a:srgbClr val="002060"/>
                </a:solidFill>
                <a:latin typeface="Courier New" panose="02070309020205020404" pitchFamily="49" charset="0"/>
              </a:rPr>
              <a:t>125, “Eva”, 15.50</a:t>
            </a:r>
          </a:p>
          <a:p>
            <a:pPr lvl="4">
              <a:buFontTx/>
              <a:buNone/>
            </a:pPr>
            <a:r>
              <a:rPr lang="en-US" sz="1800" dirty="0">
                <a:solidFill>
                  <a:srgbClr val="002060"/>
                </a:solidFill>
                <a:latin typeface="Courier New" panose="02070309020205020404" pitchFamily="49" charset="0"/>
              </a:rPr>
              <a:t>130, “Ben”, 12.25</a:t>
            </a:r>
          </a:p>
          <a:p>
            <a:pPr lvl="4">
              <a:buFontTx/>
              <a:buNone/>
            </a:pPr>
            <a:r>
              <a:rPr lang="en-US" sz="1800" dirty="0">
                <a:solidFill>
                  <a:srgbClr val="002060"/>
                </a:solidFill>
                <a:latin typeface="Courier New" panose="02070309020205020404" pitchFamily="49" charset="0"/>
              </a:rPr>
              <a:t>135, “Cal”, 13.75</a:t>
            </a:r>
          </a:p>
          <a:p>
            <a:pPr lvl="4">
              <a:buFontTx/>
              <a:buNone/>
            </a:pPr>
            <a:r>
              <a:rPr lang="en-US" sz="1800" dirty="0">
                <a:solidFill>
                  <a:srgbClr val="002060"/>
                </a:solidFill>
                <a:latin typeface="Courier New" panose="02070309020205020404" pitchFamily="49" charset="0"/>
              </a:rPr>
              <a:t>0, “0”, 0.0</a:t>
            </a:r>
            <a:endParaRPr lang="en-US" sz="1800" dirty="0">
              <a:solidFill>
                <a:srgbClr val="002060"/>
              </a:solidFill>
              <a:latin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2702131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60060"/>
          </a:xfrm>
        </p:spPr>
        <p:txBody>
          <a:bodyPr>
            <a:normAutofit/>
          </a:bodyPr>
          <a:lstStyle/>
          <a:p>
            <a:r>
              <a:rPr lang="en-US" b="1" dirty="0" smtClean="0">
                <a:solidFill>
                  <a:schemeClr val="accent1">
                    <a:lumMod val="75000"/>
                  </a:schemeClr>
                </a:solidFill>
              </a:rPr>
              <a:t>10</a:t>
            </a:r>
            <a:r>
              <a:rPr lang="en-US" b="1" dirty="0" smtClean="0">
                <a:solidFill>
                  <a:schemeClr val="accent1">
                    <a:lumMod val="75000"/>
                  </a:schemeClr>
                </a:solidFill>
              </a:rPr>
              <a:t>.4 Control Break Processing</a:t>
            </a:r>
            <a:endParaRPr lang="en-US" b="1" dirty="0">
              <a:solidFill>
                <a:schemeClr val="accent1">
                  <a:lumMod val="75000"/>
                </a:schemeClr>
              </a:solidFill>
            </a:endParaRPr>
          </a:p>
        </p:txBody>
      </p:sp>
      <p:sp>
        <p:nvSpPr>
          <p:cNvPr id="6" name="Content Placeholder 5"/>
          <p:cNvSpPr>
            <a:spLocks noGrp="1"/>
          </p:cNvSpPr>
          <p:nvPr>
            <p:ph idx="1"/>
          </p:nvPr>
        </p:nvSpPr>
        <p:spPr>
          <a:xfrm>
            <a:off x="1097280" y="1941544"/>
            <a:ext cx="9068696" cy="4023360"/>
          </a:xfrm>
        </p:spPr>
        <p:txBody>
          <a:bodyPr>
            <a:normAutofit/>
          </a:bodyPr>
          <a:lstStyle/>
          <a:p>
            <a:pPr>
              <a:lnSpc>
                <a:spcPct val="105000"/>
              </a:lnSpc>
            </a:pPr>
            <a:r>
              <a:rPr lang="en-US" dirty="0" smtClean="0">
                <a:solidFill>
                  <a:srgbClr val="002060"/>
                </a:solidFill>
              </a:rPr>
              <a:t> </a:t>
            </a:r>
            <a:r>
              <a:rPr lang="en-US" dirty="0">
                <a:solidFill>
                  <a:srgbClr val="002060"/>
                </a:solidFill>
              </a:rPr>
              <a:t>When we need subtotals (perhaps for a report), we use a technique called </a:t>
            </a:r>
            <a:r>
              <a:rPr lang="en-US" b="1" dirty="0">
                <a:solidFill>
                  <a:srgbClr val="002060"/>
                </a:solidFill>
              </a:rPr>
              <a:t>Control Break Processing</a:t>
            </a:r>
            <a:r>
              <a:rPr lang="en-US" dirty="0">
                <a:solidFill>
                  <a:srgbClr val="002060"/>
                </a:solidFill>
              </a:rPr>
              <a:t>.</a:t>
            </a:r>
          </a:p>
          <a:p>
            <a:pPr>
              <a:lnSpc>
                <a:spcPct val="105000"/>
              </a:lnSpc>
            </a:pPr>
            <a:r>
              <a:rPr lang="en-US" dirty="0">
                <a:solidFill>
                  <a:srgbClr val="002060"/>
                </a:solidFill>
              </a:rPr>
              <a:t>This technique will do something (for example, calculate a subtotal) depending on the value of a </a:t>
            </a:r>
            <a:r>
              <a:rPr lang="en-US" b="1" dirty="0">
                <a:solidFill>
                  <a:srgbClr val="002060"/>
                </a:solidFill>
              </a:rPr>
              <a:t>control</a:t>
            </a:r>
            <a:r>
              <a:rPr lang="en-US" dirty="0">
                <a:solidFill>
                  <a:srgbClr val="002060"/>
                </a:solidFill>
              </a:rPr>
              <a:t> variable. When a change occurs in the value of this variable, a </a:t>
            </a:r>
            <a:r>
              <a:rPr lang="en-US" b="1" dirty="0">
                <a:solidFill>
                  <a:srgbClr val="002060"/>
                </a:solidFill>
              </a:rPr>
              <a:t>break</a:t>
            </a:r>
            <a:r>
              <a:rPr lang="en-US" dirty="0">
                <a:solidFill>
                  <a:srgbClr val="002060"/>
                </a:solidFill>
              </a:rPr>
              <a:t> occurs that results in something happening in the program: </a:t>
            </a:r>
          </a:p>
          <a:p>
            <a:pPr>
              <a:lnSpc>
                <a:spcPct val="105000"/>
              </a:lnSpc>
            </a:pPr>
            <a:r>
              <a:rPr lang="en-US" dirty="0">
                <a:solidFill>
                  <a:srgbClr val="002060"/>
                </a:solidFill>
              </a:rPr>
              <a:t>For example:</a:t>
            </a:r>
          </a:p>
          <a:p>
            <a:pPr lvl="1">
              <a:lnSpc>
                <a:spcPct val="105000"/>
              </a:lnSpc>
            </a:pPr>
            <a:r>
              <a:rPr lang="en-US" dirty="0">
                <a:solidFill>
                  <a:srgbClr val="002060"/>
                </a:solidFill>
              </a:rPr>
              <a:t>A program accepts monthly sales amounts from the user and computes monthly subtotals</a:t>
            </a:r>
          </a:p>
          <a:p>
            <a:pPr lvl="1">
              <a:lnSpc>
                <a:spcPct val="105000"/>
              </a:lnSpc>
            </a:pPr>
            <a:r>
              <a:rPr lang="en-US" dirty="0">
                <a:solidFill>
                  <a:srgbClr val="002060"/>
                </a:solidFill>
              </a:rPr>
              <a:t>When </a:t>
            </a:r>
            <a:r>
              <a:rPr lang="en-US" b="1" dirty="0">
                <a:solidFill>
                  <a:srgbClr val="002060"/>
                </a:solidFill>
              </a:rPr>
              <a:t>month</a:t>
            </a:r>
            <a:r>
              <a:rPr lang="en-US" dirty="0">
                <a:solidFill>
                  <a:srgbClr val="002060"/>
                </a:solidFill>
              </a:rPr>
              <a:t> changes from January to February,  January’s sales are subtotaled and printed. </a:t>
            </a:r>
          </a:p>
          <a:p>
            <a:pPr lvl="1">
              <a:lnSpc>
                <a:spcPct val="105000"/>
              </a:lnSpc>
            </a:pPr>
            <a:r>
              <a:rPr lang="en-US" dirty="0">
                <a:solidFill>
                  <a:srgbClr val="002060"/>
                </a:solidFill>
              </a:rPr>
              <a:t>Then the program starts adding up February’s sales. </a:t>
            </a:r>
          </a:p>
          <a:p>
            <a:pPr lvl="1">
              <a:lnSpc>
                <a:spcPct val="105000"/>
              </a:lnSpc>
            </a:pPr>
            <a:r>
              <a:rPr lang="en-US" dirty="0">
                <a:solidFill>
                  <a:srgbClr val="002060"/>
                </a:solidFill>
              </a:rPr>
              <a:t>The cycle repeats when February changes to March and so on…</a:t>
            </a:r>
            <a:endParaRPr lang="en-US" sz="2400" dirty="0">
              <a:solidFill>
                <a:srgbClr val="002060"/>
              </a:solidFill>
              <a:latin typeface="Courier New" panose="02070309020205020404" pitchFamily="49" charset="0"/>
            </a:endParaRPr>
          </a:p>
        </p:txBody>
      </p:sp>
      <p:sp>
        <p:nvSpPr>
          <p:cNvPr id="5" name="Footer Placeholder 4"/>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55412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79618"/>
          </a:xfrm>
        </p:spPr>
        <p:txBody>
          <a:bodyPr>
            <a:noAutofit/>
          </a:bodyPr>
          <a:lstStyle/>
          <a:p>
            <a:r>
              <a:rPr lang="en-US" sz="4000" b="1" dirty="0" smtClean="0">
                <a:solidFill>
                  <a:srgbClr val="002060"/>
                </a:solidFill>
              </a:rPr>
              <a:t>Classification of Files</a:t>
            </a:r>
            <a:endParaRPr lang="en-US" sz="4000" b="1" dirty="0">
              <a:solidFill>
                <a:srgbClr val="002060"/>
              </a:solidFill>
            </a:endParaRPr>
          </a:p>
        </p:txBody>
      </p:sp>
      <p:sp>
        <p:nvSpPr>
          <p:cNvPr id="5" name="Content Placeholder 4"/>
          <p:cNvSpPr>
            <a:spLocks noGrp="1"/>
          </p:cNvSpPr>
          <p:nvPr>
            <p:ph idx="1"/>
          </p:nvPr>
        </p:nvSpPr>
        <p:spPr/>
        <p:txBody>
          <a:bodyPr>
            <a:noAutofit/>
          </a:bodyPr>
          <a:lstStyle/>
          <a:p>
            <a:r>
              <a:rPr lang="en-US" sz="2400" dirty="0">
                <a:solidFill>
                  <a:srgbClr val="002060"/>
                </a:solidFill>
              </a:rPr>
              <a:t>By  content:</a:t>
            </a:r>
          </a:p>
          <a:p>
            <a:pPr lvl="1">
              <a:buFontTx/>
              <a:buChar char="•"/>
            </a:pPr>
            <a:r>
              <a:rPr lang="en-US" sz="2000" b="1" dirty="0">
                <a:solidFill>
                  <a:srgbClr val="002060"/>
                </a:solidFill>
              </a:rPr>
              <a:t>Text</a:t>
            </a:r>
            <a:r>
              <a:rPr lang="en-US" sz="2000" dirty="0">
                <a:solidFill>
                  <a:srgbClr val="002060"/>
                </a:solidFill>
              </a:rPr>
              <a:t>, readable by humans</a:t>
            </a:r>
          </a:p>
          <a:p>
            <a:pPr lvl="2"/>
            <a:r>
              <a:rPr lang="en-US" sz="2000" dirty="0">
                <a:solidFill>
                  <a:srgbClr val="002060"/>
                </a:solidFill>
              </a:rPr>
              <a:t>ASCII characters </a:t>
            </a:r>
            <a:r>
              <a:rPr lang="en-US" sz="2000" dirty="0" smtClean="0">
                <a:solidFill>
                  <a:srgbClr val="002060"/>
                </a:solidFill>
              </a:rPr>
              <a:t>only</a:t>
            </a:r>
          </a:p>
          <a:p>
            <a:pPr lvl="1">
              <a:buFontTx/>
              <a:buChar char="•"/>
            </a:pPr>
            <a:r>
              <a:rPr lang="en-US" sz="2000" b="1" dirty="0" smtClean="0">
                <a:solidFill>
                  <a:srgbClr val="002060"/>
                </a:solidFill>
              </a:rPr>
              <a:t>Binary</a:t>
            </a:r>
            <a:r>
              <a:rPr lang="en-US" sz="2000" dirty="0">
                <a:solidFill>
                  <a:srgbClr val="002060"/>
                </a:solidFill>
              </a:rPr>
              <a:t>, readable only by the computer</a:t>
            </a:r>
          </a:p>
          <a:p>
            <a:pPr lvl="2"/>
            <a:r>
              <a:rPr lang="en-US" sz="2000" dirty="0">
                <a:solidFill>
                  <a:srgbClr val="002060"/>
                </a:solidFill>
              </a:rPr>
              <a:t>ASCII data plus special codes</a:t>
            </a:r>
          </a:p>
          <a:p>
            <a:r>
              <a:rPr lang="en-US" sz="2400" dirty="0">
                <a:solidFill>
                  <a:srgbClr val="002060"/>
                </a:solidFill>
              </a:rPr>
              <a:t>By method of access:</a:t>
            </a:r>
          </a:p>
          <a:p>
            <a:pPr lvl="1"/>
            <a:r>
              <a:rPr lang="en-US" sz="2000" b="1" dirty="0">
                <a:solidFill>
                  <a:srgbClr val="002060"/>
                </a:solidFill>
              </a:rPr>
              <a:t>Sequential </a:t>
            </a:r>
            <a:r>
              <a:rPr lang="en-US" sz="2000" dirty="0">
                <a:solidFill>
                  <a:srgbClr val="002060"/>
                </a:solidFill>
              </a:rPr>
              <a:t>files contain records that must be read in the order in which they were created</a:t>
            </a:r>
          </a:p>
          <a:p>
            <a:pPr lvl="2"/>
            <a:r>
              <a:rPr lang="en-US" sz="1800" dirty="0">
                <a:solidFill>
                  <a:srgbClr val="002060"/>
                </a:solidFill>
              </a:rPr>
              <a:t>Similar to an audio or VCR tape</a:t>
            </a:r>
          </a:p>
          <a:p>
            <a:pPr lvl="1"/>
            <a:r>
              <a:rPr lang="en-US" sz="2000" b="1" dirty="0">
                <a:solidFill>
                  <a:srgbClr val="002060"/>
                </a:solidFill>
              </a:rPr>
              <a:t>Direct Access</a:t>
            </a:r>
            <a:r>
              <a:rPr lang="en-US" sz="2000" dirty="0">
                <a:solidFill>
                  <a:srgbClr val="002060"/>
                </a:solidFill>
              </a:rPr>
              <a:t> files contain records that can be accessed in any order. </a:t>
            </a:r>
          </a:p>
          <a:p>
            <a:pPr lvl="2"/>
            <a:r>
              <a:rPr lang="en-US" sz="1800" dirty="0">
                <a:solidFill>
                  <a:srgbClr val="002060"/>
                </a:solidFill>
              </a:rPr>
              <a:t>Similar to a CD or DVD</a:t>
            </a:r>
            <a:endParaRPr lang="en-US" sz="1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2859971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79618"/>
          </a:xfrm>
        </p:spPr>
        <p:txBody>
          <a:bodyPr>
            <a:noAutofit/>
          </a:bodyPr>
          <a:lstStyle/>
          <a:p>
            <a:r>
              <a:rPr lang="en-US" sz="4000" b="1" dirty="0" smtClean="0">
                <a:solidFill>
                  <a:srgbClr val="002060"/>
                </a:solidFill>
              </a:rPr>
              <a:t>Text Files or Binary Files?</a:t>
            </a:r>
            <a:endParaRPr lang="en-US" sz="2000" b="1" dirty="0">
              <a:solidFill>
                <a:srgbClr val="002060"/>
              </a:solidFill>
            </a:endParaRPr>
          </a:p>
        </p:txBody>
      </p:sp>
      <p:sp>
        <p:nvSpPr>
          <p:cNvPr id="5" name="Content Placeholder 4"/>
          <p:cNvSpPr>
            <a:spLocks noGrp="1"/>
          </p:cNvSpPr>
          <p:nvPr>
            <p:ph idx="1"/>
          </p:nvPr>
        </p:nvSpPr>
        <p:spPr>
          <a:xfrm>
            <a:off x="645459" y="1845734"/>
            <a:ext cx="10510221" cy="4023360"/>
          </a:xfrm>
        </p:spPr>
        <p:txBody>
          <a:bodyPr>
            <a:noAutofit/>
          </a:bodyPr>
          <a:lstStyle/>
          <a:p>
            <a:r>
              <a:rPr lang="en-US" sz="2800" b="1" dirty="0">
                <a:solidFill>
                  <a:srgbClr val="002060"/>
                </a:solidFill>
              </a:rPr>
              <a:t>Binary files</a:t>
            </a:r>
          </a:p>
          <a:p>
            <a:pPr lvl="1"/>
            <a:r>
              <a:rPr lang="en-US" sz="2400" dirty="0" smtClean="0">
                <a:solidFill>
                  <a:srgbClr val="002060"/>
                </a:solidFill>
              </a:rPr>
              <a:t>Used by most </a:t>
            </a:r>
            <a:r>
              <a:rPr lang="en-US" sz="2400" dirty="0">
                <a:solidFill>
                  <a:srgbClr val="002060"/>
                </a:solidFill>
              </a:rPr>
              <a:t>operating system files, program files, and data files produced by </a:t>
            </a:r>
            <a:r>
              <a:rPr lang="en-US" sz="2400" dirty="0" smtClean="0">
                <a:solidFill>
                  <a:srgbClr val="002060"/>
                </a:solidFill>
              </a:rPr>
              <a:t>applications</a:t>
            </a:r>
            <a:endParaRPr lang="en-US" sz="2400" dirty="0">
              <a:solidFill>
                <a:srgbClr val="002060"/>
              </a:solidFill>
            </a:endParaRPr>
          </a:p>
          <a:p>
            <a:r>
              <a:rPr lang="en-US" sz="2800" b="1" dirty="0">
                <a:solidFill>
                  <a:srgbClr val="002060"/>
                </a:solidFill>
              </a:rPr>
              <a:t>Advantages</a:t>
            </a:r>
            <a:r>
              <a:rPr lang="en-US" sz="2800" dirty="0">
                <a:solidFill>
                  <a:srgbClr val="002060"/>
                </a:solidFill>
              </a:rPr>
              <a:t> </a:t>
            </a:r>
            <a:r>
              <a:rPr lang="en-US" sz="2800" b="1" dirty="0">
                <a:solidFill>
                  <a:srgbClr val="002060"/>
                </a:solidFill>
              </a:rPr>
              <a:t>of text files</a:t>
            </a:r>
          </a:p>
          <a:p>
            <a:pPr lvl="1"/>
            <a:r>
              <a:rPr lang="en-US" sz="2400" dirty="0">
                <a:solidFill>
                  <a:srgbClr val="002060"/>
                </a:solidFill>
              </a:rPr>
              <a:t>Easier to create by using a text editor</a:t>
            </a:r>
          </a:p>
          <a:p>
            <a:pPr lvl="1"/>
            <a:r>
              <a:rPr lang="en-US" sz="2400" dirty="0">
                <a:solidFill>
                  <a:srgbClr val="002060"/>
                </a:solidFill>
              </a:rPr>
              <a:t>Can be displayed on screen or printed without any special software</a:t>
            </a:r>
          </a:p>
          <a:p>
            <a:pPr lvl="1"/>
            <a:r>
              <a:rPr lang="en-US" sz="2400" dirty="0">
                <a:solidFill>
                  <a:srgbClr val="002060"/>
                </a:solidFill>
              </a:rPr>
              <a:t>Universal: virtually any computer system can interpret their contents without special software</a:t>
            </a:r>
            <a:endParaRPr lang="en-US" sz="24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300451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p:cNvSpPr>
            <a:spLocks noGrp="1"/>
          </p:cNvSpPr>
          <p:nvPr>
            <p:ph type="title"/>
          </p:nvPr>
        </p:nvSpPr>
        <p:spPr>
          <a:xfrm>
            <a:off x="1097280" y="286603"/>
            <a:ext cx="10058400" cy="1047345"/>
          </a:xfrm>
        </p:spPr>
        <p:txBody>
          <a:bodyPr/>
          <a:lstStyle/>
          <a:p>
            <a:r>
              <a:rPr lang="en-US" sz="4000" b="1" dirty="0" smtClean="0">
                <a:solidFill>
                  <a:srgbClr val="002060"/>
                </a:solidFill>
              </a:rPr>
              <a:t>Records and Fields</a:t>
            </a:r>
            <a:endParaRPr lang="en-US" sz="20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solidFill>
                  <a:srgbClr val="002060"/>
                </a:solidFill>
              </a:rPr>
              <a:t>One </a:t>
            </a:r>
            <a:r>
              <a:rPr lang="en-US" sz="2400" dirty="0">
                <a:solidFill>
                  <a:srgbClr val="002060"/>
                </a:solidFill>
              </a:rPr>
              <a:t>file may be broken up into groups of related data, called</a:t>
            </a:r>
            <a:r>
              <a:rPr lang="en-US" sz="2400" b="1" dirty="0">
                <a:solidFill>
                  <a:srgbClr val="002060"/>
                </a:solidFill>
              </a:rPr>
              <a:t> records</a:t>
            </a:r>
          </a:p>
          <a:p>
            <a:pPr>
              <a:buFont typeface="Wingdings" panose="05000000000000000000" pitchFamily="2" charset="2"/>
              <a:buChar char="Ø"/>
            </a:pPr>
            <a:r>
              <a:rPr lang="en-US" sz="2400" dirty="0">
                <a:solidFill>
                  <a:srgbClr val="002060"/>
                </a:solidFill>
              </a:rPr>
              <a:t>Records contain data items and each data item in a record is called a </a:t>
            </a:r>
            <a:r>
              <a:rPr lang="en-US" sz="2400" b="1" dirty="0">
                <a:solidFill>
                  <a:srgbClr val="002060"/>
                </a:solidFill>
              </a:rPr>
              <a:t>field</a:t>
            </a:r>
          </a:p>
          <a:p>
            <a:pPr>
              <a:buFont typeface="Wingdings" panose="05000000000000000000" pitchFamily="2" charset="2"/>
              <a:buChar char="Ø"/>
            </a:pPr>
            <a:r>
              <a:rPr lang="en-US" sz="2400" dirty="0">
                <a:solidFill>
                  <a:srgbClr val="002060"/>
                </a:solidFill>
              </a:rPr>
              <a:t>Example: A business might keep a file for customers. The data might be customer name, address, phone number. A </a:t>
            </a:r>
            <a:r>
              <a:rPr lang="en-US" sz="2400" b="1" dirty="0">
                <a:solidFill>
                  <a:srgbClr val="002060"/>
                </a:solidFill>
              </a:rPr>
              <a:t>record</a:t>
            </a:r>
            <a:r>
              <a:rPr lang="en-US" sz="2400" dirty="0">
                <a:solidFill>
                  <a:srgbClr val="002060"/>
                </a:solidFill>
              </a:rPr>
              <a:t> of </a:t>
            </a:r>
            <a:r>
              <a:rPr lang="en-US" sz="2400" b="1" dirty="0">
                <a:solidFill>
                  <a:srgbClr val="002060"/>
                </a:solidFill>
              </a:rPr>
              <a:t>one</a:t>
            </a:r>
            <a:r>
              <a:rPr lang="en-US" sz="2400" dirty="0">
                <a:solidFill>
                  <a:srgbClr val="002060"/>
                </a:solidFill>
              </a:rPr>
              <a:t> </a:t>
            </a:r>
            <a:r>
              <a:rPr lang="en-US" sz="2400" b="1" dirty="0">
                <a:solidFill>
                  <a:srgbClr val="002060"/>
                </a:solidFill>
              </a:rPr>
              <a:t>customer</a:t>
            </a:r>
            <a:r>
              <a:rPr lang="en-US" sz="2400" dirty="0">
                <a:solidFill>
                  <a:srgbClr val="002060"/>
                </a:solidFill>
              </a:rPr>
              <a:t> consists of the </a:t>
            </a:r>
            <a:r>
              <a:rPr lang="en-US" sz="2400" b="1" dirty="0">
                <a:solidFill>
                  <a:srgbClr val="002060"/>
                </a:solidFill>
              </a:rPr>
              <a:t>3 fields</a:t>
            </a:r>
            <a:r>
              <a:rPr lang="en-US" sz="2400" dirty="0">
                <a:solidFill>
                  <a:srgbClr val="002060"/>
                </a:solidFill>
              </a:rPr>
              <a:t>: </a:t>
            </a:r>
          </a:p>
          <a:p>
            <a:pPr lvl="1"/>
            <a:r>
              <a:rPr lang="en-US" sz="2000" dirty="0">
                <a:solidFill>
                  <a:srgbClr val="002060"/>
                </a:solidFill>
              </a:rPr>
              <a:t>the customer’s </a:t>
            </a:r>
            <a:r>
              <a:rPr lang="en-US" sz="2000" b="1" dirty="0">
                <a:solidFill>
                  <a:srgbClr val="002060"/>
                </a:solidFill>
              </a:rPr>
              <a:t>name</a:t>
            </a:r>
          </a:p>
          <a:p>
            <a:pPr lvl="1"/>
            <a:r>
              <a:rPr lang="en-US" sz="2000" dirty="0">
                <a:solidFill>
                  <a:srgbClr val="002060"/>
                </a:solidFill>
              </a:rPr>
              <a:t>the customer’s </a:t>
            </a:r>
            <a:r>
              <a:rPr lang="en-US" sz="2000" b="1" dirty="0">
                <a:solidFill>
                  <a:srgbClr val="002060"/>
                </a:solidFill>
              </a:rPr>
              <a:t>address</a:t>
            </a:r>
          </a:p>
          <a:p>
            <a:pPr lvl="1"/>
            <a:r>
              <a:rPr lang="en-US" sz="2000" dirty="0">
                <a:solidFill>
                  <a:srgbClr val="002060"/>
                </a:solidFill>
              </a:rPr>
              <a:t>the customer’s </a:t>
            </a:r>
            <a:r>
              <a:rPr lang="en-US" sz="2000" b="1" dirty="0">
                <a:solidFill>
                  <a:srgbClr val="002060"/>
                </a:solidFill>
              </a:rPr>
              <a:t>phone</a:t>
            </a:r>
            <a:r>
              <a:rPr lang="en-US" sz="2000" dirty="0">
                <a:solidFill>
                  <a:srgbClr val="002060"/>
                </a:solidFill>
              </a:rPr>
              <a:t> </a:t>
            </a:r>
            <a:r>
              <a:rPr lang="en-US" sz="2000" b="1" dirty="0">
                <a:solidFill>
                  <a:srgbClr val="002060"/>
                </a:solidFill>
              </a:rPr>
              <a:t>number</a:t>
            </a:r>
            <a:r>
              <a:rPr lang="en-US" sz="2000" dirty="0">
                <a:solidFill>
                  <a:srgbClr val="002060"/>
                </a:solidFill>
              </a:rPr>
              <a:t>.</a:t>
            </a:r>
          </a:p>
          <a:p>
            <a:pPr lvl="0">
              <a:buNone/>
            </a:pPr>
            <a:endParaRPr lang="en-US" sz="28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8002304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
        <p:nvSpPr>
          <p:cNvPr id="2" name="Title 1"/>
          <p:cNvSpPr>
            <a:spLocks noGrp="1"/>
          </p:cNvSpPr>
          <p:nvPr>
            <p:ph type="title" idx="4294967295"/>
          </p:nvPr>
        </p:nvSpPr>
        <p:spPr>
          <a:xfrm>
            <a:off x="1218305" y="287338"/>
            <a:ext cx="8840095" cy="1100137"/>
          </a:xfrm>
        </p:spPr>
        <p:txBody>
          <a:bodyPr>
            <a:noAutofit/>
          </a:bodyPr>
          <a:lstStyle/>
          <a:p>
            <a:r>
              <a:rPr lang="en-US" sz="4000" b="1" dirty="0">
                <a:solidFill>
                  <a:srgbClr val="002060"/>
                </a:solidFill>
              </a:rPr>
              <a:t>Records and Fields in a Data </a:t>
            </a:r>
            <a:r>
              <a:rPr lang="en-US" sz="4000" b="1" dirty="0" smtClean="0">
                <a:solidFill>
                  <a:srgbClr val="002060"/>
                </a:solidFill>
              </a:rPr>
              <a:t>File</a:t>
            </a:r>
            <a:endParaRPr lang="en-US" sz="4000" b="1" dirty="0">
              <a:solidFill>
                <a:srgbClr val="002060"/>
              </a:solidFill>
            </a:endParaRPr>
          </a:p>
        </p:txBody>
      </p:sp>
      <p:sp>
        <p:nvSpPr>
          <p:cNvPr id="5" name="Content Placeholder 4"/>
          <p:cNvSpPr>
            <a:spLocks noGrp="1"/>
          </p:cNvSpPr>
          <p:nvPr>
            <p:ph idx="4294967295"/>
          </p:nvPr>
        </p:nvSpPr>
        <p:spPr>
          <a:xfrm>
            <a:off x="2133600" y="1846263"/>
            <a:ext cx="10058400" cy="4022725"/>
          </a:xfrm>
        </p:spPr>
        <p:txBody>
          <a:bodyPr>
            <a:normAutofit/>
          </a:bodyPr>
          <a:lstStyle/>
          <a:p>
            <a:pPr marL="0" indent="0">
              <a:lnSpc>
                <a:spcPct val="110000"/>
              </a:lnSpc>
              <a:spcBef>
                <a:spcPts val="0"/>
              </a:spcBef>
              <a:spcAft>
                <a:spcPts val="600"/>
              </a:spcAft>
              <a:buNone/>
            </a:pPr>
            <a:r>
              <a:rPr lang="en-US" sz="1800" dirty="0" smtClean="0">
                <a:solidFill>
                  <a:srgbClr val="002060"/>
                </a:solidFill>
              </a:rPr>
              <a:t> </a:t>
            </a:r>
            <a:endParaRPr lang="en-US" sz="1900" dirty="0">
              <a:solidFill>
                <a:srgbClr val="002060"/>
              </a:solidFill>
            </a:endParaRPr>
          </a:p>
        </p:txBody>
      </p:sp>
      <p:pic>
        <p:nvPicPr>
          <p:cNvPr id="6" name="Picture 5" descr="fig07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8305" y="2057400"/>
            <a:ext cx="6742816" cy="3299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4441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solidFill>
                  <a:srgbClr val="002060"/>
                </a:solidFill>
              </a:rPr>
              <a:t>Records and Fields in a Data File</a:t>
            </a:r>
            <a:endParaRPr lang="en-US" sz="4000" b="1" dirty="0">
              <a:solidFill>
                <a:srgbClr val="002060"/>
              </a:solidFill>
            </a:endParaRPr>
          </a:p>
        </p:txBody>
      </p:sp>
      <p:sp>
        <p:nvSpPr>
          <p:cNvPr id="5" name="Content Placeholder 4"/>
          <p:cNvSpPr>
            <a:spLocks noGrp="1"/>
          </p:cNvSpPr>
          <p:nvPr>
            <p:ph sz="half" idx="1"/>
          </p:nvPr>
        </p:nvSpPr>
        <p:spPr>
          <a:xfrm>
            <a:off x="634701" y="1845734"/>
            <a:ext cx="5400337" cy="4023360"/>
          </a:xfrm>
        </p:spPr>
        <p:txBody>
          <a:bodyPr>
            <a:normAutofit/>
          </a:bodyPr>
          <a:lstStyle/>
          <a:p>
            <a:pPr hangingPunct="0">
              <a:buFont typeface="Wingdings" panose="05000000000000000000" pitchFamily="2" charset="2"/>
              <a:buChar char="Ø"/>
            </a:pPr>
            <a:r>
              <a:rPr lang="en-US" sz="2400" dirty="0" smtClean="0">
                <a:solidFill>
                  <a:srgbClr val="002060"/>
                </a:solidFill>
              </a:rPr>
              <a:t> The </a:t>
            </a:r>
            <a:r>
              <a:rPr lang="en-US" sz="2400" dirty="0">
                <a:solidFill>
                  <a:srgbClr val="002060"/>
                </a:solidFill>
              </a:rPr>
              <a:t>fields are separated from one another by </a:t>
            </a:r>
            <a:r>
              <a:rPr lang="en-US" sz="2400" dirty="0" smtClean="0">
                <a:solidFill>
                  <a:srgbClr val="002060"/>
                </a:solidFill>
              </a:rPr>
              <a:t>commas</a:t>
            </a:r>
          </a:p>
          <a:p>
            <a:pPr hangingPunct="0">
              <a:buFont typeface="Wingdings" panose="05000000000000000000" pitchFamily="2" charset="2"/>
              <a:buChar char="Ø"/>
            </a:pPr>
            <a:r>
              <a:rPr lang="en-US" sz="2400" dirty="0" smtClean="0">
                <a:solidFill>
                  <a:srgbClr val="002060"/>
                </a:solidFill>
              </a:rPr>
              <a:t> Each </a:t>
            </a:r>
            <a:r>
              <a:rPr lang="en-US" sz="2400" dirty="0">
                <a:solidFill>
                  <a:srgbClr val="002060"/>
                </a:solidFill>
              </a:rPr>
              <a:t>record is terminated by a special </a:t>
            </a:r>
            <a:r>
              <a:rPr lang="en-US" sz="2400" dirty="0" smtClean="0">
                <a:solidFill>
                  <a:srgbClr val="002060"/>
                </a:solidFill>
              </a:rPr>
              <a:t>symbol: </a:t>
            </a:r>
            <a:r>
              <a:rPr lang="en-US" sz="2400" dirty="0" smtClean="0">
                <a:solidFill>
                  <a:srgbClr val="002060"/>
                </a:solidFill>
                <a:latin typeface="Courier New" panose="02070309020205020404" pitchFamily="49" charset="0"/>
                <a:cs typeface="Courier New" panose="02070309020205020404" pitchFamily="49" charset="0"/>
              </a:rPr>
              <a:t>&lt;</a:t>
            </a:r>
            <a:r>
              <a:rPr lang="en-US" sz="2400" cap="all" dirty="0" err="1">
                <a:solidFill>
                  <a:srgbClr val="002060"/>
                </a:solidFill>
                <a:latin typeface="Courier New" panose="02070309020205020404" pitchFamily="49" charset="0"/>
                <a:cs typeface="Courier New" panose="02070309020205020404" pitchFamily="49" charset="0"/>
              </a:rPr>
              <a:t>cr</a:t>
            </a:r>
            <a:r>
              <a:rPr lang="en-US" sz="2400" dirty="0" smtClean="0">
                <a:solidFill>
                  <a:srgbClr val="002060"/>
                </a:solidFill>
                <a:latin typeface="Courier New" panose="02070309020205020404" pitchFamily="49" charset="0"/>
                <a:cs typeface="Courier New" panose="02070309020205020404" pitchFamily="49" charset="0"/>
              </a:rPr>
              <a:t>&gt;</a:t>
            </a:r>
            <a:r>
              <a:rPr lang="en-US" sz="2400" dirty="0" smtClean="0">
                <a:solidFill>
                  <a:srgbClr val="002060"/>
                </a:solidFill>
              </a:rPr>
              <a:t> </a:t>
            </a:r>
          </a:p>
          <a:p>
            <a:pPr hangingPunct="0">
              <a:buFont typeface="Wingdings" panose="05000000000000000000" pitchFamily="2" charset="2"/>
              <a:buChar char="Ø"/>
            </a:pPr>
            <a:r>
              <a:rPr lang="en-US" sz="2400" dirty="0">
                <a:solidFill>
                  <a:srgbClr val="002060"/>
                </a:solidFill>
              </a:rPr>
              <a:t> </a:t>
            </a:r>
            <a:r>
              <a:rPr lang="en-US" sz="2400" dirty="0" smtClean="0">
                <a:solidFill>
                  <a:srgbClr val="002060"/>
                </a:solidFill>
              </a:rPr>
              <a:t>The </a:t>
            </a:r>
            <a:r>
              <a:rPr lang="en-US" sz="2400" dirty="0">
                <a:solidFill>
                  <a:srgbClr val="002060"/>
                </a:solidFill>
              </a:rPr>
              <a:t>first two records of this file would look as follows:</a:t>
            </a:r>
          </a:p>
          <a:p>
            <a:pPr marL="0" indent="0" hangingPunct="0">
              <a:buNone/>
            </a:pPr>
            <a:r>
              <a:rPr lang="en-US" sz="2400" dirty="0">
                <a:solidFill>
                  <a:srgbClr val="002060"/>
                </a:solidFill>
                <a:latin typeface="Courier New" panose="02070309020205020404" pitchFamily="49" charset="0"/>
                <a:cs typeface="Courier New" panose="02070309020205020404" pitchFamily="49" charset="0"/>
              </a:rPr>
              <a:t>”R. Abrams”,86,64,73,84&lt;</a:t>
            </a:r>
            <a:r>
              <a:rPr lang="en-US" sz="2400" cap="all" dirty="0" err="1">
                <a:solidFill>
                  <a:srgbClr val="002060"/>
                </a:solidFill>
                <a:latin typeface="Courier New" panose="02070309020205020404" pitchFamily="49" charset="0"/>
                <a:cs typeface="Courier New" panose="02070309020205020404" pitchFamily="49" charset="0"/>
              </a:rPr>
              <a:t>cr</a:t>
            </a:r>
            <a:r>
              <a:rPr lang="en-US" sz="2400" dirty="0" smtClean="0">
                <a:solidFill>
                  <a:srgbClr val="002060"/>
                </a:solidFill>
                <a:latin typeface="Courier New" panose="02070309020205020404" pitchFamily="49" charset="0"/>
                <a:cs typeface="Courier New" panose="02070309020205020404" pitchFamily="49" charset="0"/>
              </a:rPr>
              <a:t>&gt; ”</a:t>
            </a:r>
            <a:r>
              <a:rPr lang="en-US" sz="2400" dirty="0">
                <a:solidFill>
                  <a:srgbClr val="002060"/>
                </a:solidFill>
                <a:latin typeface="Courier New" panose="02070309020205020404" pitchFamily="49" charset="0"/>
                <a:cs typeface="Courier New" panose="02070309020205020404" pitchFamily="49" charset="0"/>
              </a:rPr>
              <a:t>J. Chavez”,94,87,83,90&lt;</a:t>
            </a:r>
            <a:r>
              <a:rPr lang="en-US" sz="2400" cap="all" dirty="0" err="1">
                <a:solidFill>
                  <a:srgbClr val="002060"/>
                </a:solidFill>
                <a:latin typeface="Courier New" panose="02070309020205020404" pitchFamily="49" charset="0"/>
                <a:cs typeface="Courier New" panose="02070309020205020404" pitchFamily="49" charset="0"/>
              </a:rPr>
              <a:t>cr</a:t>
            </a:r>
            <a:r>
              <a:rPr lang="en-US" sz="2400" dirty="0">
                <a:solidFill>
                  <a:srgbClr val="002060"/>
                </a:solidFill>
                <a:latin typeface="Courier New" panose="02070309020205020404" pitchFamily="49" charset="0"/>
                <a:cs typeface="Courier New" panose="02070309020205020404" pitchFamily="49" charset="0"/>
              </a:rPr>
              <a:t>&gt;</a:t>
            </a:r>
          </a:p>
        </p:txBody>
      </p:sp>
      <p:sp>
        <p:nvSpPr>
          <p:cNvPr id="3" name="Content Placeholder 2"/>
          <p:cNvSpPr>
            <a:spLocks noGrp="1"/>
          </p:cNvSpPr>
          <p:nvPr>
            <p:ph sz="half" idx="2"/>
          </p:nvPr>
        </p:nvSpPr>
        <p:spPr>
          <a:xfrm>
            <a:off x="6497618" y="1845735"/>
            <a:ext cx="4658061" cy="4023360"/>
          </a:xfrm>
        </p:spPr>
        <p:txBody>
          <a:bodyPr/>
          <a:lstStyle/>
          <a:p>
            <a:endParaRPr lang="en-US"/>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pic>
        <p:nvPicPr>
          <p:cNvPr id="6" name="Picture 5" descr="fig07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220" y="2328050"/>
            <a:ext cx="4343399" cy="2125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3266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Sequential and Direct-Access Files</a:t>
            </a:r>
            <a:endParaRPr lang="en-US" sz="40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a:bodyPr>
          <a:lstStyle/>
          <a:p>
            <a:pPr>
              <a:buFont typeface="Times" panose="02020603050405020304" pitchFamily="18" charset="0"/>
              <a:buNone/>
            </a:pPr>
            <a:r>
              <a:rPr lang="en-US" sz="2800" dirty="0">
                <a:solidFill>
                  <a:srgbClr val="002060"/>
                </a:solidFill>
              </a:rPr>
              <a:t>Data files can be divided into two other categories:</a:t>
            </a:r>
          </a:p>
          <a:p>
            <a:r>
              <a:rPr lang="en-US" sz="2800" dirty="0">
                <a:solidFill>
                  <a:srgbClr val="002060"/>
                </a:solidFill>
              </a:rPr>
              <a:t> </a:t>
            </a:r>
            <a:r>
              <a:rPr lang="en-US" sz="2800" b="1" dirty="0">
                <a:solidFill>
                  <a:srgbClr val="002060"/>
                </a:solidFill>
              </a:rPr>
              <a:t>Sequential files </a:t>
            </a:r>
          </a:p>
          <a:p>
            <a:pPr lvl="1"/>
            <a:r>
              <a:rPr lang="en-US" sz="2000" dirty="0">
                <a:solidFill>
                  <a:srgbClr val="002060"/>
                </a:solidFill>
              </a:rPr>
              <a:t>contain records that must be processed in the order in which they were created</a:t>
            </a:r>
          </a:p>
          <a:p>
            <a:pPr lvl="1"/>
            <a:r>
              <a:rPr lang="en-US" sz="2000" dirty="0">
                <a:solidFill>
                  <a:srgbClr val="002060"/>
                </a:solidFill>
              </a:rPr>
              <a:t>are accessed in linear fashion</a:t>
            </a:r>
          </a:p>
          <a:p>
            <a:pPr lvl="2"/>
            <a:r>
              <a:rPr lang="en-US" sz="1800" dirty="0">
                <a:solidFill>
                  <a:srgbClr val="002060"/>
                </a:solidFill>
              </a:rPr>
              <a:t>For example, to print the 50th record in a sequential file, must first read (or scan) the 49 records that precede it</a:t>
            </a:r>
          </a:p>
          <a:p>
            <a:r>
              <a:rPr lang="en-US" sz="2800" dirty="0">
                <a:solidFill>
                  <a:srgbClr val="002060"/>
                </a:solidFill>
              </a:rPr>
              <a:t> </a:t>
            </a:r>
            <a:r>
              <a:rPr lang="en-US" sz="2800" b="1" dirty="0">
                <a:solidFill>
                  <a:srgbClr val="002060"/>
                </a:solidFill>
              </a:rPr>
              <a:t>Direct-access files </a:t>
            </a:r>
            <a:r>
              <a:rPr lang="en-US" sz="2800" dirty="0">
                <a:solidFill>
                  <a:srgbClr val="002060"/>
                </a:solidFill>
              </a:rPr>
              <a:t>(or </a:t>
            </a:r>
            <a:r>
              <a:rPr lang="en-US" sz="2800" b="1" dirty="0">
                <a:solidFill>
                  <a:srgbClr val="002060"/>
                </a:solidFill>
              </a:rPr>
              <a:t>random-access files</a:t>
            </a:r>
            <a:r>
              <a:rPr lang="en-US" sz="2800" dirty="0">
                <a:solidFill>
                  <a:srgbClr val="002060"/>
                </a:solidFill>
              </a:rPr>
              <a:t>) </a:t>
            </a:r>
          </a:p>
          <a:p>
            <a:pPr lvl="1"/>
            <a:r>
              <a:rPr lang="en-US" sz="2000" dirty="0">
                <a:solidFill>
                  <a:srgbClr val="002060"/>
                </a:solidFill>
              </a:rPr>
              <a:t>each record can be accessed independently of the rest</a:t>
            </a:r>
          </a:p>
          <a:p>
            <a:pPr lvl="1"/>
            <a:r>
              <a:rPr lang="en-US" sz="2000" dirty="0">
                <a:solidFill>
                  <a:srgbClr val="002060"/>
                </a:solidFill>
              </a:rPr>
              <a:t>locating a data item is like finding a certain track on a DVD</a:t>
            </a:r>
            <a:endParaRPr lang="en-US" sz="20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11896712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01133"/>
          </a:xfrm>
        </p:spPr>
        <p:txBody>
          <a:bodyPr>
            <a:noAutofit/>
          </a:bodyPr>
          <a:lstStyle/>
          <a:p>
            <a:r>
              <a:rPr lang="en-US" sz="4000" b="1" dirty="0" smtClean="0">
                <a:solidFill>
                  <a:srgbClr val="002060"/>
                </a:solidFill>
              </a:rPr>
              <a:t>Creating a Sequential File</a:t>
            </a:r>
            <a:endParaRPr lang="en-US" sz="4000" b="1" dirty="0">
              <a:solidFill>
                <a:srgbClr val="002060"/>
              </a:solidFill>
            </a:endParaRPr>
          </a:p>
        </p:txBody>
      </p:sp>
      <p:sp>
        <p:nvSpPr>
          <p:cNvPr id="5" name="Content Placeholder 4"/>
          <p:cNvSpPr>
            <a:spLocks noGrp="1"/>
          </p:cNvSpPr>
          <p:nvPr>
            <p:ph idx="1"/>
          </p:nvPr>
        </p:nvSpPr>
        <p:spPr>
          <a:xfrm>
            <a:off x="666974" y="1845734"/>
            <a:ext cx="10488706" cy="4023360"/>
          </a:xfrm>
        </p:spPr>
        <p:txBody>
          <a:bodyPr>
            <a:normAutofit fontScale="92500" lnSpcReduction="10000"/>
          </a:bodyPr>
          <a:lstStyle/>
          <a:p>
            <a:pPr>
              <a:lnSpc>
                <a:spcPct val="105000"/>
              </a:lnSpc>
              <a:buFont typeface="Wingdings" panose="05000000000000000000" pitchFamily="2" charset="2"/>
              <a:buChar char="Ø"/>
            </a:pPr>
            <a:r>
              <a:rPr lang="en-US" sz="2400" b="1" dirty="0" smtClean="0">
                <a:solidFill>
                  <a:srgbClr val="002060"/>
                </a:solidFill>
                <a:latin typeface="Courier New" panose="02070309020205020404" pitchFamily="49" charset="0"/>
              </a:rPr>
              <a:t> Open</a:t>
            </a:r>
            <a:r>
              <a:rPr lang="en-US" sz="2400" dirty="0" smtClean="0">
                <a:solidFill>
                  <a:srgbClr val="002060"/>
                </a:solidFill>
                <a:latin typeface="Courier New" panose="02070309020205020404" pitchFamily="49" charset="0"/>
              </a:rPr>
              <a:t> </a:t>
            </a:r>
            <a:r>
              <a:rPr lang="en-US" sz="2400" dirty="0">
                <a:solidFill>
                  <a:srgbClr val="002060"/>
                </a:solidFill>
              </a:rPr>
              <a:t>the file. Specify: </a:t>
            </a:r>
          </a:p>
          <a:p>
            <a:pPr lvl="1">
              <a:lnSpc>
                <a:spcPct val="105000"/>
              </a:lnSpc>
            </a:pPr>
            <a:r>
              <a:rPr lang="en-US" sz="2000" b="1" dirty="0">
                <a:solidFill>
                  <a:srgbClr val="002060"/>
                </a:solidFill>
              </a:rPr>
              <a:t>External name: </a:t>
            </a:r>
            <a:r>
              <a:rPr lang="en-US" sz="2000" dirty="0">
                <a:solidFill>
                  <a:srgbClr val="002060"/>
                </a:solidFill>
              </a:rPr>
              <a:t>the full name of the file on disk.</a:t>
            </a:r>
          </a:p>
          <a:p>
            <a:pPr lvl="1">
              <a:lnSpc>
                <a:spcPct val="105000"/>
              </a:lnSpc>
            </a:pPr>
            <a:r>
              <a:rPr lang="en-US" sz="2000" b="1" dirty="0">
                <a:solidFill>
                  <a:srgbClr val="002060"/>
                </a:solidFill>
              </a:rPr>
              <a:t>Internal name:</a:t>
            </a:r>
            <a:r>
              <a:rPr lang="en-US" sz="2000" dirty="0">
                <a:solidFill>
                  <a:srgbClr val="002060"/>
                </a:solidFill>
              </a:rPr>
              <a:t> the name by which the file will be known in the program</a:t>
            </a:r>
          </a:p>
          <a:p>
            <a:pPr lvl="1">
              <a:lnSpc>
                <a:spcPct val="105000"/>
              </a:lnSpc>
            </a:pPr>
            <a:r>
              <a:rPr lang="en-US" sz="2000" b="1" dirty="0">
                <a:solidFill>
                  <a:srgbClr val="002060"/>
                </a:solidFill>
              </a:rPr>
              <a:t>File mode:</a:t>
            </a:r>
            <a:r>
              <a:rPr lang="en-US" sz="2000" dirty="0">
                <a:solidFill>
                  <a:srgbClr val="002060"/>
                </a:solidFill>
              </a:rPr>
              <a:t> the purpose of the file: </a:t>
            </a:r>
            <a:r>
              <a:rPr lang="en-US" sz="2000" b="1" dirty="0">
                <a:solidFill>
                  <a:srgbClr val="002060"/>
                </a:solidFill>
                <a:latin typeface="Courier New" panose="02070309020205020404" pitchFamily="49" charset="0"/>
              </a:rPr>
              <a:t>Input</a:t>
            </a:r>
            <a:r>
              <a:rPr lang="en-US" sz="2000" dirty="0">
                <a:solidFill>
                  <a:srgbClr val="002060"/>
                </a:solidFill>
                <a:latin typeface="Courier New" panose="02070309020205020404" pitchFamily="49" charset="0"/>
              </a:rPr>
              <a:t> </a:t>
            </a:r>
            <a:r>
              <a:rPr lang="en-US" sz="2000" dirty="0">
                <a:solidFill>
                  <a:srgbClr val="002060"/>
                </a:solidFill>
              </a:rPr>
              <a:t>or </a:t>
            </a:r>
            <a:r>
              <a:rPr lang="en-US" sz="2000" b="1" dirty="0">
                <a:solidFill>
                  <a:srgbClr val="002060"/>
                </a:solidFill>
                <a:latin typeface="Courier New" panose="02070309020205020404" pitchFamily="49" charset="0"/>
              </a:rPr>
              <a:t>Output</a:t>
            </a:r>
          </a:p>
          <a:p>
            <a:pPr>
              <a:lnSpc>
                <a:spcPct val="105000"/>
              </a:lnSpc>
              <a:buFont typeface="Wingdings" panose="05000000000000000000" pitchFamily="2" charset="2"/>
              <a:buChar char="Ø"/>
            </a:pPr>
            <a:r>
              <a:rPr lang="en-US" sz="2400" b="1" dirty="0" smtClean="0">
                <a:solidFill>
                  <a:srgbClr val="002060"/>
                </a:solidFill>
                <a:latin typeface="Courier New" panose="02070309020205020404" pitchFamily="49" charset="0"/>
              </a:rPr>
              <a:t> Write </a:t>
            </a:r>
            <a:r>
              <a:rPr lang="en-US" sz="2400" dirty="0">
                <a:solidFill>
                  <a:srgbClr val="002060"/>
                </a:solidFill>
              </a:rPr>
              <a:t>data to the file, or </a:t>
            </a:r>
          </a:p>
          <a:p>
            <a:pPr>
              <a:lnSpc>
                <a:spcPct val="105000"/>
              </a:lnSpc>
              <a:buFont typeface="Wingdings" panose="05000000000000000000" pitchFamily="2" charset="2"/>
              <a:buChar char="Ø"/>
            </a:pPr>
            <a:r>
              <a:rPr lang="en-US" sz="2400" b="1" dirty="0" smtClean="0">
                <a:solidFill>
                  <a:srgbClr val="002060"/>
                </a:solidFill>
                <a:latin typeface="Courier New" panose="02070309020205020404" pitchFamily="49" charset="0"/>
              </a:rPr>
              <a:t> Read</a:t>
            </a:r>
            <a:r>
              <a:rPr lang="en-US" sz="2400" dirty="0" smtClean="0">
                <a:solidFill>
                  <a:srgbClr val="002060"/>
                </a:solidFill>
              </a:rPr>
              <a:t> </a:t>
            </a:r>
            <a:r>
              <a:rPr lang="en-US" sz="2400" dirty="0">
                <a:solidFill>
                  <a:srgbClr val="002060"/>
                </a:solidFill>
              </a:rPr>
              <a:t>data from the file</a:t>
            </a:r>
          </a:p>
          <a:p>
            <a:pPr>
              <a:lnSpc>
                <a:spcPct val="105000"/>
              </a:lnSpc>
              <a:buFont typeface="Wingdings" panose="05000000000000000000" pitchFamily="2" charset="2"/>
              <a:buChar char="Ø"/>
            </a:pPr>
            <a:r>
              <a:rPr lang="en-US" sz="2400" b="1" dirty="0" smtClean="0">
                <a:solidFill>
                  <a:srgbClr val="002060"/>
                </a:solidFill>
                <a:latin typeface="Courier New" panose="02070309020205020404" pitchFamily="49" charset="0"/>
              </a:rPr>
              <a:t> Close</a:t>
            </a:r>
            <a:r>
              <a:rPr lang="en-US" sz="2400" dirty="0" smtClean="0">
                <a:solidFill>
                  <a:srgbClr val="002060"/>
                </a:solidFill>
              </a:rPr>
              <a:t> </a:t>
            </a:r>
            <a:r>
              <a:rPr lang="en-US" sz="2400" dirty="0">
                <a:solidFill>
                  <a:srgbClr val="002060"/>
                </a:solidFill>
              </a:rPr>
              <a:t>the file</a:t>
            </a:r>
          </a:p>
          <a:p>
            <a:pPr lvl="1">
              <a:lnSpc>
                <a:spcPct val="105000"/>
              </a:lnSpc>
            </a:pPr>
            <a:r>
              <a:rPr lang="en-US" sz="2000" dirty="0">
                <a:solidFill>
                  <a:srgbClr val="002060"/>
                </a:solidFill>
              </a:rPr>
              <a:t>Saves the file and puts an </a:t>
            </a:r>
            <a:r>
              <a:rPr lang="en-US" sz="2000" b="1" dirty="0">
                <a:solidFill>
                  <a:srgbClr val="002060"/>
                </a:solidFill>
                <a:latin typeface="Courier New" panose="02070309020205020404" pitchFamily="49" charset="0"/>
              </a:rPr>
              <a:t>end-of-file</a:t>
            </a:r>
            <a:r>
              <a:rPr lang="en-US" sz="2000" b="1" dirty="0">
                <a:solidFill>
                  <a:srgbClr val="002060"/>
                </a:solidFill>
              </a:rPr>
              <a:t> marker</a:t>
            </a:r>
            <a:r>
              <a:rPr lang="en-US" sz="2000" dirty="0">
                <a:solidFill>
                  <a:srgbClr val="002060"/>
                </a:solidFill>
              </a:rPr>
              <a:t> (</a:t>
            </a:r>
            <a:r>
              <a:rPr lang="en-US" sz="2000" b="1" dirty="0">
                <a:solidFill>
                  <a:srgbClr val="002060"/>
                </a:solidFill>
                <a:latin typeface="Courier New" panose="02070309020205020404" pitchFamily="49" charset="0"/>
              </a:rPr>
              <a:t>EOF</a:t>
            </a:r>
            <a:r>
              <a:rPr lang="en-US" sz="2000" dirty="0">
                <a:solidFill>
                  <a:srgbClr val="002060"/>
                </a:solidFill>
              </a:rPr>
              <a:t>) after the last record if the file was created in the program</a:t>
            </a:r>
          </a:p>
          <a:p>
            <a:pPr lvl="1">
              <a:lnSpc>
                <a:spcPct val="105000"/>
              </a:lnSpc>
            </a:pPr>
            <a:r>
              <a:rPr lang="en-US" sz="2000" dirty="0">
                <a:solidFill>
                  <a:srgbClr val="002060"/>
                </a:solidFill>
              </a:rPr>
              <a:t>Closes the file if the file is an </a:t>
            </a:r>
            <a:r>
              <a:rPr lang="en-US" sz="2000" b="1" dirty="0">
                <a:solidFill>
                  <a:srgbClr val="002060"/>
                </a:solidFill>
                <a:latin typeface="Courier New" panose="02070309020205020404" pitchFamily="49" charset="0"/>
              </a:rPr>
              <a:t>Input</a:t>
            </a:r>
            <a:r>
              <a:rPr lang="en-US" sz="2000" dirty="0">
                <a:solidFill>
                  <a:srgbClr val="002060"/>
                </a:solidFill>
              </a:rPr>
              <a:t> file</a:t>
            </a:r>
            <a:endParaRPr lang="en-US" sz="2000" dirty="0">
              <a:solidFill>
                <a:srgbClr val="002060"/>
              </a:solidFill>
            </a:endParaRPr>
          </a:p>
        </p:txBody>
      </p:sp>
      <p:sp>
        <p:nvSpPr>
          <p:cNvPr id="4" name="Footer Placeholder 3"/>
          <p:cNvSpPr>
            <a:spLocks noGrp="1"/>
          </p:cNvSpPr>
          <p:nvPr>
            <p:ph type="ftr" sz="quarter" idx="11"/>
          </p:nvPr>
        </p:nvSpPr>
        <p:spPr/>
        <p:txBody>
          <a:bodyPr/>
          <a:lstStyle/>
          <a:p>
            <a:r>
              <a:rPr lang="en-US" smtClean="0"/>
              <a:t>Prelude to Programming, 6th edition by Elizabeth Drake</a:t>
            </a:r>
            <a:endParaRPr lang="en-US"/>
          </a:p>
        </p:txBody>
      </p:sp>
    </p:spTree>
    <p:extLst>
      <p:ext uri="{BB962C8B-B14F-4D97-AF65-F5344CB8AC3E}">
        <p14:creationId xmlns:p14="http://schemas.microsoft.com/office/powerpoint/2010/main" val="38809097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0.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2.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3.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4.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5.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6.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7.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18.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2.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3.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4.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5.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6.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7.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8.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ppt/theme/themeOverride9.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
  <TotalTime>3162</TotalTime>
  <Words>1769</Words>
  <Application>Microsoft Office PowerPoint</Application>
  <PresentationFormat>Widescreen</PresentationFormat>
  <Paragraphs>331</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Aharoni</vt:lpstr>
      <vt:lpstr>Calibri</vt:lpstr>
      <vt:lpstr>Calibri Light</vt:lpstr>
      <vt:lpstr>Courier New</vt:lpstr>
      <vt:lpstr>Times</vt:lpstr>
      <vt:lpstr>Times New Roman</vt:lpstr>
      <vt:lpstr>Wingdings</vt:lpstr>
      <vt:lpstr>Retrospect</vt:lpstr>
      <vt:lpstr>Chapter 10 Sequential Data Files</vt:lpstr>
      <vt:lpstr>10.1 An Introduction to Files</vt:lpstr>
      <vt:lpstr>Classification of Files</vt:lpstr>
      <vt:lpstr>Text Files or Binary Files?</vt:lpstr>
      <vt:lpstr>Records and Fields</vt:lpstr>
      <vt:lpstr>Records and Fields in a Data File</vt:lpstr>
      <vt:lpstr>Records and Fields in a Data File</vt:lpstr>
      <vt:lpstr>Sequential and Direct-Access Files</vt:lpstr>
      <vt:lpstr>Creating a Sequential File</vt:lpstr>
      <vt:lpstr>Example: Opening and Closing a File</vt:lpstr>
      <vt:lpstr>Example: Reading a File</vt:lpstr>
      <vt:lpstr>Example: Creating a Sequential File</vt:lpstr>
      <vt:lpstr>The EOF() Function</vt:lpstr>
      <vt:lpstr>Example: Using the EOF() Function</vt:lpstr>
      <vt:lpstr>10.2 Modifying a Sequential File</vt:lpstr>
      <vt:lpstr>Modifying a Sequential File (continued)</vt:lpstr>
      <vt:lpstr>Example: Modifying a Sequential file Deleting a record from a file that contains student names and one test score:</vt:lpstr>
      <vt:lpstr>Example: Modifying a Sequential file (continued)  The updated file on the previous slide is now named TempFile. To restore ”grades” as the name of the updated file, the records from the ”scratch” file must be copied to ”grades” as follows:</vt:lpstr>
      <vt:lpstr>Example: Modifying One Field in One Record</vt:lpstr>
      <vt:lpstr>Example: Inserting a Record into a Sequential File</vt:lpstr>
      <vt:lpstr>Using Arrays in File Maintenance</vt:lpstr>
      <vt:lpstr>Pseudocode for Using Arrays for File Maintenance</vt:lpstr>
      <vt:lpstr>10.3 Merging Sequential Files</vt:lpstr>
      <vt:lpstr>General Pseudocode for Merging Files</vt:lpstr>
      <vt:lpstr>Example: The Big Merger</vt:lpstr>
      <vt:lpstr>The Big Merger (continued)</vt:lpstr>
      <vt:lpstr>The Big Merger (continued)</vt:lpstr>
      <vt:lpstr>10.4 Control Break Processing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 Introduction</dc:title>
  <dc:creator>Lizard</dc:creator>
  <cp:lastModifiedBy>Lizard</cp:lastModifiedBy>
  <cp:revision>294</cp:revision>
  <dcterms:created xsi:type="dcterms:W3CDTF">2013-08-15T13:50:50Z</dcterms:created>
  <dcterms:modified xsi:type="dcterms:W3CDTF">2013-12-01T00:10:31Z</dcterms:modified>
</cp:coreProperties>
</file>