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5"/>
  </p:notesMasterIdLst>
  <p:sldIdLst>
    <p:sldId id="256" r:id="rId2"/>
    <p:sldId id="257" r:id="rId3"/>
    <p:sldId id="432" r:id="rId4"/>
    <p:sldId id="340" r:id="rId5"/>
    <p:sldId id="406" r:id="rId6"/>
    <p:sldId id="331" r:id="rId7"/>
    <p:sldId id="433" r:id="rId8"/>
    <p:sldId id="400" r:id="rId9"/>
    <p:sldId id="407" r:id="rId10"/>
    <p:sldId id="408" r:id="rId11"/>
    <p:sldId id="423" r:id="rId12"/>
    <p:sldId id="424" r:id="rId13"/>
    <p:sldId id="425" r:id="rId14"/>
    <p:sldId id="426" r:id="rId15"/>
    <p:sldId id="427" r:id="rId16"/>
    <p:sldId id="428" r:id="rId17"/>
    <p:sldId id="434" r:id="rId18"/>
    <p:sldId id="291" r:id="rId19"/>
    <p:sldId id="401" r:id="rId20"/>
    <p:sldId id="435" r:id="rId21"/>
    <p:sldId id="429" r:id="rId22"/>
    <p:sldId id="430" r:id="rId23"/>
    <p:sldId id="409" r:id="rId24"/>
    <p:sldId id="436" r:id="rId25"/>
    <p:sldId id="437" r:id="rId26"/>
    <p:sldId id="438" r:id="rId27"/>
    <p:sldId id="264" r:id="rId28"/>
    <p:sldId id="265" r:id="rId29"/>
    <p:sldId id="418" r:id="rId30"/>
    <p:sldId id="420" r:id="rId31"/>
    <p:sldId id="439" r:id="rId32"/>
    <p:sldId id="440" r:id="rId33"/>
    <p:sldId id="272" r:id="rId34"/>
    <p:sldId id="441" r:id="rId35"/>
    <p:sldId id="442" r:id="rId36"/>
    <p:sldId id="443" r:id="rId37"/>
    <p:sldId id="444" r:id="rId38"/>
    <p:sldId id="445" r:id="rId39"/>
    <p:sldId id="446" r:id="rId40"/>
    <p:sldId id="447" r:id="rId41"/>
    <p:sldId id="448" r:id="rId42"/>
    <p:sldId id="449" r:id="rId43"/>
    <p:sldId id="45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E73"/>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12/20/2013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12/20/2013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12/20/2013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12/20/2013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12/20/2013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12/20/2013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12/20/2013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12/20/2013</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12/20/2013</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12/20/2013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12/20/2013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12/20/2013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12/20/2013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262795" cy="2835505"/>
          </a:xfrm>
        </p:spPr>
        <p:txBody>
          <a:bodyPr>
            <a:normAutofit/>
          </a:bodyPr>
          <a:lstStyle/>
          <a:p>
            <a:pPr marL="0" indent="0"/>
            <a:r>
              <a:rPr lang="en-US" sz="6000" dirty="0" smtClean="0">
                <a:solidFill>
                  <a:srgbClr val="006699"/>
                </a:solidFill>
                <a:latin typeface="Aharoni" panose="02010803020104030203" pitchFamily="2" charset="-79"/>
                <a:cs typeface="Aharoni" panose="02010803020104030203" pitchFamily="2" charset="-79"/>
              </a:rPr>
              <a:t>Chapter 11</a:t>
            </a:r>
            <a:br>
              <a:rPr lang="en-US" sz="6000" dirty="0" smtClean="0">
                <a:solidFill>
                  <a:srgbClr val="006699"/>
                </a:solidFill>
                <a:latin typeface="Aharoni" panose="02010803020104030203" pitchFamily="2" charset="-79"/>
                <a:cs typeface="Aharoni" panose="02010803020104030203" pitchFamily="2" charset="-79"/>
              </a:rPr>
            </a:br>
            <a:r>
              <a:rPr lang="en-US" sz="6000" dirty="0" smtClean="0">
                <a:solidFill>
                  <a:srgbClr val="006699"/>
                </a:solidFill>
                <a:latin typeface="Aharoni" panose="02010803020104030203" pitchFamily="2" charset="-79"/>
                <a:cs typeface="Aharoni" panose="02010803020104030203" pitchFamily="2" charset="-79"/>
              </a:rPr>
              <a:t>Object-Oriented and</a:t>
            </a:r>
            <a:br>
              <a:rPr lang="en-US" sz="6000" dirty="0" smtClean="0">
                <a:solidFill>
                  <a:srgbClr val="006699"/>
                </a:solidFill>
                <a:latin typeface="Aharoni" panose="02010803020104030203" pitchFamily="2" charset="-79"/>
                <a:cs typeface="Aharoni" panose="02010803020104030203" pitchFamily="2" charset="-79"/>
              </a:rPr>
            </a:br>
            <a:r>
              <a:rPr lang="en-US" sz="6000" dirty="0" smtClean="0">
                <a:solidFill>
                  <a:srgbClr val="006699"/>
                </a:solidFill>
                <a:latin typeface="Aharoni" panose="02010803020104030203" pitchFamily="2" charset="-79"/>
                <a:cs typeface="Aharoni" panose="02010803020104030203" pitchFamily="2" charset="-79"/>
              </a:rPr>
              <a:t>Event-Driven Programming</a:t>
            </a:r>
            <a:endParaRPr lang="en-US" sz="60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Access Methods </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hangingPunct="0">
              <a:buFont typeface="Wingdings" panose="05000000000000000000" pitchFamily="2" charset="2"/>
              <a:buChar char="Ø"/>
            </a:pPr>
            <a:r>
              <a:rPr lang="en-US" sz="2800" dirty="0" smtClean="0">
                <a:solidFill>
                  <a:srgbClr val="002060"/>
                </a:solidFill>
              </a:rPr>
              <a:t>In the example on the previous slide, </a:t>
            </a:r>
            <a:r>
              <a:rPr lang="en-IN" sz="2800" dirty="0">
                <a:solidFill>
                  <a:srgbClr val="002060"/>
                </a:solidFill>
              </a:rPr>
              <a:t>t</a:t>
            </a:r>
            <a:r>
              <a:rPr lang="en-IN" sz="2800" dirty="0" smtClean="0">
                <a:solidFill>
                  <a:srgbClr val="002060"/>
                </a:solidFill>
              </a:rPr>
              <a:t>he </a:t>
            </a:r>
            <a:r>
              <a:rPr lang="en-IN" sz="2800" dirty="0">
                <a:solidFill>
                  <a:srgbClr val="002060"/>
                </a:solidFill>
              </a:rPr>
              <a:t>methods </a:t>
            </a:r>
            <a:r>
              <a:rPr lang="en-IN" sz="2800" dirty="0" err="1">
                <a:solidFill>
                  <a:srgbClr val="002060"/>
                </a:solidFill>
                <a:latin typeface="Courier New" panose="02070309020205020404" pitchFamily="49" charset="0"/>
                <a:cs typeface="Courier New" panose="02070309020205020404" pitchFamily="49" charset="0"/>
              </a:rPr>
              <a:t>SetSide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(line 6), </a:t>
            </a:r>
            <a:r>
              <a:rPr lang="en-IN" sz="2800" dirty="0" err="1">
                <a:solidFill>
                  <a:srgbClr val="002060"/>
                </a:solidFill>
                <a:latin typeface="Courier New" panose="02070309020205020404" pitchFamily="49" charset="0"/>
                <a:cs typeface="Courier New" panose="02070309020205020404" pitchFamily="49" charset="0"/>
              </a:rPr>
              <a:t>GetVolume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(line </a:t>
            </a:r>
            <a:r>
              <a:rPr lang="en-IN" sz="2800" dirty="0" smtClean="0">
                <a:solidFill>
                  <a:srgbClr val="002060"/>
                </a:solidFill>
              </a:rPr>
              <a:t>10), </a:t>
            </a:r>
            <a:r>
              <a:rPr lang="en-IN" sz="2800" dirty="0">
                <a:solidFill>
                  <a:srgbClr val="002060"/>
                </a:solidFill>
              </a:rPr>
              <a:t>and </a:t>
            </a:r>
            <a:r>
              <a:rPr lang="en-IN" sz="2800" dirty="0" err="1">
                <a:solidFill>
                  <a:srgbClr val="002060"/>
                </a:solidFill>
                <a:latin typeface="Courier New" panose="02070309020205020404" pitchFamily="49" charset="0"/>
                <a:cs typeface="Courier New" panose="02070309020205020404" pitchFamily="49" charset="0"/>
              </a:rPr>
              <a:t>GetSide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(line </a:t>
            </a:r>
            <a:r>
              <a:rPr lang="en-IN" sz="2800" dirty="0" smtClean="0">
                <a:solidFill>
                  <a:srgbClr val="002060"/>
                </a:solidFill>
              </a:rPr>
              <a:t>13) </a:t>
            </a:r>
            <a:r>
              <a:rPr lang="en-IN" sz="2800" dirty="0">
                <a:solidFill>
                  <a:srgbClr val="002060"/>
                </a:solidFill>
              </a:rPr>
              <a:t>are called</a:t>
            </a:r>
            <a:r>
              <a:rPr lang="en-IN" sz="2800" b="1" dirty="0">
                <a:solidFill>
                  <a:srgbClr val="002060"/>
                </a:solidFill>
              </a:rPr>
              <a:t> access </a:t>
            </a:r>
            <a:r>
              <a:rPr lang="en-IN" sz="2800" b="1" dirty="0" smtClean="0">
                <a:solidFill>
                  <a:srgbClr val="002060"/>
                </a:solidFill>
              </a:rPr>
              <a:t>methods</a:t>
            </a:r>
          </a:p>
          <a:p>
            <a:pPr lvl="1" hangingPunct="0"/>
            <a:r>
              <a:rPr lang="en-IN" sz="2600" dirty="0" smtClean="0">
                <a:solidFill>
                  <a:srgbClr val="002060"/>
                </a:solidFill>
              </a:rPr>
              <a:t>They </a:t>
            </a:r>
            <a:r>
              <a:rPr lang="en-IN" sz="2600" dirty="0">
                <a:solidFill>
                  <a:srgbClr val="002060"/>
                </a:solidFill>
              </a:rPr>
              <a:t>provide the rest of the program with access to the object’s attributes.</a:t>
            </a:r>
            <a:endParaRPr lang="en-US" sz="2600" dirty="0">
              <a:solidFill>
                <a:srgbClr val="002060"/>
              </a:solidFill>
            </a:endParaRPr>
          </a:p>
          <a:p>
            <a:pPr hangingPunct="0">
              <a:buFont typeface="Wingdings" panose="05000000000000000000" pitchFamily="2" charset="2"/>
              <a:buChar char="Ø"/>
            </a:pPr>
            <a:r>
              <a:rPr lang="en-IN" sz="2800" dirty="0" err="1" smtClean="0">
                <a:solidFill>
                  <a:srgbClr val="002060"/>
                </a:solidFill>
                <a:latin typeface="Courier New" panose="02070309020205020404" pitchFamily="49" charset="0"/>
                <a:cs typeface="Courier New" panose="02070309020205020404" pitchFamily="49" charset="0"/>
              </a:rPr>
              <a:t>SetSide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imports a value of the attribute </a:t>
            </a:r>
            <a:r>
              <a:rPr lang="en-IN" sz="2800" b="1" dirty="0">
                <a:solidFill>
                  <a:srgbClr val="0070C0"/>
                </a:solidFill>
                <a:latin typeface="Courier New" panose="02070309020205020404" pitchFamily="49" charset="0"/>
                <a:cs typeface="Courier New" panose="02070309020205020404" pitchFamily="49" charset="0"/>
              </a:rPr>
              <a:t>Side</a:t>
            </a:r>
            <a:r>
              <a:rPr lang="en-IN" sz="2800" dirty="0">
                <a:solidFill>
                  <a:srgbClr val="002060"/>
                </a:solidFill>
              </a:rPr>
              <a:t> from the main program.</a:t>
            </a:r>
            <a:endParaRPr lang="en-US" sz="2800" dirty="0">
              <a:solidFill>
                <a:srgbClr val="002060"/>
              </a:solidFill>
            </a:endParaRPr>
          </a:p>
          <a:p>
            <a:pPr hangingPunct="0">
              <a:buFont typeface="Wingdings" panose="05000000000000000000" pitchFamily="2" charset="2"/>
              <a:buChar char="Ø"/>
            </a:pPr>
            <a:r>
              <a:rPr lang="en-IN" sz="2800" dirty="0" err="1" smtClean="0">
                <a:solidFill>
                  <a:srgbClr val="002060"/>
                </a:solidFill>
                <a:latin typeface="Courier New" panose="02070309020205020404" pitchFamily="49" charset="0"/>
                <a:cs typeface="Courier New" panose="02070309020205020404" pitchFamily="49" charset="0"/>
              </a:rPr>
              <a:t>GetSide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and </a:t>
            </a:r>
            <a:r>
              <a:rPr lang="en-IN" sz="2800" dirty="0" err="1">
                <a:solidFill>
                  <a:srgbClr val="002060"/>
                </a:solidFill>
                <a:latin typeface="Courier New" panose="02070309020205020404" pitchFamily="49" charset="0"/>
                <a:cs typeface="Courier New" panose="02070309020205020404" pitchFamily="49" charset="0"/>
              </a:rPr>
              <a:t>GetVolume</a:t>
            </a:r>
            <a:r>
              <a:rPr lang="en-IN" sz="2800" dirty="0">
                <a:solidFill>
                  <a:srgbClr val="002060"/>
                </a:solidFill>
                <a:latin typeface="Courier New" panose="02070309020205020404" pitchFamily="49" charset="0"/>
                <a:cs typeface="Courier New" panose="02070309020205020404" pitchFamily="49" charset="0"/>
              </a:rPr>
              <a:t>()</a:t>
            </a:r>
            <a:r>
              <a:rPr lang="en-IN" sz="2800" dirty="0">
                <a:solidFill>
                  <a:srgbClr val="002060"/>
                </a:solidFill>
                <a:cs typeface="Courier New" panose="02070309020205020404" pitchFamily="49" charset="0"/>
              </a:rPr>
              <a:t> </a:t>
            </a:r>
            <a:r>
              <a:rPr lang="en-IN" sz="2800" dirty="0">
                <a:solidFill>
                  <a:srgbClr val="002060"/>
                </a:solidFill>
              </a:rPr>
              <a:t>allow the main program to make use of the values of </a:t>
            </a:r>
            <a:r>
              <a:rPr lang="en-IN" sz="2800" b="1" dirty="0">
                <a:solidFill>
                  <a:srgbClr val="0070C0"/>
                </a:solidFill>
                <a:latin typeface="Courier New" panose="02070309020205020404" pitchFamily="49" charset="0"/>
                <a:cs typeface="Courier New" panose="02070309020205020404" pitchFamily="49" charset="0"/>
              </a:rPr>
              <a:t>Side</a:t>
            </a:r>
            <a:r>
              <a:rPr lang="en-IN" sz="2800" dirty="0">
                <a:solidFill>
                  <a:srgbClr val="002060"/>
                </a:solidFill>
              </a:rPr>
              <a:t> and </a:t>
            </a:r>
            <a:r>
              <a:rPr lang="en-IN" sz="2800" b="1" dirty="0">
                <a:solidFill>
                  <a:srgbClr val="0070C0"/>
                </a:solidFill>
                <a:latin typeface="Courier New" panose="02070309020205020404" pitchFamily="49" charset="0"/>
                <a:cs typeface="Courier New" panose="02070309020205020404" pitchFamily="49" charset="0"/>
              </a:rPr>
              <a:t>Volume</a:t>
            </a:r>
            <a:r>
              <a:rPr lang="en-IN" sz="2800" dirty="0">
                <a:solidFill>
                  <a:srgbClr val="002060"/>
                </a:solidFill>
              </a:rPr>
              <a:t>.</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896712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Data Hiding</a:t>
            </a:r>
            <a:endParaRPr lang="en-US" sz="4000" b="1" dirty="0">
              <a:solidFill>
                <a:srgbClr val="002060"/>
              </a:solidFill>
            </a:endParaRPr>
          </a:p>
        </p:txBody>
      </p:sp>
      <p:sp>
        <p:nvSpPr>
          <p:cNvPr id="5" name="Content Placeholder 4"/>
          <p:cNvSpPr>
            <a:spLocks noGrp="1"/>
          </p:cNvSpPr>
          <p:nvPr>
            <p:ph idx="1"/>
          </p:nvPr>
        </p:nvSpPr>
        <p:spPr>
          <a:xfrm>
            <a:off x="613185" y="1912080"/>
            <a:ext cx="10994315" cy="4023360"/>
          </a:xfrm>
        </p:spPr>
        <p:txBody>
          <a:bodyPr>
            <a:normAutofit fontScale="70000" lnSpcReduction="20000"/>
          </a:bodyPr>
          <a:lstStyle/>
          <a:p>
            <a:pPr marL="0" indent="0" hangingPunct="0">
              <a:lnSpc>
                <a:spcPct val="120000"/>
              </a:lnSpc>
              <a:spcBef>
                <a:spcPts val="0"/>
              </a:spcBef>
              <a:spcAft>
                <a:spcPts val="600"/>
              </a:spcAft>
              <a:buFont typeface="Wingdings" panose="05000000000000000000" pitchFamily="2" charset="2"/>
              <a:buChar char="Ø"/>
            </a:pPr>
            <a:r>
              <a:rPr lang="en-IN" sz="2400" dirty="0" smtClean="0">
                <a:solidFill>
                  <a:srgbClr val="002060"/>
                </a:solidFill>
              </a:rPr>
              <a:t> </a:t>
            </a:r>
            <a:r>
              <a:rPr lang="en-IN" sz="2900" dirty="0" smtClean="0">
                <a:solidFill>
                  <a:srgbClr val="002060"/>
                </a:solidFill>
              </a:rPr>
              <a:t>Why </a:t>
            </a:r>
            <a:r>
              <a:rPr lang="en-IN" sz="2900" dirty="0">
                <a:solidFill>
                  <a:srgbClr val="002060"/>
                </a:solidFill>
              </a:rPr>
              <a:t>not just pass the values of the variables </a:t>
            </a:r>
            <a:r>
              <a:rPr lang="en-IN" sz="2900" b="1" dirty="0">
                <a:solidFill>
                  <a:srgbClr val="0070C0"/>
                </a:solidFill>
                <a:latin typeface="Courier New" panose="02070309020205020404" pitchFamily="49" charset="0"/>
                <a:cs typeface="Courier New" panose="02070309020205020404" pitchFamily="49" charset="0"/>
              </a:rPr>
              <a:t>Side</a:t>
            </a:r>
            <a:r>
              <a:rPr lang="en-IN" sz="2900" dirty="0">
                <a:solidFill>
                  <a:srgbClr val="002060"/>
                </a:solidFill>
              </a:rPr>
              <a:t> and </a:t>
            </a:r>
            <a:r>
              <a:rPr lang="en-IN" sz="2900" b="1" dirty="0">
                <a:solidFill>
                  <a:srgbClr val="0070C0"/>
                </a:solidFill>
                <a:latin typeface="Courier New" panose="02070309020205020404" pitchFamily="49" charset="0"/>
                <a:cs typeface="Courier New" panose="02070309020205020404" pitchFamily="49" charset="0"/>
              </a:rPr>
              <a:t>Volume</a:t>
            </a:r>
            <a:r>
              <a:rPr lang="en-IN" sz="2900" dirty="0">
                <a:solidFill>
                  <a:srgbClr val="002060"/>
                </a:solidFill>
              </a:rPr>
              <a:t> back and forth to the program as parameters? </a:t>
            </a:r>
            <a:endParaRPr lang="en-IN" sz="2900" dirty="0" smtClean="0">
              <a:solidFill>
                <a:srgbClr val="002060"/>
              </a:solidFill>
            </a:endParaRPr>
          </a:p>
          <a:p>
            <a:pPr marL="0" indent="0" hangingPunct="0">
              <a:lnSpc>
                <a:spcPct val="120000"/>
              </a:lnSpc>
              <a:spcBef>
                <a:spcPts val="0"/>
              </a:spcBef>
              <a:spcAft>
                <a:spcPts val="600"/>
              </a:spcAft>
              <a:buFont typeface="Wingdings" panose="05000000000000000000" pitchFamily="2" charset="2"/>
              <a:buChar char="Ø"/>
            </a:pPr>
            <a:r>
              <a:rPr lang="en-IN" sz="2900" dirty="0" smtClean="0">
                <a:solidFill>
                  <a:srgbClr val="002060"/>
                </a:solidFill>
              </a:rPr>
              <a:t> In OOP, </a:t>
            </a:r>
            <a:r>
              <a:rPr lang="en-IN" sz="2900" dirty="0">
                <a:solidFill>
                  <a:srgbClr val="002060"/>
                </a:solidFill>
              </a:rPr>
              <a:t>normally we want to keep the class variables completely hidden from the rest of the program. </a:t>
            </a:r>
            <a:endParaRPr lang="en-IN" sz="2900" dirty="0" smtClean="0">
              <a:solidFill>
                <a:srgbClr val="002060"/>
              </a:solidFill>
            </a:endParaRPr>
          </a:p>
          <a:p>
            <a:pPr marL="0" indent="0" hangingPunct="0">
              <a:lnSpc>
                <a:spcPct val="120000"/>
              </a:lnSpc>
              <a:spcBef>
                <a:spcPts val="0"/>
              </a:spcBef>
              <a:spcAft>
                <a:spcPts val="600"/>
              </a:spcAft>
              <a:buFont typeface="Wingdings" panose="05000000000000000000" pitchFamily="2" charset="2"/>
              <a:buChar char="Ø"/>
            </a:pPr>
            <a:r>
              <a:rPr lang="en-IN" sz="2900" dirty="0" smtClean="0">
                <a:solidFill>
                  <a:srgbClr val="002060"/>
                </a:solidFill>
              </a:rPr>
              <a:t> This </a:t>
            </a:r>
            <a:r>
              <a:rPr lang="en-IN" sz="2900" dirty="0">
                <a:solidFill>
                  <a:srgbClr val="002060"/>
                </a:solidFill>
              </a:rPr>
              <a:t>practice </a:t>
            </a:r>
            <a:r>
              <a:rPr lang="en-IN" sz="2900" dirty="0" smtClean="0">
                <a:solidFill>
                  <a:srgbClr val="002060"/>
                </a:solidFill>
              </a:rPr>
              <a:t>is called </a:t>
            </a:r>
            <a:r>
              <a:rPr lang="en-IN" sz="2900" b="1" dirty="0">
                <a:solidFill>
                  <a:srgbClr val="002060"/>
                </a:solidFill>
              </a:rPr>
              <a:t>data hiding</a:t>
            </a:r>
            <a:r>
              <a:rPr lang="en-IN" sz="2900" dirty="0">
                <a:solidFill>
                  <a:srgbClr val="002060"/>
                </a:solidFill>
              </a:rPr>
              <a:t> </a:t>
            </a:r>
            <a:r>
              <a:rPr lang="en-IN" sz="2900" dirty="0" smtClean="0">
                <a:solidFill>
                  <a:srgbClr val="002060"/>
                </a:solidFill>
              </a:rPr>
              <a:t>and has a two-fold </a:t>
            </a:r>
            <a:r>
              <a:rPr lang="en-IN" sz="2900" dirty="0">
                <a:solidFill>
                  <a:srgbClr val="002060"/>
                </a:solidFill>
              </a:rPr>
              <a:t>purpose:</a:t>
            </a:r>
            <a:endParaRPr lang="en-US" sz="2900" dirty="0">
              <a:solidFill>
                <a:srgbClr val="002060"/>
              </a:solidFill>
            </a:endParaRPr>
          </a:p>
          <a:p>
            <a:pPr marL="749808" lvl="1" indent="-457200" hangingPunct="0">
              <a:lnSpc>
                <a:spcPct val="120000"/>
              </a:lnSpc>
              <a:spcBef>
                <a:spcPts val="0"/>
              </a:spcBef>
              <a:spcAft>
                <a:spcPts val="600"/>
              </a:spcAft>
              <a:buFont typeface="+mj-lt"/>
              <a:buAutoNum type="arabicPeriod"/>
            </a:pPr>
            <a:r>
              <a:rPr lang="en-IN" sz="2900" dirty="0" smtClean="0">
                <a:solidFill>
                  <a:srgbClr val="002060"/>
                </a:solidFill>
              </a:rPr>
              <a:t>It </a:t>
            </a:r>
            <a:r>
              <a:rPr lang="en-IN" sz="2900" dirty="0">
                <a:solidFill>
                  <a:srgbClr val="002060"/>
                </a:solidFill>
              </a:rPr>
              <a:t>enhances the security of the object’s data. The data cannot be altered except by </a:t>
            </a:r>
            <a:r>
              <a:rPr lang="en-IN" sz="2900" dirty="0" smtClean="0">
                <a:solidFill>
                  <a:srgbClr val="002060"/>
                </a:solidFill>
              </a:rPr>
              <a:t>using </a:t>
            </a:r>
            <a:r>
              <a:rPr lang="en-IN" sz="2900" dirty="0">
                <a:solidFill>
                  <a:srgbClr val="002060"/>
                </a:solidFill>
              </a:rPr>
              <a:t>one of the object’s methods. </a:t>
            </a:r>
            <a:endParaRPr lang="en-IN" sz="2900" dirty="0" smtClean="0">
              <a:solidFill>
                <a:srgbClr val="002060"/>
              </a:solidFill>
            </a:endParaRPr>
          </a:p>
          <a:p>
            <a:pPr marL="1351460" lvl="5" indent="-342900" hangingPunct="0">
              <a:lnSpc>
                <a:spcPct val="120000"/>
              </a:lnSpc>
              <a:spcBef>
                <a:spcPts val="0"/>
              </a:spcBef>
              <a:spcAft>
                <a:spcPts val="600"/>
              </a:spcAft>
              <a:buFont typeface="Wingdings" panose="05000000000000000000" pitchFamily="2" charset="2"/>
              <a:buChar char="v"/>
            </a:pPr>
            <a:r>
              <a:rPr lang="en-IN" sz="2300" dirty="0" smtClean="0">
                <a:solidFill>
                  <a:srgbClr val="002060"/>
                </a:solidFill>
              </a:rPr>
              <a:t>For </a:t>
            </a:r>
            <a:r>
              <a:rPr lang="en-IN" sz="2300" dirty="0">
                <a:solidFill>
                  <a:srgbClr val="002060"/>
                </a:solidFill>
              </a:rPr>
              <a:t>example, if you were writing an adventure game and had a </a:t>
            </a:r>
            <a:r>
              <a:rPr lang="en-IN" sz="2300" b="1" dirty="0">
                <a:solidFill>
                  <a:srgbClr val="0070C0"/>
                </a:solidFill>
                <a:latin typeface="Courier New" panose="02070309020205020404" pitchFamily="49" charset="0"/>
                <a:cs typeface="Courier New" panose="02070309020205020404" pitchFamily="49" charset="0"/>
              </a:rPr>
              <a:t>Monster</a:t>
            </a:r>
            <a:r>
              <a:rPr lang="en-IN" sz="2300" dirty="0">
                <a:solidFill>
                  <a:srgbClr val="002060"/>
                </a:solidFill>
              </a:rPr>
              <a:t> class that defined objects with one head and a tail, you would want to be sure that any time you created a new </a:t>
            </a:r>
            <a:r>
              <a:rPr lang="en-IN" sz="2300" b="1" dirty="0">
                <a:solidFill>
                  <a:srgbClr val="0070C0"/>
                </a:solidFill>
                <a:latin typeface="Courier New" panose="02070309020205020404" pitchFamily="49" charset="0"/>
                <a:cs typeface="Courier New" panose="02070309020205020404" pitchFamily="49" charset="0"/>
              </a:rPr>
              <a:t>Monster</a:t>
            </a:r>
            <a:r>
              <a:rPr lang="en-IN" sz="2300" dirty="0">
                <a:solidFill>
                  <a:srgbClr val="002060"/>
                </a:solidFill>
              </a:rPr>
              <a:t> object, the class had not been changed to a two-headed tailless creature because someone else had edited a </a:t>
            </a:r>
            <a:r>
              <a:rPr lang="en-IN" sz="2300" b="1" dirty="0">
                <a:solidFill>
                  <a:srgbClr val="0070C0"/>
                </a:solidFill>
                <a:latin typeface="Courier New" panose="02070309020205020404" pitchFamily="49" charset="0"/>
                <a:cs typeface="Courier New" panose="02070309020205020404" pitchFamily="49" charset="0"/>
              </a:rPr>
              <a:t>Monster</a:t>
            </a:r>
            <a:r>
              <a:rPr lang="en-IN" sz="2300" dirty="0">
                <a:solidFill>
                  <a:srgbClr val="002060"/>
                </a:solidFill>
              </a:rPr>
              <a:t> object elsewhere in the program</a:t>
            </a:r>
            <a:r>
              <a:rPr lang="en-IN" sz="2300" dirty="0" smtClean="0">
                <a:solidFill>
                  <a:srgbClr val="002060"/>
                </a:solidFill>
              </a:rPr>
              <a:t>.</a:t>
            </a:r>
          </a:p>
          <a:p>
            <a:pPr marL="749808" lvl="1" indent="-457200" hangingPunct="0">
              <a:lnSpc>
                <a:spcPct val="120000"/>
              </a:lnSpc>
              <a:spcBef>
                <a:spcPts val="0"/>
              </a:spcBef>
              <a:spcAft>
                <a:spcPts val="600"/>
              </a:spcAft>
              <a:buFont typeface="+mj-lt"/>
              <a:buAutoNum type="arabicPeriod"/>
            </a:pPr>
            <a:r>
              <a:rPr lang="en-IN" sz="2900" dirty="0" smtClean="0">
                <a:solidFill>
                  <a:srgbClr val="002060"/>
                </a:solidFill>
              </a:rPr>
              <a:t>It </a:t>
            </a:r>
            <a:r>
              <a:rPr lang="en-IN" sz="2900" dirty="0">
                <a:solidFill>
                  <a:srgbClr val="002060"/>
                </a:solidFill>
              </a:rPr>
              <a:t>helps to shield the inner workings of the object from the programmer. In OOP, objects work like black boxes</a:t>
            </a:r>
            <a:r>
              <a:rPr lang="en-IN" sz="2900" dirty="0" smtClean="0">
                <a:solidFill>
                  <a:srgbClr val="002060"/>
                </a:solidFill>
              </a:rPr>
              <a:t>.</a:t>
            </a:r>
            <a:endParaRPr lang="en-US" sz="29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88090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Public vs Private Attributes and Methods</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buFont typeface="Wingdings" panose="05000000000000000000" pitchFamily="2" charset="2"/>
              <a:buChar char="Ø"/>
            </a:pPr>
            <a:r>
              <a:rPr lang="en-US" sz="2400" dirty="0" smtClean="0">
                <a:solidFill>
                  <a:srgbClr val="002060"/>
                </a:solidFill>
                <a:latin typeface="Times New Roman" panose="02020603050405020304" pitchFamily="18" charset="0"/>
              </a:rPr>
              <a:t> </a:t>
            </a:r>
            <a:r>
              <a:rPr lang="en-US" sz="1800" dirty="0" smtClean="0">
                <a:solidFill>
                  <a:srgbClr val="002060"/>
                </a:solidFill>
              </a:rPr>
              <a:t>Can </a:t>
            </a:r>
            <a:r>
              <a:rPr lang="en-US" sz="1800" dirty="0">
                <a:solidFill>
                  <a:srgbClr val="002060"/>
                </a:solidFill>
              </a:rPr>
              <a:t>make some attributes and methods available to code outside an object of that class while keeping other methods and attributes hidden. </a:t>
            </a:r>
          </a:p>
          <a:p>
            <a:pPr>
              <a:buFont typeface="Wingdings" panose="05000000000000000000" pitchFamily="2" charset="2"/>
              <a:buChar char="Ø"/>
            </a:pPr>
            <a:r>
              <a:rPr lang="en-US" sz="1800" dirty="0" smtClean="0">
                <a:solidFill>
                  <a:srgbClr val="002060"/>
                </a:solidFill>
              </a:rPr>
              <a:t> State </a:t>
            </a:r>
            <a:r>
              <a:rPr lang="en-US" sz="1800" dirty="0">
                <a:solidFill>
                  <a:srgbClr val="002060"/>
                </a:solidFill>
              </a:rPr>
              <a:t>which members </a:t>
            </a:r>
            <a:r>
              <a:rPr lang="en-US" sz="1800" dirty="0" smtClean="0">
                <a:solidFill>
                  <a:srgbClr val="002060"/>
                </a:solidFill>
              </a:rPr>
              <a:t>of </a:t>
            </a:r>
            <a:r>
              <a:rPr lang="en-US" sz="1800" dirty="0">
                <a:solidFill>
                  <a:srgbClr val="002060"/>
                </a:solidFill>
              </a:rPr>
              <a:t>a class are </a:t>
            </a:r>
            <a:r>
              <a:rPr lang="en-US" sz="1800" b="1" dirty="0">
                <a:solidFill>
                  <a:srgbClr val="002060"/>
                </a:solidFill>
              </a:rPr>
              <a:t>public </a:t>
            </a:r>
            <a:r>
              <a:rPr lang="en-US" sz="1800" dirty="0">
                <a:solidFill>
                  <a:srgbClr val="002060"/>
                </a:solidFill>
              </a:rPr>
              <a:t>(available to code outside </a:t>
            </a:r>
            <a:r>
              <a:rPr lang="en-US" sz="1800" dirty="0" smtClean="0">
                <a:solidFill>
                  <a:srgbClr val="002060"/>
                </a:solidFill>
              </a:rPr>
              <a:t>the object) </a:t>
            </a:r>
            <a:r>
              <a:rPr lang="en-US" sz="1800" dirty="0">
                <a:solidFill>
                  <a:srgbClr val="002060"/>
                </a:solidFill>
              </a:rPr>
              <a:t>and which are </a:t>
            </a:r>
            <a:r>
              <a:rPr lang="en-US" sz="1800" b="1" dirty="0">
                <a:solidFill>
                  <a:srgbClr val="002060"/>
                </a:solidFill>
              </a:rPr>
              <a:t>private </a:t>
            </a:r>
            <a:r>
              <a:rPr lang="en-US" sz="1800" dirty="0" smtClean="0">
                <a:solidFill>
                  <a:srgbClr val="002060"/>
                </a:solidFill>
              </a:rPr>
              <a:t>(</a:t>
            </a:r>
            <a:r>
              <a:rPr lang="en-US" sz="1800" dirty="0">
                <a:solidFill>
                  <a:srgbClr val="002060"/>
                </a:solidFill>
              </a:rPr>
              <a:t>not available outside the class). </a:t>
            </a:r>
          </a:p>
          <a:p>
            <a:pPr>
              <a:buFont typeface="Wingdings" panose="05000000000000000000" pitchFamily="2" charset="2"/>
              <a:buChar char="Ø"/>
            </a:pPr>
            <a:r>
              <a:rPr lang="en-US" sz="1800" dirty="0" smtClean="0">
                <a:solidFill>
                  <a:srgbClr val="002060"/>
                </a:solidFill>
              </a:rPr>
              <a:t> Most </a:t>
            </a:r>
            <a:r>
              <a:rPr lang="en-US" sz="1800" dirty="0">
                <a:solidFill>
                  <a:srgbClr val="002060"/>
                </a:solidFill>
              </a:rPr>
              <a:t>programming languages use the keywords </a:t>
            </a:r>
            <a:r>
              <a:rPr lang="en-US" sz="1800" b="1" dirty="0">
                <a:solidFill>
                  <a:srgbClr val="002060"/>
                </a:solidFill>
                <a:latin typeface="Courier New" panose="02070309020205020404" pitchFamily="49" charset="0"/>
              </a:rPr>
              <a:t>Public</a:t>
            </a:r>
            <a:r>
              <a:rPr lang="en-US" sz="1800" dirty="0">
                <a:solidFill>
                  <a:srgbClr val="002060"/>
                </a:solidFill>
                <a:latin typeface="Courier New" panose="02070309020205020404" pitchFamily="49" charset="0"/>
              </a:rPr>
              <a:t> </a:t>
            </a:r>
            <a:r>
              <a:rPr lang="en-US" sz="1800" dirty="0">
                <a:solidFill>
                  <a:srgbClr val="002060"/>
                </a:solidFill>
              </a:rPr>
              <a:t>and </a:t>
            </a:r>
            <a:r>
              <a:rPr lang="en-US" sz="1800" b="1" dirty="0">
                <a:solidFill>
                  <a:srgbClr val="002060"/>
                </a:solidFill>
                <a:latin typeface="Courier New" panose="02070309020205020404" pitchFamily="49" charset="0"/>
              </a:rPr>
              <a:t>Private</a:t>
            </a:r>
          </a:p>
          <a:p>
            <a:pPr lvl="1"/>
            <a:r>
              <a:rPr lang="en-US" dirty="0">
                <a:solidFill>
                  <a:srgbClr val="002060"/>
                </a:solidFill>
              </a:rPr>
              <a:t>The keyword, placed in front of the attribute or method name, specifies the status of that class member</a:t>
            </a:r>
          </a:p>
          <a:p>
            <a:pPr lvl="1"/>
            <a:r>
              <a:rPr lang="en-US" dirty="0">
                <a:solidFill>
                  <a:srgbClr val="002060"/>
                </a:solidFill>
              </a:rPr>
              <a:t>Attributes are normally declared to be </a:t>
            </a:r>
            <a:r>
              <a:rPr lang="en-US" b="1" dirty="0">
                <a:solidFill>
                  <a:srgbClr val="002060"/>
                </a:solidFill>
                <a:latin typeface="Courier New" panose="02070309020205020404" pitchFamily="49" charset="0"/>
              </a:rPr>
              <a:t>Private</a:t>
            </a:r>
            <a:r>
              <a:rPr lang="en-US" dirty="0">
                <a:solidFill>
                  <a:srgbClr val="002060"/>
                </a:solidFill>
              </a:rPr>
              <a:t> to protect their integrity</a:t>
            </a:r>
          </a:p>
          <a:p>
            <a:pPr lvl="1"/>
            <a:r>
              <a:rPr lang="en-US" dirty="0">
                <a:solidFill>
                  <a:srgbClr val="002060"/>
                </a:solidFill>
              </a:rPr>
              <a:t>Methods are declared as </a:t>
            </a:r>
            <a:r>
              <a:rPr lang="en-US" b="1" dirty="0">
                <a:solidFill>
                  <a:srgbClr val="002060"/>
                </a:solidFill>
                <a:latin typeface="Courier New" panose="02070309020205020404" pitchFamily="49" charset="0"/>
              </a:rPr>
              <a:t>Public</a:t>
            </a:r>
            <a:r>
              <a:rPr lang="en-US" dirty="0">
                <a:solidFill>
                  <a:srgbClr val="002060"/>
                </a:solidFill>
              </a:rPr>
              <a:t> if they are part of the interface between the object and program</a:t>
            </a:r>
          </a:p>
          <a:p>
            <a:pPr lvl="1"/>
            <a:r>
              <a:rPr lang="en-US" dirty="0">
                <a:solidFill>
                  <a:srgbClr val="002060"/>
                </a:solidFill>
              </a:rPr>
              <a:t>Methods are declared as </a:t>
            </a:r>
            <a:r>
              <a:rPr lang="en-US" b="1" dirty="0">
                <a:solidFill>
                  <a:srgbClr val="002060"/>
                </a:solidFill>
                <a:latin typeface="Courier New" panose="02070309020205020404" pitchFamily="49" charset="0"/>
              </a:rPr>
              <a:t>Private</a:t>
            </a:r>
            <a:r>
              <a:rPr lang="en-US" dirty="0">
                <a:solidFill>
                  <a:srgbClr val="002060"/>
                </a:solidFill>
              </a:rPr>
              <a:t> if they are only used within the class itself</a:t>
            </a:r>
          </a:p>
          <a:p>
            <a:pPr>
              <a:buFont typeface="Wingdings" panose="05000000000000000000" pitchFamily="2" charset="2"/>
              <a:buChar char="Ø"/>
            </a:pPr>
            <a:r>
              <a:rPr lang="en-US" sz="1800" dirty="0" smtClean="0">
                <a:solidFill>
                  <a:srgbClr val="002060"/>
                </a:solidFill>
              </a:rPr>
              <a:t> Attributes </a:t>
            </a:r>
            <a:r>
              <a:rPr lang="en-US" sz="1800" dirty="0">
                <a:solidFill>
                  <a:srgbClr val="002060"/>
                </a:solidFill>
              </a:rPr>
              <a:t>may be declared </a:t>
            </a:r>
            <a:r>
              <a:rPr lang="en-US" sz="1800" b="1" dirty="0">
                <a:solidFill>
                  <a:srgbClr val="002060"/>
                </a:solidFill>
                <a:latin typeface="Courier New" panose="02070309020205020404" pitchFamily="49" charset="0"/>
              </a:rPr>
              <a:t>Protected</a:t>
            </a:r>
            <a:r>
              <a:rPr lang="en-US" sz="1800" dirty="0">
                <a:solidFill>
                  <a:srgbClr val="002060"/>
                </a:solidFill>
              </a:rPr>
              <a:t> if they are meant to be available (</a:t>
            </a:r>
            <a:r>
              <a:rPr lang="en-US" sz="1800" b="1" dirty="0">
                <a:solidFill>
                  <a:srgbClr val="002060"/>
                </a:solidFill>
                <a:latin typeface="Courier New" panose="02070309020205020404" pitchFamily="49" charset="0"/>
              </a:rPr>
              <a:t>Public</a:t>
            </a:r>
            <a:r>
              <a:rPr lang="en-US" sz="1800" dirty="0">
                <a:solidFill>
                  <a:srgbClr val="002060"/>
                </a:solidFill>
              </a:rPr>
              <a:t>) to derived classes but </a:t>
            </a:r>
            <a:r>
              <a:rPr lang="en-US" sz="1800" dirty="0" smtClean="0">
                <a:solidFill>
                  <a:srgbClr val="002060"/>
                </a:solidFill>
              </a:rPr>
              <a:t>hidden </a:t>
            </a:r>
            <a:r>
              <a:rPr lang="en-US" sz="1800" dirty="0">
                <a:solidFill>
                  <a:srgbClr val="002060"/>
                </a:solidFill>
              </a:rPr>
              <a:t>(</a:t>
            </a:r>
            <a:r>
              <a:rPr lang="en-US" sz="1800" b="1" dirty="0">
                <a:solidFill>
                  <a:srgbClr val="002060"/>
                </a:solidFill>
                <a:latin typeface="Courier New" panose="02070309020205020404" pitchFamily="49" charset="0"/>
              </a:rPr>
              <a:t>Private</a:t>
            </a:r>
            <a:r>
              <a:rPr lang="en-US" sz="1800" dirty="0">
                <a:solidFill>
                  <a:srgbClr val="002060"/>
                </a:solidFill>
              </a:rPr>
              <a:t>) from the rest of the program. </a:t>
            </a:r>
          </a:p>
          <a:p>
            <a:pPr lvl="2"/>
            <a:endParaRPr lang="en-US" sz="2000" b="1" dirty="0">
              <a:solidFill>
                <a:srgbClr val="0070C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86189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Instantiation (Creating an Object)</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fontScale="92500"/>
          </a:bodyPr>
          <a:lstStyle/>
          <a:p>
            <a:pPr>
              <a:buFont typeface="Wingdings" panose="05000000000000000000" pitchFamily="2" charset="2"/>
              <a:buChar char="Ø"/>
            </a:pPr>
            <a:r>
              <a:rPr lang="en-US" sz="2200" dirty="0" smtClean="0">
                <a:solidFill>
                  <a:srgbClr val="002060"/>
                </a:solidFill>
              </a:rPr>
              <a:t> </a:t>
            </a:r>
            <a:r>
              <a:rPr lang="en-US" sz="2400" dirty="0">
                <a:solidFill>
                  <a:srgbClr val="002060"/>
                </a:solidFill>
              </a:rPr>
              <a:t>Each time we create an object based on a class, we say we are creating an </a:t>
            </a:r>
            <a:r>
              <a:rPr lang="en-US" sz="2400" b="1" dirty="0">
                <a:solidFill>
                  <a:srgbClr val="002060"/>
                </a:solidFill>
              </a:rPr>
              <a:t>instance</a:t>
            </a:r>
            <a:r>
              <a:rPr lang="en-US" sz="2400" i="1" dirty="0">
                <a:solidFill>
                  <a:srgbClr val="002060"/>
                </a:solidFill>
              </a:rPr>
              <a:t> </a:t>
            </a:r>
            <a:r>
              <a:rPr lang="en-US" sz="2400" dirty="0">
                <a:solidFill>
                  <a:srgbClr val="002060"/>
                </a:solidFill>
              </a:rPr>
              <a:t>of the </a:t>
            </a:r>
            <a:r>
              <a:rPr lang="en-US" sz="2400" dirty="0" smtClean="0">
                <a:solidFill>
                  <a:srgbClr val="002060"/>
                </a:solidFill>
              </a:rPr>
              <a:t>class.</a:t>
            </a:r>
            <a:endParaRPr lang="en-US" sz="2400" dirty="0">
              <a:solidFill>
                <a:srgbClr val="002060"/>
              </a:solidFill>
            </a:endParaRPr>
          </a:p>
          <a:p>
            <a:pPr>
              <a:buFont typeface="Wingdings" panose="05000000000000000000" pitchFamily="2" charset="2"/>
              <a:buChar char="Ø"/>
            </a:pPr>
            <a:r>
              <a:rPr lang="en-US" sz="2400" dirty="0">
                <a:solidFill>
                  <a:srgbClr val="002060"/>
                </a:solidFill>
              </a:rPr>
              <a:t>We must perform an </a:t>
            </a:r>
            <a:r>
              <a:rPr lang="en-US" sz="2400" b="1" dirty="0">
                <a:solidFill>
                  <a:srgbClr val="002060"/>
                </a:solidFill>
              </a:rPr>
              <a:t>instantiation </a:t>
            </a:r>
            <a:r>
              <a:rPr lang="en-US" sz="2400" dirty="0" smtClean="0">
                <a:solidFill>
                  <a:srgbClr val="002060"/>
                </a:solidFill>
              </a:rPr>
              <a:t>operation.</a:t>
            </a:r>
            <a:endParaRPr lang="en-US" sz="2400" dirty="0">
              <a:solidFill>
                <a:srgbClr val="002060"/>
              </a:solidFill>
            </a:endParaRPr>
          </a:p>
          <a:p>
            <a:pPr>
              <a:buFont typeface="Wingdings" panose="05000000000000000000" pitchFamily="2" charset="2"/>
              <a:buChar char="Ø"/>
            </a:pPr>
            <a:r>
              <a:rPr lang="en-US" sz="2400" dirty="0">
                <a:solidFill>
                  <a:srgbClr val="002060"/>
                </a:solidFill>
              </a:rPr>
              <a:t>Instantiation is done by a declaration statement placed in the main </a:t>
            </a:r>
            <a:r>
              <a:rPr lang="en-US" sz="2400" dirty="0" smtClean="0">
                <a:solidFill>
                  <a:srgbClr val="002060"/>
                </a:solidFill>
              </a:rPr>
              <a:t>program.</a:t>
            </a:r>
            <a:endParaRPr lang="en-US" sz="2400" dirty="0">
              <a:solidFill>
                <a:srgbClr val="002060"/>
              </a:solidFill>
            </a:endParaRPr>
          </a:p>
          <a:p>
            <a:pPr>
              <a:buFont typeface="Wingdings" panose="05000000000000000000" pitchFamily="2" charset="2"/>
              <a:buChar char="Ø"/>
            </a:pPr>
            <a:r>
              <a:rPr lang="en-US" sz="2400" dirty="0">
                <a:solidFill>
                  <a:srgbClr val="002060"/>
                </a:solidFill>
              </a:rPr>
              <a:t>Example: The statements:</a:t>
            </a:r>
          </a:p>
          <a:p>
            <a:pPr marL="566928" lvl="3" indent="0">
              <a:buNone/>
            </a:pPr>
            <a:r>
              <a:rPr lang="en-US" sz="2400" dirty="0">
                <a:solidFill>
                  <a:srgbClr val="002060"/>
                </a:solidFill>
                <a:latin typeface="Courier New" panose="02070309020205020404" pitchFamily="49" charset="0"/>
              </a:rPr>
              <a:t>Declare </a:t>
            </a:r>
            <a:r>
              <a:rPr lang="en-US" sz="2400" b="1" dirty="0">
                <a:solidFill>
                  <a:srgbClr val="0070C0"/>
                </a:solidFill>
                <a:latin typeface="Courier New" panose="02070309020205020404" pitchFamily="49" charset="0"/>
              </a:rPr>
              <a:t>Cube1</a:t>
            </a:r>
            <a:r>
              <a:rPr lang="en-US" sz="2400" dirty="0">
                <a:solidFill>
                  <a:srgbClr val="002060"/>
                </a:solidFill>
                <a:latin typeface="Courier New" panose="02070309020205020404" pitchFamily="49" charset="0"/>
              </a:rPr>
              <a:t> As New </a:t>
            </a:r>
            <a:r>
              <a:rPr lang="en-US" sz="2400" b="1" dirty="0">
                <a:solidFill>
                  <a:srgbClr val="0070C0"/>
                </a:solidFill>
                <a:latin typeface="Courier New" panose="02070309020205020404" pitchFamily="49" charset="0"/>
              </a:rPr>
              <a:t>Cube</a:t>
            </a:r>
          </a:p>
          <a:p>
            <a:pPr marL="566928" lvl="3" indent="0">
              <a:buNone/>
            </a:pPr>
            <a:r>
              <a:rPr lang="en-US" sz="2400" dirty="0">
                <a:solidFill>
                  <a:srgbClr val="002060"/>
                </a:solidFill>
                <a:latin typeface="Courier New" panose="02070309020205020404" pitchFamily="49" charset="0"/>
              </a:rPr>
              <a:t>Declare </a:t>
            </a:r>
            <a:r>
              <a:rPr lang="en-US" sz="2400" b="1" dirty="0">
                <a:solidFill>
                  <a:srgbClr val="0070C0"/>
                </a:solidFill>
                <a:latin typeface="Courier New" panose="02070309020205020404" pitchFamily="49" charset="0"/>
              </a:rPr>
              <a:t>Cube2</a:t>
            </a:r>
            <a:r>
              <a:rPr lang="en-US" sz="2400" dirty="0">
                <a:solidFill>
                  <a:srgbClr val="002060"/>
                </a:solidFill>
                <a:latin typeface="Courier New" panose="02070309020205020404" pitchFamily="49" charset="0"/>
              </a:rPr>
              <a:t> As New </a:t>
            </a:r>
            <a:r>
              <a:rPr lang="en-US" sz="2400" b="1" dirty="0">
                <a:solidFill>
                  <a:srgbClr val="0070C0"/>
                </a:solidFill>
                <a:latin typeface="Courier New" panose="02070309020205020404" pitchFamily="49" charset="0"/>
              </a:rPr>
              <a:t>Cube</a:t>
            </a:r>
          </a:p>
          <a:p>
            <a:pPr marL="0" indent="0">
              <a:buNone/>
            </a:pPr>
            <a:r>
              <a:rPr lang="en-US" sz="2400" dirty="0" smtClean="0">
                <a:solidFill>
                  <a:srgbClr val="002060"/>
                </a:solidFill>
              </a:rPr>
              <a:t>Create (instantiate) </a:t>
            </a:r>
            <a:r>
              <a:rPr lang="en-US" sz="2400" dirty="0">
                <a:solidFill>
                  <a:srgbClr val="002060"/>
                </a:solidFill>
              </a:rPr>
              <a:t>two objects, named </a:t>
            </a:r>
            <a:r>
              <a:rPr lang="en-US" sz="2400" b="1" dirty="0">
                <a:solidFill>
                  <a:srgbClr val="0070C0"/>
                </a:solidFill>
                <a:latin typeface="Courier New" panose="02070309020205020404" pitchFamily="49" charset="0"/>
              </a:rPr>
              <a:t>Cube1</a:t>
            </a:r>
            <a:r>
              <a:rPr lang="en-US" sz="2400" dirty="0">
                <a:solidFill>
                  <a:srgbClr val="002060"/>
                </a:solidFill>
              </a:rPr>
              <a:t> and </a:t>
            </a:r>
            <a:r>
              <a:rPr lang="en-US" sz="2400" b="1" dirty="0">
                <a:solidFill>
                  <a:srgbClr val="0070C0"/>
                </a:solidFill>
                <a:latin typeface="Courier New" panose="02070309020205020404" pitchFamily="49" charset="0"/>
              </a:rPr>
              <a:t>Cube2</a:t>
            </a:r>
            <a:r>
              <a:rPr lang="en-US" sz="2400" dirty="0">
                <a:solidFill>
                  <a:srgbClr val="002060"/>
                </a:solidFill>
              </a:rPr>
              <a:t> of the class </a:t>
            </a:r>
            <a:r>
              <a:rPr lang="en-US" sz="2400" b="1" dirty="0">
                <a:solidFill>
                  <a:srgbClr val="0070C0"/>
                </a:solidFill>
                <a:latin typeface="Courier New" panose="02070309020205020404" pitchFamily="49" charset="0"/>
              </a:rPr>
              <a:t>Cube</a:t>
            </a:r>
            <a:r>
              <a:rPr lang="en-US" sz="2400" dirty="0">
                <a:solidFill>
                  <a:srgbClr val="002060"/>
                </a:solidFill>
              </a:rPr>
              <a:t>.</a:t>
            </a:r>
          </a:p>
          <a:p>
            <a:pPr>
              <a:buFont typeface="Wingdings" panose="05000000000000000000" pitchFamily="2" charset="2"/>
              <a:buChar char="Ø"/>
            </a:pPr>
            <a:r>
              <a:rPr lang="en-US" sz="2400" dirty="0">
                <a:solidFill>
                  <a:srgbClr val="002060"/>
                </a:solidFill>
              </a:rPr>
              <a:t>The keyword </a:t>
            </a:r>
            <a:r>
              <a:rPr lang="en-US" sz="2400" b="1" dirty="0">
                <a:solidFill>
                  <a:srgbClr val="002060"/>
                </a:solidFill>
                <a:latin typeface="Courier New" panose="02070309020205020404" pitchFamily="49" charset="0"/>
              </a:rPr>
              <a:t>New</a:t>
            </a:r>
            <a:r>
              <a:rPr lang="en-US" sz="2400" dirty="0">
                <a:solidFill>
                  <a:srgbClr val="002060"/>
                </a:solidFill>
              </a:rPr>
              <a:t> specifies that a new object of a certain class type is being created</a:t>
            </a:r>
          </a:p>
          <a:p>
            <a:pPr lvl="2"/>
            <a:endParaRPr lang="en-US" sz="2000" b="1" dirty="0">
              <a:solidFill>
                <a:srgbClr val="0070C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79775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Dot Notation</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marL="0" indent="0">
              <a:lnSpc>
                <a:spcPct val="110000"/>
              </a:lnSpc>
              <a:spcBef>
                <a:spcPts val="0"/>
              </a:spcBef>
              <a:spcAft>
                <a:spcPts val="0"/>
              </a:spcAft>
              <a:buFont typeface="Wingdings" panose="05000000000000000000" pitchFamily="2" charset="2"/>
              <a:buChar char="Ø"/>
            </a:pPr>
            <a:r>
              <a:rPr lang="en-US" dirty="0" smtClean="0">
                <a:solidFill>
                  <a:srgbClr val="002060"/>
                </a:solidFill>
              </a:rPr>
              <a:t> </a:t>
            </a:r>
            <a:r>
              <a:rPr lang="en-US" dirty="0">
                <a:solidFill>
                  <a:srgbClr val="002060"/>
                </a:solidFill>
              </a:rPr>
              <a:t>Once created, we can use the objects </a:t>
            </a:r>
            <a:r>
              <a:rPr lang="en-US" b="1" dirty="0">
                <a:solidFill>
                  <a:srgbClr val="0070C0"/>
                </a:solidFill>
                <a:latin typeface="Courier New" panose="02070309020205020404" pitchFamily="49" charset="0"/>
              </a:rPr>
              <a:t>Cube1</a:t>
            </a:r>
            <a:r>
              <a:rPr lang="en-US" dirty="0">
                <a:solidFill>
                  <a:srgbClr val="002060"/>
                </a:solidFill>
                <a:latin typeface="Courier New" panose="02070309020205020404" pitchFamily="49" charset="0"/>
              </a:rPr>
              <a:t> </a:t>
            </a:r>
            <a:r>
              <a:rPr lang="en-US" dirty="0">
                <a:solidFill>
                  <a:srgbClr val="002060"/>
                </a:solidFill>
              </a:rPr>
              <a:t>and </a:t>
            </a:r>
            <a:r>
              <a:rPr lang="en-US" b="1" dirty="0">
                <a:solidFill>
                  <a:srgbClr val="0070C0"/>
                </a:solidFill>
                <a:latin typeface="Courier New" panose="02070309020205020404" pitchFamily="49" charset="0"/>
              </a:rPr>
              <a:t>Cube2</a:t>
            </a:r>
            <a:r>
              <a:rPr lang="en-US" dirty="0">
                <a:solidFill>
                  <a:srgbClr val="002060"/>
                </a:solidFill>
              </a:rPr>
              <a:t> in a program.</a:t>
            </a:r>
          </a:p>
          <a:p>
            <a:pPr marL="0" indent="0">
              <a:lnSpc>
                <a:spcPct val="110000"/>
              </a:lnSpc>
              <a:spcBef>
                <a:spcPts val="0"/>
              </a:spcBef>
              <a:spcAft>
                <a:spcPts val="0"/>
              </a:spcAft>
              <a:buFont typeface="Wingdings" panose="05000000000000000000" pitchFamily="2" charset="2"/>
              <a:buChar char="Ø"/>
            </a:pPr>
            <a:r>
              <a:rPr lang="en-US" dirty="0" smtClean="0">
                <a:solidFill>
                  <a:srgbClr val="002060"/>
                </a:solidFill>
              </a:rPr>
              <a:t> We </a:t>
            </a:r>
            <a:r>
              <a:rPr lang="en-US" dirty="0">
                <a:solidFill>
                  <a:srgbClr val="002060"/>
                </a:solidFill>
              </a:rPr>
              <a:t>use </a:t>
            </a:r>
            <a:r>
              <a:rPr lang="en-US" b="1" dirty="0">
                <a:solidFill>
                  <a:srgbClr val="002060"/>
                </a:solidFill>
              </a:rPr>
              <a:t>dot notation </a:t>
            </a:r>
            <a:r>
              <a:rPr lang="en-US" dirty="0">
                <a:solidFill>
                  <a:srgbClr val="002060"/>
                </a:solidFill>
              </a:rPr>
              <a:t>to refer to the object and method or attribute under consideration. </a:t>
            </a:r>
          </a:p>
          <a:p>
            <a:pPr marL="0" indent="0">
              <a:lnSpc>
                <a:spcPct val="110000"/>
              </a:lnSpc>
              <a:spcBef>
                <a:spcPts val="0"/>
              </a:spcBef>
              <a:spcAft>
                <a:spcPts val="0"/>
              </a:spcAft>
              <a:buFont typeface="Wingdings" panose="05000000000000000000" pitchFamily="2" charset="2"/>
              <a:buChar char="Ø"/>
            </a:pPr>
            <a:r>
              <a:rPr lang="en-US" dirty="0" smtClean="0">
                <a:solidFill>
                  <a:srgbClr val="002060"/>
                </a:solidFill>
              </a:rPr>
              <a:t> Example</a:t>
            </a:r>
            <a:r>
              <a:rPr lang="en-US" dirty="0">
                <a:solidFill>
                  <a:srgbClr val="002060"/>
                </a:solidFill>
              </a:rPr>
              <a:t>: to assign a value of </a:t>
            </a:r>
            <a:r>
              <a:rPr lang="en-US" dirty="0">
                <a:solidFill>
                  <a:srgbClr val="002060"/>
                </a:solidFill>
                <a:latin typeface="Courier New" panose="02070309020205020404" pitchFamily="49" charset="0"/>
              </a:rPr>
              <a:t>10</a:t>
            </a:r>
            <a:r>
              <a:rPr lang="en-US" dirty="0">
                <a:solidFill>
                  <a:srgbClr val="002060"/>
                </a:solidFill>
              </a:rPr>
              <a:t> to the </a:t>
            </a:r>
            <a:r>
              <a:rPr lang="en-US" b="1" dirty="0">
                <a:solidFill>
                  <a:srgbClr val="0070C0"/>
                </a:solidFill>
                <a:latin typeface="Courier New" panose="02070309020205020404" pitchFamily="49" charset="0"/>
              </a:rPr>
              <a:t>Side</a:t>
            </a:r>
            <a:r>
              <a:rPr lang="en-US" dirty="0">
                <a:solidFill>
                  <a:srgbClr val="002060"/>
                </a:solidFill>
              </a:rPr>
              <a:t> attribute of </a:t>
            </a:r>
            <a:r>
              <a:rPr lang="en-US" sz="2100" b="1" dirty="0">
                <a:solidFill>
                  <a:srgbClr val="0070C0"/>
                </a:solidFill>
                <a:latin typeface="Courier New" panose="02070309020205020404" pitchFamily="49" charset="0"/>
              </a:rPr>
              <a:t>Cube1</a:t>
            </a:r>
            <a:r>
              <a:rPr lang="en-US" dirty="0">
                <a:solidFill>
                  <a:srgbClr val="002060"/>
                </a:solidFill>
              </a:rPr>
              <a:t> use: </a:t>
            </a:r>
          </a:p>
          <a:p>
            <a:pPr marL="0" indent="0" algn="ctr">
              <a:lnSpc>
                <a:spcPct val="11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Call</a:t>
            </a:r>
            <a:r>
              <a:rPr lang="en-US" dirty="0">
                <a:solidFill>
                  <a:srgbClr val="002060"/>
                </a:solidFill>
              </a:rPr>
              <a:t> </a:t>
            </a:r>
            <a:r>
              <a:rPr lang="en-US" sz="2100" b="1" dirty="0">
                <a:solidFill>
                  <a:srgbClr val="0070C0"/>
                </a:solidFill>
                <a:latin typeface="Courier New" panose="02070309020205020404" pitchFamily="49" charset="0"/>
              </a:rPr>
              <a:t>Cube1</a:t>
            </a:r>
            <a:r>
              <a:rPr lang="en-US" dirty="0">
                <a:solidFill>
                  <a:srgbClr val="002060"/>
                </a:solidFill>
                <a:latin typeface="Courier New" panose="02070309020205020404" pitchFamily="49" charset="0"/>
              </a:rPr>
              <a:t>.SetSide(10)</a:t>
            </a:r>
          </a:p>
          <a:p>
            <a:pPr>
              <a:lnSpc>
                <a:spcPct val="110000"/>
              </a:lnSpc>
              <a:spcBef>
                <a:spcPts val="0"/>
              </a:spcBef>
              <a:spcAft>
                <a:spcPts val="0"/>
              </a:spcAft>
              <a:buFont typeface="Wingdings" panose="05000000000000000000" pitchFamily="2" charset="2"/>
              <a:buChar char="Ø"/>
            </a:pPr>
            <a:r>
              <a:rPr lang="en-US" dirty="0" smtClean="0">
                <a:solidFill>
                  <a:srgbClr val="002060"/>
                </a:solidFill>
              </a:rPr>
              <a:t> This </a:t>
            </a:r>
            <a:r>
              <a:rPr lang="en-US" dirty="0">
                <a:solidFill>
                  <a:srgbClr val="002060"/>
                </a:solidFill>
              </a:rPr>
              <a:t>statement calls the method </a:t>
            </a:r>
            <a:r>
              <a:rPr lang="en-US" dirty="0" err="1" smtClean="0">
                <a:solidFill>
                  <a:srgbClr val="002060"/>
                </a:solidFill>
                <a:latin typeface="Courier New" panose="02070309020205020404" pitchFamily="49" charset="0"/>
              </a:rPr>
              <a:t>SetSide</a:t>
            </a:r>
            <a:r>
              <a:rPr lang="en-US" dirty="0" smtClean="0">
                <a:solidFill>
                  <a:srgbClr val="002060"/>
                </a:solidFill>
                <a:latin typeface="Courier New" panose="02070309020205020404" pitchFamily="49" charset="0"/>
              </a:rPr>
              <a:t>()</a:t>
            </a:r>
            <a:r>
              <a:rPr lang="en-US" dirty="0" smtClean="0">
                <a:solidFill>
                  <a:srgbClr val="002060"/>
                </a:solidFill>
              </a:rPr>
              <a:t>and assigns </a:t>
            </a:r>
            <a:r>
              <a:rPr lang="en-US" dirty="0" smtClean="0">
                <a:solidFill>
                  <a:srgbClr val="002060"/>
                </a:solidFill>
                <a:latin typeface="Courier New" panose="02070309020205020404" pitchFamily="49" charset="0"/>
              </a:rPr>
              <a:t>10</a:t>
            </a:r>
            <a:r>
              <a:rPr lang="en-US" dirty="0" smtClean="0">
                <a:solidFill>
                  <a:srgbClr val="002060"/>
                </a:solidFill>
              </a:rPr>
              <a:t> </a:t>
            </a:r>
            <a:r>
              <a:rPr lang="en-US" dirty="0">
                <a:solidFill>
                  <a:srgbClr val="002060"/>
                </a:solidFill>
              </a:rPr>
              <a:t>to its argument, </a:t>
            </a:r>
            <a:r>
              <a:rPr lang="en-US" sz="2100" b="1" dirty="0" err="1">
                <a:solidFill>
                  <a:srgbClr val="0070C0"/>
                </a:solidFill>
                <a:latin typeface="Courier New" panose="02070309020205020404" pitchFamily="49" charset="0"/>
              </a:rPr>
              <a:t>NewSide</a:t>
            </a:r>
            <a:r>
              <a:rPr lang="en-US" dirty="0">
                <a:solidFill>
                  <a:srgbClr val="002060"/>
                </a:solidFill>
              </a:rPr>
              <a:t>. </a:t>
            </a:r>
          </a:p>
          <a:p>
            <a:pPr>
              <a:lnSpc>
                <a:spcPct val="110000"/>
              </a:lnSpc>
              <a:spcBef>
                <a:spcPts val="0"/>
              </a:spcBef>
              <a:spcAft>
                <a:spcPts val="0"/>
              </a:spcAft>
              <a:buFont typeface="Wingdings" panose="05000000000000000000" pitchFamily="2" charset="2"/>
              <a:buChar char="Ø"/>
            </a:pPr>
            <a:r>
              <a:rPr lang="en-US" dirty="0" smtClean="0">
                <a:solidFill>
                  <a:srgbClr val="002060"/>
                </a:solidFill>
              </a:rPr>
              <a:t> To </a:t>
            </a:r>
            <a:r>
              <a:rPr lang="en-US" dirty="0">
                <a:solidFill>
                  <a:srgbClr val="002060"/>
                </a:solidFill>
              </a:rPr>
              <a:t>ensure that this method is setting the </a:t>
            </a:r>
            <a:r>
              <a:rPr lang="en-US" sz="2100" b="1" dirty="0">
                <a:solidFill>
                  <a:srgbClr val="0070C0"/>
                </a:solidFill>
                <a:latin typeface="Courier New" panose="02070309020205020404" pitchFamily="49" charset="0"/>
              </a:rPr>
              <a:t>Side</a:t>
            </a:r>
            <a:r>
              <a:rPr lang="en-US" dirty="0">
                <a:solidFill>
                  <a:srgbClr val="002060"/>
                </a:solidFill>
              </a:rPr>
              <a:t> of the object </a:t>
            </a:r>
            <a:r>
              <a:rPr lang="en-US" sz="2100" b="1" dirty="0">
                <a:solidFill>
                  <a:srgbClr val="0070C0"/>
                </a:solidFill>
                <a:latin typeface="Courier New" panose="02070309020205020404" pitchFamily="49" charset="0"/>
              </a:rPr>
              <a:t>Cube1</a:t>
            </a:r>
            <a:r>
              <a:rPr lang="en-US" dirty="0">
                <a:solidFill>
                  <a:srgbClr val="002060"/>
                </a:solidFill>
              </a:rPr>
              <a:t> (not that of </a:t>
            </a:r>
            <a:r>
              <a:rPr lang="en-US" sz="2100" b="1" dirty="0" smtClean="0">
                <a:solidFill>
                  <a:srgbClr val="0070C0"/>
                </a:solidFill>
                <a:latin typeface="Courier New" panose="02070309020205020404" pitchFamily="49" charset="0"/>
              </a:rPr>
              <a:t>Cube2</a:t>
            </a:r>
            <a:r>
              <a:rPr lang="en-US" dirty="0" smtClean="0">
                <a:solidFill>
                  <a:srgbClr val="002060"/>
                </a:solidFill>
              </a:rPr>
              <a:t>), </a:t>
            </a:r>
            <a:r>
              <a:rPr lang="en-US" dirty="0" smtClean="0">
                <a:solidFill>
                  <a:srgbClr val="002060"/>
                </a:solidFill>
              </a:rPr>
              <a:t>place </a:t>
            </a:r>
            <a:r>
              <a:rPr lang="en-US" sz="2100" b="1" dirty="0">
                <a:solidFill>
                  <a:srgbClr val="0070C0"/>
                </a:solidFill>
                <a:latin typeface="Courier New" panose="02070309020205020404" pitchFamily="49" charset="0"/>
              </a:rPr>
              <a:t>Cube1</a:t>
            </a:r>
            <a:r>
              <a:rPr lang="en-US" dirty="0">
                <a:solidFill>
                  <a:srgbClr val="002060"/>
                </a:solidFill>
              </a:rPr>
              <a:t> in front of the subprogram name, separated </a:t>
            </a:r>
            <a:r>
              <a:rPr lang="en-US" dirty="0" smtClean="0">
                <a:solidFill>
                  <a:srgbClr val="002060"/>
                </a:solidFill>
              </a:rPr>
              <a:t>by </a:t>
            </a:r>
            <a:r>
              <a:rPr lang="en-US" dirty="0">
                <a:solidFill>
                  <a:srgbClr val="002060"/>
                </a:solidFill>
              </a:rPr>
              <a:t>a dot (period).</a:t>
            </a:r>
          </a:p>
          <a:p>
            <a:pPr>
              <a:lnSpc>
                <a:spcPct val="110000"/>
              </a:lnSpc>
              <a:spcBef>
                <a:spcPts val="0"/>
              </a:spcBef>
              <a:spcAft>
                <a:spcPts val="0"/>
              </a:spcAft>
              <a:buFont typeface="Wingdings" panose="05000000000000000000" pitchFamily="2" charset="2"/>
              <a:buChar char="Ø"/>
            </a:pPr>
            <a:r>
              <a:rPr lang="en-US" dirty="0">
                <a:solidFill>
                  <a:srgbClr val="002060"/>
                </a:solidFill>
              </a:rPr>
              <a:t>To display the </a:t>
            </a:r>
            <a:r>
              <a:rPr lang="en-US" sz="2100" b="1" dirty="0">
                <a:solidFill>
                  <a:srgbClr val="0070C0"/>
                </a:solidFill>
                <a:latin typeface="Courier New" panose="02070309020205020404" pitchFamily="49" charset="0"/>
              </a:rPr>
              <a:t>Volume</a:t>
            </a:r>
            <a:r>
              <a:rPr lang="en-US" dirty="0">
                <a:solidFill>
                  <a:srgbClr val="002060"/>
                </a:solidFill>
              </a:rPr>
              <a:t> attribute of </a:t>
            </a:r>
            <a:r>
              <a:rPr lang="en-US" sz="2100" b="1" dirty="0">
                <a:solidFill>
                  <a:srgbClr val="0070C0"/>
                </a:solidFill>
                <a:latin typeface="Courier New" panose="02070309020205020404" pitchFamily="49" charset="0"/>
              </a:rPr>
              <a:t>Cube2</a:t>
            </a:r>
            <a:r>
              <a:rPr lang="en-US" dirty="0">
                <a:solidFill>
                  <a:srgbClr val="002060"/>
                </a:solidFill>
              </a:rPr>
              <a:t>, use the following statement:</a:t>
            </a:r>
          </a:p>
          <a:p>
            <a:pPr marL="0" indent="0" algn="ctr">
              <a:lnSpc>
                <a:spcPct val="11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Write </a:t>
            </a:r>
            <a:r>
              <a:rPr lang="en-US" sz="2100" b="1" dirty="0">
                <a:solidFill>
                  <a:srgbClr val="0070C0"/>
                </a:solidFill>
                <a:latin typeface="Courier New" panose="02070309020205020404" pitchFamily="49" charset="0"/>
              </a:rPr>
              <a:t>Cube2</a:t>
            </a:r>
            <a:r>
              <a:rPr lang="en-US" dirty="0">
                <a:solidFill>
                  <a:srgbClr val="002060"/>
                </a:solidFill>
                <a:latin typeface="Courier New" panose="02070309020205020404" pitchFamily="49" charset="0"/>
              </a:rPr>
              <a:t>.GetVolume()</a:t>
            </a:r>
          </a:p>
          <a:p>
            <a:pPr>
              <a:lnSpc>
                <a:spcPct val="110000"/>
              </a:lnSpc>
              <a:spcBef>
                <a:spcPts val="0"/>
              </a:spcBef>
              <a:spcAft>
                <a:spcPts val="0"/>
              </a:spcAft>
              <a:buFont typeface="Wingdings" panose="05000000000000000000" pitchFamily="2" charset="2"/>
              <a:buChar char="Ø"/>
            </a:pPr>
            <a:r>
              <a:rPr lang="en-US" dirty="0" smtClean="0">
                <a:solidFill>
                  <a:srgbClr val="002060"/>
                </a:solidFill>
              </a:rPr>
              <a:t>In general, to refer to a public member of an object, use:</a:t>
            </a:r>
            <a:endParaRPr lang="en-US" dirty="0">
              <a:solidFill>
                <a:srgbClr val="002060"/>
              </a:solidFill>
            </a:endParaRPr>
          </a:p>
          <a:p>
            <a:pPr marL="0" indent="0" algn="ctr">
              <a:lnSpc>
                <a:spcPct val="110000"/>
              </a:lnSpc>
              <a:spcBef>
                <a:spcPts val="0"/>
              </a:spcBef>
              <a:spcAft>
                <a:spcPts val="0"/>
              </a:spcAft>
              <a:buFont typeface="Times" panose="02020603050405020304" pitchFamily="18" charset="0"/>
              <a:buNone/>
            </a:pPr>
            <a:r>
              <a:rPr lang="en-US" sz="2100" b="1" dirty="0" err="1" smtClean="0">
                <a:solidFill>
                  <a:srgbClr val="0070C0"/>
                </a:solidFill>
                <a:latin typeface="Courier New" panose="02070309020205020404" pitchFamily="49" charset="0"/>
              </a:rPr>
              <a:t>ObjectName</a:t>
            </a:r>
            <a:r>
              <a:rPr lang="en-US" dirty="0" err="1" smtClean="0">
                <a:solidFill>
                  <a:srgbClr val="002060"/>
                </a:solidFill>
                <a:latin typeface="Courier New" panose="02070309020205020404" pitchFamily="49" charset="0"/>
              </a:rPr>
              <a:t>.MemberName</a:t>
            </a:r>
            <a:endParaRPr lang="en-US" dirty="0">
              <a:solidFill>
                <a:srgbClr val="002060"/>
              </a:solidFill>
              <a:latin typeface="Courier New" panose="02070309020205020404" pitchFamily="49" charset="0"/>
            </a:endParaRPr>
          </a:p>
          <a:p>
            <a:pPr marL="0" indent="0">
              <a:lnSpc>
                <a:spcPct val="105000"/>
              </a:lnSpc>
              <a:spcBef>
                <a:spcPts val="0"/>
              </a:spcBef>
              <a:spcAft>
                <a:spcPts val="0"/>
              </a:spcAft>
              <a:buNone/>
            </a:pPr>
            <a:endParaRPr lang="en-US" sz="2000" b="1" dirty="0">
              <a:solidFill>
                <a:srgbClr val="0070C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466908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Using an Object in a Class</a:t>
            </a:r>
            <a:endParaRPr lang="en-US" sz="4000" b="1" dirty="0">
              <a:solidFill>
                <a:srgbClr val="002060"/>
              </a:solidFill>
            </a:endParaRPr>
          </a:p>
        </p:txBody>
      </p:sp>
      <p:sp>
        <p:nvSpPr>
          <p:cNvPr id="5" name="Content Placeholder 4"/>
          <p:cNvSpPr>
            <a:spLocks noGrp="1"/>
          </p:cNvSpPr>
          <p:nvPr>
            <p:ph idx="1"/>
          </p:nvPr>
        </p:nvSpPr>
        <p:spPr>
          <a:xfrm>
            <a:off x="666974" y="1912080"/>
            <a:ext cx="10488706" cy="4023360"/>
          </a:xfrm>
        </p:spPr>
        <p:txBody>
          <a:bodyPr>
            <a:normAutofit/>
          </a:bodyPr>
          <a:lstStyle/>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1 	Main</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2 	Declare </a:t>
            </a:r>
            <a:r>
              <a:rPr lang="en-US" sz="1800" b="1" dirty="0">
                <a:solidFill>
                  <a:srgbClr val="0070C0"/>
                </a:solidFill>
                <a:latin typeface="Courier New" panose="02070309020205020404" pitchFamily="49" charset="0"/>
              </a:rPr>
              <a:t>Cube1</a:t>
            </a:r>
            <a:r>
              <a:rPr lang="en-US" sz="1800" dirty="0">
                <a:solidFill>
                  <a:srgbClr val="002060"/>
                </a:solidFill>
                <a:latin typeface="Courier New" panose="02070309020205020404" pitchFamily="49" charset="0"/>
              </a:rPr>
              <a:t> As New </a:t>
            </a:r>
            <a:r>
              <a:rPr lang="en-US" sz="1800" b="1" dirty="0">
                <a:solidFill>
                  <a:srgbClr val="0070C0"/>
                </a:solidFill>
                <a:latin typeface="Courier New" panose="02070309020205020404" pitchFamily="49" charset="0"/>
              </a:rPr>
              <a:t>Cube</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3 	Declare </a:t>
            </a:r>
            <a:r>
              <a:rPr lang="en-US" sz="1800" b="1" dirty="0">
                <a:solidFill>
                  <a:srgbClr val="0070C0"/>
                </a:solidFill>
                <a:latin typeface="Courier New" panose="02070309020205020404" pitchFamily="49" charset="0"/>
              </a:rPr>
              <a:t>Side1</a:t>
            </a:r>
            <a:r>
              <a:rPr lang="en-US" sz="1800" dirty="0">
                <a:solidFill>
                  <a:srgbClr val="002060"/>
                </a:solidFill>
                <a:latin typeface="Courier New" panose="02070309020205020404" pitchFamily="49" charset="0"/>
              </a:rPr>
              <a:t> As Float</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4 	Write “Enter the length of the side of a cube: ”</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5 	Input </a:t>
            </a:r>
            <a:r>
              <a:rPr lang="en-US" sz="1800" b="1" dirty="0">
                <a:solidFill>
                  <a:srgbClr val="0070C0"/>
                </a:solidFill>
                <a:latin typeface="Courier New" panose="02070309020205020404" pitchFamily="49" charset="0"/>
              </a:rPr>
              <a:t>Side1</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6 	Call </a:t>
            </a:r>
            <a:r>
              <a:rPr lang="en-US" sz="1800" b="1" dirty="0">
                <a:solidFill>
                  <a:srgbClr val="0070C0"/>
                </a:solidFill>
                <a:latin typeface="Courier New" panose="02070309020205020404" pitchFamily="49" charset="0"/>
              </a:rPr>
              <a:t>Cube1</a:t>
            </a:r>
            <a:r>
              <a:rPr lang="en-US" sz="1800" dirty="0">
                <a:solidFill>
                  <a:srgbClr val="002060"/>
                </a:solidFill>
                <a:latin typeface="Courier New" panose="02070309020205020404" pitchFamily="49" charset="0"/>
              </a:rPr>
              <a:t>.SetSide(</a:t>
            </a:r>
            <a:r>
              <a:rPr lang="en-US" sz="1800" b="1" dirty="0">
                <a:solidFill>
                  <a:srgbClr val="0070C0"/>
                </a:solidFill>
                <a:latin typeface="Courier New" panose="02070309020205020404" pitchFamily="49" charset="0"/>
              </a:rPr>
              <a:t>Side1</a:t>
            </a:r>
            <a:r>
              <a:rPr lang="en-US" sz="1800" dirty="0">
                <a:solidFill>
                  <a:srgbClr val="002060"/>
                </a:solidFill>
                <a:latin typeface="Courier New" panose="02070309020205020404" pitchFamily="49" charset="0"/>
              </a:rPr>
              <a:t>)</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7 	Call </a:t>
            </a:r>
            <a:r>
              <a:rPr lang="en-US" sz="1800" b="1" dirty="0">
                <a:solidFill>
                  <a:srgbClr val="0070C0"/>
                </a:solidFill>
                <a:latin typeface="Courier New" panose="02070309020205020404" pitchFamily="49" charset="0"/>
              </a:rPr>
              <a:t>Cube1</a:t>
            </a:r>
            <a:r>
              <a:rPr lang="en-US" sz="1800" dirty="0">
                <a:solidFill>
                  <a:srgbClr val="002060"/>
                </a:solidFill>
                <a:latin typeface="Courier New" panose="02070309020205020404" pitchFamily="49" charset="0"/>
              </a:rPr>
              <a:t>.ComputeVolume()</a:t>
            </a:r>
          </a:p>
          <a:p>
            <a:pPr marL="0" indent="0">
              <a:lnSpc>
                <a:spcPct val="110000"/>
              </a:lnSpc>
              <a:spcBef>
                <a:spcPts val="0"/>
              </a:spcBef>
              <a:buFont typeface="Times" panose="02020603050405020304" pitchFamily="18" charset="0"/>
              <a:buNone/>
            </a:pPr>
            <a:r>
              <a:rPr lang="en-US" sz="1800" dirty="0" smtClean="0">
                <a:solidFill>
                  <a:srgbClr val="002060"/>
                </a:solidFill>
                <a:latin typeface="Courier New" panose="02070309020205020404" pitchFamily="49" charset="0"/>
              </a:rPr>
              <a:t>8 	Write </a:t>
            </a:r>
            <a:r>
              <a:rPr lang="en-US" sz="1800" dirty="0">
                <a:solidFill>
                  <a:srgbClr val="002060"/>
                </a:solidFill>
                <a:latin typeface="Courier New" panose="02070309020205020404" pitchFamily="49" charset="0"/>
              </a:rPr>
              <a:t>“Volume of a cube of side ” + </a:t>
            </a:r>
            <a:r>
              <a:rPr lang="en-US" sz="1800" b="1" dirty="0">
                <a:solidFill>
                  <a:srgbClr val="0070C0"/>
                </a:solidFill>
                <a:latin typeface="Courier New" panose="02070309020205020404" pitchFamily="49" charset="0"/>
              </a:rPr>
              <a:t>Cube1</a:t>
            </a:r>
            <a:r>
              <a:rPr lang="en-US" sz="1800" dirty="0">
                <a:solidFill>
                  <a:srgbClr val="002060"/>
                </a:solidFill>
                <a:latin typeface="Courier New" panose="02070309020205020404" pitchFamily="49" charset="0"/>
              </a:rPr>
              <a:t>.GetSide</a:t>
            </a:r>
            <a:r>
              <a:rPr lang="en-US" sz="1800" dirty="0" smtClean="0">
                <a:solidFill>
                  <a:srgbClr val="002060"/>
                </a:solidFill>
                <a:latin typeface="Courier New" panose="02070309020205020404" pitchFamily="49" charset="0"/>
              </a:rPr>
              <a:t>() + </a:t>
            </a:r>
          </a:p>
          <a:p>
            <a:pPr marL="0" indent="0">
              <a:lnSpc>
                <a:spcPct val="110000"/>
              </a:lnSpc>
              <a:spcBef>
                <a:spcPts val="0"/>
              </a:spcBef>
              <a:buFont typeface="Times" panose="02020603050405020304" pitchFamily="18" charset="0"/>
              <a:buNone/>
            </a:pP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is ” + </a:t>
            </a:r>
            <a:r>
              <a:rPr lang="en-US" sz="1800" b="1" dirty="0">
                <a:solidFill>
                  <a:srgbClr val="0070C0"/>
                </a:solidFill>
                <a:latin typeface="Courier New" panose="02070309020205020404" pitchFamily="49" charset="0"/>
              </a:rPr>
              <a:t>Cube1</a:t>
            </a:r>
            <a:r>
              <a:rPr lang="en-US" sz="1800" dirty="0">
                <a:solidFill>
                  <a:srgbClr val="002060"/>
                </a:solidFill>
                <a:latin typeface="Courier New" panose="02070309020205020404" pitchFamily="49" charset="0"/>
              </a:rPr>
              <a:t>.GetVolume()</a:t>
            </a:r>
          </a:p>
          <a:p>
            <a:pPr marL="0" indent="0">
              <a:lnSpc>
                <a:spcPct val="110000"/>
              </a:lnSpc>
              <a:spcBef>
                <a:spcPts val="0"/>
              </a:spcBef>
              <a:buFont typeface="Times" panose="02020603050405020304" pitchFamily="18" charset="0"/>
              <a:buNone/>
            </a:pPr>
            <a:r>
              <a:rPr lang="en-US" sz="1800" dirty="0">
                <a:solidFill>
                  <a:srgbClr val="002060"/>
                </a:solidFill>
                <a:latin typeface="Courier New" panose="02070309020205020404" pitchFamily="49" charset="0"/>
              </a:rPr>
              <a:t>10	End Program</a:t>
            </a:r>
          </a:p>
          <a:p>
            <a:pPr marL="0" indent="0">
              <a:lnSpc>
                <a:spcPct val="105000"/>
              </a:lnSpc>
              <a:buNone/>
            </a:pPr>
            <a:endParaRPr lang="en-US" sz="2000" b="1"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146923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The Constructor</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lnSpc>
                <a:spcPct val="100000"/>
              </a:lnSpc>
              <a:spcBef>
                <a:spcPts val="0"/>
              </a:spcBef>
              <a:spcAft>
                <a:spcPts val="0"/>
              </a:spcAft>
              <a:buFont typeface="Wingdings" panose="05000000000000000000" pitchFamily="2" charset="2"/>
              <a:buChar char="Ø"/>
            </a:pPr>
            <a:r>
              <a:rPr lang="en-US" dirty="0" smtClean="0">
                <a:solidFill>
                  <a:srgbClr val="002060"/>
                </a:solidFill>
              </a:rPr>
              <a:t> If </a:t>
            </a:r>
            <a:r>
              <a:rPr lang="en-US" dirty="0">
                <a:solidFill>
                  <a:srgbClr val="002060"/>
                </a:solidFill>
              </a:rPr>
              <a:t>the main program calls a subprogram before its attributes have been given a value, an error may </a:t>
            </a:r>
            <a:r>
              <a:rPr lang="en-US" dirty="0" smtClean="0">
                <a:solidFill>
                  <a:srgbClr val="002060"/>
                </a:solidFill>
              </a:rPr>
              <a:t>occur.</a:t>
            </a:r>
            <a:endParaRPr lang="en-US" dirty="0">
              <a:solidFill>
                <a:srgbClr val="002060"/>
              </a:solidFill>
            </a:endParaRPr>
          </a:p>
          <a:p>
            <a:pPr>
              <a:lnSpc>
                <a:spcPct val="100000"/>
              </a:lnSpc>
              <a:spcBef>
                <a:spcPts val="0"/>
              </a:spcBef>
              <a:spcAft>
                <a:spcPts val="0"/>
              </a:spcAft>
              <a:buFont typeface="Wingdings" panose="05000000000000000000" pitchFamily="2" charset="2"/>
              <a:buChar char="Ø"/>
            </a:pPr>
            <a:r>
              <a:rPr lang="en-US" dirty="0">
                <a:solidFill>
                  <a:srgbClr val="002060"/>
                </a:solidFill>
              </a:rPr>
              <a:t>To prevent this we use</a:t>
            </a:r>
            <a:r>
              <a:rPr lang="en-US" b="1" dirty="0">
                <a:solidFill>
                  <a:srgbClr val="002060"/>
                </a:solidFill>
              </a:rPr>
              <a:t> constructors</a:t>
            </a:r>
            <a:r>
              <a:rPr lang="en-US" dirty="0">
                <a:solidFill>
                  <a:srgbClr val="002060"/>
                </a:solidFill>
              </a:rPr>
              <a:t> to </a:t>
            </a:r>
            <a:r>
              <a:rPr lang="en-US" b="1" dirty="0">
                <a:solidFill>
                  <a:srgbClr val="002060"/>
                </a:solidFill>
              </a:rPr>
              <a:t>initialize</a:t>
            </a:r>
            <a:r>
              <a:rPr lang="en-US" dirty="0">
                <a:solidFill>
                  <a:srgbClr val="002060"/>
                </a:solidFill>
              </a:rPr>
              <a:t> an object’s </a:t>
            </a:r>
            <a:r>
              <a:rPr lang="en-US" dirty="0" smtClean="0">
                <a:solidFill>
                  <a:srgbClr val="002060"/>
                </a:solidFill>
              </a:rPr>
              <a:t>attributes.</a:t>
            </a:r>
          </a:p>
          <a:p>
            <a:pPr>
              <a:lnSpc>
                <a:spcPct val="100000"/>
              </a:lnSpc>
              <a:spcBef>
                <a:spcPts val="0"/>
              </a:spcBef>
              <a:spcAft>
                <a:spcPts val="0"/>
              </a:spcAft>
              <a:buFont typeface="Wingdings" panose="05000000000000000000" pitchFamily="2" charset="2"/>
              <a:buChar char="Ø"/>
            </a:pPr>
            <a:r>
              <a:rPr lang="en-US" sz="2000" dirty="0">
                <a:solidFill>
                  <a:srgbClr val="002060"/>
                </a:solidFill>
              </a:rPr>
              <a:t> </a:t>
            </a:r>
            <a:r>
              <a:rPr lang="en-US" sz="2000" dirty="0" smtClean="0">
                <a:solidFill>
                  <a:srgbClr val="002060"/>
                </a:solidFill>
              </a:rPr>
              <a:t>A </a:t>
            </a:r>
            <a:r>
              <a:rPr lang="en-US" sz="2000" dirty="0">
                <a:solidFill>
                  <a:srgbClr val="002060"/>
                </a:solidFill>
              </a:rPr>
              <a:t>constructor is a special method included in the class definition that automatically performs specified setup tasks when an object is </a:t>
            </a:r>
            <a:r>
              <a:rPr lang="en-US" sz="2000" dirty="0" smtClean="0">
                <a:solidFill>
                  <a:srgbClr val="002060"/>
                </a:solidFill>
              </a:rPr>
              <a:t>created.</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The constructor will initialize the object’s </a:t>
            </a:r>
            <a:r>
              <a:rPr lang="en-US" sz="2000" dirty="0" smtClean="0">
                <a:solidFill>
                  <a:srgbClr val="002060"/>
                </a:solidFill>
              </a:rPr>
              <a:t>attributes.</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It establishes the conditions that don’t </a:t>
            </a:r>
            <a:r>
              <a:rPr lang="en-US" sz="2000" dirty="0" smtClean="0">
                <a:solidFill>
                  <a:srgbClr val="002060"/>
                </a:solidFill>
              </a:rPr>
              <a:t>change.</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A constructor is a special method that can be used to create objects of the </a:t>
            </a:r>
            <a:r>
              <a:rPr lang="en-US" sz="2000" dirty="0" smtClean="0">
                <a:solidFill>
                  <a:srgbClr val="002060"/>
                </a:solidFill>
              </a:rPr>
              <a:t>class.</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Constructors are automatically called when an object is </a:t>
            </a:r>
            <a:r>
              <a:rPr lang="en-US" sz="2000" dirty="0" smtClean="0">
                <a:solidFill>
                  <a:srgbClr val="002060"/>
                </a:solidFill>
              </a:rPr>
              <a:t>created.</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They are normally distinguished by having the same name as the class of the object they are associated </a:t>
            </a:r>
            <a:r>
              <a:rPr lang="en-US" sz="2000" dirty="0" smtClean="0">
                <a:solidFill>
                  <a:srgbClr val="002060"/>
                </a:solidFill>
              </a:rPr>
              <a:t>with.</a:t>
            </a:r>
            <a:endParaRPr lang="en-US" sz="2000" dirty="0">
              <a:solidFill>
                <a:srgbClr val="002060"/>
              </a:solidFill>
            </a:endParaRPr>
          </a:p>
          <a:p>
            <a:pPr lvl="2">
              <a:lnSpc>
                <a:spcPct val="100000"/>
              </a:lnSpc>
              <a:spcBef>
                <a:spcPts val="0"/>
              </a:spcBef>
              <a:spcAft>
                <a:spcPts val="0"/>
              </a:spcAft>
              <a:buFont typeface="Wingdings" panose="05000000000000000000" pitchFamily="2" charset="2"/>
              <a:buChar char="§"/>
            </a:pPr>
            <a:r>
              <a:rPr lang="en-US" sz="2000" dirty="0">
                <a:solidFill>
                  <a:srgbClr val="002060"/>
                </a:solidFill>
              </a:rPr>
              <a:t>The constructor is created when the class is </a:t>
            </a:r>
            <a:r>
              <a:rPr lang="en-US" sz="2000" dirty="0" smtClean="0">
                <a:solidFill>
                  <a:srgbClr val="002060"/>
                </a:solidFill>
              </a:rPr>
              <a:t>created.</a:t>
            </a:r>
            <a:endParaRPr lang="en-US" sz="20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984116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326316" y="287338"/>
            <a:ext cx="2642796" cy="1606008"/>
          </a:xfrm>
        </p:spPr>
        <p:txBody>
          <a:bodyPr>
            <a:noAutofit/>
          </a:bodyPr>
          <a:lstStyle/>
          <a:p>
            <a:r>
              <a:rPr lang="en-US" sz="3600" b="1" dirty="0" smtClean="0">
                <a:solidFill>
                  <a:srgbClr val="002060"/>
                </a:solidFill>
              </a:rPr>
              <a:t>Creating </a:t>
            </a:r>
            <a:br>
              <a:rPr lang="en-US" sz="3600" b="1" dirty="0" smtClean="0">
                <a:solidFill>
                  <a:srgbClr val="002060"/>
                </a:solidFill>
              </a:rPr>
            </a:br>
            <a:r>
              <a:rPr lang="en-US" sz="3600" b="1" dirty="0" smtClean="0">
                <a:solidFill>
                  <a:srgbClr val="002060"/>
                </a:solidFill>
              </a:rPr>
              <a:t>a Constructor</a:t>
            </a:r>
            <a:endParaRPr lang="en-US" sz="3600" b="1" dirty="0">
              <a:solidFill>
                <a:srgbClr val="002060"/>
              </a:solidFill>
            </a:endParaRPr>
          </a:p>
        </p:txBody>
      </p:sp>
      <p:sp>
        <p:nvSpPr>
          <p:cNvPr id="5" name="Content Placeholder 4"/>
          <p:cNvSpPr>
            <a:spLocks noGrp="1"/>
          </p:cNvSpPr>
          <p:nvPr>
            <p:ph idx="4294967295"/>
          </p:nvPr>
        </p:nvSpPr>
        <p:spPr>
          <a:xfrm>
            <a:off x="3281082" y="602428"/>
            <a:ext cx="8100509" cy="5185186"/>
          </a:xfrm>
        </p:spPr>
        <p:txBody>
          <a:bodyPr>
            <a:noAutofit/>
          </a:bodyPr>
          <a:lstStyle/>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  Class </a:t>
            </a:r>
            <a:r>
              <a:rPr lang="en-IN" sz="1600" b="1" dirty="0">
                <a:solidFill>
                  <a:srgbClr val="0070C0"/>
                </a:solidFill>
                <a:latin typeface="Courier New" panose="02070309020205020404" pitchFamily="49" charset="0"/>
                <a:cs typeface="Courier New" panose="02070309020205020404" pitchFamily="49" charset="0"/>
              </a:rPr>
              <a:t>Cube</a:t>
            </a:r>
            <a:endParaRPr lang="en-US" sz="1600"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2  Declare </a:t>
            </a:r>
            <a:r>
              <a:rPr lang="en-IN" sz="1600" dirty="0">
                <a:solidFill>
                  <a:srgbClr val="002060"/>
                </a:solidFill>
                <a:latin typeface="Courier New" panose="02070309020205020404" pitchFamily="49" charset="0"/>
                <a:cs typeface="Courier New" panose="02070309020205020404" pitchFamily="49" charset="0"/>
              </a:rPr>
              <a:t>Private </a:t>
            </a:r>
            <a:r>
              <a:rPr lang="en-IN" sz="1600" b="1" dirty="0">
                <a:solidFill>
                  <a:srgbClr val="0070C0"/>
                </a:solidFill>
                <a:latin typeface="Courier New" panose="02070309020205020404" pitchFamily="49" charset="0"/>
                <a:cs typeface="Courier New" panose="02070309020205020404" pitchFamily="49" charset="0"/>
              </a:rPr>
              <a:t>Side</a:t>
            </a:r>
            <a:r>
              <a:rPr lang="en-IN" sz="1600" dirty="0">
                <a:solidFill>
                  <a:srgbClr val="002060"/>
                </a:solidFill>
                <a:latin typeface="Courier New" panose="02070309020205020404" pitchFamily="49" charset="0"/>
                <a:cs typeface="Courier New" panose="02070309020205020404" pitchFamily="49" charset="0"/>
              </a:rPr>
              <a:t>, </a:t>
            </a:r>
            <a:r>
              <a:rPr lang="en-IN" sz="1600" b="1" dirty="0">
                <a:solidFill>
                  <a:srgbClr val="0070C0"/>
                </a:solidFill>
                <a:latin typeface="Courier New" panose="02070309020205020404" pitchFamily="49" charset="0"/>
                <a:cs typeface="Courier New" panose="02070309020205020404" pitchFamily="49" charset="0"/>
              </a:rPr>
              <a:t>Volume</a:t>
            </a:r>
            <a:r>
              <a:rPr lang="en-IN" sz="1600" dirty="0">
                <a:solidFill>
                  <a:srgbClr val="002060"/>
                </a:solidFill>
                <a:latin typeface="Courier New" panose="02070309020205020404" pitchFamily="49" charset="0"/>
                <a:cs typeface="Courier New" panose="02070309020205020404" pitchFamily="49" charset="0"/>
              </a:rPr>
              <a:t> As Float</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3  // </a:t>
            </a:r>
            <a:r>
              <a:rPr lang="en-IN" sz="1600" dirty="0">
                <a:solidFill>
                  <a:srgbClr val="002060"/>
                </a:solidFill>
                <a:latin typeface="Courier New" panose="02070309020205020404" pitchFamily="49" charset="0"/>
                <a:cs typeface="Courier New" panose="02070309020205020404" pitchFamily="49" charset="0"/>
              </a:rPr>
              <a:t>The Cube constructor:</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4</a:t>
            </a:r>
            <a:r>
              <a:rPr lang="en-IN" sz="1600" dirty="0">
                <a:solidFill>
                  <a:srgbClr val="002060"/>
                </a:solidFill>
                <a:latin typeface="Courier New" panose="02070309020205020404" pitchFamily="49" charset="0"/>
                <a:cs typeface="Courier New" panose="02070309020205020404" pitchFamily="49" charset="0"/>
              </a:rPr>
              <a:t>	Public </a:t>
            </a:r>
            <a:r>
              <a:rPr lang="en-IN" sz="1600" b="1" dirty="0">
                <a:solidFill>
                  <a:srgbClr val="0070C0"/>
                </a:solidFill>
                <a:latin typeface="Courier New" panose="02070309020205020404" pitchFamily="49" charset="0"/>
                <a:cs typeface="Courier New" panose="02070309020205020404" pitchFamily="49" charset="0"/>
              </a:rPr>
              <a:t>Cube()</a:t>
            </a:r>
            <a:endParaRPr lang="en-US" sz="16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5</a:t>
            </a:r>
            <a:r>
              <a:rPr lang="en-IN" sz="1600" dirty="0">
                <a:solidFill>
                  <a:srgbClr val="002060"/>
                </a:solidFill>
                <a:latin typeface="Courier New" panose="02070309020205020404" pitchFamily="49" charset="0"/>
                <a:cs typeface="Courier New" panose="02070309020205020404" pitchFamily="49" charset="0"/>
              </a:rPr>
              <a:t>		Set </a:t>
            </a:r>
            <a:r>
              <a:rPr lang="en-IN" sz="1600" b="1" dirty="0">
                <a:solidFill>
                  <a:srgbClr val="0070C0"/>
                </a:solidFill>
                <a:latin typeface="Courier New" panose="02070309020205020404" pitchFamily="49" charset="0"/>
                <a:cs typeface="Courier New" panose="02070309020205020404" pitchFamily="49" charset="0"/>
              </a:rPr>
              <a:t>Side</a:t>
            </a:r>
            <a:r>
              <a:rPr lang="en-IN" sz="1600" dirty="0">
                <a:solidFill>
                  <a:srgbClr val="002060"/>
                </a:solidFill>
                <a:latin typeface="Courier New" panose="02070309020205020404" pitchFamily="49" charset="0"/>
                <a:cs typeface="Courier New" panose="02070309020205020404" pitchFamily="49" charset="0"/>
              </a:rPr>
              <a:t> = 1.0</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6</a:t>
            </a:r>
            <a:r>
              <a:rPr lang="en-IN" sz="1600" dirty="0">
                <a:solidFill>
                  <a:srgbClr val="002060"/>
                </a:solidFill>
                <a:latin typeface="Courier New" panose="02070309020205020404" pitchFamily="49" charset="0"/>
                <a:cs typeface="Courier New" panose="02070309020205020404" pitchFamily="49" charset="0"/>
              </a:rPr>
              <a:t>		Set </a:t>
            </a:r>
            <a:r>
              <a:rPr lang="en-IN" sz="1600" b="1" dirty="0">
                <a:solidFill>
                  <a:srgbClr val="0070C0"/>
                </a:solidFill>
                <a:latin typeface="Courier New" panose="02070309020205020404" pitchFamily="49" charset="0"/>
                <a:cs typeface="Courier New" panose="02070309020205020404" pitchFamily="49" charset="0"/>
              </a:rPr>
              <a:t>Volume</a:t>
            </a:r>
            <a:r>
              <a:rPr lang="en-IN" sz="1600" dirty="0">
                <a:solidFill>
                  <a:srgbClr val="002060"/>
                </a:solidFill>
                <a:latin typeface="Courier New" panose="02070309020205020404" pitchFamily="49" charset="0"/>
                <a:cs typeface="Courier New" panose="02070309020205020404" pitchFamily="49" charset="0"/>
              </a:rPr>
              <a:t> = 1.0</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7</a:t>
            </a:r>
            <a:r>
              <a:rPr lang="en-IN" sz="1600" dirty="0">
                <a:solidFill>
                  <a:srgbClr val="002060"/>
                </a:solidFill>
                <a:latin typeface="Courier New" panose="02070309020205020404" pitchFamily="49" charset="0"/>
                <a:cs typeface="Courier New" panose="02070309020205020404" pitchFamily="49" charset="0"/>
              </a:rPr>
              <a:t>	End Constructor</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8</a:t>
            </a:r>
            <a:r>
              <a:rPr lang="en-IN" sz="1600" dirty="0">
                <a:solidFill>
                  <a:srgbClr val="002060"/>
                </a:solidFill>
                <a:latin typeface="Courier New" panose="02070309020205020404" pitchFamily="49" charset="0"/>
                <a:cs typeface="Courier New" panose="02070309020205020404" pitchFamily="49" charset="0"/>
              </a:rPr>
              <a:t>	Public Subprogram </a:t>
            </a:r>
            <a:r>
              <a:rPr lang="en-IN" sz="1600" dirty="0" err="1">
                <a:solidFill>
                  <a:srgbClr val="002060"/>
                </a:solidFill>
                <a:latin typeface="Courier New" panose="02070309020205020404" pitchFamily="49" charset="0"/>
                <a:cs typeface="Courier New" panose="02070309020205020404" pitchFamily="49" charset="0"/>
              </a:rPr>
              <a:t>SetSide</a:t>
            </a:r>
            <a:r>
              <a:rPr lang="en-IN" sz="1600" dirty="0">
                <a:solidFill>
                  <a:srgbClr val="002060"/>
                </a:solidFill>
                <a:latin typeface="Courier New" panose="02070309020205020404" pitchFamily="49" charset="0"/>
                <a:cs typeface="Courier New" panose="02070309020205020404" pitchFamily="49" charset="0"/>
              </a:rPr>
              <a:t>(</a:t>
            </a:r>
            <a:r>
              <a:rPr lang="en-IN" sz="1600" b="1" dirty="0" err="1">
                <a:solidFill>
                  <a:srgbClr val="0070C0"/>
                </a:solidFill>
                <a:latin typeface="Courier New" panose="02070309020205020404" pitchFamily="49" charset="0"/>
                <a:cs typeface="Courier New" panose="02070309020205020404" pitchFamily="49" charset="0"/>
              </a:rPr>
              <a:t>NewSide</a:t>
            </a:r>
            <a:r>
              <a:rPr lang="en-IN" sz="1600" dirty="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9</a:t>
            </a:r>
            <a:r>
              <a:rPr lang="en-IN" sz="1600" dirty="0">
                <a:solidFill>
                  <a:srgbClr val="002060"/>
                </a:solidFill>
                <a:latin typeface="Courier New" panose="02070309020205020404" pitchFamily="49" charset="0"/>
                <a:cs typeface="Courier New" panose="02070309020205020404" pitchFamily="49" charset="0"/>
              </a:rPr>
              <a:t>		Set </a:t>
            </a:r>
            <a:r>
              <a:rPr lang="en-IN" sz="1600" b="1" dirty="0">
                <a:solidFill>
                  <a:srgbClr val="0070C0"/>
                </a:solidFill>
                <a:latin typeface="Courier New" panose="02070309020205020404" pitchFamily="49" charset="0"/>
                <a:cs typeface="Courier New" panose="02070309020205020404" pitchFamily="49" charset="0"/>
              </a:rPr>
              <a:t>Side</a:t>
            </a:r>
            <a:r>
              <a:rPr lang="en-IN" sz="1600" dirty="0">
                <a:solidFill>
                  <a:srgbClr val="002060"/>
                </a:solidFill>
                <a:latin typeface="Courier New" panose="02070309020205020404" pitchFamily="49" charset="0"/>
                <a:cs typeface="Courier New" panose="02070309020205020404" pitchFamily="49" charset="0"/>
              </a:rPr>
              <a:t> = </a:t>
            </a:r>
            <a:r>
              <a:rPr lang="en-IN" sz="1600" b="1" dirty="0" err="1">
                <a:solidFill>
                  <a:srgbClr val="0070C0"/>
                </a:solidFill>
                <a:latin typeface="Courier New" panose="02070309020205020404" pitchFamily="49" charset="0"/>
                <a:cs typeface="Courier New" panose="02070309020205020404" pitchFamily="49" charset="0"/>
              </a:rPr>
              <a:t>NewSide</a:t>
            </a:r>
            <a:endParaRPr lang="en-US" sz="16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10</a:t>
            </a:r>
            <a:r>
              <a:rPr lang="en-IN" sz="1600" dirty="0">
                <a:solidFill>
                  <a:srgbClr val="002060"/>
                </a:solidFill>
                <a:latin typeface="Courier New" panose="02070309020205020404" pitchFamily="49" charset="0"/>
                <a:cs typeface="Courier New" panose="02070309020205020404" pitchFamily="49" charset="0"/>
              </a:rPr>
              <a:t>	</a:t>
            </a:r>
            <a:r>
              <a:rPr lang="en-IN" sz="1600" dirty="0" smtClean="0">
                <a:solidFill>
                  <a:srgbClr val="002060"/>
                </a:solidFill>
                <a:latin typeface="Courier New" panose="02070309020205020404" pitchFamily="49" charset="0"/>
                <a:cs typeface="Courier New" panose="02070309020205020404" pitchFamily="49" charset="0"/>
              </a:rPr>
              <a:t>End </a:t>
            </a:r>
            <a:r>
              <a:rPr lang="en-IN" sz="1600" dirty="0">
                <a:solidFill>
                  <a:srgbClr val="002060"/>
                </a:solidFill>
                <a:latin typeface="Courier New" panose="02070309020205020404" pitchFamily="49" charset="0"/>
                <a:cs typeface="Courier New" panose="02070309020205020404" pitchFamily="49" charset="0"/>
              </a:rPr>
              <a:t>Subprogram</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11</a:t>
            </a:r>
            <a:r>
              <a:rPr lang="en-IN" sz="1600" dirty="0">
                <a:solidFill>
                  <a:srgbClr val="002060"/>
                </a:solidFill>
                <a:latin typeface="Courier New" panose="02070309020205020404" pitchFamily="49" charset="0"/>
                <a:cs typeface="Courier New" panose="02070309020205020404" pitchFamily="49" charset="0"/>
              </a:rPr>
              <a:t>	</a:t>
            </a:r>
            <a:r>
              <a:rPr lang="en-IN" sz="1600" dirty="0" smtClean="0">
                <a:solidFill>
                  <a:srgbClr val="002060"/>
                </a:solidFill>
                <a:latin typeface="Courier New" panose="02070309020205020404" pitchFamily="49" charset="0"/>
                <a:cs typeface="Courier New" panose="02070309020205020404" pitchFamily="49" charset="0"/>
              </a:rPr>
              <a:t>Public </a:t>
            </a:r>
            <a:r>
              <a:rPr lang="en-IN" sz="1600" dirty="0">
                <a:solidFill>
                  <a:srgbClr val="002060"/>
                </a:solidFill>
                <a:latin typeface="Courier New" panose="02070309020205020404" pitchFamily="49" charset="0"/>
                <a:cs typeface="Courier New" panose="02070309020205020404" pitchFamily="49" charset="0"/>
              </a:rPr>
              <a:t>Subprogram </a:t>
            </a:r>
            <a:r>
              <a:rPr lang="en-IN" sz="1600" dirty="0" err="1">
                <a:solidFill>
                  <a:srgbClr val="002060"/>
                </a:solidFill>
                <a:latin typeface="Courier New" panose="02070309020205020404" pitchFamily="49" charset="0"/>
                <a:cs typeface="Courier New" panose="02070309020205020404" pitchFamily="49" charset="0"/>
              </a:rPr>
              <a:t>ComputeVolume</a:t>
            </a:r>
            <a:r>
              <a:rPr lang="en-IN" sz="1600" dirty="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12</a:t>
            </a:r>
            <a:r>
              <a:rPr lang="en-IN" sz="1600" dirty="0">
                <a:solidFill>
                  <a:srgbClr val="002060"/>
                </a:solidFill>
                <a:latin typeface="Courier New" panose="02070309020205020404" pitchFamily="49" charset="0"/>
                <a:cs typeface="Courier New" panose="02070309020205020404" pitchFamily="49" charset="0"/>
              </a:rPr>
              <a:t>		Set </a:t>
            </a:r>
            <a:r>
              <a:rPr lang="en-IN" sz="1600" b="1" dirty="0">
                <a:solidFill>
                  <a:srgbClr val="0070C0"/>
                </a:solidFill>
                <a:latin typeface="Courier New" panose="02070309020205020404" pitchFamily="49" charset="0"/>
                <a:cs typeface="Courier New" panose="02070309020205020404" pitchFamily="49" charset="0"/>
              </a:rPr>
              <a:t>Volume</a:t>
            </a:r>
            <a:r>
              <a:rPr lang="en-IN" sz="1600" dirty="0">
                <a:solidFill>
                  <a:srgbClr val="002060"/>
                </a:solidFill>
                <a:latin typeface="Courier New" panose="02070309020205020404" pitchFamily="49" charset="0"/>
                <a:cs typeface="Courier New" panose="02070309020205020404" pitchFamily="49" charset="0"/>
              </a:rPr>
              <a:t> = </a:t>
            </a:r>
            <a:r>
              <a:rPr lang="en-IN" sz="1600" b="1" dirty="0">
                <a:solidFill>
                  <a:srgbClr val="0070C0"/>
                </a:solidFill>
                <a:latin typeface="Courier New" panose="02070309020205020404" pitchFamily="49" charset="0"/>
                <a:cs typeface="Courier New" panose="02070309020205020404" pitchFamily="49" charset="0"/>
              </a:rPr>
              <a:t>Side</a:t>
            </a:r>
            <a:r>
              <a:rPr lang="en-IN" sz="1600" dirty="0">
                <a:solidFill>
                  <a:srgbClr val="002060"/>
                </a:solidFill>
                <a:latin typeface="Courier New" panose="02070309020205020404" pitchFamily="49" charset="0"/>
                <a:cs typeface="Courier New" panose="02070309020205020404" pitchFamily="49" charset="0"/>
              </a:rPr>
              <a:t>^3</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13</a:t>
            </a:r>
            <a:r>
              <a:rPr lang="en-IN" sz="1600" dirty="0">
                <a:solidFill>
                  <a:srgbClr val="002060"/>
                </a:solidFill>
                <a:latin typeface="Courier New" panose="02070309020205020404" pitchFamily="49" charset="0"/>
                <a:cs typeface="Courier New" panose="02070309020205020404" pitchFamily="49" charset="0"/>
              </a:rPr>
              <a:t>	</a:t>
            </a:r>
            <a:r>
              <a:rPr lang="en-IN" sz="1600" dirty="0" smtClean="0">
                <a:solidFill>
                  <a:srgbClr val="002060"/>
                </a:solidFill>
                <a:latin typeface="Courier New" panose="02070309020205020404" pitchFamily="49" charset="0"/>
                <a:cs typeface="Courier New" panose="02070309020205020404" pitchFamily="49" charset="0"/>
              </a:rPr>
              <a:t>End </a:t>
            </a:r>
            <a:r>
              <a:rPr lang="en-IN" sz="1600" dirty="0">
                <a:solidFill>
                  <a:srgbClr val="002060"/>
                </a:solidFill>
                <a:latin typeface="Courier New" panose="02070309020205020404" pitchFamily="49" charset="0"/>
                <a:cs typeface="Courier New" panose="02070309020205020404" pitchFamily="49" charset="0"/>
              </a:rPr>
              <a:t>Subprogram</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14</a:t>
            </a:r>
            <a:r>
              <a:rPr lang="en-IN" sz="1600" dirty="0">
                <a:solidFill>
                  <a:srgbClr val="002060"/>
                </a:solidFill>
                <a:latin typeface="Courier New" panose="02070309020205020404" pitchFamily="49" charset="0"/>
                <a:cs typeface="Courier New" panose="02070309020205020404" pitchFamily="49" charset="0"/>
              </a:rPr>
              <a:t>	</a:t>
            </a:r>
            <a:r>
              <a:rPr lang="en-IN" sz="1600" dirty="0" smtClean="0">
                <a:solidFill>
                  <a:srgbClr val="002060"/>
                </a:solidFill>
                <a:latin typeface="Courier New" panose="02070309020205020404" pitchFamily="49" charset="0"/>
                <a:cs typeface="Courier New" panose="02070309020205020404" pitchFamily="49" charset="0"/>
              </a:rPr>
              <a:t>Public </a:t>
            </a:r>
            <a:r>
              <a:rPr lang="en-IN" sz="1600" dirty="0">
                <a:solidFill>
                  <a:srgbClr val="002060"/>
                </a:solidFill>
                <a:latin typeface="Courier New" panose="02070309020205020404" pitchFamily="49" charset="0"/>
                <a:cs typeface="Courier New" panose="02070309020205020404" pitchFamily="49" charset="0"/>
              </a:rPr>
              <a:t>Function </a:t>
            </a:r>
            <a:r>
              <a:rPr lang="en-IN" sz="1600" dirty="0" err="1">
                <a:solidFill>
                  <a:srgbClr val="002060"/>
                </a:solidFill>
                <a:latin typeface="Courier New" panose="02070309020205020404" pitchFamily="49" charset="0"/>
                <a:cs typeface="Courier New" panose="02070309020205020404" pitchFamily="49" charset="0"/>
              </a:rPr>
              <a:t>GetVolume</a:t>
            </a:r>
            <a:r>
              <a:rPr lang="en-IN" sz="1600" dirty="0">
                <a:solidFill>
                  <a:srgbClr val="002060"/>
                </a:solidFill>
                <a:latin typeface="Courier New" panose="02070309020205020404" pitchFamily="49" charset="0"/>
                <a:cs typeface="Courier New" panose="02070309020205020404" pitchFamily="49" charset="0"/>
              </a:rPr>
              <a:t>() As Float</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15</a:t>
            </a:r>
            <a:r>
              <a:rPr lang="en-IN" sz="1600" dirty="0">
                <a:solidFill>
                  <a:srgbClr val="002060"/>
                </a:solidFill>
                <a:latin typeface="Courier New" panose="02070309020205020404" pitchFamily="49" charset="0"/>
                <a:cs typeface="Courier New" panose="02070309020205020404" pitchFamily="49" charset="0"/>
              </a:rPr>
              <a:t>		Set </a:t>
            </a:r>
            <a:r>
              <a:rPr lang="en-IN" sz="1600" b="1" dirty="0" err="1">
                <a:solidFill>
                  <a:srgbClr val="0070C0"/>
                </a:solidFill>
                <a:latin typeface="Courier New" panose="02070309020205020404" pitchFamily="49" charset="0"/>
                <a:cs typeface="Courier New" panose="02070309020205020404" pitchFamily="49" charset="0"/>
              </a:rPr>
              <a:t>GetVolume</a:t>
            </a:r>
            <a:r>
              <a:rPr lang="en-IN" sz="1600" dirty="0">
                <a:solidFill>
                  <a:srgbClr val="002060"/>
                </a:solidFill>
                <a:latin typeface="Courier New" panose="02070309020205020404" pitchFamily="49" charset="0"/>
                <a:cs typeface="Courier New" panose="02070309020205020404" pitchFamily="49" charset="0"/>
              </a:rPr>
              <a:t> = </a:t>
            </a:r>
            <a:r>
              <a:rPr lang="en-IN" sz="1600" b="1" dirty="0">
                <a:solidFill>
                  <a:srgbClr val="0070C0"/>
                </a:solidFill>
                <a:latin typeface="Courier New" panose="02070309020205020404" pitchFamily="49" charset="0"/>
                <a:cs typeface="Courier New" panose="02070309020205020404" pitchFamily="49" charset="0"/>
              </a:rPr>
              <a:t>Volume</a:t>
            </a:r>
            <a:endParaRPr lang="en-US" sz="16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16	End </a:t>
            </a:r>
            <a:r>
              <a:rPr lang="en-IN" sz="1600" dirty="0">
                <a:solidFill>
                  <a:srgbClr val="002060"/>
                </a:solidFill>
                <a:latin typeface="Courier New" panose="02070309020205020404" pitchFamily="49" charset="0"/>
                <a:cs typeface="Courier New" panose="02070309020205020404" pitchFamily="49" charset="0"/>
              </a:rPr>
              <a:t>Function</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a:solidFill>
                  <a:srgbClr val="002060"/>
                </a:solidFill>
                <a:latin typeface="Courier New" panose="02070309020205020404" pitchFamily="49" charset="0"/>
                <a:cs typeface="Courier New" panose="02070309020205020404" pitchFamily="49" charset="0"/>
              </a:rPr>
              <a:t>17	</a:t>
            </a:r>
            <a:r>
              <a:rPr lang="en-IN" sz="1600" dirty="0" smtClean="0">
                <a:solidFill>
                  <a:srgbClr val="002060"/>
                </a:solidFill>
                <a:latin typeface="Courier New" panose="02070309020205020404" pitchFamily="49" charset="0"/>
                <a:cs typeface="Courier New" panose="02070309020205020404" pitchFamily="49" charset="0"/>
              </a:rPr>
              <a:t>Public </a:t>
            </a:r>
            <a:r>
              <a:rPr lang="en-IN" sz="1600" dirty="0">
                <a:solidFill>
                  <a:srgbClr val="002060"/>
                </a:solidFill>
                <a:latin typeface="Courier New" panose="02070309020205020404" pitchFamily="49" charset="0"/>
                <a:cs typeface="Courier New" panose="02070309020205020404" pitchFamily="49" charset="0"/>
              </a:rPr>
              <a:t>Function </a:t>
            </a:r>
            <a:r>
              <a:rPr lang="en-IN" sz="1600" dirty="0" err="1">
                <a:solidFill>
                  <a:srgbClr val="002060"/>
                </a:solidFill>
                <a:latin typeface="Courier New" panose="02070309020205020404" pitchFamily="49" charset="0"/>
                <a:cs typeface="Courier New" panose="02070309020205020404" pitchFamily="49" charset="0"/>
              </a:rPr>
              <a:t>GetSide</a:t>
            </a:r>
            <a:r>
              <a:rPr lang="en-IN" sz="1600" dirty="0">
                <a:solidFill>
                  <a:srgbClr val="002060"/>
                </a:solidFill>
                <a:latin typeface="Courier New" panose="02070309020205020404" pitchFamily="49" charset="0"/>
                <a:cs typeface="Courier New" panose="02070309020205020404" pitchFamily="49" charset="0"/>
              </a:rPr>
              <a:t>() As Float</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a:solidFill>
                  <a:srgbClr val="002060"/>
                </a:solidFill>
                <a:latin typeface="Courier New" panose="02070309020205020404" pitchFamily="49" charset="0"/>
                <a:cs typeface="Courier New" panose="02070309020205020404" pitchFamily="49" charset="0"/>
              </a:rPr>
              <a:t>18		Set </a:t>
            </a:r>
            <a:r>
              <a:rPr lang="en-IN" sz="1600" b="1" dirty="0" err="1">
                <a:solidFill>
                  <a:srgbClr val="0070C0"/>
                </a:solidFill>
                <a:latin typeface="Courier New" panose="02070309020205020404" pitchFamily="49" charset="0"/>
                <a:cs typeface="Courier New" panose="02070309020205020404" pitchFamily="49" charset="0"/>
              </a:rPr>
              <a:t>GetSide</a:t>
            </a:r>
            <a:r>
              <a:rPr lang="en-IN" sz="1600" dirty="0">
                <a:solidFill>
                  <a:srgbClr val="002060"/>
                </a:solidFill>
                <a:latin typeface="Courier New" panose="02070309020205020404" pitchFamily="49" charset="0"/>
                <a:cs typeface="Courier New" panose="02070309020205020404" pitchFamily="49" charset="0"/>
              </a:rPr>
              <a:t> = </a:t>
            </a:r>
            <a:r>
              <a:rPr lang="en-IN" sz="1600" b="1" dirty="0">
                <a:solidFill>
                  <a:srgbClr val="0070C0"/>
                </a:solidFill>
                <a:latin typeface="Courier New" panose="02070309020205020404" pitchFamily="49" charset="0"/>
                <a:cs typeface="Courier New" panose="02070309020205020404" pitchFamily="49" charset="0"/>
              </a:rPr>
              <a:t>Side</a:t>
            </a:r>
            <a:endParaRPr lang="en-US" sz="16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a:solidFill>
                  <a:srgbClr val="002060"/>
                </a:solidFill>
                <a:latin typeface="Courier New" panose="02070309020205020404" pitchFamily="49" charset="0"/>
                <a:cs typeface="Courier New" panose="02070309020205020404" pitchFamily="49" charset="0"/>
              </a:rPr>
              <a:t>19	</a:t>
            </a:r>
            <a:r>
              <a:rPr lang="en-IN" sz="1600" dirty="0" smtClean="0">
                <a:solidFill>
                  <a:srgbClr val="002060"/>
                </a:solidFill>
                <a:latin typeface="Courier New" panose="02070309020205020404" pitchFamily="49" charset="0"/>
                <a:cs typeface="Courier New" panose="02070309020205020404" pitchFamily="49" charset="0"/>
              </a:rPr>
              <a:t>End </a:t>
            </a:r>
            <a:r>
              <a:rPr lang="en-IN" sz="1600" dirty="0">
                <a:solidFill>
                  <a:srgbClr val="002060"/>
                </a:solidFill>
                <a:latin typeface="Courier New" panose="02070309020205020404" pitchFamily="49" charset="0"/>
                <a:cs typeface="Courier New" panose="02070309020205020404" pitchFamily="49" charset="0"/>
              </a:rPr>
              <a:t>Function</a:t>
            </a:r>
            <a:endParaRPr lang="en-US" sz="16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20 End </a:t>
            </a:r>
            <a:r>
              <a:rPr lang="en-IN" sz="1600" dirty="0">
                <a:solidFill>
                  <a:srgbClr val="002060"/>
                </a:solidFill>
                <a:latin typeface="Courier New" panose="02070309020205020404" pitchFamily="49" charset="0"/>
                <a:cs typeface="Courier New" panose="02070309020205020404" pitchFamily="49" charset="0"/>
              </a:rPr>
              <a:t>Class</a:t>
            </a:r>
            <a:endParaRPr lang="en-US" sz="16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1850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82127" y="322730"/>
            <a:ext cx="10542494" cy="932314"/>
          </a:xfrm>
        </p:spPr>
        <p:txBody>
          <a:bodyPr>
            <a:normAutofit/>
          </a:bodyPr>
          <a:lstStyle/>
          <a:p>
            <a:r>
              <a:rPr lang="en-US" sz="4000" b="1" dirty="0" smtClean="0">
                <a:solidFill>
                  <a:schemeClr val="accent1">
                    <a:lumMod val="75000"/>
                  </a:schemeClr>
                </a:solidFill>
              </a:rPr>
              <a:t>11.2 More Features of Object-Oriented Programming</a:t>
            </a:r>
            <a:endParaRPr lang="en-US" sz="40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marL="609600" indent="-609600">
              <a:buFont typeface="Times" panose="02020603050405020304" pitchFamily="18" charset="0"/>
              <a:buNone/>
            </a:pPr>
            <a:r>
              <a:rPr lang="en-US" sz="2400" dirty="0" smtClean="0">
                <a:solidFill>
                  <a:srgbClr val="002060"/>
                </a:solidFill>
              </a:rPr>
              <a:t> </a:t>
            </a:r>
            <a:r>
              <a:rPr lang="en-US" sz="2400" b="1" dirty="0">
                <a:solidFill>
                  <a:srgbClr val="002060"/>
                </a:solidFill>
              </a:rPr>
              <a:t>Benefits</a:t>
            </a:r>
            <a:r>
              <a:rPr lang="en-US" sz="2400" dirty="0">
                <a:solidFill>
                  <a:srgbClr val="002060"/>
                </a:solidFill>
              </a:rPr>
              <a:t> of Object-Oriented Languages</a:t>
            </a:r>
          </a:p>
          <a:p>
            <a:pPr marL="609600" indent="-609600">
              <a:lnSpc>
                <a:spcPct val="110000"/>
              </a:lnSpc>
              <a:buFontTx/>
              <a:buAutoNum type="arabicPeriod"/>
            </a:pPr>
            <a:r>
              <a:rPr lang="en-US" sz="2400" dirty="0">
                <a:solidFill>
                  <a:srgbClr val="002060"/>
                </a:solidFill>
              </a:rPr>
              <a:t>Due to the self-contained nature of objects and the properties of inheritance and polymorphism OOP is better equipped than procedural programming to deal with extremely complex software.</a:t>
            </a:r>
          </a:p>
          <a:p>
            <a:pPr marL="609600" indent="-609600">
              <a:lnSpc>
                <a:spcPct val="110000"/>
              </a:lnSpc>
              <a:buFontTx/>
              <a:buAutoNum type="arabicPeriod"/>
            </a:pPr>
            <a:r>
              <a:rPr lang="en-US" sz="2400" dirty="0">
                <a:solidFill>
                  <a:srgbClr val="002060"/>
                </a:solidFill>
              </a:rPr>
              <a:t>The graphical user interface (GUI) gradually became almost universal. A GUI comprises objects (windows, boxes, buttons, and so forth), so OOP became the natural way to program for these interfaces.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53036" y="322729"/>
            <a:ext cx="9208545" cy="932314"/>
          </a:xfrm>
        </p:spPr>
        <p:txBody>
          <a:bodyPr>
            <a:normAutofit fontScale="90000"/>
          </a:bodyPr>
          <a:lstStyle/>
          <a:p>
            <a:r>
              <a:rPr lang="en-US" sz="4400" b="1" dirty="0" smtClean="0">
                <a:solidFill>
                  <a:schemeClr val="accent1">
                    <a:lumMod val="75000"/>
                  </a:schemeClr>
                </a:solidFill>
              </a:rPr>
              <a:t>Inheritance, Encapsulation, and Polymorphism </a:t>
            </a:r>
            <a:endParaRPr lang="en-US" sz="44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r>
              <a:rPr lang="en-US" sz="2400" dirty="0" smtClean="0">
                <a:solidFill>
                  <a:srgbClr val="002060"/>
                </a:solidFill>
              </a:rPr>
              <a:t>A true OOP language must include the following features:</a:t>
            </a:r>
          </a:p>
          <a:p>
            <a:r>
              <a:rPr lang="en-US" sz="2400" b="1" dirty="0">
                <a:solidFill>
                  <a:srgbClr val="002060"/>
                </a:solidFill>
              </a:rPr>
              <a:t>Encapsulation</a:t>
            </a:r>
            <a:r>
              <a:rPr lang="en-US" sz="2400" dirty="0">
                <a:solidFill>
                  <a:srgbClr val="002060"/>
                </a:solidFill>
              </a:rPr>
              <a:t>: the incorporation of data and operations on that data into a single unit in such a way that the data can only be accessed through these operations. This is the fundamental idea behind classes and objects.</a:t>
            </a:r>
          </a:p>
          <a:p>
            <a:r>
              <a:rPr lang="en-US" sz="2400" b="1" dirty="0" smtClean="0">
                <a:solidFill>
                  <a:srgbClr val="002060"/>
                </a:solidFill>
              </a:rPr>
              <a:t>Inheritance</a:t>
            </a:r>
            <a:r>
              <a:rPr lang="en-US" sz="2400" dirty="0">
                <a:solidFill>
                  <a:srgbClr val="002060"/>
                </a:solidFill>
              </a:rPr>
              <a:t>: the ability to create new classes that are based on existing ones. The methods (operations) and attributes (data) of the original class are incorporated into the new class, together with methods and attributes specific to the latter.</a:t>
            </a:r>
          </a:p>
          <a:p>
            <a:r>
              <a:rPr lang="en-US" sz="2400" b="1" dirty="0">
                <a:solidFill>
                  <a:srgbClr val="002060"/>
                </a:solidFill>
              </a:rPr>
              <a:t>Polymorphism</a:t>
            </a:r>
            <a:r>
              <a:rPr lang="en-US" sz="2400" dirty="0">
                <a:solidFill>
                  <a:srgbClr val="002060"/>
                </a:solidFill>
              </a:rPr>
              <a:t>: the ability to create methods that perform a general function, which automatically adapts itself to work with objects of different classes.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976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11.1 Classes and Objects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Autofit/>
          </a:bodyPr>
          <a:lstStyle/>
          <a:p>
            <a:r>
              <a:rPr lang="en-US" sz="2800" dirty="0">
                <a:solidFill>
                  <a:srgbClr val="002060"/>
                </a:solidFill>
              </a:rPr>
              <a:t>An</a:t>
            </a:r>
            <a:r>
              <a:rPr lang="en-US" sz="2800" b="1" dirty="0">
                <a:solidFill>
                  <a:srgbClr val="002060"/>
                </a:solidFill>
              </a:rPr>
              <a:t> object </a:t>
            </a:r>
            <a:r>
              <a:rPr lang="en-US" sz="2800" dirty="0">
                <a:solidFill>
                  <a:srgbClr val="002060"/>
                </a:solidFill>
              </a:rPr>
              <a:t>is a structure composed </a:t>
            </a:r>
            <a:r>
              <a:rPr lang="en-US" sz="2800" dirty="0" smtClean="0">
                <a:solidFill>
                  <a:srgbClr val="002060"/>
                </a:solidFill>
              </a:rPr>
              <a:t>of:</a:t>
            </a:r>
            <a:endParaRPr lang="en-US" sz="2800" dirty="0">
              <a:solidFill>
                <a:srgbClr val="002060"/>
              </a:solidFill>
            </a:endParaRPr>
          </a:p>
          <a:p>
            <a:pPr marL="457200" lvl="1"/>
            <a:r>
              <a:rPr lang="en-US" sz="2800" b="1" dirty="0">
                <a:solidFill>
                  <a:srgbClr val="002060"/>
                </a:solidFill>
              </a:rPr>
              <a:t>data</a:t>
            </a:r>
            <a:r>
              <a:rPr lang="en-US" sz="2800" dirty="0">
                <a:solidFill>
                  <a:srgbClr val="002060"/>
                </a:solidFill>
              </a:rPr>
              <a:t> (or </a:t>
            </a:r>
            <a:r>
              <a:rPr lang="en-US" sz="2800" b="1" dirty="0">
                <a:solidFill>
                  <a:srgbClr val="002060"/>
                </a:solidFill>
              </a:rPr>
              <a:t>attributes</a:t>
            </a:r>
            <a:r>
              <a:rPr lang="en-US" sz="2800" dirty="0">
                <a:solidFill>
                  <a:srgbClr val="002060"/>
                </a:solidFill>
              </a:rPr>
              <a:t>)</a:t>
            </a:r>
          </a:p>
          <a:p>
            <a:pPr marL="457200" lvl="1"/>
            <a:r>
              <a:rPr lang="en-US" sz="2800" b="1" dirty="0">
                <a:solidFill>
                  <a:srgbClr val="002060"/>
                </a:solidFill>
              </a:rPr>
              <a:t>processes</a:t>
            </a:r>
            <a:r>
              <a:rPr lang="en-US" sz="2800" dirty="0">
                <a:solidFill>
                  <a:srgbClr val="002060"/>
                </a:solidFill>
              </a:rPr>
              <a:t> (or </a:t>
            </a:r>
            <a:r>
              <a:rPr lang="en-US" sz="2800" b="1" dirty="0">
                <a:solidFill>
                  <a:srgbClr val="002060"/>
                </a:solidFill>
              </a:rPr>
              <a:t>methods</a:t>
            </a:r>
            <a:r>
              <a:rPr lang="en-US" sz="2800" dirty="0">
                <a:solidFill>
                  <a:srgbClr val="002060"/>
                </a:solidFill>
              </a:rPr>
              <a:t>) that perform operations on that data. </a:t>
            </a:r>
          </a:p>
          <a:p>
            <a:r>
              <a:rPr lang="en-US" sz="2800" b="1" dirty="0">
                <a:solidFill>
                  <a:srgbClr val="002060"/>
                </a:solidFill>
              </a:rPr>
              <a:t>Object-oriented programming </a:t>
            </a:r>
            <a:r>
              <a:rPr lang="en-US" sz="2800" dirty="0">
                <a:solidFill>
                  <a:srgbClr val="002060"/>
                </a:solidFill>
              </a:rPr>
              <a:t>is often referred to as</a:t>
            </a:r>
            <a:r>
              <a:rPr lang="en-US" sz="2800" b="1" dirty="0">
                <a:solidFill>
                  <a:srgbClr val="002060"/>
                </a:solidFill>
              </a:rPr>
              <a:t> OOP</a:t>
            </a:r>
          </a:p>
          <a:p>
            <a:r>
              <a:rPr lang="en-US" sz="2800" dirty="0">
                <a:solidFill>
                  <a:srgbClr val="002060"/>
                </a:solidFill>
              </a:rPr>
              <a:t>OOP is an approach to program design and coding that emphasizes:</a:t>
            </a:r>
          </a:p>
          <a:p>
            <a:pPr marL="457200" lvl="1"/>
            <a:r>
              <a:rPr lang="en-US" sz="2800" dirty="0" smtClean="0">
                <a:solidFill>
                  <a:srgbClr val="002060"/>
                </a:solidFill>
              </a:rPr>
              <a:t>the </a:t>
            </a:r>
            <a:r>
              <a:rPr lang="en-US" sz="2800" b="1" dirty="0">
                <a:solidFill>
                  <a:srgbClr val="002060"/>
                </a:solidFill>
              </a:rPr>
              <a:t>objects</a:t>
            </a:r>
            <a:r>
              <a:rPr lang="en-US" sz="2800" dirty="0">
                <a:solidFill>
                  <a:srgbClr val="002060"/>
                </a:solidFill>
              </a:rPr>
              <a:t> needed to solve a given problem</a:t>
            </a:r>
          </a:p>
          <a:p>
            <a:pPr marL="457200" lvl="1"/>
            <a:r>
              <a:rPr lang="en-US" sz="2800" dirty="0">
                <a:solidFill>
                  <a:srgbClr val="002060"/>
                </a:solidFill>
              </a:rPr>
              <a:t>and the </a:t>
            </a:r>
            <a:r>
              <a:rPr lang="en-US" sz="2800" b="1" dirty="0">
                <a:solidFill>
                  <a:srgbClr val="002060"/>
                </a:solidFill>
              </a:rPr>
              <a:t>relationships</a:t>
            </a:r>
            <a:r>
              <a:rPr lang="en-US" sz="2800" dirty="0">
                <a:solidFill>
                  <a:srgbClr val="002060"/>
                </a:solidFill>
              </a:rPr>
              <a:t> among them</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874136" y="362013"/>
            <a:ext cx="3065929" cy="933450"/>
          </a:xfrm>
        </p:spPr>
        <p:txBody>
          <a:bodyPr>
            <a:normAutofit/>
          </a:bodyPr>
          <a:lstStyle/>
          <a:p>
            <a:r>
              <a:rPr lang="en-US" sz="4400" b="1" dirty="0" smtClean="0">
                <a:solidFill>
                  <a:schemeClr val="accent1">
                    <a:lumMod val="75000"/>
                  </a:schemeClr>
                </a:solidFill>
              </a:rPr>
              <a:t>Inheritance </a:t>
            </a:r>
            <a:endParaRPr lang="en-US" sz="4400" b="1" dirty="0">
              <a:solidFill>
                <a:schemeClr val="accent1">
                  <a:lumMod val="75000"/>
                </a:schemeClr>
              </a:solidFill>
            </a:endParaRPr>
          </a:p>
        </p:txBody>
      </p:sp>
      <p:sp>
        <p:nvSpPr>
          <p:cNvPr id="3" name="Content Placeholder 2"/>
          <p:cNvSpPr>
            <a:spLocks noGrp="1"/>
          </p:cNvSpPr>
          <p:nvPr>
            <p:ph idx="4294967295"/>
          </p:nvPr>
        </p:nvSpPr>
        <p:spPr>
          <a:xfrm>
            <a:off x="225911" y="362012"/>
            <a:ext cx="5045336" cy="5414843"/>
          </a:xfrm>
        </p:spPr>
        <p:txBody>
          <a:bodyPr>
            <a:noAutofit/>
          </a:bodyPr>
          <a:lstStyle/>
          <a:p>
            <a:r>
              <a:rPr lang="en-US" dirty="0">
                <a:solidFill>
                  <a:srgbClr val="002060"/>
                </a:solidFill>
              </a:rPr>
              <a:t>Classifying objects can help explain what they are and how they operate. </a:t>
            </a:r>
          </a:p>
          <a:p>
            <a:r>
              <a:rPr lang="en-US" dirty="0">
                <a:solidFill>
                  <a:srgbClr val="002060"/>
                </a:solidFill>
              </a:rPr>
              <a:t>For example:</a:t>
            </a:r>
          </a:p>
          <a:p>
            <a:pPr lvl="1"/>
            <a:r>
              <a:rPr lang="en-US" sz="2000" dirty="0">
                <a:solidFill>
                  <a:srgbClr val="002060"/>
                </a:solidFill>
              </a:rPr>
              <a:t>if we know what a car is, we know that all cars have tires, a steering wheel, brakes, doors, and so on</a:t>
            </a:r>
          </a:p>
          <a:p>
            <a:pPr lvl="1"/>
            <a:r>
              <a:rPr lang="en-US" sz="2000" dirty="0">
                <a:solidFill>
                  <a:srgbClr val="002060"/>
                </a:solidFill>
              </a:rPr>
              <a:t>if a friend tells us he has a convertible, he doesn’t have to explain the attributes and functions that it has in common with a car </a:t>
            </a:r>
          </a:p>
          <a:p>
            <a:pPr lvl="1"/>
            <a:r>
              <a:rPr lang="en-US" sz="2000" dirty="0">
                <a:solidFill>
                  <a:srgbClr val="002060"/>
                </a:solidFill>
              </a:rPr>
              <a:t>a convertible </a:t>
            </a:r>
            <a:r>
              <a:rPr lang="en-US" sz="2000" b="1" dirty="0">
                <a:solidFill>
                  <a:srgbClr val="002060"/>
                </a:solidFill>
              </a:rPr>
              <a:t>inherits</a:t>
            </a:r>
            <a:r>
              <a:rPr lang="en-US" sz="2000" i="1" dirty="0">
                <a:solidFill>
                  <a:srgbClr val="002060"/>
                </a:solidFill>
              </a:rPr>
              <a:t> </a:t>
            </a:r>
            <a:r>
              <a:rPr lang="en-US" sz="2000" dirty="0">
                <a:solidFill>
                  <a:srgbClr val="002060"/>
                </a:solidFill>
              </a:rPr>
              <a:t>these attributes and functions because it is a car</a:t>
            </a:r>
          </a:p>
          <a:p>
            <a:pPr lvl="1"/>
            <a:r>
              <a:rPr lang="en-US" sz="2000" dirty="0">
                <a:solidFill>
                  <a:srgbClr val="002060"/>
                </a:solidFill>
              </a:rPr>
              <a:t>if we have never seen a convertible, the friend would only have to tell us about the special features that distinguish it from any car</a:t>
            </a:r>
          </a:p>
          <a:p>
            <a:r>
              <a:rPr lang="en-US" dirty="0">
                <a:solidFill>
                  <a:srgbClr val="002060"/>
                </a:solidFill>
              </a:rPr>
              <a:t>This concept of classification and </a:t>
            </a:r>
            <a:r>
              <a:rPr lang="en-US" b="1" dirty="0">
                <a:solidFill>
                  <a:srgbClr val="002060"/>
                </a:solidFill>
              </a:rPr>
              <a:t>inheritance </a:t>
            </a:r>
            <a:r>
              <a:rPr lang="en-US" dirty="0">
                <a:solidFill>
                  <a:srgbClr val="002060"/>
                </a:solidFill>
              </a:rPr>
              <a:t>also works in object-oriented programming.</a:t>
            </a:r>
          </a:p>
        </p:txBody>
      </p:sp>
      <p:pic>
        <p:nvPicPr>
          <p:cNvPr id="5" name="Picture 4" descr="C:\textbook_editing\prelude_6th\chap11\figure_11_1.gif"/>
          <p:cNvPicPr/>
          <p:nvPr/>
        </p:nvPicPr>
        <p:blipFill>
          <a:blip r:embed="rId3">
            <a:extLst>
              <a:ext uri="{28A0092B-C50C-407E-A947-70E740481C1C}">
                <a14:useLocalDpi xmlns:a14="http://schemas.microsoft.com/office/drawing/2010/main" val="0"/>
              </a:ext>
            </a:extLst>
          </a:blip>
          <a:srcRect/>
          <a:stretch>
            <a:fillRect/>
          </a:stretch>
        </p:blipFill>
        <p:spPr bwMode="auto">
          <a:xfrm>
            <a:off x="5463575" y="1759407"/>
            <a:ext cx="6412867" cy="3253656"/>
          </a:xfrm>
          <a:prstGeom prst="rect">
            <a:avLst/>
          </a:prstGeom>
          <a:noFill/>
          <a:ln>
            <a:noFill/>
          </a:ln>
        </p:spPr>
      </p:pic>
    </p:spTree>
    <p:extLst>
      <p:ext uri="{BB962C8B-B14F-4D97-AF65-F5344CB8AC3E}">
        <p14:creationId xmlns:p14="http://schemas.microsoft.com/office/powerpoint/2010/main" val="1585229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7282927" cy="968440"/>
          </a:xfrm>
        </p:spPr>
        <p:txBody>
          <a:bodyPr>
            <a:noAutofit/>
          </a:bodyPr>
          <a:lstStyle/>
          <a:p>
            <a:pPr>
              <a:spcAft>
                <a:spcPts val="1200"/>
              </a:spcAft>
            </a:pPr>
            <a:r>
              <a:rPr lang="en-US" sz="4000" b="1" dirty="0" smtClean="0">
                <a:solidFill>
                  <a:srgbClr val="002060"/>
                </a:solidFill>
              </a:rPr>
              <a:t>Inheritance: Extending a Class</a:t>
            </a:r>
            <a:endParaRPr lang="en-US" sz="4000" dirty="0">
              <a:solidFill>
                <a:srgbClr val="002060"/>
              </a:solidFill>
            </a:endParaRPr>
          </a:p>
        </p:txBody>
      </p:sp>
      <p:sp>
        <p:nvSpPr>
          <p:cNvPr id="5" name="Content Placeholder 4"/>
          <p:cNvSpPr>
            <a:spLocks noGrp="1"/>
          </p:cNvSpPr>
          <p:nvPr>
            <p:ph idx="1"/>
          </p:nvPr>
        </p:nvSpPr>
        <p:spPr/>
        <p:txBody>
          <a:bodyPr>
            <a:normAutofit/>
          </a:bodyPr>
          <a:lstStyle/>
          <a:p>
            <a:r>
              <a:rPr lang="en-US" sz="2800" dirty="0">
                <a:solidFill>
                  <a:srgbClr val="002060"/>
                </a:solidFill>
              </a:rPr>
              <a:t>Object-oriented languages allow us to create subclasses of an existing class. </a:t>
            </a:r>
          </a:p>
          <a:p>
            <a:pPr lvl="1"/>
            <a:r>
              <a:rPr lang="en-US" sz="2400" dirty="0">
                <a:solidFill>
                  <a:srgbClr val="002060"/>
                </a:solidFill>
              </a:rPr>
              <a:t>The existing class is called the </a:t>
            </a:r>
            <a:r>
              <a:rPr lang="en-US" sz="2800" b="1" dirty="0">
                <a:solidFill>
                  <a:srgbClr val="002060"/>
                </a:solidFill>
              </a:rPr>
              <a:t>parent</a:t>
            </a:r>
            <a:r>
              <a:rPr lang="en-US" sz="2400" b="1" dirty="0">
                <a:solidFill>
                  <a:srgbClr val="002060"/>
                </a:solidFill>
              </a:rPr>
              <a:t> </a:t>
            </a:r>
            <a:r>
              <a:rPr lang="en-US" sz="2400" dirty="0">
                <a:solidFill>
                  <a:srgbClr val="002060"/>
                </a:solidFill>
              </a:rPr>
              <a:t>or </a:t>
            </a:r>
            <a:r>
              <a:rPr lang="en-US" sz="2800" b="1" dirty="0">
                <a:solidFill>
                  <a:srgbClr val="002060"/>
                </a:solidFill>
              </a:rPr>
              <a:t>base</a:t>
            </a:r>
            <a:r>
              <a:rPr lang="en-US" sz="2400" b="1" dirty="0">
                <a:solidFill>
                  <a:srgbClr val="002060"/>
                </a:solidFill>
              </a:rPr>
              <a:t> </a:t>
            </a:r>
            <a:r>
              <a:rPr lang="en-US" sz="2800" b="1" dirty="0" smtClean="0">
                <a:solidFill>
                  <a:srgbClr val="002060"/>
                </a:solidFill>
              </a:rPr>
              <a:t>class.</a:t>
            </a:r>
            <a:endParaRPr lang="en-US" sz="2800" b="1" dirty="0">
              <a:solidFill>
                <a:srgbClr val="002060"/>
              </a:solidFill>
            </a:endParaRPr>
          </a:p>
          <a:p>
            <a:pPr lvl="1"/>
            <a:r>
              <a:rPr lang="en-US" sz="2400" dirty="0">
                <a:solidFill>
                  <a:srgbClr val="002060"/>
                </a:solidFill>
              </a:rPr>
              <a:t>The subclass is called the </a:t>
            </a:r>
            <a:r>
              <a:rPr lang="en-US" sz="2800" b="1" dirty="0">
                <a:solidFill>
                  <a:srgbClr val="002060"/>
                </a:solidFill>
              </a:rPr>
              <a:t>child</a:t>
            </a:r>
            <a:r>
              <a:rPr lang="en-US" sz="2400" b="1" dirty="0">
                <a:solidFill>
                  <a:srgbClr val="002060"/>
                </a:solidFill>
              </a:rPr>
              <a:t> </a:t>
            </a:r>
            <a:r>
              <a:rPr lang="en-US" sz="2400" dirty="0">
                <a:solidFill>
                  <a:srgbClr val="002060"/>
                </a:solidFill>
              </a:rPr>
              <a:t>or </a:t>
            </a:r>
            <a:r>
              <a:rPr lang="en-US" sz="2800" b="1" dirty="0">
                <a:solidFill>
                  <a:srgbClr val="002060"/>
                </a:solidFill>
              </a:rPr>
              <a:t>derived</a:t>
            </a:r>
            <a:r>
              <a:rPr lang="en-US" sz="2400" b="1" dirty="0">
                <a:solidFill>
                  <a:srgbClr val="002060"/>
                </a:solidFill>
              </a:rPr>
              <a:t> </a:t>
            </a:r>
            <a:r>
              <a:rPr lang="en-US" sz="2800" b="1" dirty="0" smtClean="0">
                <a:solidFill>
                  <a:srgbClr val="002060"/>
                </a:solidFill>
              </a:rPr>
              <a:t>class</a:t>
            </a:r>
            <a:r>
              <a:rPr lang="en-US" sz="2400" dirty="0">
                <a:solidFill>
                  <a:srgbClr val="002060"/>
                </a:solidFill>
              </a:rPr>
              <a:t>.</a:t>
            </a:r>
            <a:endParaRPr lang="en-US" sz="2400" dirty="0">
              <a:solidFill>
                <a:srgbClr val="002060"/>
              </a:solidFill>
            </a:endParaRPr>
          </a:p>
          <a:p>
            <a:pPr lvl="1"/>
            <a:r>
              <a:rPr lang="en-US" sz="2400" dirty="0">
                <a:solidFill>
                  <a:srgbClr val="002060"/>
                </a:solidFill>
              </a:rPr>
              <a:t>The attributes and methods of the base class automatically become members of the derived class, together with any additional attributes and methods defined specifically for the latter. </a:t>
            </a:r>
          </a:p>
          <a:p>
            <a:r>
              <a:rPr lang="en-US" sz="2800" dirty="0">
                <a:solidFill>
                  <a:srgbClr val="002060"/>
                </a:solidFill>
              </a:rPr>
              <a:t>We can say that the child class </a:t>
            </a:r>
            <a:r>
              <a:rPr lang="en-US" sz="2800" b="1" dirty="0">
                <a:solidFill>
                  <a:srgbClr val="002060"/>
                </a:solidFill>
              </a:rPr>
              <a:t>extends </a:t>
            </a:r>
            <a:r>
              <a:rPr lang="en-US" sz="2800" dirty="0">
                <a:solidFill>
                  <a:srgbClr val="002060"/>
                </a:solidFill>
              </a:rPr>
              <a:t>the parent class.</a:t>
            </a:r>
          </a:p>
          <a:p>
            <a:pPr marL="0" indent="0">
              <a:lnSpc>
                <a:spcPct val="100000"/>
              </a:lnSpc>
              <a:spcBef>
                <a:spcPts val="0"/>
              </a:spcBef>
              <a:spcAft>
                <a:spcPts val="600"/>
              </a:spcAft>
              <a:buFont typeface="Times" panose="02020603050405020304" pitchFamily="18" charset="0"/>
              <a:buNone/>
            </a:pP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423282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290457" y="393981"/>
            <a:ext cx="5057048" cy="5490452"/>
          </a:xfrm>
        </p:spPr>
        <p:txBody>
          <a:bodyPr>
            <a:noAutofit/>
          </a:bodyPr>
          <a:lstStyle/>
          <a:p>
            <a:pPr marL="0" indent="0" hangingPunct="0">
              <a:lnSpc>
                <a:spcPct val="100000"/>
              </a:lnSpc>
              <a:spcBef>
                <a:spcPts val="0"/>
              </a:spcBef>
              <a:spcAft>
                <a:spcPts val="0"/>
              </a:spcAft>
            </a:pPr>
            <a:r>
              <a:rPr lang="en-IN" sz="1600" dirty="0" smtClean="0">
                <a:solidFill>
                  <a:srgbClr val="002060"/>
                </a:solidFill>
                <a:latin typeface="Courier New" panose="02070309020205020404" pitchFamily="49" charset="0"/>
                <a:cs typeface="Courier New" panose="02070309020205020404" pitchFamily="49" charset="0"/>
              </a:rPr>
              <a:t>1  </a:t>
            </a:r>
            <a:r>
              <a:rPr lang="en-IN" sz="1400" dirty="0" smtClean="0">
                <a:solidFill>
                  <a:srgbClr val="002060"/>
                </a:solidFill>
                <a:latin typeface="Courier New" panose="02070309020205020404" pitchFamily="49" charset="0"/>
                <a:cs typeface="Courier New" panose="02070309020205020404" pitchFamily="49" charset="0"/>
              </a:rPr>
              <a:t>Class </a:t>
            </a:r>
            <a:r>
              <a:rPr lang="en-IN" sz="1400" b="1" dirty="0">
                <a:solidFill>
                  <a:srgbClr val="0070C0"/>
                </a:solidFill>
                <a:latin typeface="Courier New" panose="02070309020205020404" pitchFamily="49" charset="0"/>
                <a:cs typeface="Courier New" panose="02070309020205020404" pitchFamily="49" charset="0"/>
              </a:rPr>
              <a:t>Cube</a:t>
            </a:r>
            <a:endParaRPr lang="en-US" sz="14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2     Declare </a:t>
            </a:r>
            <a:r>
              <a:rPr lang="en-IN" sz="1400" dirty="0">
                <a:solidFill>
                  <a:srgbClr val="002060"/>
                </a:solidFill>
                <a:latin typeface="Courier New" panose="02070309020205020404" pitchFamily="49" charset="0"/>
                <a:cs typeface="Courier New" panose="02070309020205020404" pitchFamily="49" charset="0"/>
              </a:rPr>
              <a:t>Protected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 </a:t>
            </a:r>
            <a:r>
              <a:rPr lang="en-IN" sz="1400" b="1" dirty="0">
                <a:solidFill>
                  <a:srgbClr val="0070C0"/>
                </a:solidFill>
                <a:latin typeface="Courier New" panose="02070309020205020404" pitchFamily="49" charset="0"/>
                <a:cs typeface="Courier New" panose="02070309020205020404" pitchFamily="49" charset="0"/>
              </a:rPr>
              <a:t>Volume</a:t>
            </a:r>
            <a:r>
              <a:rPr lang="en-IN" sz="1400" dirty="0">
                <a:solidFill>
                  <a:srgbClr val="002060"/>
                </a:solidFill>
                <a:latin typeface="Courier New" panose="02070309020205020404" pitchFamily="49" charset="0"/>
                <a:cs typeface="Courier New" panose="02070309020205020404" pitchFamily="49" charset="0"/>
              </a:rPr>
              <a:t> As Float</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3</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Public </a:t>
            </a:r>
            <a:r>
              <a:rPr lang="en-IN" sz="1400" b="1" dirty="0">
                <a:solidFill>
                  <a:srgbClr val="0070C0"/>
                </a:solidFill>
                <a:latin typeface="Courier New" panose="02070309020205020404" pitchFamily="49" charset="0"/>
                <a:cs typeface="Courier New" panose="02070309020205020404" pitchFamily="49" charset="0"/>
              </a:rPr>
              <a:t>Cube() </a:t>
            </a:r>
            <a:r>
              <a:rPr lang="en-IN" sz="1400" dirty="0">
                <a:solidFill>
                  <a:srgbClr val="002060"/>
                </a:solidFill>
                <a:latin typeface="Courier New" panose="02070309020205020404" pitchFamily="49" charset="0"/>
                <a:cs typeface="Courier New" panose="02070309020205020404" pitchFamily="49" charset="0"/>
              </a:rPr>
              <a:t>//create constructor</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4</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 = </a:t>
            </a:r>
            <a:r>
              <a:rPr lang="en-IN" sz="1400" dirty="0" smtClean="0">
                <a:solidFill>
                  <a:srgbClr val="002060"/>
                </a:solidFill>
                <a:latin typeface="Courier New" panose="02070309020205020404" pitchFamily="49" charset="0"/>
                <a:cs typeface="Courier New" panose="02070309020205020404" pitchFamily="49" charset="0"/>
              </a:rPr>
              <a:t>1.0; Set </a:t>
            </a:r>
            <a:r>
              <a:rPr lang="en-IN" sz="1400" b="1" dirty="0">
                <a:solidFill>
                  <a:srgbClr val="0070C0"/>
                </a:solidFill>
                <a:latin typeface="Courier New" panose="02070309020205020404" pitchFamily="49" charset="0"/>
                <a:cs typeface="Courier New" panose="02070309020205020404" pitchFamily="49" charset="0"/>
              </a:rPr>
              <a:t>Volume</a:t>
            </a:r>
            <a:r>
              <a:rPr lang="en-IN" sz="1400" dirty="0">
                <a:solidFill>
                  <a:srgbClr val="002060"/>
                </a:solidFill>
                <a:latin typeface="Courier New" panose="02070309020205020404" pitchFamily="49" charset="0"/>
                <a:cs typeface="Courier New" panose="02070309020205020404" pitchFamily="49" charset="0"/>
              </a:rPr>
              <a:t> = 1.0</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5</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End </a:t>
            </a:r>
            <a:r>
              <a:rPr lang="en-IN" sz="1400" dirty="0">
                <a:solidFill>
                  <a:srgbClr val="002060"/>
                </a:solidFill>
                <a:latin typeface="Courier New" panose="02070309020205020404" pitchFamily="49" charset="0"/>
                <a:cs typeface="Courier New" panose="02070309020205020404" pitchFamily="49" charset="0"/>
              </a:rPr>
              <a:t>Constructor</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6</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Public </a:t>
            </a:r>
            <a:r>
              <a:rPr lang="en-IN" sz="1400" dirty="0">
                <a:solidFill>
                  <a:srgbClr val="002060"/>
                </a:solidFill>
                <a:latin typeface="Courier New" panose="02070309020205020404" pitchFamily="49" charset="0"/>
                <a:cs typeface="Courier New" panose="02070309020205020404" pitchFamily="49" charset="0"/>
              </a:rPr>
              <a:t>Subprogram </a:t>
            </a:r>
            <a:r>
              <a:rPr lang="en-IN" sz="1400" dirty="0" err="1">
                <a:solidFill>
                  <a:srgbClr val="002060"/>
                </a:solidFill>
                <a:latin typeface="Courier New" panose="02070309020205020404" pitchFamily="49" charset="0"/>
                <a:cs typeface="Courier New" panose="02070309020205020404" pitchFamily="49" charset="0"/>
              </a:rPr>
              <a:t>SetSide</a:t>
            </a:r>
            <a:r>
              <a:rPr lang="en-IN" sz="1400" dirty="0">
                <a:solidFill>
                  <a:srgbClr val="002060"/>
                </a:solidFill>
                <a:latin typeface="Courier New" panose="02070309020205020404" pitchFamily="49" charset="0"/>
                <a:cs typeface="Courier New" panose="02070309020205020404" pitchFamily="49" charset="0"/>
              </a:rPr>
              <a:t>(Float </a:t>
            </a:r>
            <a:r>
              <a:rPr lang="en-IN" sz="1400" b="1" dirty="0" err="1">
                <a:solidFill>
                  <a:srgbClr val="0070C0"/>
                </a:solidFill>
                <a:latin typeface="Courier New" panose="02070309020205020404" pitchFamily="49" charset="0"/>
                <a:cs typeface="Courier New" panose="02070309020205020404" pitchFamily="49" charset="0"/>
              </a:rPr>
              <a:t>NewSide</a:t>
            </a:r>
            <a:r>
              <a:rPr lang="en-IN" sz="1400" dirty="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7</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 = </a:t>
            </a:r>
            <a:r>
              <a:rPr lang="en-IN" sz="1400" b="1" dirty="0" err="1">
                <a:solidFill>
                  <a:srgbClr val="0070C0"/>
                </a:solidFill>
                <a:latin typeface="Courier New" panose="02070309020205020404" pitchFamily="49" charset="0"/>
                <a:cs typeface="Courier New" panose="02070309020205020404" pitchFamily="49" charset="0"/>
              </a:rPr>
              <a:t>NewSide</a:t>
            </a:r>
            <a:endParaRPr lang="en-US" sz="14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8</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End </a:t>
            </a:r>
            <a:r>
              <a:rPr lang="en-IN" sz="1400" dirty="0">
                <a:solidFill>
                  <a:srgbClr val="002060"/>
                </a:solidFill>
                <a:latin typeface="Courier New" panose="02070309020205020404" pitchFamily="49" charset="0"/>
                <a:cs typeface="Courier New" panose="02070309020205020404" pitchFamily="49" charset="0"/>
              </a:rPr>
              <a:t>Subprogram</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9</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Public </a:t>
            </a:r>
            <a:r>
              <a:rPr lang="en-IN" sz="1400" dirty="0">
                <a:solidFill>
                  <a:srgbClr val="002060"/>
                </a:solidFill>
                <a:latin typeface="Courier New" panose="02070309020205020404" pitchFamily="49" charset="0"/>
                <a:cs typeface="Courier New" panose="02070309020205020404" pitchFamily="49" charset="0"/>
              </a:rPr>
              <a:t>Subprogram </a:t>
            </a:r>
            <a:r>
              <a:rPr lang="en-IN" sz="1400" dirty="0" err="1">
                <a:solidFill>
                  <a:srgbClr val="002060"/>
                </a:solidFill>
                <a:latin typeface="Courier New" panose="02070309020205020404" pitchFamily="49" charset="0"/>
                <a:cs typeface="Courier New" panose="02070309020205020404" pitchFamily="49" charset="0"/>
              </a:rPr>
              <a:t>ComputeVolume</a:t>
            </a:r>
            <a:r>
              <a:rPr lang="en-IN" sz="1400" dirty="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10</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Volume</a:t>
            </a:r>
            <a:r>
              <a:rPr lang="en-IN" sz="1400" dirty="0">
                <a:solidFill>
                  <a:srgbClr val="002060"/>
                </a:solidFill>
                <a:latin typeface="Courier New" panose="02070309020205020404" pitchFamily="49" charset="0"/>
                <a:cs typeface="Courier New" panose="02070309020205020404" pitchFamily="49" charset="0"/>
              </a:rPr>
              <a:t> =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^3</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11</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End </a:t>
            </a:r>
            <a:r>
              <a:rPr lang="en-IN" sz="1400" dirty="0">
                <a:solidFill>
                  <a:srgbClr val="002060"/>
                </a:solidFill>
                <a:latin typeface="Courier New" panose="02070309020205020404" pitchFamily="49" charset="0"/>
                <a:cs typeface="Courier New" panose="02070309020205020404" pitchFamily="49" charset="0"/>
              </a:rPr>
              <a:t>Subprogram</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12</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Public </a:t>
            </a:r>
            <a:r>
              <a:rPr lang="en-IN" sz="1400" dirty="0">
                <a:solidFill>
                  <a:srgbClr val="002060"/>
                </a:solidFill>
                <a:latin typeface="Courier New" panose="02070309020205020404" pitchFamily="49" charset="0"/>
                <a:cs typeface="Courier New" panose="02070309020205020404" pitchFamily="49" charset="0"/>
              </a:rPr>
              <a:t>Function </a:t>
            </a:r>
            <a:r>
              <a:rPr lang="en-IN" sz="1400" dirty="0" err="1">
                <a:solidFill>
                  <a:srgbClr val="002060"/>
                </a:solidFill>
                <a:latin typeface="Courier New" panose="02070309020205020404" pitchFamily="49" charset="0"/>
                <a:cs typeface="Courier New" panose="02070309020205020404" pitchFamily="49" charset="0"/>
              </a:rPr>
              <a:t>GetVolume</a:t>
            </a:r>
            <a:r>
              <a:rPr lang="en-IN" sz="1400" dirty="0">
                <a:solidFill>
                  <a:srgbClr val="002060"/>
                </a:solidFill>
                <a:latin typeface="Courier New" panose="02070309020205020404" pitchFamily="49" charset="0"/>
                <a:cs typeface="Courier New" panose="02070309020205020404" pitchFamily="49" charset="0"/>
              </a:rPr>
              <a:t>() As Float</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13</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err="1">
                <a:solidFill>
                  <a:srgbClr val="0070C0"/>
                </a:solidFill>
                <a:latin typeface="Courier New" panose="02070309020205020404" pitchFamily="49" charset="0"/>
                <a:cs typeface="Courier New" panose="02070309020205020404" pitchFamily="49" charset="0"/>
              </a:rPr>
              <a:t>GetVolume</a:t>
            </a:r>
            <a:r>
              <a:rPr lang="en-IN" sz="1400" dirty="0">
                <a:solidFill>
                  <a:srgbClr val="002060"/>
                </a:solidFill>
                <a:latin typeface="Courier New" panose="02070309020205020404" pitchFamily="49" charset="0"/>
                <a:cs typeface="Courier New" panose="02070309020205020404" pitchFamily="49" charset="0"/>
              </a:rPr>
              <a:t> = </a:t>
            </a:r>
            <a:r>
              <a:rPr lang="en-IN" sz="1400" b="1" dirty="0">
                <a:solidFill>
                  <a:srgbClr val="0070C0"/>
                </a:solidFill>
                <a:latin typeface="Courier New" panose="02070309020205020404" pitchFamily="49" charset="0"/>
                <a:cs typeface="Courier New" panose="02070309020205020404" pitchFamily="49" charset="0"/>
              </a:rPr>
              <a:t>Volume</a:t>
            </a:r>
            <a:endParaRPr lang="en-US" sz="14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14</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End </a:t>
            </a:r>
            <a:r>
              <a:rPr lang="en-IN" sz="1400" dirty="0">
                <a:solidFill>
                  <a:srgbClr val="002060"/>
                </a:solidFill>
                <a:latin typeface="Courier New" panose="02070309020205020404" pitchFamily="49" charset="0"/>
                <a:cs typeface="Courier New" panose="02070309020205020404" pitchFamily="49" charset="0"/>
              </a:rPr>
              <a:t>Function</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15</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Public </a:t>
            </a:r>
            <a:r>
              <a:rPr lang="en-IN" sz="1400" dirty="0">
                <a:solidFill>
                  <a:srgbClr val="002060"/>
                </a:solidFill>
                <a:latin typeface="Courier New" panose="02070309020205020404" pitchFamily="49" charset="0"/>
                <a:cs typeface="Courier New" panose="02070309020205020404" pitchFamily="49" charset="0"/>
              </a:rPr>
              <a:t>Function </a:t>
            </a:r>
            <a:r>
              <a:rPr lang="en-IN" sz="1400" dirty="0" err="1">
                <a:solidFill>
                  <a:srgbClr val="002060"/>
                </a:solidFill>
                <a:latin typeface="Courier New" panose="02070309020205020404" pitchFamily="49" charset="0"/>
                <a:cs typeface="Courier New" panose="02070309020205020404" pitchFamily="49" charset="0"/>
              </a:rPr>
              <a:t>GetSide</a:t>
            </a:r>
            <a:r>
              <a:rPr lang="en-IN" sz="1400" dirty="0">
                <a:solidFill>
                  <a:srgbClr val="002060"/>
                </a:solidFill>
                <a:latin typeface="Courier New" panose="02070309020205020404" pitchFamily="49" charset="0"/>
                <a:cs typeface="Courier New" panose="02070309020205020404" pitchFamily="49" charset="0"/>
              </a:rPr>
              <a:t>() As Float</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16</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err="1">
                <a:solidFill>
                  <a:srgbClr val="0070C0"/>
                </a:solidFill>
                <a:latin typeface="Courier New" panose="02070309020205020404" pitchFamily="49" charset="0"/>
                <a:cs typeface="Courier New" panose="02070309020205020404" pitchFamily="49" charset="0"/>
              </a:rPr>
              <a:t>GetSide</a:t>
            </a:r>
            <a:r>
              <a:rPr lang="en-IN" sz="1400" dirty="0">
                <a:solidFill>
                  <a:srgbClr val="002060"/>
                </a:solidFill>
                <a:latin typeface="Courier New" panose="02070309020205020404" pitchFamily="49" charset="0"/>
                <a:cs typeface="Courier New" panose="02070309020205020404" pitchFamily="49" charset="0"/>
              </a:rPr>
              <a:t> = </a:t>
            </a:r>
            <a:r>
              <a:rPr lang="en-IN" sz="1400" b="1" dirty="0">
                <a:solidFill>
                  <a:srgbClr val="0070C0"/>
                </a:solidFill>
                <a:latin typeface="Courier New" panose="02070309020205020404" pitchFamily="49" charset="0"/>
                <a:cs typeface="Courier New" panose="02070309020205020404" pitchFamily="49" charset="0"/>
              </a:rPr>
              <a:t>Side</a:t>
            </a:r>
            <a:endParaRPr lang="en-US" sz="14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17    End </a:t>
            </a:r>
            <a:r>
              <a:rPr lang="en-IN" sz="1400" dirty="0">
                <a:solidFill>
                  <a:srgbClr val="002060"/>
                </a:solidFill>
                <a:latin typeface="Courier New" panose="02070309020205020404" pitchFamily="49" charset="0"/>
                <a:cs typeface="Courier New" panose="02070309020205020404" pitchFamily="49" charset="0"/>
              </a:rPr>
              <a:t>Function</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IN" sz="1400" dirty="0" smtClean="0">
                <a:solidFill>
                  <a:srgbClr val="002060"/>
                </a:solidFill>
                <a:latin typeface="Courier New" panose="02070309020205020404" pitchFamily="49" charset="0"/>
                <a:cs typeface="Courier New" panose="02070309020205020404" pitchFamily="49" charset="0"/>
              </a:rPr>
              <a:t>18  End Class</a:t>
            </a:r>
            <a:endParaRPr lang="en-US" sz="1400" dirty="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7214485" y="150608"/>
            <a:ext cx="2589007" cy="1091266"/>
          </a:xfrm>
        </p:spPr>
        <p:txBody>
          <a:bodyPr>
            <a:noAutofit/>
          </a:bodyPr>
          <a:lstStyle/>
          <a:p>
            <a:pPr>
              <a:spcAft>
                <a:spcPts val="1200"/>
              </a:spcAft>
            </a:pPr>
            <a:r>
              <a:rPr lang="en-US" sz="2400" b="1" dirty="0" smtClean="0">
                <a:solidFill>
                  <a:srgbClr val="002060"/>
                </a:solidFill>
              </a:rPr>
              <a:t>Example: </a:t>
            </a:r>
            <a:br>
              <a:rPr lang="en-US" sz="2400" b="1" dirty="0" smtClean="0">
                <a:solidFill>
                  <a:srgbClr val="002060"/>
                </a:solidFill>
              </a:rPr>
            </a:br>
            <a:r>
              <a:rPr lang="en-US" sz="2400" b="1" dirty="0" smtClean="0">
                <a:solidFill>
                  <a:srgbClr val="002060"/>
                </a:solidFill>
              </a:rPr>
              <a:t>A Child Class </a:t>
            </a:r>
            <a:r>
              <a:rPr lang="en-US" sz="2400" b="1" dirty="0" smtClean="0">
                <a:solidFill>
                  <a:srgbClr val="002060"/>
                </a:solidFill>
              </a:rPr>
              <a:t/>
            </a:r>
            <a:br>
              <a:rPr lang="en-US" sz="2400" b="1" dirty="0" smtClean="0">
                <a:solidFill>
                  <a:srgbClr val="002060"/>
                </a:solidFill>
              </a:rPr>
            </a:br>
            <a:r>
              <a:rPr lang="en-US" sz="2400" b="1" dirty="0" smtClean="0">
                <a:solidFill>
                  <a:srgbClr val="002060"/>
                </a:solidFill>
              </a:rPr>
              <a:t>of </a:t>
            </a:r>
            <a:r>
              <a:rPr lang="en-US" sz="2400" b="1" dirty="0" smtClean="0">
                <a:solidFill>
                  <a:srgbClr val="002060"/>
                </a:solidFill>
              </a:rPr>
              <a:t>the </a:t>
            </a:r>
            <a:r>
              <a:rPr lang="en-US" sz="2400" b="1" dirty="0" smtClean="0">
                <a:solidFill>
                  <a:srgbClr val="0070C0"/>
                </a:solidFill>
                <a:latin typeface="Courier New" panose="02070309020205020404" pitchFamily="49" charset="0"/>
                <a:cs typeface="Courier New" panose="02070309020205020404" pitchFamily="49" charset="0"/>
              </a:rPr>
              <a:t>Cube</a:t>
            </a:r>
            <a:r>
              <a:rPr lang="en-US" sz="2400" b="1" dirty="0" smtClean="0">
                <a:solidFill>
                  <a:srgbClr val="002060"/>
                </a:solidFill>
              </a:rPr>
              <a:t> Class</a:t>
            </a:r>
            <a:endParaRPr lang="en-US" sz="2400" dirty="0">
              <a:solidFill>
                <a:srgbClr val="002060"/>
              </a:solidFill>
            </a:endParaRPr>
          </a:p>
        </p:txBody>
      </p:sp>
      <p:sp>
        <p:nvSpPr>
          <p:cNvPr id="6" name="Rectangle 5"/>
          <p:cNvSpPr/>
          <p:nvPr/>
        </p:nvSpPr>
        <p:spPr>
          <a:xfrm>
            <a:off x="5642075" y="1973392"/>
            <a:ext cx="5733826" cy="3970318"/>
          </a:xfrm>
          <a:prstGeom prst="rect">
            <a:avLst/>
          </a:prstGeom>
        </p:spPr>
        <p:txBody>
          <a:bodyPr wrap="square">
            <a:spAutoFit/>
          </a:bodyPr>
          <a:lstStyle/>
          <a:p>
            <a:pPr hangingPunct="0"/>
            <a:r>
              <a:rPr lang="en-IN" sz="1400" dirty="0" smtClean="0">
                <a:solidFill>
                  <a:srgbClr val="002060"/>
                </a:solidFill>
                <a:latin typeface="Courier New" panose="02070309020205020404" pitchFamily="49" charset="0"/>
                <a:cs typeface="Courier New" panose="02070309020205020404" pitchFamily="49" charset="0"/>
              </a:rPr>
              <a:t>//Create the child class</a:t>
            </a:r>
          </a:p>
          <a:p>
            <a:pPr hangingPunct="0"/>
            <a:r>
              <a:rPr lang="en-IN" sz="1400" dirty="0" smtClean="0">
                <a:solidFill>
                  <a:srgbClr val="002060"/>
                </a:solidFill>
                <a:latin typeface="Courier New" panose="02070309020205020404" pitchFamily="49" charset="0"/>
                <a:cs typeface="Courier New" panose="02070309020205020404" pitchFamily="49" charset="0"/>
              </a:rPr>
              <a:t>19  Class </a:t>
            </a:r>
            <a:r>
              <a:rPr lang="en-IN" sz="1400" b="1" dirty="0" err="1">
                <a:solidFill>
                  <a:srgbClr val="0070C0"/>
                </a:solidFill>
                <a:latin typeface="Courier New" panose="02070309020205020404" pitchFamily="49" charset="0"/>
                <a:cs typeface="Courier New" panose="02070309020205020404" pitchFamily="49" charset="0"/>
              </a:rPr>
              <a:t>SquareBox</a:t>
            </a:r>
            <a:r>
              <a:rPr lang="en-IN" sz="1400" dirty="0">
                <a:solidFill>
                  <a:srgbClr val="002060"/>
                </a:solidFill>
                <a:latin typeface="Courier New" panose="02070309020205020404" pitchFamily="49" charset="0"/>
                <a:cs typeface="Courier New" panose="02070309020205020404" pitchFamily="49" charset="0"/>
              </a:rPr>
              <a:t> Extends </a:t>
            </a:r>
            <a:r>
              <a:rPr lang="en-IN" sz="1400" b="1" dirty="0">
                <a:solidFill>
                  <a:srgbClr val="0070C0"/>
                </a:solidFill>
                <a:latin typeface="Courier New" panose="02070309020205020404" pitchFamily="49" charset="0"/>
                <a:cs typeface="Courier New" panose="02070309020205020404" pitchFamily="49" charset="0"/>
              </a:rPr>
              <a:t>Cube</a:t>
            </a:r>
            <a:endParaRPr lang="en-US" sz="1400" b="1" dirty="0">
              <a:solidFill>
                <a:srgbClr val="0070C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20     Declare </a:t>
            </a:r>
            <a:r>
              <a:rPr lang="en-IN" sz="1400" dirty="0">
                <a:solidFill>
                  <a:srgbClr val="002060"/>
                </a:solidFill>
                <a:latin typeface="Courier New" panose="02070309020205020404" pitchFamily="49" charset="0"/>
                <a:cs typeface="Courier New" panose="02070309020205020404" pitchFamily="49" charset="0"/>
              </a:rPr>
              <a:t>Private</a:t>
            </a:r>
            <a:r>
              <a:rPr lang="en-IN" sz="1400" b="1" dirty="0">
                <a:solidFill>
                  <a:srgbClr val="002060"/>
                </a:solidFill>
                <a:latin typeface="Courier New" panose="02070309020205020404" pitchFamily="49" charset="0"/>
                <a:cs typeface="Courier New" panose="02070309020205020404" pitchFamily="49" charset="0"/>
              </a:rPr>
              <a:t> </a:t>
            </a:r>
            <a:r>
              <a:rPr lang="en-IN" sz="1400" b="1" dirty="0">
                <a:solidFill>
                  <a:srgbClr val="0070C0"/>
                </a:solidFill>
                <a:latin typeface="Courier New" panose="02070309020205020404" pitchFamily="49" charset="0"/>
                <a:cs typeface="Courier New" panose="02070309020205020404" pitchFamily="49" charset="0"/>
              </a:rPr>
              <a:t>Height</a:t>
            </a:r>
            <a:r>
              <a:rPr lang="en-IN" sz="1400" dirty="0">
                <a:solidFill>
                  <a:srgbClr val="002060"/>
                </a:solidFill>
                <a:latin typeface="Courier New" panose="02070309020205020404" pitchFamily="49" charset="0"/>
                <a:cs typeface="Courier New" panose="02070309020205020404" pitchFamily="49" charset="0"/>
              </a:rPr>
              <a:t> As Float</a:t>
            </a:r>
            <a:endParaRPr lang="en-US" sz="1400" dirty="0">
              <a:solidFill>
                <a:srgbClr val="002060"/>
              </a:solidFill>
              <a:latin typeface="Courier New" panose="02070309020205020404" pitchFamily="49" charset="0"/>
              <a:cs typeface="Courier New" panose="02070309020205020404" pitchFamily="49" charset="0"/>
            </a:endParaRPr>
          </a:p>
          <a:p>
            <a:pPr marL="342900" indent="-342900" hangingPunct="0">
              <a:buAutoNum type="arabicPlain" startAt="21"/>
            </a:pPr>
            <a:r>
              <a:rPr lang="en-IN" sz="1400" dirty="0" smtClean="0">
                <a:solidFill>
                  <a:srgbClr val="002060"/>
                </a:solidFill>
                <a:latin typeface="Courier New" panose="02070309020205020404" pitchFamily="49" charset="0"/>
                <a:cs typeface="Courier New" panose="02070309020205020404" pitchFamily="49" charset="0"/>
              </a:rPr>
              <a:t>    Public </a:t>
            </a:r>
            <a:r>
              <a:rPr lang="en-IN" sz="1400" b="1" dirty="0" err="1">
                <a:solidFill>
                  <a:srgbClr val="0070C0"/>
                </a:solidFill>
                <a:latin typeface="Courier New" panose="02070309020205020404" pitchFamily="49" charset="0"/>
                <a:cs typeface="Courier New" panose="02070309020205020404" pitchFamily="49" charset="0"/>
              </a:rPr>
              <a:t>SquareBox</a:t>
            </a:r>
            <a:r>
              <a:rPr lang="en-IN" sz="1400" b="1" dirty="0">
                <a:solidFill>
                  <a:srgbClr val="0070C0"/>
                </a:solidFill>
                <a:latin typeface="Courier New" panose="02070309020205020404" pitchFamily="49" charset="0"/>
                <a:cs typeface="Courier New" panose="02070309020205020404" pitchFamily="49" charset="0"/>
              </a:rPr>
              <a:t>()</a:t>
            </a:r>
            <a:r>
              <a:rPr lang="en-IN" sz="1400" b="1" dirty="0">
                <a:solidFill>
                  <a:srgbClr val="002060"/>
                </a:solidFill>
                <a:latin typeface="Courier New" panose="02070309020205020404" pitchFamily="49" charset="0"/>
                <a:cs typeface="Courier New" panose="02070309020205020404" pitchFamily="49" charset="0"/>
              </a:rPr>
              <a:t> </a:t>
            </a:r>
            <a:r>
              <a:rPr lang="en-IN" sz="1400" dirty="0">
                <a:solidFill>
                  <a:srgbClr val="002060"/>
                </a:solidFill>
                <a:latin typeface="Courier New" panose="02070309020205020404" pitchFamily="49" charset="0"/>
                <a:cs typeface="Courier New" panose="02070309020205020404" pitchFamily="49" charset="0"/>
              </a:rPr>
              <a:t>//create </a:t>
            </a:r>
            <a:r>
              <a:rPr lang="en-IN" sz="1400" dirty="0" smtClean="0">
                <a:solidFill>
                  <a:srgbClr val="002060"/>
                </a:solidFill>
                <a:latin typeface="Courier New" panose="02070309020205020404" pitchFamily="49" charset="0"/>
                <a:cs typeface="Courier New" panose="02070309020205020404" pitchFamily="49" charset="0"/>
              </a:rPr>
              <a:t>constructor</a:t>
            </a:r>
            <a:endParaRPr lang="en-US" sz="1400" dirty="0" smtClean="0">
              <a:solidFill>
                <a:srgbClr val="002060"/>
              </a:solidFill>
              <a:latin typeface="Courier New" panose="02070309020205020404" pitchFamily="49" charset="0"/>
              <a:cs typeface="Courier New" panose="02070309020205020404" pitchFamily="49" charset="0"/>
            </a:endParaRPr>
          </a:p>
          <a:p>
            <a:pPr marL="342900" indent="-342900" hangingPunct="0">
              <a:buAutoNum type="arabicPlain" startAt="21"/>
            </a:pPr>
            <a:r>
              <a:rPr lang="en-US" sz="1400" dirty="0">
                <a:solidFill>
                  <a:srgbClr val="002060"/>
                </a:solidFill>
                <a:latin typeface="Courier New" panose="02070309020205020404" pitchFamily="49" charset="0"/>
                <a:cs typeface="Courier New" panose="02070309020205020404" pitchFamily="49" charset="0"/>
              </a:rPr>
              <a:t> </a:t>
            </a:r>
            <a:r>
              <a:rPr lang="en-US" sz="1400" dirty="0" smtClean="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Set </a:t>
            </a:r>
            <a:r>
              <a:rPr lang="en-IN" sz="1400" b="1" dirty="0">
                <a:solidFill>
                  <a:srgbClr val="0070C0"/>
                </a:solidFill>
                <a:latin typeface="Courier New" panose="02070309020205020404" pitchFamily="49" charset="0"/>
                <a:cs typeface="Courier New" panose="02070309020205020404" pitchFamily="49" charset="0"/>
              </a:rPr>
              <a:t>Height</a:t>
            </a:r>
            <a:r>
              <a:rPr lang="en-IN" sz="1400" dirty="0">
                <a:solidFill>
                  <a:srgbClr val="002060"/>
                </a:solidFill>
                <a:latin typeface="Courier New" panose="02070309020205020404" pitchFamily="49" charset="0"/>
                <a:cs typeface="Courier New" panose="02070309020205020404" pitchFamily="49" charset="0"/>
              </a:rPr>
              <a:t> = </a:t>
            </a:r>
            <a:r>
              <a:rPr lang="en-IN" sz="1400" dirty="0" smtClean="0">
                <a:solidFill>
                  <a:srgbClr val="002060"/>
                </a:solidFill>
                <a:latin typeface="Courier New" panose="02070309020205020404" pitchFamily="49" charset="0"/>
                <a:cs typeface="Courier New" panose="02070309020205020404" pitchFamily="49" charset="0"/>
              </a:rPr>
              <a:t>1.0</a:t>
            </a:r>
          </a:p>
          <a:p>
            <a:pPr marL="342900" indent="-342900" hangingPunct="0">
              <a:buAutoNum type="arabicPlain" startAt="23"/>
            </a:pP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 = </a:t>
            </a:r>
            <a:r>
              <a:rPr lang="en-IN" sz="1400" dirty="0" smtClean="0">
                <a:solidFill>
                  <a:srgbClr val="002060"/>
                </a:solidFill>
                <a:latin typeface="Courier New" panose="02070309020205020404" pitchFamily="49" charset="0"/>
                <a:cs typeface="Courier New" panose="02070309020205020404" pitchFamily="49" charset="0"/>
              </a:rPr>
              <a:t>1.0</a:t>
            </a:r>
          </a:p>
          <a:p>
            <a:pPr marL="342900" indent="-342900" hangingPunct="0">
              <a:buAutoNum type="arabicPlain" startAt="23"/>
            </a:pP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Volume</a:t>
            </a:r>
            <a:r>
              <a:rPr lang="en-IN" sz="1400" dirty="0">
                <a:solidFill>
                  <a:srgbClr val="002060"/>
                </a:solidFill>
                <a:latin typeface="Courier New" panose="02070309020205020404" pitchFamily="49" charset="0"/>
                <a:cs typeface="Courier New" panose="02070309020205020404" pitchFamily="49" charset="0"/>
              </a:rPr>
              <a:t> = 1.0</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25     End </a:t>
            </a:r>
            <a:r>
              <a:rPr lang="en-IN" sz="1400" dirty="0">
                <a:solidFill>
                  <a:srgbClr val="002060"/>
                </a:solidFill>
                <a:latin typeface="Courier New" panose="02070309020205020404" pitchFamily="49" charset="0"/>
                <a:cs typeface="Courier New" panose="02070309020205020404" pitchFamily="49" charset="0"/>
              </a:rPr>
              <a:t>Constructor</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26     Public </a:t>
            </a:r>
            <a:r>
              <a:rPr lang="en-IN" sz="1400" dirty="0">
                <a:solidFill>
                  <a:srgbClr val="002060"/>
                </a:solidFill>
                <a:latin typeface="Courier New" panose="02070309020205020404" pitchFamily="49" charset="0"/>
                <a:cs typeface="Courier New" panose="02070309020205020404" pitchFamily="49" charset="0"/>
              </a:rPr>
              <a:t>Subprogram </a:t>
            </a:r>
            <a:r>
              <a:rPr lang="en-IN" sz="1400" dirty="0" err="1">
                <a:solidFill>
                  <a:srgbClr val="002060"/>
                </a:solidFill>
                <a:latin typeface="Courier New" panose="02070309020205020404" pitchFamily="49" charset="0"/>
                <a:cs typeface="Courier New" panose="02070309020205020404" pitchFamily="49" charset="0"/>
              </a:rPr>
              <a:t>SetHeight</a:t>
            </a:r>
            <a:r>
              <a:rPr lang="en-IN" sz="1400" dirty="0">
                <a:solidFill>
                  <a:srgbClr val="002060"/>
                </a:solidFill>
                <a:latin typeface="Courier New" panose="02070309020205020404" pitchFamily="49" charset="0"/>
                <a:cs typeface="Courier New" panose="02070309020205020404" pitchFamily="49" charset="0"/>
              </a:rPr>
              <a:t>(Float </a:t>
            </a:r>
            <a:r>
              <a:rPr lang="en-IN" sz="1400" b="1" dirty="0" err="1">
                <a:solidFill>
                  <a:srgbClr val="0070C0"/>
                </a:solidFill>
                <a:latin typeface="Courier New" panose="02070309020205020404" pitchFamily="49" charset="0"/>
                <a:cs typeface="Courier New" panose="02070309020205020404" pitchFamily="49" charset="0"/>
              </a:rPr>
              <a:t>NewHeight</a:t>
            </a:r>
            <a:r>
              <a:rPr lang="en-IN" sz="1400" dirty="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27</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Height</a:t>
            </a:r>
            <a:r>
              <a:rPr lang="en-IN" sz="1400" dirty="0">
                <a:solidFill>
                  <a:srgbClr val="002060"/>
                </a:solidFill>
                <a:latin typeface="Courier New" panose="02070309020205020404" pitchFamily="49" charset="0"/>
                <a:cs typeface="Courier New" panose="02070309020205020404" pitchFamily="49" charset="0"/>
              </a:rPr>
              <a:t> = </a:t>
            </a:r>
            <a:r>
              <a:rPr lang="en-IN" sz="1400" b="1" dirty="0" err="1">
                <a:solidFill>
                  <a:srgbClr val="0070C0"/>
                </a:solidFill>
                <a:latin typeface="Courier New" panose="02070309020205020404" pitchFamily="49" charset="0"/>
                <a:cs typeface="Courier New" panose="02070309020205020404" pitchFamily="49" charset="0"/>
              </a:rPr>
              <a:t>NewHeight</a:t>
            </a:r>
            <a:endParaRPr lang="en-US" sz="1400" b="1" dirty="0">
              <a:solidFill>
                <a:srgbClr val="0070C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28     End </a:t>
            </a:r>
            <a:r>
              <a:rPr lang="en-IN" sz="1400" dirty="0">
                <a:solidFill>
                  <a:srgbClr val="002060"/>
                </a:solidFill>
                <a:latin typeface="Courier New" panose="02070309020205020404" pitchFamily="49" charset="0"/>
                <a:cs typeface="Courier New" panose="02070309020205020404" pitchFamily="49" charset="0"/>
              </a:rPr>
              <a:t>Subprogram</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29     Public </a:t>
            </a:r>
            <a:r>
              <a:rPr lang="en-IN" sz="1400" dirty="0">
                <a:solidFill>
                  <a:srgbClr val="002060"/>
                </a:solidFill>
                <a:latin typeface="Courier New" panose="02070309020205020404" pitchFamily="49" charset="0"/>
                <a:cs typeface="Courier New" panose="02070309020205020404" pitchFamily="49" charset="0"/>
              </a:rPr>
              <a:t>Function </a:t>
            </a:r>
            <a:r>
              <a:rPr lang="en-IN" sz="1400" dirty="0" err="1">
                <a:solidFill>
                  <a:srgbClr val="002060"/>
                </a:solidFill>
                <a:latin typeface="Courier New" panose="02070309020205020404" pitchFamily="49" charset="0"/>
                <a:cs typeface="Courier New" panose="02070309020205020404" pitchFamily="49" charset="0"/>
              </a:rPr>
              <a:t>GetHeight</a:t>
            </a:r>
            <a:r>
              <a:rPr lang="en-IN" sz="1400" dirty="0">
                <a:solidFill>
                  <a:srgbClr val="002060"/>
                </a:solidFill>
                <a:latin typeface="Courier New" panose="02070309020205020404" pitchFamily="49" charset="0"/>
                <a:cs typeface="Courier New" panose="02070309020205020404" pitchFamily="49" charset="0"/>
              </a:rPr>
              <a:t>() As Float</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30	  Set </a:t>
            </a:r>
            <a:r>
              <a:rPr lang="en-IN" sz="1400" b="1" dirty="0" err="1">
                <a:solidFill>
                  <a:srgbClr val="0070C0"/>
                </a:solidFill>
                <a:latin typeface="Courier New" panose="02070309020205020404" pitchFamily="49" charset="0"/>
                <a:cs typeface="Courier New" panose="02070309020205020404" pitchFamily="49" charset="0"/>
              </a:rPr>
              <a:t>GetHeight</a:t>
            </a:r>
            <a:r>
              <a:rPr lang="en-IN" sz="1400" dirty="0">
                <a:solidFill>
                  <a:srgbClr val="002060"/>
                </a:solidFill>
                <a:latin typeface="Courier New" panose="02070309020205020404" pitchFamily="49" charset="0"/>
                <a:cs typeface="Courier New" panose="02070309020205020404" pitchFamily="49" charset="0"/>
              </a:rPr>
              <a:t> = </a:t>
            </a:r>
            <a:r>
              <a:rPr lang="en-IN" sz="1400" b="1" dirty="0">
                <a:solidFill>
                  <a:srgbClr val="0070C0"/>
                </a:solidFill>
                <a:latin typeface="Courier New" panose="02070309020205020404" pitchFamily="49" charset="0"/>
                <a:cs typeface="Courier New" panose="02070309020205020404" pitchFamily="49" charset="0"/>
              </a:rPr>
              <a:t>Height</a:t>
            </a:r>
            <a:endParaRPr lang="en-US" sz="1400" b="1" dirty="0">
              <a:solidFill>
                <a:srgbClr val="0070C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31     End </a:t>
            </a:r>
            <a:r>
              <a:rPr lang="en-IN" sz="1400" dirty="0">
                <a:solidFill>
                  <a:srgbClr val="002060"/>
                </a:solidFill>
                <a:latin typeface="Courier New" panose="02070309020205020404" pitchFamily="49" charset="0"/>
                <a:cs typeface="Courier New" panose="02070309020205020404" pitchFamily="49" charset="0"/>
              </a:rPr>
              <a:t>Function</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32     Public </a:t>
            </a:r>
            <a:r>
              <a:rPr lang="en-IN" sz="1400" dirty="0">
                <a:solidFill>
                  <a:srgbClr val="002060"/>
                </a:solidFill>
                <a:latin typeface="Courier New" panose="02070309020205020404" pitchFamily="49" charset="0"/>
                <a:cs typeface="Courier New" panose="02070309020205020404" pitchFamily="49" charset="0"/>
              </a:rPr>
              <a:t>Subprogram </a:t>
            </a:r>
            <a:r>
              <a:rPr lang="en-IN" sz="1400" dirty="0" err="1">
                <a:solidFill>
                  <a:srgbClr val="002060"/>
                </a:solidFill>
                <a:latin typeface="Courier New" panose="02070309020205020404" pitchFamily="49" charset="0"/>
                <a:cs typeface="Courier New" panose="02070309020205020404" pitchFamily="49" charset="0"/>
              </a:rPr>
              <a:t>ComputeVolume</a:t>
            </a:r>
            <a:r>
              <a:rPr lang="en-IN" sz="1400" dirty="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33</a:t>
            </a:r>
            <a:r>
              <a:rPr lang="en-IN" sz="1400" dirty="0">
                <a:solidFill>
                  <a:srgbClr val="002060"/>
                </a:solidFill>
                <a:latin typeface="Courier New" panose="02070309020205020404" pitchFamily="49" charset="0"/>
                <a:cs typeface="Courier New" panose="02070309020205020404" pitchFamily="49" charset="0"/>
              </a:rPr>
              <a:t>	</a:t>
            </a:r>
            <a:r>
              <a:rPr lang="en-IN" sz="1400" dirty="0" smtClean="0">
                <a:solidFill>
                  <a:srgbClr val="002060"/>
                </a:solidFill>
                <a:latin typeface="Courier New" panose="02070309020205020404" pitchFamily="49" charset="0"/>
                <a:cs typeface="Courier New" panose="02070309020205020404" pitchFamily="49" charset="0"/>
              </a:rPr>
              <a:t>  Set </a:t>
            </a:r>
            <a:r>
              <a:rPr lang="en-IN" sz="1400" b="1" dirty="0">
                <a:solidFill>
                  <a:srgbClr val="0070C0"/>
                </a:solidFill>
                <a:latin typeface="Courier New" panose="02070309020205020404" pitchFamily="49" charset="0"/>
                <a:cs typeface="Courier New" panose="02070309020205020404" pitchFamily="49" charset="0"/>
              </a:rPr>
              <a:t>Volume</a:t>
            </a:r>
            <a:r>
              <a:rPr lang="en-IN" sz="1400" dirty="0">
                <a:solidFill>
                  <a:srgbClr val="002060"/>
                </a:solidFill>
                <a:latin typeface="Courier New" panose="02070309020205020404" pitchFamily="49" charset="0"/>
                <a:cs typeface="Courier New" panose="02070309020205020404" pitchFamily="49" charset="0"/>
              </a:rPr>
              <a:t> = </a:t>
            </a:r>
            <a:r>
              <a:rPr lang="en-IN" sz="1400" b="1" dirty="0">
                <a:solidFill>
                  <a:srgbClr val="0070C0"/>
                </a:solidFill>
                <a:latin typeface="Courier New" panose="02070309020205020404" pitchFamily="49" charset="0"/>
                <a:cs typeface="Courier New" panose="02070309020205020404" pitchFamily="49" charset="0"/>
              </a:rPr>
              <a:t>Side</a:t>
            </a:r>
            <a:r>
              <a:rPr lang="en-IN" sz="1400" dirty="0">
                <a:solidFill>
                  <a:srgbClr val="002060"/>
                </a:solidFill>
                <a:latin typeface="Courier New" panose="02070309020205020404" pitchFamily="49" charset="0"/>
                <a:cs typeface="Courier New" panose="02070309020205020404" pitchFamily="49" charset="0"/>
              </a:rPr>
              <a:t>^2 * </a:t>
            </a:r>
            <a:r>
              <a:rPr lang="en-IN" sz="1400" b="1" dirty="0">
                <a:solidFill>
                  <a:srgbClr val="0070C0"/>
                </a:solidFill>
                <a:latin typeface="Courier New" panose="02070309020205020404" pitchFamily="49" charset="0"/>
                <a:cs typeface="Courier New" panose="02070309020205020404" pitchFamily="49" charset="0"/>
              </a:rPr>
              <a:t>Height</a:t>
            </a:r>
            <a:endParaRPr lang="en-US" sz="1400" b="1" dirty="0">
              <a:solidFill>
                <a:srgbClr val="0070C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34     End </a:t>
            </a:r>
            <a:r>
              <a:rPr lang="en-IN" sz="1400" dirty="0">
                <a:solidFill>
                  <a:srgbClr val="002060"/>
                </a:solidFill>
                <a:latin typeface="Courier New" panose="02070309020205020404" pitchFamily="49" charset="0"/>
                <a:cs typeface="Courier New" panose="02070309020205020404" pitchFamily="49" charset="0"/>
              </a:rPr>
              <a:t>Subprogram</a:t>
            </a:r>
            <a:endParaRPr lang="en-US" sz="1400" dirty="0">
              <a:solidFill>
                <a:srgbClr val="002060"/>
              </a:solidFill>
              <a:latin typeface="Courier New" panose="02070309020205020404" pitchFamily="49" charset="0"/>
              <a:cs typeface="Courier New" panose="02070309020205020404" pitchFamily="49" charset="0"/>
            </a:endParaRPr>
          </a:p>
          <a:p>
            <a:pPr hangingPunct="0"/>
            <a:r>
              <a:rPr lang="en-IN" sz="1400" dirty="0" smtClean="0">
                <a:solidFill>
                  <a:srgbClr val="002060"/>
                </a:solidFill>
                <a:latin typeface="Courier New" panose="02070309020205020404" pitchFamily="49" charset="0"/>
                <a:cs typeface="Courier New" panose="02070309020205020404" pitchFamily="49" charset="0"/>
              </a:rPr>
              <a:t>35  </a:t>
            </a:r>
            <a:r>
              <a:rPr lang="en-IN" sz="1400" dirty="0">
                <a:solidFill>
                  <a:srgbClr val="002060"/>
                </a:solidFill>
                <a:latin typeface="Courier New" panose="02070309020205020404" pitchFamily="49" charset="0"/>
                <a:cs typeface="Courier New" panose="02070309020205020404" pitchFamily="49" charset="0"/>
              </a:rPr>
              <a:t>End Class</a:t>
            </a:r>
            <a:endParaRPr lang="en-US" sz="1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7579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Polymorphism</a:t>
            </a:r>
            <a:endParaRPr lang="en-US" sz="2000" b="1" dirty="0">
              <a:solidFill>
                <a:srgbClr val="002060"/>
              </a:solidFill>
            </a:endParaRPr>
          </a:p>
        </p:txBody>
      </p:sp>
      <p:sp>
        <p:nvSpPr>
          <p:cNvPr id="5" name="Content Placeholder 4"/>
          <p:cNvSpPr>
            <a:spLocks noGrp="1"/>
          </p:cNvSpPr>
          <p:nvPr>
            <p:ph idx="1"/>
          </p:nvPr>
        </p:nvSpPr>
        <p:spPr>
          <a:xfrm>
            <a:off x="1333949" y="1910279"/>
            <a:ext cx="9337637" cy="3640667"/>
          </a:xfrm>
        </p:spPr>
        <p:txBody>
          <a:bodyPr>
            <a:noAutofit/>
          </a:bodyPr>
          <a:lstStyle/>
          <a:p>
            <a:pPr>
              <a:buFont typeface="Wingdings" panose="05000000000000000000" pitchFamily="2" charset="2"/>
              <a:buChar char="Ø"/>
            </a:pPr>
            <a:r>
              <a:rPr lang="en-US" sz="2800" dirty="0">
                <a:solidFill>
                  <a:srgbClr val="002060"/>
                </a:solidFill>
              </a:rPr>
              <a:t>In a hierarchy of classes, often some methods are common to several classes, but their definitions may differ from class to </a:t>
            </a:r>
            <a:r>
              <a:rPr lang="en-US" sz="2800" dirty="0" smtClean="0">
                <a:solidFill>
                  <a:srgbClr val="002060"/>
                </a:solidFill>
              </a:rPr>
              <a:t>class.</a:t>
            </a:r>
            <a:endParaRPr lang="en-US" sz="2800" dirty="0">
              <a:solidFill>
                <a:srgbClr val="002060"/>
              </a:solidFill>
            </a:endParaRPr>
          </a:p>
          <a:p>
            <a:pPr>
              <a:buFont typeface="Wingdings" panose="05000000000000000000" pitchFamily="2" charset="2"/>
              <a:buChar char="Ø"/>
            </a:pPr>
            <a:r>
              <a:rPr lang="en-US" sz="2800" dirty="0">
                <a:solidFill>
                  <a:srgbClr val="002060"/>
                </a:solidFill>
              </a:rPr>
              <a:t>A module might contain definitions of many three-dimensional objects, like cubes, boxes, spheres, or </a:t>
            </a:r>
            <a:r>
              <a:rPr lang="en-US" sz="2800" dirty="0" smtClean="0">
                <a:solidFill>
                  <a:srgbClr val="002060"/>
                </a:solidFill>
              </a:rPr>
              <a:t>cylinders.</a:t>
            </a:r>
            <a:endParaRPr lang="en-US" sz="2800" dirty="0">
              <a:solidFill>
                <a:srgbClr val="002060"/>
              </a:solidFill>
            </a:endParaRPr>
          </a:p>
          <a:p>
            <a:pPr lvl="2">
              <a:buFont typeface="Wingdings" panose="05000000000000000000" pitchFamily="2" charset="2"/>
              <a:buChar char="§"/>
            </a:pPr>
            <a:r>
              <a:rPr lang="en-US" sz="2400" dirty="0" smtClean="0">
                <a:solidFill>
                  <a:srgbClr val="002060"/>
                </a:solidFill>
              </a:rPr>
              <a:t> Each </a:t>
            </a:r>
            <a:r>
              <a:rPr lang="en-US" sz="2400" dirty="0">
                <a:solidFill>
                  <a:srgbClr val="002060"/>
                </a:solidFill>
              </a:rPr>
              <a:t>of these needs a different formula to compute the </a:t>
            </a:r>
            <a:r>
              <a:rPr lang="en-US" sz="2400" dirty="0" smtClean="0">
                <a:solidFill>
                  <a:srgbClr val="002060"/>
                </a:solidFill>
              </a:rPr>
              <a:t>volume.</a:t>
            </a:r>
            <a:endParaRPr lang="en-US" sz="2400" dirty="0">
              <a:solidFill>
                <a:srgbClr val="002060"/>
              </a:solidFill>
            </a:endParaRPr>
          </a:p>
          <a:p>
            <a:pPr>
              <a:buFont typeface="Wingdings" panose="05000000000000000000" pitchFamily="2" charset="2"/>
              <a:buChar char="Ø"/>
            </a:pPr>
            <a:r>
              <a:rPr lang="en-US" sz="2800" b="1" dirty="0">
                <a:solidFill>
                  <a:srgbClr val="002060"/>
                </a:solidFill>
              </a:rPr>
              <a:t>Polymorphism</a:t>
            </a:r>
            <a:r>
              <a:rPr lang="en-US" sz="2800" i="1" dirty="0">
                <a:solidFill>
                  <a:srgbClr val="002060"/>
                </a:solidFill>
              </a:rPr>
              <a:t> </a:t>
            </a:r>
            <a:r>
              <a:rPr lang="en-US" sz="2800" dirty="0">
                <a:solidFill>
                  <a:srgbClr val="002060"/>
                </a:solidFill>
              </a:rPr>
              <a:t>allows for this kind of </a:t>
            </a:r>
            <a:r>
              <a:rPr lang="en-US" sz="2800" dirty="0" smtClean="0">
                <a:solidFill>
                  <a:srgbClr val="002060"/>
                </a:solidFill>
              </a:rPr>
              <a:t>flexibility.</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90206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Example: Polymorphism and Virtual Methods</a:t>
            </a:r>
            <a:endParaRPr lang="en-US" sz="2000" b="1" dirty="0">
              <a:solidFill>
                <a:srgbClr val="002060"/>
              </a:solidFill>
            </a:endParaRPr>
          </a:p>
        </p:txBody>
      </p:sp>
      <p:sp>
        <p:nvSpPr>
          <p:cNvPr id="5" name="Content Placeholder 4"/>
          <p:cNvSpPr>
            <a:spLocks noGrp="1"/>
          </p:cNvSpPr>
          <p:nvPr>
            <p:ph idx="1"/>
          </p:nvPr>
        </p:nvSpPr>
        <p:spPr>
          <a:xfrm>
            <a:off x="1333948" y="1953309"/>
            <a:ext cx="9337637" cy="3640667"/>
          </a:xfrm>
        </p:spPr>
        <p:txBody>
          <a:bodyPr>
            <a:noAutofit/>
          </a:bodyPr>
          <a:lstStyle/>
          <a:p>
            <a:pPr marL="0" indent="0">
              <a:lnSpc>
                <a:spcPct val="100000"/>
              </a:lnSpc>
              <a:spcBef>
                <a:spcPts val="0"/>
              </a:spcBef>
              <a:spcAft>
                <a:spcPts val="600"/>
              </a:spcAft>
              <a:buFont typeface="Times" panose="02020603050405020304" pitchFamily="18" charset="0"/>
              <a:buNone/>
            </a:pPr>
            <a:r>
              <a:rPr lang="en-US" dirty="0">
                <a:solidFill>
                  <a:srgbClr val="002060"/>
                </a:solidFill>
              </a:rPr>
              <a:t>Imagine a program that is created to provide the payroll department of a certain company with information about employee paychecks. </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The program contains a parent class called </a:t>
            </a:r>
            <a:r>
              <a:rPr lang="en-US" b="1" dirty="0">
                <a:solidFill>
                  <a:srgbClr val="0070C0"/>
                </a:solidFill>
                <a:latin typeface="Courier New" panose="02070309020205020404" pitchFamily="49" charset="0"/>
              </a:rPr>
              <a:t>Worke</a:t>
            </a:r>
            <a:r>
              <a:rPr lang="en-US" b="1" dirty="0">
                <a:solidFill>
                  <a:srgbClr val="002060"/>
                </a:solidFill>
                <a:latin typeface="Courier New" panose="02070309020205020404" pitchFamily="49" charset="0"/>
              </a:rPr>
              <a:t>r</a:t>
            </a:r>
            <a:r>
              <a:rPr lang="en-US" b="1" dirty="0">
                <a:solidFill>
                  <a:srgbClr val="002060"/>
                </a:solidFill>
              </a:rPr>
              <a:t> </a:t>
            </a:r>
            <a:r>
              <a:rPr lang="en-US" dirty="0">
                <a:solidFill>
                  <a:srgbClr val="002060"/>
                </a:solidFill>
              </a:rPr>
              <a:t>with members that describe things common to all employees. </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It also has several child classes that contain members with information specific to different types of workers (such as truck drivers, clerical staff, etc.). </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The </a:t>
            </a:r>
            <a:r>
              <a:rPr lang="en-US" b="1" dirty="0">
                <a:solidFill>
                  <a:srgbClr val="0070C0"/>
                </a:solidFill>
                <a:latin typeface="Courier New" panose="02070309020205020404" pitchFamily="49" charset="0"/>
              </a:rPr>
              <a:t>Worker</a:t>
            </a:r>
            <a:r>
              <a:rPr lang="en-US" dirty="0">
                <a:solidFill>
                  <a:srgbClr val="002060"/>
                </a:solidFill>
              </a:rPr>
              <a:t> parent class, among other things, computes the gross pay of an employee but different types of employees have paychecks calculated in different ways.</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The following slides show, in general, how OOP’s property of polymorphism can handle this problem. </a:t>
            </a:r>
          </a:p>
          <a:p>
            <a:pPr marL="0" indent="0">
              <a:buNone/>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194918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idx="4294967295"/>
          </p:nvPr>
        </p:nvSpPr>
        <p:spPr>
          <a:xfrm>
            <a:off x="1021977" y="1118795"/>
            <a:ext cx="9337675" cy="4647303"/>
          </a:xfrm>
        </p:spPr>
        <p:txBody>
          <a:bodyPr>
            <a:noAutofit/>
          </a:bodyPr>
          <a:lstStyle/>
          <a:p>
            <a:pPr marL="0" indent="0">
              <a:lnSpc>
                <a:spcPct val="100000"/>
              </a:lnSpc>
              <a:spcBef>
                <a:spcPts val="0"/>
              </a:spcBef>
              <a:spcAft>
                <a:spcPts val="600"/>
              </a:spcAft>
            </a:pPr>
            <a:r>
              <a:rPr lang="en-US" dirty="0">
                <a:solidFill>
                  <a:srgbClr val="002060"/>
                </a:solidFill>
              </a:rPr>
              <a:t>The </a:t>
            </a:r>
            <a:r>
              <a:rPr lang="en-US" b="1" dirty="0">
                <a:solidFill>
                  <a:srgbClr val="0070C0"/>
                </a:solidFill>
                <a:latin typeface="Courier New" panose="02070309020205020404" pitchFamily="49" charset="0"/>
              </a:rPr>
              <a:t>Worker</a:t>
            </a:r>
            <a:r>
              <a:rPr lang="en-US" dirty="0">
                <a:solidFill>
                  <a:srgbClr val="002060"/>
                </a:solidFill>
              </a:rPr>
              <a:t> parent class computes the gross pay of an employee with a method called </a:t>
            </a:r>
            <a:r>
              <a:rPr lang="en-US" dirty="0" err="1" smtClean="0">
                <a:solidFill>
                  <a:srgbClr val="002060"/>
                </a:solidFill>
                <a:latin typeface="Courier New" panose="02070309020205020404" pitchFamily="49" charset="0"/>
              </a:rPr>
              <a:t>ComputeGross</a:t>
            </a:r>
            <a:r>
              <a:rPr lang="en-US" dirty="0" smtClean="0">
                <a:solidFill>
                  <a:srgbClr val="002060"/>
                </a:solidFill>
                <a:latin typeface="Courier New" panose="02070309020205020404" pitchFamily="49" charset="0"/>
              </a:rPr>
              <a:t>()</a:t>
            </a:r>
            <a:r>
              <a:rPr lang="en-US" dirty="0" smtClean="0">
                <a:solidFill>
                  <a:srgbClr val="002060"/>
                </a:solidFill>
              </a:rPr>
              <a:t> </a:t>
            </a:r>
            <a:r>
              <a:rPr lang="en-US" dirty="0">
                <a:solidFill>
                  <a:srgbClr val="002060"/>
                </a:solidFill>
              </a:rPr>
              <a:t>which uses the results of two other methods in the class: </a:t>
            </a:r>
          </a:p>
          <a:p>
            <a:pPr marL="342900" lvl="1" indent="-342900">
              <a:lnSpc>
                <a:spcPct val="100000"/>
              </a:lnSpc>
              <a:spcBef>
                <a:spcPts val="0"/>
              </a:spcBef>
              <a:spcAft>
                <a:spcPts val="600"/>
              </a:spcAft>
              <a:buFont typeface="Wingdings" panose="05000000000000000000" pitchFamily="2" charset="2"/>
              <a:buChar char="Ø"/>
            </a:pPr>
            <a:r>
              <a:rPr lang="en-US" sz="2000" dirty="0" err="1">
                <a:solidFill>
                  <a:srgbClr val="002060"/>
                </a:solidFill>
                <a:latin typeface="Courier New" panose="02070309020205020404" pitchFamily="49" charset="0"/>
              </a:rPr>
              <a:t>ComputeReg</a:t>
            </a:r>
            <a:r>
              <a:rPr lang="en-US" sz="2000" dirty="0">
                <a:solidFill>
                  <a:srgbClr val="002060"/>
                </a:solidFill>
                <a:latin typeface="Courier New" panose="02070309020205020404" pitchFamily="49" charset="0"/>
              </a:rPr>
              <a:t>()</a:t>
            </a:r>
            <a:r>
              <a:rPr lang="en-US" sz="2000" dirty="0">
                <a:solidFill>
                  <a:srgbClr val="002060"/>
                </a:solidFill>
              </a:rPr>
              <a:t> calculates regular pay: </a:t>
            </a:r>
            <a:r>
              <a:rPr lang="en-US" sz="2000" dirty="0" smtClean="0">
                <a:solidFill>
                  <a:srgbClr val="002060"/>
                </a:solidFill>
              </a:rPr>
              <a:t>hourly </a:t>
            </a:r>
            <a:r>
              <a:rPr lang="en-US" sz="2000" dirty="0">
                <a:solidFill>
                  <a:srgbClr val="002060"/>
                </a:solidFill>
              </a:rPr>
              <a:t>rate X </a:t>
            </a:r>
            <a:r>
              <a:rPr lang="en-US" sz="2000" dirty="0" smtClean="0">
                <a:solidFill>
                  <a:srgbClr val="002060"/>
                </a:solidFill>
              </a:rPr>
              <a:t>hours </a:t>
            </a:r>
            <a:r>
              <a:rPr lang="en-US" sz="2000" dirty="0">
                <a:solidFill>
                  <a:srgbClr val="002060"/>
                </a:solidFill>
              </a:rPr>
              <a:t>up to 40 </a:t>
            </a:r>
          </a:p>
          <a:p>
            <a:pPr marL="342900" lvl="1" indent="-342900">
              <a:lnSpc>
                <a:spcPct val="100000"/>
              </a:lnSpc>
              <a:spcBef>
                <a:spcPts val="0"/>
              </a:spcBef>
              <a:spcAft>
                <a:spcPts val="600"/>
              </a:spcAft>
              <a:buFont typeface="Wingdings" panose="05000000000000000000" pitchFamily="2" charset="2"/>
              <a:buChar char="Ø"/>
            </a:pPr>
            <a:r>
              <a:rPr lang="en-US" sz="2000" dirty="0" err="1">
                <a:solidFill>
                  <a:srgbClr val="002060"/>
                </a:solidFill>
                <a:latin typeface="Courier New" panose="02070309020205020404" pitchFamily="49" charset="0"/>
              </a:rPr>
              <a:t>ComputeOT</a:t>
            </a:r>
            <a:r>
              <a:rPr lang="en-US" sz="2000" dirty="0">
                <a:solidFill>
                  <a:srgbClr val="002060"/>
                </a:solidFill>
                <a:latin typeface="Courier New" panose="02070309020205020404" pitchFamily="49" charset="0"/>
              </a:rPr>
              <a:t>()</a:t>
            </a:r>
            <a:r>
              <a:rPr lang="en-US" sz="2000" dirty="0">
                <a:solidFill>
                  <a:srgbClr val="002060"/>
                </a:solidFill>
              </a:rPr>
              <a:t> calculates overtime pay by </a:t>
            </a:r>
            <a:r>
              <a:rPr lang="en-US" sz="2000" dirty="0" smtClean="0">
                <a:solidFill>
                  <a:srgbClr val="002060"/>
                </a:solidFill>
              </a:rPr>
              <a:t>hours </a:t>
            </a:r>
            <a:r>
              <a:rPr lang="en-US" sz="2000" dirty="0">
                <a:solidFill>
                  <a:srgbClr val="002060"/>
                </a:solidFill>
              </a:rPr>
              <a:t>over 40 X 1.5 X </a:t>
            </a:r>
            <a:r>
              <a:rPr lang="en-US" sz="2000" dirty="0" smtClean="0">
                <a:solidFill>
                  <a:srgbClr val="002060"/>
                </a:solidFill>
              </a:rPr>
              <a:t>hourly rate</a:t>
            </a:r>
            <a:endParaRPr lang="en-US" sz="2000" dirty="0">
              <a:solidFill>
                <a:srgbClr val="002060"/>
              </a:solidFill>
            </a:endParaRPr>
          </a:p>
          <a:p>
            <a:pPr marL="342900" lvl="1" indent="-342900">
              <a:lnSpc>
                <a:spcPct val="100000"/>
              </a:lnSpc>
              <a:spcBef>
                <a:spcPts val="0"/>
              </a:spcBef>
              <a:spcAft>
                <a:spcPts val="600"/>
              </a:spcAft>
              <a:buFont typeface="Wingdings" panose="05000000000000000000" pitchFamily="2" charset="2"/>
              <a:buChar char="Ø"/>
            </a:pPr>
            <a:r>
              <a:rPr lang="en-US" sz="2000" dirty="0" err="1">
                <a:solidFill>
                  <a:srgbClr val="002060"/>
                </a:solidFill>
                <a:latin typeface="Courier New" panose="02070309020205020404" pitchFamily="49" charset="0"/>
              </a:rPr>
              <a:t>ComputeGross</a:t>
            </a:r>
            <a:r>
              <a:rPr lang="en-US" sz="2000" dirty="0">
                <a:solidFill>
                  <a:srgbClr val="002060"/>
                </a:solidFill>
                <a:latin typeface="Courier New" panose="02070309020205020404" pitchFamily="49" charset="0"/>
              </a:rPr>
              <a:t>()</a:t>
            </a:r>
            <a:r>
              <a:rPr lang="en-US" sz="2000" dirty="0">
                <a:solidFill>
                  <a:srgbClr val="002060"/>
                </a:solidFill>
              </a:rPr>
              <a:t> uses the following formula: </a:t>
            </a:r>
          </a:p>
          <a:p>
            <a:pPr marL="0" lvl="1" indent="0">
              <a:lnSpc>
                <a:spcPct val="100000"/>
              </a:lnSpc>
              <a:spcBef>
                <a:spcPts val="0"/>
              </a:spcBef>
              <a:spcAft>
                <a:spcPts val="600"/>
              </a:spcAft>
              <a:buFontTx/>
              <a:buNone/>
            </a:pPr>
            <a:r>
              <a:rPr lang="en-US" sz="2000" b="1" dirty="0" smtClean="0">
                <a:solidFill>
                  <a:srgbClr val="0070C0"/>
                </a:solidFill>
                <a:latin typeface="Courier New" panose="02070309020205020404" pitchFamily="49" charset="0"/>
              </a:rPr>
              <a:t>	Gross</a:t>
            </a:r>
            <a:r>
              <a:rPr lang="en-US" sz="2000" dirty="0" smtClean="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 </a:t>
            </a:r>
            <a:r>
              <a:rPr lang="en-US" sz="2000" dirty="0" err="1">
                <a:solidFill>
                  <a:srgbClr val="002060"/>
                </a:solidFill>
                <a:latin typeface="Courier New" panose="02070309020205020404" pitchFamily="49" charset="0"/>
              </a:rPr>
              <a:t>ComputeReg</a:t>
            </a:r>
            <a:r>
              <a:rPr lang="en-US" sz="2000" dirty="0">
                <a:solidFill>
                  <a:srgbClr val="002060"/>
                </a:solidFill>
                <a:latin typeface="Courier New" panose="02070309020205020404" pitchFamily="49" charset="0"/>
              </a:rPr>
              <a:t>(</a:t>
            </a:r>
            <a:r>
              <a:rPr lang="en-US" sz="2000" b="1" dirty="0" err="1">
                <a:solidFill>
                  <a:srgbClr val="0070C0"/>
                </a:solidFill>
                <a:latin typeface="Courier New" panose="02070309020205020404" pitchFamily="49" charset="0"/>
              </a:rPr>
              <a:t>RegHours</a:t>
            </a:r>
            <a:r>
              <a:rPr lang="en-US" sz="2000" dirty="0">
                <a:solidFill>
                  <a:srgbClr val="002060"/>
                </a:solidFill>
                <a:latin typeface="Courier New" panose="02070309020205020404" pitchFamily="49" charset="0"/>
              </a:rPr>
              <a:t>) + </a:t>
            </a:r>
            <a:r>
              <a:rPr lang="en-US" sz="2000" dirty="0" err="1">
                <a:solidFill>
                  <a:srgbClr val="002060"/>
                </a:solidFill>
                <a:latin typeface="Courier New" panose="02070309020205020404" pitchFamily="49" charset="0"/>
              </a:rPr>
              <a:t>ComputeOT</a:t>
            </a:r>
            <a:r>
              <a:rPr lang="en-US" sz="2000" dirty="0">
                <a:solidFill>
                  <a:srgbClr val="002060"/>
                </a:solidFill>
                <a:latin typeface="Courier New" panose="02070309020205020404" pitchFamily="49" charset="0"/>
              </a:rPr>
              <a:t>(</a:t>
            </a:r>
            <a:r>
              <a:rPr lang="en-US" sz="2000" b="1" dirty="0" err="1">
                <a:solidFill>
                  <a:srgbClr val="0070C0"/>
                </a:solidFill>
                <a:latin typeface="Courier New" panose="02070309020205020404" pitchFamily="49" charset="0"/>
              </a:rPr>
              <a:t>OverHours</a:t>
            </a:r>
            <a:r>
              <a:rPr lang="en-US" sz="2000" dirty="0">
                <a:solidFill>
                  <a:srgbClr val="002060"/>
                </a:solidFill>
                <a:latin typeface="Courier New" panose="02070309020205020404" pitchFamily="49" charset="0"/>
              </a:rPr>
              <a:t>)</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Student </a:t>
            </a:r>
            <a:r>
              <a:rPr lang="en-US" dirty="0">
                <a:solidFill>
                  <a:srgbClr val="002060"/>
                </a:solidFill>
              </a:rPr>
              <a:t>workers’ overtime is calculated differently:</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 </a:t>
            </a:r>
            <a:r>
              <a:rPr lang="en-US" dirty="0" smtClean="0">
                <a:solidFill>
                  <a:srgbClr val="002060"/>
                </a:solidFill>
              </a:rPr>
              <a:t>	at </a:t>
            </a:r>
            <a:r>
              <a:rPr lang="en-US" dirty="0">
                <a:solidFill>
                  <a:srgbClr val="002060"/>
                </a:solidFill>
              </a:rPr>
              <a:t>1.75 X </a:t>
            </a:r>
            <a:r>
              <a:rPr lang="en-US" dirty="0" smtClean="0">
                <a:solidFill>
                  <a:srgbClr val="002060"/>
                </a:solidFill>
              </a:rPr>
              <a:t>hourly </a:t>
            </a:r>
            <a:r>
              <a:rPr lang="en-US" dirty="0">
                <a:solidFill>
                  <a:srgbClr val="002060"/>
                </a:solidFill>
              </a:rPr>
              <a:t>rate for </a:t>
            </a:r>
            <a:r>
              <a:rPr lang="en-US" dirty="0" smtClean="0">
                <a:solidFill>
                  <a:srgbClr val="002060"/>
                </a:solidFill>
              </a:rPr>
              <a:t>hours </a:t>
            </a:r>
            <a:r>
              <a:rPr lang="en-US" dirty="0">
                <a:solidFill>
                  <a:srgbClr val="002060"/>
                </a:solidFill>
              </a:rPr>
              <a:t>over </a:t>
            </a:r>
            <a:r>
              <a:rPr lang="en-US" dirty="0" smtClean="0">
                <a:solidFill>
                  <a:srgbClr val="002060"/>
                </a:solidFill>
              </a:rPr>
              <a:t>40</a:t>
            </a:r>
            <a:endParaRPr lang="en-US" dirty="0">
              <a:solidFill>
                <a:srgbClr val="002060"/>
              </a:solidFill>
            </a:endParaRPr>
          </a:p>
          <a:p>
            <a:pPr>
              <a:lnSpc>
                <a:spcPct val="100000"/>
              </a:lnSpc>
              <a:spcBef>
                <a:spcPts val="0"/>
              </a:spcBef>
              <a:spcAft>
                <a:spcPts val="600"/>
              </a:spcAft>
              <a:buFont typeface="Wingdings" panose="05000000000000000000" pitchFamily="2" charset="2"/>
              <a:buChar char="Ø"/>
            </a:pPr>
            <a:r>
              <a:rPr lang="en-US" dirty="0">
                <a:solidFill>
                  <a:srgbClr val="002060"/>
                </a:solidFill>
              </a:rPr>
              <a:t>The child class, </a:t>
            </a:r>
            <a:r>
              <a:rPr lang="en-US" b="1" dirty="0" err="1">
                <a:solidFill>
                  <a:srgbClr val="0070C0"/>
                </a:solidFill>
                <a:latin typeface="Courier New" panose="02070309020205020404" pitchFamily="49" charset="0"/>
              </a:rPr>
              <a:t>StudentWorker</a:t>
            </a:r>
            <a:r>
              <a:rPr lang="en-US" dirty="0">
                <a:solidFill>
                  <a:srgbClr val="002060"/>
                </a:solidFill>
              </a:rPr>
              <a:t>, can use </a:t>
            </a:r>
            <a:r>
              <a:rPr lang="en-US" dirty="0" err="1">
                <a:solidFill>
                  <a:srgbClr val="002060"/>
                </a:solidFill>
                <a:latin typeface="Courier New" panose="02070309020205020404" pitchFamily="49" charset="0"/>
              </a:rPr>
              <a:t>ComputeGross</a:t>
            </a:r>
            <a:r>
              <a:rPr lang="en-US" dirty="0">
                <a:solidFill>
                  <a:srgbClr val="002060"/>
                </a:solidFill>
                <a:latin typeface="Courier New" panose="02070309020205020404" pitchFamily="49" charset="0"/>
              </a:rPr>
              <a:t>()</a:t>
            </a:r>
            <a:r>
              <a:rPr lang="en-US" dirty="0">
                <a:solidFill>
                  <a:srgbClr val="002060"/>
                </a:solidFill>
              </a:rPr>
              <a:t> but must use its own method for overtime </a:t>
            </a:r>
            <a:r>
              <a:rPr lang="en-US" dirty="0" smtClean="0">
                <a:solidFill>
                  <a:srgbClr val="002060"/>
                </a:solidFill>
              </a:rPr>
              <a:t>pay.  </a:t>
            </a:r>
            <a:endParaRPr lang="en-US" dirty="0">
              <a:solidFill>
                <a:srgbClr val="002060"/>
              </a:solidFill>
            </a:endParaRPr>
          </a:p>
          <a:p>
            <a:pPr marL="342900" lvl="1" indent="-342900">
              <a:lnSpc>
                <a:spcPct val="100000"/>
              </a:lnSpc>
              <a:spcBef>
                <a:spcPts val="0"/>
              </a:spcBef>
              <a:spcAft>
                <a:spcPts val="600"/>
              </a:spcAft>
              <a:buFont typeface="Wingdings" panose="05000000000000000000" pitchFamily="2" charset="2"/>
              <a:buChar char="Ø"/>
            </a:pPr>
            <a:r>
              <a:rPr lang="en-US" sz="2000" dirty="0" err="1">
                <a:solidFill>
                  <a:srgbClr val="002060"/>
                </a:solidFill>
                <a:latin typeface="Courier New" panose="02070309020205020404" pitchFamily="49" charset="0"/>
              </a:rPr>
              <a:t>ComputeGross</a:t>
            </a:r>
            <a:r>
              <a:rPr lang="en-US" sz="2000" dirty="0">
                <a:solidFill>
                  <a:srgbClr val="002060"/>
                </a:solidFill>
                <a:latin typeface="Courier New" panose="02070309020205020404" pitchFamily="49" charset="0"/>
              </a:rPr>
              <a:t>()</a:t>
            </a:r>
            <a:r>
              <a:rPr lang="en-US" sz="2000" dirty="0">
                <a:solidFill>
                  <a:srgbClr val="002060"/>
                </a:solidFill>
              </a:rPr>
              <a:t> uses a </a:t>
            </a:r>
            <a:r>
              <a:rPr lang="en-US" sz="2000" dirty="0" err="1">
                <a:solidFill>
                  <a:srgbClr val="002060"/>
                </a:solidFill>
                <a:latin typeface="Courier New" panose="02070309020205020404" pitchFamily="49" charset="0"/>
              </a:rPr>
              <a:t>ComputeOT</a:t>
            </a:r>
            <a:r>
              <a:rPr lang="en-US" sz="2000" dirty="0">
                <a:solidFill>
                  <a:srgbClr val="002060"/>
                </a:solidFill>
                <a:latin typeface="Courier New" panose="02070309020205020404" pitchFamily="49" charset="0"/>
              </a:rPr>
              <a:t>()</a:t>
            </a:r>
            <a:r>
              <a:rPr lang="en-US" sz="2000" dirty="0">
                <a:solidFill>
                  <a:srgbClr val="002060"/>
                </a:solidFill>
              </a:rPr>
              <a:t> method which is in the parent class. </a:t>
            </a:r>
          </a:p>
          <a:p>
            <a:pPr marL="342900" lvl="1"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Must tell the parent class that, for </a:t>
            </a:r>
            <a:r>
              <a:rPr lang="en-US" sz="2000" b="1" dirty="0" err="1">
                <a:solidFill>
                  <a:srgbClr val="0070C0"/>
                </a:solidFill>
                <a:latin typeface="Courier New" panose="02070309020205020404" pitchFamily="49" charset="0"/>
              </a:rPr>
              <a:t>StudentWorker</a:t>
            </a:r>
            <a:r>
              <a:rPr lang="en-US" sz="2000" dirty="0">
                <a:solidFill>
                  <a:srgbClr val="002060"/>
                </a:solidFill>
              </a:rPr>
              <a:t> objects, it must use the </a:t>
            </a:r>
            <a:r>
              <a:rPr lang="en-US" sz="2000" dirty="0" err="1">
                <a:solidFill>
                  <a:srgbClr val="002060"/>
                </a:solidFill>
                <a:latin typeface="Courier New" panose="02070309020205020404" pitchFamily="49" charset="0"/>
              </a:rPr>
              <a:t>ComputeOT</a:t>
            </a:r>
            <a:r>
              <a:rPr lang="en-US" sz="2000" dirty="0">
                <a:solidFill>
                  <a:srgbClr val="002060"/>
                </a:solidFill>
                <a:latin typeface="Courier New" panose="02070309020205020404" pitchFamily="49" charset="0"/>
              </a:rPr>
              <a:t>()</a:t>
            </a:r>
            <a:r>
              <a:rPr lang="en-US" sz="2000" dirty="0">
                <a:solidFill>
                  <a:srgbClr val="002060"/>
                </a:solidFill>
              </a:rPr>
              <a:t> method from the subclass and not from its own class</a:t>
            </a:r>
          </a:p>
          <a:p>
            <a:pPr marL="0" indent="0">
              <a:lnSpc>
                <a:spcPct val="100000"/>
              </a:lnSpc>
              <a:spcAft>
                <a:spcPts val="600"/>
              </a:spcAft>
              <a:buNone/>
            </a:pPr>
            <a:endParaRPr lang="en-US" dirty="0">
              <a:solidFill>
                <a:srgbClr val="002060"/>
              </a:solidFill>
            </a:endParaRPr>
          </a:p>
        </p:txBody>
      </p:sp>
      <p:sp>
        <p:nvSpPr>
          <p:cNvPr id="2" name="Title 1"/>
          <p:cNvSpPr>
            <a:spLocks noGrp="1"/>
          </p:cNvSpPr>
          <p:nvPr>
            <p:ph type="title" idx="4294967295"/>
          </p:nvPr>
        </p:nvSpPr>
        <p:spPr>
          <a:xfrm>
            <a:off x="1021977" y="236668"/>
            <a:ext cx="8821270" cy="688490"/>
          </a:xfrm>
        </p:spPr>
        <p:txBody>
          <a:bodyPr>
            <a:noAutofit/>
          </a:bodyPr>
          <a:lstStyle/>
          <a:p>
            <a:r>
              <a:rPr lang="en-US" sz="3600" b="1" dirty="0" smtClean="0">
                <a:solidFill>
                  <a:schemeClr val="accent1">
                    <a:lumMod val="75000"/>
                  </a:schemeClr>
                </a:solidFill>
              </a:rPr>
              <a:t>Polymorphism and Virtual Methods </a:t>
            </a:r>
            <a:r>
              <a:rPr lang="en-US" sz="1800" b="1" dirty="0" smtClean="0">
                <a:solidFill>
                  <a:schemeClr val="accent1">
                    <a:lumMod val="75000"/>
                  </a:schemeClr>
                </a:solidFill>
              </a:rPr>
              <a:t>(continued)</a:t>
            </a:r>
            <a:endParaRPr lang="en-US" sz="1800" b="1" dirty="0">
              <a:solidFill>
                <a:srgbClr val="002060"/>
              </a:solidFill>
            </a:endParaRPr>
          </a:p>
        </p:txBody>
      </p:sp>
    </p:spTree>
    <p:extLst>
      <p:ext uri="{BB962C8B-B14F-4D97-AF65-F5344CB8AC3E}">
        <p14:creationId xmlns:p14="http://schemas.microsoft.com/office/powerpoint/2010/main" val="2878233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76437"/>
          </a:xfrm>
        </p:spPr>
        <p:txBody>
          <a:bodyPr>
            <a:noAutofit/>
          </a:bodyPr>
          <a:lstStyle/>
          <a:p>
            <a:r>
              <a:rPr lang="en-US" sz="3600" b="1" dirty="0" smtClean="0">
                <a:solidFill>
                  <a:schemeClr val="accent1">
                    <a:lumMod val="75000"/>
                  </a:schemeClr>
                </a:solidFill>
              </a:rPr>
              <a:t>Polymorphism and Virtual Methods </a:t>
            </a:r>
            <a:r>
              <a:rPr lang="en-US" sz="1800" b="1" dirty="0" smtClean="0">
                <a:solidFill>
                  <a:schemeClr val="accent1">
                    <a:lumMod val="75000"/>
                  </a:schemeClr>
                </a:solidFill>
              </a:rPr>
              <a:t>(continued)</a:t>
            </a:r>
            <a:endParaRPr lang="en-US" sz="1800" b="1" dirty="0">
              <a:solidFill>
                <a:srgbClr val="002060"/>
              </a:solidFill>
            </a:endParaRPr>
          </a:p>
        </p:txBody>
      </p:sp>
      <p:sp>
        <p:nvSpPr>
          <p:cNvPr id="5" name="Content Placeholder 4"/>
          <p:cNvSpPr>
            <a:spLocks noGrp="1"/>
          </p:cNvSpPr>
          <p:nvPr>
            <p:ph idx="1"/>
          </p:nvPr>
        </p:nvSpPr>
        <p:spPr/>
        <p:txBody>
          <a:bodyPr>
            <a:noAutofit/>
          </a:bodyPr>
          <a:lstStyle/>
          <a:p>
            <a:pPr marL="0" indent="0">
              <a:lnSpc>
                <a:spcPct val="100000"/>
              </a:lnSpc>
              <a:spcBef>
                <a:spcPts val="0"/>
              </a:spcBef>
              <a:spcAft>
                <a:spcPts val="0"/>
              </a:spcAft>
            </a:pPr>
            <a:r>
              <a:rPr lang="en-US" sz="2400" b="1" dirty="0">
                <a:solidFill>
                  <a:srgbClr val="002060"/>
                </a:solidFill>
              </a:rPr>
              <a:t>Polymorphism</a:t>
            </a:r>
            <a:r>
              <a:rPr lang="en-US" sz="2400" dirty="0">
                <a:solidFill>
                  <a:srgbClr val="002060"/>
                </a:solidFill>
              </a:rPr>
              <a:t> allows us to handle this problem. </a:t>
            </a:r>
            <a:endParaRPr lang="en-US" sz="2400" dirty="0" smtClean="0">
              <a:solidFill>
                <a:srgbClr val="002060"/>
              </a:solidFill>
            </a:endParaRPr>
          </a:p>
          <a:p>
            <a:pPr marL="0" indent="0">
              <a:lnSpc>
                <a:spcPct val="100000"/>
              </a:lnSpc>
              <a:spcBef>
                <a:spcPts val="0"/>
              </a:spcBef>
              <a:spcAft>
                <a:spcPts val="0"/>
              </a:spcAft>
            </a:pPr>
            <a:endParaRPr lang="en-US" sz="2400" dirty="0">
              <a:solidFill>
                <a:srgbClr val="002060"/>
              </a:solidFill>
            </a:endParaRPr>
          </a:p>
          <a:p>
            <a:pPr marL="0" indent="0">
              <a:lnSpc>
                <a:spcPct val="100000"/>
              </a:lnSpc>
              <a:spcBef>
                <a:spcPts val="0"/>
              </a:spcBef>
              <a:spcAft>
                <a:spcPts val="0"/>
              </a:spcAft>
            </a:pPr>
            <a:r>
              <a:rPr lang="en-US" sz="2400" dirty="0">
                <a:solidFill>
                  <a:srgbClr val="002060"/>
                </a:solidFill>
              </a:rPr>
              <a:t>Some OOP languages can declare the </a:t>
            </a:r>
            <a:r>
              <a:rPr lang="en-US" sz="2400" dirty="0" err="1">
                <a:solidFill>
                  <a:srgbClr val="002060"/>
                </a:solidFill>
                <a:latin typeface="Courier New" panose="02070309020205020404" pitchFamily="49" charset="0"/>
              </a:rPr>
              <a:t>ComputeOT</a:t>
            </a:r>
            <a:r>
              <a:rPr lang="en-US" sz="2400" dirty="0">
                <a:solidFill>
                  <a:srgbClr val="002060"/>
                </a:solidFill>
                <a:latin typeface="Courier New" panose="02070309020205020404" pitchFamily="49" charset="0"/>
              </a:rPr>
              <a:t>()</a:t>
            </a:r>
            <a:r>
              <a:rPr lang="en-US" sz="2400" dirty="0">
                <a:solidFill>
                  <a:srgbClr val="002060"/>
                </a:solidFill>
              </a:rPr>
              <a:t> method in the </a:t>
            </a:r>
            <a:r>
              <a:rPr lang="en-US" sz="2400" b="1" dirty="0">
                <a:solidFill>
                  <a:srgbClr val="0070C0"/>
                </a:solidFill>
                <a:latin typeface="Courier New" panose="02070309020205020404" pitchFamily="49" charset="0"/>
              </a:rPr>
              <a:t>Worker</a:t>
            </a:r>
            <a:r>
              <a:rPr lang="en-US" sz="2400" dirty="0">
                <a:solidFill>
                  <a:srgbClr val="002060"/>
                </a:solidFill>
              </a:rPr>
              <a:t> class as a </a:t>
            </a:r>
            <a:r>
              <a:rPr lang="en-US" sz="2400" b="1" dirty="0">
                <a:solidFill>
                  <a:srgbClr val="002060"/>
                </a:solidFill>
              </a:rPr>
              <a:t>virtual method</a:t>
            </a:r>
            <a:r>
              <a:rPr lang="en-US" sz="2400" i="1" dirty="0">
                <a:solidFill>
                  <a:srgbClr val="002060"/>
                </a:solidFill>
              </a:rPr>
              <a:t> </a:t>
            </a:r>
            <a:r>
              <a:rPr lang="en-US" sz="2400" dirty="0">
                <a:solidFill>
                  <a:srgbClr val="002060"/>
                </a:solidFill>
              </a:rPr>
              <a:t>which is only accessed when instructed. </a:t>
            </a:r>
          </a:p>
          <a:p>
            <a:pPr marL="0" lvl="1" indent="0">
              <a:lnSpc>
                <a:spcPct val="100000"/>
              </a:lnSpc>
              <a:spcBef>
                <a:spcPts val="0"/>
              </a:spcBef>
              <a:spcAft>
                <a:spcPts val="0"/>
              </a:spcAft>
              <a:buNone/>
            </a:pPr>
            <a:endParaRPr lang="en-US" sz="2400" dirty="0" smtClean="0">
              <a:solidFill>
                <a:srgbClr val="002060"/>
              </a:solidFill>
            </a:endParaRPr>
          </a:p>
          <a:p>
            <a:pPr marL="0" lvl="1" indent="0">
              <a:lnSpc>
                <a:spcPct val="100000"/>
              </a:lnSpc>
              <a:spcBef>
                <a:spcPts val="0"/>
              </a:spcBef>
              <a:spcAft>
                <a:spcPts val="0"/>
              </a:spcAft>
              <a:buNone/>
            </a:pPr>
            <a:r>
              <a:rPr lang="en-US" sz="2400" dirty="0" smtClean="0">
                <a:solidFill>
                  <a:srgbClr val="002060"/>
                </a:solidFill>
              </a:rPr>
              <a:t>This allows </a:t>
            </a:r>
            <a:r>
              <a:rPr lang="en-US" sz="2400" b="1" dirty="0" err="1">
                <a:solidFill>
                  <a:srgbClr val="0070C0"/>
                </a:solidFill>
                <a:latin typeface="Courier New" panose="02070309020205020404" pitchFamily="49" charset="0"/>
              </a:rPr>
              <a:t>StudentWorker</a:t>
            </a:r>
            <a:r>
              <a:rPr lang="en-US" sz="2400" dirty="0">
                <a:solidFill>
                  <a:srgbClr val="002060"/>
                </a:solidFill>
              </a:rPr>
              <a:t> to make use of the </a:t>
            </a:r>
            <a:r>
              <a:rPr lang="en-US" sz="2400" dirty="0" err="1">
                <a:solidFill>
                  <a:srgbClr val="002060"/>
                </a:solidFill>
                <a:latin typeface="Courier New" panose="02070309020205020404" pitchFamily="49" charset="0"/>
              </a:rPr>
              <a:t>ComputeGross</a:t>
            </a:r>
            <a:r>
              <a:rPr lang="en-US" sz="2400" dirty="0">
                <a:solidFill>
                  <a:srgbClr val="002060"/>
                </a:solidFill>
                <a:latin typeface="Courier New" panose="02070309020205020404" pitchFamily="49" charset="0"/>
              </a:rPr>
              <a:t>()</a:t>
            </a:r>
            <a:r>
              <a:rPr lang="en-US" sz="2400" dirty="0">
                <a:solidFill>
                  <a:srgbClr val="002060"/>
                </a:solidFill>
              </a:rPr>
              <a:t> method in the parent class and substitute its own </a:t>
            </a:r>
            <a:r>
              <a:rPr lang="en-US" sz="2400" dirty="0" err="1">
                <a:solidFill>
                  <a:srgbClr val="002060"/>
                </a:solidFill>
                <a:latin typeface="Courier New" panose="02070309020205020404" pitchFamily="49" charset="0"/>
              </a:rPr>
              <a:t>ComputeOT</a:t>
            </a:r>
            <a:r>
              <a:rPr lang="en-US" sz="2400" dirty="0">
                <a:solidFill>
                  <a:srgbClr val="002060"/>
                </a:solidFill>
                <a:latin typeface="Courier New" panose="02070309020205020404" pitchFamily="49" charset="0"/>
              </a:rPr>
              <a:t>() </a:t>
            </a:r>
            <a:r>
              <a:rPr lang="en-US" sz="2400" dirty="0">
                <a:solidFill>
                  <a:srgbClr val="002060"/>
                </a:solidFill>
              </a:rPr>
              <a:t>method for the one defined in the parent class.</a:t>
            </a:r>
          </a:p>
          <a:p>
            <a:pPr marL="0" indent="0">
              <a:lnSpc>
                <a:spcPct val="100000"/>
              </a:lnSpc>
              <a:spcBef>
                <a:spcPts val="0"/>
              </a:spcBef>
              <a:spcAft>
                <a:spcPts val="0"/>
              </a:spcAft>
              <a:buNone/>
            </a:pP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18213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2915"/>
          </a:xfrm>
        </p:spPr>
        <p:txBody>
          <a:bodyPr>
            <a:normAutofit fontScale="90000"/>
          </a:bodyPr>
          <a:lstStyle/>
          <a:p>
            <a:r>
              <a:rPr lang="en-US" b="1" dirty="0" smtClean="0">
                <a:solidFill>
                  <a:schemeClr val="accent1">
                    <a:lumMod val="75000"/>
                  </a:schemeClr>
                </a:solidFill>
              </a:rPr>
              <a:t>11.3 Object-Oriented Program Design </a:t>
            </a:r>
            <a:br>
              <a:rPr lang="en-US" b="1" dirty="0" smtClean="0">
                <a:solidFill>
                  <a:schemeClr val="accent1">
                    <a:lumMod val="75000"/>
                  </a:schemeClr>
                </a:solidFill>
              </a:rPr>
            </a:br>
            <a:r>
              <a:rPr lang="en-US" b="1" dirty="0">
                <a:solidFill>
                  <a:schemeClr val="accent1">
                    <a:lumMod val="75000"/>
                  </a:schemeClr>
                </a:solidFill>
              </a:rPr>
              <a:t> </a:t>
            </a:r>
            <a:r>
              <a:rPr lang="en-US" b="1" dirty="0" smtClean="0">
                <a:solidFill>
                  <a:schemeClr val="accent1">
                    <a:lumMod val="75000"/>
                  </a:schemeClr>
                </a:solidFill>
              </a:rPr>
              <a:t>         and Modeling</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10058400" cy="3888092"/>
          </a:xfrm>
        </p:spPr>
        <p:txBody>
          <a:bodyPr>
            <a:normAutofit/>
          </a:bodyPr>
          <a:lstStyle/>
          <a:p>
            <a:r>
              <a:rPr lang="en-US" sz="2400" dirty="0" smtClean="0">
                <a:solidFill>
                  <a:srgbClr val="002060"/>
                </a:solidFill>
              </a:rPr>
              <a:t>OOP </a:t>
            </a:r>
            <a:r>
              <a:rPr lang="en-US" sz="2400" dirty="0">
                <a:solidFill>
                  <a:srgbClr val="002060"/>
                </a:solidFill>
              </a:rPr>
              <a:t>design emphasizes determining the </a:t>
            </a:r>
            <a:r>
              <a:rPr lang="en-US" sz="2400" b="1" dirty="0">
                <a:solidFill>
                  <a:srgbClr val="002060"/>
                </a:solidFill>
              </a:rPr>
              <a:t>objects </a:t>
            </a:r>
            <a:r>
              <a:rPr lang="en-US" sz="2400" dirty="0">
                <a:solidFill>
                  <a:srgbClr val="002060"/>
                </a:solidFill>
              </a:rPr>
              <a:t>needed to solve a given problem. </a:t>
            </a:r>
          </a:p>
          <a:p>
            <a:r>
              <a:rPr lang="en-US" sz="2400" dirty="0">
                <a:solidFill>
                  <a:srgbClr val="002060"/>
                </a:solidFill>
              </a:rPr>
              <a:t>In terms of the </a:t>
            </a:r>
            <a:r>
              <a:rPr lang="en-US" sz="2400" b="1" dirty="0">
                <a:solidFill>
                  <a:srgbClr val="002060"/>
                </a:solidFill>
              </a:rPr>
              <a:t>program development</a:t>
            </a:r>
            <a:r>
              <a:rPr lang="en-US" sz="2400" dirty="0">
                <a:solidFill>
                  <a:srgbClr val="002060"/>
                </a:solidFill>
              </a:rPr>
              <a:t> </a:t>
            </a:r>
            <a:r>
              <a:rPr lang="en-US" sz="2400" b="1" dirty="0">
                <a:solidFill>
                  <a:srgbClr val="002060"/>
                </a:solidFill>
              </a:rPr>
              <a:t>cycle</a:t>
            </a:r>
            <a:r>
              <a:rPr lang="en-US" sz="2400" dirty="0">
                <a:solidFill>
                  <a:srgbClr val="002060"/>
                </a:solidFill>
              </a:rPr>
              <a:t>—problem analysis, program design, program coding, and program testing—it is the analysis phase that differs the most between the two approaches. </a:t>
            </a:r>
          </a:p>
          <a:p>
            <a:r>
              <a:rPr lang="en-US" sz="2400" dirty="0">
                <a:solidFill>
                  <a:srgbClr val="002060"/>
                </a:solidFill>
              </a:rPr>
              <a:t>To develop an OOP program, the analysis phase entails the following:</a:t>
            </a:r>
          </a:p>
          <a:p>
            <a:pPr marL="658368" lvl="1" indent="-457200">
              <a:buFont typeface="+mj-lt"/>
              <a:buAutoNum type="arabicPeriod"/>
            </a:pPr>
            <a:r>
              <a:rPr lang="en-US" sz="2000" b="1" dirty="0">
                <a:solidFill>
                  <a:srgbClr val="002060"/>
                </a:solidFill>
              </a:rPr>
              <a:t>Identifying the classes</a:t>
            </a:r>
            <a:r>
              <a:rPr lang="en-US" sz="2000" dirty="0">
                <a:solidFill>
                  <a:srgbClr val="002060"/>
                </a:solidFill>
              </a:rPr>
              <a:t> to be used in the program</a:t>
            </a:r>
          </a:p>
          <a:p>
            <a:pPr marL="658368" lvl="1" indent="-457200">
              <a:buFont typeface="+mj-lt"/>
              <a:buAutoNum type="arabicPeriod"/>
            </a:pPr>
            <a:r>
              <a:rPr lang="en-US" sz="2000" b="1" dirty="0">
                <a:solidFill>
                  <a:srgbClr val="002060"/>
                </a:solidFill>
              </a:rPr>
              <a:t>Determining the attributes</a:t>
            </a:r>
            <a:r>
              <a:rPr lang="en-US" sz="2000" dirty="0">
                <a:solidFill>
                  <a:srgbClr val="002060"/>
                </a:solidFill>
              </a:rPr>
              <a:t> needed for the classes</a:t>
            </a:r>
          </a:p>
          <a:p>
            <a:pPr marL="658368" lvl="1" indent="-457200">
              <a:buFont typeface="+mj-lt"/>
              <a:buAutoNum type="arabicPeriod"/>
            </a:pPr>
            <a:r>
              <a:rPr lang="en-US" sz="2000" b="1" dirty="0">
                <a:solidFill>
                  <a:srgbClr val="002060"/>
                </a:solidFill>
              </a:rPr>
              <a:t>Determining the methods</a:t>
            </a:r>
            <a:r>
              <a:rPr lang="en-US" sz="2000" dirty="0">
                <a:solidFill>
                  <a:srgbClr val="002060"/>
                </a:solidFill>
              </a:rPr>
              <a:t> needed for the classes</a:t>
            </a:r>
          </a:p>
          <a:p>
            <a:pPr marL="658368" lvl="1" indent="-457200">
              <a:buFont typeface="+mj-lt"/>
              <a:buAutoNum type="arabicPeriod"/>
            </a:pPr>
            <a:r>
              <a:rPr lang="en-US" sz="2000" b="1" dirty="0">
                <a:solidFill>
                  <a:srgbClr val="002060"/>
                </a:solidFill>
              </a:rPr>
              <a:t>Determining the relationships</a:t>
            </a:r>
            <a:r>
              <a:rPr lang="en-US" sz="2000" dirty="0">
                <a:solidFill>
                  <a:srgbClr val="002060"/>
                </a:solidFill>
              </a:rPr>
              <a:t> among the classes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Modeling Languages</a:t>
            </a:r>
            <a:endParaRPr lang="en-US" sz="4000" b="1" dirty="0">
              <a:solidFill>
                <a:schemeClr val="accent1">
                  <a:lumMod val="75000"/>
                </a:schemeClr>
              </a:solidFill>
            </a:endParaRPr>
          </a:p>
        </p:txBody>
      </p:sp>
      <p:sp>
        <p:nvSpPr>
          <p:cNvPr id="3" name="Content Placeholder 2"/>
          <p:cNvSpPr>
            <a:spLocks noGrp="1"/>
          </p:cNvSpPr>
          <p:nvPr>
            <p:ph idx="1"/>
          </p:nvPr>
        </p:nvSpPr>
        <p:spPr>
          <a:xfrm>
            <a:off x="1247887" y="1845734"/>
            <a:ext cx="9283848" cy="4023360"/>
          </a:xfrm>
        </p:spPr>
        <p:txBody>
          <a:bodyPr>
            <a:noAutofit/>
          </a:bodyPr>
          <a:lstStyle/>
          <a:p>
            <a:pPr>
              <a:lnSpc>
                <a:spcPct val="100000"/>
              </a:lnSpc>
              <a:spcBef>
                <a:spcPts val="0"/>
              </a:spcBef>
              <a:spcAft>
                <a:spcPts val="1200"/>
              </a:spcAft>
              <a:buFont typeface="Wingdings" panose="05000000000000000000" pitchFamily="2" charset="2"/>
              <a:buChar char="Ø"/>
            </a:pPr>
            <a:r>
              <a:rPr lang="en-US" sz="2400" dirty="0" smtClean="0">
                <a:solidFill>
                  <a:srgbClr val="002060"/>
                </a:solidFill>
              </a:rPr>
              <a:t> Flowcharts</a:t>
            </a:r>
            <a:r>
              <a:rPr lang="en-US" sz="2400" dirty="0">
                <a:solidFill>
                  <a:srgbClr val="002060"/>
                </a:solidFill>
              </a:rPr>
              <a:t>, hierarchy charts, and IPO (Input-Process-Output charts) are used to help design </a:t>
            </a:r>
            <a:r>
              <a:rPr lang="en-US" sz="2400" dirty="0" smtClean="0">
                <a:solidFill>
                  <a:srgbClr val="002060"/>
                </a:solidFill>
              </a:rPr>
              <a:t>programs.</a:t>
            </a:r>
            <a:endParaRPr lang="en-US" sz="2400" dirty="0">
              <a:solidFill>
                <a:srgbClr val="002060"/>
              </a:solidFill>
            </a:endParaRPr>
          </a:p>
          <a:p>
            <a:pPr>
              <a:lnSpc>
                <a:spcPct val="100000"/>
              </a:lnSpc>
              <a:spcBef>
                <a:spcPts val="0"/>
              </a:spcBef>
              <a:spcAft>
                <a:spcPts val="1200"/>
              </a:spcAft>
              <a:buFont typeface="Wingdings" panose="05000000000000000000" pitchFamily="2" charset="2"/>
              <a:buChar char="Ø"/>
            </a:pPr>
            <a:r>
              <a:rPr lang="en-US" sz="2400" dirty="0" smtClean="0">
                <a:solidFill>
                  <a:srgbClr val="002060"/>
                </a:solidFill>
              </a:rPr>
              <a:t> As </a:t>
            </a:r>
            <a:r>
              <a:rPr lang="en-US" sz="2400" dirty="0">
                <a:solidFill>
                  <a:srgbClr val="002060"/>
                </a:solidFill>
              </a:rPr>
              <a:t>programs get larger the models also get larger and more </a:t>
            </a:r>
            <a:r>
              <a:rPr lang="en-US" sz="2400" dirty="0" smtClean="0">
                <a:solidFill>
                  <a:srgbClr val="002060"/>
                </a:solidFill>
              </a:rPr>
              <a:t>complicated.</a:t>
            </a:r>
            <a:endParaRPr lang="en-US" sz="2400" dirty="0">
              <a:solidFill>
                <a:srgbClr val="002060"/>
              </a:solidFill>
            </a:endParaRPr>
          </a:p>
          <a:p>
            <a:pPr>
              <a:lnSpc>
                <a:spcPct val="100000"/>
              </a:lnSpc>
              <a:spcBef>
                <a:spcPts val="0"/>
              </a:spcBef>
              <a:spcAft>
                <a:spcPts val="1200"/>
              </a:spcAft>
              <a:buFont typeface="Wingdings" panose="05000000000000000000" pitchFamily="2" charset="2"/>
              <a:buChar char="Ø"/>
            </a:pPr>
            <a:r>
              <a:rPr lang="en-US" sz="2400" dirty="0" smtClean="0">
                <a:solidFill>
                  <a:srgbClr val="002060"/>
                </a:solidFill>
              </a:rPr>
              <a:t> Software </a:t>
            </a:r>
            <a:r>
              <a:rPr lang="en-US" sz="2400" dirty="0">
                <a:solidFill>
                  <a:srgbClr val="002060"/>
                </a:solidFill>
              </a:rPr>
              <a:t>developers use modeling languages to help design large </a:t>
            </a:r>
            <a:r>
              <a:rPr lang="en-US" sz="2400" dirty="0" smtClean="0">
                <a:solidFill>
                  <a:srgbClr val="002060"/>
                </a:solidFill>
              </a:rPr>
              <a:t>programs.</a:t>
            </a:r>
            <a:endParaRPr lang="en-US" sz="2400" dirty="0">
              <a:solidFill>
                <a:srgbClr val="002060"/>
              </a:solidFill>
            </a:endParaRPr>
          </a:p>
          <a:p>
            <a:pPr>
              <a:lnSpc>
                <a:spcPct val="100000"/>
              </a:lnSpc>
              <a:spcBef>
                <a:spcPts val="0"/>
              </a:spcBef>
              <a:spcAft>
                <a:spcPts val="1200"/>
              </a:spcAft>
              <a:buFont typeface="Wingdings" panose="05000000000000000000" pitchFamily="2" charset="2"/>
              <a:buChar char="Ø"/>
            </a:pPr>
            <a:r>
              <a:rPr lang="en-US" sz="2400" dirty="0" smtClean="0">
                <a:solidFill>
                  <a:srgbClr val="002060"/>
                </a:solidFill>
              </a:rPr>
              <a:t> An </a:t>
            </a:r>
            <a:r>
              <a:rPr lang="en-US" sz="2400" b="1" dirty="0">
                <a:solidFill>
                  <a:srgbClr val="002060"/>
                </a:solidFill>
              </a:rPr>
              <a:t>object modeling language </a:t>
            </a:r>
            <a:r>
              <a:rPr lang="en-US" sz="2400" dirty="0">
                <a:solidFill>
                  <a:srgbClr val="002060"/>
                </a:solidFill>
              </a:rPr>
              <a:t>is a standardized set of symbols that includes ways to arrange these symbols to model parts of an object-oriented software design or system </a:t>
            </a:r>
            <a:r>
              <a:rPr lang="en-US" sz="2400" dirty="0" smtClean="0">
                <a:solidFill>
                  <a:srgbClr val="002060"/>
                </a:solidFill>
              </a:rPr>
              <a:t>design.</a:t>
            </a:r>
            <a:endParaRPr lang="en-US" sz="2400" dirty="0">
              <a:solidFill>
                <a:srgbClr val="002060"/>
              </a:solidFill>
            </a:endParaRPr>
          </a:p>
          <a:p>
            <a:pPr>
              <a:lnSpc>
                <a:spcPct val="100000"/>
              </a:lnSpc>
              <a:spcBef>
                <a:spcPts val="0"/>
              </a:spcBef>
              <a:spcAft>
                <a:spcPts val="1200"/>
              </a:spcAft>
              <a:buFont typeface="Wingdings" panose="05000000000000000000" pitchFamily="2" charset="2"/>
              <a:buChar char="Ø"/>
            </a:pPr>
            <a:endParaRPr lang="en-US" sz="2400" b="1"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Unified Modeling Language (UML)</a:t>
            </a:r>
            <a:endParaRPr lang="en-US" sz="4000" b="1" dirty="0">
              <a:solidFill>
                <a:schemeClr val="accent1">
                  <a:lumMod val="75000"/>
                </a:schemeClr>
              </a:solidFill>
            </a:endParaRPr>
          </a:p>
        </p:txBody>
      </p:sp>
      <p:sp>
        <p:nvSpPr>
          <p:cNvPr id="3" name="Content Placeholder 2"/>
          <p:cNvSpPr>
            <a:spLocks noGrp="1"/>
          </p:cNvSpPr>
          <p:nvPr>
            <p:ph idx="1"/>
          </p:nvPr>
        </p:nvSpPr>
        <p:spPr>
          <a:xfrm>
            <a:off x="892884" y="1845734"/>
            <a:ext cx="10467191" cy="4023360"/>
          </a:xfrm>
        </p:spPr>
        <p:txBody>
          <a:bodyPr>
            <a:noAutofit/>
          </a:bodyPr>
          <a:lstStyle/>
          <a:p>
            <a:pPr>
              <a:buFont typeface="Wingdings" panose="05000000000000000000" pitchFamily="2" charset="2"/>
              <a:buChar char="Ø"/>
            </a:pPr>
            <a:r>
              <a:rPr lang="en-US" sz="2400" dirty="0" smtClean="0">
                <a:solidFill>
                  <a:srgbClr val="002060"/>
                </a:solidFill>
              </a:rPr>
              <a:t> </a:t>
            </a:r>
            <a:r>
              <a:rPr lang="en-US" sz="2400" b="1" dirty="0">
                <a:solidFill>
                  <a:srgbClr val="002060"/>
                </a:solidFill>
              </a:rPr>
              <a:t>Unified Modeling Language (UML) </a:t>
            </a:r>
          </a:p>
          <a:p>
            <a:pPr lvl="1">
              <a:buFont typeface="Wingdings" panose="05000000000000000000" pitchFamily="2" charset="2"/>
              <a:buChar char="ü"/>
            </a:pPr>
            <a:r>
              <a:rPr lang="en-US" sz="2000" dirty="0">
                <a:solidFill>
                  <a:srgbClr val="002060"/>
                </a:solidFill>
              </a:rPr>
              <a:t>a non-proprietary, general-purpose modeling language </a:t>
            </a:r>
            <a:endParaRPr lang="en-US" sz="2000" dirty="0" smtClean="0">
              <a:solidFill>
                <a:srgbClr val="002060"/>
              </a:solidFill>
            </a:endParaRPr>
          </a:p>
          <a:p>
            <a:pPr lvl="1">
              <a:buFont typeface="Wingdings" panose="05000000000000000000" pitchFamily="2" charset="2"/>
              <a:buChar char="ü"/>
            </a:pPr>
            <a:r>
              <a:rPr lang="en-US" sz="2000" dirty="0" smtClean="0">
                <a:solidFill>
                  <a:srgbClr val="002060"/>
                </a:solidFill>
              </a:rPr>
              <a:t>accepted in 2000 by International Organization for Standardization (ISO)</a:t>
            </a:r>
            <a:endParaRPr lang="en-US" sz="2000" dirty="0">
              <a:solidFill>
                <a:srgbClr val="002060"/>
              </a:solidFill>
            </a:endParaRPr>
          </a:p>
          <a:p>
            <a:pPr lvl="1">
              <a:buFont typeface="Wingdings" panose="05000000000000000000" pitchFamily="2" charset="2"/>
              <a:buChar char="ü"/>
            </a:pPr>
            <a:r>
              <a:rPr lang="en-US" sz="2000" dirty="0">
                <a:solidFill>
                  <a:srgbClr val="002060"/>
                </a:solidFill>
              </a:rPr>
              <a:t>is an industry standard for describing software-intensive systems</a:t>
            </a:r>
          </a:p>
          <a:p>
            <a:pPr lvl="1">
              <a:buFont typeface="Wingdings" panose="05000000000000000000" pitchFamily="2" charset="2"/>
              <a:buChar char="ü"/>
            </a:pPr>
            <a:r>
              <a:rPr lang="en-US" sz="2000" dirty="0">
                <a:solidFill>
                  <a:srgbClr val="002060"/>
                </a:solidFill>
              </a:rPr>
              <a:t>UML </a:t>
            </a:r>
            <a:r>
              <a:rPr lang="en-US" sz="2000" dirty="0" smtClean="0">
                <a:solidFill>
                  <a:srgbClr val="002060"/>
                </a:solidFill>
              </a:rPr>
              <a:t>2.4.1, </a:t>
            </a:r>
            <a:r>
              <a:rPr lang="en-US" sz="2000" dirty="0">
                <a:solidFill>
                  <a:srgbClr val="002060"/>
                </a:solidFill>
              </a:rPr>
              <a:t>the current version, </a:t>
            </a:r>
            <a:r>
              <a:rPr lang="en-US" sz="2000" dirty="0" smtClean="0">
                <a:solidFill>
                  <a:srgbClr val="002060"/>
                </a:solidFill>
              </a:rPr>
              <a:t>was published in 2011 by the Object Management Group (OMG)</a:t>
            </a:r>
            <a:endParaRPr lang="en-US" sz="2000" dirty="0">
              <a:solidFill>
                <a:srgbClr val="002060"/>
              </a:solidFill>
            </a:endParaRPr>
          </a:p>
          <a:p>
            <a:pPr>
              <a:buFont typeface="Wingdings" panose="05000000000000000000" pitchFamily="2" charset="2"/>
              <a:buChar char="Ø"/>
            </a:pPr>
            <a:r>
              <a:rPr lang="en-US" sz="2400" dirty="0" smtClean="0">
                <a:solidFill>
                  <a:srgbClr val="002060"/>
                </a:solidFill>
              </a:rPr>
              <a:t>The </a:t>
            </a:r>
            <a:r>
              <a:rPr lang="en-US" sz="2400" dirty="0">
                <a:solidFill>
                  <a:srgbClr val="002060"/>
                </a:solidFill>
              </a:rPr>
              <a:t>term Unified Modeling Language resulted from the combined efforts of 3 men:</a:t>
            </a:r>
          </a:p>
          <a:p>
            <a:pPr lvl="1">
              <a:buFont typeface="Wingdings" panose="05000000000000000000" pitchFamily="2" charset="2"/>
              <a:buChar char="ü"/>
            </a:pPr>
            <a:r>
              <a:rPr lang="en-US" sz="2000" dirty="0">
                <a:solidFill>
                  <a:srgbClr val="002060"/>
                </a:solidFill>
              </a:rPr>
              <a:t>Ivar Jacobson, James </a:t>
            </a:r>
            <a:r>
              <a:rPr lang="en-US" sz="2000" dirty="0" err="1">
                <a:solidFill>
                  <a:srgbClr val="002060"/>
                </a:solidFill>
              </a:rPr>
              <a:t>Rumbaugh</a:t>
            </a:r>
            <a:r>
              <a:rPr lang="en-US" sz="2000" dirty="0">
                <a:solidFill>
                  <a:srgbClr val="002060"/>
                </a:solidFill>
              </a:rPr>
              <a:t>, and Grady </a:t>
            </a:r>
            <a:r>
              <a:rPr lang="en-US" sz="2000" dirty="0" err="1" smtClean="0">
                <a:solidFill>
                  <a:srgbClr val="002060"/>
                </a:solidFill>
              </a:rPr>
              <a:t>Booch</a:t>
            </a:r>
            <a:r>
              <a:rPr lang="en-US" sz="2000" dirty="0" smtClean="0">
                <a:solidFill>
                  <a:srgbClr val="002060"/>
                </a:solidFill>
              </a:rPr>
              <a:t>, nicknamed </a:t>
            </a:r>
            <a:r>
              <a:rPr lang="en-US" sz="2000" dirty="0">
                <a:solidFill>
                  <a:srgbClr val="002060"/>
                </a:solidFill>
              </a:rPr>
              <a:t>the </a:t>
            </a:r>
            <a:r>
              <a:rPr lang="en-US" sz="2000" b="1" dirty="0">
                <a:solidFill>
                  <a:srgbClr val="002060"/>
                </a:solidFill>
              </a:rPr>
              <a:t>Three </a:t>
            </a:r>
            <a:r>
              <a:rPr lang="en-US" sz="2000" b="1" dirty="0" smtClean="0">
                <a:solidFill>
                  <a:srgbClr val="002060"/>
                </a:solidFill>
              </a:rPr>
              <a:t>Amigos</a:t>
            </a:r>
          </a:p>
          <a:p>
            <a:pPr>
              <a:buFont typeface="Wingdings" panose="05000000000000000000" pitchFamily="2" charset="2"/>
              <a:buChar char="Ø"/>
            </a:pPr>
            <a:r>
              <a:rPr lang="en-US" sz="2400" dirty="0">
                <a:solidFill>
                  <a:srgbClr val="002060"/>
                </a:solidFill>
              </a:rPr>
              <a:t>UML can be used to create an abstract model of a system</a:t>
            </a:r>
          </a:p>
          <a:p>
            <a:pPr>
              <a:buFont typeface="Wingdings" panose="05000000000000000000" pitchFamily="2" charset="2"/>
              <a:buChar char="Ø"/>
            </a:pPr>
            <a:r>
              <a:rPr lang="en-US" sz="2400" dirty="0" smtClean="0">
                <a:solidFill>
                  <a:srgbClr val="002060"/>
                </a:solidFill>
              </a:rPr>
              <a:t>UML </a:t>
            </a:r>
            <a:r>
              <a:rPr lang="en-US" sz="2400" dirty="0">
                <a:solidFill>
                  <a:srgbClr val="002060"/>
                </a:solidFill>
              </a:rPr>
              <a:t>diagrams represent three different views of a system model</a:t>
            </a:r>
            <a:endParaRPr lang="en-US" sz="2400"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76422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The Clock Class</a:t>
            </a:r>
            <a:endParaRPr lang="en-US" sz="4000" b="1" dirty="0">
              <a:solidFill>
                <a:srgbClr val="002060"/>
              </a:solidFill>
            </a:endParaRPr>
          </a:p>
        </p:txBody>
      </p:sp>
      <p:sp>
        <p:nvSpPr>
          <p:cNvPr id="5" name="Content Placeholder 4"/>
          <p:cNvSpPr>
            <a:spLocks noGrp="1"/>
          </p:cNvSpPr>
          <p:nvPr>
            <p:ph idx="1"/>
          </p:nvPr>
        </p:nvSpPr>
        <p:spPr/>
        <p:txBody>
          <a:bodyPr>
            <a:noAutofit/>
          </a:bodyPr>
          <a:lstStyle/>
          <a:p>
            <a:r>
              <a:rPr lang="en-US" sz="3200" dirty="0">
                <a:solidFill>
                  <a:srgbClr val="002060"/>
                </a:solidFill>
              </a:rPr>
              <a:t>The fundamental entity in object-oriented programming is the</a:t>
            </a:r>
            <a:r>
              <a:rPr lang="en-US" sz="3200" b="1" dirty="0">
                <a:solidFill>
                  <a:srgbClr val="002060"/>
                </a:solidFill>
              </a:rPr>
              <a:t> </a:t>
            </a:r>
            <a:r>
              <a:rPr lang="en-US" sz="3200" b="1" dirty="0" smtClean="0">
                <a:solidFill>
                  <a:srgbClr val="002060"/>
                </a:solidFill>
              </a:rPr>
              <a:t>class</a:t>
            </a:r>
            <a:r>
              <a:rPr lang="en-US" sz="3200" i="1" dirty="0">
                <a:solidFill>
                  <a:srgbClr val="002060"/>
                </a:solidFill>
              </a:rPr>
              <a:t>.</a:t>
            </a:r>
            <a:endParaRPr lang="en-US" sz="3200" i="1" dirty="0">
              <a:solidFill>
                <a:srgbClr val="002060"/>
              </a:solidFill>
            </a:endParaRPr>
          </a:p>
          <a:p>
            <a:r>
              <a:rPr lang="en-US" sz="2800" dirty="0">
                <a:solidFill>
                  <a:srgbClr val="002060"/>
                </a:solidFill>
              </a:rPr>
              <a:t>A </a:t>
            </a:r>
            <a:r>
              <a:rPr lang="en-US" sz="2800" b="1" dirty="0">
                <a:solidFill>
                  <a:srgbClr val="002060"/>
                </a:solidFill>
              </a:rPr>
              <a:t>class </a:t>
            </a:r>
            <a:r>
              <a:rPr lang="en-US" sz="2800" dirty="0">
                <a:solidFill>
                  <a:srgbClr val="002060"/>
                </a:solidFill>
              </a:rPr>
              <a:t>is a </a:t>
            </a:r>
            <a:r>
              <a:rPr lang="en-US" sz="2800" b="1" dirty="0">
                <a:solidFill>
                  <a:srgbClr val="002060"/>
                </a:solidFill>
              </a:rPr>
              <a:t>data</a:t>
            </a:r>
            <a:r>
              <a:rPr lang="en-US" sz="2800" i="1" dirty="0">
                <a:solidFill>
                  <a:srgbClr val="002060"/>
                </a:solidFill>
              </a:rPr>
              <a:t> </a:t>
            </a:r>
            <a:r>
              <a:rPr lang="en-US" sz="2800" b="1" dirty="0">
                <a:solidFill>
                  <a:srgbClr val="002060"/>
                </a:solidFill>
              </a:rPr>
              <a:t>type</a:t>
            </a:r>
            <a:r>
              <a:rPr lang="en-US" sz="2800" i="1" dirty="0">
                <a:solidFill>
                  <a:srgbClr val="002060"/>
                </a:solidFill>
              </a:rPr>
              <a:t> </a:t>
            </a:r>
            <a:r>
              <a:rPr lang="en-US" sz="2800" dirty="0" smtClean="0">
                <a:solidFill>
                  <a:srgbClr val="002060"/>
                </a:solidFill>
              </a:rPr>
              <a:t>that:</a:t>
            </a:r>
            <a:endParaRPr lang="en-US" sz="2800" i="1" dirty="0">
              <a:solidFill>
                <a:srgbClr val="002060"/>
              </a:solidFill>
            </a:endParaRPr>
          </a:p>
          <a:p>
            <a:pPr marL="731520" lvl="1" indent="-457200">
              <a:lnSpc>
                <a:spcPct val="100000"/>
              </a:lnSpc>
              <a:buFont typeface="Wingdings" panose="05000000000000000000" pitchFamily="2" charset="2"/>
              <a:buChar char="§"/>
            </a:pPr>
            <a:r>
              <a:rPr lang="en-US" sz="2800" dirty="0">
                <a:solidFill>
                  <a:srgbClr val="002060"/>
                </a:solidFill>
              </a:rPr>
              <a:t>allows us to create </a:t>
            </a:r>
            <a:r>
              <a:rPr lang="en-US" sz="2800" b="1" dirty="0">
                <a:solidFill>
                  <a:srgbClr val="002060"/>
                </a:solidFill>
              </a:rPr>
              <a:t>objects</a:t>
            </a:r>
          </a:p>
          <a:p>
            <a:pPr marL="731520" lvl="1" indent="-457200">
              <a:lnSpc>
                <a:spcPct val="100000"/>
              </a:lnSpc>
              <a:buFont typeface="Wingdings" panose="05000000000000000000" pitchFamily="2" charset="2"/>
              <a:buChar char="§"/>
            </a:pPr>
            <a:r>
              <a:rPr lang="en-US" sz="2800" dirty="0">
                <a:solidFill>
                  <a:srgbClr val="002060"/>
                </a:solidFill>
              </a:rPr>
              <a:t>provides the </a:t>
            </a:r>
            <a:r>
              <a:rPr lang="en-US" sz="2800" b="1" dirty="0">
                <a:solidFill>
                  <a:srgbClr val="002060"/>
                </a:solidFill>
              </a:rPr>
              <a:t>definition</a:t>
            </a:r>
            <a:r>
              <a:rPr lang="en-US" sz="2800" dirty="0">
                <a:solidFill>
                  <a:srgbClr val="002060"/>
                </a:solidFill>
              </a:rPr>
              <a:t> for a collection of objects </a:t>
            </a:r>
            <a:r>
              <a:rPr lang="en-US" sz="2800" dirty="0" smtClean="0">
                <a:solidFill>
                  <a:srgbClr val="002060"/>
                </a:solidFill>
              </a:rPr>
              <a:t>by:</a:t>
            </a:r>
            <a:endParaRPr lang="en-US" sz="2800" dirty="0">
              <a:solidFill>
                <a:srgbClr val="002060"/>
              </a:solidFill>
            </a:endParaRPr>
          </a:p>
          <a:p>
            <a:pPr marL="1188720" lvl="2">
              <a:lnSpc>
                <a:spcPct val="100000"/>
              </a:lnSpc>
            </a:pPr>
            <a:r>
              <a:rPr lang="en-US" sz="2800" dirty="0">
                <a:solidFill>
                  <a:srgbClr val="002060"/>
                </a:solidFill>
              </a:rPr>
              <a:t>describing its </a:t>
            </a:r>
            <a:r>
              <a:rPr lang="en-US" sz="2800" b="1" dirty="0">
                <a:solidFill>
                  <a:srgbClr val="002060"/>
                </a:solidFill>
              </a:rPr>
              <a:t>attributes </a:t>
            </a:r>
            <a:r>
              <a:rPr lang="en-US" sz="2800" dirty="0">
                <a:solidFill>
                  <a:srgbClr val="002060"/>
                </a:solidFill>
              </a:rPr>
              <a:t>(data) </a:t>
            </a:r>
          </a:p>
          <a:p>
            <a:pPr marL="1188720" lvl="2">
              <a:lnSpc>
                <a:spcPct val="100000"/>
              </a:lnSpc>
            </a:pPr>
            <a:r>
              <a:rPr lang="en-US" sz="2800" dirty="0">
                <a:solidFill>
                  <a:srgbClr val="002060"/>
                </a:solidFill>
              </a:rPr>
              <a:t>specifying the </a:t>
            </a:r>
            <a:r>
              <a:rPr lang="en-US" sz="2800" b="1" dirty="0">
                <a:solidFill>
                  <a:srgbClr val="002060"/>
                </a:solidFill>
              </a:rPr>
              <a:t>methods </a:t>
            </a:r>
            <a:r>
              <a:rPr lang="en-US" sz="2800" dirty="0">
                <a:solidFill>
                  <a:srgbClr val="002060"/>
                </a:solidFill>
              </a:rPr>
              <a:t>(operations) that may be applied to that data</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3971102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Three Views of a System Model</a:t>
            </a:r>
            <a:endParaRPr lang="en-US" sz="1800" b="1" dirty="0">
              <a:solidFill>
                <a:schemeClr val="accent1">
                  <a:lumMod val="75000"/>
                </a:schemeClr>
              </a:solidFill>
            </a:endParaRPr>
          </a:p>
        </p:txBody>
      </p:sp>
      <p:sp>
        <p:nvSpPr>
          <p:cNvPr id="3" name="Content Placeholder 2"/>
          <p:cNvSpPr>
            <a:spLocks noGrp="1"/>
          </p:cNvSpPr>
          <p:nvPr>
            <p:ph idx="1"/>
          </p:nvPr>
        </p:nvSpPr>
        <p:spPr>
          <a:xfrm>
            <a:off x="720763" y="1856491"/>
            <a:ext cx="10564009" cy="4157033"/>
          </a:xfrm>
        </p:spPr>
        <p:txBody>
          <a:bodyPr>
            <a:noAutofit/>
          </a:bodyPr>
          <a:lstStyle/>
          <a:p>
            <a:pPr marL="0" indent="0">
              <a:lnSpc>
                <a:spcPct val="100000"/>
              </a:lnSpc>
              <a:spcBef>
                <a:spcPts val="0"/>
              </a:spcBef>
              <a:spcAft>
                <a:spcPts val="0"/>
              </a:spcAft>
              <a:buFont typeface="+mj-lt"/>
              <a:buAutoNum type="arabicPeriod"/>
            </a:pPr>
            <a:r>
              <a:rPr lang="en-US" sz="2400" dirty="0" smtClean="0">
                <a:solidFill>
                  <a:srgbClr val="002060"/>
                </a:solidFill>
              </a:rPr>
              <a:t>The functional requirements view</a:t>
            </a:r>
          </a:p>
          <a:p>
            <a:pPr marL="182880" lvl="3" indent="0">
              <a:lnSpc>
                <a:spcPct val="100000"/>
              </a:lnSpc>
              <a:spcBef>
                <a:spcPts val="0"/>
              </a:spcBef>
              <a:spcAft>
                <a:spcPts val="0"/>
              </a:spcAft>
            </a:pPr>
            <a:r>
              <a:rPr lang="en-US" sz="1800" dirty="0" smtClean="0">
                <a:solidFill>
                  <a:srgbClr val="002060"/>
                </a:solidFill>
              </a:rPr>
              <a:t> emphasizes </a:t>
            </a:r>
            <a:r>
              <a:rPr lang="en-US" sz="1800" dirty="0">
                <a:solidFill>
                  <a:srgbClr val="002060"/>
                </a:solidFill>
              </a:rPr>
              <a:t>the requirements of the system from user’s viewpoint</a:t>
            </a:r>
          </a:p>
          <a:p>
            <a:pPr marL="182880" lvl="3" indent="0">
              <a:lnSpc>
                <a:spcPct val="100000"/>
              </a:lnSpc>
              <a:spcBef>
                <a:spcPts val="0"/>
              </a:spcBef>
              <a:spcAft>
                <a:spcPts val="0"/>
              </a:spcAft>
            </a:pPr>
            <a:r>
              <a:rPr lang="en-US" sz="1800" dirty="0" smtClean="0">
                <a:solidFill>
                  <a:srgbClr val="002060"/>
                </a:solidFill>
              </a:rPr>
              <a:t> presents </a:t>
            </a:r>
            <a:r>
              <a:rPr lang="en-US" sz="1800" dirty="0">
                <a:solidFill>
                  <a:srgbClr val="002060"/>
                </a:solidFill>
              </a:rPr>
              <a:t>a graphical overview of what a system does, in terms of actions and goals, and any dependencies between them</a:t>
            </a:r>
          </a:p>
          <a:p>
            <a:pPr marL="0" indent="0">
              <a:lnSpc>
                <a:spcPct val="100000"/>
              </a:lnSpc>
              <a:spcBef>
                <a:spcPts val="0"/>
              </a:spcBef>
              <a:spcAft>
                <a:spcPts val="0"/>
              </a:spcAft>
              <a:buFont typeface="+mj-lt"/>
              <a:buAutoNum type="arabicPeriod"/>
            </a:pPr>
            <a:r>
              <a:rPr lang="en-US" sz="2400" dirty="0" smtClean="0">
                <a:solidFill>
                  <a:srgbClr val="002060"/>
                </a:solidFill>
              </a:rPr>
              <a:t>The static structural view</a:t>
            </a:r>
          </a:p>
          <a:p>
            <a:pPr marL="182880" lvl="3" indent="0">
              <a:lnSpc>
                <a:spcPct val="100000"/>
              </a:lnSpc>
              <a:spcBef>
                <a:spcPts val="0"/>
              </a:spcBef>
              <a:spcAft>
                <a:spcPts val="0"/>
              </a:spcAft>
            </a:pPr>
            <a:r>
              <a:rPr lang="en-US" sz="1800" dirty="0" smtClean="0">
                <a:solidFill>
                  <a:srgbClr val="002060"/>
                </a:solidFill>
              </a:rPr>
              <a:t> emphasizes </a:t>
            </a:r>
            <a:r>
              <a:rPr lang="en-US" sz="1800" dirty="0">
                <a:solidFill>
                  <a:srgbClr val="002060"/>
                </a:solidFill>
              </a:rPr>
              <a:t>the static structure of the system using objects, attributes, operations, and relationships</a:t>
            </a:r>
          </a:p>
          <a:p>
            <a:pPr marL="182880" lvl="3" indent="0">
              <a:lnSpc>
                <a:spcPct val="100000"/>
              </a:lnSpc>
              <a:spcBef>
                <a:spcPts val="0"/>
              </a:spcBef>
              <a:spcAft>
                <a:spcPts val="0"/>
              </a:spcAft>
            </a:pPr>
            <a:r>
              <a:rPr lang="en-US" sz="1800" dirty="0" smtClean="0">
                <a:solidFill>
                  <a:srgbClr val="002060"/>
                </a:solidFill>
              </a:rPr>
              <a:t> includes </a:t>
            </a:r>
            <a:r>
              <a:rPr lang="en-US" sz="1800" dirty="0">
                <a:solidFill>
                  <a:srgbClr val="002060"/>
                </a:solidFill>
              </a:rPr>
              <a:t>diagrams that allow the designer to see the structure of a program by showing the classes, their attributes, and the relationships between the classes</a:t>
            </a:r>
          </a:p>
          <a:p>
            <a:pPr marL="182880" lvl="3" indent="0">
              <a:lnSpc>
                <a:spcPct val="100000"/>
              </a:lnSpc>
              <a:spcBef>
                <a:spcPts val="0"/>
              </a:spcBef>
              <a:spcAft>
                <a:spcPts val="0"/>
              </a:spcAft>
            </a:pPr>
            <a:r>
              <a:rPr lang="en-US" sz="1800" dirty="0" smtClean="0">
                <a:solidFill>
                  <a:srgbClr val="002060"/>
                </a:solidFill>
              </a:rPr>
              <a:t> also </a:t>
            </a:r>
            <a:r>
              <a:rPr lang="en-US" sz="1800" dirty="0">
                <a:solidFill>
                  <a:srgbClr val="002060"/>
                </a:solidFill>
              </a:rPr>
              <a:t>includes diagrams that show the internal structure of a class and the relationships that this structure makes possible</a:t>
            </a:r>
          </a:p>
          <a:p>
            <a:pPr marL="0" indent="0">
              <a:lnSpc>
                <a:spcPct val="100000"/>
              </a:lnSpc>
              <a:spcBef>
                <a:spcPts val="0"/>
              </a:spcBef>
              <a:spcAft>
                <a:spcPts val="0"/>
              </a:spcAft>
              <a:buFont typeface="+mj-lt"/>
              <a:buAutoNum type="arabicPeriod"/>
            </a:pPr>
            <a:r>
              <a:rPr lang="en-US" sz="2400" dirty="0">
                <a:solidFill>
                  <a:srgbClr val="002060"/>
                </a:solidFill>
              </a:rPr>
              <a:t>The </a:t>
            </a:r>
            <a:r>
              <a:rPr lang="en-US" sz="2400" dirty="0" smtClean="0">
                <a:solidFill>
                  <a:srgbClr val="002060"/>
                </a:solidFill>
              </a:rPr>
              <a:t>dynamic behavior view</a:t>
            </a:r>
            <a:endParaRPr lang="en-US" sz="2400" dirty="0">
              <a:solidFill>
                <a:srgbClr val="002060"/>
              </a:solidFill>
            </a:endParaRPr>
          </a:p>
          <a:p>
            <a:pPr marL="182880" lvl="2" indent="0">
              <a:lnSpc>
                <a:spcPct val="100000"/>
              </a:lnSpc>
              <a:spcBef>
                <a:spcPts val="0"/>
              </a:spcBef>
              <a:spcAft>
                <a:spcPts val="0"/>
              </a:spcAft>
            </a:pPr>
            <a:r>
              <a:rPr lang="en-US" sz="1800" dirty="0" smtClean="0">
                <a:solidFill>
                  <a:srgbClr val="002060"/>
                </a:solidFill>
              </a:rPr>
              <a:t> emphasizes </a:t>
            </a:r>
            <a:r>
              <a:rPr lang="en-US" sz="1800" dirty="0">
                <a:solidFill>
                  <a:srgbClr val="002060"/>
                </a:solidFill>
              </a:rPr>
              <a:t>the dynamic behavior of the system</a:t>
            </a:r>
          </a:p>
          <a:p>
            <a:pPr marL="182880" lvl="2" indent="0">
              <a:lnSpc>
                <a:spcPct val="100000"/>
              </a:lnSpc>
              <a:spcBef>
                <a:spcPts val="0"/>
              </a:spcBef>
              <a:spcAft>
                <a:spcPts val="0"/>
              </a:spcAft>
            </a:pPr>
            <a:r>
              <a:rPr lang="en-US" sz="1800" dirty="0" smtClean="0">
                <a:solidFill>
                  <a:srgbClr val="002060"/>
                </a:solidFill>
              </a:rPr>
              <a:t> shows </a:t>
            </a:r>
            <a:r>
              <a:rPr lang="en-US" sz="1800" dirty="0">
                <a:solidFill>
                  <a:srgbClr val="002060"/>
                </a:solidFill>
              </a:rPr>
              <a:t>collaborations among objects and changes to the internal states of objects</a:t>
            </a:r>
          </a:p>
          <a:p>
            <a:pPr marL="182880" lvl="2" indent="0">
              <a:lnSpc>
                <a:spcPct val="100000"/>
              </a:lnSpc>
              <a:spcBef>
                <a:spcPts val="0"/>
              </a:spcBef>
              <a:spcAft>
                <a:spcPts val="0"/>
              </a:spcAft>
            </a:pPr>
            <a:r>
              <a:rPr lang="en-US" sz="1800" dirty="0" smtClean="0">
                <a:solidFill>
                  <a:srgbClr val="002060"/>
                </a:solidFill>
              </a:rPr>
              <a:t> dynamic </a:t>
            </a:r>
            <a:r>
              <a:rPr lang="en-US" sz="1800" dirty="0">
                <a:solidFill>
                  <a:srgbClr val="002060"/>
                </a:solidFill>
              </a:rPr>
              <a:t>characteristics of a system are the ways the system behaves in response to certain events or actions</a:t>
            </a:r>
          </a:p>
          <a:p>
            <a:pPr marL="251460" indent="-342900">
              <a:buFont typeface="+mj-lt"/>
              <a:buAutoNum type="arabicPeriod"/>
            </a:pPr>
            <a:endParaRPr lang="en-US" sz="1800"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0213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Categories of UML Diagrams</a:t>
            </a:r>
            <a:endParaRPr lang="en-US" sz="1800" b="1" dirty="0">
              <a:solidFill>
                <a:schemeClr val="accent1">
                  <a:lumMod val="75000"/>
                </a:schemeClr>
              </a:solidFill>
            </a:endParaRPr>
          </a:p>
        </p:txBody>
      </p:sp>
      <p:sp>
        <p:nvSpPr>
          <p:cNvPr id="3" name="Content Placeholder 2"/>
          <p:cNvSpPr>
            <a:spLocks noGrp="1"/>
          </p:cNvSpPr>
          <p:nvPr>
            <p:ph idx="1"/>
          </p:nvPr>
        </p:nvSpPr>
        <p:spPr>
          <a:xfrm>
            <a:off x="1333948" y="1845733"/>
            <a:ext cx="8358692" cy="4157033"/>
          </a:xfrm>
        </p:spPr>
        <p:txBody>
          <a:bodyPr>
            <a:noAutofit/>
          </a:bodyPr>
          <a:lstStyle/>
          <a:p>
            <a:pPr>
              <a:buFont typeface="Times" panose="02020603050405020304" pitchFamily="18" charset="0"/>
              <a:buNone/>
            </a:pPr>
            <a:r>
              <a:rPr lang="en-US" sz="2400" dirty="0">
                <a:solidFill>
                  <a:srgbClr val="002060"/>
                </a:solidFill>
              </a:rPr>
              <a:t>There are 3 significant categories of diagrams:</a:t>
            </a:r>
          </a:p>
          <a:p>
            <a:pPr>
              <a:buFont typeface="Wingdings" panose="05000000000000000000" pitchFamily="2" charset="2"/>
              <a:buChar char="Ø"/>
            </a:pPr>
            <a:r>
              <a:rPr lang="en-US" sz="2400" dirty="0">
                <a:solidFill>
                  <a:srgbClr val="002060"/>
                </a:solidFill>
              </a:rPr>
              <a:t> </a:t>
            </a:r>
            <a:r>
              <a:rPr lang="en-US" sz="2400" b="1" dirty="0">
                <a:solidFill>
                  <a:srgbClr val="002060"/>
                </a:solidFill>
              </a:rPr>
              <a:t>Structure diagrams </a:t>
            </a:r>
            <a:r>
              <a:rPr lang="en-US" sz="2400" dirty="0">
                <a:solidFill>
                  <a:srgbClr val="002060"/>
                </a:solidFill>
              </a:rPr>
              <a:t>emphasize what things must be in the system being </a:t>
            </a:r>
            <a:r>
              <a:rPr lang="en-US" sz="2400" dirty="0" smtClean="0">
                <a:solidFill>
                  <a:srgbClr val="002060"/>
                </a:solidFill>
              </a:rPr>
              <a:t>modeled.</a:t>
            </a:r>
            <a:endParaRPr lang="en-US" sz="2400" dirty="0">
              <a:solidFill>
                <a:srgbClr val="002060"/>
              </a:solidFill>
            </a:endParaRPr>
          </a:p>
          <a:p>
            <a:pPr>
              <a:buFont typeface="Wingdings" panose="05000000000000000000" pitchFamily="2" charset="2"/>
              <a:buChar char="Ø"/>
            </a:pPr>
            <a:r>
              <a:rPr lang="en-US" sz="2400" b="1" dirty="0">
                <a:solidFill>
                  <a:srgbClr val="002060"/>
                </a:solidFill>
              </a:rPr>
              <a:t>Behavior diagrams </a:t>
            </a:r>
            <a:r>
              <a:rPr lang="en-US" sz="2400" dirty="0">
                <a:solidFill>
                  <a:srgbClr val="002060"/>
                </a:solidFill>
              </a:rPr>
              <a:t>emphasize what must happen in the system being </a:t>
            </a:r>
            <a:r>
              <a:rPr lang="en-US" sz="2400" dirty="0" smtClean="0">
                <a:solidFill>
                  <a:srgbClr val="002060"/>
                </a:solidFill>
              </a:rPr>
              <a:t>modeled.</a:t>
            </a:r>
            <a:endParaRPr lang="en-US" sz="2400" dirty="0">
              <a:solidFill>
                <a:srgbClr val="002060"/>
              </a:solidFill>
            </a:endParaRPr>
          </a:p>
          <a:p>
            <a:pPr>
              <a:buFont typeface="Wingdings" panose="05000000000000000000" pitchFamily="2" charset="2"/>
              <a:buChar char="Ø"/>
            </a:pPr>
            <a:r>
              <a:rPr lang="en-US" sz="2400" dirty="0">
                <a:solidFill>
                  <a:srgbClr val="002060"/>
                </a:solidFill>
              </a:rPr>
              <a:t> </a:t>
            </a:r>
            <a:r>
              <a:rPr lang="en-US" sz="2400" b="1" dirty="0">
                <a:solidFill>
                  <a:srgbClr val="002060"/>
                </a:solidFill>
              </a:rPr>
              <a:t>Interaction diagrams </a:t>
            </a:r>
            <a:r>
              <a:rPr lang="en-US" sz="2400" dirty="0">
                <a:solidFill>
                  <a:srgbClr val="002060"/>
                </a:solidFill>
              </a:rPr>
              <a:t>are a subset of behavior diagrams; they emphasize the flow of control and data among the things in the system being </a:t>
            </a:r>
            <a:r>
              <a:rPr lang="en-US" sz="2400" dirty="0" smtClean="0">
                <a:solidFill>
                  <a:srgbClr val="002060"/>
                </a:solidFill>
              </a:rPr>
              <a:t>modeled. </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82906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Why Use UML?</a:t>
            </a:r>
            <a:endParaRPr lang="en-US" sz="1800" b="1" dirty="0">
              <a:solidFill>
                <a:schemeClr val="accent1">
                  <a:lumMod val="75000"/>
                </a:schemeClr>
              </a:solidFill>
            </a:endParaRPr>
          </a:p>
        </p:txBody>
      </p:sp>
      <p:sp>
        <p:nvSpPr>
          <p:cNvPr id="3" name="Content Placeholder 2"/>
          <p:cNvSpPr>
            <a:spLocks noGrp="1"/>
          </p:cNvSpPr>
          <p:nvPr>
            <p:ph idx="1"/>
          </p:nvPr>
        </p:nvSpPr>
        <p:spPr>
          <a:xfrm>
            <a:off x="1418010" y="1856491"/>
            <a:ext cx="9359153" cy="4157033"/>
          </a:xfrm>
        </p:spPr>
        <p:txBody>
          <a:bodyPr>
            <a:noAutofit/>
          </a:bodyPr>
          <a:lstStyle/>
          <a:p>
            <a:pPr marL="0" indent="0">
              <a:lnSpc>
                <a:spcPct val="100000"/>
              </a:lnSpc>
              <a:spcBef>
                <a:spcPts val="0"/>
              </a:spcBef>
              <a:spcAft>
                <a:spcPts val="0"/>
              </a:spcAft>
            </a:pPr>
            <a:r>
              <a:rPr lang="en-US" sz="2400" dirty="0">
                <a:solidFill>
                  <a:srgbClr val="002060"/>
                </a:solidFill>
              </a:rPr>
              <a:t>In a well-designed OOP program, classes and subclasses have many </a:t>
            </a:r>
            <a:r>
              <a:rPr lang="en-US" sz="2400" dirty="0" smtClean="0">
                <a:solidFill>
                  <a:srgbClr val="002060"/>
                </a:solidFill>
              </a:rPr>
              <a:t>uses</a:t>
            </a:r>
            <a:r>
              <a:rPr lang="en-US" sz="2400" dirty="0" smtClean="0">
                <a:solidFill>
                  <a:srgbClr val="002060"/>
                </a:solidFill>
              </a:rPr>
              <a:t>.</a:t>
            </a:r>
          </a:p>
          <a:p>
            <a:pPr marL="0" indent="0">
              <a:lnSpc>
                <a:spcPct val="100000"/>
              </a:lnSpc>
              <a:spcBef>
                <a:spcPts val="0"/>
              </a:spcBef>
              <a:spcAft>
                <a:spcPts val="0"/>
              </a:spcAft>
            </a:pPr>
            <a:endParaRPr lang="en-US" sz="2400" dirty="0">
              <a:solidFill>
                <a:srgbClr val="002060"/>
              </a:solidFill>
            </a:endParaRPr>
          </a:p>
          <a:p>
            <a:pPr>
              <a:lnSpc>
                <a:spcPct val="100000"/>
              </a:lnSpc>
              <a:spcBef>
                <a:spcPts val="0"/>
              </a:spcBef>
              <a:spcAft>
                <a:spcPts val="0"/>
              </a:spcAft>
              <a:buFont typeface="Wingdings" panose="05000000000000000000" pitchFamily="2" charset="2"/>
              <a:buChar char="Ø"/>
            </a:pPr>
            <a:r>
              <a:rPr lang="en-US" sz="2400" dirty="0" smtClean="0">
                <a:solidFill>
                  <a:srgbClr val="002060"/>
                </a:solidFill>
              </a:rPr>
              <a:t> Creating </a:t>
            </a:r>
            <a:r>
              <a:rPr lang="en-US" sz="2400" dirty="0">
                <a:solidFill>
                  <a:srgbClr val="002060"/>
                </a:solidFill>
              </a:rPr>
              <a:t>software is a matter of writing enormous amounts of code</a:t>
            </a:r>
          </a:p>
          <a:p>
            <a:pPr marL="708660" lvl="3" indent="-342900">
              <a:lnSpc>
                <a:spcPct val="100000"/>
              </a:lnSpc>
              <a:spcBef>
                <a:spcPts val="0"/>
              </a:spcBef>
              <a:spcAft>
                <a:spcPts val="0"/>
              </a:spcAft>
              <a:buFont typeface="Wingdings" panose="05000000000000000000" pitchFamily="2" charset="2"/>
              <a:buChar char="§"/>
            </a:pPr>
            <a:r>
              <a:rPr lang="en-US" sz="2400" dirty="0" smtClean="0">
                <a:solidFill>
                  <a:srgbClr val="002060"/>
                </a:solidFill>
              </a:rPr>
              <a:t>But </a:t>
            </a:r>
            <a:r>
              <a:rPr lang="en-US" sz="2400" dirty="0">
                <a:solidFill>
                  <a:srgbClr val="002060"/>
                </a:solidFill>
              </a:rPr>
              <a:t>the code can reuse many of the same classes, subclasses, and objects in different </a:t>
            </a:r>
            <a:r>
              <a:rPr lang="en-US" sz="2400" dirty="0" smtClean="0">
                <a:solidFill>
                  <a:srgbClr val="002060"/>
                </a:solidFill>
              </a:rPr>
              <a:t>ways</a:t>
            </a:r>
          </a:p>
          <a:p>
            <a:pPr marL="365760" lvl="3" indent="0">
              <a:lnSpc>
                <a:spcPct val="100000"/>
              </a:lnSpc>
              <a:spcBef>
                <a:spcPts val="0"/>
              </a:spcBef>
              <a:spcAft>
                <a:spcPts val="0"/>
              </a:spcAft>
              <a:buNone/>
            </a:pPr>
            <a:endParaRPr lang="en-US" sz="2400" dirty="0">
              <a:solidFill>
                <a:srgbClr val="002060"/>
              </a:solidFill>
            </a:endParaRPr>
          </a:p>
          <a:p>
            <a:pPr>
              <a:lnSpc>
                <a:spcPct val="100000"/>
              </a:lnSpc>
              <a:spcBef>
                <a:spcPts val="0"/>
              </a:spcBef>
              <a:spcAft>
                <a:spcPts val="0"/>
              </a:spcAft>
              <a:buFont typeface="Wingdings" panose="05000000000000000000" pitchFamily="2" charset="2"/>
              <a:buChar char="Ø"/>
            </a:pPr>
            <a:r>
              <a:rPr lang="en-US" sz="2400" dirty="0" smtClean="0">
                <a:solidFill>
                  <a:srgbClr val="002060"/>
                </a:solidFill>
              </a:rPr>
              <a:t> UML </a:t>
            </a:r>
            <a:r>
              <a:rPr lang="en-US" sz="2400" dirty="0">
                <a:solidFill>
                  <a:srgbClr val="002060"/>
                </a:solidFill>
              </a:rPr>
              <a:t>helps the </a:t>
            </a:r>
            <a:r>
              <a:rPr lang="en-US" sz="2400" dirty="0" smtClean="0">
                <a:solidFill>
                  <a:srgbClr val="002060"/>
                </a:solidFill>
              </a:rPr>
              <a:t>designers:</a:t>
            </a:r>
            <a:endParaRPr lang="en-US" sz="2400" dirty="0">
              <a:solidFill>
                <a:srgbClr val="002060"/>
              </a:solidFill>
            </a:endParaRPr>
          </a:p>
          <a:p>
            <a:pPr marL="525780" lvl="2" indent="-342900">
              <a:lnSpc>
                <a:spcPct val="100000"/>
              </a:lnSpc>
              <a:spcBef>
                <a:spcPts val="0"/>
              </a:spcBef>
              <a:spcAft>
                <a:spcPts val="0"/>
              </a:spcAft>
              <a:buFont typeface="Wingdings" panose="05000000000000000000" pitchFamily="2" charset="2"/>
              <a:buChar char="§"/>
            </a:pPr>
            <a:r>
              <a:rPr lang="en-US" sz="2400" dirty="0" smtClean="0">
                <a:solidFill>
                  <a:srgbClr val="002060"/>
                </a:solidFill>
              </a:rPr>
              <a:t>keep </a:t>
            </a:r>
            <a:r>
              <a:rPr lang="en-US" sz="2400" dirty="0">
                <a:solidFill>
                  <a:srgbClr val="002060"/>
                </a:solidFill>
              </a:rPr>
              <a:t>track of what they are doing</a:t>
            </a:r>
          </a:p>
          <a:p>
            <a:pPr marL="525780" lvl="2" indent="-342900">
              <a:lnSpc>
                <a:spcPct val="100000"/>
              </a:lnSpc>
              <a:spcBef>
                <a:spcPts val="0"/>
              </a:spcBef>
              <a:spcAft>
                <a:spcPts val="0"/>
              </a:spcAft>
              <a:buFont typeface="Wingdings" panose="05000000000000000000" pitchFamily="2" charset="2"/>
              <a:buChar char="§"/>
            </a:pPr>
            <a:r>
              <a:rPr lang="en-US" sz="2400" dirty="0" smtClean="0">
                <a:solidFill>
                  <a:srgbClr val="002060"/>
                </a:solidFill>
              </a:rPr>
              <a:t>what </a:t>
            </a:r>
            <a:r>
              <a:rPr lang="en-US" sz="2400" dirty="0">
                <a:solidFill>
                  <a:srgbClr val="002060"/>
                </a:solidFill>
              </a:rPr>
              <a:t>has been done</a:t>
            </a:r>
          </a:p>
          <a:p>
            <a:pPr marL="525780" lvl="2" indent="-342900">
              <a:lnSpc>
                <a:spcPct val="100000"/>
              </a:lnSpc>
              <a:spcBef>
                <a:spcPts val="0"/>
              </a:spcBef>
              <a:spcAft>
                <a:spcPts val="0"/>
              </a:spcAft>
              <a:buFont typeface="Wingdings" panose="05000000000000000000" pitchFamily="2" charset="2"/>
              <a:buChar char="§"/>
            </a:pPr>
            <a:r>
              <a:rPr lang="en-US" sz="2400" dirty="0" smtClean="0">
                <a:solidFill>
                  <a:srgbClr val="002060"/>
                </a:solidFill>
              </a:rPr>
              <a:t>helps </a:t>
            </a:r>
            <a:r>
              <a:rPr lang="en-US" sz="2400" dirty="0">
                <a:solidFill>
                  <a:srgbClr val="002060"/>
                </a:solidFill>
              </a:rPr>
              <a:t>them devise ways to increase functionality and improve the program through time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22676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6285"/>
          </a:xfrm>
        </p:spPr>
        <p:txBody>
          <a:bodyPr>
            <a:normAutofit fontScale="90000"/>
          </a:bodyPr>
          <a:lstStyle/>
          <a:p>
            <a:r>
              <a:rPr lang="en-US" b="1" dirty="0" smtClean="0">
                <a:solidFill>
                  <a:schemeClr val="accent1">
                    <a:lumMod val="75000"/>
                  </a:schemeClr>
                </a:solidFill>
              </a:rPr>
              <a:t>11.4 Graphical User Interfaces and</a:t>
            </a:r>
            <a:br>
              <a:rPr lang="en-US" b="1" dirty="0" smtClean="0">
                <a:solidFill>
                  <a:schemeClr val="accent1">
                    <a:lumMod val="75000"/>
                  </a:schemeClr>
                </a:solidFill>
              </a:rPr>
            </a:br>
            <a:r>
              <a:rPr lang="en-US" b="1" dirty="0">
                <a:solidFill>
                  <a:schemeClr val="accent1">
                    <a:lumMod val="75000"/>
                  </a:schemeClr>
                </a:solidFill>
              </a:rPr>
              <a:t> </a:t>
            </a:r>
            <a:r>
              <a:rPr lang="en-US" b="1" dirty="0" smtClean="0">
                <a:solidFill>
                  <a:schemeClr val="accent1">
                    <a:lumMod val="75000"/>
                  </a:schemeClr>
                </a:solidFill>
              </a:rPr>
              <a:t>         Event-Driven Programming</a:t>
            </a:r>
            <a:endParaRPr lang="en-US" b="1" dirty="0">
              <a:solidFill>
                <a:schemeClr val="accent1">
                  <a:lumMod val="75000"/>
                </a:schemeClr>
              </a:solidFill>
            </a:endParaRPr>
          </a:p>
        </p:txBody>
      </p:sp>
      <p:sp>
        <p:nvSpPr>
          <p:cNvPr id="6" name="Content Placeholder 5"/>
          <p:cNvSpPr>
            <a:spLocks noGrp="1"/>
          </p:cNvSpPr>
          <p:nvPr>
            <p:ph idx="1"/>
          </p:nvPr>
        </p:nvSpPr>
        <p:spPr>
          <a:xfrm>
            <a:off x="1097280" y="1941544"/>
            <a:ext cx="9068696" cy="4023360"/>
          </a:xfrm>
        </p:spPr>
        <p:txBody>
          <a:bodyPr>
            <a:normAutofit/>
          </a:bodyPr>
          <a:lstStyle/>
          <a:p>
            <a:pPr hangingPunct="0">
              <a:buFont typeface="Wingdings" panose="05000000000000000000" pitchFamily="2" charset="2"/>
              <a:buChar char="Ø"/>
            </a:pPr>
            <a:r>
              <a:rPr lang="en-US" sz="2800" dirty="0" smtClean="0">
                <a:solidFill>
                  <a:srgbClr val="002060"/>
                </a:solidFill>
              </a:rPr>
              <a:t> One </a:t>
            </a:r>
            <a:r>
              <a:rPr lang="en-US" sz="2800" dirty="0" smtClean="0">
                <a:solidFill>
                  <a:srgbClr val="002060"/>
                </a:solidFill>
              </a:rPr>
              <a:t>important application </a:t>
            </a:r>
            <a:r>
              <a:rPr lang="en-US" sz="2800" dirty="0">
                <a:solidFill>
                  <a:srgbClr val="002060"/>
                </a:solidFill>
              </a:rPr>
              <a:t>of object-oriented programming (OOP) is to create programs that </a:t>
            </a:r>
            <a:r>
              <a:rPr lang="en-US" sz="2800" dirty="0" smtClean="0">
                <a:solidFill>
                  <a:srgbClr val="002060"/>
                </a:solidFill>
              </a:rPr>
              <a:t>use </a:t>
            </a:r>
            <a:r>
              <a:rPr lang="en-US" sz="2800" dirty="0">
                <a:solidFill>
                  <a:srgbClr val="002060"/>
                </a:solidFill>
              </a:rPr>
              <a:t>a </a:t>
            </a:r>
            <a:r>
              <a:rPr lang="en-US" sz="2800" b="1" dirty="0">
                <a:solidFill>
                  <a:srgbClr val="002060"/>
                </a:solidFill>
              </a:rPr>
              <a:t>graphical user interface</a:t>
            </a:r>
            <a:r>
              <a:rPr lang="en-US" sz="2800" dirty="0">
                <a:solidFill>
                  <a:srgbClr val="002060"/>
                </a:solidFill>
              </a:rPr>
              <a:t> (GUI). </a:t>
            </a:r>
            <a:endParaRPr lang="en-US" sz="2800" dirty="0" smtClean="0">
              <a:solidFill>
                <a:srgbClr val="002060"/>
              </a:solidFill>
            </a:endParaRPr>
          </a:p>
          <a:p>
            <a:pPr hangingPunct="0">
              <a:buFont typeface="Wingdings" panose="05000000000000000000" pitchFamily="2" charset="2"/>
              <a:buChar char="Ø"/>
            </a:pPr>
            <a:r>
              <a:rPr lang="en-US" sz="2800" dirty="0" smtClean="0">
                <a:solidFill>
                  <a:srgbClr val="002060"/>
                </a:solidFill>
              </a:rPr>
              <a:t> A </a:t>
            </a:r>
            <a:r>
              <a:rPr lang="en-US" sz="2800" b="1" dirty="0">
                <a:solidFill>
                  <a:srgbClr val="002060"/>
                </a:solidFill>
              </a:rPr>
              <a:t>GUI</a:t>
            </a:r>
            <a:r>
              <a:rPr lang="en-US" sz="2800" dirty="0">
                <a:solidFill>
                  <a:srgbClr val="002060"/>
                </a:solidFill>
              </a:rPr>
              <a:t> includes windows that contain components such </a:t>
            </a:r>
            <a:r>
              <a:rPr lang="en-US" sz="2800" dirty="0" smtClean="0">
                <a:solidFill>
                  <a:srgbClr val="002060"/>
                </a:solidFill>
              </a:rPr>
              <a:t>as:</a:t>
            </a:r>
          </a:p>
          <a:p>
            <a:pPr lvl="4" hangingPunct="0">
              <a:buFont typeface="Wingdings" panose="05000000000000000000" pitchFamily="2" charset="2"/>
              <a:buChar char="v"/>
            </a:pPr>
            <a:r>
              <a:rPr lang="en-US" sz="2400" dirty="0" smtClean="0">
                <a:solidFill>
                  <a:srgbClr val="002060"/>
                </a:solidFill>
              </a:rPr>
              <a:t>Menus</a:t>
            </a:r>
          </a:p>
          <a:p>
            <a:pPr lvl="4" hangingPunct="0">
              <a:buFont typeface="Wingdings" panose="05000000000000000000" pitchFamily="2" charset="2"/>
              <a:buChar char="v"/>
            </a:pPr>
            <a:r>
              <a:rPr lang="en-US" sz="2400" dirty="0" smtClean="0">
                <a:solidFill>
                  <a:srgbClr val="002060"/>
                </a:solidFill>
              </a:rPr>
              <a:t>Buttons</a:t>
            </a:r>
          </a:p>
          <a:p>
            <a:pPr lvl="4" hangingPunct="0">
              <a:buFont typeface="Wingdings" panose="05000000000000000000" pitchFamily="2" charset="2"/>
              <a:buChar char="v"/>
            </a:pPr>
            <a:r>
              <a:rPr lang="en-US" sz="2400" dirty="0" smtClean="0">
                <a:solidFill>
                  <a:srgbClr val="002060"/>
                </a:solidFill>
              </a:rPr>
              <a:t>Boxes</a:t>
            </a:r>
          </a:p>
          <a:p>
            <a:pPr hangingPunct="0">
              <a:buFont typeface="Wingdings" panose="05000000000000000000" pitchFamily="2" charset="2"/>
              <a:buChar char="Ø"/>
            </a:pPr>
            <a:r>
              <a:rPr lang="en-US" sz="2800" dirty="0" smtClean="0">
                <a:solidFill>
                  <a:srgbClr val="002060"/>
                </a:solidFill>
              </a:rPr>
              <a:t> These</a:t>
            </a:r>
            <a:r>
              <a:rPr lang="en-US" sz="2800" dirty="0" smtClean="0">
                <a:solidFill>
                  <a:srgbClr val="002060"/>
                </a:solidFill>
              </a:rPr>
              <a:t> </a:t>
            </a:r>
            <a:r>
              <a:rPr lang="en-US" sz="2800" dirty="0">
                <a:solidFill>
                  <a:srgbClr val="002060"/>
                </a:solidFill>
              </a:rPr>
              <a:t>allow users to make choices and issue </a:t>
            </a:r>
            <a:r>
              <a:rPr lang="en-US" sz="2800" dirty="0" smtClean="0">
                <a:solidFill>
                  <a:srgbClr val="002060"/>
                </a:solidFill>
              </a:rPr>
              <a:t>commands.</a:t>
            </a:r>
            <a:endParaRPr lang="en-US" sz="2800" dirty="0">
              <a:solidFill>
                <a:srgbClr val="002060"/>
              </a:solidFill>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8186570" y="980492"/>
            <a:ext cx="3063631" cy="968376"/>
          </a:xfrm>
        </p:spPr>
        <p:txBody>
          <a:bodyPr>
            <a:normAutofit fontScale="90000"/>
          </a:bodyPr>
          <a:lstStyle/>
          <a:p>
            <a:r>
              <a:rPr lang="en-US" sz="4000" b="1" dirty="0" smtClean="0">
                <a:solidFill>
                  <a:schemeClr val="accent1">
                    <a:lumMod val="75000"/>
                  </a:schemeClr>
                </a:solidFill>
                <a:latin typeface="Courier New" panose="02070309020205020404" pitchFamily="49" charset="0"/>
                <a:cs typeface="Courier New" panose="02070309020205020404" pitchFamily="49" charset="0"/>
              </a:rPr>
              <a:t>Window</a:t>
            </a:r>
            <a:r>
              <a:rPr lang="en-US" sz="4000" b="1" dirty="0" smtClean="0">
                <a:solidFill>
                  <a:schemeClr val="accent1">
                    <a:lumMod val="75000"/>
                  </a:schemeClr>
                </a:solidFill>
              </a:rPr>
              <a:t> </a:t>
            </a:r>
            <a:br>
              <a:rPr lang="en-US" sz="4000" b="1" dirty="0" smtClean="0">
                <a:solidFill>
                  <a:schemeClr val="accent1">
                    <a:lumMod val="75000"/>
                  </a:schemeClr>
                </a:solidFill>
              </a:rPr>
            </a:br>
            <a:r>
              <a:rPr lang="en-US" sz="4000" b="1" dirty="0" smtClean="0">
                <a:solidFill>
                  <a:schemeClr val="accent1">
                    <a:lumMod val="75000"/>
                  </a:schemeClr>
                </a:solidFill>
              </a:rPr>
              <a:t>Components</a:t>
            </a:r>
            <a:endParaRPr lang="en-US" sz="1800" b="1" dirty="0">
              <a:solidFill>
                <a:schemeClr val="accent1">
                  <a:lumMod val="75000"/>
                </a:schemeClr>
              </a:solidFill>
            </a:endParaRPr>
          </a:p>
        </p:txBody>
      </p:sp>
      <p:pic>
        <p:nvPicPr>
          <p:cNvPr id="5" name="Content Placeholder 4"/>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66220" y="625488"/>
            <a:ext cx="6443831" cy="5076063"/>
          </a:xfrm>
          <a:prstGeom prst="rect">
            <a:avLst/>
          </a:prstGeom>
          <a:noFill/>
          <a:ln>
            <a:noFill/>
          </a:ln>
        </p:spPr>
      </p:pic>
    </p:spTree>
    <p:extLst>
      <p:ext uri="{BB962C8B-B14F-4D97-AF65-F5344CB8AC3E}">
        <p14:creationId xmlns:p14="http://schemas.microsoft.com/office/powerpoint/2010/main" val="1287346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Creating GUI Objects in a Program</a:t>
            </a:r>
            <a:endParaRPr lang="en-US" sz="18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1"/>
          </p:nvPr>
        </p:nvSpPr>
        <p:spPr/>
        <p:txBody>
          <a:bodyPr>
            <a:normAutofit/>
          </a:bodyPr>
          <a:lstStyle/>
          <a:p>
            <a:pPr lvl="0" hangingPunct="0">
              <a:buFont typeface="Wingdings" panose="05000000000000000000" pitchFamily="2" charset="2"/>
              <a:buChar char="Ø"/>
            </a:pPr>
            <a:r>
              <a:rPr lang="en-US" sz="2800" dirty="0">
                <a:solidFill>
                  <a:srgbClr val="002060"/>
                </a:solidFill>
              </a:rPr>
              <a:t>In some programming languages, GUI objects are created in the same way as any other objects, as instances of the class to which they </a:t>
            </a:r>
            <a:r>
              <a:rPr lang="en-US" sz="2800" dirty="0" smtClean="0">
                <a:solidFill>
                  <a:srgbClr val="002060"/>
                </a:solidFill>
              </a:rPr>
              <a:t>belong.</a:t>
            </a:r>
            <a:endParaRPr lang="en-US" sz="2800" dirty="0">
              <a:solidFill>
                <a:srgbClr val="002060"/>
              </a:solidFill>
            </a:endParaRPr>
          </a:p>
          <a:p>
            <a:pPr lvl="0" hangingPunct="0">
              <a:buFont typeface="Wingdings" panose="05000000000000000000" pitchFamily="2" charset="2"/>
              <a:buChar char="Ø"/>
            </a:pPr>
            <a:r>
              <a:rPr lang="en-US" sz="2800" dirty="0">
                <a:solidFill>
                  <a:srgbClr val="002060"/>
                </a:solidFill>
              </a:rPr>
              <a:t>In other programming languages, GUI objects are selected from a menu or toolbar and drawn on the </a:t>
            </a:r>
            <a:r>
              <a:rPr lang="en-US" sz="2800" dirty="0" smtClean="0">
                <a:solidFill>
                  <a:srgbClr val="002060"/>
                </a:solidFill>
              </a:rPr>
              <a:t>screen.</a:t>
            </a:r>
            <a:endParaRPr lang="en-US" sz="2800" dirty="0">
              <a:solidFill>
                <a:srgbClr val="002060"/>
              </a:solidFill>
            </a:endParaRPr>
          </a:p>
          <a:p>
            <a:pPr>
              <a:buFont typeface="Wingdings" panose="05000000000000000000" pitchFamily="2" charset="2"/>
              <a:buChar char="Ø"/>
            </a:pPr>
            <a:r>
              <a:rPr lang="en-US" sz="2800" dirty="0">
                <a:solidFill>
                  <a:srgbClr val="002060"/>
                </a:solidFill>
              </a:rPr>
              <a:t>Each </a:t>
            </a:r>
            <a:r>
              <a:rPr lang="en-US" sz="2800" dirty="0">
                <a:solidFill>
                  <a:srgbClr val="002060"/>
                </a:solidFill>
                <a:latin typeface="Courier New" panose="02070309020205020404" pitchFamily="49" charset="0"/>
                <a:cs typeface="Courier New" panose="02070309020205020404" pitchFamily="49" charset="0"/>
              </a:rPr>
              <a:t>window</a:t>
            </a:r>
            <a:r>
              <a:rPr lang="en-US" sz="2800" dirty="0">
                <a:solidFill>
                  <a:srgbClr val="002060"/>
                </a:solidFill>
              </a:rPr>
              <a:t> and </a:t>
            </a:r>
            <a:r>
              <a:rPr lang="en-US" sz="2800" dirty="0">
                <a:solidFill>
                  <a:srgbClr val="002060"/>
                </a:solidFill>
                <a:latin typeface="Courier New" panose="02070309020205020404" pitchFamily="49" charset="0"/>
                <a:cs typeface="Courier New" panose="02070309020205020404" pitchFamily="49" charset="0"/>
              </a:rPr>
              <a:t>window</a:t>
            </a:r>
            <a:r>
              <a:rPr lang="en-US" sz="2800" dirty="0">
                <a:solidFill>
                  <a:srgbClr val="002060"/>
                </a:solidFill>
              </a:rPr>
              <a:t> component (</a:t>
            </a:r>
            <a:r>
              <a:rPr lang="en-US" sz="2800" dirty="0">
                <a:solidFill>
                  <a:srgbClr val="002060"/>
                </a:solidFill>
                <a:latin typeface="Courier New" panose="02070309020205020404" pitchFamily="49" charset="0"/>
                <a:cs typeface="Courier New" panose="02070309020205020404" pitchFamily="49" charset="0"/>
              </a:rPr>
              <a:t>command</a:t>
            </a:r>
            <a:r>
              <a:rPr lang="en-US" sz="2800" dirty="0">
                <a:solidFill>
                  <a:srgbClr val="002060"/>
                </a:solidFill>
              </a:rPr>
              <a:t> </a:t>
            </a:r>
            <a:r>
              <a:rPr lang="en-US" sz="2800" dirty="0">
                <a:solidFill>
                  <a:srgbClr val="002060"/>
                </a:solidFill>
                <a:latin typeface="Courier New" panose="02070309020205020404" pitchFamily="49" charset="0"/>
                <a:cs typeface="Courier New" panose="02070309020205020404" pitchFamily="49" charset="0"/>
              </a:rPr>
              <a:t>button</a:t>
            </a:r>
            <a:r>
              <a:rPr lang="en-US" sz="2800" dirty="0">
                <a:solidFill>
                  <a:srgbClr val="002060"/>
                </a:solidFill>
              </a:rPr>
              <a:t>, </a:t>
            </a:r>
            <a:r>
              <a:rPr lang="en-US" sz="2800" dirty="0">
                <a:solidFill>
                  <a:srgbClr val="002060"/>
                </a:solidFill>
                <a:latin typeface="Courier New" panose="02070309020205020404" pitchFamily="49" charset="0"/>
                <a:cs typeface="Courier New" panose="02070309020205020404" pitchFamily="49" charset="0"/>
              </a:rPr>
              <a:t>text</a:t>
            </a:r>
            <a:r>
              <a:rPr lang="en-US" sz="2800" dirty="0">
                <a:solidFill>
                  <a:srgbClr val="002060"/>
                </a:solidFill>
              </a:rPr>
              <a:t> </a:t>
            </a:r>
            <a:r>
              <a:rPr lang="en-US" sz="2800" dirty="0">
                <a:solidFill>
                  <a:srgbClr val="002060"/>
                </a:solidFill>
                <a:latin typeface="Courier New" panose="02070309020205020404" pitchFamily="49" charset="0"/>
                <a:cs typeface="Courier New" panose="02070309020205020404" pitchFamily="49" charset="0"/>
              </a:rPr>
              <a:t>box</a:t>
            </a:r>
            <a:r>
              <a:rPr lang="en-US" sz="2800" dirty="0">
                <a:solidFill>
                  <a:srgbClr val="002060"/>
                </a:solidFill>
              </a:rPr>
              <a:t>, and so forth) in a GUI has a set of attributes (or properties), such as </a:t>
            </a:r>
            <a:r>
              <a:rPr lang="en-US" sz="2800" b="1" dirty="0">
                <a:solidFill>
                  <a:srgbClr val="0070C0"/>
                </a:solidFill>
                <a:latin typeface="Courier New" panose="02070309020205020404" pitchFamily="49" charset="0"/>
                <a:cs typeface="Courier New" panose="02070309020205020404" pitchFamily="49" charset="0"/>
              </a:rPr>
              <a:t>name</a:t>
            </a:r>
            <a:r>
              <a:rPr lang="en-US" sz="2800" dirty="0">
                <a:solidFill>
                  <a:srgbClr val="002060"/>
                </a:solidFill>
              </a:rPr>
              <a:t>, </a:t>
            </a:r>
            <a:r>
              <a:rPr lang="en-US" sz="2800" b="1" dirty="0">
                <a:solidFill>
                  <a:srgbClr val="0070C0"/>
                </a:solidFill>
                <a:latin typeface="Courier New" panose="02070309020205020404" pitchFamily="49" charset="0"/>
                <a:cs typeface="Courier New" panose="02070309020205020404" pitchFamily="49" charset="0"/>
              </a:rPr>
              <a:t>position</a:t>
            </a:r>
            <a:r>
              <a:rPr lang="en-US" sz="2800" dirty="0">
                <a:solidFill>
                  <a:srgbClr val="002060"/>
                </a:solidFill>
              </a:rPr>
              <a:t>, and </a:t>
            </a:r>
            <a:r>
              <a:rPr lang="en-US" sz="2800" b="1" dirty="0">
                <a:solidFill>
                  <a:srgbClr val="0070C0"/>
                </a:solidFill>
                <a:latin typeface="Courier New" panose="02070309020205020404" pitchFamily="49" charset="0"/>
                <a:cs typeface="Courier New" panose="02070309020205020404" pitchFamily="49" charset="0"/>
              </a:rPr>
              <a:t>size</a:t>
            </a:r>
            <a:r>
              <a:rPr lang="en-US" sz="2800" dirty="0">
                <a:solidFill>
                  <a:srgbClr val="002060"/>
                </a:solidFill>
              </a:rPr>
              <a:t>. </a:t>
            </a:r>
            <a:endParaRPr lang="en-US" sz="2800" dirty="0">
              <a:solidFill>
                <a:srgbClr val="002060"/>
              </a:solidFill>
            </a:endParaRPr>
          </a:p>
        </p:txBody>
      </p:sp>
    </p:spTree>
    <p:extLst>
      <p:ext uri="{BB962C8B-B14F-4D97-AF65-F5344CB8AC3E}">
        <p14:creationId xmlns:p14="http://schemas.microsoft.com/office/powerpoint/2010/main" val="3243827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Some Properties of a </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window</a:t>
            </a:r>
            <a:endParaRPr lang="en-US" sz="18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1"/>
          </p:nvPr>
        </p:nvSpPr>
        <p:spPr>
          <a:xfrm>
            <a:off x="1097280" y="1845734"/>
            <a:ext cx="5862918" cy="4023360"/>
          </a:xfrm>
        </p:spPr>
        <p:txBody>
          <a:bodyPr>
            <a:normAutofit/>
          </a:bodyPr>
          <a:lstStyle/>
          <a:p>
            <a:pPr lvl="0" hangingPunct="0">
              <a:buFont typeface="Wingdings" panose="05000000000000000000" pitchFamily="2" charset="2"/>
              <a:buChar char="Ø"/>
            </a:pPr>
            <a:r>
              <a:rPr lang="en-IN" sz="2400" b="1" dirty="0">
                <a:solidFill>
                  <a:srgbClr val="0070C0"/>
                </a:solidFill>
                <a:latin typeface="Courier New" panose="02070309020205020404" pitchFamily="49" charset="0"/>
                <a:cs typeface="Courier New" panose="02070309020205020404" pitchFamily="49" charset="0"/>
              </a:rPr>
              <a:t>name</a:t>
            </a:r>
            <a:r>
              <a:rPr lang="en-US" sz="2400" dirty="0">
                <a:solidFill>
                  <a:srgbClr val="002060"/>
                </a:solidFill>
              </a:rPr>
              <a:t> (by which it’s known in the program)</a:t>
            </a:r>
          </a:p>
          <a:p>
            <a:pPr lvl="0" hangingPunct="0">
              <a:buFont typeface="Wingdings" panose="05000000000000000000" pitchFamily="2" charset="2"/>
              <a:buChar char="Ø"/>
            </a:pPr>
            <a:r>
              <a:rPr lang="en-IN" sz="2400" b="1" dirty="0">
                <a:solidFill>
                  <a:srgbClr val="0070C0"/>
                </a:solidFill>
                <a:latin typeface="Courier New" panose="02070309020205020404" pitchFamily="49" charset="0"/>
                <a:cs typeface="Courier New" panose="02070309020205020404" pitchFamily="49" charset="0"/>
              </a:rPr>
              <a:t>height</a:t>
            </a:r>
            <a:r>
              <a:rPr lang="en-US" sz="2400" dirty="0">
                <a:solidFill>
                  <a:srgbClr val="002060"/>
                </a:solidFill>
              </a:rPr>
              <a:t> and </a:t>
            </a:r>
            <a:r>
              <a:rPr lang="en-IN" sz="2400" b="1" dirty="0">
                <a:solidFill>
                  <a:srgbClr val="0070C0"/>
                </a:solidFill>
                <a:latin typeface="Courier New" panose="02070309020205020404" pitchFamily="49" charset="0"/>
                <a:cs typeface="Courier New" panose="02070309020205020404" pitchFamily="49" charset="0"/>
              </a:rPr>
              <a:t>width</a:t>
            </a:r>
            <a:r>
              <a:rPr lang="en-US" sz="2400" dirty="0">
                <a:solidFill>
                  <a:srgbClr val="002060"/>
                </a:solidFill>
              </a:rPr>
              <a:t> (usually in pixels, the tiny dots that make up the screen image)</a:t>
            </a:r>
          </a:p>
          <a:p>
            <a:pPr lvl="0" hangingPunct="0">
              <a:buFont typeface="Wingdings" panose="05000000000000000000" pitchFamily="2" charset="2"/>
              <a:buChar char="Ø"/>
            </a:pPr>
            <a:r>
              <a:rPr lang="en-IN" sz="2400" b="1" dirty="0">
                <a:solidFill>
                  <a:srgbClr val="0070C0"/>
                </a:solidFill>
                <a:latin typeface="Courier New" panose="02070309020205020404" pitchFamily="49" charset="0"/>
                <a:cs typeface="Courier New" panose="02070309020205020404" pitchFamily="49" charset="0"/>
              </a:rPr>
              <a:t>title</a:t>
            </a:r>
            <a:r>
              <a:rPr lang="en-US" sz="2400" dirty="0">
                <a:solidFill>
                  <a:srgbClr val="002060"/>
                </a:solidFill>
              </a:rPr>
              <a:t> (</a:t>
            </a:r>
            <a:r>
              <a:rPr lang="en-US" sz="2400" dirty="0">
                <a:solidFill>
                  <a:srgbClr val="002060"/>
                </a:solidFill>
                <a:latin typeface="Courier New" panose="02070309020205020404" pitchFamily="49" charset="0"/>
                <a:cs typeface="Courier New" panose="02070309020205020404" pitchFamily="49" charset="0"/>
              </a:rPr>
              <a:t>“</a:t>
            </a:r>
            <a:r>
              <a:rPr lang="en-IN" sz="2400" dirty="0">
                <a:solidFill>
                  <a:srgbClr val="002060"/>
                </a:solidFill>
                <a:latin typeface="Courier New" panose="02070309020205020404" pitchFamily="49" charset="0"/>
                <a:cs typeface="Courier New" panose="02070309020205020404" pitchFamily="49" charset="0"/>
              </a:rPr>
              <a:t>Area Calculator”</a:t>
            </a:r>
            <a:r>
              <a:rPr lang="en-US" sz="2400"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rPr>
              <a:t>shown </a:t>
            </a:r>
            <a:r>
              <a:rPr lang="en-US" sz="2400" dirty="0" smtClean="0">
                <a:solidFill>
                  <a:srgbClr val="002060"/>
                </a:solidFill>
              </a:rPr>
              <a:t>on right)</a:t>
            </a:r>
            <a:endParaRPr lang="en-US" sz="2400" dirty="0">
              <a:solidFill>
                <a:srgbClr val="002060"/>
              </a:solidFill>
            </a:endParaRPr>
          </a:p>
          <a:p>
            <a:pPr lvl="0" hangingPunct="0">
              <a:buFont typeface="Wingdings" panose="05000000000000000000" pitchFamily="2" charset="2"/>
              <a:buChar char="Ø"/>
            </a:pPr>
            <a:r>
              <a:rPr lang="en-IN" sz="2400" b="1" dirty="0">
                <a:solidFill>
                  <a:srgbClr val="0070C0"/>
                </a:solidFill>
                <a:latin typeface="Courier New" panose="02070309020205020404" pitchFamily="49" charset="0"/>
                <a:cs typeface="Courier New" panose="02070309020205020404" pitchFamily="49" charset="0"/>
              </a:rPr>
              <a:t>title</a:t>
            </a:r>
            <a:r>
              <a:rPr lang="en-IN" sz="2400" dirty="0">
                <a:solidFill>
                  <a:srgbClr val="002060"/>
                </a:solidFill>
              </a:rPr>
              <a:t> </a:t>
            </a:r>
            <a:r>
              <a:rPr lang="en-IN" sz="2400" b="1" dirty="0">
                <a:solidFill>
                  <a:srgbClr val="0070C0"/>
                </a:solidFill>
                <a:latin typeface="Courier New" panose="02070309020205020404" pitchFamily="49" charset="0"/>
                <a:cs typeface="Courier New" panose="02070309020205020404" pitchFamily="49" charset="0"/>
              </a:rPr>
              <a:t>font</a:t>
            </a:r>
            <a:r>
              <a:rPr lang="en-US" sz="2400" dirty="0">
                <a:solidFill>
                  <a:srgbClr val="002060"/>
                </a:solidFill>
              </a:rPr>
              <a:t> (the typeface and size of the </a:t>
            </a:r>
            <a:r>
              <a:rPr lang="en-IN" sz="2400" dirty="0">
                <a:solidFill>
                  <a:srgbClr val="002060"/>
                </a:solidFill>
              </a:rPr>
              <a:t>window</a:t>
            </a:r>
            <a:r>
              <a:rPr lang="en-US" sz="2400" dirty="0">
                <a:solidFill>
                  <a:srgbClr val="002060"/>
                </a:solidFill>
              </a:rPr>
              <a:t> title)</a:t>
            </a:r>
          </a:p>
          <a:p>
            <a:pPr lvl="0" hangingPunct="0">
              <a:buFont typeface="Wingdings" panose="05000000000000000000" pitchFamily="2" charset="2"/>
              <a:buChar char="Ø"/>
            </a:pPr>
            <a:r>
              <a:rPr lang="en-IN" sz="2400" b="1" dirty="0">
                <a:solidFill>
                  <a:srgbClr val="0070C0"/>
                </a:solidFill>
                <a:latin typeface="Courier New" panose="02070309020205020404" pitchFamily="49" charset="0"/>
                <a:cs typeface="Courier New" panose="02070309020205020404" pitchFamily="49" charset="0"/>
              </a:rPr>
              <a:t>visible</a:t>
            </a:r>
            <a:r>
              <a:rPr lang="en-US" sz="2400" dirty="0">
                <a:solidFill>
                  <a:srgbClr val="002060"/>
                </a:solidFill>
              </a:rPr>
              <a:t> (</a:t>
            </a:r>
            <a:r>
              <a:rPr lang="en-IN" sz="2400" dirty="0">
                <a:solidFill>
                  <a:srgbClr val="002060"/>
                </a:solidFill>
                <a:latin typeface="Courier New" panose="02070309020205020404" pitchFamily="49" charset="0"/>
                <a:cs typeface="Courier New" panose="02070309020205020404" pitchFamily="49" charset="0"/>
              </a:rPr>
              <a:t>true</a:t>
            </a:r>
            <a:r>
              <a:rPr lang="en-US" sz="2400" dirty="0">
                <a:solidFill>
                  <a:srgbClr val="002060"/>
                </a:solidFill>
              </a:rPr>
              <a:t> or </a:t>
            </a:r>
            <a:r>
              <a:rPr lang="en-IN" sz="2400" dirty="0">
                <a:solidFill>
                  <a:srgbClr val="002060"/>
                </a:solidFill>
                <a:latin typeface="Courier New" panose="02070309020205020404" pitchFamily="49" charset="0"/>
                <a:cs typeface="Courier New" panose="02070309020205020404" pitchFamily="49" charset="0"/>
              </a:rPr>
              <a:t>false</a:t>
            </a:r>
            <a:r>
              <a:rPr lang="en-US" sz="2400" dirty="0">
                <a:solidFill>
                  <a:srgbClr val="002060"/>
                </a:solidFill>
              </a:rPr>
              <a:t>)—whether or not the window appears on the screen</a:t>
            </a:r>
          </a:p>
        </p:txBody>
      </p:sp>
      <p:pic>
        <p:nvPicPr>
          <p:cNvPr id="5" name="Picture 4" descr="0803"/>
          <p:cNvPicPr/>
          <p:nvPr/>
        </p:nvPicPr>
        <p:blipFill>
          <a:blip r:embed="rId2">
            <a:extLst>
              <a:ext uri="{28A0092B-C50C-407E-A947-70E740481C1C}">
                <a14:useLocalDpi xmlns:a14="http://schemas.microsoft.com/office/drawing/2010/main" val="0"/>
              </a:ext>
            </a:extLst>
          </a:blip>
          <a:srcRect/>
          <a:stretch>
            <a:fillRect/>
          </a:stretch>
        </p:blipFill>
        <p:spPr bwMode="auto">
          <a:xfrm>
            <a:off x="7979428" y="2407191"/>
            <a:ext cx="2257425" cy="1914525"/>
          </a:xfrm>
          <a:prstGeom prst="rect">
            <a:avLst/>
          </a:prstGeom>
          <a:noFill/>
          <a:ln>
            <a:noFill/>
          </a:ln>
        </p:spPr>
      </p:pic>
    </p:spTree>
    <p:extLst>
      <p:ext uri="{BB962C8B-B14F-4D97-AF65-F5344CB8AC3E}">
        <p14:creationId xmlns:p14="http://schemas.microsoft.com/office/powerpoint/2010/main" val="2996547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44" y="292480"/>
            <a:ext cx="10607040" cy="968440"/>
          </a:xfrm>
        </p:spPr>
        <p:txBody>
          <a:bodyPr>
            <a:normAutofit fontScale="90000"/>
          </a:bodyPr>
          <a:lstStyle/>
          <a:p>
            <a:r>
              <a:rPr lang="en-US" sz="4000" b="1" dirty="0" smtClean="0">
                <a:solidFill>
                  <a:schemeClr val="accent1">
                    <a:lumMod val="75000"/>
                  </a:schemeClr>
                </a:solidFill>
              </a:rPr>
              <a:t>Some Properties of </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command </a:t>
            </a:r>
            <a:r>
              <a:rPr lang="en-US" sz="4000" b="1" dirty="0">
                <a:solidFill>
                  <a:schemeClr val="accent1">
                    <a:lumMod val="75000"/>
                  </a:schemeClr>
                </a:solidFill>
              </a:rPr>
              <a:t>and</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 option buttons</a:t>
            </a:r>
            <a:endParaRPr lang="en-US" sz="18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1"/>
          </p:nvPr>
        </p:nvSpPr>
        <p:spPr>
          <a:xfrm>
            <a:off x="623944" y="1845734"/>
            <a:ext cx="10607040" cy="4023360"/>
          </a:xfrm>
        </p:spPr>
        <p:txBody>
          <a:bodyPr>
            <a:normAutofit fontScale="92500" lnSpcReduction="20000"/>
          </a:bodyPr>
          <a:lstStyle/>
          <a:p>
            <a:pPr marL="0" indent="0" hangingPunct="0">
              <a:lnSpc>
                <a:spcPct val="120000"/>
              </a:lnSpc>
              <a:spcBef>
                <a:spcPts val="600"/>
              </a:spcBef>
              <a:spcAft>
                <a:spcPts val="0"/>
              </a:spcAft>
              <a:buNone/>
            </a:pPr>
            <a:r>
              <a:rPr lang="en-US" sz="2400" dirty="0">
                <a:solidFill>
                  <a:srgbClr val="002060"/>
                </a:solidFill>
              </a:rPr>
              <a:t>Some </a:t>
            </a:r>
            <a:r>
              <a:rPr lang="en-US" sz="2400" dirty="0">
                <a:solidFill>
                  <a:srgbClr val="002060"/>
                </a:solidFill>
                <a:latin typeface="Courier New" panose="02070309020205020404" pitchFamily="49" charset="0"/>
                <a:cs typeface="Courier New" panose="02070309020205020404" pitchFamily="49" charset="0"/>
              </a:rPr>
              <a:t>command</a:t>
            </a:r>
            <a:r>
              <a:rPr lang="en-US" sz="2400" b="1" dirty="0">
                <a:solidFill>
                  <a:srgbClr val="002060"/>
                </a:solidFill>
              </a:rPr>
              <a:t> </a:t>
            </a:r>
            <a:r>
              <a:rPr lang="en-US" sz="2400" dirty="0">
                <a:solidFill>
                  <a:srgbClr val="002060"/>
                </a:solidFill>
                <a:latin typeface="Courier New" panose="02070309020205020404" pitchFamily="49" charset="0"/>
                <a:cs typeface="Courier New" panose="02070309020205020404" pitchFamily="49" charset="0"/>
              </a:rPr>
              <a:t>button</a:t>
            </a:r>
            <a:r>
              <a:rPr lang="en-US" sz="2400" b="1" dirty="0">
                <a:solidFill>
                  <a:srgbClr val="002060"/>
                </a:solidFill>
              </a:rPr>
              <a:t> </a:t>
            </a:r>
            <a:r>
              <a:rPr lang="en-US" sz="2400" dirty="0">
                <a:solidFill>
                  <a:srgbClr val="002060"/>
                </a:solidFill>
              </a:rPr>
              <a:t>properties</a:t>
            </a:r>
            <a:r>
              <a:rPr lang="en-US" sz="2400" b="1" dirty="0">
                <a:solidFill>
                  <a:srgbClr val="002060"/>
                </a:solidFill>
              </a:rPr>
              <a:t>:</a:t>
            </a:r>
            <a:endParaRPr lang="en-US" sz="2400" dirty="0">
              <a:solidFill>
                <a:srgbClr val="002060"/>
              </a:solidFill>
            </a:endParaRP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name</a:t>
            </a:r>
            <a:r>
              <a:rPr lang="en-US" sz="2200" dirty="0">
                <a:solidFill>
                  <a:srgbClr val="002060"/>
                </a:solidFill>
              </a:rPr>
              <a:t> (by which it’s known in the program)</a:t>
            </a: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caption</a:t>
            </a:r>
            <a:r>
              <a:rPr lang="en-US" sz="2200" dirty="0">
                <a:solidFill>
                  <a:srgbClr val="002060"/>
                </a:solidFill>
              </a:rPr>
              <a:t> (</a:t>
            </a:r>
            <a:r>
              <a:rPr lang="en-IN" sz="2200" dirty="0">
                <a:solidFill>
                  <a:srgbClr val="002060"/>
                </a:solidFill>
                <a:latin typeface="Courier New" panose="02070309020205020404" pitchFamily="49" charset="0"/>
                <a:cs typeface="Courier New" panose="02070309020205020404" pitchFamily="49" charset="0"/>
              </a:rPr>
              <a:t>”Done”</a:t>
            </a:r>
            <a:r>
              <a:rPr lang="en-US" sz="2200" dirty="0">
                <a:solidFill>
                  <a:srgbClr val="002060"/>
                </a:solidFill>
                <a:latin typeface="Courier New" panose="02070309020205020404" pitchFamily="49" charset="0"/>
                <a:cs typeface="Courier New" panose="02070309020205020404" pitchFamily="49" charset="0"/>
              </a:rPr>
              <a:t> </a:t>
            </a:r>
            <a:r>
              <a:rPr lang="en-US" sz="2200" dirty="0">
                <a:solidFill>
                  <a:srgbClr val="002060"/>
                </a:solidFill>
              </a:rPr>
              <a:t>or </a:t>
            </a:r>
            <a:r>
              <a:rPr lang="en-IN" sz="2200" dirty="0">
                <a:solidFill>
                  <a:srgbClr val="002060"/>
                </a:solidFill>
                <a:latin typeface="Courier New" panose="02070309020205020404" pitchFamily="49" charset="0"/>
                <a:cs typeface="Courier New" panose="02070309020205020404" pitchFamily="49" charset="0"/>
              </a:rPr>
              <a:t>“Calculate”</a:t>
            </a:r>
            <a:r>
              <a:rPr lang="en-US" sz="2200" dirty="0">
                <a:solidFill>
                  <a:srgbClr val="002060"/>
                </a:solidFill>
              </a:rPr>
              <a:t> shown in </a:t>
            </a:r>
            <a:r>
              <a:rPr lang="en-US" sz="2200" dirty="0" smtClean="0">
                <a:solidFill>
                  <a:srgbClr val="002060"/>
                </a:solidFill>
              </a:rPr>
              <a:t>figure)</a:t>
            </a:r>
            <a:endParaRPr lang="en-US" sz="2200" dirty="0">
              <a:solidFill>
                <a:srgbClr val="002060"/>
              </a:solidFill>
            </a:endParaRP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position</a:t>
            </a:r>
            <a:r>
              <a:rPr lang="en-US" sz="2200" dirty="0">
                <a:solidFill>
                  <a:srgbClr val="002060"/>
                </a:solidFill>
              </a:rPr>
              <a:t> (distance, in pixels, from the left and top edges of </a:t>
            </a:r>
            <a:r>
              <a:rPr lang="en-US" sz="2200" dirty="0" smtClean="0">
                <a:solidFill>
                  <a:srgbClr val="002060"/>
                </a:solidFill>
              </a:rPr>
              <a:t>window</a:t>
            </a:r>
            <a:r>
              <a:rPr lang="en-US" sz="2200" dirty="0">
                <a:solidFill>
                  <a:srgbClr val="002060"/>
                </a:solidFill>
              </a:rPr>
              <a:t>)</a:t>
            </a:r>
          </a:p>
          <a:p>
            <a:pPr marL="818388" lvl="2" indent="-342900">
              <a:lnSpc>
                <a:spcPct val="120000"/>
              </a:lnSpc>
              <a:spcBef>
                <a:spcPts val="600"/>
              </a:spcBef>
              <a:spcAft>
                <a:spcPts val="0"/>
              </a:spcAft>
              <a:buFont typeface="Wingdings" panose="05000000000000000000" pitchFamily="2" charset="2"/>
              <a:buChar char="§"/>
            </a:pPr>
            <a:r>
              <a:rPr lang="en-US" sz="2200" b="1" dirty="0">
                <a:solidFill>
                  <a:srgbClr val="0070C0"/>
                </a:solidFill>
                <a:latin typeface="Courier New" panose="02070309020205020404" pitchFamily="49" charset="0"/>
                <a:cs typeface="Courier New" panose="02070309020205020404" pitchFamily="49" charset="0"/>
              </a:rPr>
              <a:t>enabled</a:t>
            </a:r>
            <a:r>
              <a:rPr lang="en-US" sz="2200" dirty="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true</a:t>
            </a:r>
            <a:r>
              <a:rPr lang="en-US" sz="2200" dirty="0">
                <a:solidFill>
                  <a:srgbClr val="002060"/>
                </a:solidFill>
              </a:rPr>
              <a:t> or </a:t>
            </a:r>
            <a:r>
              <a:rPr lang="en-US" sz="2200" dirty="0">
                <a:solidFill>
                  <a:srgbClr val="002060"/>
                </a:solidFill>
                <a:latin typeface="Courier New" panose="02070309020205020404" pitchFamily="49" charset="0"/>
                <a:cs typeface="Courier New" panose="02070309020205020404" pitchFamily="49" charset="0"/>
              </a:rPr>
              <a:t>false</a:t>
            </a:r>
            <a:r>
              <a:rPr lang="en-US" sz="2200" dirty="0">
                <a:solidFill>
                  <a:srgbClr val="002060"/>
                </a:solidFill>
              </a:rPr>
              <a:t>)—whether the button is </a:t>
            </a:r>
            <a:r>
              <a:rPr lang="en-US" sz="2200" dirty="0">
                <a:solidFill>
                  <a:srgbClr val="002060"/>
                </a:solidFill>
              </a:rPr>
              <a:t>active or </a:t>
            </a:r>
            <a:r>
              <a:rPr lang="en-US" sz="2200" dirty="0">
                <a:solidFill>
                  <a:srgbClr val="002060"/>
                </a:solidFill>
              </a:rPr>
              <a:t>inactive</a:t>
            </a:r>
          </a:p>
          <a:p>
            <a:pPr marL="0" indent="0" hangingPunct="0">
              <a:lnSpc>
                <a:spcPct val="120000"/>
              </a:lnSpc>
              <a:spcBef>
                <a:spcPts val="600"/>
              </a:spcBef>
              <a:spcAft>
                <a:spcPts val="0"/>
              </a:spcAft>
              <a:buNone/>
            </a:pPr>
            <a:r>
              <a:rPr lang="en-US" sz="2200" dirty="0">
                <a:solidFill>
                  <a:srgbClr val="002060"/>
                </a:solidFill>
              </a:rPr>
              <a:t>Some </a:t>
            </a:r>
            <a:r>
              <a:rPr lang="en-US" sz="2200" dirty="0">
                <a:solidFill>
                  <a:srgbClr val="002060"/>
                </a:solidFill>
                <a:latin typeface="Courier New" panose="02070309020205020404" pitchFamily="49" charset="0"/>
                <a:cs typeface="Courier New" panose="02070309020205020404" pitchFamily="49" charset="0"/>
              </a:rPr>
              <a:t>option</a:t>
            </a:r>
            <a:r>
              <a:rPr lang="en-US" sz="2200" b="1" dirty="0" smtClean="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button</a:t>
            </a:r>
            <a:r>
              <a:rPr lang="en-US" sz="2200" b="1" dirty="0">
                <a:solidFill>
                  <a:srgbClr val="002060"/>
                </a:solidFill>
              </a:rPr>
              <a:t> </a:t>
            </a:r>
            <a:r>
              <a:rPr lang="en-US" sz="2200" dirty="0" smtClean="0">
                <a:solidFill>
                  <a:srgbClr val="002060"/>
                </a:solidFill>
              </a:rPr>
              <a:t>properties</a:t>
            </a:r>
            <a:r>
              <a:rPr lang="en-US" sz="2200" b="1" dirty="0" smtClean="0">
                <a:solidFill>
                  <a:srgbClr val="002060"/>
                </a:solidFill>
              </a:rPr>
              <a:t>:</a:t>
            </a:r>
            <a:endParaRPr lang="en-US" sz="2200" dirty="0">
              <a:solidFill>
                <a:srgbClr val="002060"/>
              </a:solidFill>
            </a:endParaRP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name</a:t>
            </a:r>
            <a:r>
              <a:rPr lang="en-US" sz="2200" dirty="0">
                <a:solidFill>
                  <a:srgbClr val="002060"/>
                </a:solidFill>
              </a:rPr>
              <a:t> (by which it’s known in the program)</a:t>
            </a: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caption</a:t>
            </a:r>
            <a:r>
              <a:rPr lang="en-US" sz="2200" dirty="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(“All”</a:t>
            </a:r>
            <a:r>
              <a:rPr lang="en-US" sz="2200" dirty="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“Pages”</a:t>
            </a:r>
            <a:r>
              <a:rPr lang="en-US" sz="2200" dirty="0">
                <a:solidFill>
                  <a:srgbClr val="002060"/>
                </a:solidFill>
              </a:rPr>
              <a:t>, or </a:t>
            </a:r>
            <a:r>
              <a:rPr lang="en-US" sz="2200" dirty="0">
                <a:solidFill>
                  <a:srgbClr val="002060"/>
                </a:solidFill>
                <a:latin typeface="Courier New" panose="02070309020205020404" pitchFamily="49" charset="0"/>
                <a:cs typeface="Courier New" panose="02070309020205020404" pitchFamily="49" charset="0"/>
              </a:rPr>
              <a:t>“Selection” </a:t>
            </a:r>
            <a:r>
              <a:rPr lang="en-US" sz="2200" dirty="0">
                <a:solidFill>
                  <a:srgbClr val="002060"/>
                </a:solidFill>
              </a:rPr>
              <a:t>shown in </a:t>
            </a:r>
            <a:r>
              <a:rPr lang="en-US" sz="2200" dirty="0" smtClean="0">
                <a:solidFill>
                  <a:srgbClr val="002060"/>
                </a:solidFill>
                <a:latin typeface="Courier New" panose="02070309020205020404" pitchFamily="49" charset="0"/>
                <a:cs typeface="Courier New" panose="02070309020205020404" pitchFamily="49" charset="0"/>
              </a:rPr>
              <a:t>window</a:t>
            </a:r>
            <a:r>
              <a:rPr lang="en-US" sz="2200" dirty="0" smtClean="0">
                <a:solidFill>
                  <a:srgbClr val="002060"/>
                </a:solidFill>
              </a:rPr>
              <a:t> slide)</a:t>
            </a:r>
            <a:endParaRPr lang="en-US" sz="2200" dirty="0">
              <a:solidFill>
                <a:srgbClr val="002060"/>
              </a:solidFill>
            </a:endParaRP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enabled</a:t>
            </a:r>
            <a:r>
              <a:rPr lang="en-US" sz="2200" dirty="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true</a:t>
            </a:r>
            <a:r>
              <a:rPr lang="en-US" sz="2200" dirty="0">
                <a:solidFill>
                  <a:srgbClr val="002060"/>
                </a:solidFill>
              </a:rPr>
              <a:t> or </a:t>
            </a:r>
            <a:r>
              <a:rPr lang="en-US" sz="2200" dirty="0">
                <a:solidFill>
                  <a:srgbClr val="002060"/>
                </a:solidFill>
                <a:latin typeface="Courier New" panose="02070309020205020404" pitchFamily="49" charset="0"/>
                <a:cs typeface="Courier New" panose="02070309020205020404" pitchFamily="49" charset="0"/>
              </a:rPr>
              <a:t>false</a:t>
            </a:r>
            <a:r>
              <a:rPr lang="en-US" sz="2200" dirty="0">
                <a:solidFill>
                  <a:srgbClr val="002060"/>
                </a:solidFill>
              </a:rPr>
              <a:t>)—whether the </a:t>
            </a:r>
            <a:r>
              <a:rPr lang="en-IN" sz="2200" dirty="0">
                <a:solidFill>
                  <a:srgbClr val="002060"/>
                </a:solidFill>
              </a:rPr>
              <a:t>button</a:t>
            </a:r>
            <a:r>
              <a:rPr lang="en-US" sz="2200" dirty="0">
                <a:solidFill>
                  <a:srgbClr val="002060"/>
                </a:solidFill>
              </a:rPr>
              <a:t> is active or inactive</a:t>
            </a:r>
          </a:p>
          <a:p>
            <a:pPr marL="818388" lvl="2" indent="-342900" hangingPunct="0">
              <a:lnSpc>
                <a:spcPct val="120000"/>
              </a:lnSpc>
              <a:spcBef>
                <a:spcPts val="600"/>
              </a:spcBef>
              <a:spcAft>
                <a:spcPts val="0"/>
              </a:spcAft>
              <a:buFont typeface="Wingdings" panose="05000000000000000000" pitchFamily="2" charset="2"/>
              <a:buChar char="§"/>
            </a:pPr>
            <a:r>
              <a:rPr lang="en-IN" sz="2200" b="1" dirty="0">
                <a:solidFill>
                  <a:srgbClr val="0070C0"/>
                </a:solidFill>
                <a:latin typeface="Courier New" panose="02070309020205020404" pitchFamily="49" charset="0"/>
                <a:cs typeface="Courier New" panose="02070309020205020404" pitchFamily="49" charset="0"/>
              </a:rPr>
              <a:t>value</a:t>
            </a:r>
            <a:r>
              <a:rPr lang="en-US" sz="2200" dirty="0">
                <a:solidFill>
                  <a:srgbClr val="002060"/>
                </a:solidFill>
              </a:rPr>
              <a:t> (</a:t>
            </a:r>
            <a:r>
              <a:rPr lang="en-US" sz="2200" dirty="0">
                <a:solidFill>
                  <a:srgbClr val="002060"/>
                </a:solidFill>
                <a:latin typeface="Courier New" panose="02070309020205020404" pitchFamily="49" charset="0"/>
                <a:cs typeface="Courier New" panose="02070309020205020404" pitchFamily="49" charset="0"/>
              </a:rPr>
              <a:t>true</a:t>
            </a:r>
            <a:r>
              <a:rPr lang="en-US" sz="2200" dirty="0">
                <a:solidFill>
                  <a:srgbClr val="002060"/>
                </a:solidFill>
              </a:rPr>
              <a:t> or </a:t>
            </a:r>
            <a:r>
              <a:rPr lang="en-US" sz="2200" dirty="0">
                <a:solidFill>
                  <a:srgbClr val="002060"/>
                </a:solidFill>
                <a:latin typeface="Courier New" panose="02070309020205020404" pitchFamily="49" charset="0"/>
                <a:cs typeface="Courier New" panose="02070309020205020404" pitchFamily="49" charset="0"/>
              </a:rPr>
              <a:t>false</a:t>
            </a:r>
            <a:r>
              <a:rPr lang="en-US" sz="2200" dirty="0">
                <a:solidFill>
                  <a:srgbClr val="002060"/>
                </a:solidFill>
              </a:rPr>
              <a:t>)—whether or not the option </a:t>
            </a:r>
            <a:r>
              <a:rPr lang="en-IN" sz="2200" dirty="0">
                <a:solidFill>
                  <a:srgbClr val="002060"/>
                </a:solidFill>
              </a:rPr>
              <a:t>button</a:t>
            </a:r>
            <a:r>
              <a:rPr lang="en-US" sz="2200" dirty="0">
                <a:solidFill>
                  <a:srgbClr val="002060"/>
                </a:solidFill>
              </a:rPr>
              <a:t> has a bullet</a:t>
            </a:r>
          </a:p>
          <a:p>
            <a:pPr marL="0" indent="0">
              <a:lnSpc>
                <a:spcPct val="120000"/>
              </a:lnSpc>
              <a:spcBef>
                <a:spcPts val="600"/>
              </a:spcBef>
              <a:spcAft>
                <a:spcPts val="0"/>
              </a:spcAft>
              <a:buNone/>
            </a:pPr>
            <a:endParaRPr lang="en-US" sz="2200" dirty="0">
              <a:solidFill>
                <a:srgbClr val="002060"/>
              </a:solidFill>
            </a:endParaRPr>
          </a:p>
        </p:txBody>
      </p:sp>
      <p:pic>
        <p:nvPicPr>
          <p:cNvPr id="6" name="Picture 5" descr="0803"/>
          <p:cNvPicPr/>
          <p:nvPr/>
        </p:nvPicPr>
        <p:blipFill>
          <a:blip r:embed="rId2">
            <a:extLst>
              <a:ext uri="{28A0092B-C50C-407E-A947-70E740481C1C}">
                <a14:useLocalDpi xmlns:a14="http://schemas.microsoft.com/office/drawing/2010/main" val="0"/>
              </a:ext>
            </a:extLst>
          </a:blip>
          <a:srcRect/>
          <a:stretch>
            <a:fillRect/>
          </a:stretch>
        </p:blipFill>
        <p:spPr bwMode="auto">
          <a:xfrm>
            <a:off x="8995075" y="2016379"/>
            <a:ext cx="2042272" cy="1703953"/>
          </a:xfrm>
          <a:prstGeom prst="rect">
            <a:avLst/>
          </a:prstGeom>
          <a:noFill/>
          <a:ln>
            <a:noFill/>
          </a:ln>
        </p:spPr>
      </p:pic>
    </p:spTree>
    <p:extLst>
      <p:ext uri="{BB962C8B-B14F-4D97-AF65-F5344CB8AC3E}">
        <p14:creationId xmlns:p14="http://schemas.microsoft.com/office/powerpoint/2010/main" val="29153080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125229" y="452780"/>
            <a:ext cx="2216074" cy="968375"/>
          </a:xfrm>
        </p:spPr>
        <p:txBody>
          <a:bodyPr>
            <a:normAutofit fontScale="90000"/>
          </a:bodyPr>
          <a:lstStyle/>
          <a:p>
            <a:r>
              <a:rPr lang="en-US" sz="4000" b="1" dirty="0" smtClean="0">
                <a:solidFill>
                  <a:schemeClr val="accent1">
                    <a:lumMod val="75000"/>
                  </a:schemeClr>
                </a:solidFill>
              </a:rPr>
              <a:t>Setting </a:t>
            </a:r>
            <a:br>
              <a:rPr lang="en-US" sz="4000" b="1" dirty="0" smtClean="0">
                <a:solidFill>
                  <a:schemeClr val="accent1">
                    <a:lumMod val="75000"/>
                  </a:schemeClr>
                </a:solidFill>
              </a:rPr>
            </a:br>
            <a:r>
              <a:rPr lang="en-US" sz="4000" b="1" dirty="0" smtClean="0">
                <a:solidFill>
                  <a:schemeClr val="accent1">
                    <a:lumMod val="75000"/>
                  </a:schemeClr>
                </a:solidFill>
              </a:rPr>
              <a:t>Properties </a:t>
            </a:r>
            <a:endParaRPr lang="en-US" sz="18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4294967295"/>
          </p:nvPr>
        </p:nvSpPr>
        <p:spPr>
          <a:xfrm>
            <a:off x="376518" y="376519"/>
            <a:ext cx="8667917" cy="5518672"/>
          </a:xfrm>
        </p:spPr>
        <p:txBody>
          <a:bodyPr>
            <a:normAutofit lnSpcReduction="10000"/>
          </a:bodyPr>
          <a:lstStyle/>
          <a:p>
            <a:pPr marL="0" indent="0" hangingPunct="0">
              <a:lnSpc>
                <a:spcPct val="100000"/>
              </a:lnSpc>
              <a:spcBef>
                <a:spcPts val="0"/>
              </a:spcBef>
              <a:spcAft>
                <a:spcPts val="600"/>
              </a:spcAft>
              <a:buFont typeface="Wingdings" panose="05000000000000000000" pitchFamily="2" charset="2"/>
              <a:buChar char="Ø"/>
            </a:pPr>
            <a:r>
              <a:rPr lang="en-US" dirty="0">
                <a:solidFill>
                  <a:srgbClr val="002060"/>
                </a:solidFill>
              </a:rPr>
              <a:t>Most GUI properties have default </a:t>
            </a:r>
            <a:r>
              <a:rPr lang="en-US" dirty="0" smtClean="0">
                <a:solidFill>
                  <a:srgbClr val="002060"/>
                </a:solidFill>
              </a:rPr>
              <a:t>values</a:t>
            </a:r>
          </a:p>
          <a:p>
            <a:pPr marL="708660" lvl="3" indent="-342900" hangingPunct="0">
              <a:lnSpc>
                <a:spcPct val="100000"/>
              </a:lnSpc>
              <a:spcBef>
                <a:spcPts val="0"/>
              </a:spcBef>
              <a:spcAft>
                <a:spcPts val="600"/>
              </a:spcAft>
              <a:buFont typeface="Wingdings" panose="05000000000000000000" pitchFamily="2" charset="2"/>
              <a:buChar char="§"/>
            </a:pPr>
            <a:r>
              <a:rPr lang="en-US" sz="2000" dirty="0" smtClean="0">
                <a:solidFill>
                  <a:srgbClr val="002060"/>
                </a:solidFill>
              </a:rPr>
              <a:t>automatically </a:t>
            </a:r>
            <a:r>
              <a:rPr lang="en-US" sz="2000" dirty="0">
                <a:solidFill>
                  <a:srgbClr val="002060"/>
                </a:solidFill>
              </a:rPr>
              <a:t>used unless new ones are </a:t>
            </a:r>
            <a:r>
              <a:rPr lang="en-US" sz="2000" dirty="0" smtClean="0">
                <a:solidFill>
                  <a:srgbClr val="002060"/>
                </a:solidFill>
              </a:rPr>
              <a:t>assigned</a:t>
            </a:r>
          </a:p>
          <a:p>
            <a:pPr marL="708660" lvl="3" indent="-342900" hangingPunct="0">
              <a:lnSpc>
                <a:spcPct val="100000"/>
              </a:lnSpc>
              <a:spcBef>
                <a:spcPts val="0"/>
              </a:spcBef>
              <a:spcAft>
                <a:spcPts val="600"/>
              </a:spcAft>
              <a:buFont typeface="Wingdings" panose="05000000000000000000" pitchFamily="2" charset="2"/>
              <a:buChar char="§"/>
            </a:pPr>
            <a:r>
              <a:rPr lang="en-US" sz="2000" dirty="0" smtClean="0">
                <a:solidFill>
                  <a:srgbClr val="002060"/>
                </a:solidFill>
              </a:rPr>
              <a:t>to </a:t>
            </a:r>
            <a:r>
              <a:rPr lang="en-US" sz="2000" dirty="0">
                <a:solidFill>
                  <a:srgbClr val="002060"/>
                </a:solidFill>
              </a:rPr>
              <a:t>change these default values, </a:t>
            </a:r>
            <a:r>
              <a:rPr lang="en-US" sz="2000" dirty="0" smtClean="0">
                <a:solidFill>
                  <a:srgbClr val="002060"/>
                </a:solidFill>
              </a:rPr>
              <a:t>use assignment statements</a:t>
            </a:r>
            <a:endParaRPr lang="en-US" sz="2000" dirty="0">
              <a:solidFill>
                <a:srgbClr val="002060"/>
              </a:solidFill>
            </a:endParaRPr>
          </a:p>
          <a:p>
            <a:pPr marL="0" indent="0" hangingPunct="0">
              <a:lnSpc>
                <a:spcPct val="100000"/>
              </a:lnSpc>
              <a:spcBef>
                <a:spcPts val="0"/>
              </a:spcBef>
              <a:spcAft>
                <a:spcPts val="600"/>
              </a:spcAft>
              <a:buNone/>
            </a:pPr>
            <a:r>
              <a:rPr lang="en-US" dirty="0" smtClean="0">
                <a:solidFill>
                  <a:srgbClr val="002060"/>
                </a:solidFill>
              </a:rPr>
              <a:t>Example:</a:t>
            </a:r>
          </a:p>
          <a:p>
            <a:pPr marL="0" indent="0" hangingPunct="0">
              <a:lnSpc>
                <a:spcPct val="100000"/>
              </a:lnSpc>
              <a:spcBef>
                <a:spcPts val="0"/>
              </a:spcBef>
              <a:spcAft>
                <a:spcPts val="600"/>
              </a:spcAft>
              <a:buNone/>
            </a:pPr>
            <a:r>
              <a:rPr lang="en-US" dirty="0" smtClean="0">
                <a:solidFill>
                  <a:srgbClr val="002060"/>
                </a:solidFill>
              </a:rPr>
              <a:t>In </a:t>
            </a:r>
            <a:r>
              <a:rPr lang="en-US" dirty="0">
                <a:solidFill>
                  <a:srgbClr val="002060"/>
                </a:solidFill>
              </a:rPr>
              <a:t>the Area Calculator </a:t>
            </a:r>
            <a:r>
              <a:rPr lang="en-US" dirty="0">
                <a:solidFill>
                  <a:srgbClr val="002060"/>
                </a:solidFill>
                <a:latin typeface="Courier New" panose="02070309020205020404" pitchFamily="49" charset="0"/>
                <a:cs typeface="Courier New" panose="02070309020205020404" pitchFamily="49" charset="0"/>
              </a:rPr>
              <a:t>wi</a:t>
            </a:r>
            <a:r>
              <a:rPr lang="en-US" dirty="0">
                <a:solidFill>
                  <a:srgbClr val="002060"/>
                </a:solidFill>
                <a:latin typeface="Courier New" panose="02070309020205020404" pitchFamily="49" charset="0"/>
                <a:cs typeface="Courier New" panose="02070309020205020404" pitchFamily="49" charset="0"/>
              </a:rPr>
              <a:t>n</a:t>
            </a:r>
            <a:r>
              <a:rPr lang="en-US" dirty="0">
                <a:solidFill>
                  <a:srgbClr val="002060"/>
                </a:solidFill>
                <a:latin typeface="Courier New" panose="02070309020205020404" pitchFamily="49" charset="0"/>
                <a:cs typeface="Courier New" panose="02070309020205020404" pitchFamily="49" charset="0"/>
              </a:rPr>
              <a:t>dow</a:t>
            </a:r>
            <a:r>
              <a:rPr lang="en-US" dirty="0" smtClean="0">
                <a:solidFill>
                  <a:srgbClr val="002060"/>
                </a:solidFill>
              </a:rPr>
              <a:t>, </a:t>
            </a:r>
            <a:r>
              <a:rPr lang="en-US" dirty="0">
                <a:solidFill>
                  <a:srgbClr val="002060"/>
                </a:solidFill>
              </a:rPr>
              <a:t>if the </a:t>
            </a:r>
            <a:r>
              <a:rPr lang="en-US"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rPr>
              <a:t> of the </a:t>
            </a:r>
            <a:r>
              <a:rPr lang="en-US" dirty="0">
                <a:solidFill>
                  <a:srgbClr val="002060"/>
                </a:solidFill>
                <a:latin typeface="Courier New" panose="02070309020205020404" pitchFamily="49" charset="0"/>
                <a:cs typeface="Courier New" panose="02070309020205020404" pitchFamily="49" charset="0"/>
              </a:rPr>
              <a:t>window</a:t>
            </a:r>
            <a:r>
              <a:rPr lang="en-US" dirty="0">
                <a:solidFill>
                  <a:srgbClr val="002060"/>
                </a:solidFill>
              </a:rPr>
              <a:t> is </a:t>
            </a:r>
            <a:r>
              <a:rPr lang="en-US" dirty="0" err="1">
                <a:solidFill>
                  <a:srgbClr val="002060"/>
                </a:solidFill>
                <a:latin typeface="Courier New" panose="02070309020205020404" pitchFamily="49" charset="0"/>
                <a:cs typeface="Courier New" panose="02070309020205020404" pitchFamily="49" charset="0"/>
              </a:rPr>
              <a:t>MainWindow</a:t>
            </a:r>
            <a:r>
              <a:rPr lang="en-US" dirty="0">
                <a:solidFill>
                  <a:srgbClr val="002060"/>
                </a:solidFill>
              </a:rPr>
              <a:t>, then </a:t>
            </a:r>
            <a:r>
              <a:rPr lang="en-US" dirty="0" smtClean="0">
                <a:solidFill>
                  <a:srgbClr val="002060"/>
                </a:solidFill>
              </a:rPr>
              <a:t>use statements</a:t>
            </a:r>
            <a:r>
              <a:rPr lang="en-US" dirty="0">
                <a:solidFill>
                  <a:srgbClr val="002060"/>
                </a:solidFill>
              </a:rPr>
              <a:t>:</a:t>
            </a:r>
          </a:p>
          <a:p>
            <a:pPr marL="0" lvl="5"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Set </a:t>
            </a:r>
            <a:r>
              <a:rPr lang="en-US" sz="2000" dirty="0" err="1">
                <a:solidFill>
                  <a:srgbClr val="002060"/>
                </a:solidFill>
                <a:latin typeface="Courier New" panose="02070309020205020404" pitchFamily="49" charset="0"/>
                <a:cs typeface="Courier New" panose="02070309020205020404" pitchFamily="49" charset="0"/>
              </a:rPr>
              <a:t>MainWindow.</a:t>
            </a:r>
            <a:r>
              <a:rPr lang="en-US" sz="2000" b="1" dirty="0" err="1">
                <a:solidFill>
                  <a:srgbClr val="0070C0"/>
                </a:solidFill>
                <a:latin typeface="Courier New" panose="02070309020205020404" pitchFamily="49" charset="0"/>
                <a:cs typeface="Courier New" panose="02070309020205020404" pitchFamily="49" charset="0"/>
              </a:rPr>
              <a:t>title</a:t>
            </a:r>
            <a:r>
              <a:rPr lang="en-US" sz="2000" dirty="0">
                <a:solidFill>
                  <a:srgbClr val="002060"/>
                </a:solidFill>
                <a:latin typeface="Courier New" panose="02070309020205020404" pitchFamily="49" charset="0"/>
                <a:cs typeface="Courier New" panose="02070309020205020404" pitchFamily="49" charset="0"/>
              </a:rPr>
              <a:t> = “Area Calculator”</a:t>
            </a:r>
          </a:p>
          <a:p>
            <a:pPr marL="0" lvl="5"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Set </a:t>
            </a:r>
            <a:r>
              <a:rPr lang="en-US" sz="2000" dirty="0" err="1">
                <a:solidFill>
                  <a:srgbClr val="002060"/>
                </a:solidFill>
                <a:latin typeface="Courier New" panose="02070309020205020404" pitchFamily="49" charset="0"/>
                <a:cs typeface="Courier New" panose="02070309020205020404" pitchFamily="49" charset="0"/>
              </a:rPr>
              <a:t>MainWindow.</a:t>
            </a:r>
            <a:r>
              <a:rPr lang="en-US" sz="2000" b="1" dirty="0" err="1">
                <a:solidFill>
                  <a:srgbClr val="0070C0"/>
                </a:solidFill>
                <a:latin typeface="Courier New" panose="02070309020205020404" pitchFamily="49" charset="0"/>
                <a:cs typeface="Courier New" panose="02070309020205020404" pitchFamily="49" charset="0"/>
              </a:rPr>
              <a:t>height</a:t>
            </a:r>
            <a:r>
              <a:rPr lang="en-US" sz="2000" dirty="0">
                <a:solidFill>
                  <a:srgbClr val="002060"/>
                </a:solidFill>
                <a:latin typeface="Courier New" panose="02070309020205020404" pitchFamily="49" charset="0"/>
                <a:cs typeface="Courier New" panose="02070309020205020404" pitchFamily="49" charset="0"/>
              </a:rPr>
              <a:t> = 100</a:t>
            </a:r>
          </a:p>
          <a:p>
            <a:pPr marL="0" indent="0" hangingPunct="0">
              <a:lnSpc>
                <a:spcPct val="100000"/>
              </a:lnSpc>
              <a:spcBef>
                <a:spcPts val="0"/>
              </a:spcBef>
              <a:spcAft>
                <a:spcPts val="600"/>
              </a:spcAft>
              <a:buNone/>
            </a:pPr>
            <a:r>
              <a:rPr lang="en-US" dirty="0" smtClean="0">
                <a:solidFill>
                  <a:srgbClr val="002060"/>
                </a:solidFill>
              </a:rPr>
              <a:t>to specify </a:t>
            </a:r>
            <a:r>
              <a:rPr lang="en-US" dirty="0">
                <a:solidFill>
                  <a:srgbClr val="002060"/>
                </a:solidFill>
              </a:rPr>
              <a:t>that the </a:t>
            </a:r>
            <a:r>
              <a:rPr lang="en-US" b="1" dirty="0">
                <a:solidFill>
                  <a:srgbClr val="0070C0"/>
                </a:solidFill>
                <a:latin typeface="Courier New" panose="02070309020205020404" pitchFamily="49" charset="0"/>
                <a:cs typeface="Courier New" panose="02070309020205020404" pitchFamily="49" charset="0"/>
              </a:rPr>
              <a:t>title</a:t>
            </a:r>
            <a:r>
              <a:rPr lang="en-US" dirty="0">
                <a:solidFill>
                  <a:srgbClr val="002060"/>
                </a:solidFill>
              </a:rPr>
              <a:t> of the </a:t>
            </a:r>
            <a:r>
              <a:rPr lang="en-US" dirty="0">
                <a:solidFill>
                  <a:srgbClr val="002060"/>
                </a:solidFill>
                <a:latin typeface="Courier New" panose="02070309020205020404" pitchFamily="49" charset="0"/>
                <a:cs typeface="Courier New" panose="02070309020205020404" pitchFamily="49" charset="0"/>
              </a:rPr>
              <a:t>window</a:t>
            </a:r>
            <a:r>
              <a:rPr lang="en-US" dirty="0">
                <a:solidFill>
                  <a:srgbClr val="002060"/>
                </a:solidFill>
              </a:rPr>
              <a:t> is </a:t>
            </a:r>
            <a:r>
              <a:rPr lang="en-US" dirty="0">
                <a:solidFill>
                  <a:srgbClr val="002060"/>
                </a:solidFill>
                <a:latin typeface="Courier New" panose="02070309020205020404" pitchFamily="49" charset="0"/>
                <a:cs typeface="Courier New" panose="02070309020205020404" pitchFamily="49" charset="0"/>
              </a:rPr>
              <a:t>“Area Calculator” </a:t>
            </a:r>
            <a:r>
              <a:rPr lang="en-US" dirty="0">
                <a:solidFill>
                  <a:srgbClr val="002060"/>
                </a:solidFill>
              </a:rPr>
              <a:t>and </a:t>
            </a:r>
            <a:r>
              <a:rPr lang="en-US" dirty="0" smtClean="0">
                <a:solidFill>
                  <a:srgbClr val="002060"/>
                </a:solidFill>
              </a:rPr>
              <a:t>the </a:t>
            </a:r>
            <a:r>
              <a:rPr lang="en-US" b="1" dirty="0">
                <a:solidFill>
                  <a:srgbClr val="0070C0"/>
                </a:solidFill>
                <a:latin typeface="Courier New" panose="02070309020205020404" pitchFamily="49" charset="0"/>
                <a:cs typeface="Courier New" panose="02070309020205020404" pitchFamily="49" charset="0"/>
              </a:rPr>
              <a:t>height</a:t>
            </a:r>
            <a:r>
              <a:rPr lang="en-US" dirty="0">
                <a:solidFill>
                  <a:srgbClr val="002060"/>
                </a:solidFill>
              </a:rPr>
              <a:t> </a:t>
            </a:r>
            <a:r>
              <a:rPr lang="en-US" dirty="0" smtClean="0">
                <a:solidFill>
                  <a:srgbClr val="002060"/>
                </a:solidFill>
              </a:rPr>
              <a:t>is 100 pixels.</a:t>
            </a:r>
            <a:endParaRPr lang="en-US" dirty="0">
              <a:solidFill>
                <a:srgbClr val="002060"/>
              </a:solidFill>
            </a:endParaRPr>
          </a:p>
          <a:p>
            <a:pPr marL="0" indent="0" hangingPunct="0">
              <a:lnSpc>
                <a:spcPct val="100000"/>
              </a:lnSpc>
              <a:spcBef>
                <a:spcPts val="0"/>
              </a:spcBef>
              <a:spcAft>
                <a:spcPts val="600"/>
              </a:spcAft>
              <a:buNone/>
            </a:pPr>
            <a:r>
              <a:rPr lang="en-US" dirty="0">
                <a:solidFill>
                  <a:srgbClr val="002060"/>
                </a:solidFill>
              </a:rPr>
              <a:t>If the </a:t>
            </a:r>
            <a:r>
              <a:rPr lang="en-US"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rPr>
              <a:t> of the right </a:t>
            </a:r>
            <a:r>
              <a:rPr lang="en-IN" dirty="0">
                <a:solidFill>
                  <a:srgbClr val="002060"/>
                </a:solidFill>
                <a:latin typeface="Courier New" panose="02070309020205020404" pitchFamily="49" charset="0"/>
                <a:cs typeface="Courier New" panose="02070309020205020404" pitchFamily="49" charset="0"/>
              </a:rPr>
              <a:t>command</a:t>
            </a:r>
            <a:r>
              <a:rPr lang="en-IN" dirty="0">
                <a:solidFill>
                  <a:srgbClr val="002060"/>
                </a:solidFill>
              </a:rPr>
              <a:t> </a:t>
            </a:r>
            <a:r>
              <a:rPr lang="en-IN" dirty="0">
                <a:solidFill>
                  <a:srgbClr val="002060"/>
                </a:solidFill>
                <a:latin typeface="Courier New" panose="02070309020205020404" pitchFamily="49" charset="0"/>
                <a:cs typeface="Courier New" panose="02070309020205020404" pitchFamily="49" charset="0"/>
              </a:rPr>
              <a:t>button</a:t>
            </a:r>
            <a:r>
              <a:rPr lang="en-US" dirty="0">
                <a:solidFill>
                  <a:srgbClr val="002060"/>
                </a:solidFill>
              </a:rPr>
              <a:t> is </a:t>
            </a:r>
            <a:r>
              <a:rPr lang="en-US" dirty="0" err="1">
                <a:solidFill>
                  <a:srgbClr val="002060"/>
                </a:solidFill>
                <a:latin typeface="Courier New" panose="02070309020205020404" pitchFamily="49" charset="0"/>
                <a:cs typeface="Courier New" panose="02070309020205020404" pitchFamily="49" charset="0"/>
              </a:rPr>
              <a:t>QuitButton</a:t>
            </a:r>
            <a:r>
              <a:rPr lang="en-US" dirty="0">
                <a:solidFill>
                  <a:srgbClr val="002060"/>
                </a:solidFill>
              </a:rPr>
              <a:t>, then the following statements:</a:t>
            </a:r>
          </a:p>
          <a:p>
            <a:pPr marL="0" lvl="4"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Set </a:t>
            </a:r>
            <a:r>
              <a:rPr lang="en-US" sz="2000" dirty="0" err="1">
                <a:solidFill>
                  <a:srgbClr val="002060"/>
                </a:solidFill>
                <a:latin typeface="Courier New" panose="02070309020205020404" pitchFamily="49" charset="0"/>
                <a:cs typeface="Courier New" panose="02070309020205020404" pitchFamily="49" charset="0"/>
              </a:rPr>
              <a:t>QuitButton.</a:t>
            </a:r>
            <a:r>
              <a:rPr lang="en-US" sz="2000" b="1" dirty="0" err="1">
                <a:solidFill>
                  <a:srgbClr val="0070C0"/>
                </a:solidFill>
                <a:latin typeface="Courier New" panose="02070309020205020404" pitchFamily="49" charset="0"/>
                <a:cs typeface="Courier New" panose="02070309020205020404" pitchFamily="49" charset="0"/>
              </a:rPr>
              <a:t>caption</a:t>
            </a:r>
            <a:r>
              <a:rPr lang="en-US" sz="2000" dirty="0">
                <a:solidFill>
                  <a:srgbClr val="002060"/>
                </a:solidFill>
                <a:latin typeface="Courier New" panose="02070309020205020404" pitchFamily="49" charset="0"/>
                <a:cs typeface="Courier New" panose="02070309020205020404" pitchFamily="49" charset="0"/>
              </a:rPr>
              <a:t> = “Done”</a:t>
            </a:r>
          </a:p>
          <a:p>
            <a:pPr marL="0" lvl="4"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Set </a:t>
            </a:r>
            <a:r>
              <a:rPr lang="en-US" sz="2000" dirty="0" err="1">
                <a:solidFill>
                  <a:srgbClr val="002060"/>
                </a:solidFill>
                <a:latin typeface="Courier New" panose="02070309020205020404" pitchFamily="49" charset="0"/>
                <a:cs typeface="Courier New" panose="02070309020205020404" pitchFamily="49" charset="0"/>
              </a:rPr>
              <a:t>QuitButton.</a:t>
            </a:r>
            <a:r>
              <a:rPr lang="en-US" sz="2000" b="1" dirty="0" err="1">
                <a:solidFill>
                  <a:srgbClr val="0070C0"/>
                </a:solidFill>
                <a:latin typeface="Courier New" panose="02070309020205020404" pitchFamily="49" charset="0"/>
                <a:cs typeface="Courier New" panose="02070309020205020404" pitchFamily="49" charset="0"/>
              </a:rPr>
              <a:t>enabled</a:t>
            </a:r>
            <a:r>
              <a:rPr lang="en-US" sz="2000" dirty="0">
                <a:solidFill>
                  <a:srgbClr val="002060"/>
                </a:solidFill>
                <a:latin typeface="Courier New" panose="02070309020205020404" pitchFamily="49" charset="0"/>
                <a:cs typeface="Courier New" panose="02070309020205020404" pitchFamily="49" charset="0"/>
              </a:rPr>
              <a:t> = false</a:t>
            </a:r>
          </a:p>
          <a:p>
            <a:pPr marL="0" indent="0" hangingPunct="0">
              <a:lnSpc>
                <a:spcPct val="100000"/>
              </a:lnSpc>
              <a:spcBef>
                <a:spcPts val="0"/>
              </a:spcBef>
              <a:spcAft>
                <a:spcPts val="600"/>
              </a:spcAft>
              <a:buNone/>
            </a:pPr>
            <a:r>
              <a:rPr lang="en-US" dirty="0">
                <a:solidFill>
                  <a:srgbClr val="002060"/>
                </a:solidFill>
              </a:rPr>
              <a:t>label the button as </a:t>
            </a:r>
            <a:r>
              <a:rPr lang="en-US" dirty="0">
                <a:solidFill>
                  <a:srgbClr val="002060"/>
                </a:solidFill>
                <a:latin typeface="Courier New" panose="02070309020205020404" pitchFamily="49" charset="0"/>
                <a:cs typeface="Courier New" panose="02070309020205020404" pitchFamily="49" charset="0"/>
              </a:rPr>
              <a:t>“Done” </a:t>
            </a:r>
            <a:r>
              <a:rPr lang="en-US" dirty="0">
                <a:solidFill>
                  <a:srgbClr val="002060"/>
                </a:solidFill>
              </a:rPr>
              <a:t>and cause it to be grayed out when the </a:t>
            </a:r>
            <a:r>
              <a:rPr lang="en-IN" dirty="0">
                <a:solidFill>
                  <a:srgbClr val="002060"/>
                </a:solidFill>
                <a:latin typeface="Courier New" panose="02070309020205020404" pitchFamily="49" charset="0"/>
                <a:cs typeface="Courier New" panose="02070309020205020404" pitchFamily="49" charset="0"/>
              </a:rPr>
              <a:t>window</a:t>
            </a:r>
            <a:r>
              <a:rPr lang="en-US" dirty="0">
                <a:solidFill>
                  <a:srgbClr val="002060"/>
                </a:solidFill>
              </a:rPr>
              <a:t> is opened.</a:t>
            </a:r>
          </a:p>
          <a:p>
            <a:pPr marL="0" indent="0">
              <a:lnSpc>
                <a:spcPct val="120000"/>
              </a:lnSpc>
              <a:spcBef>
                <a:spcPts val="600"/>
              </a:spcBef>
              <a:spcAft>
                <a:spcPts val="0"/>
              </a:spcAft>
              <a:buNone/>
            </a:pPr>
            <a:endParaRPr lang="en-US" sz="2400" dirty="0">
              <a:solidFill>
                <a:srgbClr val="002060"/>
              </a:solidFill>
            </a:endParaRPr>
          </a:p>
        </p:txBody>
      </p:sp>
      <p:pic>
        <p:nvPicPr>
          <p:cNvPr id="7" name="Picture 6" descr="0803"/>
          <p:cNvPicPr/>
          <p:nvPr/>
        </p:nvPicPr>
        <p:blipFill>
          <a:blip r:embed="rId2">
            <a:extLst>
              <a:ext uri="{28A0092B-C50C-407E-A947-70E740481C1C}">
                <a14:useLocalDpi xmlns:a14="http://schemas.microsoft.com/office/drawing/2010/main" val="0"/>
              </a:ext>
            </a:extLst>
          </a:blip>
          <a:srcRect/>
          <a:stretch>
            <a:fillRect/>
          </a:stretch>
        </p:blipFill>
        <p:spPr bwMode="auto">
          <a:xfrm>
            <a:off x="9266758" y="1888995"/>
            <a:ext cx="2257425" cy="1914525"/>
          </a:xfrm>
          <a:prstGeom prst="rect">
            <a:avLst/>
          </a:prstGeom>
          <a:noFill/>
          <a:ln>
            <a:noFill/>
          </a:ln>
        </p:spPr>
      </p:pic>
    </p:spTree>
    <p:extLst>
      <p:ext uri="{BB962C8B-B14F-4D97-AF65-F5344CB8AC3E}">
        <p14:creationId xmlns:p14="http://schemas.microsoft.com/office/powerpoint/2010/main" val="3998103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86604"/>
            <a:ext cx="10058400" cy="1079618"/>
          </a:xfrm>
        </p:spPr>
        <p:txBody>
          <a:bodyPr>
            <a:normAutofit/>
          </a:bodyPr>
          <a:lstStyle/>
          <a:p>
            <a:r>
              <a:rPr lang="en-US" sz="4400" b="1" dirty="0">
                <a:solidFill>
                  <a:schemeClr val="accent1">
                    <a:lumMod val="75000"/>
                  </a:schemeClr>
                </a:solidFill>
              </a:rPr>
              <a:t>Event-Driven </a:t>
            </a:r>
            <a:r>
              <a:rPr lang="en-US" sz="4400" b="1" dirty="0" smtClean="0">
                <a:solidFill>
                  <a:schemeClr val="accent1">
                    <a:lumMod val="75000"/>
                  </a:schemeClr>
                </a:solidFill>
              </a:rPr>
              <a:t>Programming: Handling Events</a:t>
            </a:r>
            <a:endParaRPr lang="en-US" sz="4400" b="1" dirty="0">
              <a:solidFill>
                <a:schemeClr val="accent1">
                  <a:lumMod val="75000"/>
                </a:schemeClr>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Ø"/>
            </a:pPr>
            <a:r>
              <a:rPr lang="en-US" sz="2400" dirty="0" smtClean="0">
                <a:solidFill>
                  <a:srgbClr val="002060"/>
                </a:solidFill>
              </a:rPr>
              <a:t>In </a:t>
            </a:r>
            <a:r>
              <a:rPr lang="en-US" sz="2400" dirty="0">
                <a:solidFill>
                  <a:srgbClr val="002060"/>
                </a:solidFill>
              </a:rPr>
              <a:t>many programs the actions of the user </a:t>
            </a:r>
            <a:r>
              <a:rPr lang="en-US" sz="2400" dirty="0" smtClean="0">
                <a:solidFill>
                  <a:srgbClr val="002060"/>
                </a:solidFill>
              </a:rPr>
              <a:t>(like </a:t>
            </a:r>
            <a:r>
              <a:rPr lang="en-US" sz="2400" dirty="0">
                <a:solidFill>
                  <a:srgbClr val="002060"/>
                </a:solidFill>
              </a:rPr>
              <a:t>clicking the mouse) or system-related circumstances </a:t>
            </a:r>
            <a:r>
              <a:rPr lang="en-US" sz="2400" dirty="0" smtClean="0">
                <a:solidFill>
                  <a:srgbClr val="002060"/>
                </a:solidFill>
              </a:rPr>
              <a:t>(like </a:t>
            </a:r>
            <a:r>
              <a:rPr lang="en-US" sz="2400" dirty="0">
                <a:solidFill>
                  <a:srgbClr val="002060"/>
                </a:solidFill>
              </a:rPr>
              <a:t>the state of a timer) determine the flow of execution. </a:t>
            </a:r>
            <a:endParaRPr lang="en-US" sz="2400" dirty="0" smtClean="0">
              <a:solidFill>
                <a:srgbClr val="002060"/>
              </a:solidFill>
            </a:endParaRPr>
          </a:p>
          <a:p>
            <a:pPr>
              <a:buFont typeface="Wingdings" panose="05000000000000000000" pitchFamily="2" charset="2"/>
              <a:buChar char="Ø"/>
            </a:pPr>
            <a:r>
              <a:rPr lang="en-US" sz="2400" dirty="0" smtClean="0">
                <a:solidFill>
                  <a:srgbClr val="002060"/>
                </a:solidFill>
              </a:rPr>
              <a:t>These </a:t>
            </a:r>
            <a:r>
              <a:rPr lang="en-US" sz="2400" dirty="0">
                <a:solidFill>
                  <a:srgbClr val="002060"/>
                </a:solidFill>
              </a:rPr>
              <a:t>actions are called </a:t>
            </a:r>
            <a:r>
              <a:rPr lang="en-US" sz="2400" b="1" dirty="0">
                <a:solidFill>
                  <a:srgbClr val="002060"/>
                </a:solidFill>
              </a:rPr>
              <a:t>events</a:t>
            </a:r>
            <a:r>
              <a:rPr lang="en-US" sz="2400" dirty="0">
                <a:solidFill>
                  <a:srgbClr val="002060"/>
                </a:solidFill>
              </a:rPr>
              <a:t> and the resulting program is said to be </a:t>
            </a:r>
            <a:r>
              <a:rPr lang="en-US" sz="2400" b="1" dirty="0">
                <a:solidFill>
                  <a:srgbClr val="002060"/>
                </a:solidFill>
              </a:rPr>
              <a:t>event-driven</a:t>
            </a:r>
            <a:r>
              <a:rPr lang="en-US" sz="2400" dirty="0" smtClean="0">
                <a:solidFill>
                  <a:srgbClr val="002060"/>
                </a:solidFill>
              </a:rPr>
              <a:t>.</a:t>
            </a:r>
          </a:p>
          <a:p>
            <a:pPr>
              <a:buFont typeface="Wingdings" panose="05000000000000000000" pitchFamily="2" charset="2"/>
              <a:buChar char="Ø"/>
            </a:pPr>
            <a:r>
              <a:rPr lang="en-US" sz="2400" dirty="0">
                <a:solidFill>
                  <a:srgbClr val="002060"/>
                </a:solidFill>
                <a:latin typeface="Courier New" panose="02070309020205020404" pitchFamily="49" charset="0"/>
                <a:cs typeface="Courier New" panose="02070309020205020404" pitchFamily="49" charset="0"/>
              </a:rPr>
              <a:t>windows</a:t>
            </a:r>
            <a:r>
              <a:rPr lang="en-US" sz="2400" dirty="0">
                <a:solidFill>
                  <a:srgbClr val="002060"/>
                </a:solidFill>
              </a:rPr>
              <a:t> and the components contained within them are objects that have various attributes. </a:t>
            </a:r>
            <a:endParaRPr lang="en-US" sz="2400" dirty="0" smtClean="0">
              <a:solidFill>
                <a:srgbClr val="002060"/>
              </a:solidFill>
            </a:endParaRPr>
          </a:p>
          <a:p>
            <a:pPr>
              <a:buFont typeface="Wingdings" panose="05000000000000000000" pitchFamily="2" charset="2"/>
              <a:buChar char="Ø"/>
            </a:pPr>
            <a:r>
              <a:rPr lang="en-US" sz="2400" dirty="0" smtClean="0">
                <a:solidFill>
                  <a:srgbClr val="002060"/>
                </a:solidFill>
              </a:rPr>
              <a:t>A </a:t>
            </a:r>
            <a:r>
              <a:rPr lang="en-US" sz="2400" dirty="0">
                <a:solidFill>
                  <a:srgbClr val="002060"/>
                </a:solidFill>
              </a:rPr>
              <a:t>set of events and methods, called </a:t>
            </a:r>
            <a:r>
              <a:rPr lang="en-US" sz="2400" b="1" dirty="0">
                <a:solidFill>
                  <a:srgbClr val="002060"/>
                </a:solidFill>
              </a:rPr>
              <a:t>event-handlers</a:t>
            </a:r>
            <a:r>
              <a:rPr lang="en-US" sz="2400" dirty="0">
                <a:solidFill>
                  <a:srgbClr val="002060"/>
                </a:solidFill>
              </a:rPr>
              <a:t> or </a:t>
            </a:r>
            <a:r>
              <a:rPr lang="en-US" sz="2400" b="1" dirty="0">
                <a:solidFill>
                  <a:srgbClr val="002060"/>
                </a:solidFill>
              </a:rPr>
              <a:t>event </a:t>
            </a:r>
            <a:r>
              <a:rPr lang="en-US" sz="2400" b="1" dirty="0" smtClean="0">
                <a:solidFill>
                  <a:srgbClr val="002060"/>
                </a:solidFill>
              </a:rPr>
              <a:t>procedures </a:t>
            </a:r>
            <a:r>
              <a:rPr lang="en-US" sz="2400" dirty="0" smtClean="0">
                <a:solidFill>
                  <a:srgbClr val="002060"/>
                </a:solidFill>
              </a:rPr>
              <a:t>are associated </a:t>
            </a:r>
            <a:r>
              <a:rPr lang="en-US" sz="2400" dirty="0">
                <a:solidFill>
                  <a:srgbClr val="002060"/>
                </a:solidFill>
              </a:rPr>
              <a:t>with each object </a:t>
            </a:r>
          </a:p>
        </p:txBody>
      </p:sp>
      <p:sp>
        <p:nvSpPr>
          <p:cNvPr id="2" name="Footer Placeholder 1"/>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53352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Classes</a:t>
            </a:r>
            <a:endParaRPr lang="en-US" sz="4000" b="1" dirty="0">
              <a:solidFill>
                <a:srgbClr val="002060"/>
              </a:solidFill>
            </a:endParaRPr>
          </a:p>
        </p:txBody>
      </p:sp>
      <p:sp>
        <p:nvSpPr>
          <p:cNvPr id="5" name="Content Placeholder 4"/>
          <p:cNvSpPr>
            <a:spLocks noGrp="1"/>
          </p:cNvSpPr>
          <p:nvPr>
            <p:ph idx="1"/>
          </p:nvPr>
        </p:nvSpPr>
        <p:spPr/>
        <p:txBody>
          <a:bodyPr>
            <a:noAutofit/>
          </a:bodyPr>
          <a:lstStyle/>
          <a:p>
            <a:pPr>
              <a:buFont typeface="Wingdings" panose="05000000000000000000" pitchFamily="2" charset="2"/>
              <a:buChar char="Ø"/>
            </a:pPr>
            <a:r>
              <a:rPr lang="en-US" sz="2400" dirty="0">
                <a:solidFill>
                  <a:srgbClr val="002060"/>
                </a:solidFill>
              </a:rPr>
              <a:t>The </a:t>
            </a:r>
            <a:r>
              <a:rPr lang="en-US" sz="2400" dirty="0" err="1">
                <a:solidFill>
                  <a:srgbClr val="002060"/>
                </a:solidFill>
                <a:latin typeface="Courier New" panose="02070309020205020404" pitchFamily="49" charset="0"/>
                <a:cs typeface="Courier New" panose="02070309020205020404" pitchFamily="49" charset="0"/>
              </a:rPr>
              <a:t>alarm_clock</a:t>
            </a:r>
            <a:r>
              <a:rPr lang="en-US" sz="2400" i="1" dirty="0">
                <a:solidFill>
                  <a:srgbClr val="002060"/>
                </a:solidFill>
              </a:rPr>
              <a:t> </a:t>
            </a:r>
            <a:r>
              <a:rPr lang="en-US" sz="2400" b="1" dirty="0">
                <a:solidFill>
                  <a:srgbClr val="002060"/>
                </a:solidFill>
              </a:rPr>
              <a:t>class</a:t>
            </a:r>
            <a:r>
              <a:rPr lang="en-US" sz="2400" dirty="0">
                <a:solidFill>
                  <a:srgbClr val="002060"/>
                </a:solidFill>
              </a:rPr>
              <a:t> </a:t>
            </a:r>
            <a:r>
              <a:rPr lang="en-US" sz="2400" dirty="0" smtClean="0">
                <a:solidFill>
                  <a:srgbClr val="002060"/>
                </a:solidFill>
              </a:rPr>
              <a:t>describes </a:t>
            </a:r>
          </a:p>
          <a:p>
            <a:r>
              <a:rPr lang="en-US" sz="2400" dirty="0" smtClean="0">
                <a:solidFill>
                  <a:srgbClr val="002060"/>
                </a:solidFill>
              </a:rPr>
              <a:t>what an </a:t>
            </a:r>
            <a:r>
              <a:rPr lang="en-US" sz="2400" dirty="0" err="1">
                <a:solidFill>
                  <a:srgbClr val="002060"/>
                </a:solidFill>
                <a:latin typeface="Courier New" panose="02070309020205020404" pitchFamily="49" charset="0"/>
                <a:cs typeface="Courier New" panose="02070309020205020404" pitchFamily="49" charset="0"/>
              </a:rPr>
              <a:t>alarm_clock</a:t>
            </a:r>
            <a:r>
              <a:rPr lang="en-US" sz="2400" dirty="0">
                <a:solidFill>
                  <a:srgbClr val="002060"/>
                </a:solidFill>
              </a:rPr>
              <a:t> is and </a:t>
            </a:r>
            <a:endParaRPr lang="en-US" sz="2400" dirty="0" smtClean="0">
              <a:solidFill>
                <a:srgbClr val="002060"/>
              </a:solidFill>
            </a:endParaRPr>
          </a:p>
          <a:p>
            <a:r>
              <a:rPr lang="en-US" sz="2400" dirty="0" smtClean="0">
                <a:solidFill>
                  <a:srgbClr val="002060"/>
                </a:solidFill>
              </a:rPr>
              <a:t>what </a:t>
            </a:r>
            <a:r>
              <a:rPr lang="en-US" sz="2400" dirty="0">
                <a:solidFill>
                  <a:srgbClr val="002060"/>
                </a:solidFill>
              </a:rPr>
              <a:t>can be done with </a:t>
            </a:r>
            <a:r>
              <a:rPr lang="en-US" sz="2400" dirty="0" smtClean="0">
                <a:solidFill>
                  <a:srgbClr val="002060"/>
                </a:solidFill>
              </a:rPr>
              <a:t>it.</a:t>
            </a:r>
          </a:p>
          <a:p>
            <a:pPr>
              <a:buFont typeface="Wingdings" panose="05000000000000000000" pitchFamily="2" charset="2"/>
              <a:buChar char="Ø"/>
            </a:pPr>
            <a:r>
              <a:rPr lang="en-US" sz="2400" dirty="0" smtClean="0">
                <a:solidFill>
                  <a:srgbClr val="002060"/>
                </a:solidFill>
              </a:rPr>
              <a:t>An </a:t>
            </a:r>
            <a:r>
              <a:rPr lang="en-US" sz="2400" dirty="0">
                <a:solidFill>
                  <a:srgbClr val="002060"/>
                </a:solidFill>
                <a:latin typeface="Courier New" panose="02070309020205020404" pitchFamily="49" charset="0"/>
                <a:cs typeface="Courier New" panose="02070309020205020404" pitchFamily="49" charset="0"/>
              </a:rPr>
              <a:t>alarm clock </a:t>
            </a:r>
            <a:r>
              <a:rPr lang="en-US" sz="2400" b="1" dirty="0" smtClean="0">
                <a:solidFill>
                  <a:srgbClr val="002060"/>
                </a:solidFill>
              </a:rPr>
              <a:t>object</a:t>
            </a:r>
            <a:r>
              <a:rPr lang="en-US" sz="2400" dirty="0" smtClean="0">
                <a:solidFill>
                  <a:srgbClr val="002060"/>
                </a:solidFill>
              </a:rPr>
              <a:t> </a:t>
            </a:r>
          </a:p>
          <a:p>
            <a:r>
              <a:rPr lang="en-US" sz="2400" dirty="0" smtClean="0">
                <a:solidFill>
                  <a:srgbClr val="002060"/>
                </a:solidFill>
              </a:rPr>
              <a:t>is </a:t>
            </a:r>
            <a:r>
              <a:rPr lang="en-US" sz="2400" dirty="0">
                <a:solidFill>
                  <a:srgbClr val="002060"/>
                </a:solidFill>
              </a:rPr>
              <a:t>a particular example of </a:t>
            </a:r>
            <a:endParaRPr lang="en-US" sz="2400" dirty="0" smtClean="0">
              <a:solidFill>
                <a:srgbClr val="002060"/>
              </a:solidFill>
            </a:endParaRPr>
          </a:p>
          <a:p>
            <a:r>
              <a:rPr lang="en-US" sz="2400" dirty="0" smtClean="0">
                <a:solidFill>
                  <a:srgbClr val="002060"/>
                </a:solidFill>
              </a:rPr>
              <a:t>an </a:t>
            </a:r>
            <a:r>
              <a:rPr lang="en-US" sz="2400" dirty="0" err="1" smtClean="0">
                <a:solidFill>
                  <a:srgbClr val="002060"/>
                </a:solidFill>
                <a:latin typeface="Courier New" panose="02070309020205020404" pitchFamily="49" charset="0"/>
                <a:cs typeface="Courier New" panose="02070309020205020404" pitchFamily="49" charset="0"/>
              </a:rPr>
              <a:t>alarm_clock</a:t>
            </a:r>
            <a:r>
              <a:rPr lang="en-US" sz="2400" dirty="0" smtClean="0">
                <a:solidFill>
                  <a:srgbClr val="002060"/>
                </a:solidFill>
                <a:latin typeface="Courier New" panose="02070309020205020404" pitchFamily="49" charset="0"/>
                <a:cs typeface="Courier New" panose="02070309020205020404" pitchFamily="49" charset="0"/>
              </a:rPr>
              <a:t>.</a:t>
            </a:r>
            <a:endParaRPr lang="en-US" sz="2400" dirty="0" smtClean="0">
              <a:solidFill>
                <a:srgbClr val="002060"/>
              </a:solidFill>
              <a:latin typeface="Courier New" panose="02070309020205020404" pitchFamily="49" charset="0"/>
              <a:cs typeface="Courier New" panose="02070309020205020404" pitchFamily="49" charset="0"/>
            </a:endParaRPr>
          </a:p>
          <a:p>
            <a:endParaRPr lang="en-US" sz="2800" dirty="0" smtClean="0">
              <a:solidFill>
                <a:srgbClr val="002060"/>
              </a:solidFill>
            </a:endParaRPr>
          </a:p>
          <a:p>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79" y="2742417"/>
            <a:ext cx="5789954" cy="2421254"/>
          </a:xfrm>
          <a:prstGeom prst="rect">
            <a:avLst/>
          </a:prstGeom>
        </p:spPr>
      </p:pic>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smtClean="0">
                <a:solidFill>
                  <a:schemeClr val="accent1">
                    <a:lumMod val="75000"/>
                  </a:schemeClr>
                </a:solidFill>
              </a:rPr>
              <a:t>Some methods for </a:t>
            </a:r>
            <a:r>
              <a:rPr lang="en-US" sz="4400" b="1" dirty="0" smtClean="0">
                <a:solidFill>
                  <a:schemeClr val="accent1">
                    <a:lumMod val="75000"/>
                  </a:schemeClr>
                </a:solidFill>
                <a:latin typeface="Courier New" panose="02070309020205020404" pitchFamily="49" charset="0"/>
                <a:cs typeface="Courier New" panose="02070309020205020404" pitchFamily="49" charset="0"/>
              </a:rPr>
              <a:t>windows</a:t>
            </a:r>
            <a:r>
              <a:rPr lang="en-US" sz="4400" b="1" dirty="0" smtClean="0">
                <a:solidFill>
                  <a:schemeClr val="accent1">
                    <a:lumMod val="75000"/>
                  </a:schemeClr>
                </a:solidFill>
              </a:rPr>
              <a:t> and Components</a:t>
            </a:r>
            <a:endParaRPr lang="en-US" sz="4400" b="1" dirty="0">
              <a:solidFill>
                <a:schemeClr val="accent1">
                  <a:lumMod val="75000"/>
                </a:schemeClr>
              </a:solidFill>
            </a:endParaRPr>
          </a:p>
        </p:txBody>
      </p:sp>
      <p:sp>
        <p:nvSpPr>
          <p:cNvPr id="4" name="Content Placeholder 3"/>
          <p:cNvSpPr>
            <a:spLocks noGrp="1"/>
          </p:cNvSpPr>
          <p:nvPr>
            <p:ph sz="half" idx="1"/>
          </p:nvPr>
        </p:nvSpPr>
        <p:spPr>
          <a:xfrm>
            <a:off x="796063" y="2328050"/>
            <a:ext cx="4937760" cy="2511112"/>
          </a:xfrm>
        </p:spPr>
        <p:txBody>
          <a:bodyPr>
            <a:normAutofit fontScale="92500" lnSpcReduction="20000"/>
          </a:bodyPr>
          <a:lstStyle/>
          <a:p>
            <a:pPr hangingPunct="0">
              <a:lnSpc>
                <a:spcPct val="110000"/>
              </a:lnSpc>
              <a:spcBef>
                <a:spcPts val="0"/>
              </a:spcBef>
              <a:spcAft>
                <a:spcPts val="0"/>
              </a:spcAft>
              <a:buFont typeface="Wingdings" panose="05000000000000000000" pitchFamily="2" charset="2"/>
              <a:buChar char="Ø"/>
            </a:pPr>
            <a:r>
              <a:rPr lang="en-US" dirty="0" smtClean="0">
                <a:solidFill>
                  <a:srgbClr val="002060"/>
                </a:solidFill>
                <a:latin typeface="Courier New" panose="02070309020205020404" pitchFamily="49" charset="0"/>
                <a:cs typeface="Courier New" panose="02070309020205020404" pitchFamily="49" charset="0"/>
              </a:rPr>
              <a:t>window </a:t>
            </a:r>
          </a:p>
          <a:p>
            <a:pPr lvl="2" hangingPunct="0">
              <a:lnSpc>
                <a:spcPct val="110000"/>
              </a:lnSpc>
              <a:spcBef>
                <a:spcPts val="0"/>
              </a:spcBef>
              <a:spcAft>
                <a:spcPts val="0"/>
              </a:spcAft>
              <a:buFont typeface="Wingdings" panose="05000000000000000000" pitchFamily="2" charset="2"/>
              <a:buChar char="§"/>
            </a:pPr>
            <a:r>
              <a:rPr lang="en-US" sz="2000" dirty="0" smtClean="0">
                <a:solidFill>
                  <a:srgbClr val="002060"/>
                </a:solidFill>
              </a:rPr>
              <a:t> </a:t>
            </a:r>
            <a:r>
              <a:rPr lang="en-US" sz="2000" dirty="0" smtClean="0">
                <a:solidFill>
                  <a:srgbClr val="002060"/>
                </a:solidFill>
                <a:latin typeface="Courier New" panose="02070309020205020404" pitchFamily="49" charset="0"/>
                <a:cs typeface="Courier New" panose="02070309020205020404" pitchFamily="49" charset="0"/>
              </a:rPr>
              <a:t>Open()</a:t>
            </a:r>
            <a:r>
              <a:rPr lang="en-US" sz="2000" dirty="0" smtClean="0">
                <a:solidFill>
                  <a:srgbClr val="002060"/>
                </a:solidFill>
              </a:rPr>
              <a:t>: </a:t>
            </a:r>
            <a:r>
              <a:rPr lang="en-US" sz="2000" dirty="0">
                <a:solidFill>
                  <a:srgbClr val="002060"/>
                </a:solidFill>
              </a:rPr>
              <a:t>opens (displays) the </a:t>
            </a:r>
            <a:r>
              <a:rPr lang="en-US" sz="20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a:t>
            </a:r>
          </a:p>
          <a:p>
            <a:pPr lvl="2" hangingPunct="0">
              <a:lnSpc>
                <a:spcPct val="110000"/>
              </a:lnSpc>
              <a:spcBef>
                <a:spcPts val="0"/>
              </a:spcBef>
              <a:spcAft>
                <a:spcPts val="0"/>
              </a:spcAft>
              <a:buFont typeface="Wingdings" panose="05000000000000000000" pitchFamily="2" charset="2"/>
              <a:buChar char="§"/>
            </a:pPr>
            <a:r>
              <a:rPr lang="en-US" sz="2000" dirty="0" err="1" smtClean="0">
                <a:solidFill>
                  <a:srgbClr val="002060"/>
                </a:solidFill>
                <a:latin typeface="Courier New" panose="02070309020205020404" pitchFamily="49" charset="0"/>
                <a:cs typeface="Courier New" panose="02070309020205020404" pitchFamily="49" charset="0"/>
              </a:rPr>
              <a:t>StartUp</a:t>
            </a:r>
            <a:r>
              <a:rPr lang="en-US" sz="2000" dirty="0" smtClean="0">
                <a:solidFill>
                  <a:srgbClr val="002060"/>
                </a:solidFill>
                <a:latin typeface="Courier New" panose="02070309020205020404" pitchFamily="49" charset="0"/>
                <a:cs typeface="Courier New" panose="02070309020205020404" pitchFamily="49" charset="0"/>
              </a:rPr>
              <a:t>()</a:t>
            </a:r>
            <a:r>
              <a:rPr lang="en-US" sz="2000" dirty="0" smtClean="0">
                <a:solidFill>
                  <a:srgbClr val="002060"/>
                </a:solidFill>
              </a:rPr>
              <a:t>: </a:t>
            </a:r>
            <a:r>
              <a:rPr lang="en-US" sz="2000" dirty="0">
                <a:solidFill>
                  <a:srgbClr val="002060"/>
                </a:solidFill>
              </a:rPr>
              <a:t>a programmer-written procedure that executes automatically when the </a:t>
            </a:r>
            <a:r>
              <a:rPr lang="en-US" sz="21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is opened</a:t>
            </a:r>
          </a:p>
          <a:p>
            <a:pPr lvl="2" hangingPunct="0">
              <a:lnSpc>
                <a:spcPct val="110000"/>
              </a:lnSpc>
              <a:spcBef>
                <a:spcPts val="0"/>
              </a:spcBef>
              <a:spcAft>
                <a:spcPts val="0"/>
              </a:spcAft>
              <a:buFont typeface="Wingdings" panose="05000000000000000000" pitchFamily="2" charset="2"/>
              <a:buChar char="§"/>
            </a:pPr>
            <a:r>
              <a:rPr lang="en-US" sz="2000" dirty="0" smtClean="0">
                <a:solidFill>
                  <a:srgbClr val="002060"/>
                </a:solidFill>
                <a:latin typeface="Courier New" panose="02070309020205020404" pitchFamily="49" charset="0"/>
                <a:cs typeface="Courier New" panose="02070309020205020404" pitchFamily="49" charset="0"/>
              </a:rPr>
              <a:t>Close()</a:t>
            </a:r>
            <a:r>
              <a:rPr lang="en-US" sz="2000" dirty="0" smtClean="0">
                <a:solidFill>
                  <a:srgbClr val="002060"/>
                </a:solidFill>
              </a:rPr>
              <a:t>: </a:t>
            </a:r>
            <a:r>
              <a:rPr lang="en-US" sz="2000" dirty="0">
                <a:solidFill>
                  <a:srgbClr val="002060"/>
                </a:solidFill>
              </a:rPr>
              <a:t>this closes the </a:t>
            </a:r>
            <a:r>
              <a:rPr lang="en-US" sz="21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(removes it from the screen</a:t>
            </a:r>
            <a:r>
              <a:rPr lang="en-US" sz="2000" dirty="0" smtClean="0">
                <a:solidFill>
                  <a:srgbClr val="002060"/>
                </a:solidFill>
              </a:rPr>
              <a:t>)</a:t>
            </a:r>
            <a:endParaRPr lang="en-US" sz="2000" dirty="0">
              <a:solidFill>
                <a:srgbClr val="002060"/>
              </a:solidFill>
            </a:endParaRPr>
          </a:p>
        </p:txBody>
      </p:sp>
      <p:sp>
        <p:nvSpPr>
          <p:cNvPr id="7" name="Content Placeholder 6"/>
          <p:cNvSpPr>
            <a:spLocks noGrp="1"/>
          </p:cNvSpPr>
          <p:nvPr>
            <p:ph sz="half" idx="2"/>
          </p:nvPr>
        </p:nvSpPr>
        <p:spPr/>
        <p:txBody>
          <a:bodyPr>
            <a:normAutofit fontScale="92500" lnSpcReduction="20000"/>
          </a:bodyPr>
          <a:lstStyle/>
          <a:p>
            <a:pPr marL="91440" lvl="2" indent="-91440" hangingPunct="0">
              <a:lnSpc>
                <a:spcPct val="110000"/>
              </a:lnSpc>
              <a:spcBef>
                <a:spcPts val="0"/>
              </a:spcBef>
              <a:spcAft>
                <a:spcPts val="0"/>
              </a:spcAft>
              <a:buSzPct val="100000"/>
              <a:buFont typeface="Wingdings" panose="05000000000000000000" pitchFamily="2" charset="2"/>
              <a:buChar char="Ø"/>
            </a:pPr>
            <a:r>
              <a:rPr lang="en-US" sz="2000" dirty="0">
                <a:solidFill>
                  <a:srgbClr val="002060"/>
                </a:solidFill>
                <a:latin typeface="Courier New" panose="02070309020205020404" pitchFamily="49" charset="0"/>
                <a:cs typeface="Courier New" panose="02070309020205020404" pitchFamily="49" charset="0"/>
              </a:rPr>
              <a:t>command button</a:t>
            </a:r>
          </a:p>
          <a:p>
            <a:pPr lvl="2" hangingPunct="0">
              <a:lnSpc>
                <a:spcPct val="110000"/>
              </a:lnSpc>
              <a:spcBef>
                <a:spcPts val="0"/>
              </a:spcBef>
              <a:spcAft>
                <a:spcPts val="0"/>
              </a:spcAft>
              <a:buFont typeface="Wingdings" panose="05000000000000000000" pitchFamily="2" charset="2"/>
              <a:buChar char="§"/>
            </a:pPr>
            <a:r>
              <a:rPr lang="en-US" sz="2000" dirty="0" smtClean="0">
                <a:solidFill>
                  <a:srgbClr val="002060"/>
                </a:solidFill>
                <a:latin typeface="Courier New" panose="02070309020205020404" pitchFamily="49" charset="0"/>
                <a:cs typeface="Courier New" panose="02070309020205020404" pitchFamily="49" charset="0"/>
              </a:rPr>
              <a:t>Click()</a:t>
            </a:r>
            <a:r>
              <a:rPr lang="en-US" sz="2000" dirty="0" smtClean="0">
                <a:solidFill>
                  <a:srgbClr val="002060"/>
                </a:solidFill>
              </a:rPr>
              <a:t>: </a:t>
            </a:r>
            <a:r>
              <a:rPr lang="en-US" sz="2000" dirty="0">
                <a:solidFill>
                  <a:srgbClr val="002060"/>
                </a:solidFill>
              </a:rPr>
              <a:t>executes automatically when the button is clicked</a:t>
            </a:r>
          </a:p>
          <a:p>
            <a:pPr hangingPunct="0">
              <a:lnSpc>
                <a:spcPct val="110000"/>
              </a:lnSpc>
              <a:spcBef>
                <a:spcPts val="0"/>
              </a:spcBef>
              <a:spcAft>
                <a:spcPts val="0"/>
              </a:spcAft>
              <a:buFont typeface="Wingdings" panose="05000000000000000000" pitchFamily="2" charset="2"/>
              <a:buChar char="Ø"/>
            </a:pPr>
            <a:endParaRPr lang="en-US" dirty="0" smtClean="0">
              <a:solidFill>
                <a:srgbClr val="002060"/>
              </a:solidFill>
              <a:latin typeface="Courier New" panose="02070309020205020404" pitchFamily="49" charset="0"/>
              <a:cs typeface="Courier New" panose="02070309020205020404" pitchFamily="49" charset="0"/>
            </a:endParaRPr>
          </a:p>
          <a:p>
            <a:pPr hangingPunct="0">
              <a:lnSpc>
                <a:spcPct val="110000"/>
              </a:lnSpc>
              <a:spcBef>
                <a:spcPts val="0"/>
              </a:spcBef>
              <a:spcAft>
                <a:spcPts val="0"/>
              </a:spcAft>
              <a:buFont typeface="Wingdings" panose="05000000000000000000" pitchFamily="2" charset="2"/>
              <a:buChar char="Ø"/>
            </a:pPr>
            <a:r>
              <a:rPr lang="en-US" dirty="0" smtClean="0">
                <a:solidFill>
                  <a:srgbClr val="002060"/>
                </a:solidFill>
                <a:latin typeface="Courier New" panose="02070309020205020404" pitchFamily="49" charset="0"/>
                <a:cs typeface="Courier New" panose="02070309020205020404" pitchFamily="49" charset="0"/>
              </a:rPr>
              <a:t>text </a:t>
            </a:r>
            <a:r>
              <a:rPr lang="en-US" dirty="0">
                <a:solidFill>
                  <a:srgbClr val="002060"/>
                </a:solidFill>
                <a:latin typeface="Courier New" panose="02070309020205020404" pitchFamily="49" charset="0"/>
                <a:cs typeface="Courier New" panose="02070309020205020404" pitchFamily="49" charset="0"/>
              </a:rPr>
              <a:t>box</a:t>
            </a:r>
          </a:p>
          <a:p>
            <a:pPr lvl="2" hangingPunct="0">
              <a:lnSpc>
                <a:spcPct val="110000"/>
              </a:lnSpc>
              <a:spcBef>
                <a:spcPts val="0"/>
              </a:spcBef>
              <a:spcAft>
                <a:spcPts val="0"/>
              </a:spcAft>
              <a:buFont typeface="Wingdings" panose="05000000000000000000" pitchFamily="2" charset="2"/>
              <a:buChar char="§"/>
            </a:pPr>
            <a:r>
              <a:rPr lang="en-US" sz="2000" dirty="0" smtClean="0">
                <a:solidFill>
                  <a:srgbClr val="002060"/>
                </a:solidFill>
                <a:latin typeface="Courier New" panose="02070309020205020404" pitchFamily="49" charset="0"/>
                <a:cs typeface="Courier New" panose="02070309020205020404" pitchFamily="49" charset="0"/>
              </a:rPr>
              <a:t>Click()</a:t>
            </a:r>
            <a:r>
              <a:rPr lang="en-US" sz="2000" dirty="0" smtClean="0">
                <a:solidFill>
                  <a:srgbClr val="002060"/>
                </a:solidFill>
              </a:rPr>
              <a:t>: </a:t>
            </a:r>
            <a:r>
              <a:rPr lang="en-US" sz="2000" dirty="0">
                <a:solidFill>
                  <a:srgbClr val="002060"/>
                </a:solidFill>
              </a:rPr>
              <a:t>executes automatically when the box is clicked</a:t>
            </a:r>
          </a:p>
          <a:p>
            <a:pPr lvl="2" hangingPunct="0">
              <a:lnSpc>
                <a:spcPct val="110000"/>
              </a:lnSpc>
              <a:spcBef>
                <a:spcPts val="0"/>
              </a:spcBef>
              <a:spcAft>
                <a:spcPts val="0"/>
              </a:spcAft>
              <a:buFont typeface="Wingdings" panose="05000000000000000000" pitchFamily="2" charset="2"/>
              <a:buChar char="§"/>
            </a:pPr>
            <a:r>
              <a:rPr lang="en-US" sz="2000" dirty="0">
                <a:solidFill>
                  <a:srgbClr val="002060"/>
                </a:solidFill>
                <a:latin typeface="Courier New" panose="02070309020205020404" pitchFamily="49" charset="0"/>
                <a:cs typeface="Courier New" panose="02070309020205020404" pitchFamily="49" charset="0"/>
              </a:rPr>
              <a:t>Change</a:t>
            </a:r>
            <a:r>
              <a:rPr lang="en-US" sz="2000" dirty="0">
                <a:solidFill>
                  <a:srgbClr val="002060"/>
                </a:solidFill>
              </a:rPr>
              <a:t>: executes </a:t>
            </a:r>
            <a:r>
              <a:rPr lang="en-US" sz="2000" dirty="0">
                <a:solidFill>
                  <a:srgbClr val="002060"/>
                </a:solidFill>
              </a:rPr>
              <a:t>automatically when the text within the box is </a:t>
            </a:r>
            <a:r>
              <a:rPr lang="en-US" sz="2000" dirty="0" smtClean="0">
                <a:solidFill>
                  <a:srgbClr val="002060"/>
                </a:solidFill>
              </a:rPr>
              <a:t>changed</a:t>
            </a:r>
          </a:p>
          <a:p>
            <a:pPr marL="384048" lvl="2" indent="0" hangingPunct="0">
              <a:lnSpc>
                <a:spcPct val="110000"/>
              </a:lnSpc>
              <a:spcBef>
                <a:spcPts val="0"/>
              </a:spcBef>
              <a:spcAft>
                <a:spcPts val="0"/>
              </a:spcAft>
              <a:buNone/>
            </a:pPr>
            <a:endParaRPr lang="en-US" sz="2000" dirty="0">
              <a:solidFill>
                <a:srgbClr val="002060"/>
              </a:solidFill>
            </a:endParaRPr>
          </a:p>
          <a:p>
            <a:pPr hangingPunct="0">
              <a:lnSpc>
                <a:spcPct val="110000"/>
              </a:lnSpc>
              <a:spcBef>
                <a:spcPts val="0"/>
              </a:spcBef>
              <a:spcAft>
                <a:spcPts val="0"/>
              </a:spcAft>
              <a:buFont typeface="Wingdings" panose="05000000000000000000" pitchFamily="2" charset="2"/>
              <a:buChar char="Ø"/>
            </a:pPr>
            <a:r>
              <a:rPr lang="en-US" dirty="0">
                <a:solidFill>
                  <a:srgbClr val="002060"/>
                </a:solidFill>
                <a:latin typeface="Courier New" panose="02070309020205020404" pitchFamily="49" charset="0"/>
                <a:cs typeface="Courier New" panose="02070309020205020404" pitchFamily="49" charset="0"/>
              </a:rPr>
              <a:t>option button</a:t>
            </a:r>
          </a:p>
          <a:p>
            <a:pPr lvl="2" hangingPunct="0">
              <a:lnSpc>
                <a:spcPct val="110000"/>
              </a:lnSpc>
              <a:spcBef>
                <a:spcPts val="0"/>
              </a:spcBef>
              <a:spcAft>
                <a:spcPts val="0"/>
              </a:spcAft>
              <a:buFont typeface="Wingdings" panose="05000000000000000000" pitchFamily="2" charset="2"/>
              <a:buChar char="§"/>
            </a:pPr>
            <a:r>
              <a:rPr lang="en-US" sz="2000" dirty="0" smtClean="0">
                <a:solidFill>
                  <a:srgbClr val="002060"/>
                </a:solidFill>
                <a:latin typeface="Courier New" panose="02070309020205020404" pitchFamily="49" charset="0"/>
                <a:cs typeface="Courier New" panose="02070309020205020404" pitchFamily="49" charset="0"/>
              </a:rPr>
              <a:t>Click()</a:t>
            </a:r>
            <a:r>
              <a:rPr lang="en-US" sz="2000" dirty="0" smtClean="0">
                <a:solidFill>
                  <a:srgbClr val="002060"/>
                </a:solidFill>
              </a:rPr>
              <a:t>: </a:t>
            </a:r>
            <a:r>
              <a:rPr lang="en-US" sz="2000" dirty="0">
                <a:solidFill>
                  <a:srgbClr val="002060"/>
                </a:solidFill>
              </a:rPr>
              <a:t>executes automatically when the button is clicked</a:t>
            </a:r>
          </a:p>
          <a:p>
            <a:pPr marL="0" indent="0" hangingPunct="0">
              <a:lnSpc>
                <a:spcPct val="110000"/>
              </a:lnSpc>
              <a:spcBef>
                <a:spcPts val="0"/>
              </a:spcBef>
              <a:spcAft>
                <a:spcPts val="0"/>
              </a:spcAft>
            </a:pPr>
            <a:r>
              <a:rPr lang="en-US" dirty="0">
                <a:solidFill>
                  <a:srgbClr val="002060"/>
                </a:solidFill>
              </a:rPr>
              <a:t> </a:t>
            </a:r>
            <a:endParaRPr lang="en-US" dirty="0">
              <a:solidFill>
                <a:srgbClr val="002060"/>
              </a:solidFill>
            </a:endParaRPr>
          </a:p>
        </p:txBody>
      </p:sp>
      <p:sp>
        <p:nvSpPr>
          <p:cNvPr id="2" name="Footer Placeholder 1"/>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99161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Prelude to Programming, 6th edition by Elizabeth Drake</a:t>
            </a:r>
            <a:endParaRPr lang="en-US"/>
          </a:p>
        </p:txBody>
      </p:sp>
      <p:sp>
        <p:nvSpPr>
          <p:cNvPr id="3" name="Title 2"/>
          <p:cNvSpPr>
            <a:spLocks noGrp="1"/>
          </p:cNvSpPr>
          <p:nvPr>
            <p:ph type="title" idx="4294967295"/>
          </p:nvPr>
        </p:nvSpPr>
        <p:spPr>
          <a:xfrm>
            <a:off x="7813639" y="1083405"/>
            <a:ext cx="3234466" cy="928275"/>
          </a:xfrm>
        </p:spPr>
        <p:txBody>
          <a:bodyPr>
            <a:normAutofit/>
          </a:bodyPr>
          <a:lstStyle/>
          <a:p>
            <a:r>
              <a:rPr lang="en-US" sz="3200" b="1" dirty="0" smtClean="0">
                <a:solidFill>
                  <a:schemeClr val="accent1">
                    <a:lumMod val="75000"/>
                  </a:schemeClr>
                </a:solidFill>
              </a:rPr>
              <a:t>An Event-Driven GUI Calculator</a:t>
            </a:r>
            <a:endParaRPr lang="en-US" sz="3200" b="1" dirty="0">
              <a:solidFill>
                <a:schemeClr val="accent1">
                  <a:lumMod val="75000"/>
                </a:schemeClr>
              </a:solidFill>
            </a:endParaRPr>
          </a:p>
        </p:txBody>
      </p:sp>
      <p:sp>
        <p:nvSpPr>
          <p:cNvPr id="4" name="Content Placeholder 3"/>
          <p:cNvSpPr>
            <a:spLocks noGrp="1"/>
          </p:cNvSpPr>
          <p:nvPr>
            <p:ph sz="half" idx="4294967295"/>
          </p:nvPr>
        </p:nvSpPr>
        <p:spPr>
          <a:xfrm>
            <a:off x="1108039" y="311972"/>
            <a:ext cx="5895190" cy="5578532"/>
          </a:xfrm>
        </p:spPr>
        <p:txBody>
          <a:bodyPr>
            <a:normAutofit fontScale="47500" lnSpcReduction="20000"/>
          </a:bodyPr>
          <a:lstStyle/>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   Window</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2	</a:t>
            </a:r>
            <a:r>
              <a:rPr lang="en-IN" b="1" dirty="0" smtClean="0">
                <a:solidFill>
                  <a:srgbClr val="0070C0"/>
                </a:solidFill>
                <a:latin typeface="Courier New" panose="02070309020205020404" pitchFamily="49" charset="0"/>
                <a:cs typeface="Courier New" panose="02070309020205020404" pitchFamily="49" charset="0"/>
              </a:rPr>
              <a:t>name</a:t>
            </a:r>
            <a:r>
              <a:rPr lang="en-US" dirty="0" smtClean="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a:t>
            </a:r>
            <a:r>
              <a:rPr lang="en-IN" dirty="0" err="1">
                <a:solidFill>
                  <a:srgbClr val="002060"/>
                </a:solidFill>
                <a:latin typeface="Courier New" panose="02070309020205020404" pitchFamily="49" charset="0"/>
                <a:cs typeface="Courier New" panose="02070309020205020404" pitchFamily="49" charset="0"/>
              </a:rPr>
              <a:t>MainWindow</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	</a:t>
            </a:r>
            <a:r>
              <a:rPr lang="en-IN" sz="2100" b="1" dirty="0">
                <a:solidFill>
                  <a:srgbClr val="0070C0"/>
                </a:solidFill>
                <a:latin typeface="Courier New" panose="02070309020205020404" pitchFamily="49" charset="0"/>
                <a:cs typeface="Courier New" panose="02070309020205020404" pitchFamily="49" charset="0"/>
              </a:rPr>
              <a:t>title</a:t>
            </a:r>
            <a:r>
              <a:rPr lang="en-US" dirty="0" smtClean="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“Area Calculator”</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4	</a:t>
            </a:r>
            <a:r>
              <a:rPr lang="en-US" dirty="0" smtClean="0">
                <a:solidFill>
                  <a:srgbClr val="002060"/>
                </a:solidFill>
                <a:latin typeface="Courier New" panose="02070309020205020404" pitchFamily="49" charset="0"/>
                <a:cs typeface="Courier New" panose="02070309020205020404" pitchFamily="49" charset="0"/>
              </a:rPr>
              <a:t>Upper </a:t>
            </a:r>
            <a:r>
              <a:rPr lang="en-US" dirty="0">
                <a:solidFill>
                  <a:srgbClr val="002060"/>
                </a:solidFill>
                <a:latin typeface="Courier New" panose="02070309020205020404" pitchFamily="49" charset="0"/>
                <a:cs typeface="Courier New" panose="02070309020205020404" pitchFamily="49" charset="0"/>
              </a:rPr>
              <a:t>Label</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5	</a:t>
            </a:r>
            <a:r>
              <a:rPr lang="en-US" dirty="0" smtClean="0">
                <a:solidFill>
                  <a:srgbClr val="002060"/>
                </a:solidFill>
                <a:latin typeface="Courier New" panose="02070309020205020404" pitchFamily="49" charset="0"/>
                <a:cs typeface="Courier New" panose="02070309020205020404" pitchFamily="49" charset="0"/>
              </a:rPr>
              <a:t>	</a:t>
            </a:r>
            <a:r>
              <a:rPr lang="en-IN" sz="2100" b="1" dirty="0">
                <a:solidFill>
                  <a:srgbClr val="0070C0"/>
                </a:solidFill>
                <a:latin typeface="Courier New" panose="02070309020205020404" pitchFamily="49" charset="0"/>
                <a:cs typeface="Courier New" panose="02070309020205020404" pitchFamily="49" charset="0"/>
              </a:rPr>
              <a:t>text</a:t>
            </a:r>
            <a:r>
              <a:rPr lang="en-US" dirty="0" smtClean="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“Side of square”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6	</a:t>
            </a:r>
            <a:r>
              <a:rPr lang="en-US" dirty="0" smtClean="0">
                <a:solidFill>
                  <a:srgbClr val="002060"/>
                </a:solidFill>
                <a:latin typeface="Courier New" panose="02070309020205020404" pitchFamily="49" charset="0"/>
                <a:cs typeface="Courier New" panose="02070309020205020404" pitchFamily="49" charset="0"/>
              </a:rPr>
              <a:t>Lower </a:t>
            </a:r>
            <a:r>
              <a:rPr lang="en-US" dirty="0">
                <a:solidFill>
                  <a:srgbClr val="002060"/>
                </a:solidFill>
                <a:latin typeface="Courier New" panose="02070309020205020404" pitchFamily="49" charset="0"/>
                <a:cs typeface="Courier New" panose="02070309020205020404" pitchFamily="49" charset="0"/>
              </a:rPr>
              <a:t>Label</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7		</a:t>
            </a:r>
            <a:r>
              <a:rPr lang="en-IN" sz="2100" b="1" dirty="0">
                <a:solidFill>
                  <a:srgbClr val="0070C0"/>
                </a:solidFill>
                <a:latin typeface="Courier New" panose="02070309020205020404" pitchFamily="49" charset="0"/>
                <a:cs typeface="Courier New" panose="02070309020205020404" pitchFamily="49" charset="0"/>
              </a:rPr>
              <a:t>text</a:t>
            </a:r>
            <a:r>
              <a:rPr lang="en-US" dirty="0">
                <a:solidFill>
                  <a:srgbClr val="002060"/>
                </a:solidFill>
                <a:latin typeface="Courier New" panose="02070309020205020404" pitchFamily="49" charset="0"/>
                <a:cs typeface="Courier New" panose="02070309020205020404" pitchFamily="49" charset="0"/>
              </a:rPr>
              <a:t> = “Area of square”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8	</a:t>
            </a:r>
            <a:r>
              <a:rPr lang="en-US" dirty="0" smtClean="0">
                <a:solidFill>
                  <a:srgbClr val="002060"/>
                </a:solidFill>
                <a:latin typeface="Courier New" panose="02070309020205020404" pitchFamily="49" charset="0"/>
                <a:cs typeface="Courier New" panose="02070309020205020404" pitchFamily="49" charset="0"/>
              </a:rPr>
              <a:t>Upper </a:t>
            </a:r>
            <a:r>
              <a:rPr lang="en-US" dirty="0">
                <a:solidFill>
                  <a:srgbClr val="002060"/>
                </a:solidFill>
                <a:latin typeface="Courier New" panose="02070309020205020404" pitchFamily="49" charset="0"/>
                <a:cs typeface="Courier New" panose="02070309020205020404" pitchFamily="49" charset="0"/>
              </a:rPr>
              <a:t>Text Box</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9		</a:t>
            </a:r>
            <a:r>
              <a:rPr lang="en-IN" sz="2100"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latin typeface="Courier New" panose="02070309020205020404" pitchFamily="49" charset="0"/>
                <a:cs typeface="Courier New" panose="02070309020205020404" pitchFamily="49" charset="0"/>
              </a:rPr>
              <a:t> = </a:t>
            </a:r>
            <a:r>
              <a:rPr lang="en-IN" dirty="0" err="1">
                <a:solidFill>
                  <a:srgbClr val="002060"/>
                </a:solidFill>
                <a:latin typeface="Courier New" panose="02070309020205020404" pitchFamily="49" charset="0"/>
                <a:cs typeface="Courier New" panose="02070309020205020404" pitchFamily="49" charset="0"/>
              </a:rPr>
              <a:t>InputBox</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10	</a:t>
            </a:r>
            <a:r>
              <a:rPr lang="en-US" dirty="0" smtClean="0">
                <a:solidFill>
                  <a:srgbClr val="002060"/>
                </a:solidFill>
                <a:latin typeface="Courier New" panose="02070309020205020404" pitchFamily="49" charset="0"/>
                <a:cs typeface="Courier New" panose="02070309020205020404" pitchFamily="49" charset="0"/>
              </a:rPr>
              <a:t>	</a:t>
            </a:r>
            <a:r>
              <a:rPr lang="en-IN" sz="2100" b="1" dirty="0">
                <a:solidFill>
                  <a:srgbClr val="0070C0"/>
                </a:solidFill>
                <a:latin typeface="Courier New" panose="02070309020205020404" pitchFamily="49" charset="0"/>
                <a:cs typeface="Courier New" panose="02070309020205020404" pitchFamily="49" charset="0"/>
              </a:rPr>
              <a:t>text</a:t>
            </a:r>
            <a:r>
              <a:rPr lang="en-US" dirty="0" smtClean="0">
                <a:solidFill>
                  <a:srgbClr val="00206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 ”</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11	</a:t>
            </a:r>
            <a:r>
              <a:rPr lang="en-US" dirty="0" smtClean="0">
                <a:solidFill>
                  <a:srgbClr val="002060"/>
                </a:solidFill>
                <a:latin typeface="Courier New" panose="02070309020205020404" pitchFamily="49" charset="0"/>
                <a:cs typeface="Courier New" panose="02070309020205020404" pitchFamily="49" charset="0"/>
              </a:rPr>
              <a:t>Subprogram </a:t>
            </a:r>
            <a:r>
              <a:rPr lang="en-IN" dirty="0" err="1">
                <a:solidFill>
                  <a:srgbClr val="002060"/>
                </a:solidFill>
                <a:latin typeface="Courier New" panose="02070309020205020404" pitchFamily="49" charset="0"/>
                <a:cs typeface="Courier New" panose="02070309020205020404" pitchFamily="49" charset="0"/>
              </a:rPr>
              <a:t>InputBox.Click</a:t>
            </a:r>
            <a:r>
              <a:rPr lang="en-IN" dirty="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12		Set </a:t>
            </a:r>
            <a:r>
              <a:rPr lang="en-IN" dirty="0" err="1">
                <a:solidFill>
                  <a:srgbClr val="002060"/>
                </a:solidFill>
                <a:latin typeface="Courier New" panose="02070309020205020404" pitchFamily="49" charset="0"/>
                <a:cs typeface="Courier New" panose="02070309020205020404" pitchFamily="49" charset="0"/>
              </a:rPr>
              <a:t>InputBox</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text</a:t>
            </a:r>
            <a:r>
              <a:rPr lang="en-US" dirty="0">
                <a:solidFill>
                  <a:srgbClr val="002060"/>
                </a:solidFill>
                <a:latin typeface="Courier New" panose="02070309020205020404" pitchFamily="49" charset="0"/>
                <a:cs typeface="Courier New" panose="02070309020205020404" pitchFamily="49" charset="0"/>
              </a:rPr>
              <a:t> = “”</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13		Set </a:t>
            </a:r>
            <a:r>
              <a:rPr lang="en-IN" dirty="0" err="1">
                <a:solidFill>
                  <a:srgbClr val="002060"/>
                </a:solidFill>
                <a:latin typeface="Courier New" panose="02070309020205020404" pitchFamily="49" charset="0"/>
                <a:cs typeface="Courier New" panose="02070309020205020404" pitchFamily="49" charset="0"/>
              </a:rPr>
              <a:t>OutputBox</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text</a:t>
            </a:r>
            <a:r>
              <a:rPr lang="en-US" dirty="0">
                <a:solidFill>
                  <a:srgbClr val="002060"/>
                </a:solidFill>
                <a:latin typeface="Courier New" panose="02070309020205020404" pitchFamily="49" charset="0"/>
                <a:cs typeface="Courier New" panose="02070309020205020404" pitchFamily="49" charset="0"/>
              </a:rPr>
              <a:t> = “”</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14		Set </a:t>
            </a:r>
            <a:r>
              <a:rPr lang="en-IN" dirty="0" err="1">
                <a:solidFill>
                  <a:srgbClr val="002060"/>
                </a:solidFill>
                <a:latin typeface="Courier New" panose="02070309020205020404" pitchFamily="49" charset="0"/>
                <a:cs typeface="Courier New" panose="02070309020205020404" pitchFamily="49" charset="0"/>
              </a:rPr>
              <a:t>CalculateButton</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enabled</a:t>
            </a:r>
            <a:r>
              <a:rPr lang="en-US" sz="2100" b="1" dirty="0">
                <a:solidFill>
                  <a:srgbClr val="0070C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false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15	</a:t>
            </a:r>
            <a:r>
              <a:rPr lang="en-US" dirty="0" smtClean="0">
                <a:solidFill>
                  <a:srgbClr val="002060"/>
                </a:solidFill>
                <a:latin typeface="Courier New" panose="02070309020205020404" pitchFamily="49" charset="0"/>
                <a:cs typeface="Courier New" panose="02070309020205020404" pitchFamily="49" charset="0"/>
              </a:rPr>
              <a:t>End </a:t>
            </a:r>
            <a:r>
              <a:rPr lang="en-US" dirty="0">
                <a:solidFill>
                  <a:srgbClr val="002060"/>
                </a:solidFill>
                <a:latin typeface="Courier New" panose="02070309020205020404" pitchFamily="49" charset="0"/>
                <a:cs typeface="Courier New" panose="02070309020205020404" pitchFamily="49" charset="0"/>
              </a:rPr>
              <a:t>Subprogram</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16	</a:t>
            </a:r>
            <a:r>
              <a:rPr lang="en-US" dirty="0" smtClean="0">
                <a:solidFill>
                  <a:srgbClr val="002060"/>
                </a:solidFill>
                <a:latin typeface="Courier New" panose="02070309020205020404" pitchFamily="49" charset="0"/>
                <a:cs typeface="Courier New" panose="02070309020205020404" pitchFamily="49" charset="0"/>
              </a:rPr>
              <a:t>Subprogram </a:t>
            </a:r>
            <a:r>
              <a:rPr lang="en-IN" dirty="0" err="1">
                <a:solidFill>
                  <a:srgbClr val="002060"/>
                </a:solidFill>
                <a:latin typeface="Courier New" panose="02070309020205020404" pitchFamily="49" charset="0"/>
                <a:cs typeface="Courier New" panose="02070309020205020404" pitchFamily="49" charset="0"/>
              </a:rPr>
              <a:t>InputBox.Change</a:t>
            </a:r>
            <a:r>
              <a:rPr lang="en-IN" dirty="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17		Set </a:t>
            </a:r>
            <a:r>
              <a:rPr lang="en-IN" dirty="0" err="1">
                <a:solidFill>
                  <a:srgbClr val="002060"/>
                </a:solidFill>
                <a:latin typeface="Courier New" panose="02070309020205020404" pitchFamily="49" charset="0"/>
                <a:cs typeface="Courier New" panose="02070309020205020404" pitchFamily="49" charset="0"/>
              </a:rPr>
              <a:t>CalculateButton</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enabled</a:t>
            </a:r>
            <a:r>
              <a:rPr lang="en-US" sz="2100" b="1" dirty="0">
                <a:solidFill>
                  <a:srgbClr val="0070C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true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18	</a:t>
            </a:r>
            <a:r>
              <a:rPr lang="en-US" dirty="0" smtClean="0">
                <a:solidFill>
                  <a:srgbClr val="002060"/>
                </a:solidFill>
                <a:latin typeface="Courier New" panose="02070309020205020404" pitchFamily="49" charset="0"/>
                <a:cs typeface="Courier New" panose="02070309020205020404" pitchFamily="49" charset="0"/>
              </a:rPr>
              <a:t>End </a:t>
            </a:r>
            <a:r>
              <a:rPr lang="en-US" dirty="0">
                <a:solidFill>
                  <a:srgbClr val="002060"/>
                </a:solidFill>
                <a:latin typeface="Courier New" panose="02070309020205020404" pitchFamily="49" charset="0"/>
                <a:cs typeface="Courier New" panose="02070309020205020404" pitchFamily="49" charset="0"/>
              </a:rPr>
              <a:t>Subprogram</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19	</a:t>
            </a:r>
            <a:r>
              <a:rPr lang="en-US" dirty="0" smtClean="0">
                <a:solidFill>
                  <a:srgbClr val="002060"/>
                </a:solidFill>
                <a:latin typeface="Courier New" panose="02070309020205020404" pitchFamily="49" charset="0"/>
                <a:cs typeface="Courier New" panose="02070309020205020404" pitchFamily="49" charset="0"/>
              </a:rPr>
              <a:t>Lower </a:t>
            </a:r>
            <a:r>
              <a:rPr lang="en-US" dirty="0">
                <a:solidFill>
                  <a:srgbClr val="002060"/>
                </a:solidFill>
                <a:latin typeface="Courier New" panose="02070309020205020404" pitchFamily="49" charset="0"/>
                <a:cs typeface="Courier New" panose="02070309020205020404" pitchFamily="49" charset="0"/>
              </a:rPr>
              <a:t>Text Box</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20		</a:t>
            </a:r>
            <a:r>
              <a:rPr lang="en-IN" sz="2100"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latin typeface="Courier New" panose="02070309020205020404" pitchFamily="49" charset="0"/>
                <a:cs typeface="Courier New" panose="02070309020205020404" pitchFamily="49" charset="0"/>
              </a:rPr>
              <a:t> = </a:t>
            </a:r>
            <a:r>
              <a:rPr lang="en-IN" dirty="0" err="1">
                <a:solidFill>
                  <a:srgbClr val="002060"/>
                </a:solidFill>
                <a:latin typeface="Courier New" panose="02070309020205020404" pitchFamily="49" charset="0"/>
                <a:cs typeface="Courier New" panose="02070309020205020404" pitchFamily="49" charset="0"/>
              </a:rPr>
              <a:t>OutputBox</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21		</a:t>
            </a:r>
            <a:r>
              <a:rPr lang="en-IN" sz="2100" b="1" dirty="0">
                <a:solidFill>
                  <a:srgbClr val="0070C0"/>
                </a:solidFill>
                <a:latin typeface="Courier New" panose="02070309020205020404" pitchFamily="49" charset="0"/>
                <a:cs typeface="Courier New" panose="02070309020205020404" pitchFamily="49" charset="0"/>
              </a:rPr>
              <a:t>text</a:t>
            </a:r>
            <a:r>
              <a:rPr lang="en-US" dirty="0">
                <a:solidFill>
                  <a:srgbClr val="002060"/>
                </a:solidFill>
                <a:latin typeface="Courier New" panose="02070309020205020404" pitchFamily="49" charset="0"/>
                <a:cs typeface="Courier New" panose="02070309020205020404" pitchFamily="49" charset="0"/>
              </a:rPr>
              <a:t> = “”</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22	</a:t>
            </a:r>
            <a:r>
              <a:rPr lang="en-US" dirty="0" smtClean="0">
                <a:solidFill>
                  <a:srgbClr val="002060"/>
                </a:solidFill>
                <a:latin typeface="Courier New" panose="02070309020205020404" pitchFamily="49" charset="0"/>
                <a:cs typeface="Courier New" panose="02070309020205020404" pitchFamily="49" charset="0"/>
              </a:rPr>
              <a:t>Left </a:t>
            </a:r>
            <a:r>
              <a:rPr lang="en-US" dirty="0">
                <a:solidFill>
                  <a:srgbClr val="002060"/>
                </a:solidFill>
                <a:latin typeface="Courier New" panose="02070309020205020404" pitchFamily="49" charset="0"/>
                <a:cs typeface="Courier New" panose="02070309020205020404" pitchFamily="49" charset="0"/>
              </a:rPr>
              <a:t>Command Button</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23		</a:t>
            </a:r>
            <a:r>
              <a:rPr lang="en-IN" sz="2100"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latin typeface="Courier New" panose="02070309020205020404" pitchFamily="49" charset="0"/>
                <a:cs typeface="Courier New" panose="02070309020205020404" pitchFamily="49" charset="0"/>
              </a:rPr>
              <a:t> = </a:t>
            </a:r>
            <a:r>
              <a:rPr lang="en-IN" dirty="0" err="1">
                <a:solidFill>
                  <a:srgbClr val="002060"/>
                </a:solidFill>
                <a:latin typeface="Courier New" panose="02070309020205020404" pitchFamily="49" charset="0"/>
                <a:cs typeface="Courier New" panose="02070309020205020404" pitchFamily="49" charset="0"/>
              </a:rPr>
              <a:t>CalculateButton</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24		</a:t>
            </a:r>
            <a:r>
              <a:rPr lang="en-IN" sz="2100" b="1" dirty="0">
                <a:solidFill>
                  <a:srgbClr val="0070C0"/>
                </a:solidFill>
                <a:latin typeface="Courier New" panose="02070309020205020404" pitchFamily="49" charset="0"/>
                <a:cs typeface="Courier New" panose="02070309020205020404" pitchFamily="49" charset="0"/>
              </a:rPr>
              <a:t>caption</a:t>
            </a:r>
            <a:r>
              <a:rPr lang="en-US" dirty="0">
                <a:solidFill>
                  <a:srgbClr val="002060"/>
                </a:solidFill>
                <a:latin typeface="Courier New" panose="02070309020205020404" pitchFamily="49" charset="0"/>
                <a:cs typeface="Courier New" panose="02070309020205020404" pitchFamily="49" charset="0"/>
              </a:rPr>
              <a:t> = “Calculate”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25		</a:t>
            </a:r>
            <a:r>
              <a:rPr lang="en-IN" sz="2100" b="1" dirty="0">
                <a:solidFill>
                  <a:srgbClr val="0070C0"/>
                </a:solidFill>
                <a:latin typeface="Courier New" panose="02070309020205020404" pitchFamily="49" charset="0"/>
                <a:cs typeface="Courier New" panose="02070309020205020404" pitchFamily="49" charset="0"/>
              </a:rPr>
              <a:t>enabled</a:t>
            </a:r>
            <a:r>
              <a:rPr lang="en-US" dirty="0">
                <a:solidFill>
                  <a:srgbClr val="002060"/>
                </a:solidFill>
                <a:latin typeface="Courier New" panose="02070309020205020404" pitchFamily="49" charset="0"/>
                <a:cs typeface="Courier New" panose="02070309020205020404" pitchFamily="49" charset="0"/>
              </a:rPr>
              <a:t> = false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26	</a:t>
            </a:r>
            <a:r>
              <a:rPr lang="en-US" dirty="0" smtClean="0">
                <a:solidFill>
                  <a:srgbClr val="002060"/>
                </a:solidFill>
                <a:latin typeface="Courier New" panose="02070309020205020404" pitchFamily="49" charset="0"/>
                <a:cs typeface="Courier New" panose="02070309020205020404" pitchFamily="49" charset="0"/>
              </a:rPr>
              <a:t>Subprogram </a:t>
            </a:r>
            <a:r>
              <a:rPr lang="en-IN" dirty="0" err="1">
                <a:solidFill>
                  <a:srgbClr val="002060"/>
                </a:solidFill>
                <a:latin typeface="Courier New" panose="02070309020205020404" pitchFamily="49" charset="0"/>
                <a:cs typeface="Courier New" panose="02070309020205020404" pitchFamily="49" charset="0"/>
              </a:rPr>
              <a:t>CalculateButton.Click</a:t>
            </a:r>
            <a:r>
              <a:rPr lang="en-IN" dirty="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27		Set </a:t>
            </a:r>
            <a:r>
              <a:rPr lang="en-IN" dirty="0" err="1">
                <a:solidFill>
                  <a:srgbClr val="002060"/>
                </a:solidFill>
                <a:latin typeface="Courier New" panose="02070309020205020404" pitchFamily="49" charset="0"/>
                <a:cs typeface="Courier New" panose="02070309020205020404" pitchFamily="49" charset="0"/>
              </a:rPr>
              <a:t>OutputBox</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text</a:t>
            </a:r>
            <a:r>
              <a:rPr lang="en-US" sz="2100" b="1" dirty="0">
                <a:solidFill>
                  <a:srgbClr val="0070C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 Val(</a:t>
            </a:r>
            <a:r>
              <a:rPr lang="en-IN" dirty="0" err="1">
                <a:solidFill>
                  <a:srgbClr val="002060"/>
                </a:solidFill>
                <a:latin typeface="Courier New" panose="02070309020205020404" pitchFamily="49" charset="0"/>
                <a:cs typeface="Courier New" panose="02070309020205020404" pitchFamily="49" charset="0"/>
              </a:rPr>
              <a:t>InputBox</a:t>
            </a:r>
            <a:r>
              <a:rPr lang="en-US" b="1" dirty="0">
                <a:solidFill>
                  <a:srgbClr val="002060"/>
                </a:solidFill>
                <a:latin typeface="Courier New" panose="02070309020205020404" pitchFamily="49" charset="0"/>
                <a:cs typeface="Courier New" panose="02070309020205020404" pitchFamily="49" charset="0"/>
              </a:rPr>
              <a:t>.</a:t>
            </a:r>
            <a:r>
              <a:rPr lang="en-IN" sz="2100" b="1" dirty="0">
                <a:solidFill>
                  <a:srgbClr val="0070C0"/>
                </a:solidFill>
                <a:latin typeface="Courier New" panose="02070309020205020404" pitchFamily="49" charset="0"/>
                <a:cs typeface="Courier New" panose="02070309020205020404" pitchFamily="49" charset="0"/>
              </a:rPr>
              <a:t>text</a:t>
            </a:r>
            <a:r>
              <a:rPr lang="en-US" dirty="0">
                <a:solidFill>
                  <a:srgbClr val="002060"/>
                </a:solidFill>
                <a:latin typeface="Courier New" panose="02070309020205020404" pitchFamily="49" charset="0"/>
                <a:cs typeface="Courier New" panose="02070309020205020404" pitchFamily="49" charset="0"/>
              </a:rPr>
              <a:t>)^2</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28	</a:t>
            </a:r>
            <a:r>
              <a:rPr lang="en-US" dirty="0" smtClean="0">
                <a:solidFill>
                  <a:srgbClr val="002060"/>
                </a:solidFill>
                <a:latin typeface="Courier New" panose="02070309020205020404" pitchFamily="49" charset="0"/>
                <a:cs typeface="Courier New" panose="02070309020205020404" pitchFamily="49" charset="0"/>
              </a:rPr>
              <a:t>End </a:t>
            </a:r>
            <a:r>
              <a:rPr lang="en-US" dirty="0">
                <a:solidFill>
                  <a:srgbClr val="002060"/>
                </a:solidFill>
                <a:latin typeface="Courier New" panose="02070309020205020404" pitchFamily="49" charset="0"/>
                <a:cs typeface="Courier New" panose="02070309020205020404" pitchFamily="49" charset="0"/>
              </a:rPr>
              <a:t>Subprogram</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29	</a:t>
            </a:r>
            <a:r>
              <a:rPr lang="en-US" dirty="0" smtClean="0">
                <a:solidFill>
                  <a:srgbClr val="002060"/>
                </a:solidFill>
                <a:latin typeface="Courier New" panose="02070309020205020404" pitchFamily="49" charset="0"/>
                <a:cs typeface="Courier New" panose="02070309020205020404" pitchFamily="49" charset="0"/>
              </a:rPr>
              <a:t>Right </a:t>
            </a:r>
            <a:r>
              <a:rPr lang="en-US" dirty="0">
                <a:solidFill>
                  <a:srgbClr val="002060"/>
                </a:solidFill>
                <a:latin typeface="Courier New" panose="02070309020205020404" pitchFamily="49" charset="0"/>
                <a:cs typeface="Courier New" panose="02070309020205020404" pitchFamily="49" charset="0"/>
              </a:rPr>
              <a:t>Command Button</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30		</a:t>
            </a:r>
            <a:r>
              <a:rPr lang="en-IN" sz="2100" b="1" dirty="0">
                <a:solidFill>
                  <a:srgbClr val="0070C0"/>
                </a:solidFill>
                <a:latin typeface="Courier New" panose="02070309020205020404" pitchFamily="49" charset="0"/>
                <a:cs typeface="Courier New" panose="02070309020205020404" pitchFamily="49" charset="0"/>
              </a:rPr>
              <a:t>name</a:t>
            </a:r>
            <a:r>
              <a:rPr lang="en-US" dirty="0">
                <a:solidFill>
                  <a:srgbClr val="002060"/>
                </a:solidFill>
                <a:latin typeface="Courier New" panose="02070309020205020404" pitchFamily="49" charset="0"/>
                <a:cs typeface="Courier New" panose="02070309020205020404" pitchFamily="49" charset="0"/>
              </a:rPr>
              <a:t> = </a:t>
            </a:r>
            <a:r>
              <a:rPr lang="en-IN" dirty="0" err="1">
                <a:solidFill>
                  <a:srgbClr val="002060"/>
                </a:solidFill>
                <a:latin typeface="Courier New" panose="02070309020205020404" pitchFamily="49" charset="0"/>
                <a:cs typeface="Courier New" panose="02070309020205020404" pitchFamily="49" charset="0"/>
              </a:rPr>
              <a:t>DoneButton</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31		</a:t>
            </a:r>
            <a:r>
              <a:rPr lang="en-IN" sz="2100" b="1" dirty="0">
                <a:solidFill>
                  <a:srgbClr val="0070C0"/>
                </a:solidFill>
                <a:latin typeface="Courier New" panose="02070309020205020404" pitchFamily="49" charset="0"/>
                <a:cs typeface="Courier New" panose="02070309020205020404" pitchFamily="49" charset="0"/>
              </a:rPr>
              <a:t>caption</a:t>
            </a:r>
            <a:r>
              <a:rPr lang="en-US" dirty="0">
                <a:solidFill>
                  <a:srgbClr val="002060"/>
                </a:solidFill>
                <a:latin typeface="Courier New" panose="02070309020205020404" pitchFamily="49" charset="0"/>
                <a:cs typeface="Courier New" panose="02070309020205020404" pitchFamily="49" charset="0"/>
              </a:rPr>
              <a:t> = “Done”</a:t>
            </a: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32	</a:t>
            </a:r>
            <a:r>
              <a:rPr lang="en-US" dirty="0" smtClean="0">
                <a:solidFill>
                  <a:srgbClr val="002060"/>
                </a:solidFill>
                <a:latin typeface="Courier New" panose="02070309020205020404" pitchFamily="49" charset="0"/>
                <a:cs typeface="Courier New" panose="02070309020205020404" pitchFamily="49" charset="0"/>
              </a:rPr>
              <a:t>Subprogram </a:t>
            </a:r>
            <a:r>
              <a:rPr lang="en-IN" dirty="0" err="1">
                <a:solidFill>
                  <a:srgbClr val="002060"/>
                </a:solidFill>
                <a:latin typeface="Courier New" panose="02070309020205020404" pitchFamily="49" charset="0"/>
                <a:cs typeface="Courier New" panose="02070309020205020404" pitchFamily="49" charset="0"/>
              </a:rPr>
              <a:t>DoneButton.Click</a:t>
            </a:r>
            <a:r>
              <a:rPr lang="en-IN" dirty="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33	</a:t>
            </a:r>
            <a:r>
              <a:rPr lang="en-US" dirty="0" smtClean="0">
                <a:solidFill>
                  <a:srgbClr val="002060"/>
                </a:solidFill>
                <a:latin typeface="Courier New" panose="02070309020205020404" pitchFamily="49" charset="0"/>
                <a:cs typeface="Courier New" panose="02070309020205020404" pitchFamily="49" charset="0"/>
              </a:rPr>
              <a:t>	Call </a:t>
            </a:r>
            <a:r>
              <a:rPr lang="en-IN" dirty="0" err="1">
                <a:solidFill>
                  <a:srgbClr val="002060"/>
                </a:solidFill>
                <a:latin typeface="Courier New" panose="02070309020205020404" pitchFamily="49" charset="0"/>
                <a:cs typeface="Courier New" panose="02070309020205020404" pitchFamily="49" charset="0"/>
              </a:rPr>
              <a:t>MainWindow</a:t>
            </a:r>
            <a:r>
              <a:rPr lang="en-US" b="1" dirty="0">
                <a:solidFill>
                  <a:srgbClr val="002060"/>
                </a:solidFill>
                <a:latin typeface="Courier New" panose="02070309020205020404" pitchFamily="49" charset="0"/>
                <a:cs typeface="Courier New" panose="02070309020205020404" pitchFamily="49" charset="0"/>
              </a:rPr>
              <a:t>.</a:t>
            </a:r>
            <a:r>
              <a:rPr lang="en-IN" dirty="0">
                <a:solidFill>
                  <a:srgbClr val="002060"/>
                </a:solidFill>
                <a:latin typeface="Courier New" panose="02070309020205020404" pitchFamily="49" charset="0"/>
                <a:cs typeface="Courier New" panose="02070309020205020404" pitchFamily="49" charset="0"/>
              </a:rPr>
              <a:t>Close</a:t>
            </a:r>
            <a:endParaRPr lang="en-US"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a:solidFill>
                  <a:srgbClr val="002060"/>
                </a:solidFill>
                <a:latin typeface="Courier New" panose="02070309020205020404" pitchFamily="49" charset="0"/>
                <a:cs typeface="Courier New" panose="02070309020205020404" pitchFamily="49" charset="0"/>
              </a:rPr>
              <a:t>34	</a:t>
            </a:r>
            <a:r>
              <a:rPr lang="en-US" dirty="0" smtClean="0">
                <a:solidFill>
                  <a:srgbClr val="002060"/>
                </a:solidFill>
                <a:latin typeface="Courier New" panose="02070309020205020404" pitchFamily="49" charset="0"/>
                <a:cs typeface="Courier New" panose="02070309020205020404" pitchFamily="49" charset="0"/>
              </a:rPr>
              <a:t>End </a:t>
            </a:r>
            <a:r>
              <a:rPr lang="en-US" dirty="0">
                <a:solidFill>
                  <a:srgbClr val="002060"/>
                </a:solidFill>
                <a:latin typeface="Courier New" panose="02070309020205020404" pitchFamily="49" charset="0"/>
                <a:cs typeface="Courier New" panose="02070309020205020404" pitchFamily="49" charset="0"/>
              </a:rPr>
              <a:t>Program</a:t>
            </a: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35  End </a:t>
            </a:r>
            <a:r>
              <a:rPr lang="en-US" dirty="0">
                <a:solidFill>
                  <a:srgbClr val="002060"/>
                </a:solidFill>
                <a:latin typeface="Courier New" panose="02070309020205020404" pitchFamily="49" charset="0"/>
                <a:cs typeface="Courier New" panose="02070309020205020404" pitchFamily="49" charset="0"/>
              </a:rPr>
              <a:t>Subprogram</a:t>
            </a:r>
          </a:p>
          <a:p>
            <a:pPr marL="0" indent="0" hangingPunct="0">
              <a:lnSpc>
                <a:spcPct val="120000"/>
              </a:lnSpc>
              <a:spcBef>
                <a:spcPts val="0"/>
              </a:spcBef>
              <a:spcAft>
                <a:spcPts val="0"/>
              </a:spcAft>
              <a:buFont typeface="Wingdings" panose="05000000000000000000" pitchFamily="2" charset="2"/>
              <a:buChar char="Ø"/>
            </a:pPr>
            <a:endParaRPr lang="en-US" sz="20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4139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smtClean="0">
                <a:solidFill>
                  <a:schemeClr val="accent1">
                    <a:lumMod val="75000"/>
                  </a:schemeClr>
                </a:solidFill>
              </a:rPr>
              <a:t>Event-Driven Program Design: Analysis Phase</a:t>
            </a:r>
            <a:endParaRPr lang="en-US" sz="4400" dirty="0"/>
          </a:p>
        </p:txBody>
      </p:sp>
      <p:sp>
        <p:nvSpPr>
          <p:cNvPr id="4" name="Content Placeholder 3"/>
          <p:cNvSpPr>
            <a:spLocks noGrp="1"/>
          </p:cNvSpPr>
          <p:nvPr>
            <p:ph idx="1"/>
          </p:nvPr>
        </p:nvSpPr>
        <p:spPr/>
        <p:txBody>
          <a:bodyPr>
            <a:normAutofit lnSpcReduction="10000"/>
          </a:bodyPr>
          <a:lstStyle/>
          <a:p>
            <a:pPr marL="457200" lvl="0" indent="-457200" hangingPunct="0">
              <a:buFont typeface="+mj-lt"/>
              <a:buAutoNum type="arabicPeriod"/>
            </a:pPr>
            <a:r>
              <a:rPr lang="en-US" dirty="0">
                <a:solidFill>
                  <a:srgbClr val="002060"/>
                </a:solidFill>
              </a:rPr>
              <a:t>Identify </a:t>
            </a:r>
            <a:r>
              <a:rPr lang="en-US" dirty="0" smtClean="0">
                <a:solidFill>
                  <a:srgbClr val="002060"/>
                </a:solidFill>
                <a:latin typeface="Courier New" panose="02070309020205020404" pitchFamily="49" charset="0"/>
                <a:cs typeface="Courier New" panose="02070309020205020404" pitchFamily="49" charset="0"/>
              </a:rPr>
              <a:t>windows</a:t>
            </a:r>
            <a:r>
              <a:rPr lang="en-US" dirty="0" smtClean="0">
                <a:solidFill>
                  <a:srgbClr val="002060"/>
                </a:solidFill>
              </a:rPr>
              <a:t> </a:t>
            </a:r>
            <a:r>
              <a:rPr lang="en-US" dirty="0">
                <a:solidFill>
                  <a:srgbClr val="002060"/>
                </a:solidFill>
              </a:rPr>
              <a:t>needed in the program.</a:t>
            </a:r>
          </a:p>
          <a:p>
            <a:pPr marL="457200" lvl="0" indent="-457200" hangingPunct="0">
              <a:buFont typeface="+mj-lt"/>
              <a:buAutoNum type="arabicPeriod"/>
            </a:pPr>
            <a:r>
              <a:rPr lang="en-US" dirty="0" smtClean="0">
                <a:solidFill>
                  <a:srgbClr val="002060"/>
                </a:solidFill>
              </a:rPr>
              <a:t>Determine relationships </a:t>
            </a:r>
            <a:r>
              <a:rPr lang="en-US" dirty="0">
                <a:solidFill>
                  <a:srgbClr val="002060"/>
                </a:solidFill>
              </a:rPr>
              <a:t>among the </a:t>
            </a:r>
            <a:r>
              <a:rPr lang="en-US" dirty="0">
                <a:solidFill>
                  <a:srgbClr val="002060"/>
                </a:solidFill>
                <a:latin typeface="Courier New" panose="02070309020205020404" pitchFamily="49" charset="0"/>
                <a:cs typeface="Courier New" panose="02070309020205020404" pitchFamily="49" charset="0"/>
              </a:rPr>
              <a:t>windows</a:t>
            </a:r>
            <a:r>
              <a:rPr lang="en-US" dirty="0">
                <a:solidFill>
                  <a:srgbClr val="002060"/>
                </a:solidFill>
              </a:rPr>
              <a:t>. </a:t>
            </a:r>
            <a:endParaRPr lang="en-US" dirty="0" smtClean="0">
              <a:solidFill>
                <a:srgbClr val="002060"/>
              </a:solidFill>
            </a:endParaRPr>
          </a:p>
          <a:p>
            <a:pPr marL="731520" lvl="1" hangingPunct="0">
              <a:buFont typeface="Wingdings" panose="05000000000000000000" pitchFamily="2" charset="2"/>
              <a:buChar char="§"/>
            </a:pPr>
            <a:r>
              <a:rPr lang="en-US" sz="2000" dirty="0" smtClean="0">
                <a:solidFill>
                  <a:srgbClr val="002060"/>
                </a:solidFill>
              </a:rPr>
              <a:t>For </a:t>
            </a:r>
            <a:r>
              <a:rPr lang="en-US" sz="2000" dirty="0">
                <a:solidFill>
                  <a:srgbClr val="002060"/>
                </a:solidFill>
              </a:rPr>
              <a:t>example, </a:t>
            </a:r>
            <a:r>
              <a:rPr lang="en-US" sz="2000" dirty="0" smtClean="0">
                <a:solidFill>
                  <a:srgbClr val="002060"/>
                </a:solidFill>
              </a:rPr>
              <a:t>which </a:t>
            </a:r>
            <a:r>
              <a:rPr lang="en-US" sz="20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can open another so that the latter appears on the screen. </a:t>
            </a:r>
            <a:endParaRPr lang="en-US" sz="2000" dirty="0" smtClean="0">
              <a:solidFill>
                <a:srgbClr val="002060"/>
              </a:solidFill>
            </a:endParaRPr>
          </a:p>
          <a:p>
            <a:pPr marL="731520" lvl="1" hangingPunct="0">
              <a:buFont typeface="Wingdings" panose="05000000000000000000" pitchFamily="2" charset="2"/>
              <a:buChar char="§"/>
            </a:pPr>
            <a:r>
              <a:rPr lang="en-US" sz="2000" dirty="0" smtClean="0">
                <a:solidFill>
                  <a:srgbClr val="002060"/>
                </a:solidFill>
              </a:rPr>
              <a:t>Such </a:t>
            </a:r>
            <a:r>
              <a:rPr lang="en-US" sz="2000" dirty="0">
                <a:solidFill>
                  <a:srgbClr val="002060"/>
                </a:solidFill>
              </a:rPr>
              <a:t>relationships can be pictured in a flow diagram (see </a:t>
            </a:r>
            <a:r>
              <a:rPr lang="en-US" sz="2000" dirty="0" smtClean="0">
                <a:solidFill>
                  <a:srgbClr val="002060"/>
                </a:solidFill>
              </a:rPr>
              <a:t>next slide) where an </a:t>
            </a:r>
            <a:r>
              <a:rPr lang="en-US" sz="2000" dirty="0">
                <a:solidFill>
                  <a:srgbClr val="002060"/>
                </a:solidFill>
              </a:rPr>
              <a:t>arrow pointing from one </a:t>
            </a:r>
            <a:r>
              <a:rPr lang="en-US" sz="20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to </a:t>
            </a:r>
            <a:r>
              <a:rPr lang="en-US" sz="2000" dirty="0" smtClean="0">
                <a:solidFill>
                  <a:srgbClr val="002060"/>
                </a:solidFill>
              </a:rPr>
              <a:t>another </a:t>
            </a:r>
            <a:r>
              <a:rPr lang="en-US" sz="2000" dirty="0">
                <a:solidFill>
                  <a:srgbClr val="002060"/>
                </a:solidFill>
              </a:rPr>
              <a:t>means that the first can open or reactivate the second. A double arrow, pointing in both </a:t>
            </a:r>
            <a:r>
              <a:rPr lang="en-US" sz="2000" dirty="0" smtClean="0">
                <a:solidFill>
                  <a:srgbClr val="002060"/>
                </a:solidFill>
              </a:rPr>
              <a:t>directions </a:t>
            </a:r>
            <a:r>
              <a:rPr lang="en-US" sz="2000" dirty="0">
                <a:solidFill>
                  <a:srgbClr val="002060"/>
                </a:solidFill>
              </a:rPr>
              <a:t>means that either </a:t>
            </a:r>
            <a:r>
              <a:rPr lang="en-US" sz="20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can open or reactivate the other.</a:t>
            </a:r>
          </a:p>
          <a:p>
            <a:pPr marL="457200" lvl="0" indent="-457200" hangingPunct="0">
              <a:buFont typeface="+mj-lt"/>
              <a:buAutoNum type="arabicPeriod"/>
            </a:pPr>
            <a:r>
              <a:rPr lang="en-US" dirty="0">
                <a:solidFill>
                  <a:srgbClr val="002060"/>
                </a:solidFill>
              </a:rPr>
              <a:t>For each </a:t>
            </a:r>
            <a:r>
              <a:rPr lang="en-US" dirty="0">
                <a:solidFill>
                  <a:srgbClr val="002060"/>
                </a:solidFill>
                <a:latin typeface="Courier New" panose="02070309020205020404" pitchFamily="49" charset="0"/>
                <a:cs typeface="Courier New" panose="02070309020205020404" pitchFamily="49" charset="0"/>
              </a:rPr>
              <a:t>window</a:t>
            </a:r>
            <a:r>
              <a:rPr lang="en-US" dirty="0">
                <a:solidFill>
                  <a:srgbClr val="002060"/>
                </a:solidFill>
              </a:rPr>
              <a:t> do the following:</a:t>
            </a:r>
          </a:p>
          <a:p>
            <a:pPr lvl="3" hangingPunct="0">
              <a:buFont typeface="Wingdings" panose="05000000000000000000" pitchFamily="2" charset="2"/>
              <a:buChar char="§"/>
            </a:pPr>
            <a:r>
              <a:rPr lang="en-US" sz="2000" dirty="0">
                <a:solidFill>
                  <a:srgbClr val="002060"/>
                </a:solidFill>
              </a:rPr>
              <a:t>Determine the components </a:t>
            </a:r>
            <a:r>
              <a:rPr lang="en-US" sz="2000" dirty="0" smtClean="0">
                <a:solidFill>
                  <a:srgbClr val="002060"/>
                </a:solidFill>
              </a:rPr>
              <a:t>needed </a:t>
            </a:r>
            <a:r>
              <a:rPr lang="en-US" sz="2000" dirty="0">
                <a:solidFill>
                  <a:srgbClr val="002060"/>
                </a:solidFill>
              </a:rPr>
              <a:t>for that </a:t>
            </a:r>
            <a:r>
              <a:rPr lang="en-US" sz="2000" dirty="0">
                <a:solidFill>
                  <a:srgbClr val="002060"/>
                </a:solidFill>
                <a:latin typeface="Courier New" panose="02070309020205020404" pitchFamily="49" charset="0"/>
                <a:cs typeface="Courier New" panose="02070309020205020404" pitchFamily="49" charset="0"/>
              </a:rPr>
              <a:t>window</a:t>
            </a:r>
          </a:p>
          <a:p>
            <a:pPr lvl="3" hangingPunct="0">
              <a:buFont typeface="Wingdings" panose="05000000000000000000" pitchFamily="2" charset="2"/>
              <a:buChar char="§"/>
            </a:pPr>
            <a:r>
              <a:rPr lang="en-US" sz="2000" dirty="0">
                <a:solidFill>
                  <a:srgbClr val="002060"/>
                </a:solidFill>
              </a:rPr>
              <a:t>Draw a rough sketch of the resulting </a:t>
            </a:r>
            <a:r>
              <a:rPr lang="en-US" sz="2000" dirty="0">
                <a:solidFill>
                  <a:srgbClr val="002060"/>
                </a:solidFill>
                <a:latin typeface="Courier New" panose="02070309020205020404" pitchFamily="49" charset="0"/>
                <a:cs typeface="Courier New" panose="02070309020205020404" pitchFamily="49" charset="0"/>
              </a:rPr>
              <a:t>window</a:t>
            </a:r>
          </a:p>
          <a:p>
            <a:pPr lvl="3" hangingPunct="0">
              <a:buFont typeface="Wingdings" panose="05000000000000000000" pitchFamily="2" charset="2"/>
              <a:buChar char="§"/>
            </a:pPr>
            <a:r>
              <a:rPr lang="en-US" sz="2000" dirty="0">
                <a:solidFill>
                  <a:srgbClr val="002060"/>
                </a:solidFill>
              </a:rPr>
              <a:t>Determine the properties and methods needed for the </a:t>
            </a:r>
            <a:r>
              <a:rPr lang="en-US" sz="2000"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and each of its </a:t>
            </a:r>
            <a:r>
              <a:rPr lang="en-US" sz="2000" dirty="0" smtClean="0">
                <a:solidFill>
                  <a:srgbClr val="002060"/>
                </a:solidFill>
              </a:rPr>
              <a:t>components</a:t>
            </a:r>
            <a:endParaRPr lang="en-US" sz="2000" dirty="0">
              <a:solidFill>
                <a:srgbClr val="002060"/>
              </a:solidFill>
            </a:endParaRPr>
          </a:p>
          <a:p>
            <a:pPr lvl="3">
              <a:buFont typeface="Wingdings" panose="05000000000000000000" pitchFamily="2" charset="2"/>
              <a:buChar char="§"/>
            </a:pPr>
            <a:endParaRPr lang="en-US" dirty="0"/>
          </a:p>
        </p:txBody>
      </p:sp>
      <p:sp>
        <p:nvSpPr>
          <p:cNvPr id="2" name="Footer Placeholder 1"/>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68546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Prelude to Programming, 6th edition by Elizabeth Drake</a:t>
            </a:r>
            <a:endParaRPr lang="en-US"/>
          </a:p>
        </p:txBody>
      </p:sp>
      <p:sp>
        <p:nvSpPr>
          <p:cNvPr id="3" name="Title 2"/>
          <p:cNvSpPr>
            <a:spLocks noGrp="1"/>
          </p:cNvSpPr>
          <p:nvPr>
            <p:ph type="title" idx="4294967295"/>
          </p:nvPr>
        </p:nvSpPr>
        <p:spPr>
          <a:xfrm>
            <a:off x="423135" y="430306"/>
            <a:ext cx="2707340" cy="1818043"/>
          </a:xfrm>
        </p:spPr>
        <p:txBody>
          <a:bodyPr>
            <a:normAutofit/>
          </a:bodyPr>
          <a:lstStyle/>
          <a:p>
            <a:r>
              <a:rPr lang="en-US" sz="3600" b="1" dirty="0" smtClean="0">
                <a:solidFill>
                  <a:schemeClr val="accent1">
                    <a:lumMod val="75000"/>
                  </a:schemeClr>
                </a:solidFill>
              </a:rPr>
              <a:t>Flow Diagram </a:t>
            </a:r>
            <a:br>
              <a:rPr lang="en-US" sz="3600" b="1" dirty="0" smtClean="0">
                <a:solidFill>
                  <a:schemeClr val="accent1">
                    <a:lumMod val="75000"/>
                  </a:schemeClr>
                </a:solidFill>
              </a:rPr>
            </a:br>
            <a:r>
              <a:rPr lang="en-US" sz="3600" b="1" dirty="0" smtClean="0">
                <a:solidFill>
                  <a:schemeClr val="accent1">
                    <a:lumMod val="75000"/>
                  </a:schemeClr>
                </a:solidFill>
              </a:rPr>
              <a:t>for a </a:t>
            </a:r>
            <a:br>
              <a:rPr lang="en-US" sz="3600" b="1" dirty="0" smtClean="0">
                <a:solidFill>
                  <a:schemeClr val="accent1">
                    <a:lumMod val="75000"/>
                  </a:schemeClr>
                </a:solidFill>
              </a:rPr>
            </a:br>
            <a:r>
              <a:rPr lang="en-US" sz="3600" b="1" dirty="0" smtClean="0">
                <a:solidFill>
                  <a:schemeClr val="accent1">
                    <a:lumMod val="75000"/>
                  </a:schemeClr>
                </a:solidFill>
              </a:rPr>
              <a:t>GUI Program</a:t>
            </a:r>
            <a:endParaRPr lang="en-US" sz="3600" dirty="0"/>
          </a:p>
        </p:txBody>
      </p:sp>
      <p:pic>
        <p:nvPicPr>
          <p:cNvPr id="5" name="Content Placeholder 4"/>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831739" y="430306"/>
            <a:ext cx="7227121" cy="5454127"/>
          </a:xfrm>
          <a:prstGeom prst="rect">
            <a:avLst/>
          </a:prstGeom>
          <a:noFill/>
          <a:ln>
            <a:noFill/>
          </a:ln>
        </p:spPr>
      </p:pic>
    </p:spTree>
    <p:extLst>
      <p:ext uri="{BB962C8B-B14F-4D97-AF65-F5344CB8AC3E}">
        <p14:creationId xmlns:p14="http://schemas.microsoft.com/office/powerpoint/2010/main" val="4294692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The Class as a Data Type</a:t>
            </a:r>
            <a:endParaRPr lang="en-US" sz="2000" b="1" dirty="0">
              <a:solidFill>
                <a:srgbClr val="002060"/>
              </a:solidFill>
            </a:endParaRPr>
          </a:p>
        </p:txBody>
      </p:sp>
      <p:sp>
        <p:nvSpPr>
          <p:cNvPr id="5" name="Content Placeholder 4"/>
          <p:cNvSpPr>
            <a:spLocks noGrp="1"/>
          </p:cNvSpPr>
          <p:nvPr>
            <p:ph idx="1"/>
          </p:nvPr>
        </p:nvSpPr>
        <p:spPr>
          <a:xfrm>
            <a:off x="645459" y="1845734"/>
            <a:ext cx="10510221" cy="4023360"/>
          </a:xfrm>
        </p:spPr>
        <p:txBody>
          <a:bodyPr>
            <a:noAutofit/>
          </a:bodyPr>
          <a:lstStyle/>
          <a:p>
            <a:pPr>
              <a:buFont typeface="Wingdings" panose="05000000000000000000" pitchFamily="2" charset="2"/>
              <a:buChar char="Ø"/>
            </a:pPr>
            <a:r>
              <a:rPr lang="en-US" sz="2800" dirty="0">
                <a:solidFill>
                  <a:srgbClr val="002060"/>
                </a:solidFill>
              </a:rPr>
              <a:t>A </a:t>
            </a:r>
            <a:r>
              <a:rPr lang="en-US" sz="2800" b="1" dirty="0">
                <a:solidFill>
                  <a:srgbClr val="002060"/>
                </a:solidFill>
              </a:rPr>
              <a:t>primitive</a:t>
            </a:r>
            <a:r>
              <a:rPr lang="en-US" sz="2800" dirty="0">
                <a:solidFill>
                  <a:srgbClr val="002060"/>
                </a:solidFill>
              </a:rPr>
              <a:t> </a:t>
            </a:r>
            <a:r>
              <a:rPr lang="en-US" sz="2800" b="1" dirty="0">
                <a:solidFill>
                  <a:srgbClr val="002060"/>
                </a:solidFill>
              </a:rPr>
              <a:t>data</a:t>
            </a:r>
            <a:r>
              <a:rPr lang="en-US" sz="2800" dirty="0">
                <a:solidFill>
                  <a:srgbClr val="002060"/>
                </a:solidFill>
              </a:rPr>
              <a:t> </a:t>
            </a:r>
            <a:r>
              <a:rPr lang="en-US" sz="2800" b="1" dirty="0">
                <a:solidFill>
                  <a:srgbClr val="002060"/>
                </a:solidFill>
              </a:rPr>
              <a:t>type</a:t>
            </a:r>
            <a:r>
              <a:rPr lang="en-US" sz="2800" dirty="0">
                <a:solidFill>
                  <a:srgbClr val="002060"/>
                </a:solidFill>
              </a:rPr>
              <a:t> is predefined by the programming </a:t>
            </a:r>
            <a:r>
              <a:rPr lang="en-US" sz="2800" dirty="0" smtClean="0">
                <a:solidFill>
                  <a:srgbClr val="002060"/>
                </a:solidFill>
              </a:rPr>
              <a:t>language. </a:t>
            </a:r>
            <a:endParaRPr lang="en-US" sz="2800" dirty="0">
              <a:solidFill>
                <a:srgbClr val="002060"/>
              </a:solidFill>
            </a:endParaRPr>
          </a:p>
          <a:p>
            <a:pPr>
              <a:buFont typeface="Wingdings" panose="05000000000000000000" pitchFamily="2" charset="2"/>
              <a:buChar char="Ø"/>
            </a:pPr>
            <a:r>
              <a:rPr lang="en-US" sz="2800" dirty="0">
                <a:solidFill>
                  <a:srgbClr val="002060"/>
                </a:solidFill>
              </a:rPr>
              <a:t>It is named by a reserved keyword, like </a:t>
            </a:r>
            <a:r>
              <a:rPr lang="en-US" sz="2800" dirty="0">
                <a:solidFill>
                  <a:srgbClr val="002060"/>
                </a:solidFill>
                <a:latin typeface="Courier New" panose="02070309020205020404" pitchFamily="49" charset="0"/>
              </a:rPr>
              <a:t>Integer</a:t>
            </a:r>
            <a:r>
              <a:rPr lang="en-US" sz="2800" dirty="0">
                <a:solidFill>
                  <a:srgbClr val="002060"/>
                </a:solidFill>
              </a:rPr>
              <a:t>, </a:t>
            </a:r>
            <a:r>
              <a:rPr lang="en-US" sz="2800" dirty="0">
                <a:solidFill>
                  <a:srgbClr val="002060"/>
                </a:solidFill>
                <a:latin typeface="Courier New" panose="02070309020205020404" pitchFamily="49" charset="0"/>
              </a:rPr>
              <a:t>Float</a:t>
            </a:r>
            <a:r>
              <a:rPr lang="en-US" sz="2800" dirty="0">
                <a:solidFill>
                  <a:srgbClr val="002060"/>
                </a:solidFill>
              </a:rPr>
              <a:t>, or </a:t>
            </a:r>
            <a:r>
              <a:rPr lang="en-US" sz="2800" dirty="0" smtClean="0">
                <a:solidFill>
                  <a:srgbClr val="002060"/>
                </a:solidFill>
                <a:latin typeface="Courier New" panose="02070309020205020404" pitchFamily="49" charset="0"/>
              </a:rPr>
              <a:t>Character.</a:t>
            </a:r>
            <a:r>
              <a:rPr lang="en-US" sz="2800" dirty="0" smtClean="0">
                <a:solidFill>
                  <a:srgbClr val="002060"/>
                </a:solidFill>
              </a:rPr>
              <a:t> </a:t>
            </a:r>
            <a:endParaRPr lang="en-US" sz="2800" dirty="0">
              <a:solidFill>
                <a:srgbClr val="002060"/>
              </a:solidFill>
            </a:endParaRPr>
          </a:p>
          <a:p>
            <a:pPr>
              <a:buFont typeface="Wingdings" panose="05000000000000000000" pitchFamily="2" charset="2"/>
              <a:buChar char="Ø"/>
            </a:pPr>
            <a:r>
              <a:rPr lang="en-US" sz="2800" b="1" dirty="0">
                <a:solidFill>
                  <a:srgbClr val="002060"/>
                </a:solidFill>
              </a:rPr>
              <a:t>A class is a data type that the programmer </a:t>
            </a:r>
            <a:r>
              <a:rPr lang="en-US" sz="2800" b="1" dirty="0" smtClean="0">
                <a:solidFill>
                  <a:srgbClr val="002060"/>
                </a:solidFill>
              </a:rPr>
              <a:t>creates.</a:t>
            </a:r>
            <a:endParaRPr lang="en-US" sz="2800" b="1" dirty="0">
              <a:solidFill>
                <a:srgbClr val="002060"/>
              </a:solidFill>
            </a:endParaRPr>
          </a:p>
          <a:p>
            <a:pPr>
              <a:buFont typeface="Wingdings" panose="05000000000000000000" pitchFamily="2" charset="2"/>
              <a:buChar char="Ø"/>
            </a:pPr>
            <a:r>
              <a:rPr lang="en-US" sz="2800" dirty="0">
                <a:solidFill>
                  <a:srgbClr val="002060"/>
                </a:solidFill>
              </a:rPr>
              <a:t>The purpose of defining a class is to allow us to create </a:t>
            </a:r>
            <a:r>
              <a:rPr lang="en-US" sz="2800" b="1" dirty="0" smtClean="0">
                <a:solidFill>
                  <a:srgbClr val="002060"/>
                </a:solidFill>
              </a:rPr>
              <a:t>objects.</a:t>
            </a:r>
            <a:endParaRPr lang="en-US" sz="2800" b="1" dirty="0">
              <a:solidFill>
                <a:srgbClr val="002060"/>
              </a:solidFill>
            </a:endParaRPr>
          </a:p>
          <a:p>
            <a:pPr>
              <a:lnSpc>
                <a:spcPct val="110000"/>
              </a:lnSpc>
              <a:buFont typeface="Wingdings" panose="05000000000000000000" pitchFamily="2" charset="2"/>
              <a:buChar char="Ø"/>
            </a:pPr>
            <a:r>
              <a:rPr lang="en-US" sz="2800" dirty="0">
                <a:solidFill>
                  <a:srgbClr val="002060"/>
                </a:solidFill>
              </a:rPr>
              <a:t>An </a:t>
            </a:r>
            <a:r>
              <a:rPr lang="en-US" sz="2800" b="1" dirty="0">
                <a:solidFill>
                  <a:srgbClr val="002060"/>
                </a:solidFill>
              </a:rPr>
              <a:t>object</a:t>
            </a:r>
            <a:r>
              <a:rPr lang="en-US" sz="2800" dirty="0">
                <a:solidFill>
                  <a:srgbClr val="002060"/>
                </a:solidFill>
              </a:rPr>
              <a:t> is just a particular </a:t>
            </a:r>
            <a:r>
              <a:rPr lang="en-US" sz="2800" b="1" dirty="0">
                <a:solidFill>
                  <a:srgbClr val="002060"/>
                </a:solidFill>
              </a:rPr>
              <a:t>instance </a:t>
            </a:r>
            <a:r>
              <a:rPr lang="en-US" sz="2800" dirty="0">
                <a:solidFill>
                  <a:srgbClr val="002060"/>
                </a:solidFill>
              </a:rPr>
              <a:t>of its </a:t>
            </a:r>
            <a:r>
              <a:rPr lang="en-US" sz="2800" b="1" dirty="0" smtClean="0">
                <a:solidFill>
                  <a:srgbClr val="002060"/>
                </a:solidFill>
              </a:rPr>
              <a:t>class.</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30045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a:xfrm>
            <a:off x="1097280" y="286603"/>
            <a:ext cx="10058400" cy="1047345"/>
          </a:xfrm>
        </p:spPr>
        <p:txBody>
          <a:bodyPr/>
          <a:lstStyle/>
          <a:p>
            <a:r>
              <a:rPr lang="en-US" sz="4000" b="1" dirty="0" smtClean="0">
                <a:solidFill>
                  <a:srgbClr val="002060"/>
                </a:solidFill>
              </a:rPr>
              <a:t>An Instance of an Object or a Data Type</a:t>
            </a:r>
            <a:endParaRPr lang="en-US" sz="2000" b="1" dirty="0"/>
          </a:p>
        </p:txBody>
      </p:sp>
      <p:sp>
        <p:nvSpPr>
          <p:cNvPr id="3" name="Content Placeholder 2"/>
          <p:cNvSpPr>
            <a:spLocks noGrp="1"/>
          </p:cNvSpPr>
          <p:nvPr>
            <p:ph idx="1"/>
          </p:nvPr>
        </p:nvSpPr>
        <p:spPr/>
        <p:txBody>
          <a:bodyPr>
            <a:normAutofit/>
          </a:bodyPr>
          <a:lstStyle/>
          <a:p>
            <a:pPr>
              <a:lnSpc>
                <a:spcPct val="150000"/>
              </a:lnSpc>
              <a:spcBef>
                <a:spcPts val="0"/>
              </a:spcBef>
              <a:spcAft>
                <a:spcPts val="0"/>
              </a:spcAft>
              <a:buFont typeface="Wingdings" panose="05000000000000000000" pitchFamily="2" charset="2"/>
              <a:buChar char="Ø"/>
            </a:pPr>
            <a:r>
              <a:rPr lang="en-US" sz="2400" dirty="0">
                <a:solidFill>
                  <a:srgbClr val="002060"/>
                </a:solidFill>
              </a:rPr>
              <a:t>An </a:t>
            </a:r>
            <a:r>
              <a:rPr lang="en-US" sz="2400" b="1" dirty="0">
                <a:solidFill>
                  <a:srgbClr val="002060"/>
                </a:solidFill>
              </a:rPr>
              <a:t>object</a:t>
            </a:r>
            <a:r>
              <a:rPr lang="en-US" sz="2400" dirty="0">
                <a:solidFill>
                  <a:srgbClr val="002060"/>
                </a:solidFill>
              </a:rPr>
              <a:t> is just a particular </a:t>
            </a:r>
            <a:r>
              <a:rPr lang="en-US" sz="2400" b="1" dirty="0">
                <a:solidFill>
                  <a:srgbClr val="002060"/>
                </a:solidFill>
              </a:rPr>
              <a:t>instance </a:t>
            </a:r>
            <a:r>
              <a:rPr lang="en-US" sz="2400" dirty="0">
                <a:solidFill>
                  <a:srgbClr val="002060"/>
                </a:solidFill>
              </a:rPr>
              <a:t>of its class</a:t>
            </a:r>
          </a:p>
          <a:p>
            <a:pPr marL="182880" lvl="2" indent="0">
              <a:lnSpc>
                <a:spcPct val="150000"/>
              </a:lnSpc>
              <a:spcBef>
                <a:spcPts val="0"/>
              </a:spcBef>
              <a:spcAft>
                <a:spcPts val="0"/>
              </a:spcAft>
            </a:pPr>
            <a:r>
              <a:rPr lang="en-US" sz="1600" dirty="0" smtClean="0">
                <a:solidFill>
                  <a:srgbClr val="002060"/>
                </a:solidFill>
              </a:rPr>
              <a:t> The </a:t>
            </a:r>
            <a:r>
              <a:rPr lang="en-US" sz="1600" dirty="0">
                <a:solidFill>
                  <a:srgbClr val="002060"/>
                </a:solidFill>
              </a:rPr>
              <a:t>relationship between a class and its objects is like the relationship between a data type and variables of that type</a:t>
            </a:r>
          </a:p>
          <a:p>
            <a:pPr>
              <a:lnSpc>
                <a:spcPct val="150000"/>
              </a:lnSpc>
              <a:spcBef>
                <a:spcPts val="0"/>
              </a:spcBef>
              <a:spcAft>
                <a:spcPts val="0"/>
              </a:spcAft>
              <a:buFont typeface="Wingdings" panose="05000000000000000000" pitchFamily="2" charset="2"/>
              <a:buChar char="Ø"/>
            </a:pPr>
            <a:r>
              <a:rPr lang="en-US" sz="2400" dirty="0">
                <a:solidFill>
                  <a:srgbClr val="002060"/>
                </a:solidFill>
              </a:rPr>
              <a:t>Example: </a:t>
            </a:r>
            <a:r>
              <a:rPr lang="en-US" sz="2400" dirty="0">
                <a:solidFill>
                  <a:srgbClr val="002060"/>
                </a:solidFill>
                <a:latin typeface="Courier New" panose="02070309020205020404" pitchFamily="49" charset="0"/>
              </a:rPr>
              <a:t>Declare </a:t>
            </a:r>
            <a:r>
              <a:rPr lang="en-US" sz="2400" b="1" dirty="0">
                <a:solidFill>
                  <a:srgbClr val="0070C0"/>
                </a:solidFill>
                <a:latin typeface="Courier New" panose="02070309020205020404" pitchFamily="49" charset="0"/>
              </a:rPr>
              <a:t>Number</a:t>
            </a:r>
            <a:r>
              <a:rPr lang="en-US" sz="2400" b="1"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As Integer</a:t>
            </a:r>
          </a:p>
          <a:p>
            <a:pPr marL="182880" lvl="2" indent="0">
              <a:lnSpc>
                <a:spcPct val="150000"/>
              </a:lnSpc>
              <a:spcBef>
                <a:spcPts val="0"/>
              </a:spcBef>
              <a:spcAft>
                <a:spcPts val="0"/>
              </a:spcAft>
            </a:pPr>
            <a:r>
              <a:rPr lang="en-US" sz="1600" dirty="0" smtClean="0">
                <a:solidFill>
                  <a:srgbClr val="002060"/>
                </a:solidFill>
              </a:rPr>
              <a:t> states </a:t>
            </a:r>
            <a:r>
              <a:rPr lang="en-US" sz="1600" dirty="0">
                <a:solidFill>
                  <a:srgbClr val="002060"/>
                </a:solidFill>
              </a:rPr>
              <a:t>what kind of data we are dealing with</a:t>
            </a:r>
          </a:p>
          <a:p>
            <a:pPr marL="182880" lvl="2" indent="0">
              <a:lnSpc>
                <a:spcPct val="150000"/>
              </a:lnSpc>
              <a:spcBef>
                <a:spcPts val="0"/>
              </a:spcBef>
              <a:spcAft>
                <a:spcPts val="0"/>
              </a:spcAft>
            </a:pPr>
            <a:r>
              <a:rPr lang="en-US" sz="1600" dirty="0" smtClean="0">
                <a:solidFill>
                  <a:srgbClr val="002060"/>
                </a:solidFill>
              </a:rPr>
              <a:t> what </a:t>
            </a:r>
            <a:r>
              <a:rPr lang="en-US" sz="1600" dirty="0">
                <a:solidFill>
                  <a:srgbClr val="002060"/>
                </a:solidFill>
              </a:rPr>
              <a:t>operations (</a:t>
            </a:r>
            <a:r>
              <a:rPr lang="en-US" sz="1600" b="1" dirty="0">
                <a:solidFill>
                  <a:srgbClr val="002060"/>
                </a:solidFill>
                <a:latin typeface="Courier New" panose="02070309020205020404" pitchFamily="49" charset="0"/>
              </a:rPr>
              <a:t>+</a:t>
            </a:r>
            <a:r>
              <a:rPr lang="en-US" sz="1600" dirty="0">
                <a:solidFill>
                  <a:srgbClr val="002060"/>
                </a:solidFill>
              </a:rPr>
              <a:t>,</a:t>
            </a:r>
            <a:r>
              <a:rPr lang="en-US" sz="1600" b="1" dirty="0">
                <a:solidFill>
                  <a:srgbClr val="002060"/>
                </a:solidFill>
                <a:latin typeface="Courier New" panose="02070309020205020404" pitchFamily="49" charset="0"/>
              </a:rPr>
              <a:t> –</a:t>
            </a:r>
            <a:r>
              <a:rPr lang="en-US" sz="1600" dirty="0">
                <a:solidFill>
                  <a:srgbClr val="002060"/>
                </a:solidFill>
              </a:rPr>
              <a:t>, and so forth) can be performed on it</a:t>
            </a:r>
          </a:p>
          <a:p>
            <a:pPr marL="182880" lvl="2" indent="0">
              <a:lnSpc>
                <a:spcPct val="150000"/>
              </a:lnSpc>
              <a:spcBef>
                <a:spcPts val="0"/>
              </a:spcBef>
              <a:spcAft>
                <a:spcPts val="0"/>
              </a:spcAft>
            </a:pPr>
            <a:r>
              <a:rPr lang="en-US" sz="1600" dirty="0" smtClean="0">
                <a:solidFill>
                  <a:srgbClr val="002060"/>
                </a:solidFill>
              </a:rPr>
              <a:t> the </a:t>
            </a:r>
            <a:r>
              <a:rPr lang="en-US" sz="1600" dirty="0">
                <a:solidFill>
                  <a:srgbClr val="002060"/>
                </a:solidFill>
              </a:rPr>
              <a:t>variable</a:t>
            </a:r>
            <a:r>
              <a:rPr lang="en-US" sz="1600" dirty="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Number</a:t>
            </a:r>
            <a:r>
              <a:rPr lang="en-US" sz="1600" dirty="0">
                <a:solidFill>
                  <a:srgbClr val="0070C0"/>
                </a:solidFill>
                <a:latin typeface="Courier New" panose="02070309020205020404" pitchFamily="49" charset="0"/>
                <a:cs typeface="Courier New" panose="02070309020205020404" pitchFamily="49" charset="0"/>
              </a:rPr>
              <a:t> </a:t>
            </a:r>
            <a:r>
              <a:rPr lang="en-US" sz="1600" dirty="0">
                <a:solidFill>
                  <a:srgbClr val="002060"/>
                </a:solidFill>
              </a:rPr>
              <a:t>is a particular </a:t>
            </a:r>
            <a:r>
              <a:rPr lang="en-US" sz="1800" b="1" dirty="0">
                <a:solidFill>
                  <a:srgbClr val="002060"/>
                </a:solidFill>
              </a:rPr>
              <a:t>instance</a:t>
            </a:r>
            <a:r>
              <a:rPr lang="en-US" sz="1600" i="1" dirty="0">
                <a:solidFill>
                  <a:srgbClr val="002060"/>
                </a:solidFill>
              </a:rPr>
              <a:t> </a:t>
            </a:r>
            <a:r>
              <a:rPr lang="en-US" sz="1600" dirty="0">
                <a:solidFill>
                  <a:srgbClr val="002060"/>
                </a:solidFill>
              </a:rPr>
              <a:t>of the type </a:t>
            </a:r>
            <a:r>
              <a:rPr lang="en-US" sz="1800" b="1" dirty="0">
                <a:solidFill>
                  <a:srgbClr val="002060"/>
                </a:solidFill>
                <a:latin typeface="Courier New" panose="02070309020205020404" pitchFamily="49" charset="0"/>
              </a:rPr>
              <a:t>Integer</a:t>
            </a:r>
          </a:p>
          <a:p>
            <a:pPr>
              <a:lnSpc>
                <a:spcPct val="150000"/>
              </a:lnSpc>
              <a:spcBef>
                <a:spcPts val="0"/>
              </a:spcBef>
              <a:spcAft>
                <a:spcPts val="0"/>
              </a:spcAft>
              <a:buFont typeface="Wingdings" panose="05000000000000000000" pitchFamily="2" charset="2"/>
              <a:buChar char="Ø"/>
            </a:pPr>
            <a:r>
              <a:rPr lang="en-US" sz="2400" dirty="0">
                <a:solidFill>
                  <a:srgbClr val="002060"/>
                </a:solidFill>
              </a:rPr>
              <a:t>Difference between a primitive data type and a class:</a:t>
            </a:r>
          </a:p>
          <a:p>
            <a:pPr marL="182880" lvl="2" indent="0">
              <a:lnSpc>
                <a:spcPct val="150000"/>
              </a:lnSpc>
              <a:spcBef>
                <a:spcPts val="0"/>
              </a:spcBef>
              <a:spcAft>
                <a:spcPts val="0"/>
              </a:spcAft>
            </a:pPr>
            <a:r>
              <a:rPr lang="en-US" sz="1600" dirty="0" smtClean="0">
                <a:solidFill>
                  <a:srgbClr val="002060"/>
                </a:solidFill>
              </a:rPr>
              <a:t> programmer </a:t>
            </a:r>
            <a:r>
              <a:rPr lang="en-US" sz="1600" dirty="0">
                <a:solidFill>
                  <a:srgbClr val="002060"/>
                </a:solidFill>
              </a:rPr>
              <a:t>creates the class and defines the attributes and methods associated with that class</a:t>
            </a:r>
          </a:p>
          <a:p>
            <a:pPr marL="182880" lvl="2" indent="0">
              <a:lnSpc>
                <a:spcPct val="150000"/>
              </a:lnSpc>
              <a:spcBef>
                <a:spcPts val="0"/>
              </a:spcBef>
              <a:spcAft>
                <a:spcPts val="0"/>
              </a:spcAft>
            </a:pPr>
            <a:r>
              <a:rPr lang="en-US" sz="1600" dirty="0" smtClean="0">
                <a:solidFill>
                  <a:srgbClr val="002060"/>
                </a:solidFill>
              </a:rPr>
              <a:t> a </a:t>
            </a:r>
            <a:r>
              <a:rPr lang="en-US" sz="1600" dirty="0">
                <a:solidFill>
                  <a:srgbClr val="002060"/>
                </a:solidFill>
              </a:rPr>
              <a:t>primitive data type is defined in the programming </a:t>
            </a:r>
            <a:r>
              <a:rPr lang="en-US" sz="1600" dirty="0" smtClean="0">
                <a:solidFill>
                  <a:srgbClr val="002060"/>
                </a:solidFill>
              </a:rPr>
              <a:t>language</a:t>
            </a:r>
            <a:endParaRPr lang="en-US" sz="16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a:xfrm>
            <a:off x="1097280" y="286603"/>
            <a:ext cx="10058400" cy="1047345"/>
          </a:xfrm>
        </p:spPr>
        <p:txBody>
          <a:bodyPr/>
          <a:lstStyle/>
          <a:p>
            <a:r>
              <a:rPr lang="en-US" sz="4000" b="1" dirty="0" smtClean="0">
                <a:solidFill>
                  <a:srgbClr val="002060"/>
                </a:solidFill>
              </a:rPr>
              <a:t>Objects</a:t>
            </a:r>
            <a:endParaRPr lang="en-US" sz="2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b="1" dirty="0" smtClean="0">
                <a:solidFill>
                  <a:srgbClr val="002060"/>
                </a:solidFill>
              </a:rPr>
              <a:t>Objects</a:t>
            </a:r>
            <a:r>
              <a:rPr lang="en-US" sz="2800" dirty="0" smtClean="0">
                <a:solidFill>
                  <a:srgbClr val="002060"/>
                </a:solidFill>
              </a:rPr>
              <a:t> </a:t>
            </a:r>
            <a:r>
              <a:rPr lang="en-US" sz="2800" dirty="0">
                <a:solidFill>
                  <a:srgbClr val="002060"/>
                </a:solidFill>
              </a:rPr>
              <a:t>are made up of two components: </a:t>
            </a:r>
          </a:p>
          <a:p>
            <a:pPr lvl="1"/>
            <a:r>
              <a:rPr lang="en-US" sz="2400" dirty="0">
                <a:solidFill>
                  <a:srgbClr val="002060"/>
                </a:solidFill>
              </a:rPr>
              <a:t>data (attributes)</a:t>
            </a:r>
          </a:p>
          <a:p>
            <a:pPr lvl="1"/>
            <a:r>
              <a:rPr lang="en-US" sz="2400" dirty="0">
                <a:solidFill>
                  <a:srgbClr val="002060"/>
                </a:solidFill>
              </a:rPr>
              <a:t>operations on that data (methods)</a:t>
            </a:r>
          </a:p>
          <a:p>
            <a:pPr>
              <a:buFont typeface="Wingdings" panose="05000000000000000000" pitchFamily="2" charset="2"/>
              <a:buChar char="Ø"/>
            </a:pPr>
            <a:r>
              <a:rPr lang="en-US" sz="2800" dirty="0">
                <a:solidFill>
                  <a:srgbClr val="002060"/>
                </a:solidFill>
              </a:rPr>
              <a:t>We say that an object </a:t>
            </a:r>
            <a:r>
              <a:rPr lang="en-US" sz="2800" b="1" dirty="0">
                <a:solidFill>
                  <a:srgbClr val="002060"/>
                </a:solidFill>
              </a:rPr>
              <a:t>encapsulates </a:t>
            </a:r>
            <a:r>
              <a:rPr lang="en-US" sz="2800" dirty="0">
                <a:solidFill>
                  <a:srgbClr val="002060"/>
                </a:solidFill>
              </a:rPr>
              <a:t>data and operations</a:t>
            </a:r>
          </a:p>
          <a:p>
            <a:pPr lvl="1"/>
            <a:r>
              <a:rPr lang="en-US" sz="2400" dirty="0">
                <a:solidFill>
                  <a:srgbClr val="002060"/>
                </a:solidFill>
              </a:rPr>
              <a:t>an object is like a little package containing both the data and operations about that particular object</a:t>
            </a:r>
          </a:p>
          <a:p>
            <a:pPr lvl="1"/>
            <a:r>
              <a:rPr lang="en-US" sz="2400" dirty="0">
                <a:solidFill>
                  <a:srgbClr val="002060"/>
                </a:solidFill>
              </a:rPr>
              <a:t>the operations are specified in the class definition</a:t>
            </a:r>
          </a:p>
          <a:p>
            <a:pPr lvl="1"/>
            <a:r>
              <a:rPr lang="en-US" sz="2400" dirty="0">
                <a:solidFill>
                  <a:srgbClr val="002060"/>
                </a:solidFill>
              </a:rPr>
              <a:t>the data are specific to the particular object under consideration</a:t>
            </a:r>
          </a:p>
          <a:p>
            <a:pPr lvl="1"/>
            <a:r>
              <a:rPr lang="en-US" sz="2400" dirty="0">
                <a:solidFill>
                  <a:srgbClr val="002060"/>
                </a:solidFill>
              </a:rPr>
              <a:t>the type of data is specified in the class definition</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1575889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218305" y="287338"/>
            <a:ext cx="8840095" cy="1100137"/>
          </a:xfrm>
        </p:spPr>
        <p:txBody>
          <a:bodyPr>
            <a:noAutofit/>
          </a:bodyPr>
          <a:lstStyle/>
          <a:p>
            <a:r>
              <a:rPr lang="en-US" sz="2400" b="1" dirty="0" smtClean="0">
                <a:solidFill>
                  <a:srgbClr val="002060"/>
                </a:solidFill>
              </a:rPr>
              <a:t>The </a:t>
            </a:r>
            <a:r>
              <a:rPr lang="en-US" sz="2400" b="1" dirty="0" err="1" smtClean="0">
                <a:solidFill>
                  <a:srgbClr val="002060"/>
                </a:solidFill>
                <a:latin typeface="Courier New" panose="02070309020205020404" pitchFamily="49" charset="0"/>
                <a:cs typeface="Courier New" panose="02070309020205020404" pitchFamily="49" charset="0"/>
              </a:rPr>
              <a:t>alarm_clock</a:t>
            </a:r>
            <a:r>
              <a:rPr lang="en-US" sz="2400" b="1" dirty="0" smtClean="0">
                <a:solidFill>
                  <a:srgbClr val="002060"/>
                </a:solidFill>
              </a:rPr>
              <a:t> class and its objects</a:t>
            </a:r>
            <a:endParaRPr lang="en-US" sz="2400" b="1" dirty="0">
              <a:solidFill>
                <a:srgbClr val="002060"/>
              </a:solidFill>
            </a:endParaRPr>
          </a:p>
        </p:txBody>
      </p:sp>
      <p:sp>
        <p:nvSpPr>
          <p:cNvPr id="5" name="Content Placeholder 4"/>
          <p:cNvSpPr>
            <a:spLocks noGrp="1"/>
          </p:cNvSpPr>
          <p:nvPr>
            <p:ph idx="4294967295"/>
          </p:nvPr>
        </p:nvSpPr>
        <p:spPr>
          <a:xfrm>
            <a:off x="2133600" y="1846263"/>
            <a:ext cx="10058400" cy="4022725"/>
          </a:xfrm>
        </p:spPr>
        <p:txBody>
          <a:bodyPr>
            <a:normAutofit/>
          </a:bodyPr>
          <a:lstStyle/>
          <a:p>
            <a:pPr marL="0" indent="0">
              <a:lnSpc>
                <a:spcPct val="110000"/>
              </a:lnSpc>
              <a:spcBef>
                <a:spcPts val="0"/>
              </a:spcBef>
              <a:spcAft>
                <a:spcPts val="600"/>
              </a:spcAft>
              <a:buNone/>
            </a:pPr>
            <a:r>
              <a:rPr lang="en-US" sz="1800" dirty="0" smtClean="0">
                <a:solidFill>
                  <a:srgbClr val="002060"/>
                </a:solidFill>
              </a:rPr>
              <a:t> </a:t>
            </a:r>
            <a:endParaRPr lang="en-US" sz="1900"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253" y="238679"/>
            <a:ext cx="3844222" cy="1607584"/>
          </a:xfrm>
          <a:prstGeom prst="rect">
            <a:avLst/>
          </a:prstGeom>
        </p:spPr>
      </p:pic>
      <p:sp>
        <p:nvSpPr>
          <p:cNvPr id="7" name="Rectangle 6"/>
          <p:cNvSpPr/>
          <p:nvPr/>
        </p:nvSpPr>
        <p:spPr>
          <a:xfrm>
            <a:off x="225909" y="1771097"/>
            <a:ext cx="11080377" cy="3908762"/>
          </a:xfrm>
          <a:prstGeom prst="rect">
            <a:avLst/>
          </a:prstGeom>
        </p:spPr>
        <p:txBody>
          <a:bodyPr wrap="square">
            <a:spAutoFit/>
          </a:bodyPr>
          <a:lstStyle/>
          <a:p>
            <a:pPr hangingPunct="0"/>
            <a:r>
              <a:rPr lang="en-IN" dirty="0" err="1"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alarm_clock</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class: </a:t>
            </a:r>
          </a:p>
          <a:p>
            <a:pPr hangingPunct="0"/>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attributes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(shape, </a:t>
            </a:r>
            <a:r>
              <a:rPr lang="en-IN"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color</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display face, sound,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 </a:t>
            </a:r>
          </a:p>
          <a:p>
            <a:pPr hangingPunct="0"/>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methods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(changing volume, choosing sound, set snooze, how to turn it on and off,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a:t>
            </a:r>
            <a:endPar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hangingPunct="0"/>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We create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instances of the </a:t>
            </a:r>
            <a:r>
              <a:rPr lang="en-IN"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alarm_clock</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class by assigning values to its attributes and methods.</a:t>
            </a: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hangingPunct="0"/>
            <a:endPar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hangingPunct="0"/>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 </a:t>
            </a:r>
            <a:r>
              <a:rPr lang="en-IN"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windup_clock</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instance of the </a:t>
            </a:r>
            <a:r>
              <a:rPr lang="en-IN"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alarm_clock</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class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is an object which encapsulates:</a:t>
            </a: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marR="0" hangingPunct="0">
              <a:tabLst>
                <a:tab pos="419100" algn="l"/>
              </a:tabLst>
            </a:pP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attributes</a:t>
            </a:r>
            <a:r>
              <a:rPr lang="en-IN"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shape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(round), </a:t>
            </a:r>
            <a:r>
              <a:rPr lang="en-IN"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color</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(blue), display (hours, minutes, with a second hand in a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circular</a:t>
            </a:r>
          </a:p>
          <a:p>
            <a:pPr marR="0" hangingPunct="0">
              <a:tabLst>
                <a:tab pos="419100" algn="l"/>
              </a:tabLst>
            </a:pP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display), sound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(loud clangs),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a:t>
            </a: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marR="0" hangingPunct="0">
              <a:tabLst>
                <a:tab pos="419100" algn="l"/>
              </a:tabLst>
            </a:pP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methods</a:t>
            </a:r>
            <a:r>
              <a:rPr lang="en-IN"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volume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settings (loud), sounds (one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sound),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snooze (none), on/off (manual windup),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a:t>
            </a:r>
          </a:p>
          <a:p>
            <a:pPr marR="0" hangingPunct="0">
              <a:tabLst>
                <a:tab pos="419100" algn="l"/>
              </a:tabLst>
            </a:pP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hangingPunct="0"/>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 </a:t>
            </a:r>
            <a:r>
              <a:rPr lang="en-IN"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electric_clock</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object,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another instance of the </a:t>
            </a:r>
            <a:r>
              <a:rPr lang="en-IN" dirty="0" err="1" smtClean="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alarm_clock</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class, encapsulates:</a:t>
            </a: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marR="0" hangingPunct="0">
              <a:tabLst>
                <a:tab pos="419100" algn="l"/>
              </a:tabLst>
            </a:pP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attributes</a:t>
            </a:r>
            <a:r>
              <a:rPr lang="en-IN"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shape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(rectangular), </a:t>
            </a:r>
            <a:r>
              <a:rPr lang="en-IN"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color</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(black), display (digital hours and minutes), sound (rings or radio),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a:t>
            </a:r>
            <a:endParaRPr lang="en-US" sz="1400" dirty="0">
              <a:solidFill>
                <a:srgbClr val="002060"/>
              </a:solidFill>
              <a:latin typeface="Charlotte Book"/>
              <a:ea typeface="Times New Roman" panose="02020603050405020304" pitchFamily="18" charset="0"/>
              <a:cs typeface="Times New Roman" panose="02020603050405020304" pitchFamily="18" charset="0"/>
            </a:endParaRPr>
          </a:p>
          <a:p>
            <a:pPr marR="0" hangingPunct="0">
              <a:tabLst>
                <a:tab pos="419100" algn="l"/>
              </a:tabLst>
            </a:pP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methods</a:t>
            </a:r>
            <a:r>
              <a:rPr lang="en-IN"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volume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settings (soft, medium, loud), sounds (beep, clang, radio), snooze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(set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time </a:t>
            </a:r>
            <a:endPar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marR="0" hangingPunct="0">
              <a:tabLst>
                <a:tab pos="419100" algn="l"/>
              </a:tabLst>
            </a:pP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from </a:t>
            </a:r>
            <a:r>
              <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5 – 15 minutes), on/off (electric or battery), </a:t>
            </a:r>
            <a:r>
              <a:rPr lang="en-IN"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etc.</a:t>
            </a:r>
            <a:endParaRPr lang="en-US" sz="1400" dirty="0">
              <a:solidFill>
                <a:srgbClr val="002060"/>
              </a:solidFill>
              <a:effectLst/>
              <a:latin typeface="Charlotte Book"/>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444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527125" y="1011611"/>
            <a:ext cx="11037346" cy="5044943"/>
          </a:xfrm>
        </p:spPr>
        <p:txBody>
          <a:bodyPr>
            <a:normAutofit fontScale="85000" lnSpcReduction="20000"/>
          </a:bodyPr>
          <a:lstStyle/>
          <a:p>
            <a:pPr marL="0" indent="0">
              <a:lnSpc>
                <a:spcPct val="120000"/>
              </a:lnSpc>
              <a:spcBef>
                <a:spcPts val="0"/>
              </a:spcBef>
              <a:spcAft>
                <a:spcPts val="0"/>
              </a:spcAft>
            </a:pPr>
            <a:r>
              <a:rPr lang="en-US" sz="1600" dirty="0">
                <a:solidFill>
                  <a:srgbClr val="002060"/>
                </a:solidFill>
              </a:rPr>
              <a:t>To use objects in a program, first define a class for each kind of object. </a:t>
            </a:r>
          </a:p>
          <a:p>
            <a:pPr marL="0" indent="0">
              <a:lnSpc>
                <a:spcPct val="120000"/>
              </a:lnSpc>
              <a:spcBef>
                <a:spcPts val="0"/>
              </a:spcBef>
              <a:spcAft>
                <a:spcPts val="0"/>
              </a:spcAft>
            </a:pPr>
            <a:r>
              <a:rPr lang="en-US" sz="1600" dirty="0">
                <a:solidFill>
                  <a:srgbClr val="002060"/>
                </a:solidFill>
              </a:rPr>
              <a:t>The class definition provides structure of objects in it—attributes they possess and methods that may be applied to them.</a:t>
            </a:r>
          </a:p>
          <a:p>
            <a:pPr marL="0" indent="0">
              <a:lnSpc>
                <a:spcPct val="120000"/>
              </a:lnSpc>
              <a:spcBef>
                <a:spcPts val="0"/>
              </a:spcBef>
              <a:spcAft>
                <a:spcPts val="0"/>
              </a:spcAft>
              <a:buFont typeface="Times" panose="02020603050405020304" pitchFamily="18" charset="0"/>
              <a:buNone/>
            </a:pPr>
            <a:endParaRPr lang="en-US" sz="1600" dirty="0">
              <a:solidFill>
                <a:srgbClr val="002060"/>
              </a:solidFill>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rPr>
              <a:t>To define the class </a:t>
            </a:r>
            <a:r>
              <a:rPr lang="en-US" sz="1600" b="1" dirty="0">
                <a:solidFill>
                  <a:srgbClr val="0070C0"/>
                </a:solidFill>
                <a:latin typeface="Courier New" panose="02070309020205020404" pitchFamily="49" charset="0"/>
              </a:rPr>
              <a:t>Cube</a:t>
            </a:r>
            <a:r>
              <a:rPr lang="en-US" sz="1600" dirty="0">
                <a:solidFill>
                  <a:srgbClr val="002060"/>
                </a:solidFill>
              </a:rPr>
              <a:t>, we use the following </a:t>
            </a:r>
            <a:r>
              <a:rPr lang="en-US" sz="1600" dirty="0" err="1">
                <a:solidFill>
                  <a:srgbClr val="002060"/>
                </a:solidFill>
              </a:rPr>
              <a:t>pseudocode</a:t>
            </a:r>
            <a:r>
              <a:rPr lang="en-US" sz="1600" dirty="0">
                <a:solidFill>
                  <a:srgbClr val="002060"/>
                </a:solidFill>
              </a:rPr>
              <a:t>:</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	Class </a:t>
            </a:r>
            <a:r>
              <a:rPr lang="en-US" sz="1900" b="1" dirty="0">
                <a:solidFill>
                  <a:srgbClr val="0070C0"/>
                </a:solidFill>
                <a:latin typeface="Courier New" panose="02070309020205020404" pitchFamily="49" charset="0"/>
              </a:rPr>
              <a:t>Cube</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2	</a:t>
            </a:r>
            <a:r>
              <a:rPr lang="en-US" sz="1900" dirty="0">
                <a:solidFill>
                  <a:srgbClr val="002060"/>
                </a:solidFill>
                <a:latin typeface="Courier New" panose="02070309020205020404" pitchFamily="49" charset="0"/>
              </a:rPr>
              <a:t>	Declare </a:t>
            </a:r>
            <a:r>
              <a:rPr lang="en-US" sz="1900" b="1" dirty="0">
                <a:solidFill>
                  <a:srgbClr val="0070C0"/>
                </a:solidFill>
                <a:latin typeface="Courier New" panose="02070309020205020404" pitchFamily="49" charset="0"/>
              </a:rPr>
              <a:t>Side</a:t>
            </a:r>
            <a:r>
              <a:rPr lang="en-US" sz="1900" dirty="0">
                <a:solidFill>
                  <a:srgbClr val="002060"/>
                </a:solidFill>
                <a:latin typeface="Courier New" panose="02070309020205020404" pitchFamily="49" charset="0"/>
              </a:rPr>
              <a:t> As Float //</a:t>
            </a:r>
            <a:r>
              <a:rPr lang="en-US" sz="1900" b="1" dirty="0">
                <a:solidFill>
                  <a:srgbClr val="0070C0"/>
                </a:solidFill>
                <a:latin typeface="Courier New" panose="02070309020205020404" pitchFamily="49" charset="0"/>
                <a:sym typeface="Wingdings" panose="05000000000000000000" pitchFamily="2" charset="2"/>
              </a:rPr>
              <a:t>Side</a:t>
            </a:r>
            <a:r>
              <a:rPr lang="en-US" sz="1900" dirty="0">
                <a:solidFill>
                  <a:srgbClr val="002060"/>
                </a:solidFill>
                <a:latin typeface="Courier New" panose="02070309020205020404" pitchFamily="49" charset="0"/>
                <a:sym typeface="Wingdings" panose="05000000000000000000" pitchFamily="2" charset="2"/>
              </a:rPr>
              <a:t> is an attribute</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3	</a:t>
            </a:r>
            <a:r>
              <a:rPr lang="en-US" sz="1900" dirty="0">
                <a:solidFill>
                  <a:srgbClr val="002060"/>
                </a:solidFill>
                <a:latin typeface="Courier New" panose="02070309020205020404" pitchFamily="49" charset="0"/>
              </a:rPr>
              <a:t>	Declare </a:t>
            </a:r>
            <a:r>
              <a:rPr lang="en-US" sz="1900" b="1" dirty="0">
                <a:solidFill>
                  <a:srgbClr val="0070C0"/>
                </a:solidFill>
                <a:latin typeface="Courier New" panose="02070309020205020404" pitchFamily="49" charset="0"/>
              </a:rPr>
              <a:t>Volume</a:t>
            </a:r>
            <a:r>
              <a:rPr lang="en-US" sz="1900" dirty="0">
                <a:solidFill>
                  <a:srgbClr val="002060"/>
                </a:solidFill>
                <a:latin typeface="Courier New" panose="02070309020205020404" pitchFamily="49" charset="0"/>
              </a:rPr>
              <a:t> As Float //</a:t>
            </a:r>
            <a:r>
              <a:rPr lang="en-US" sz="1900" b="1" dirty="0">
                <a:solidFill>
                  <a:srgbClr val="0070C0"/>
                </a:solidFill>
                <a:latin typeface="Courier New" panose="02070309020205020404" pitchFamily="49" charset="0"/>
                <a:sym typeface="Wingdings" panose="05000000000000000000" pitchFamily="2" charset="2"/>
              </a:rPr>
              <a:t>Volume</a:t>
            </a:r>
            <a:r>
              <a:rPr lang="en-US" sz="1900" dirty="0">
                <a:solidFill>
                  <a:srgbClr val="002060"/>
                </a:solidFill>
                <a:latin typeface="Courier New" panose="02070309020205020404" pitchFamily="49" charset="0"/>
                <a:sym typeface="Wingdings" panose="05000000000000000000" pitchFamily="2" charset="2"/>
              </a:rPr>
              <a:t> is an attribute</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4	</a:t>
            </a:r>
            <a:r>
              <a:rPr lang="en-US" sz="1900" dirty="0">
                <a:solidFill>
                  <a:srgbClr val="002060"/>
                </a:solidFill>
                <a:latin typeface="Courier New" panose="02070309020205020404" pitchFamily="49" charset="0"/>
              </a:rPr>
              <a:t>	Subprogram </a:t>
            </a:r>
            <a:r>
              <a:rPr lang="en-US" sz="1900" dirty="0" err="1">
                <a:solidFill>
                  <a:srgbClr val="002060"/>
                </a:solidFill>
                <a:latin typeface="Courier New" panose="02070309020205020404" pitchFamily="49" charset="0"/>
              </a:rPr>
              <a:t>SetSide</a:t>
            </a:r>
            <a:r>
              <a:rPr lang="en-US" sz="1900" dirty="0">
                <a:solidFill>
                  <a:srgbClr val="002060"/>
                </a:solidFill>
                <a:latin typeface="Courier New" panose="02070309020205020404" pitchFamily="49" charset="0"/>
              </a:rPr>
              <a:t>(</a:t>
            </a:r>
            <a:r>
              <a:rPr lang="en-US" sz="1900" b="1" dirty="0" err="1">
                <a:solidFill>
                  <a:srgbClr val="0070C0"/>
                </a:solidFill>
                <a:latin typeface="Courier New" panose="02070309020205020404" pitchFamily="49" charset="0"/>
              </a:rPr>
              <a:t>NewSide</a:t>
            </a:r>
            <a:r>
              <a:rPr lang="en-US" sz="1900" dirty="0">
                <a:solidFill>
                  <a:srgbClr val="002060"/>
                </a:solidFill>
                <a:latin typeface="Courier New" panose="02070309020205020404" pitchFamily="49" charset="0"/>
              </a:rPr>
              <a:t>) //</a:t>
            </a:r>
            <a:r>
              <a:rPr lang="en-US" sz="1900" dirty="0" err="1">
                <a:solidFill>
                  <a:srgbClr val="002060"/>
                </a:solidFill>
                <a:latin typeface="Courier New" panose="02070309020205020404" pitchFamily="49" charset="0"/>
                <a:sym typeface="Wingdings" panose="05000000000000000000" pitchFamily="2" charset="2"/>
              </a:rPr>
              <a:t>SetSide</a:t>
            </a:r>
            <a:r>
              <a:rPr lang="en-US" sz="1900" dirty="0">
                <a:solidFill>
                  <a:srgbClr val="002060"/>
                </a:solidFill>
                <a:latin typeface="Courier New" panose="02070309020205020404" pitchFamily="49" charset="0"/>
                <a:sym typeface="Wingdings" panose="05000000000000000000" pitchFamily="2" charset="2"/>
              </a:rPr>
              <a:t>() is a method</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5	</a:t>
            </a:r>
            <a:r>
              <a:rPr lang="en-US" sz="1900" dirty="0">
                <a:solidFill>
                  <a:srgbClr val="002060"/>
                </a:solidFill>
                <a:latin typeface="Courier New" panose="02070309020205020404" pitchFamily="49" charset="0"/>
              </a:rPr>
              <a:t>		Set </a:t>
            </a:r>
            <a:r>
              <a:rPr lang="en-US" sz="1900" b="1" dirty="0">
                <a:solidFill>
                  <a:srgbClr val="0070C0"/>
                </a:solidFill>
                <a:latin typeface="Courier New" panose="02070309020205020404" pitchFamily="49" charset="0"/>
              </a:rPr>
              <a:t>Side</a:t>
            </a:r>
            <a:r>
              <a:rPr lang="en-US" sz="1900" dirty="0">
                <a:solidFill>
                  <a:srgbClr val="002060"/>
                </a:solidFill>
                <a:latin typeface="Courier New" panose="02070309020205020404" pitchFamily="49" charset="0"/>
              </a:rPr>
              <a:t> = </a:t>
            </a:r>
            <a:r>
              <a:rPr lang="en-US" sz="1900" b="1" dirty="0" err="1">
                <a:solidFill>
                  <a:srgbClr val="0070C0"/>
                </a:solidFill>
                <a:latin typeface="Courier New" panose="02070309020205020404" pitchFamily="49" charset="0"/>
              </a:rPr>
              <a:t>NewSide</a:t>
            </a:r>
            <a:endParaRPr lang="en-US" sz="1900" b="1" dirty="0">
              <a:solidFill>
                <a:srgbClr val="0070C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6	</a:t>
            </a:r>
            <a:r>
              <a:rPr lang="en-US" sz="1900" dirty="0">
                <a:solidFill>
                  <a:srgbClr val="002060"/>
                </a:solidFill>
                <a:latin typeface="Courier New" panose="02070309020205020404" pitchFamily="49" charset="0"/>
              </a:rPr>
              <a:t>	End Subprogram</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7	</a:t>
            </a:r>
            <a:r>
              <a:rPr lang="en-US" sz="1900" dirty="0">
                <a:solidFill>
                  <a:srgbClr val="002060"/>
                </a:solidFill>
                <a:latin typeface="Courier New" panose="02070309020205020404" pitchFamily="49" charset="0"/>
              </a:rPr>
              <a:t>	Subprogram </a:t>
            </a:r>
            <a:r>
              <a:rPr lang="en-US" sz="1900" dirty="0" err="1">
                <a:solidFill>
                  <a:srgbClr val="002060"/>
                </a:solidFill>
                <a:latin typeface="Courier New" panose="02070309020205020404" pitchFamily="49" charset="0"/>
              </a:rPr>
              <a:t>ComputeVolume</a:t>
            </a:r>
            <a:r>
              <a:rPr lang="en-US" sz="1900" dirty="0">
                <a:solidFill>
                  <a:srgbClr val="002060"/>
                </a:solidFill>
                <a:latin typeface="Courier New" panose="02070309020205020404" pitchFamily="49" charset="0"/>
              </a:rPr>
              <a:t>() //</a:t>
            </a:r>
            <a:r>
              <a:rPr lang="en-US" sz="1900" dirty="0" err="1">
                <a:solidFill>
                  <a:srgbClr val="002060"/>
                </a:solidFill>
                <a:latin typeface="Courier New" panose="02070309020205020404" pitchFamily="49" charset="0"/>
                <a:sym typeface="Wingdings" panose="05000000000000000000" pitchFamily="2" charset="2"/>
              </a:rPr>
              <a:t>ComputeVolume</a:t>
            </a:r>
            <a:r>
              <a:rPr lang="en-US" sz="1900" dirty="0">
                <a:solidFill>
                  <a:srgbClr val="002060"/>
                </a:solidFill>
                <a:latin typeface="Courier New" panose="02070309020205020404" pitchFamily="49" charset="0"/>
                <a:sym typeface="Wingdings" panose="05000000000000000000" pitchFamily="2" charset="2"/>
              </a:rPr>
              <a:t>() is a method</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8	</a:t>
            </a:r>
            <a:r>
              <a:rPr lang="en-US" sz="1900" dirty="0">
                <a:solidFill>
                  <a:srgbClr val="002060"/>
                </a:solidFill>
                <a:latin typeface="Courier New" panose="02070309020205020404" pitchFamily="49" charset="0"/>
              </a:rPr>
              <a:t>		Set </a:t>
            </a:r>
            <a:r>
              <a:rPr lang="en-US" sz="1900" b="1" dirty="0">
                <a:solidFill>
                  <a:srgbClr val="0070C0"/>
                </a:solidFill>
                <a:latin typeface="Courier New" panose="02070309020205020404" pitchFamily="49" charset="0"/>
              </a:rPr>
              <a:t>Volume</a:t>
            </a:r>
            <a:r>
              <a:rPr lang="en-US" sz="1900" dirty="0">
                <a:solidFill>
                  <a:srgbClr val="002060"/>
                </a:solidFill>
                <a:latin typeface="Courier New" panose="02070309020205020404" pitchFamily="49" charset="0"/>
              </a:rPr>
              <a:t> = </a:t>
            </a:r>
            <a:r>
              <a:rPr lang="en-US" sz="1900" b="1" dirty="0">
                <a:solidFill>
                  <a:srgbClr val="0070C0"/>
                </a:solidFill>
                <a:latin typeface="Courier New" panose="02070309020205020404" pitchFamily="49" charset="0"/>
              </a:rPr>
              <a:t>Side</a:t>
            </a:r>
            <a:r>
              <a:rPr lang="en-US" sz="1900" dirty="0">
                <a:solidFill>
                  <a:srgbClr val="002060"/>
                </a:solidFill>
                <a:latin typeface="Courier New" panose="02070309020205020404" pitchFamily="49" charset="0"/>
              </a:rPr>
              <a:t>^3</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9	</a:t>
            </a:r>
            <a:r>
              <a:rPr lang="en-US" sz="1900" dirty="0">
                <a:solidFill>
                  <a:srgbClr val="002060"/>
                </a:solidFill>
                <a:latin typeface="Courier New" panose="02070309020205020404" pitchFamily="49" charset="0"/>
              </a:rPr>
              <a:t>	End Subprogram</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10	</a:t>
            </a:r>
            <a:r>
              <a:rPr lang="en-US" sz="1900" dirty="0">
                <a:solidFill>
                  <a:srgbClr val="002060"/>
                </a:solidFill>
                <a:latin typeface="Courier New" panose="02070309020205020404" pitchFamily="49" charset="0"/>
              </a:rPr>
              <a:t>	Function </a:t>
            </a:r>
            <a:r>
              <a:rPr lang="en-US" sz="1900" dirty="0" err="1">
                <a:solidFill>
                  <a:srgbClr val="002060"/>
                </a:solidFill>
                <a:latin typeface="Courier New" panose="02070309020205020404" pitchFamily="49" charset="0"/>
              </a:rPr>
              <a:t>GetVolume</a:t>
            </a:r>
            <a:r>
              <a:rPr lang="en-US" sz="1900" dirty="0">
                <a:solidFill>
                  <a:srgbClr val="002060"/>
                </a:solidFill>
                <a:latin typeface="Courier New" panose="02070309020205020404" pitchFamily="49" charset="0"/>
              </a:rPr>
              <a:t>() As Float //</a:t>
            </a:r>
            <a:r>
              <a:rPr lang="en-US" sz="1900" dirty="0" err="1">
                <a:solidFill>
                  <a:srgbClr val="002060"/>
                </a:solidFill>
                <a:latin typeface="Courier New" panose="02070309020205020404" pitchFamily="49" charset="0"/>
                <a:sym typeface="Wingdings" panose="05000000000000000000" pitchFamily="2" charset="2"/>
              </a:rPr>
              <a:t>GetVolume</a:t>
            </a:r>
            <a:r>
              <a:rPr lang="en-US" sz="1900" dirty="0">
                <a:solidFill>
                  <a:srgbClr val="002060"/>
                </a:solidFill>
                <a:latin typeface="Courier New" panose="02070309020205020404" pitchFamily="49" charset="0"/>
                <a:sym typeface="Wingdings" panose="05000000000000000000" pitchFamily="2" charset="2"/>
              </a:rPr>
              <a:t>() is a method</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11	</a:t>
            </a:r>
            <a:r>
              <a:rPr lang="en-US" sz="1900" dirty="0">
                <a:solidFill>
                  <a:srgbClr val="002060"/>
                </a:solidFill>
                <a:latin typeface="Courier New" panose="02070309020205020404" pitchFamily="49" charset="0"/>
              </a:rPr>
              <a:t>		Set </a:t>
            </a:r>
            <a:r>
              <a:rPr lang="en-US" sz="1900" b="1" dirty="0" err="1">
                <a:solidFill>
                  <a:srgbClr val="0070C0"/>
                </a:solidFill>
                <a:latin typeface="Courier New" panose="02070309020205020404" pitchFamily="49" charset="0"/>
              </a:rPr>
              <a:t>GetVolume</a:t>
            </a:r>
            <a:r>
              <a:rPr lang="en-US" sz="1900" dirty="0">
                <a:solidFill>
                  <a:srgbClr val="002060"/>
                </a:solidFill>
                <a:latin typeface="Courier New" panose="02070309020205020404" pitchFamily="49" charset="0"/>
              </a:rPr>
              <a:t> = </a:t>
            </a:r>
            <a:r>
              <a:rPr lang="en-US" sz="1900" b="1" dirty="0">
                <a:solidFill>
                  <a:srgbClr val="0070C0"/>
                </a:solidFill>
                <a:latin typeface="Courier New" panose="02070309020205020404" pitchFamily="49" charset="0"/>
              </a:rPr>
              <a:t>Volume</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12	</a:t>
            </a:r>
            <a:r>
              <a:rPr lang="en-US" sz="1900" dirty="0">
                <a:solidFill>
                  <a:srgbClr val="002060"/>
                </a:solidFill>
                <a:latin typeface="Courier New" panose="02070309020205020404" pitchFamily="49" charset="0"/>
              </a:rPr>
              <a:t>	End Function</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13	</a:t>
            </a:r>
            <a:r>
              <a:rPr lang="en-US" sz="1900" dirty="0">
                <a:solidFill>
                  <a:srgbClr val="002060"/>
                </a:solidFill>
                <a:latin typeface="Courier New" panose="02070309020205020404" pitchFamily="49" charset="0"/>
              </a:rPr>
              <a:t>	Function </a:t>
            </a:r>
            <a:r>
              <a:rPr lang="en-US" sz="1900" dirty="0" err="1">
                <a:solidFill>
                  <a:srgbClr val="002060"/>
                </a:solidFill>
                <a:latin typeface="Courier New" panose="02070309020205020404" pitchFamily="49" charset="0"/>
              </a:rPr>
              <a:t>GetSide</a:t>
            </a:r>
            <a:r>
              <a:rPr lang="en-US" sz="1900" dirty="0">
                <a:solidFill>
                  <a:srgbClr val="002060"/>
                </a:solidFill>
                <a:latin typeface="Courier New" panose="02070309020205020404" pitchFamily="49" charset="0"/>
              </a:rPr>
              <a:t>() As Float  //</a:t>
            </a:r>
            <a:r>
              <a:rPr lang="en-US" sz="1900" dirty="0" err="1">
                <a:solidFill>
                  <a:srgbClr val="002060"/>
                </a:solidFill>
                <a:latin typeface="Courier New" panose="02070309020205020404" pitchFamily="49" charset="0"/>
                <a:sym typeface="Wingdings" panose="05000000000000000000" pitchFamily="2" charset="2"/>
              </a:rPr>
              <a:t>GetSide</a:t>
            </a:r>
            <a:r>
              <a:rPr lang="en-US" sz="1900" dirty="0">
                <a:solidFill>
                  <a:srgbClr val="002060"/>
                </a:solidFill>
                <a:latin typeface="Courier New" panose="02070309020205020404" pitchFamily="49" charset="0"/>
                <a:sym typeface="Wingdings" panose="05000000000000000000" pitchFamily="2" charset="2"/>
              </a:rPr>
              <a:t>() is a method</a:t>
            </a:r>
            <a:endParaRPr lang="en-US" sz="1900" dirty="0">
              <a:solidFill>
                <a:srgbClr val="002060"/>
              </a:solidFill>
              <a:latin typeface="Courier New" panose="02070309020205020404" pitchFamily="49" charset="0"/>
            </a:endParaRP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14	</a:t>
            </a:r>
            <a:r>
              <a:rPr lang="en-US" sz="1900" dirty="0">
                <a:solidFill>
                  <a:srgbClr val="002060"/>
                </a:solidFill>
                <a:latin typeface="Courier New" panose="02070309020205020404" pitchFamily="49" charset="0"/>
              </a:rPr>
              <a:t>		Set </a:t>
            </a:r>
            <a:r>
              <a:rPr lang="en-US" sz="1900" b="1" dirty="0" err="1">
                <a:solidFill>
                  <a:srgbClr val="0070C0"/>
                </a:solidFill>
                <a:latin typeface="Courier New" panose="02070309020205020404" pitchFamily="49" charset="0"/>
              </a:rPr>
              <a:t>GetSide</a:t>
            </a:r>
            <a:r>
              <a:rPr lang="en-US" sz="1900" dirty="0">
                <a:solidFill>
                  <a:srgbClr val="002060"/>
                </a:solidFill>
                <a:latin typeface="Courier New" panose="02070309020205020404" pitchFamily="49" charset="0"/>
              </a:rPr>
              <a:t> = </a:t>
            </a:r>
            <a:r>
              <a:rPr lang="en-US" sz="1900" b="1" dirty="0">
                <a:solidFill>
                  <a:srgbClr val="0070C0"/>
                </a:solidFill>
                <a:latin typeface="Courier New" panose="02070309020205020404" pitchFamily="49" charset="0"/>
              </a:rPr>
              <a:t>Side</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15	</a:t>
            </a:r>
            <a:r>
              <a:rPr lang="en-US" sz="1900" dirty="0">
                <a:solidFill>
                  <a:srgbClr val="002060"/>
                </a:solidFill>
                <a:latin typeface="Courier New" panose="02070309020205020404" pitchFamily="49" charset="0"/>
              </a:rPr>
              <a:t>	End Function</a:t>
            </a:r>
          </a:p>
          <a:p>
            <a:pPr marL="182880" lvl="2" indent="0">
              <a:lnSpc>
                <a:spcPct val="120000"/>
              </a:lnSpc>
              <a:spcBef>
                <a:spcPts val="0"/>
              </a:spcBef>
              <a:spcAft>
                <a:spcPts val="0"/>
              </a:spcAft>
              <a:buFontTx/>
              <a:buNone/>
            </a:pPr>
            <a:r>
              <a:rPr lang="en-US" sz="1900" dirty="0" smtClean="0">
                <a:solidFill>
                  <a:srgbClr val="002060"/>
                </a:solidFill>
                <a:latin typeface="Courier New" panose="02070309020205020404" pitchFamily="49" charset="0"/>
              </a:rPr>
              <a:t>16	End </a:t>
            </a:r>
            <a:r>
              <a:rPr lang="en-US" sz="1900" dirty="0">
                <a:solidFill>
                  <a:srgbClr val="002060"/>
                </a:solidFill>
                <a:latin typeface="Courier New" panose="02070309020205020404" pitchFamily="49" charset="0"/>
              </a:rPr>
              <a:t>Class</a:t>
            </a:r>
          </a:p>
        </p:txBody>
      </p:sp>
      <p:sp>
        <p:nvSpPr>
          <p:cNvPr id="2" name="Title 1"/>
          <p:cNvSpPr>
            <a:spLocks noGrp="1"/>
          </p:cNvSpPr>
          <p:nvPr>
            <p:ph type="title" idx="4294967295"/>
          </p:nvPr>
        </p:nvSpPr>
        <p:spPr>
          <a:xfrm>
            <a:off x="649044" y="179762"/>
            <a:ext cx="10058400" cy="831850"/>
          </a:xfrm>
        </p:spPr>
        <p:txBody>
          <a:bodyPr>
            <a:noAutofit/>
          </a:bodyPr>
          <a:lstStyle/>
          <a:p>
            <a:r>
              <a:rPr lang="en-US" sz="4000" b="1" dirty="0" smtClean="0">
                <a:solidFill>
                  <a:srgbClr val="002060"/>
                </a:solidFill>
              </a:rPr>
              <a:t>Defining Classes and Creating Objects</a:t>
            </a:r>
            <a:endParaRPr lang="en-US" sz="4000" b="1" dirty="0">
              <a:solidFill>
                <a:srgbClr val="002060"/>
              </a:solidFill>
            </a:endParaRPr>
          </a:p>
        </p:txBody>
      </p:sp>
    </p:spTree>
    <p:extLst>
      <p:ext uri="{BB962C8B-B14F-4D97-AF65-F5344CB8AC3E}">
        <p14:creationId xmlns:p14="http://schemas.microsoft.com/office/powerpoint/2010/main" val="2063326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3710</TotalTime>
  <Words>3702</Words>
  <Application>Microsoft Office PowerPoint</Application>
  <PresentationFormat>Widescreen</PresentationFormat>
  <Paragraphs>459</Paragraphs>
  <Slides>43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Aharoni</vt:lpstr>
      <vt:lpstr>Calibri</vt:lpstr>
      <vt:lpstr>Calibri Light</vt:lpstr>
      <vt:lpstr>Charlotte Book</vt:lpstr>
      <vt:lpstr>Courier New</vt:lpstr>
      <vt:lpstr>Times</vt:lpstr>
      <vt:lpstr>Times New Roman</vt:lpstr>
      <vt:lpstr>Wingdings</vt:lpstr>
      <vt:lpstr>Retrospect</vt:lpstr>
      <vt:lpstr>Chapter 11 Object-Oriented and Event-Driven Programming</vt:lpstr>
      <vt:lpstr>11.1 Classes and Objects</vt:lpstr>
      <vt:lpstr>The Clock Class</vt:lpstr>
      <vt:lpstr>Classes</vt:lpstr>
      <vt:lpstr>The Class as a Data Type</vt:lpstr>
      <vt:lpstr>An Instance of an Object or a Data Type</vt:lpstr>
      <vt:lpstr>Objects</vt:lpstr>
      <vt:lpstr>The alarm_clock class and its objects</vt:lpstr>
      <vt:lpstr>Defining Classes and Creating Objects</vt:lpstr>
      <vt:lpstr>Access Methods </vt:lpstr>
      <vt:lpstr>Data Hiding</vt:lpstr>
      <vt:lpstr>Public vs Private Attributes and Methods</vt:lpstr>
      <vt:lpstr>Instantiation (Creating an Object)</vt:lpstr>
      <vt:lpstr>Dot Notation</vt:lpstr>
      <vt:lpstr>Using an Object in a Class</vt:lpstr>
      <vt:lpstr>The Constructor</vt:lpstr>
      <vt:lpstr>Creating  a Constructor</vt:lpstr>
      <vt:lpstr>11.2 More Features of Object-Oriented Programming</vt:lpstr>
      <vt:lpstr>Inheritance, Encapsulation, and Polymorphism </vt:lpstr>
      <vt:lpstr>Inheritance </vt:lpstr>
      <vt:lpstr>Inheritance: Extending a Class</vt:lpstr>
      <vt:lpstr>Example:  A Child Class  of the Cube Class</vt:lpstr>
      <vt:lpstr>Polymorphism</vt:lpstr>
      <vt:lpstr>Example: Polymorphism and Virtual Methods</vt:lpstr>
      <vt:lpstr>Polymorphism and Virtual Methods (continued)</vt:lpstr>
      <vt:lpstr>Polymorphism and Virtual Methods (continued)</vt:lpstr>
      <vt:lpstr>11.3 Object-Oriented Program Design            and Modeling</vt:lpstr>
      <vt:lpstr>Modeling Languages</vt:lpstr>
      <vt:lpstr>Unified Modeling Language (UML)</vt:lpstr>
      <vt:lpstr>Three Views of a System Model</vt:lpstr>
      <vt:lpstr>Categories of UML Diagrams</vt:lpstr>
      <vt:lpstr>Why Use UML?</vt:lpstr>
      <vt:lpstr>11.4 Graphical User Interfaces and           Event-Driven Programming</vt:lpstr>
      <vt:lpstr>Window  Components</vt:lpstr>
      <vt:lpstr>Creating GUI Objects in a Program</vt:lpstr>
      <vt:lpstr>Some Properties of a window</vt:lpstr>
      <vt:lpstr>Some Properties of command and option buttons</vt:lpstr>
      <vt:lpstr>Setting  Properties </vt:lpstr>
      <vt:lpstr>Event-Driven Programming: Handling Events</vt:lpstr>
      <vt:lpstr>Some methods for windows and Components</vt:lpstr>
      <vt:lpstr>An Event-Driven GUI Calculator</vt:lpstr>
      <vt:lpstr>Event-Driven Program Design: Analysis Phase</vt:lpstr>
      <vt:lpstr>Flow Diagram  for a  GUI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Lizard</cp:lastModifiedBy>
  <cp:revision>353</cp:revision>
  <dcterms:created xsi:type="dcterms:W3CDTF">2013-08-15T13:50:50Z</dcterms:created>
  <dcterms:modified xsi:type="dcterms:W3CDTF">2013-12-20T16:46:14Z</dcterms:modified>
</cp:coreProperties>
</file>