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33" r:id="rId1"/>
  </p:sldMasterIdLst>
  <p:notesMasterIdLst>
    <p:notesMasterId r:id="rId45"/>
  </p:notesMasterIdLst>
  <p:handoutMasterIdLst>
    <p:handoutMasterId r:id="rId46"/>
  </p:handoutMasterIdLst>
  <p:sldIdLst>
    <p:sldId id="256" r:id="rId2"/>
    <p:sldId id="257" r:id="rId3"/>
    <p:sldId id="306" r:id="rId4"/>
    <p:sldId id="384" r:id="rId5"/>
    <p:sldId id="267" r:id="rId6"/>
    <p:sldId id="268" r:id="rId7"/>
    <p:sldId id="282" r:id="rId8"/>
    <p:sldId id="258" r:id="rId9"/>
    <p:sldId id="285" r:id="rId10"/>
    <p:sldId id="270" r:id="rId11"/>
    <p:sldId id="284" r:id="rId12"/>
    <p:sldId id="287" r:id="rId13"/>
    <p:sldId id="289" r:id="rId14"/>
    <p:sldId id="385" r:id="rId15"/>
    <p:sldId id="300" r:id="rId16"/>
    <p:sldId id="386" r:id="rId17"/>
    <p:sldId id="311" r:id="rId18"/>
    <p:sldId id="293" r:id="rId19"/>
    <p:sldId id="294" r:id="rId20"/>
    <p:sldId id="296" r:id="rId21"/>
    <p:sldId id="295" r:id="rId22"/>
    <p:sldId id="312" r:id="rId23"/>
    <p:sldId id="379" r:id="rId24"/>
    <p:sldId id="380" r:id="rId25"/>
    <p:sldId id="318" r:id="rId26"/>
    <p:sldId id="319" r:id="rId27"/>
    <p:sldId id="378" r:id="rId28"/>
    <p:sldId id="382" r:id="rId29"/>
    <p:sldId id="369" r:id="rId30"/>
    <p:sldId id="370" r:id="rId31"/>
    <p:sldId id="371" r:id="rId32"/>
    <p:sldId id="372" r:id="rId33"/>
    <p:sldId id="375" r:id="rId34"/>
    <p:sldId id="374" r:id="rId35"/>
    <p:sldId id="373" r:id="rId36"/>
    <p:sldId id="376" r:id="rId37"/>
    <p:sldId id="377" r:id="rId38"/>
    <p:sldId id="315" r:id="rId39"/>
    <p:sldId id="350" r:id="rId40"/>
    <p:sldId id="317" r:id="rId41"/>
    <p:sldId id="347" r:id="rId42"/>
    <p:sldId id="383" r:id="rId43"/>
    <p:sldId id="387" r:id="rId44"/>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r" rtl="0" fontAlgn="base">
      <a:spcBef>
        <a:spcPct val="0"/>
      </a:spcBef>
      <a:spcAft>
        <a:spcPct val="0"/>
      </a:spcAft>
      <a:defRPr kern="1200">
        <a:solidFill>
          <a:schemeClr val="tx1"/>
        </a:solidFill>
        <a:latin typeface="Tahoma" pitchFamily="34" charset="0"/>
        <a:ea typeface="+mn-ea"/>
        <a:cs typeface="Arial" charset="0"/>
      </a:defRPr>
    </a:lvl1pPr>
    <a:lvl2pPr marL="457200" algn="r" rtl="0" fontAlgn="base">
      <a:spcBef>
        <a:spcPct val="0"/>
      </a:spcBef>
      <a:spcAft>
        <a:spcPct val="0"/>
      </a:spcAft>
      <a:defRPr kern="1200">
        <a:solidFill>
          <a:schemeClr val="tx1"/>
        </a:solidFill>
        <a:latin typeface="Tahoma" pitchFamily="34" charset="0"/>
        <a:ea typeface="+mn-ea"/>
        <a:cs typeface="Arial" charset="0"/>
      </a:defRPr>
    </a:lvl2pPr>
    <a:lvl3pPr marL="914400" algn="r" rtl="0" fontAlgn="base">
      <a:spcBef>
        <a:spcPct val="0"/>
      </a:spcBef>
      <a:spcAft>
        <a:spcPct val="0"/>
      </a:spcAft>
      <a:defRPr kern="1200">
        <a:solidFill>
          <a:schemeClr val="tx1"/>
        </a:solidFill>
        <a:latin typeface="Tahoma" pitchFamily="34" charset="0"/>
        <a:ea typeface="+mn-ea"/>
        <a:cs typeface="Arial" charset="0"/>
      </a:defRPr>
    </a:lvl3pPr>
    <a:lvl4pPr marL="1371600" algn="r" rtl="0" fontAlgn="base">
      <a:spcBef>
        <a:spcPct val="0"/>
      </a:spcBef>
      <a:spcAft>
        <a:spcPct val="0"/>
      </a:spcAft>
      <a:defRPr kern="1200">
        <a:solidFill>
          <a:schemeClr val="tx1"/>
        </a:solidFill>
        <a:latin typeface="Tahoma" pitchFamily="34" charset="0"/>
        <a:ea typeface="+mn-ea"/>
        <a:cs typeface="Arial" charset="0"/>
      </a:defRPr>
    </a:lvl4pPr>
    <a:lvl5pPr marL="1828800" algn="r"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5E7FF"/>
    <a:srgbClr val="00CCFF"/>
    <a:srgbClr val="000000"/>
    <a:srgbClr val="FF0000"/>
    <a:srgbClr val="0066FF"/>
    <a:srgbClr val="990000"/>
    <a:srgbClr val="00FF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79533" autoAdjust="0"/>
  </p:normalViewPr>
  <p:slideViewPr>
    <p:cSldViewPr snapToGrid="0">
      <p:cViewPr varScale="1">
        <p:scale>
          <a:sx n="64" d="100"/>
          <a:sy n="64" d="100"/>
        </p:scale>
        <p:origin x="1344" y="6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4" d="100"/>
          <a:sy n="74" d="100"/>
        </p:scale>
        <p:origin x="-314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s>
</file>

<file path=ppt/_rels/viewProps.xml.rels><?xml version="1.0" encoding="UTF-8" standalone="yes"?>
<Relationships xmlns="http://schemas.openxmlformats.org/package/2006/relationships"><Relationship Id="rId8" Type="http://schemas.openxmlformats.org/officeDocument/2006/relationships/slide" Target="slides/slide33.xml"/><Relationship Id="rId3" Type="http://schemas.openxmlformats.org/officeDocument/2006/relationships/slide" Target="slides/slide8.xml"/><Relationship Id="rId7" Type="http://schemas.openxmlformats.org/officeDocument/2006/relationships/slide" Target="slides/slide26.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12.xml"/><Relationship Id="rId11" Type="http://schemas.openxmlformats.org/officeDocument/2006/relationships/slide" Target="slides/slide37.xml"/><Relationship Id="rId5" Type="http://schemas.openxmlformats.org/officeDocument/2006/relationships/slide" Target="slides/slide11.xml"/><Relationship Id="rId10" Type="http://schemas.openxmlformats.org/officeDocument/2006/relationships/slide" Target="slides/slide36.xml"/><Relationship Id="rId4" Type="http://schemas.openxmlformats.org/officeDocument/2006/relationships/slide" Target="slides/slide9.xml"/><Relationship Id="rId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wson, Nicholaus" userId="0dc93f86-19d7-4745-9869-e498de3ea8b4" providerId="ADAL" clId="{277BD788-3B83-4B87-8246-5E00F4C32DEC}"/>
    <pc:docChg chg="undo custSel addSld delSld modSld">
      <pc:chgData name="Lawson, Nicholaus" userId="0dc93f86-19d7-4745-9869-e498de3ea8b4" providerId="ADAL" clId="{277BD788-3B83-4B87-8246-5E00F4C32DEC}" dt="2018-01-02T05:10:00.155" v="969" actId="20577"/>
      <pc:docMkLst>
        <pc:docMk/>
      </pc:docMkLst>
      <pc:sldChg chg="modSp">
        <pc:chgData name="Lawson, Nicholaus" userId="0dc93f86-19d7-4745-9869-e498de3ea8b4" providerId="ADAL" clId="{277BD788-3B83-4B87-8246-5E00F4C32DEC}" dt="2018-01-02T04:10:39.861" v="392" actId="20577"/>
        <pc:sldMkLst>
          <pc:docMk/>
          <pc:sldMk cId="0" sldId="257"/>
        </pc:sldMkLst>
        <pc:spChg chg="mod">
          <ac:chgData name="Lawson, Nicholaus" userId="0dc93f86-19d7-4745-9869-e498de3ea8b4" providerId="ADAL" clId="{277BD788-3B83-4B87-8246-5E00F4C32DEC}" dt="2018-01-02T04:10:39.861" v="392" actId="20577"/>
          <ac:spMkLst>
            <pc:docMk/>
            <pc:sldMk cId="0" sldId="257"/>
            <ac:spMk id="5123" creationId="{00000000-0000-0000-0000-000000000000}"/>
          </ac:spMkLst>
        </pc:spChg>
      </pc:sldChg>
      <pc:sldChg chg="modNotesTx">
        <pc:chgData name="Lawson, Nicholaus" userId="0dc93f86-19d7-4745-9869-e498de3ea8b4" providerId="ADAL" clId="{277BD788-3B83-4B87-8246-5E00F4C32DEC}" dt="2018-01-02T04:14:25.877" v="758" actId="20577"/>
        <pc:sldMkLst>
          <pc:docMk/>
          <pc:sldMk cId="0" sldId="289"/>
        </pc:sldMkLst>
      </pc:sldChg>
      <pc:sldChg chg="del">
        <pc:chgData name="Lawson, Nicholaus" userId="0dc93f86-19d7-4745-9869-e498de3ea8b4" providerId="ADAL" clId="{277BD788-3B83-4B87-8246-5E00F4C32DEC}" dt="2018-01-02T03:44:59.094" v="14" actId="2696"/>
        <pc:sldMkLst>
          <pc:docMk/>
          <pc:sldMk cId="0" sldId="325"/>
        </pc:sldMkLst>
      </pc:sldChg>
      <pc:sldChg chg="del">
        <pc:chgData name="Lawson, Nicholaus" userId="0dc93f86-19d7-4745-9869-e498de3ea8b4" providerId="ADAL" clId="{277BD788-3B83-4B87-8246-5E00F4C32DEC}" dt="2018-01-02T03:44:13.290" v="13" actId="2696"/>
        <pc:sldMkLst>
          <pc:docMk/>
          <pc:sldMk cId="0" sldId="355"/>
        </pc:sldMkLst>
      </pc:sldChg>
      <pc:sldChg chg="del">
        <pc:chgData name="Lawson, Nicholaus" userId="0dc93f86-19d7-4745-9869-e498de3ea8b4" providerId="ADAL" clId="{277BD788-3B83-4B87-8246-5E00F4C32DEC}" dt="2018-01-02T03:44:04.033" v="1" actId="2696"/>
        <pc:sldMkLst>
          <pc:docMk/>
          <pc:sldMk cId="0" sldId="356"/>
        </pc:sldMkLst>
      </pc:sldChg>
      <pc:sldChg chg="del">
        <pc:chgData name="Lawson, Nicholaus" userId="0dc93f86-19d7-4745-9869-e498de3ea8b4" providerId="ADAL" clId="{277BD788-3B83-4B87-8246-5E00F4C32DEC}" dt="2018-01-02T03:44:04.043" v="2" actId="2696"/>
        <pc:sldMkLst>
          <pc:docMk/>
          <pc:sldMk cId="0" sldId="357"/>
        </pc:sldMkLst>
      </pc:sldChg>
      <pc:sldChg chg="del">
        <pc:chgData name="Lawson, Nicholaus" userId="0dc93f86-19d7-4745-9869-e498de3ea8b4" providerId="ADAL" clId="{277BD788-3B83-4B87-8246-5E00F4C32DEC}" dt="2018-01-02T03:44:04.055" v="3" actId="2696"/>
        <pc:sldMkLst>
          <pc:docMk/>
          <pc:sldMk cId="0" sldId="358"/>
        </pc:sldMkLst>
      </pc:sldChg>
      <pc:sldChg chg="del">
        <pc:chgData name="Lawson, Nicholaus" userId="0dc93f86-19d7-4745-9869-e498de3ea8b4" providerId="ADAL" clId="{277BD788-3B83-4B87-8246-5E00F4C32DEC}" dt="2018-01-02T03:44:04.065" v="4" actId="2696"/>
        <pc:sldMkLst>
          <pc:docMk/>
          <pc:sldMk cId="0" sldId="359"/>
        </pc:sldMkLst>
      </pc:sldChg>
      <pc:sldChg chg="del">
        <pc:chgData name="Lawson, Nicholaus" userId="0dc93f86-19d7-4745-9869-e498de3ea8b4" providerId="ADAL" clId="{277BD788-3B83-4B87-8246-5E00F4C32DEC}" dt="2018-01-02T03:44:04.074" v="5" actId="2696"/>
        <pc:sldMkLst>
          <pc:docMk/>
          <pc:sldMk cId="0" sldId="360"/>
        </pc:sldMkLst>
      </pc:sldChg>
      <pc:sldChg chg="del">
        <pc:chgData name="Lawson, Nicholaus" userId="0dc93f86-19d7-4745-9869-e498de3ea8b4" providerId="ADAL" clId="{277BD788-3B83-4B87-8246-5E00F4C32DEC}" dt="2018-01-02T03:44:04.085" v="6" actId="2696"/>
        <pc:sldMkLst>
          <pc:docMk/>
          <pc:sldMk cId="0" sldId="361"/>
        </pc:sldMkLst>
      </pc:sldChg>
      <pc:sldChg chg="del">
        <pc:chgData name="Lawson, Nicholaus" userId="0dc93f86-19d7-4745-9869-e498de3ea8b4" providerId="ADAL" clId="{277BD788-3B83-4B87-8246-5E00F4C32DEC}" dt="2018-01-02T03:44:04.092" v="7" actId="2696"/>
        <pc:sldMkLst>
          <pc:docMk/>
          <pc:sldMk cId="0" sldId="362"/>
        </pc:sldMkLst>
      </pc:sldChg>
      <pc:sldChg chg="del">
        <pc:chgData name="Lawson, Nicholaus" userId="0dc93f86-19d7-4745-9869-e498de3ea8b4" providerId="ADAL" clId="{277BD788-3B83-4B87-8246-5E00F4C32DEC}" dt="2018-01-02T03:44:04.100" v="8" actId="2696"/>
        <pc:sldMkLst>
          <pc:docMk/>
          <pc:sldMk cId="0" sldId="363"/>
        </pc:sldMkLst>
      </pc:sldChg>
      <pc:sldChg chg="del">
        <pc:chgData name="Lawson, Nicholaus" userId="0dc93f86-19d7-4745-9869-e498de3ea8b4" providerId="ADAL" clId="{277BD788-3B83-4B87-8246-5E00F4C32DEC}" dt="2018-01-02T03:44:04.105" v="9" actId="2696"/>
        <pc:sldMkLst>
          <pc:docMk/>
          <pc:sldMk cId="0" sldId="364"/>
        </pc:sldMkLst>
      </pc:sldChg>
      <pc:sldChg chg="del">
        <pc:chgData name="Lawson, Nicholaus" userId="0dc93f86-19d7-4745-9869-e498de3ea8b4" providerId="ADAL" clId="{277BD788-3B83-4B87-8246-5E00F4C32DEC}" dt="2018-01-02T03:44:04.110" v="10" actId="2696"/>
        <pc:sldMkLst>
          <pc:docMk/>
          <pc:sldMk cId="0" sldId="365"/>
        </pc:sldMkLst>
      </pc:sldChg>
      <pc:sldChg chg="del">
        <pc:chgData name="Lawson, Nicholaus" userId="0dc93f86-19d7-4745-9869-e498de3ea8b4" providerId="ADAL" clId="{277BD788-3B83-4B87-8246-5E00F4C32DEC}" dt="2018-01-02T03:44:04.117" v="11" actId="2696"/>
        <pc:sldMkLst>
          <pc:docMk/>
          <pc:sldMk cId="0" sldId="366"/>
        </pc:sldMkLst>
      </pc:sldChg>
      <pc:sldChg chg="del">
        <pc:chgData name="Lawson, Nicholaus" userId="0dc93f86-19d7-4745-9869-e498de3ea8b4" providerId="ADAL" clId="{277BD788-3B83-4B87-8246-5E00F4C32DEC}" dt="2018-01-02T03:44:04.123" v="12" actId="2696"/>
        <pc:sldMkLst>
          <pc:docMk/>
          <pc:sldMk cId="0" sldId="367"/>
        </pc:sldMkLst>
      </pc:sldChg>
      <pc:sldChg chg="del">
        <pc:chgData name="Lawson, Nicholaus" userId="0dc93f86-19d7-4745-9869-e498de3ea8b4" providerId="ADAL" clId="{277BD788-3B83-4B87-8246-5E00F4C32DEC}" dt="2018-01-02T03:44:04.024" v="0" actId="2696"/>
        <pc:sldMkLst>
          <pc:docMk/>
          <pc:sldMk cId="1636741019" sldId="381"/>
        </pc:sldMkLst>
      </pc:sldChg>
      <pc:sldChg chg="addSp delSp modSp add">
        <pc:chgData name="Lawson, Nicholaus" userId="0dc93f86-19d7-4745-9869-e498de3ea8b4" providerId="ADAL" clId="{277BD788-3B83-4B87-8246-5E00F4C32DEC}" dt="2018-01-02T04:06:37.736" v="389" actId="120"/>
        <pc:sldMkLst>
          <pc:docMk/>
          <pc:sldMk cId="246945749" sldId="384"/>
        </pc:sldMkLst>
        <pc:spChg chg="add del mod">
          <ac:chgData name="Lawson, Nicholaus" userId="0dc93f86-19d7-4745-9869-e498de3ea8b4" providerId="ADAL" clId="{277BD788-3B83-4B87-8246-5E00F4C32DEC}" dt="2018-01-02T03:55:23.039" v="55" actId="478"/>
          <ac:spMkLst>
            <pc:docMk/>
            <pc:sldMk cId="246945749" sldId="384"/>
            <ac:spMk id="5" creationId="{39732198-9D13-4502-8453-6FF1783CD17A}"/>
          </ac:spMkLst>
        </pc:spChg>
        <pc:spChg chg="add del mod">
          <ac:chgData name="Lawson, Nicholaus" userId="0dc93f86-19d7-4745-9869-e498de3ea8b4" providerId="ADAL" clId="{277BD788-3B83-4B87-8246-5E00F4C32DEC}" dt="2018-01-02T04:06:37.736" v="389" actId="120"/>
          <ac:spMkLst>
            <pc:docMk/>
            <pc:sldMk cId="246945749" sldId="384"/>
            <ac:spMk id="14339" creationId="{00000000-0000-0000-0000-000000000000}"/>
          </ac:spMkLst>
        </pc:spChg>
        <pc:spChg chg="mod">
          <ac:chgData name="Lawson, Nicholaus" userId="0dc93f86-19d7-4745-9869-e498de3ea8b4" providerId="ADAL" clId="{277BD788-3B83-4B87-8246-5E00F4C32DEC}" dt="2018-01-02T03:55:28.495" v="82" actId="20577"/>
          <ac:spMkLst>
            <pc:docMk/>
            <pc:sldMk cId="246945749" sldId="384"/>
            <ac:spMk id="14340" creationId="{00000000-0000-0000-0000-000000000000}"/>
          </ac:spMkLst>
        </pc:spChg>
        <pc:picChg chg="add del">
          <ac:chgData name="Lawson, Nicholaus" userId="0dc93f86-19d7-4745-9869-e498de3ea8b4" providerId="ADAL" clId="{277BD788-3B83-4B87-8246-5E00F4C32DEC}" dt="2018-01-02T04:03:52.384" v="260" actId="478"/>
          <ac:picMkLst>
            <pc:docMk/>
            <pc:sldMk cId="246945749" sldId="384"/>
            <ac:picMk id="2" creationId="{00000000-0000-0000-0000-000000000000}"/>
          </ac:picMkLst>
        </pc:picChg>
        <pc:picChg chg="add mod">
          <ac:chgData name="Lawson, Nicholaus" userId="0dc93f86-19d7-4745-9869-e498de3ea8b4" providerId="ADAL" clId="{277BD788-3B83-4B87-8246-5E00F4C32DEC}" dt="2018-01-02T04:04:03.677" v="263" actId="14100"/>
          <ac:picMkLst>
            <pc:docMk/>
            <pc:sldMk cId="246945749" sldId="384"/>
            <ac:picMk id="3" creationId="{D2A17CC3-A443-430C-BB32-61E825D2492C}"/>
          </ac:picMkLst>
        </pc:picChg>
      </pc:sldChg>
      <pc:sldChg chg="add del">
        <pc:chgData name="Lawson, Nicholaus" userId="0dc93f86-19d7-4745-9869-e498de3ea8b4" providerId="ADAL" clId="{277BD788-3B83-4B87-8246-5E00F4C32DEC}" dt="2018-01-02T03:54:26.283" v="16" actId="2696"/>
        <pc:sldMkLst>
          <pc:docMk/>
          <pc:sldMk cId="4065332530" sldId="384"/>
        </pc:sldMkLst>
      </pc:sldChg>
      <pc:sldChg chg="modSp add">
        <pc:chgData name="Lawson, Nicholaus" userId="0dc93f86-19d7-4745-9869-e498de3ea8b4" providerId="ADAL" clId="{277BD788-3B83-4B87-8246-5E00F4C32DEC}" dt="2018-01-02T04:12:22.995" v="484" actId="20577"/>
        <pc:sldMkLst>
          <pc:docMk/>
          <pc:sldMk cId="29351578" sldId="385"/>
        </pc:sldMkLst>
        <pc:spChg chg="mod">
          <ac:chgData name="Lawson, Nicholaus" userId="0dc93f86-19d7-4745-9869-e498de3ea8b4" providerId="ADAL" clId="{277BD788-3B83-4B87-8246-5E00F4C32DEC}" dt="2018-01-02T04:11:43.058" v="434" actId="27636"/>
          <ac:spMkLst>
            <pc:docMk/>
            <pc:sldMk cId="29351578" sldId="385"/>
            <ac:spMk id="151554" creationId="{00000000-0000-0000-0000-000000000000}"/>
          </ac:spMkLst>
        </pc:spChg>
        <pc:spChg chg="mod">
          <ac:chgData name="Lawson, Nicholaus" userId="0dc93f86-19d7-4745-9869-e498de3ea8b4" providerId="ADAL" clId="{277BD788-3B83-4B87-8246-5E00F4C32DEC}" dt="2018-01-02T04:12:22.995" v="484" actId="20577"/>
          <ac:spMkLst>
            <pc:docMk/>
            <pc:sldMk cId="29351578" sldId="385"/>
            <ac:spMk id="151555" creationId="{00000000-0000-0000-0000-000000000000}"/>
          </ac:spMkLst>
        </pc:spChg>
      </pc:sldChg>
      <pc:sldChg chg="addSp modSp add">
        <pc:chgData name="Lawson, Nicholaus" userId="0dc93f86-19d7-4745-9869-e498de3ea8b4" providerId="ADAL" clId="{277BD788-3B83-4B87-8246-5E00F4C32DEC}" dt="2018-01-02T04:19:25.061" v="845" actId="1076"/>
        <pc:sldMkLst>
          <pc:docMk/>
          <pc:sldMk cId="4139365965" sldId="386"/>
        </pc:sldMkLst>
        <pc:spChg chg="mod">
          <ac:chgData name="Lawson, Nicholaus" userId="0dc93f86-19d7-4745-9869-e498de3ea8b4" providerId="ADAL" clId="{277BD788-3B83-4B87-8246-5E00F4C32DEC}" dt="2018-01-02T04:16:53.953" v="779" actId="20577"/>
          <ac:spMkLst>
            <pc:docMk/>
            <pc:sldMk cId="4139365965" sldId="386"/>
            <ac:spMk id="151554" creationId="{00000000-0000-0000-0000-000000000000}"/>
          </ac:spMkLst>
        </pc:spChg>
        <pc:spChg chg="mod">
          <ac:chgData name="Lawson, Nicholaus" userId="0dc93f86-19d7-4745-9869-e498de3ea8b4" providerId="ADAL" clId="{277BD788-3B83-4B87-8246-5E00F4C32DEC}" dt="2018-01-02T04:17:09.894" v="841" actId="20577"/>
          <ac:spMkLst>
            <pc:docMk/>
            <pc:sldMk cId="4139365965" sldId="386"/>
            <ac:spMk id="151555" creationId="{00000000-0000-0000-0000-000000000000}"/>
          </ac:spMkLst>
        </pc:spChg>
        <pc:picChg chg="add mod">
          <ac:chgData name="Lawson, Nicholaus" userId="0dc93f86-19d7-4745-9869-e498de3ea8b4" providerId="ADAL" clId="{277BD788-3B83-4B87-8246-5E00F4C32DEC}" dt="2018-01-02T04:19:10.716" v="843" actId="1076"/>
          <ac:picMkLst>
            <pc:docMk/>
            <pc:sldMk cId="4139365965" sldId="386"/>
            <ac:picMk id="2" creationId="{53537C86-AA6E-4DFD-AFF2-023E511EADBD}"/>
          </ac:picMkLst>
        </pc:picChg>
        <pc:picChg chg="add mod">
          <ac:chgData name="Lawson, Nicholaus" userId="0dc93f86-19d7-4745-9869-e498de3ea8b4" providerId="ADAL" clId="{277BD788-3B83-4B87-8246-5E00F4C32DEC}" dt="2018-01-02T04:19:25.061" v="845" actId="1076"/>
          <ac:picMkLst>
            <pc:docMk/>
            <pc:sldMk cId="4139365965" sldId="386"/>
            <ac:picMk id="3" creationId="{A99E2848-84D3-47B5-9438-4D18734DB115}"/>
          </ac:picMkLst>
        </pc:picChg>
      </pc:sldChg>
      <pc:sldChg chg="modSp add">
        <pc:chgData name="Lawson, Nicholaus" userId="0dc93f86-19d7-4745-9869-e498de3ea8b4" providerId="ADAL" clId="{277BD788-3B83-4B87-8246-5E00F4C32DEC}" dt="2018-01-02T05:10:00.155" v="969" actId="20577"/>
        <pc:sldMkLst>
          <pc:docMk/>
          <pc:sldMk cId="708768861" sldId="387"/>
        </pc:sldMkLst>
        <pc:spChg chg="mod">
          <ac:chgData name="Lawson, Nicholaus" userId="0dc93f86-19d7-4745-9869-e498de3ea8b4" providerId="ADAL" clId="{277BD788-3B83-4B87-8246-5E00F4C32DEC}" dt="2018-01-02T04:58:06.541" v="865" actId="20577"/>
          <ac:spMkLst>
            <pc:docMk/>
            <pc:sldMk cId="708768861" sldId="387"/>
            <ac:spMk id="2" creationId="{06D87F54-A294-497C-8C86-DC66479842CE}"/>
          </ac:spMkLst>
        </pc:spChg>
        <pc:spChg chg="mod">
          <ac:chgData name="Lawson, Nicholaus" userId="0dc93f86-19d7-4745-9869-e498de3ea8b4" providerId="ADAL" clId="{277BD788-3B83-4B87-8246-5E00F4C32DEC}" dt="2018-01-02T05:10:00.155" v="969" actId="20577"/>
          <ac:spMkLst>
            <pc:docMk/>
            <pc:sldMk cId="708768861" sldId="387"/>
            <ac:spMk id="3" creationId="{D4B6CC05-F416-44B7-9D7A-A9F6065789B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2066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notes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64515"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8052900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09354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a:t>If the invoicing system and the order</a:t>
            </a:r>
            <a:r>
              <a:rPr lang="en-US" baseline="0" dirty="0"/>
              <a:t> filing system each have their own copy of customer data, then this could lead to inconsistencies. What if one file changes the address or account valance of a customer, but the other one does not? In this case, we would have inconsistent data, which is not good for the organization. Data duplication is one of the biggest problems in data management, and databases are designed to eliminate or reduce duplication.</a:t>
            </a:r>
          </a:p>
          <a:p>
            <a:endParaRPr lang="en-US" baseline="0" dirty="0"/>
          </a:p>
          <a:p>
            <a:r>
              <a:rPr lang="en-US" baseline="0" dirty="0"/>
              <a:t>The Pine Valley Furniture (PVF) company will be an ongoing case in this textbook. You will become very familiar with PVF over time.</a:t>
            </a:r>
            <a:endParaRPr lang="en-US" dirty="0"/>
          </a:p>
        </p:txBody>
      </p:sp>
    </p:spTree>
    <p:extLst>
      <p:ext uri="{BB962C8B-B14F-4D97-AF65-F5344CB8AC3E}">
        <p14:creationId xmlns:p14="http://schemas.microsoft.com/office/powerpoint/2010/main" val="1854041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1150938" y="692150"/>
            <a:ext cx="4556125" cy="3416300"/>
          </a:xfrm>
          <a:ln/>
        </p:spPr>
      </p:sp>
      <p:sp>
        <p:nvSpPr>
          <p:cNvPr id="737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Although wasted space is an issue with data redundancy,</a:t>
            </a:r>
            <a:r>
              <a:rPr lang="en-US" altLang="en-US" baseline="0" dirty="0"/>
              <a:t> it has become less of a problem over time. Storage media is increasingly becoming less and less expensive.</a:t>
            </a:r>
          </a:p>
          <a:p>
            <a:pPr eaLnBrk="1" hangingPunct="1"/>
            <a:endParaRPr lang="en-US" altLang="en-US" baseline="0" dirty="0"/>
          </a:p>
          <a:p>
            <a:pPr eaLnBrk="1" hangingPunct="1"/>
            <a:r>
              <a:rPr lang="en-US" altLang="en-US" baseline="0" dirty="0"/>
              <a:t>The real problem, as mentioned earlier, is with data inconsistencies. The term “data integrity” refers to ensuring the validity, security, and availability of a company’s data. Traditional file processing systems have a difficult time ensuring data integrity.</a:t>
            </a:r>
            <a:endParaRPr lang="en-US" altLang="en-US" dirty="0"/>
          </a:p>
        </p:txBody>
      </p:sp>
    </p:spTree>
    <p:extLst>
      <p:ext uri="{BB962C8B-B14F-4D97-AF65-F5344CB8AC3E}">
        <p14:creationId xmlns:p14="http://schemas.microsoft.com/office/powerpoint/2010/main" val="645334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1150938" y="692150"/>
            <a:ext cx="4556125" cy="3416300"/>
          </a:xfrm>
          <a:ln/>
        </p:spPr>
      </p:sp>
      <p:sp>
        <p:nvSpPr>
          <p:cNvPr id="747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4156662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1150938" y="692150"/>
            <a:ext cx="4556125" cy="3416300"/>
          </a:xfrm>
          <a:ln/>
        </p:spPr>
      </p:sp>
      <p:sp>
        <p:nvSpPr>
          <p:cNvPr id="757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The database</a:t>
            </a:r>
            <a:r>
              <a:rPr lang="en-US" altLang="en-US" baseline="0" dirty="0"/>
              <a:t> management system (DBMS) is </a:t>
            </a:r>
            <a:r>
              <a:rPr lang="en-US" sz="1200" b="0" i="0" u="none" strike="noStrike" kern="1200" baseline="0" dirty="0">
                <a:solidFill>
                  <a:schemeClr val="tx1"/>
                </a:solidFill>
                <a:latin typeface="Times New Roman" pitchFamily="18" charset="0"/>
                <a:ea typeface="+mn-ea"/>
                <a:cs typeface="Arial" charset="0"/>
              </a:rPr>
              <a:t>a software system that is used to create, maintain, and provide controlled access to user databases.</a:t>
            </a:r>
          </a:p>
          <a:p>
            <a:endParaRPr lang="en-US" altLang="en-US" sz="1200" b="0" i="0" u="none" strike="noStrike" kern="1200" baseline="0" dirty="0">
              <a:solidFill>
                <a:schemeClr val="tx1"/>
              </a:solidFill>
              <a:latin typeface="Times New Roman" pitchFamily="18" charset="0"/>
              <a:ea typeface="+mn-ea"/>
              <a:cs typeface="Arial" charset="0"/>
            </a:endParaRPr>
          </a:p>
          <a:p>
            <a:r>
              <a:rPr lang="en-US" altLang="en-US" sz="1200" b="0" i="0" u="none" strike="noStrike" kern="1200" baseline="0" dirty="0">
                <a:solidFill>
                  <a:schemeClr val="tx1"/>
                </a:solidFill>
                <a:latin typeface="Times New Roman" pitchFamily="18" charset="0"/>
                <a:ea typeface="+mn-ea"/>
                <a:cs typeface="Arial" charset="0"/>
              </a:rPr>
              <a:t>Most current DBMSs are in the form of </a:t>
            </a:r>
            <a:r>
              <a:rPr lang="en-US" altLang="en-US" sz="1200" b="1" i="0" u="none" strike="noStrike" kern="1200" baseline="0" dirty="0">
                <a:solidFill>
                  <a:schemeClr val="tx1"/>
                </a:solidFill>
                <a:latin typeface="Times New Roman" pitchFamily="18" charset="0"/>
                <a:ea typeface="+mn-ea"/>
                <a:cs typeface="Arial" charset="0"/>
              </a:rPr>
              <a:t>relational databases</a:t>
            </a:r>
            <a:r>
              <a:rPr lang="en-US" altLang="en-US" sz="1200" b="0" i="0" u="none" strike="noStrike" kern="1200" baseline="0" dirty="0">
                <a:solidFill>
                  <a:schemeClr val="tx1"/>
                </a:solidFill>
                <a:latin typeface="Times New Roman" pitchFamily="18" charset="0"/>
                <a:ea typeface="+mn-ea"/>
                <a:cs typeface="Arial" charset="0"/>
              </a:rPr>
              <a:t>, which </a:t>
            </a:r>
            <a:r>
              <a:rPr lang="en-US" sz="1200" b="0" i="0" u="none" strike="noStrike" kern="1200" baseline="0" dirty="0">
                <a:solidFill>
                  <a:schemeClr val="tx1"/>
                </a:solidFill>
                <a:latin typeface="Times New Roman" pitchFamily="18" charset="0"/>
                <a:ea typeface="+mn-ea"/>
                <a:cs typeface="Arial" charset="0"/>
              </a:rPr>
              <a:t>represent data as a collection of tables in which all data relationships are represented by common values in related tables. We will explore relational databases in detail throughout this course.</a:t>
            </a:r>
          </a:p>
          <a:p>
            <a:endParaRPr lang="en-US" altLang="en-US" sz="1200" b="0" i="0" u="none" strike="noStrike" kern="1200" baseline="0" dirty="0">
              <a:solidFill>
                <a:schemeClr val="tx1"/>
              </a:solidFill>
              <a:latin typeface="Times New Roman" pitchFamily="18" charset="0"/>
              <a:ea typeface="+mn-ea"/>
              <a:cs typeface="Arial" charset="0"/>
            </a:endParaRPr>
          </a:p>
          <a:p>
            <a:r>
              <a:rPr lang="en-US" altLang="en-US" sz="1200" b="0" i="0" u="none" strike="noStrike" kern="1200" baseline="0" dirty="0">
                <a:solidFill>
                  <a:schemeClr val="tx1"/>
                </a:solidFill>
                <a:latin typeface="Times New Roman" pitchFamily="18" charset="0"/>
                <a:ea typeface="+mn-ea"/>
                <a:cs typeface="Arial" charset="0"/>
              </a:rPr>
              <a:t>Note that because all the data is shared in a central database, there is no longer the need for separate systems and programs to maintain their own copy of the data. This reduces duplication and increases integrity.</a:t>
            </a:r>
          </a:p>
          <a:p>
            <a:endParaRPr lang="en-US" altLang="en-US" sz="1200" b="0" i="0" u="none" strike="noStrike" kern="1200" baseline="0" dirty="0">
              <a:solidFill>
                <a:schemeClr val="tx1"/>
              </a:solidFill>
              <a:latin typeface="Times New Roman" pitchFamily="18" charset="0"/>
              <a:ea typeface="+mn-ea"/>
              <a:cs typeface="Arial" charset="0"/>
            </a:endParaRPr>
          </a:p>
          <a:p>
            <a:r>
              <a:rPr lang="en-US" altLang="en-US" sz="1200" b="0" i="0" u="none" strike="noStrike" kern="1200" baseline="0" dirty="0">
                <a:solidFill>
                  <a:schemeClr val="tx1"/>
                </a:solidFill>
                <a:latin typeface="Times New Roman" pitchFamily="18" charset="0"/>
                <a:ea typeface="+mn-ea"/>
                <a:cs typeface="Arial" charset="0"/>
              </a:rPr>
              <a:t>Point out the Client/Server aspect of this – left side can be clients or can have even further left side that is web browser….DBMS is the server.</a:t>
            </a:r>
          </a:p>
          <a:p>
            <a:endParaRPr lang="en-US" altLang="en-US" dirty="0"/>
          </a:p>
        </p:txBody>
      </p:sp>
    </p:spTree>
    <p:extLst>
      <p:ext uri="{BB962C8B-B14F-4D97-AF65-F5344CB8AC3E}">
        <p14:creationId xmlns:p14="http://schemas.microsoft.com/office/powerpoint/2010/main" val="3636978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1150938" y="692150"/>
            <a:ext cx="4556125" cy="3416300"/>
          </a:xfrm>
          <a:ln/>
        </p:spPr>
      </p:sp>
      <p:sp>
        <p:nvSpPr>
          <p:cNvPr id="788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901930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1150938" y="692150"/>
            <a:ext cx="4556125" cy="3416300"/>
          </a:xfrm>
          <a:ln/>
        </p:spPr>
      </p:sp>
      <p:sp>
        <p:nvSpPr>
          <p:cNvPr id="788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937925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1150938" y="692150"/>
            <a:ext cx="4556125" cy="3416300"/>
          </a:xfrm>
          <a:ln/>
        </p:spPr>
      </p:sp>
      <p:sp>
        <p:nvSpPr>
          <p:cNvPr id="788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902433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1150938" y="692150"/>
            <a:ext cx="4556125" cy="3416300"/>
          </a:xfrm>
          <a:ln/>
        </p:spPr>
      </p:sp>
      <p:sp>
        <p:nvSpPr>
          <p:cNvPr id="798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Here we see the distinction between an</a:t>
            </a:r>
            <a:r>
              <a:rPr lang="en-US" altLang="en-US" baseline="0" dirty="0"/>
              <a:t> enterprise data model and a project data model. The enterprise-level model is more of a bird’s eye view, and less detailed than a project-level model. </a:t>
            </a:r>
          </a:p>
          <a:p>
            <a:pPr eaLnBrk="1" hangingPunct="1"/>
            <a:endParaRPr lang="en-US" altLang="en-US" baseline="0" dirty="0"/>
          </a:p>
          <a:p>
            <a:pPr eaLnBrk="1" hangingPunct="1"/>
            <a:r>
              <a:rPr lang="en-US" altLang="en-US" baseline="0" dirty="0"/>
              <a:t>Entities are represented by boxes. Relationships are represented by lines between the boxes. Attributes, which describe the important characteristics of an entity, are represented by the verbiage within the boxes.</a:t>
            </a:r>
            <a:endParaRPr lang="en-US" altLang="en-US" dirty="0"/>
          </a:p>
        </p:txBody>
      </p:sp>
    </p:spTree>
    <p:extLst>
      <p:ext uri="{BB962C8B-B14F-4D97-AF65-F5344CB8AC3E}">
        <p14:creationId xmlns:p14="http://schemas.microsoft.com/office/powerpoint/2010/main" val="37422423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1150938" y="692150"/>
            <a:ext cx="4556125" cy="3416300"/>
          </a:xfrm>
          <a:ln/>
        </p:spPr>
      </p:sp>
      <p:sp>
        <p:nvSpPr>
          <p:cNvPr id="808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The relationship</a:t>
            </a:r>
            <a:r>
              <a:rPr lang="en-US" altLang="en-US" baseline="0" dirty="0"/>
              <a:t> between customers and orders is one-to-many. The crows feet of the relationship line indicates the many side of the relationship.</a:t>
            </a:r>
            <a:endParaRPr lang="en-US" altLang="en-US" dirty="0"/>
          </a:p>
        </p:txBody>
      </p:sp>
    </p:spTree>
    <p:extLst>
      <p:ext uri="{BB962C8B-B14F-4D97-AF65-F5344CB8AC3E}">
        <p14:creationId xmlns:p14="http://schemas.microsoft.com/office/powerpoint/2010/main" val="4294716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1150938" y="692150"/>
            <a:ext cx="4556125" cy="3416300"/>
          </a:xfrm>
          <a:ln/>
        </p:spPr>
      </p:sp>
      <p:sp>
        <p:nvSpPr>
          <p:cNvPr id="819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Here we see another one-to-many relationship, this time between orders and order lines.</a:t>
            </a:r>
          </a:p>
          <a:p>
            <a:pPr eaLnBrk="1" hangingPunct="1"/>
            <a:endParaRPr lang="en-US" altLang="en-US" dirty="0"/>
          </a:p>
          <a:p>
            <a:pPr eaLnBrk="1" hangingPunct="1"/>
            <a:r>
              <a:rPr lang="en-US" altLang="en-US" dirty="0"/>
              <a:t>Note that some of the attributes are underlined and in bold. This typically represents an identifier attribute, which is a unique identifier of the entity. For example, only one customer can have a particular customer ID.</a:t>
            </a:r>
          </a:p>
        </p:txBody>
      </p:sp>
    </p:spTree>
    <p:extLst>
      <p:ext uri="{BB962C8B-B14F-4D97-AF65-F5344CB8AC3E}">
        <p14:creationId xmlns:p14="http://schemas.microsoft.com/office/powerpoint/2010/main" val="1702932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1150938" y="692150"/>
            <a:ext cx="4556125" cy="3416300"/>
          </a:xfrm>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67371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xfrm>
            <a:off x="1150938" y="692150"/>
            <a:ext cx="4556125" cy="3416300"/>
          </a:xfrm>
          <a:ln/>
        </p:spPr>
      </p:sp>
      <p:sp>
        <p:nvSpPr>
          <p:cNvPr id="829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Another one-to-many (M:N) relationship. There may be several</a:t>
            </a:r>
            <a:r>
              <a:rPr lang="en-US" altLang="en-US" baseline="0" dirty="0"/>
              <a:t> order line for the same product. But each order line belongs is associated with only one product.</a:t>
            </a:r>
            <a:endParaRPr lang="en-US" altLang="en-US" dirty="0"/>
          </a:p>
        </p:txBody>
      </p:sp>
    </p:spTree>
    <p:extLst>
      <p:ext uri="{BB962C8B-B14F-4D97-AF65-F5344CB8AC3E}">
        <p14:creationId xmlns:p14="http://schemas.microsoft.com/office/powerpoint/2010/main" val="21170669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xfrm>
            <a:off x="1150938" y="692150"/>
            <a:ext cx="4556125" cy="3416300"/>
          </a:xfrm>
          <a:ln/>
        </p:spPr>
      </p:sp>
      <p:sp>
        <p:nvSpPr>
          <p:cNvPr id="839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Notice that the Order Line entity has curved corners. This is the symbol of an “associative entity”, so called because it’s main purpose is</a:t>
            </a:r>
            <a:r>
              <a:rPr lang="en-US" altLang="en-US" baseline="0" dirty="0"/>
              <a:t> to represent an association between two other entities. A particular order can involve purchase of many products. Also, a particular product could be involved in many orders.  In a sense an associative entity could be thought of as a combination entity/relationship.</a:t>
            </a:r>
          </a:p>
          <a:p>
            <a:pPr eaLnBrk="1" hangingPunct="1"/>
            <a:endParaRPr lang="en-US" altLang="en-US" baseline="0" dirty="0"/>
          </a:p>
          <a:p>
            <a:pPr eaLnBrk="1" hangingPunct="1"/>
            <a:r>
              <a:rPr lang="en-US" altLang="en-US" baseline="0" dirty="0"/>
              <a:t>We will discuss many of these concepts in detail when we get to chapter 2.</a:t>
            </a:r>
            <a:endParaRPr lang="en-US" altLang="en-US" dirty="0"/>
          </a:p>
        </p:txBody>
      </p:sp>
    </p:spTree>
    <p:extLst>
      <p:ext uri="{BB962C8B-B14F-4D97-AF65-F5344CB8AC3E}">
        <p14:creationId xmlns:p14="http://schemas.microsoft.com/office/powerpoint/2010/main" val="17175635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1150938" y="692150"/>
            <a:ext cx="4556125" cy="3416300"/>
          </a:xfrm>
          <a:ln/>
        </p:spPr>
      </p:sp>
      <p:sp>
        <p:nvSpPr>
          <p:cNvPr id="849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Note that the enterprise model doesn’t contain some details, including the attributes of the entities, as well as the associative entities. In this sense it is a more summarized view, and simpler to look at.</a:t>
            </a:r>
            <a:r>
              <a:rPr lang="en-US" altLang="en-US" baseline="0" dirty="0"/>
              <a:t> This is in contrast to the project-level model which is much more detailed.</a:t>
            </a:r>
            <a:endParaRPr lang="en-US" altLang="en-US" dirty="0"/>
          </a:p>
        </p:txBody>
      </p:sp>
    </p:spTree>
    <p:extLst>
      <p:ext uri="{BB962C8B-B14F-4D97-AF65-F5344CB8AC3E}">
        <p14:creationId xmlns:p14="http://schemas.microsoft.com/office/powerpoint/2010/main" val="35714297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1150938" y="692150"/>
            <a:ext cx="4556125" cy="3416300"/>
          </a:xfrm>
          <a:ln/>
        </p:spPr>
      </p:sp>
      <p:sp>
        <p:nvSpPr>
          <p:cNvPr id="768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There are many advantages of databases of traditional files. </a:t>
            </a:r>
          </a:p>
        </p:txBody>
      </p:sp>
    </p:spTree>
    <p:extLst>
      <p:ext uri="{BB962C8B-B14F-4D97-AF65-F5344CB8AC3E}">
        <p14:creationId xmlns:p14="http://schemas.microsoft.com/office/powerpoint/2010/main" val="1411034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1150938" y="692150"/>
            <a:ext cx="4556125" cy="3416300"/>
          </a:xfrm>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But there are also costs and risks. It is not an easy thing to convert from traditional</a:t>
            </a:r>
            <a:r>
              <a:rPr lang="en-US" altLang="en-US" baseline="0" dirty="0"/>
              <a:t> file processing systems to databases. Although the end result is usually beneficial to the organization, the costs of converting are significant, especially for a large company.</a:t>
            </a:r>
            <a:endParaRPr lang="en-US" altLang="en-US" dirty="0"/>
          </a:p>
        </p:txBody>
      </p:sp>
    </p:spTree>
    <p:extLst>
      <p:ext uri="{BB962C8B-B14F-4D97-AF65-F5344CB8AC3E}">
        <p14:creationId xmlns:p14="http://schemas.microsoft.com/office/powerpoint/2010/main" val="1163411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1150938" y="692150"/>
            <a:ext cx="4556125" cy="3416300"/>
          </a:xfrm>
          <a:ln/>
        </p:spPr>
      </p:sp>
      <p:sp>
        <p:nvSpPr>
          <p:cNvPr id="860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1" i="0" u="none" strike="noStrike" kern="1200" baseline="0" dirty="0">
                <a:solidFill>
                  <a:schemeClr val="tx1"/>
                </a:solidFill>
                <a:latin typeface="Times New Roman" pitchFamily="18" charset="0"/>
                <a:ea typeface="+mn-ea"/>
                <a:cs typeface="Arial" charset="0"/>
              </a:rPr>
              <a:t>Data modeling and design tools </a:t>
            </a:r>
            <a:r>
              <a:rPr lang="en-US" sz="1200" b="0" i="0" u="none" strike="noStrike" kern="1200" baseline="0" dirty="0">
                <a:solidFill>
                  <a:schemeClr val="tx1"/>
                </a:solidFill>
                <a:latin typeface="Times New Roman" pitchFamily="18" charset="0"/>
                <a:ea typeface="+mn-ea"/>
                <a:cs typeface="Arial" charset="0"/>
              </a:rPr>
              <a:t>are automated tools used to design databases and application programs. These tools help with creation of data models and in some cases can also help automatically generate the “code” needed to create the database.</a:t>
            </a:r>
          </a:p>
          <a:p>
            <a:endParaRPr lang="en-US" altLang="en-US" sz="1200" b="0" i="0" u="none" strike="noStrike" kern="1200" baseline="0" dirty="0">
              <a:solidFill>
                <a:schemeClr val="tx1"/>
              </a:solidFill>
              <a:latin typeface="Times New Roman" pitchFamily="18" charset="0"/>
              <a:ea typeface="+mn-ea"/>
              <a:cs typeface="Arial" charset="0"/>
            </a:endParaRPr>
          </a:p>
          <a:p>
            <a:r>
              <a:rPr lang="en-US" sz="1200" b="0" i="0" u="none" strike="noStrike" kern="1200" baseline="0" dirty="0">
                <a:solidFill>
                  <a:schemeClr val="tx1"/>
                </a:solidFill>
                <a:latin typeface="Times New Roman" pitchFamily="18" charset="0"/>
                <a:ea typeface="+mn-ea"/>
                <a:cs typeface="Arial" charset="0"/>
              </a:rPr>
              <a:t>A </a:t>
            </a:r>
            <a:r>
              <a:rPr lang="en-US" sz="1200" b="1" i="0" u="none" strike="noStrike" kern="1200" baseline="0" dirty="0">
                <a:solidFill>
                  <a:schemeClr val="tx1"/>
                </a:solidFill>
                <a:latin typeface="Times New Roman" pitchFamily="18" charset="0"/>
                <a:ea typeface="+mn-ea"/>
                <a:cs typeface="Arial" charset="0"/>
              </a:rPr>
              <a:t>repository </a:t>
            </a:r>
            <a:r>
              <a:rPr lang="en-US" sz="1200" b="0" i="0" u="none" strike="noStrike" kern="1200" baseline="0" dirty="0">
                <a:solidFill>
                  <a:schemeClr val="tx1"/>
                </a:solidFill>
                <a:latin typeface="Times New Roman" pitchFamily="18" charset="0"/>
                <a:ea typeface="+mn-ea"/>
                <a:cs typeface="Arial" charset="0"/>
              </a:rPr>
              <a:t>is a centralized knowledge base for all data definitions, data relationships, screen and report formats, and other system components. In other words, the metadata resides in the repository.</a:t>
            </a:r>
          </a:p>
          <a:p>
            <a:endParaRPr lang="en-US" altLang="en-US" sz="1200" b="0" i="0" u="none" strike="noStrike" kern="1200" baseline="0" dirty="0">
              <a:solidFill>
                <a:schemeClr val="tx1"/>
              </a:solidFill>
              <a:latin typeface="Times New Roman" pitchFamily="18" charset="0"/>
              <a:ea typeface="+mn-ea"/>
              <a:cs typeface="Arial" charset="0"/>
            </a:endParaRPr>
          </a:p>
          <a:p>
            <a:r>
              <a:rPr lang="en-US" sz="1200" b="1" i="0" u="none" strike="noStrike" kern="1200" baseline="0" dirty="0">
                <a:solidFill>
                  <a:schemeClr val="tx1"/>
                </a:solidFill>
                <a:latin typeface="Times New Roman" pitchFamily="18" charset="0"/>
                <a:ea typeface="+mn-ea"/>
                <a:cs typeface="Arial" charset="0"/>
              </a:rPr>
              <a:t>DBMS</a:t>
            </a:r>
            <a:r>
              <a:rPr lang="en-US" sz="1200" b="0" i="0" u="none" strike="noStrike" kern="1200" baseline="0" dirty="0">
                <a:solidFill>
                  <a:schemeClr val="tx1"/>
                </a:solidFill>
                <a:latin typeface="Times New Roman" pitchFamily="18" charset="0"/>
                <a:ea typeface="+mn-ea"/>
                <a:cs typeface="Arial" charset="0"/>
              </a:rPr>
              <a:t> is a software system that is used to create, maintain, and provide controlled access to databases. A </a:t>
            </a:r>
            <a:r>
              <a:rPr lang="en-US" sz="1200" b="1" i="0" u="none" strike="noStrike" kern="1200" baseline="0" dirty="0">
                <a:solidFill>
                  <a:schemeClr val="tx1"/>
                </a:solidFill>
                <a:latin typeface="Times New Roman" pitchFamily="18" charset="0"/>
                <a:ea typeface="+mn-ea"/>
                <a:cs typeface="Arial" charset="0"/>
              </a:rPr>
              <a:t>database</a:t>
            </a:r>
            <a:r>
              <a:rPr lang="en-US" sz="1200" b="0" i="0" u="none" strike="noStrike" kern="1200" baseline="0" dirty="0">
                <a:solidFill>
                  <a:schemeClr val="tx1"/>
                </a:solidFill>
                <a:latin typeface="Times New Roman" pitchFamily="18" charset="0"/>
                <a:ea typeface="+mn-ea"/>
                <a:cs typeface="Arial" charset="0"/>
              </a:rPr>
              <a:t> is an organized collection of logically related data, usually designed to meet the information needs of multiple users in an organization. A database is not the same as a repository. The database contains data, whereas the repository contains metadata. In other words, the repository defines the structure of the data.</a:t>
            </a:r>
          </a:p>
          <a:p>
            <a:endParaRPr lang="en-US" altLang="en-US" sz="1200" b="0" i="0" u="none" strike="noStrike" kern="1200" baseline="0" dirty="0">
              <a:solidFill>
                <a:schemeClr val="tx1"/>
              </a:solidFill>
              <a:latin typeface="Times New Roman" pitchFamily="18" charset="0"/>
              <a:ea typeface="+mn-ea"/>
              <a:cs typeface="Arial" charset="0"/>
            </a:endParaRPr>
          </a:p>
          <a:p>
            <a:r>
              <a:rPr lang="en-US" altLang="en-US" sz="1200" b="1" i="0" u="none" strike="noStrike" kern="1200" baseline="0" dirty="0">
                <a:solidFill>
                  <a:schemeClr val="tx1"/>
                </a:solidFill>
                <a:latin typeface="Times New Roman" pitchFamily="18" charset="0"/>
                <a:ea typeface="+mn-ea"/>
                <a:cs typeface="Arial" charset="0"/>
              </a:rPr>
              <a:t>Application programs </a:t>
            </a:r>
            <a:r>
              <a:rPr lang="en-US" altLang="en-US" sz="1200" b="0" i="0" u="none" strike="noStrike" kern="1200" baseline="0" dirty="0">
                <a:solidFill>
                  <a:schemeClr val="tx1"/>
                </a:solidFill>
                <a:latin typeface="Times New Roman" pitchFamily="18" charset="0"/>
                <a:ea typeface="+mn-ea"/>
                <a:cs typeface="Arial" charset="0"/>
              </a:rPr>
              <a:t>interact with the database to provide functionality of use for the company. Relating this to figure 1-2, the application programs fulfill the order processing, invoicing, and payroll functions. </a:t>
            </a:r>
          </a:p>
          <a:p>
            <a:endParaRPr lang="en-US" altLang="en-US" sz="1200" b="0" i="0" u="none" strike="noStrike" kern="1200" baseline="0" dirty="0">
              <a:solidFill>
                <a:schemeClr val="tx1"/>
              </a:solidFill>
              <a:latin typeface="Times New Roman" pitchFamily="18" charset="0"/>
              <a:ea typeface="+mn-ea"/>
              <a:cs typeface="Arial" charset="0"/>
            </a:endParaRPr>
          </a:p>
          <a:p>
            <a:r>
              <a:rPr lang="en-US" sz="1200" b="0" i="0" u="none" strike="noStrike" kern="1200" baseline="0" dirty="0">
                <a:solidFill>
                  <a:schemeClr val="tx1"/>
                </a:solidFill>
                <a:latin typeface="Times New Roman" pitchFamily="18" charset="0"/>
                <a:ea typeface="+mn-ea"/>
                <a:cs typeface="Arial" charset="0"/>
              </a:rPr>
              <a:t>The </a:t>
            </a:r>
            <a:r>
              <a:rPr lang="en-US" sz="1200" b="1" i="0" u="none" strike="noStrike" kern="1200" baseline="0" dirty="0">
                <a:solidFill>
                  <a:schemeClr val="tx1"/>
                </a:solidFill>
                <a:latin typeface="Times New Roman" pitchFamily="18" charset="0"/>
                <a:ea typeface="+mn-ea"/>
                <a:cs typeface="Arial" charset="0"/>
              </a:rPr>
              <a:t>user interface </a:t>
            </a:r>
            <a:r>
              <a:rPr lang="en-US" sz="1200" b="0" i="0" u="none" strike="noStrike" kern="1200" baseline="0" dirty="0">
                <a:solidFill>
                  <a:schemeClr val="tx1"/>
                </a:solidFill>
                <a:latin typeface="Times New Roman" pitchFamily="18" charset="0"/>
                <a:ea typeface="+mn-ea"/>
                <a:cs typeface="Arial" charset="0"/>
              </a:rPr>
              <a:t>includes languages, menus, and other facilities by which users interact with various system components. Most application programs will involve user interfaces, because they will be directly used by people (users). However, not all applications involve user interfaces; some are run as batch programs in the background. For example, a program that prints paychecks may not include a user interface.</a:t>
            </a:r>
          </a:p>
          <a:p>
            <a:endParaRPr lang="en-US" altLang="en-US" sz="1200" b="0" i="0" u="none" strike="noStrike" kern="1200" baseline="0" dirty="0">
              <a:solidFill>
                <a:schemeClr val="tx1"/>
              </a:solidFill>
              <a:latin typeface="Times New Roman" pitchFamily="18" charset="0"/>
              <a:ea typeface="+mn-ea"/>
              <a:cs typeface="Arial" charset="0"/>
            </a:endParaRPr>
          </a:p>
          <a:p>
            <a:r>
              <a:rPr lang="en-US" altLang="en-US" sz="1200" b="0" i="0" u="none" strike="noStrike" kern="1200" baseline="0" dirty="0">
                <a:solidFill>
                  <a:schemeClr val="tx1"/>
                </a:solidFill>
                <a:latin typeface="Times New Roman" pitchFamily="18" charset="0"/>
                <a:ea typeface="+mn-ea"/>
                <a:cs typeface="Arial" charset="0"/>
              </a:rPr>
              <a:t>Different types of users include </a:t>
            </a:r>
            <a:r>
              <a:rPr lang="en-US" altLang="en-US" sz="1200" b="1" i="0" u="none" strike="noStrike" kern="1200" baseline="0" dirty="0">
                <a:solidFill>
                  <a:schemeClr val="tx1"/>
                </a:solidFill>
                <a:latin typeface="Times New Roman" pitchFamily="18" charset="0"/>
                <a:ea typeface="+mn-ea"/>
                <a:cs typeface="Arial" charset="0"/>
              </a:rPr>
              <a:t>d</a:t>
            </a:r>
            <a:r>
              <a:rPr lang="en-US" sz="1200" b="1" i="0" u="none" strike="noStrike" kern="1200" baseline="0" dirty="0">
                <a:solidFill>
                  <a:schemeClr val="tx1"/>
                </a:solidFill>
                <a:latin typeface="Times New Roman" pitchFamily="18" charset="0"/>
                <a:ea typeface="+mn-ea"/>
                <a:cs typeface="Arial" charset="0"/>
              </a:rPr>
              <a:t>ata and database administrators</a:t>
            </a:r>
            <a:r>
              <a:rPr lang="en-US" sz="1200" b="0" i="0" u="none" strike="noStrike" kern="1200" baseline="0" dirty="0">
                <a:solidFill>
                  <a:schemeClr val="tx1"/>
                </a:solidFill>
                <a:latin typeface="Times New Roman" pitchFamily="18" charset="0"/>
                <a:ea typeface="+mn-ea"/>
                <a:cs typeface="Arial" charset="0"/>
              </a:rPr>
              <a:t>, </a:t>
            </a:r>
            <a:r>
              <a:rPr lang="en-US" sz="1200" b="1" i="0" u="none" strike="noStrike" kern="1200" baseline="0" dirty="0">
                <a:solidFill>
                  <a:schemeClr val="tx1"/>
                </a:solidFill>
                <a:latin typeface="Times New Roman" pitchFamily="18" charset="0"/>
                <a:ea typeface="+mn-ea"/>
                <a:cs typeface="Arial" charset="0"/>
              </a:rPr>
              <a:t>system developers</a:t>
            </a:r>
            <a:r>
              <a:rPr lang="en-US" sz="1200" b="0" i="0" u="none" strike="noStrike" kern="1200" baseline="0" dirty="0">
                <a:solidFill>
                  <a:schemeClr val="tx1"/>
                </a:solidFill>
                <a:latin typeface="Times New Roman" pitchFamily="18" charset="0"/>
                <a:ea typeface="+mn-ea"/>
                <a:cs typeface="Arial" charset="0"/>
              </a:rPr>
              <a:t>, and </a:t>
            </a:r>
            <a:r>
              <a:rPr lang="en-US" sz="1200" b="1" i="0" u="none" strike="noStrike" kern="1200" baseline="0" dirty="0">
                <a:solidFill>
                  <a:schemeClr val="tx1"/>
                </a:solidFill>
                <a:latin typeface="Times New Roman" pitchFamily="18" charset="0"/>
                <a:ea typeface="+mn-ea"/>
                <a:cs typeface="Arial" charset="0"/>
              </a:rPr>
              <a:t>end users</a:t>
            </a:r>
            <a:r>
              <a:rPr lang="en-US" sz="1200" b="0" i="0" u="none" strike="noStrike" kern="1200" baseline="0" dirty="0">
                <a:solidFill>
                  <a:schemeClr val="tx1"/>
                </a:solidFill>
                <a:latin typeface="Times New Roman" pitchFamily="18" charset="0"/>
                <a:ea typeface="+mn-ea"/>
                <a:cs typeface="Arial" charset="0"/>
              </a:rPr>
              <a:t>.  The data administrators manage the data and database. The developers create the application programs. The end users are </a:t>
            </a:r>
            <a:r>
              <a:rPr lang="en-US" sz="1200" b="0" i="0" u="none" strike="noStrike" kern="1200" baseline="0" dirty="0" err="1">
                <a:solidFill>
                  <a:schemeClr val="tx1"/>
                </a:solidFill>
                <a:latin typeface="Times New Roman" pitchFamily="18" charset="0"/>
                <a:ea typeface="+mn-ea"/>
                <a:cs typeface="Arial" charset="0"/>
              </a:rPr>
              <a:t>peope</a:t>
            </a:r>
            <a:r>
              <a:rPr lang="en-US" sz="1200" b="0" i="0" u="none" strike="noStrike" kern="1200" baseline="0" dirty="0">
                <a:solidFill>
                  <a:schemeClr val="tx1"/>
                </a:solidFill>
                <a:latin typeface="Times New Roman" pitchFamily="18" charset="0"/>
                <a:ea typeface="+mn-ea"/>
                <a:cs typeface="Arial" charset="0"/>
              </a:rPr>
              <a:t> who use the systems for various business functions. These can include accountants, sales people, managers, etc. Database administrators and system developers are IT people, and their principal clientele involve end users.</a:t>
            </a:r>
            <a:endParaRPr lang="en-US" altLang="en-US" b="0" dirty="0"/>
          </a:p>
        </p:txBody>
      </p:sp>
    </p:spTree>
    <p:extLst>
      <p:ext uri="{BB962C8B-B14F-4D97-AF65-F5344CB8AC3E}">
        <p14:creationId xmlns:p14="http://schemas.microsoft.com/office/powerpoint/2010/main" val="6963221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1150938" y="692150"/>
            <a:ext cx="4556125" cy="3416300"/>
          </a:xfrm>
          <a:ln/>
        </p:spPr>
      </p:sp>
      <p:sp>
        <p:nvSpPr>
          <p:cNvPr id="870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592173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xfrm>
            <a:off x="1150938" y="692150"/>
            <a:ext cx="4556125" cy="3416300"/>
          </a:xfrm>
          <a:ln/>
        </p:spPr>
      </p:sp>
      <p:sp>
        <p:nvSpPr>
          <p:cNvPr id="880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88068"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36E29E63-E243-4DFE-8042-70066CEB81E0}" type="slidenum">
              <a:rPr lang="en-US" altLang="en-US"/>
              <a:pPr eaLnBrk="1" hangingPunct="1"/>
              <a:t>27</a:t>
            </a:fld>
            <a:endParaRPr lang="en-US" altLang="en-US"/>
          </a:p>
        </p:txBody>
      </p:sp>
    </p:spTree>
    <p:extLst>
      <p:ext uri="{BB962C8B-B14F-4D97-AF65-F5344CB8AC3E}">
        <p14:creationId xmlns:p14="http://schemas.microsoft.com/office/powerpoint/2010/main" val="36800271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a:t>How do we determine the type of data that is required and who within</a:t>
            </a:r>
            <a:r>
              <a:rPr lang="en-US" baseline="0" dirty="0"/>
              <a:t> the organization needs what data? Often this is done using matrixes. One type of matrix matches business functions with the data entity types they need; this is called a </a:t>
            </a:r>
            <a:r>
              <a:rPr lang="en-US" b="1" baseline="0" dirty="0"/>
              <a:t>function-to-data-entity</a:t>
            </a:r>
            <a:r>
              <a:rPr lang="en-US" baseline="0" dirty="0"/>
              <a:t> matrix.</a:t>
            </a:r>
            <a:endParaRPr lang="en-US" dirty="0"/>
          </a:p>
        </p:txBody>
      </p:sp>
    </p:spTree>
    <p:extLst>
      <p:ext uri="{BB962C8B-B14F-4D97-AF65-F5344CB8AC3E}">
        <p14:creationId xmlns:p14="http://schemas.microsoft.com/office/powerpoint/2010/main" val="32548134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1150938" y="692150"/>
            <a:ext cx="4556125" cy="3416300"/>
          </a:xfrm>
          <a:ln/>
        </p:spPr>
      </p:sp>
      <p:sp>
        <p:nvSpPr>
          <p:cNvPr id="952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The term “schema” here refers to the view you have of the system</a:t>
            </a:r>
            <a:r>
              <a:rPr lang="en-US" altLang="en-US" baseline="0" dirty="0"/>
              <a:t> being developed. Users of a system have one view, based on the reports, forms, and interactions they have with the system. Designers have s view of the entities, attributes, and relationships involved in the world being modeled (the conceptual schema), as well as a view of tables, fields, primary and foreign keys, together with an understanding of what makes a database well structured and efficient (the internal schema).</a:t>
            </a:r>
            <a:endParaRPr lang="en-US" altLang="en-US" dirty="0"/>
          </a:p>
        </p:txBody>
      </p:sp>
      <p:sp>
        <p:nvSpPr>
          <p:cNvPr id="95236"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4B75769F-0B91-4EEB-82FC-2CBF561CE2CB}" type="slidenum">
              <a:rPr lang="en-US" altLang="en-US"/>
              <a:pPr eaLnBrk="1" hangingPunct="1"/>
              <a:t>29</a:t>
            </a:fld>
            <a:endParaRPr lang="en-US" altLang="en-US"/>
          </a:p>
        </p:txBody>
      </p:sp>
    </p:spTree>
    <p:extLst>
      <p:ext uri="{BB962C8B-B14F-4D97-AF65-F5344CB8AC3E}">
        <p14:creationId xmlns:p14="http://schemas.microsoft.com/office/powerpoint/2010/main" val="979760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1150938" y="692150"/>
            <a:ext cx="4556125" cy="3416300"/>
          </a:xfrm>
          <a:ln/>
        </p:spPr>
      </p:sp>
      <p:sp>
        <p:nvSpPr>
          <p:cNvPr id="675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Data by itself is not very useful. It is only after the data has been processed, summarized, and organized that it becomes</a:t>
            </a:r>
            <a:r>
              <a:rPr lang="en-US" altLang="en-US" baseline="0" dirty="0"/>
              <a:t> useful for decision makers and knowledge workers. Processed data becomes </a:t>
            </a:r>
            <a:r>
              <a:rPr lang="en-US" altLang="en-US" b="1" baseline="0" dirty="0"/>
              <a:t>information</a:t>
            </a:r>
            <a:r>
              <a:rPr lang="en-US" altLang="en-US" baseline="0" dirty="0"/>
              <a:t>, which is often made available to users in the form of reports or graphical displays.</a:t>
            </a:r>
          </a:p>
          <a:p>
            <a:pPr eaLnBrk="1" hangingPunct="1"/>
            <a:endParaRPr lang="en-US" altLang="en-US" baseline="0" dirty="0"/>
          </a:p>
          <a:p>
            <a:pPr eaLnBrk="1" hangingPunct="1"/>
            <a:r>
              <a:rPr lang="en-US" altLang="en-US" baseline="0" dirty="0"/>
              <a:t>Metadata really pertains to the underlying structure of the data. When you </a:t>
            </a:r>
            <a:r>
              <a:rPr lang="en-US" altLang="en-US" i="1" baseline="0" dirty="0"/>
              <a:t>design</a:t>
            </a:r>
            <a:r>
              <a:rPr lang="en-US" altLang="en-US" baseline="0" dirty="0"/>
              <a:t> a database, you are specifying its </a:t>
            </a:r>
            <a:r>
              <a:rPr lang="en-US" altLang="en-US" b="1" baseline="0" dirty="0"/>
              <a:t>metadata</a:t>
            </a:r>
            <a:r>
              <a:rPr lang="en-US" altLang="en-US" baseline="0" dirty="0"/>
              <a:t>. When you </a:t>
            </a:r>
            <a:r>
              <a:rPr lang="en-US" altLang="en-US" i="1" baseline="0" dirty="0"/>
              <a:t>populate</a:t>
            </a:r>
            <a:r>
              <a:rPr lang="en-US" altLang="en-US" baseline="0" dirty="0"/>
              <a:t> the database, you are putting </a:t>
            </a:r>
            <a:r>
              <a:rPr lang="en-US" altLang="en-US" b="1" baseline="0" dirty="0"/>
              <a:t>data</a:t>
            </a:r>
            <a:r>
              <a:rPr lang="en-US" altLang="en-US" baseline="0" dirty="0"/>
              <a:t> into it.</a:t>
            </a:r>
            <a:endParaRPr lang="en-US" altLang="en-US" dirty="0"/>
          </a:p>
        </p:txBody>
      </p:sp>
    </p:spTree>
    <p:extLst>
      <p:ext uri="{BB962C8B-B14F-4D97-AF65-F5344CB8AC3E}">
        <p14:creationId xmlns:p14="http://schemas.microsoft.com/office/powerpoint/2010/main" val="18709804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xfrm>
            <a:off x="1150938" y="692150"/>
            <a:ext cx="4556125" cy="3416300"/>
          </a:xfrm>
          <a:ln/>
        </p:spPr>
      </p:sp>
      <p:sp>
        <p:nvSpPr>
          <p:cNvPr id="962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If you are a database designer, you</a:t>
            </a:r>
            <a:r>
              <a:rPr lang="en-US" altLang="en-US" baseline="0" dirty="0"/>
              <a:t> will be extensively involved in the conceptual schema logical and physical pieces of the internal schema.  You will be particularly involved in the physical schema if you are a database administrator (DBA). If you are a user, these schemas don’t matter much to you; rather you will be involved in the external schema.</a:t>
            </a:r>
            <a:endParaRPr lang="en-US" altLang="en-US" dirty="0"/>
          </a:p>
        </p:txBody>
      </p:sp>
      <p:sp>
        <p:nvSpPr>
          <p:cNvPr id="96260"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52FD9B61-086E-4884-9D0F-0EFCF4D31212}" type="slidenum">
              <a:rPr lang="en-US" altLang="en-US"/>
              <a:pPr eaLnBrk="1" hangingPunct="1"/>
              <a:t>30</a:t>
            </a:fld>
            <a:endParaRPr lang="en-US" altLang="en-US"/>
          </a:p>
        </p:txBody>
      </p:sp>
    </p:spTree>
    <p:extLst>
      <p:ext uri="{BB962C8B-B14F-4D97-AF65-F5344CB8AC3E}">
        <p14:creationId xmlns:p14="http://schemas.microsoft.com/office/powerpoint/2010/main" val="26792645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xfrm>
            <a:off x="1150938" y="692150"/>
            <a:ext cx="4556125" cy="3416300"/>
          </a:xfrm>
          <a:ln/>
        </p:spPr>
      </p:sp>
      <p:sp>
        <p:nvSpPr>
          <p:cNvPr id="972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Project management is an important</a:t>
            </a:r>
            <a:r>
              <a:rPr lang="en-US" altLang="en-US" baseline="0" dirty="0"/>
              <a:t> skill in any information systems project, and managing the database design and implementation tasks is part of project management.</a:t>
            </a:r>
          </a:p>
          <a:p>
            <a:pPr eaLnBrk="1" hangingPunct="1"/>
            <a:endParaRPr lang="en-US" altLang="en-US" baseline="0" dirty="0"/>
          </a:p>
          <a:p>
            <a:pPr eaLnBrk="1" hangingPunct="1"/>
            <a:r>
              <a:rPr lang="en-US" altLang="en-US" baseline="0" dirty="0"/>
              <a:t>Projects often are organized into tasks and subtasks, each of which is scheduled for an expected time period, and assigned to various people involved in the project. It is up to the project manager to monitor the progress and cost of the project.</a:t>
            </a:r>
            <a:endParaRPr lang="en-US" altLang="en-US" dirty="0"/>
          </a:p>
        </p:txBody>
      </p:sp>
      <p:sp>
        <p:nvSpPr>
          <p:cNvPr id="97284"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4A9D3CF9-82B8-4955-812C-F6EA4BF32A64}" type="slidenum">
              <a:rPr lang="en-US" altLang="en-US"/>
              <a:pPr eaLnBrk="1" hangingPunct="1"/>
              <a:t>31</a:t>
            </a:fld>
            <a:endParaRPr lang="en-US" altLang="en-US"/>
          </a:p>
        </p:txBody>
      </p:sp>
    </p:spTree>
    <p:extLst>
      <p:ext uri="{BB962C8B-B14F-4D97-AF65-F5344CB8AC3E}">
        <p14:creationId xmlns:p14="http://schemas.microsoft.com/office/powerpoint/2010/main" val="18721591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xfrm>
            <a:off x="1150938" y="692150"/>
            <a:ext cx="4556125" cy="3416300"/>
          </a:xfrm>
          <a:ln/>
        </p:spPr>
      </p:sp>
      <p:sp>
        <p:nvSpPr>
          <p:cNvPr id="983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There are many different people,</a:t>
            </a:r>
            <a:r>
              <a:rPr lang="en-US" altLang="en-US" baseline="0" dirty="0"/>
              <a:t> each with different perspectives, skills, and needs, involved in a systems development project.</a:t>
            </a:r>
            <a:endParaRPr lang="en-US" altLang="en-US" dirty="0"/>
          </a:p>
        </p:txBody>
      </p:sp>
      <p:sp>
        <p:nvSpPr>
          <p:cNvPr id="98308"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fld id="{2314FEEB-FFE5-4410-BF38-A8ECD0649C25}" type="slidenum">
              <a:rPr lang="en-US" altLang="en-US"/>
              <a:pPr eaLnBrk="1" hangingPunct="1"/>
              <a:t>32</a:t>
            </a:fld>
            <a:endParaRPr lang="en-US" altLang="en-US"/>
          </a:p>
        </p:txBody>
      </p:sp>
    </p:spTree>
    <p:extLst>
      <p:ext uri="{BB962C8B-B14F-4D97-AF65-F5344CB8AC3E}">
        <p14:creationId xmlns:p14="http://schemas.microsoft.com/office/powerpoint/2010/main" val="862347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xfrm>
            <a:off x="1150938" y="692150"/>
            <a:ext cx="4556125" cy="3416300"/>
          </a:xfrm>
          <a:ln/>
        </p:spPr>
      </p:sp>
      <p:sp>
        <p:nvSpPr>
          <p:cNvPr id="993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Over the years since the advent of computer</a:t>
            </a:r>
            <a:r>
              <a:rPr lang="en-US" altLang="en-US" baseline="0" dirty="0"/>
              <a:t> data processing systems in business, there have been many approaches to database technology. We already discussed flat files and their problems. Early attempts to solve these problems led to hierarchical and network databases. Legacy systems, those initially created in the 1950s and 1960s sometimes still use these earlier technologies.</a:t>
            </a:r>
          </a:p>
          <a:p>
            <a:pPr eaLnBrk="1" hangingPunct="1"/>
            <a:endParaRPr lang="en-US" altLang="en-US" baseline="0" dirty="0"/>
          </a:p>
          <a:p>
            <a:pPr eaLnBrk="1" hangingPunct="1"/>
            <a:r>
              <a:rPr lang="en-US" altLang="en-US" baseline="0" dirty="0"/>
              <a:t>The relational database is the most common form, especially for business applications. However, others also exist, including object-oriented and object-relational. Data warehousing is commonly used for managerial decision making.</a:t>
            </a:r>
          </a:p>
        </p:txBody>
      </p:sp>
    </p:spTree>
    <p:extLst>
      <p:ext uri="{BB962C8B-B14F-4D97-AF65-F5344CB8AC3E}">
        <p14:creationId xmlns:p14="http://schemas.microsoft.com/office/powerpoint/2010/main" val="21890036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a:t>Here are some of the motivations that</a:t>
            </a:r>
            <a:r>
              <a:rPr lang="en-US" baseline="0" dirty="0"/>
              <a:t> led to the evolution of database systems.</a:t>
            </a:r>
            <a:endParaRPr lang="en-US" dirty="0"/>
          </a:p>
        </p:txBody>
      </p:sp>
    </p:spTree>
    <p:extLst>
      <p:ext uri="{BB962C8B-B14F-4D97-AF65-F5344CB8AC3E}">
        <p14:creationId xmlns:p14="http://schemas.microsoft.com/office/powerpoint/2010/main" val="5228994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xfrm>
            <a:off x="1150938" y="692150"/>
            <a:ext cx="4556125" cy="3416300"/>
          </a:xfrm>
          <a:ln/>
        </p:spPr>
      </p:sp>
      <p:sp>
        <p:nvSpPr>
          <p:cNvPr id="1003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The</a:t>
            </a:r>
            <a:r>
              <a:rPr lang="en-US" altLang="en-US" baseline="0" dirty="0"/>
              <a:t> hierarchical and network database models was the first attempt to structure data according to relationships between entities. But they fell short because they were very inflexible. For example, many-to-many relationships are impossible in hierarchical databases, and although they are possible in network models they are difficult to modify in these structures.</a:t>
            </a:r>
            <a:endParaRPr lang="en-US" altLang="en-US" dirty="0"/>
          </a:p>
        </p:txBody>
      </p:sp>
    </p:spTree>
    <p:extLst>
      <p:ext uri="{BB962C8B-B14F-4D97-AF65-F5344CB8AC3E}">
        <p14:creationId xmlns:p14="http://schemas.microsoft.com/office/powerpoint/2010/main" val="1880322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xfrm>
            <a:off x="1150938" y="692150"/>
            <a:ext cx="4556125" cy="3416300"/>
          </a:xfrm>
          <a:ln/>
        </p:spPr>
      </p:sp>
      <p:sp>
        <p:nvSpPr>
          <p:cNvPr id="1013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The relational model is</a:t>
            </a:r>
            <a:r>
              <a:rPr lang="en-US" altLang="en-US" baseline="0" dirty="0"/>
              <a:t> the most ubiquitous, and represents relationships as primary-to-foreign key associations in different “relations”. Here we see some confusing terminology. There is the concept of “relationship”, which was shown as lines between boxes in figure 1-3. And there is another concept of “relation”, which is really like a database table. We’ll see this distinction later in the semester.</a:t>
            </a:r>
          </a:p>
          <a:p>
            <a:pPr eaLnBrk="1" hangingPunct="1"/>
            <a:endParaRPr lang="en-US" altLang="en-US" baseline="0" dirty="0"/>
          </a:p>
          <a:p>
            <a:pPr eaLnBrk="1" hangingPunct="1"/>
            <a:r>
              <a:rPr lang="en-US" altLang="en-US" baseline="0" dirty="0"/>
              <a:t>Object-oriented databases are interesting in that they allow for a sort of inheritance between classes and subclasses. Also, unlike relations (tables) in relational databases, objects in object-oriented databases are capable of behaviors (program code) in the form of “methods”. If you take a course in Java or another object-oriented language, you will become familiar with these ideas.</a:t>
            </a:r>
            <a:endParaRPr lang="en-US" altLang="en-US" dirty="0"/>
          </a:p>
        </p:txBody>
      </p:sp>
    </p:spTree>
    <p:extLst>
      <p:ext uri="{BB962C8B-B14F-4D97-AF65-F5344CB8AC3E}">
        <p14:creationId xmlns:p14="http://schemas.microsoft.com/office/powerpoint/2010/main" val="14792035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1150938" y="692150"/>
            <a:ext cx="4556125" cy="3416300"/>
          </a:xfrm>
          <a:ln/>
        </p:spPr>
      </p:sp>
      <p:sp>
        <p:nvSpPr>
          <p:cNvPr id="1024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Multidimensional models are typically based on data warehouses, and are used for decision support purposes. The term Online</a:t>
            </a:r>
            <a:r>
              <a:rPr lang="en-US" altLang="en-US" baseline="0" dirty="0"/>
              <a:t> Analytical Processing (OLAP) refers to the types of systems that use multidimensional data.</a:t>
            </a:r>
            <a:endParaRPr lang="en-US" altLang="en-US" dirty="0"/>
          </a:p>
        </p:txBody>
      </p:sp>
    </p:spTree>
    <p:extLst>
      <p:ext uri="{BB962C8B-B14F-4D97-AF65-F5344CB8AC3E}">
        <p14:creationId xmlns:p14="http://schemas.microsoft.com/office/powerpoint/2010/main" val="6854282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xfrm>
            <a:off x="1150938" y="692150"/>
            <a:ext cx="4556125" cy="3416300"/>
          </a:xfrm>
          <a:ln/>
        </p:spPr>
      </p:sp>
      <p:sp>
        <p:nvSpPr>
          <p:cNvPr id="1034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Here are some size ranges of typical database applications. Personal databases are often done in Microsoft Access. Multitier client/server and ERP systems are typical for the normal operational activities of most companies. Data warehouses tend to be large because they collect and maintain</a:t>
            </a:r>
            <a:r>
              <a:rPr lang="en-US" altLang="en-US" baseline="0" dirty="0"/>
              <a:t> historical data over time.</a:t>
            </a:r>
            <a:endParaRPr lang="en-US" altLang="en-US" dirty="0"/>
          </a:p>
        </p:txBody>
      </p:sp>
    </p:spTree>
    <p:extLst>
      <p:ext uri="{BB962C8B-B14F-4D97-AF65-F5344CB8AC3E}">
        <p14:creationId xmlns:p14="http://schemas.microsoft.com/office/powerpoint/2010/main" val="15356962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xfrm>
            <a:off x="1150938" y="692150"/>
            <a:ext cx="4556125" cy="3416300"/>
          </a:xfrm>
          <a:ln/>
        </p:spPr>
      </p:sp>
      <p:sp>
        <p:nvSpPr>
          <p:cNvPr id="1054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When we get to chapter 8, we will see how databases are used in applications. Most web applications</a:t>
            </a:r>
            <a:r>
              <a:rPr lang="en-US" altLang="en-US" baseline="0" dirty="0"/>
              <a:t> follow the 3-tier approach. Databases are typically at an enterprise tier, application program code is at an application/Web tier, and user interfaces for different users are at the client tier.</a:t>
            </a:r>
            <a:endParaRPr lang="en-US" altLang="en-US" dirty="0"/>
          </a:p>
        </p:txBody>
      </p:sp>
    </p:spTree>
    <p:extLst>
      <p:ext uri="{BB962C8B-B14F-4D97-AF65-F5344CB8AC3E}">
        <p14:creationId xmlns:p14="http://schemas.microsoft.com/office/powerpoint/2010/main" val="2038816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1150938" y="692150"/>
            <a:ext cx="4556125" cy="3416300"/>
          </a:xfrm>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Here we see summaries</a:t>
            </a:r>
            <a:r>
              <a:rPr lang="en-US" altLang="en-US" baseline="0" dirty="0"/>
              <a:t> of the data. Rather than individual data units, the data has been processed into aggregates and categories. Sums and averages are typical forms of aggregated data, and this is another way of turning raw data into useful and actionable information.</a:t>
            </a:r>
            <a:endParaRPr lang="en-US" altLang="en-US" dirty="0"/>
          </a:p>
        </p:txBody>
      </p:sp>
    </p:spTree>
    <p:extLst>
      <p:ext uri="{BB962C8B-B14F-4D97-AF65-F5344CB8AC3E}">
        <p14:creationId xmlns:p14="http://schemas.microsoft.com/office/powerpoint/2010/main" val="5955787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xfrm>
            <a:off x="1150938" y="692150"/>
            <a:ext cx="4556125" cy="3416300"/>
          </a:xfrm>
          <a:ln/>
        </p:spPr>
      </p:sp>
      <p:sp>
        <p:nvSpPr>
          <p:cNvPr id="1064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897757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a:t>Throughout the textbook, you will see many descriptions of Pine Valley Furniture. This figure shows a typical system</a:t>
            </a:r>
            <a:r>
              <a:rPr lang="en-US" baseline="0" dirty="0"/>
              <a:t> configuration. Note the 3-tier architecture, with a database server, an application server, and client workstations for customers and employees in different departments.</a:t>
            </a:r>
            <a:endParaRPr lang="en-US" dirty="0"/>
          </a:p>
        </p:txBody>
      </p:sp>
    </p:spTree>
    <p:extLst>
      <p:ext uri="{BB962C8B-B14F-4D97-AF65-F5344CB8AC3E}">
        <p14:creationId xmlns:p14="http://schemas.microsoft.com/office/powerpoint/2010/main" val="42557758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a:t>This data model</a:t>
            </a:r>
            <a:r>
              <a:rPr lang="en-US" baseline="0" dirty="0"/>
              <a:t> shows some of the main entities for PVF, as well as their attributes and relationships. Over time you will see many other diagrams and descriptions of PVF.</a:t>
            </a:r>
            <a:endParaRPr lang="en-US" dirty="0"/>
          </a:p>
        </p:txBody>
      </p:sp>
    </p:spTree>
    <p:extLst>
      <p:ext uri="{BB962C8B-B14F-4D97-AF65-F5344CB8AC3E}">
        <p14:creationId xmlns:p14="http://schemas.microsoft.com/office/powerpoint/2010/main" val="180626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1150938" y="692150"/>
            <a:ext cx="4556125" cy="3416300"/>
          </a:xfrm>
          <a:ln/>
        </p:spPr>
      </p:sp>
      <p:sp>
        <p:nvSpPr>
          <p:cNvPr id="686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Here we see a report that indicates several types of data entities. We have</a:t>
            </a:r>
            <a:r>
              <a:rPr lang="en-US" altLang="en-US" baseline="0" dirty="0"/>
              <a:t> courses and sections of these courses, and we also have the students that are enrolled in a section. Thus, we have gone from just raw data to some type of useful information by organizing the data.</a:t>
            </a:r>
          </a:p>
          <a:p>
            <a:pPr eaLnBrk="1" hangingPunct="1"/>
            <a:endParaRPr lang="en-US" altLang="en-US" baseline="0" dirty="0"/>
          </a:p>
          <a:p>
            <a:pPr eaLnBrk="1" hangingPunct="1"/>
            <a:r>
              <a:rPr lang="en-US" altLang="en-US" baseline="0" dirty="0"/>
              <a:t>The concept of an </a:t>
            </a:r>
            <a:r>
              <a:rPr lang="en-US" altLang="en-US" b="1" baseline="0" dirty="0"/>
              <a:t>entity</a:t>
            </a:r>
            <a:r>
              <a:rPr lang="en-US" altLang="en-US" baseline="0" dirty="0"/>
              <a:t> is something we will discuss in detail later on.</a:t>
            </a:r>
            <a:endParaRPr lang="en-US" altLang="en-US" dirty="0"/>
          </a:p>
        </p:txBody>
      </p:sp>
    </p:spTree>
    <p:extLst>
      <p:ext uri="{BB962C8B-B14F-4D97-AF65-F5344CB8AC3E}">
        <p14:creationId xmlns:p14="http://schemas.microsoft.com/office/powerpoint/2010/main" val="634672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1150938" y="692150"/>
            <a:ext cx="4556125" cy="3416300"/>
          </a:xfrm>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Here we see summaries</a:t>
            </a:r>
            <a:r>
              <a:rPr lang="en-US" altLang="en-US" baseline="0" dirty="0"/>
              <a:t> of the data. Rather than individual data units, the data has been processed into aggregates and categories. Sums and averages are typical forms of aggregated data, and this is another way of turning raw data into useful and actionable information.</a:t>
            </a:r>
            <a:endParaRPr lang="en-US" altLang="en-US" dirty="0"/>
          </a:p>
        </p:txBody>
      </p:sp>
    </p:spTree>
    <p:extLst>
      <p:ext uri="{BB962C8B-B14F-4D97-AF65-F5344CB8AC3E}">
        <p14:creationId xmlns:p14="http://schemas.microsoft.com/office/powerpoint/2010/main" val="3070638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1150938" y="692150"/>
            <a:ext cx="4556125" cy="3416300"/>
          </a:xfrm>
          <a:ln/>
        </p:spPr>
      </p:sp>
      <p:sp>
        <p:nvSpPr>
          <p:cNvPr id="706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Metadata is not data per se. Instead it is a description of how data is to be stored and organized into a database. </a:t>
            </a:r>
          </a:p>
        </p:txBody>
      </p:sp>
    </p:spTree>
    <p:extLst>
      <p:ext uri="{BB962C8B-B14F-4D97-AF65-F5344CB8AC3E}">
        <p14:creationId xmlns:p14="http://schemas.microsoft.com/office/powerpoint/2010/main" val="1436973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150938" y="692150"/>
            <a:ext cx="4556125" cy="3416300"/>
          </a:xfrm>
          <a:ln/>
        </p:spPr>
      </p:sp>
      <p:sp>
        <p:nvSpPr>
          <p:cNvPr id="716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Prior to the advent of databases, data was stored</a:t>
            </a:r>
            <a:r>
              <a:rPr lang="en-US" altLang="en-US" baseline="0" dirty="0"/>
              <a:t> in individual files, each being used by a separate program. This was the traditional file processing approach to data storage. </a:t>
            </a:r>
            <a:r>
              <a:rPr lang="en-US" sz="1200" b="0" i="0" u="none" strike="noStrike" kern="1200" baseline="0" dirty="0">
                <a:solidFill>
                  <a:schemeClr val="tx1"/>
                </a:solidFill>
                <a:latin typeface="Times New Roman" pitchFamily="18" charset="0"/>
                <a:ea typeface="+mn-ea"/>
                <a:cs typeface="Arial" charset="0"/>
              </a:rPr>
              <a:t>As business applications became more complex, it became evident that traditional file processing systems had a number of shortcomings and limitations. Database systems were developed to overcome these shortcomings. However, there is still a lot of data that is stored in traditional file systems. Legacy systems still abound with traditional files. Even Excel spreadsheets, which are relatively modern, would be considered to fall within the same category as file systems. Many companies store their important data in myriad spreadsheets, and as their businesses become more complex they run up against the limitations of these storage methods.</a:t>
            </a:r>
            <a:endParaRPr lang="en-US" altLang="en-US" dirty="0"/>
          </a:p>
        </p:txBody>
      </p:sp>
    </p:spTree>
    <p:extLst>
      <p:ext uri="{BB962C8B-B14F-4D97-AF65-F5344CB8AC3E}">
        <p14:creationId xmlns:p14="http://schemas.microsoft.com/office/powerpoint/2010/main" val="1300262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1150938" y="692150"/>
            <a:ext cx="4556125" cy="3416300"/>
          </a:xfrm>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293719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A191F656-CF80-4D1F-88C3-1DB64F061EBF}" type="datetime1">
              <a:rPr lang="en-US" smtClean="0"/>
              <a:t>1/1/2018</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a:solidFill>
                  <a:srgbClr val="000000"/>
                </a:solidFill>
                <a:effectLst>
                  <a:outerShdw blurRad="38100" dist="38100" dir="2700000" algn="tl">
                    <a:srgbClr val="FFFFFF"/>
                  </a:outerShdw>
                </a:effectLst>
                <a:latin typeface="Times New Roman" pitchFamily="18" charset="0"/>
              </a:rPr>
              <a:t>Copyright © 2016 Pearson Education, Inc. </a:t>
            </a:r>
          </a:p>
        </p:txBody>
      </p:sp>
    </p:spTree>
    <p:extLst>
      <p:ext uri="{BB962C8B-B14F-4D97-AF65-F5344CB8AC3E}">
        <p14:creationId xmlns:p14="http://schemas.microsoft.com/office/powerpoint/2010/main" val="165655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a:t>Click to edit Master title style</a:t>
            </a:r>
          </a:p>
        </p:txBody>
      </p:sp>
      <p:sp>
        <p:nvSpPr>
          <p:cNvPr id="27" name="Content Placeholder 2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4"/>
          <p:cNvSpPr>
            <a:spLocks noGrp="1"/>
          </p:cNvSpPr>
          <p:nvPr>
            <p:ph type="dt" sz="half" idx="10"/>
          </p:nvPr>
        </p:nvSpPr>
        <p:spPr/>
        <p:txBody>
          <a:bodyPr/>
          <a:lstStyle>
            <a:lvl1pPr>
              <a:defRPr/>
            </a:lvl1pPr>
          </a:lstStyle>
          <a:p>
            <a:pPr>
              <a:defRPr/>
            </a:pPr>
            <a:fld id="{58DD3937-7F94-49D0-88D5-E4B67C71175C}" type="datetime1">
              <a:rPr lang="en-US" smtClean="0"/>
              <a:t>1/1/2018</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221738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a:t>Click to edit Master title style</a:t>
            </a:r>
          </a:p>
        </p:txBody>
      </p:sp>
      <p:sp>
        <p:nvSpPr>
          <p:cNvPr id="3" name="Date Placeholder 10"/>
          <p:cNvSpPr>
            <a:spLocks noGrp="1"/>
          </p:cNvSpPr>
          <p:nvPr>
            <p:ph type="dt" sz="half" idx="10"/>
          </p:nvPr>
        </p:nvSpPr>
        <p:spPr/>
        <p:txBody>
          <a:bodyPr/>
          <a:lstStyle>
            <a:lvl1pPr>
              <a:defRPr/>
            </a:lvl1pPr>
          </a:lstStyle>
          <a:p>
            <a:pPr>
              <a:defRPr/>
            </a:pPr>
            <a:fld id="{6622F787-A280-4A6E-A328-54314ACEE0AE}" type="datetime1">
              <a:rPr lang="en-US" smtClean="0"/>
              <a:t>1/1/2018</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068596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04F2C2F9-C35C-4B27-B145-72504110E4EE}" type="datetime1">
              <a:rPr lang="en-US" smtClean="0"/>
              <a:t>1/1/2018</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1</a:t>
            </a:r>
          </a:p>
        </p:txBody>
      </p:sp>
      <p:sp>
        <p:nvSpPr>
          <p:cNvPr id="11"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a:solidFill>
                  <a:srgbClr val="000000"/>
                </a:solidFill>
                <a:effectLst>
                  <a:outerShdw blurRad="38100" dist="38100" dir="2700000" algn="tl">
                    <a:srgbClr val="FFFFFF"/>
                  </a:outerShdw>
                </a:effectLst>
                <a:latin typeface="Times New Roman" pitchFamily="18" charset="0"/>
              </a:rPr>
              <a:t>Copyright © 2016 Pearson Education, Inc. </a:t>
            </a:r>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1-</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34768591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B3801B0A-2E6A-4C7E-BC5D-3AFC3F9A3D91}" type="datetime1">
              <a:rPr lang="en-US" smtClean="0"/>
              <a:t>1/1/2018</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a:t>Click to edit Master title style</a:t>
            </a:r>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1</a:t>
            </a:r>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a:solidFill>
                  <a:srgbClr val="000000"/>
                </a:solidFill>
                <a:effectLst>
                  <a:outerShdw blurRad="38100" dist="38100" dir="2700000" algn="tl">
                    <a:srgbClr val="FFFFFF"/>
                  </a:outerShdw>
                </a:effectLst>
                <a:latin typeface="Times New Roman" pitchFamily="18" charset="0"/>
              </a:rPr>
              <a:t>Copyright © 2016 Pearson Education, Inc. </a:t>
            </a:r>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1-</a:t>
            </a:r>
            <a:fld id="{6FB4FC82-C793-4410-817F-D8BC0BBDC2E9}" type="slidenum">
              <a:rPr lang="en-US" sz="1600" smtClean="0"/>
              <a:pPr lvl="0"/>
              <a:t>‹#›</a:t>
            </a:fld>
            <a:endParaRPr lang="en-US" sz="1600" dirty="0"/>
          </a:p>
        </p:txBody>
      </p:sp>
    </p:spTree>
  </p:cSld>
  <p:clrMap bg1="lt1" tx1="dk1" bg2="lt2" tx2="dk2" accent1="accent1" accent2="accent2" accent3="accent3" accent4="accent4" accent5="accent5" accent6="accent6" hlink="hlink" folHlink="folHlink"/>
  <p:sldLayoutIdLst>
    <p:sldLayoutId id="2147483932" r:id="rId1"/>
    <p:sldLayoutId id="2147483933" r:id="rId2"/>
    <p:sldLayoutId id="2147483930" r:id="rId3"/>
    <p:sldLayoutId id="2147483936" r:id="rId4"/>
  </p:sldLayoutIdLst>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hyperlink" Target="http://www.sqlitetutorial.net/" TargetMode="External"/><Relationship Id="rId2" Type="http://schemas.openxmlformats.org/officeDocument/2006/relationships/hyperlink" Target="https://sqlite.org/download.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62000" y="1371600"/>
            <a:ext cx="7772400" cy="1143000"/>
          </a:xfrm>
        </p:spPr>
        <p:txBody>
          <a:bodyPr lIns="90488" tIns="44450" rIns="90488" bIns="44450">
            <a:normAutofit fontScale="90000"/>
          </a:bodyPr>
          <a:lstStyle/>
          <a:p>
            <a:pPr eaLnBrk="1" fontAlgn="auto" hangingPunct="1">
              <a:spcAft>
                <a:spcPts val="0"/>
              </a:spcAft>
              <a:defRPr/>
            </a:pPr>
            <a:r>
              <a:rPr lang="en-US" dirty="0">
                <a:solidFill>
                  <a:srgbClr val="000000"/>
                </a:solidFill>
                <a:effectLst>
                  <a:outerShdw blurRad="38100" dist="38100" dir="2700000" algn="tl">
                    <a:srgbClr val="FFFFFF"/>
                  </a:outerShdw>
                </a:effectLst>
              </a:rPr>
              <a:t>Chapter 1:</a:t>
            </a:r>
            <a:br>
              <a:rPr lang="en-US" dirty="0">
                <a:solidFill>
                  <a:srgbClr val="000000"/>
                </a:solidFill>
                <a:effectLst>
                  <a:outerShdw blurRad="38100" dist="38100" dir="2700000" algn="tl">
                    <a:srgbClr val="FFFFFF"/>
                  </a:outerShdw>
                </a:effectLst>
              </a:rPr>
            </a:br>
            <a:r>
              <a:rPr lang="en-US" dirty="0">
                <a:solidFill>
                  <a:srgbClr val="000000"/>
                </a:solidFill>
                <a:effectLst>
                  <a:outerShdw blurRad="38100" dist="38100" dir="2700000" algn="tl">
                    <a:srgbClr val="FFFFFF"/>
                  </a:outerShdw>
                </a:effectLst>
              </a:rPr>
              <a:t>The Database Environment and Development Process</a:t>
            </a:r>
          </a:p>
        </p:txBody>
      </p:sp>
      <p:sp>
        <p:nvSpPr>
          <p:cNvPr id="4099" name="Rectangle 3"/>
          <p:cNvSpPr>
            <a:spLocks noGrp="1" noChangeArrowheads="1"/>
          </p:cNvSpPr>
          <p:nvPr>
            <p:ph type="subTitle" idx="1"/>
          </p:nvPr>
        </p:nvSpPr>
        <p:spPr>
          <a:xfrm>
            <a:off x="990600" y="3352800"/>
            <a:ext cx="7315200" cy="1752600"/>
          </a:xfrm>
        </p:spPr>
        <p:txBody>
          <a:bodyPr lIns="90488" tIns="44450" rIns="90488" bIns="44450">
            <a:normAutofit/>
          </a:bodyPr>
          <a:lstStyle/>
          <a:p>
            <a:pPr marL="342900" indent="-342900" algn="ctr" eaLnBrk="1" hangingPunct="1">
              <a:lnSpc>
                <a:spcPct val="90000"/>
              </a:lnSpc>
            </a:pPr>
            <a:r>
              <a:rPr lang="en-US" altLang="en-US" sz="2800" b="1" i="1" dirty="0">
                <a:solidFill>
                  <a:srgbClr val="0070C0"/>
                </a:solidFill>
                <a:cs typeface="Times New Roman" pitchFamily="18" charset="0"/>
              </a:rPr>
              <a:t>Modern Database Management</a:t>
            </a:r>
          </a:p>
          <a:p>
            <a:pPr marL="342900" indent="-342900" algn="ctr" eaLnBrk="1" hangingPunct="1">
              <a:lnSpc>
                <a:spcPct val="90000"/>
              </a:lnSpc>
            </a:pPr>
            <a:r>
              <a:rPr lang="en-US" altLang="en-US" sz="2000" b="1" i="1" dirty="0">
                <a:solidFill>
                  <a:srgbClr val="0070C0"/>
                </a:solidFill>
                <a:cs typeface="Times New Roman" pitchFamily="18" charset="0"/>
              </a:rPr>
              <a:t>12</a:t>
            </a:r>
            <a:r>
              <a:rPr lang="en-US" altLang="en-US" sz="2000" b="1" i="1" baseline="30000" dirty="0">
                <a:solidFill>
                  <a:srgbClr val="0070C0"/>
                </a:solidFill>
                <a:cs typeface="Times New Roman" pitchFamily="18" charset="0"/>
              </a:rPr>
              <a:t>th</a:t>
            </a:r>
            <a:r>
              <a:rPr lang="en-US" altLang="en-US" sz="2000" b="1" i="1" dirty="0">
                <a:solidFill>
                  <a:srgbClr val="0070C0"/>
                </a:solidFill>
                <a:cs typeface="Times New Roman" pitchFamily="18" charset="0"/>
              </a:rPr>
              <a:t> Edition</a:t>
            </a:r>
            <a:endParaRPr lang="en-US" altLang="en-US" sz="2000" dirty="0">
              <a:solidFill>
                <a:srgbClr val="0070C0"/>
              </a:solidFill>
              <a:cs typeface="Times New Roman" pitchFamily="18" charset="0"/>
            </a:endParaRPr>
          </a:p>
          <a:p>
            <a:pPr marL="342900" indent="-342900" algn="ctr" eaLnBrk="1" hangingPunct="1">
              <a:lnSpc>
                <a:spcPct val="90000"/>
              </a:lnSpc>
            </a:pPr>
            <a:r>
              <a:rPr lang="en-US" altLang="en-US" sz="2600" b="1" i="1" dirty="0">
                <a:solidFill>
                  <a:srgbClr val="FF9900"/>
                </a:solidFill>
                <a:cs typeface="Times New Roman" pitchFamily="18" charset="0"/>
              </a:rPr>
              <a:t>Jeff Hoffer,  Ramesh </a:t>
            </a:r>
            <a:r>
              <a:rPr lang="en-US" altLang="en-US" sz="2600" b="1" i="1" dirty="0" err="1">
                <a:solidFill>
                  <a:srgbClr val="FF9900"/>
                </a:solidFill>
                <a:cs typeface="Times New Roman" pitchFamily="18" charset="0"/>
              </a:rPr>
              <a:t>Venkataraman</a:t>
            </a:r>
            <a:r>
              <a:rPr lang="en-US" altLang="en-US" sz="2600" b="1" i="1" dirty="0">
                <a:solidFill>
                  <a:srgbClr val="FF9900"/>
                </a:solidFill>
                <a:cs typeface="Times New Roman" pitchFamily="18" charset="0"/>
              </a:rPr>
              <a:t>, </a:t>
            </a:r>
          </a:p>
          <a:p>
            <a:pPr marL="342900" indent="-342900" algn="ctr" eaLnBrk="1" hangingPunct="1">
              <a:lnSpc>
                <a:spcPct val="90000"/>
              </a:lnSpc>
            </a:pPr>
            <a:r>
              <a:rPr lang="en-US" altLang="en-US" sz="2600" b="1" i="1" dirty="0" err="1">
                <a:solidFill>
                  <a:srgbClr val="FF9900"/>
                </a:solidFill>
                <a:cs typeface="Times New Roman" pitchFamily="18" charset="0"/>
              </a:rPr>
              <a:t>Heikki</a:t>
            </a:r>
            <a:r>
              <a:rPr lang="en-US" altLang="en-US" sz="2600" b="1" i="1" dirty="0">
                <a:solidFill>
                  <a:srgbClr val="FF9900"/>
                </a:solidFill>
                <a:cs typeface="Times New Roman" pitchFamily="18" charset="0"/>
              </a:rPr>
              <a:t> </a:t>
            </a:r>
            <a:r>
              <a:rPr lang="en-US" altLang="en-US" sz="2600" b="1" i="1" dirty="0" err="1">
                <a:solidFill>
                  <a:srgbClr val="FF9900"/>
                </a:solidFill>
                <a:cs typeface="Times New Roman" pitchFamily="18" charset="0"/>
              </a:rPr>
              <a:t>Topi</a:t>
            </a:r>
            <a:r>
              <a:rPr lang="en-US" altLang="en-US" sz="2200" dirty="0">
                <a:solidFill>
                  <a:srgbClr val="443329"/>
                </a:solidFill>
              </a:rPr>
              <a:t> </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4695" y="645238"/>
            <a:ext cx="8884681" cy="5169706"/>
          </a:xfrm>
          <a:prstGeom prst="rect">
            <a:avLst/>
          </a:prstGeom>
        </p:spPr>
      </p:pic>
      <p:grpSp>
        <p:nvGrpSpPr>
          <p:cNvPr id="18436" name="Group 5"/>
          <p:cNvGrpSpPr>
            <a:grpSpLocks/>
          </p:cNvGrpSpPr>
          <p:nvPr/>
        </p:nvGrpSpPr>
        <p:grpSpPr bwMode="auto">
          <a:xfrm>
            <a:off x="554908" y="193675"/>
            <a:ext cx="5799137" cy="5046663"/>
            <a:chOff x="163" y="548"/>
            <a:chExt cx="3814" cy="3236"/>
          </a:xfrm>
        </p:grpSpPr>
        <p:sp>
          <p:nvSpPr>
            <p:cNvPr id="18440" name="Oval 1029"/>
            <p:cNvSpPr>
              <a:spLocks noChangeArrowheads="1"/>
            </p:cNvSpPr>
            <p:nvPr/>
          </p:nvSpPr>
          <p:spPr bwMode="auto">
            <a:xfrm>
              <a:off x="181" y="2787"/>
              <a:ext cx="738" cy="996"/>
            </a:xfrm>
            <a:prstGeom prst="ellipse">
              <a:avLst/>
            </a:prstGeom>
            <a:noFill/>
            <a:ln w="254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18441" name="Oval 1030"/>
            <p:cNvSpPr>
              <a:spLocks noChangeArrowheads="1"/>
            </p:cNvSpPr>
            <p:nvPr/>
          </p:nvSpPr>
          <p:spPr bwMode="auto">
            <a:xfrm>
              <a:off x="3248" y="2838"/>
              <a:ext cx="729" cy="946"/>
            </a:xfrm>
            <a:prstGeom prst="ellipse">
              <a:avLst/>
            </a:prstGeom>
            <a:noFill/>
            <a:ln w="254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cxnSp>
          <p:nvCxnSpPr>
            <p:cNvPr id="18442" name="AutoShape 1031"/>
            <p:cNvCxnSpPr>
              <a:cxnSpLocks noChangeShapeType="1"/>
            </p:cNvCxnSpPr>
            <p:nvPr/>
          </p:nvCxnSpPr>
          <p:spPr bwMode="auto">
            <a:xfrm rot="10800000" flipH="1" flipV="1">
              <a:off x="163" y="3275"/>
              <a:ext cx="3812" cy="82"/>
            </a:xfrm>
            <a:prstGeom prst="bentConnector5">
              <a:avLst>
                <a:gd name="adj1" fmla="val -2889"/>
                <a:gd name="adj2" fmla="val -3004880"/>
                <a:gd name="adj3" fmla="val 103542"/>
              </a:avLst>
            </a:prstGeom>
            <a:noFill/>
            <a:ln w="25400">
              <a:solidFill>
                <a:srgbClr val="800000"/>
              </a:solidFill>
              <a:miter lim="800000"/>
              <a:headEnd/>
              <a:tailEnd/>
            </a:ln>
            <a:extLst>
              <a:ext uri="{909E8E84-426E-40DD-AFC4-6F175D3DCCD1}">
                <a14:hiddenFill xmlns:a14="http://schemas.microsoft.com/office/drawing/2010/main">
                  <a:noFill/>
                </a14:hiddenFill>
              </a:ext>
            </a:extLst>
          </p:spPr>
        </p:cxnSp>
        <p:sp>
          <p:nvSpPr>
            <p:cNvPr id="18443" name="Text Box 1032"/>
            <p:cNvSpPr txBox="1">
              <a:spLocks noChangeArrowheads="1"/>
            </p:cNvSpPr>
            <p:nvPr/>
          </p:nvSpPr>
          <p:spPr bwMode="auto">
            <a:xfrm>
              <a:off x="1296" y="548"/>
              <a:ext cx="19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spcBef>
                  <a:spcPct val="50000"/>
                </a:spcBef>
              </a:pPr>
              <a:r>
                <a:rPr lang="en-US" altLang="en-US" sz="2400">
                  <a:solidFill>
                    <a:srgbClr val="990000"/>
                  </a:solidFill>
                  <a:latin typeface="Times New Roman" pitchFamily="18" charset="0"/>
                </a:rPr>
                <a:t>Duplicate Data</a:t>
              </a:r>
            </a:p>
          </p:txBody>
        </p:sp>
      </p:gr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04800" y="285750"/>
            <a:ext cx="8686800" cy="838200"/>
          </a:xfrm>
        </p:spPr>
        <p:txBody>
          <a:bodyPr/>
          <a:lstStyle/>
          <a:p>
            <a:pPr eaLnBrk="1" fontAlgn="auto" hangingPunct="1">
              <a:spcAft>
                <a:spcPts val="0"/>
              </a:spcAft>
              <a:defRPr/>
            </a:pPr>
            <a:r>
              <a:rPr lang="en-US" dirty="0">
                <a:solidFill>
                  <a:srgbClr val="000000"/>
                </a:solidFill>
                <a:effectLst>
                  <a:outerShdw blurRad="38100" dist="38100" dir="2700000" algn="tl">
                    <a:srgbClr val="FFFFFF"/>
                  </a:outerShdw>
                </a:effectLst>
              </a:rPr>
              <a:t>Problems with Data Redundancy</a:t>
            </a:r>
          </a:p>
        </p:txBody>
      </p:sp>
      <p:sp>
        <p:nvSpPr>
          <p:cNvPr id="40963" name="Rectangle 3"/>
          <p:cNvSpPr>
            <a:spLocks noGrp="1" noChangeArrowheads="1"/>
          </p:cNvSpPr>
          <p:nvPr>
            <p:ph idx="1"/>
          </p:nvPr>
        </p:nvSpPr>
        <p:spPr>
          <a:xfrm>
            <a:off x="304800" y="1600200"/>
            <a:ext cx="8492836" cy="4384964"/>
          </a:xfrm>
        </p:spPr>
        <p:txBody>
          <a:bodyPr>
            <a:normAutofit/>
          </a:bodyPr>
          <a:lstStyle/>
          <a:p>
            <a:pPr eaLnBrk="1" fontAlgn="auto" hangingPunct="1">
              <a:spcAft>
                <a:spcPts val="0"/>
              </a:spcAft>
              <a:buFont typeface="Wingdings 2"/>
              <a:buChar char=""/>
              <a:defRPr/>
            </a:pPr>
            <a:r>
              <a:rPr lang="en-US" sz="3600" dirty="0">
                <a:solidFill>
                  <a:srgbClr val="000000"/>
                </a:solidFill>
                <a:effectLst>
                  <a:outerShdw blurRad="38100" dist="38100" dir="2700000" algn="tl">
                    <a:srgbClr val="FFFFFF"/>
                  </a:outerShdw>
                </a:effectLst>
              </a:rPr>
              <a:t>Waste of space to have duplicate data</a:t>
            </a:r>
          </a:p>
          <a:p>
            <a:pPr eaLnBrk="1" fontAlgn="auto" hangingPunct="1">
              <a:spcAft>
                <a:spcPts val="0"/>
              </a:spcAft>
              <a:buFont typeface="Wingdings 2"/>
              <a:buChar char=""/>
              <a:defRPr/>
            </a:pPr>
            <a:r>
              <a:rPr lang="en-US" sz="3600" dirty="0">
                <a:solidFill>
                  <a:srgbClr val="000000"/>
                </a:solidFill>
                <a:effectLst>
                  <a:outerShdw blurRad="38100" dist="38100" dir="2700000" algn="tl">
                    <a:srgbClr val="FFFFFF"/>
                  </a:outerShdw>
                </a:effectLst>
              </a:rPr>
              <a:t>Causes more maintenance headaches</a:t>
            </a:r>
          </a:p>
          <a:p>
            <a:pPr eaLnBrk="1" fontAlgn="auto" hangingPunct="1">
              <a:spcAft>
                <a:spcPts val="0"/>
              </a:spcAft>
              <a:buFont typeface="Wingdings 2"/>
              <a:buChar char=""/>
              <a:defRPr/>
            </a:pPr>
            <a:r>
              <a:rPr lang="en-US" sz="3600" dirty="0">
                <a:solidFill>
                  <a:srgbClr val="000000"/>
                </a:solidFill>
                <a:effectLst>
                  <a:outerShdw blurRad="38100" dist="38100" dir="2700000" algn="tl">
                    <a:srgbClr val="FFFFFF"/>
                  </a:outerShdw>
                </a:effectLst>
              </a:rPr>
              <a:t>The biggest problem: </a:t>
            </a:r>
          </a:p>
          <a:p>
            <a:pPr lvl="1" eaLnBrk="1" fontAlgn="auto" hangingPunct="1">
              <a:spcAft>
                <a:spcPts val="0"/>
              </a:spcAft>
              <a:buFont typeface="Wingdings 2"/>
              <a:buChar char=""/>
              <a:defRPr/>
            </a:pPr>
            <a:r>
              <a:rPr lang="en-US" sz="3200" b="1" dirty="0">
                <a:solidFill>
                  <a:srgbClr val="000000"/>
                </a:solidFill>
                <a:effectLst>
                  <a:outerShdw blurRad="38100" dist="38100" dir="2700000" algn="tl">
                    <a:srgbClr val="FFFFFF"/>
                  </a:outerShdw>
                </a:effectLst>
              </a:rPr>
              <a:t>Data changes in one file could cause inconsistencies</a:t>
            </a:r>
          </a:p>
          <a:p>
            <a:pPr lvl="1" eaLnBrk="1" fontAlgn="auto" hangingPunct="1">
              <a:spcAft>
                <a:spcPts val="0"/>
              </a:spcAft>
              <a:buFont typeface="Wingdings 2"/>
              <a:buChar char=""/>
              <a:defRPr/>
            </a:pPr>
            <a:r>
              <a:rPr lang="en-US" sz="3200" dirty="0">
                <a:solidFill>
                  <a:srgbClr val="000000"/>
                </a:solidFill>
                <a:effectLst>
                  <a:outerShdw blurRad="38100" dist="38100" dir="2700000" algn="tl">
                    <a:srgbClr val="FFFFFF"/>
                  </a:outerShdw>
                </a:effectLst>
              </a:rPr>
              <a:t>Compromises in </a:t>
            </a:r>
            <a:r>
              <a:rPr lang="en-US" sz="3200" b="1" i="1" dirty="0">
                <a:solidFill>
                  <a:srgbClr val="000000"/>
                </a:solidFill>
                <a:effectLst>
                  <a:outerShdw blurRad="38100" dist="38100" dir="2700000" algn="tl">
                    <a:srgbClr val="FFFFFF"/>
                  </a:outerShdw>
                </a:effectLst>
              </a:rPr>
              <a:t>data integrity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a:xfrm>
            <a:off x="282575" y="296863"/>
            <a:ext cx="8686800" cy="838200"/>
          </a:xfrm>
        </p:spPr>
        <p:txBody>
          <a:bodyPr lIns="90488" tIns="44450" rIns="90488" bIns="44450"/>
          <a:lstStyle/>
          <a:p>
            <a:pPr eaLnBrk="1" fontAlgn="auto" hangingPunct="1">
              <a:spcAft>
                <a:spcPts val="0"/>
              </a:spcAft>
              <a:defRPr/>
            </a:pPr>
            <a:r>
              <a:rPr lang="en-US" dirty="0">
                <a:solidFill>
                  <a:srgbClr val="000000"/>
                </a:solidFill>
                <a:effectLst>
                  <a:outerShdw blurRad="38100" dist="38100" dir="2700000" algn="tl">
                    <a:srgbClr val="FFFFFF"/>
                  </a:outerShdw>
                </a:effectLst>
              </a:rPr>
              <a:t>SOLUTION:   The DATABASE Approach</a:t>
            </a:r>
          </a:p>
        </p:txBody>
      </p:sp>
      <p:sp>
        <p:nvSpPr>
          <p:cNvPr id="44035" name="Rectangle 1027"/>
          <p:cNvSpPr>
            <a:spLocks noGrp="1" noChangeArrowheads="1"/>
          </p:cNvSpPr>
          <p:nvPr>
            <p:ph idx="1"/>
          </p:nvPr>
        </p:nvSpPr>
        <p:spPr>
          <a:xfrm>
            <a:off x="457200" y="1981200"/>
            <a:ext cx="8229600" cy="2900363"/>
          </a:xfrm>
        </p:spPr>
        <p:txBody>
          <a:bodyPr lIns="90488" tIns="44450" rIns="90488" bIns="44450">
            <a:normAutofit/>
          </a:bodyPr>
          <a:lstStyle/>
          <a:p>
            <a:pPr eaLnBrk="1" fontAlgn="auto" hangingPunct="1">
              <a:spcAft>
                <a:spcPts val="0"/>
              </a:spcAft>
              <a:buFont typeface="Wingdings 2"/>
              <a:buChar char=""/>
              <a:defRPr/>
            </a:pPr>
            <a:r>
              <a:rPr lang="en-US" sz="3600" dirty="0">
                <a:solidFill>
                  <a:srgbClr val="000000"/>
                </a:solidFill>
                <a:effectLst>
                  <a:outerShdw blurRad="38100" dist="38100" dir="2700000" algn="tl">
                    <a:srgbClr val="FFFFFF"/>
                  </a:outerShdw>
                </a:effectLst>
              </a:rPr>
              <a:t>Central repository of shared data</a:t>
            </a:r>
          </a:p>
          <a:p>
            <a:pPr eaLnBrk="1" fontAlgn="auto" hangingPunct="1">
              <a:spcAft>
                <a:spcPts val="0"/>
              </a:spcAft>
              <a:buFont typeface="Wingdings 2"/>
              <a:buChar char=""/>
              <a:defRPr/>
            </a:pPr>
            <a:r>
              <a:rPr lang="en-US" sz="3600" dirty="0">
                <a:solidFill>
                  <a:srgbClr val="000000"/>
                </a:solidFill>
                <a:effectLst>
                  <a:outerShdw blurRad="38100" dist="38100" dir="2700000" algn="tl">
                    <a:srgbClr val="FFFFFF"/>
                  </a:outerShdw>
                </a:effectLst>
              </a:rPr>
              <a:t>Data is managed by a controlling agent</a:t>
            </a:r>
          </a:p>
          <a:p>
            <a:pPr eaLnBrk="1" fontAlgn="auto" hangingPunct="1">
              <a:spcAft>
                <a:spcPts val="0"/>
              </a:spcAft>
              <a:buFont typeface="Wingdings 2"/>
              <a:buChar char=""/>
              <a:defRPr/>
            </a:pPr>
            <a:r>
              <a:rPr lang="en-US" sz="3600" dirty="0">
                <a:solidFill>
                  <a:srgbClr val="000000"/>
                </a:solidFill>
                <a:effectLst>
                  <a:outerShdw blurRad="38100" dist="38100" dir="2700000" algn="tl">
                    <a:srgbClr val="FFFFFF"/>
                  </a:outerShdw>
                </a:effectLst>
              </a:rPr>
              <a:t>Stored in a standardized, convenient form</a:t>
            </a:r>
          </a:p>
          <a:p>
            <a:pPr eaLnBrk="1" fontAlgn="auto" hangingPunct="1">
              <a:spcAft>
                <a:spcPts val="0"/>
              </a:spcAft>
              <a:buFont typeface="Wingdings" pitchFamily="2" charset="2"/>
              <a:buNone/>
              <a:defRPr/>
            </a:pPr>
            <a:endParaRPr lang="en-US" sz="3600" dirty="0">
              <a:solidFill>
                <a:srgbClr val="000000"/>
              </a:solidFill>
              <a:effectLst>
                <a:outerShdw blurRad="38100" dist="38100" dir="2700000" algn="tl">
                  <a:srgbClr val="FFFFFF"/>
                </a:outerShdw>
              </a:effectLst>
            </a:endParaRPr>
          </a:p>
        </p:txBody>
      </p:sp>
      <p:sp>
        <p:nvSpPr>
          <p:cNvPr id="20485" name="Text Box 1028"/>
          <p:cNvSpPr txBox="1">
            <a:spLocks noChangeArrowheads="1"/>
          </p:cNvSpPr>
          <p:nvPr/>
        </p:nvSpPr>
        <p:spPr bwMode="auto">
          <a:xfrm>
            <a:off x="838200" y="5414963"/>
            <a:ext cx="81232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800">
                <a:solidFill>
                  <a:srgbClr val="990000"/>
                </a:solidFill>
                <a:cs typeface="Tahoma" pitchFamily="34" charset="0"/>
              </a:rPr>
              <a:t>Requires a Database Management System (DBMS)</a:t>
            </a:r>
            <a:endParaRPr lang="en-US" altLang="en-US" sz="2400">
              <a:solidFill>
                <a:srgbClr val="990000"/>
              </a:solidFill>
              <a:cs typeface="Tahoma" pitchFamily="34"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14375" y="152400"/>
            <a:ext cx="7715250" cy="704850"/>
          </a:xfrm>
        </p:spPr>
        <p:txBody>
          <a:bodyPr wrap="none" lIns="41275" tIns="17462" rIns="41275" bIns="17462" anchor="t">
            <a:spAutoFit/>
          </a:bodyPr>
          <a:lstStyle/>
          <a:p>
            <a:pPr defTabSz="804863" eaLnBrk="1" fontAlgn="auto" hangingPunct="1">
              <a:spcAft>
                <a:spcPts val="0"/>
              </a:spcAft>
              <a:defRPr/>
            </a:pPr>
            <a:r>
              <a:rPr lang="en-US" dirty="0">
                <a:solidFill>
                  <a:srgbClr val="000000"/>
                </a:solidFill>
                <a:effectLst>
                  <a:outerShdw blurRad="38100" dist="38100" dir="2700000" algn="tl">
                    <a:srgbClr val="FFFFFF"/>
                  </a:outerShdw>
                </a:effectLst>
              </a:rPr>
              <a:t>Database Management System</a:t>
            </a:r>
          </a:p>
        </p:txBody>
      </p:sp>
      <p:sp>
        <p:nvSpPr>
          <p:cNvPr id="21508" name="Text Box 81"/>
          <p:cNvSpPr txBox="1">
            <a:spLocks noChangeArrowheads="1"/>
          </p:cNvSpPr>
          <p:nvPr/>
        </p:nvSpPr>
        <p:spPr bwMode="auto">
          <a:xfrm>
            <a:off x="153988" y="5753100"/>
            <a:ext cx="89328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spcBef>
                <a:spcPct val="50000"/>
              </a:spcBef>
            </a:pPr>
            <a:r>
              <a:rPr lang="en-US" altLang="en-US" i="1">
                <a:solidFill>
                  <a:srgbClr val="000000"/>
                </a:solidFill>
                <a:cs typeface="Tahoma" pitchFamily="34" charset="0"/>
              </a:rPr>
              <a:t>DBMS manages data resources like an operating system manages hardware resources</a:t>
            </a:r>
            <a:endParaRPr lang="en-US" altLang="en-US">
              <a:solidFill>
                <a:srgbClr val="000000"/>
              </a:solidFill>
              <a:cs typeface="Tahoma" pitchFamily="34" charset="0"/>
            </a:endParaRPr>
          </a:p>
        </p:txBody>
      </p:sp>
      <p:sp>
        <p:nvSpPr>
          <p:cNvPr id="21509" name="Rectangle 126"/>
          <p:cNvSpPr>
            <a:spLocks noChangeArrowheads="1"/>
          </p:cNvSpPr>
          <p:nvPr/>
        </p:nvSpPr>
        <p:spPr bwMode="auto">
          <a:xfrm>
            <a:off x="773113" y="1177925"/>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spcBef>
                <a:spcPct val="20000"/>
              </a:spcBef>
              <a:buClr>
                <a:schemeClr val="bg1"/>
              </a:buClr>
              <a:buSzPct val="65000"/>
              <a:buFont typeface="Wingdings" pitchFamily="2" charset="2"/>
              <a:buChar char="n"/>
            </a:pPr>
            <a:r>
              <a:rPr lang="en-US" altLang="en-US" sz="2000">
                <a:solidFill>
                  <a:srgbClr val="000000"/>
                </a:solidFill>
              </a:rPr>
              <a:t>A software system that is used to create, maintain, and provide controlled access to user databases</a:t>
            </a:r>
          </a:p>
        </p:txBody>
      </p:sp>
      <p:sp>
        <p:nvSpPr>
          <p:cNvPr id="21510" name="Rectangle 131"/>
          <p:cNvSpPr>
            <a:spLocks noChangeArrowheads="1"/>
          </p:cNvSpPr>
          <p:nvPr/>
        </p:nvSpPr>
        <p:spPr bwMode="auto">
          <a:xfrm>
            <a:off x="990600" y="2084388"/>
            <a:ext cx="1676400" cy="914400"/>
          </a:xfrm>
          <a:prstGeom prst="rect">
            <a:avLst/>
          </a:prstGeom>
          <a:solidFill>
            <a:srgbClr val="969696"/>
          </a:solidFill>
          <a:ln w="25400">
            <a:solidFill>
              <a:srgbClr val="990000"/>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a:t>Order Filing</a:t>
            </a:r>
          </a:p>
          <a:p>
            <a:pPr algn="ctr" eaLnBrk="1" hangingPunct="1"/>
            <a:r>
              <a:rPr lang="en-US" altLang="en-US"/>
              <a:t> System</a:t>
            </a:r>
          </a:p>
        </p:txBody>
      </p:sp>
      <p:sp>
        <p:nvSpPr>
          <p:cNvPr id="21511" name="Rectangle 133"/>
          <p:cNvSpPr>
            <a:spLocks noChangeArrowheads="1"/>
          </p:cNvSpPr>
          <p:nvPr/>
        </p:nvSpPr>
        <p:spPr bwMode="auto">
          <a:xfrm>
            <a:off x="990600" y="3227388"/>
            <a:ext cx="1676400" cy="914400"/>
          </a:xfrm>
          <a:prstGeom prst="rect">
            <a:avLst/>
          </a:prstGeom>
          <a:solidFill>
            <a:srgbClr val="969696"/>
          </a:solidFill>
          <a:ln w="25400">
            <a:solidFill>
              <a:srgbClr val="990000"/>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a:t>Invoicing</a:t>
            </a:r>
          </a:p>
          <a:p>
            <a:pPr algn="ctr" eaLnBrk="1" hangingPunct="1"/>
            <a:r>
              <a:rPr lang="en-US" altLang="en-US"/>
              <a:t> System</a:t>
            </a:r>
          </a:p>
        </p:txBody>
      </p:sp>
      <p:sp>
        <p:nvSpPr>
          <p:cNvPr id="21512" name="Rectangle 134"/>
          <p:cNvSpPr>
            <a:spLocks noChangeArrowheads="1"/>
          </p:cNvSpPr>
          <p:nvPr/>
        </p:nvSpPr>
        <p:spPr bwMode="auto">
          <a:xfrm>
            <a:off x="990600" y="4370388"/>
            <a:ext cx="1676400" cy="914400"/>
          </a:xfrm>
          <a:prstGeom prst="rect">
            <a:avLst/>
          </a:prstGeom>
          <a:solidFill>
            <a:srgbClr val="969696"/>
          </a:solidFill>
          <a:ln w="25400">
            <a:solidFill>
              <a:srgbClr val="990000"/>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a:t>Payroll</a:t>
            </a:r>
          </a:p>
          <a:p>
            <a:pPr algn="ctr" eaLnBrk="1" hangingPunct="1"/>
            <a:r>
              <a:rPr lang="en-US" altLang="en-US"/>
              <a:t> System</a:t>
            </a:r>
          </a:p>
        </p:txBody>
      </p:sp>
      <p:sp>
        <p:nvSpPr>
          <p:cNvPr id="21513" name="Rectangle 135"/>
          <p:cNvSpPr>
            <a:spLocks noChangeArrowheads="1"/>
          </p:cNvSpPr>
          <p:nvPr/>
        </p:nvSpPr>
        <p:spPr bwMode="auto">
          <a:xfrm>
            <a:off x="4038600" y="3227388"/>
            <a:ext cx="1676400" cy="914400"/>
          </a:xfrm>
          <a:prstGeom prst="rect">
            <a:avLst/>
          </a:prstGeom>
          <a:solidFill>
            <a:srgbClr val="969696"/>
          </a:solidFill>
          <a:ln w="25400">
            <a:solidFill>
              <a:srgbClr val="990000"/>
            </a:solidFill>
            <a:miter lim="800000"/>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a:t>DBMS</a:t>
            </a:r>
          </a:p>
        </p:txBody>
      </p:sp>
      <p:sp>
        <p:nvSpPr>
          <p:cNvPr id="21514" name="Line 136"/>
          <p:cNvSpPr>
            <a:spLocks noChangeShapeType="1"/>
          </p:cNvSpPr>
          <p:nvPr/>
        </p:nvSpPr>
        <p:spPr bwMode="auto">
          <a:xfrm>
            <a:off x="2667000" y="2465388"/>
            <a:ext cx="1371600" cy="838200"/>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15" name="Line 137"/>
          <p:cNvSpPr>
            <a:spLocks noChangeShapeType="1"/>
          </p:cNvSpPr>
          <p:nvPr/>
        </p:nvSpPr>
        <p:spPr bwMode="auto">
          <a:xfrm>
            <a:off x="2667000" y="3684588"/>
            <a:ext cx="1371600" cy="0"/>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16" name="Line 138"/>
          <p:cNvSpPr>
            <a:spLocks noChangeShapeType="1"/>
          </p:cNvSpPr>
          <p:nvPr/>
        </p:nvSpPr>
        <p:spPr bwMode="auto">
          <a:xfrm flipV="1">
            <a:off x="2667000" y="3989388"/>
            <a:ext cx="1371600" cy="838200"/>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517" name="AutoShape 139"/>
          <p:cNvSpPr>
            <a:spLocks noChangeArrowheads="1"/>
          </p:cNvSpPr>
          <p:nvPr/>
        </p:nvSpPr>
        <p:spPr bwMode="auto">
          <a:xfrm>
            <a:off x="6553200" y="2160588"/>
            <a:ext cx="2209800" cy="3200400"/>
          </a:xfrm>
          <a:prstGeom prst="flowChartMagneticDisk">
            <a:avLst/>
          </a:prstGeom>
          <a:solidFill>
            <a:srgbClr val="969696"/>
          </a:solidFill>
          <a:ln w="25400">
            <a:solidFill>
              <a:srgbClr val="990000"/>
            </a:solidFill>
            <a:round/>
            <a:headEnd/>
            <a:tailEnd/>
          </a:ln>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endParaRPr lang="en-US" altLang="en-US"/>
          </a:p>
          <a:p>
            <a:pPr algn="ctr" eaLnBrk="1" hangingPunct="1"/>
            <a:r>
              <a:rPr lang="en-US" altLang="en-US"/>
              <a:t>Central database</a:t>
            </a:r>
          </a:p>
          <a:p>
            <a:pPr algn="ctr" eaLnBrk="1" hangingPunct="1"/>
            <a:endParaRPr lang="en-US" altLang="en-US"/>
          </a:p>
          <a:p>
            <a:pPr algn="ctr" eaLnBrk="1" hangingPunct="1"/>
            <a:r>
              <a:rPr lang="en-US" altLang="en-US"/>
              <a:t>Contains employee,</a:t>
            </a:r>
          </a:p>
          <a:p>
            <a:pPr algn="ctr" eaLnBrk="1" hangingPunct="1"/>
            <a:r>
              <a:rPr lang="en-US" altLang="en-US"/>
              <a:t>order, inventory, </a:t>
            </a:r>
          </a:p>
          <a:p>
            <a:pPr algn="ctr" eaLnBrk="1" hangingPunct="1"/>
            <a:r>
              <a:rPr lang="en-US" altLang="en-US"/>
              <a:t>pricing, and </a:t>
            </a:r>
          </a:p>
          <a:p>
            <a:pPr algn="ctr" eaLnBrk="1" hangingPunct="1"/>
            <a:r>
              <a:rPr lang="en-US" altLang="en-US"/>
              <a:t>customer data</a:t>
            </a:r>
          </a:p>
        </p:txBody>
      </p:sp>
      <p:sp>
        <p:nvSpPr>
          <p:cNvPr id="21518" name="Line 140"/>
          <p:cNvSpPr>
            <a:spLocks noChangeShapeType="1"/>
          </p:cNvSpPr>
          <p:nvPr/>
        </p:nvSpPr>
        <p:spPr bwMode="auto">
          <a:xfrm>
            <a:off x="5715000" y="3684588"/>
            <a:ext cx="838200" cy="0"/>
          </a:xfrm>
          <a:prstGeom prst="line">
            <a:avLst/>
          </a:prstGeom>
          <a:noFill/>
          <a:ln w="254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03225" y="180109"/>
            <a:ext cx="8423564" cy="1066800"/>
          </a:xfrm>
        </p:spPr>
        <p:txBody>
          <a:bodyPr>
            <a:normAutofit fontScale="90000"/>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REQUIRED FUNCTIONALITY FOR DBMS</a:t>
            </a:r>
          </a:p>
        </p:txBody>
      </p:sp>
      <p:sp>
        <p:nvSpPr>
          <p:cNvPr id="151555" name="Rectangle 3"/>
          <p:cNvSpPr>
            <a:spLocks noGrp="1" noChangeArrowheads="1"/>
          </p:cNvSpPr>
          <p:nvPr>
            <p:ph idx="1"/>
          </p:nvPr>
        </p:nvSpPr>
        <p:spPr>
          <a:xfrm>
            <a:off x="403225" y="1246909"/>
            <a:ext cx="8229600" cy="5162840"/>
          </a:xfrm>
        </p:spPr>
        <p:txBody>
          <a:bodyPr>
            <a:normAutofit/>
          </a:bodyPr>
          <a:lstStyle/>
          <a:p>
            <a:pPr eaLnBrk="1" fontAlgn="auto" hangingPunct="1">
              <a:lnSpc>
                <a:spcPct val="80000"/>
              </a:lnSpc>
              <a:spcAft>
                <a:spcPts val="0"/>
              </a:spcAft>
              <a:buFont typeface="Wingdings 2"/>
              <a:buChar char=""/>
              <a:defRPr/>
            </a:pPr>
            <a:r>
              <a:rPr lang="en-US" sz="2800" dirty="0"/>
              <a:t>Describe real-world entities in terms of stored data</a:t>
            </a:r>
          </a:p>
          <a:p>
            <a:pPr eaLnBrk="1" fontAlgn="auto" hangingPunct="1">
              <a:lnSpc>
                <a:spcPct val="80000"/>
              </a:lnSpc>
              <a:spcAft>
                <a:spcPts val="0"/>
              </a:spcAft>
              <a:buFont typeface="Wingdings 2"/>
              <a:buChar char=""/>
              <a:defRPr/>
            </a:pPr>
            <a:r>
              <a:rPr lang="en-US" sz="2800" dirty="0"/>
              <a:t>Persistently store large datasets </a:t>
            </a:r>
          </a:p>
          <a:p>
            <a:pPr eaLnBrk="1" fontAlgn="auto" hangingPunct="1">
              <a:lnSpc>
                <a:spcPct val="80000"/>
              </a:lnSpc>
              <a:spcAft>
                <a:spcPts val="0"/>
              </a:spcAft>
              <a:buFont typeface="Wingdings 2"/>
              <a:buChar char=""/>
              <a:defRPr/>
            </a:pPr>
            <a:r>
              <a:rPr lang="en-US" sz="2800" dirty="0"/>
              <a:t>Efficiently query &amp; update – Must handle complex questions about data – Must handle sophisticated updates – Performance matters (users can feel 200ms latency) </a:t>
            </a:r>
          </a:p>
          <a:p>
            <a:pPr eaLnBrk="1" fontAlgn="auto" hangingPunct="1">
              <a:lnSpc>
                <a:spcPct val="80000"/>
              </a:lnSpc>
              <a:spcAft>
                <a:spcPts val="0"/>
              </a:spcAft>
              <a:buFont typeface="Wingdings 2"/>
              <a:buChar char=""/>
              <a:defRPr/>
            </a:pPr>
            <a:r>
              <a:rPr lang="en-US" sz="2800" dirty="0"/>
              <a:t>Easily change structure (e.g., add attributes) </a:t>
            </a:r>
          </a:p>
          <a:p>
            <a:pPr eaLnBrk="1" fontAlgn="auto" hangingPunct="1">
              <a:lnSpc>
                <a:spcPct val="80000"/>
              </a:lnSpc>
              <a:spcAft>
                <a:spcPts val="0"/>
              </a:spcAft>
              <a:buFont typeface="Wingdings 2"/>
              <a:buChar char=""/>
              <a:defRPr/>
            </a:pPr>
            <a:r>
              <a:rPr lang="en-US" sz="2800" dirty="0"/>
              <a:t>Enable simultaneous updates </a:t>
            </a:r>
          </a:p>
          <a:p>
            <a:pPr eaLnBrk="1" fontAlgn="auto" hangingPunct="1">
              <a:lnSpc>
                <a:spcPct val="80000"/>
              </a:lnSpc>
              <a:spcAft>
                <a:spcPts val="0"/>
              </a:spcAft>
              <a:buFont typeface="Wingdings 2"/>
              <a:buChar char=""/>
              <a:defRPr/>
            </a:pPr>
            <a:r>
              <a:rPr lang="en-US" sz="2800" dirty="0"/>
              <a:t>Crash recovery </a:t>
            </a:r>
          </a:p>
          <a:p>
            <a:pPr eaLnBrk="1" fontAlgn="auto" hangingPunct="1">
              <a:lnSpc>
                <a:spcPct val="80000"/>
              </a:lnSpc>
              <a:spcAft>
                <a:spcPts val="0"/>
              </a:spcAft>
              <a:buFont typeface="Wingdings 2"/>
              <a:buChar char=""/>
              <a:defRPr/>
            </a:pPr>
            <a:r>
              <a:rPr lang="en-US" sz="2800" dirty="0"/>
              <a:t>Security and integrity</a:t>
            </a:r>
            <a:endParaRPr lang="en-US" sz="2000"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29351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03225" y="180109"/>
            <a:ext cx="8423564" cy="1066800"/>
          </a:xfrm>
        </p:spPr>
        <p:txBody>
          <a:bodyPr>
            <a:normAutofit fontScale="90000"/>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Elements of the Database Approach</a:t>
            </a:r>
          </a:p>
        </p:txBody>
      </p:sp>
      <p:sp>
        <p:nvSpPr>
          <p:cNvPr id="151555" name="Rectangle 3"/>
          <p:cNvSpPr>
            <a:spLocks noGrp="1" noChangeArrowheads="1"/>
          </p:cNvSpPr>
          <p:nvPr>
            <p:ph idx="1"/>
          </p:nvPr>
        </p:nvSpPr>
        <p:spPr>
          <a:xfrm>
            <a:off x="403225" y="1246909"/>
            <a:ext cx="8229600" cy="5162840"/>
          </a:xfrm>
        </p:spPr>
        <p:txBody>
          <a:bodyPr>
            <a:normAutofit fontScale="92500" lnSpcReduction="10000"/>
          </a:bodyPr>
          <a:lstStyle/>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Data models </a:t>
            </a:r>
          </a:p>
          <a:p>
            <a:pPr lvl="1" eaLnBrk="1" fontAlgn="auto" hangingPunct="1">
              <a:lnSpc>
                <a:spcPct val="80000"/>
              </a:lnSpc>
              <a:spcAft>
                <a:spcPts val="0"/>
              </a:spcAft>
              <a:buFont typeface="Wingdings 2"/>
              <a:buChar char=""/>
              <a:defRPr/>
            </a:pPr>
            <a:r>
              <a:rPr lang="en-US" sz="2400" dirty="0">
                <a:solidFill>
                  <a:srgbClr val="000000"/>
                </a:solidFill>
                <a:effectLst>
                  <a:outerShdw blurRad="38100" dist="38100" dir="2700000" algn="tl">
                    <a:srgbClr val="FFFFFF"/>
                  </a:outerShdw>
                </a:effectLst>
              </a:rPr>
              <a:t>Graphical diagram capturing nature and relationship of data</a:t>
            </a:r>
          </a:p>
          <a:p>
            <a:pPr lvl="1" eaLnBrk="1" fontAlgn="auto" hangingPunct="1">
              <a:lnSpc>
                <a:spcPct val="80000"/>
              </a:lnSpc>
              <a:spcAft>
                <a:spcPts val="0"/>
              </a:spcAft>
              <a:buFont typeface="Wingdings 2"/>
              <a:buChar char=""/>
              <a:defRPr/>
            </a:pPr>
            <a:r>
              <a:rPr lang="en-US" sz="2400" dirty="0">
                <a:solidFill>
                  <a:srgbClr val="000000"/>
                </a:solidFill>
                <a:effectLst>
                  <a:outerShdw blurRad="38100" dist="38100" dir="2700000" algn="tl">
                    <a:srgbClr val="FFFFFF"/>
                  </a:outerShdw>
                </a:effectLst>
              </a:rPr>
              <a:t>Enterprise Data Model–high-level entities and relationships for the organization</a:t>
            </a:r>
          </a:p>
          <a:p>
            <a:pPr lvl="1" eaLnBrk="1" fontAlgn="auto" hangingPunct="1">
              <a:lnSpc>
                <a:spcPct val="80000"/>
              </a:lnSpc>
              <a:spcAft>
                <a:spcPts val="0"/>
              </a:spcAft>
              <a:buFont typeface="Wingdings 2"/>
              <a:buChar char=""/>
              <a:defRPr/>
            </a:pPr>
            <a:r>
              <a:rPr lang="en-US" sz="2400" dirty="0">
                <a:solidFill>
                  <a:srgbClr val="000000"/>
                </a:solidFill>
                <a:effectLst>
                  <a:outerShdw blurRad="38100" dist="38100" dir="2700000" algn="tl">
                    <a:srgbClr val="FFFFFF"/>
                  </a:outerShdw>
                </a:effectLst>
              </a:rPr>
              <a:t>Project Data Model–more detailed view, matching data structure in database or data warehouse </a:t>
            </a:r>
          </a:p>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Entities</a:t>
            </a:r>
          </a:p>
          <a:p>
            <a:pPr lvl="1" eaLnBrk="1" fontAlgn="auto" hangingPunct="1">
              <a:lnSpc>
                <a:spcPct val="80000"/>
              </a:lnSpc>
              <a:spcAft>
                <a:spcPts val="0"/>
              </a:spcAft>
              <a:buFont typeface="Wingdings 2"/>
              <a:buChar char=""/>
              <a:defRPr/>
            </a:pPr>
            <a:r>
              <a:rPr lang="en-US" sz="2400" dirty="0">
                <a:solidFill>
                  <a:srgbClr val="000000"/>
                </a:solidFill>
                <a:effectLst>
                  <a:outerShdw blurRad="38100" dist="38100" dir="2700000" algn="tl">
                    <a:srgbClr val="FFFFFF"/>
                  </a:outerShdw>
                </a:effectLst>
              </a:rPr>
              <a:t>Noun form describing a person, place, object, event, or concept</a:t>
            </a:r>
          </a:p>
          <a:p>
            <a:pPr lvl="1" eaLnBrk="1" fontAlgn="auto" hangingPunct="1">
              <a:lnSpc>
                <a:spcPct val="80000"/>
              </a:lnSpc>
              <a:spcAft>
                <a:spcPts val="0"/>
              </a:spcAft>
              <a:buFont typeface="Wingdings 2"/>
              <a:buChar char=""/>
              <a:defRPr/>
            </a:pPr>
            <a:r>
              <a:rPr lang="en-US" sz="2400" dirty="0">
                <a:solidFill>
                  <a:srgbClr val="000000"/>
                </a:solidFill>
                <a:effectLst>
                  <a:outerShdw blurRad="38100" dist="38100" dir="2700000" algn="tl">
                    <a:srgbClr val="FFFFFF"/>
                  </a:outerShdw>
                </a:effectLst>
              </a:rPr>
              <a:t>Composed of attributes</a:t>
            </a:r>
          </a:p>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Relationships</a:t>
            </a:r>
          </a:p>
          <a:p>
            <a:pPr lvl="1" eaLnBrk="1" fontAlgn="auto" hangingPunct="1">
              <a:lnSpc>
                <a:spcPct val="80000"/>
              </a:lnSpc>
              <a:spcAft>
                <a:spcPts val="0"/>
              </a:spcAft>
              <a:buFont typeface="Wingdings 2"/>
              <a:buChar char=""/>
              <a:defRPr/>
            </a:pPr>
            <a:r>
              <a:rPr lang="en-US" sz="2400" dirty="0">
                <a:solidFill>
                  <a:srgbClr val="000000"/>
                </a:solidFill>
                <a:effectLst>
                  <a:outerShdw blurRad="38100" dist="38100" dir="2700000" algn="tl">
                    <a:srgbClr val="FFFFFF"/>
                  </a:outerShdw>
                </a:effectLst>
              </a:rPr>
              <a:t>Between entities</a:t>
            </a:r>
          </a:p>
          <a:p>
            <a:pPr lvl="1" eaLnBrk="1" fontAlgn="auto" hangingPunct="1">
              <a:lnSpc>
                <a:spcPct val="80000"/>
              </a:lnSpc>
              <a:spcAft>
                <a:spcPts val="0"/>
              </a:spcAft>
              <a:buFont typeface="Wingdings 2"/>
              <a:buChar char=""/>
              <a:defRPr/>
            </a:pPr>
            <a:r>
              <a:rPr lang="en-US" sz="2400" dirty="0">
                <a:solidFill>
                  <a:srgbClr val="000000"/>
                </a:solidFill>
                <a:effectLst>
                  <a:outerShdw blurRad="38100" dist="38100" dir="2700000" algn="tl">
                    <a:srgbClr val="FFFFFF"/>
                  </a:outerShdw>
                </a:effectLst>
              </a:rPr>
              <a:t>Usually one-to-many (1:M) or many-to-many (M:N), but could also be one-to-one (1:1)</a:t>
            </a:r>
          </a:p>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Relational Databases</a:t>
            </a:r>
          </a:p>
          <a:p>
            <a:pPr lvl="1" eaLnBrk="1" fontAlgn="auto" hangingPunct="1">
              <a:lnSpc>
                <a:spcPct val="80000"/>
              </a:lnSpc>
              <a:spcAft>
                <a:spcPts val="0"/>
              </a:spcAft>
              <a:buFont typeface="Wingdings 2"/>
              <a:buChar char=""/>
              <a:defRPr/>
            </a:pPr>
            <a:r>
              <a:rPr lang="en-US" sz="2400" dirty="0">
                <a:solidFill>
                  <a:srgbClr val="000000"/>
                </a:solidFill>
                <a:effectLst>
                  <a:outerShdw blurRad="38100" dist="38100" dir="2700000" algn="tl">
                    <a:srgbClr val="FFFFFF"/>
                  </a:outerShdw>
                </a:effectLst>
              </a:rPr>
              <a:t>Database technology involving tables (relations) representing entities and primary/foreign keys representing relationships</a:t>
            </a:r>
          </a:p>
          <a:p>
            <a:pPr lvl="1" eaLnBrk="1" fontAlgn="auto" hangingPunct="1">
              <a:lnSpc>
                <a:spcPct val="80000"/>
              </a:lnSpc>
              <a:spcAft>
                <a:spcPts val="0"/>
              </a:spcAft>
              <a:buFont typeface="Wingdings 2"/>
              <a:buChar char=""/>
              <a:defRPr/>
            </a:pPr>
            <a:endParaRPr lang="en-US" sz="2000" dirty="0">
              <a:solidFill>
                <a:srgbClr val="000000"/>
              </a:solidFill>
              <a:effectLst>
                <a:outerShdw blurRad="38100" dist="38100" dir="2700000" algn="tl">
                  <a:srgbClr val="FFFFFF"/>
                </a:outerShd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03225" y="180109"/>
            <a:ext cx="8423564" cy="1066800"/>
          </a:xfrm>
        </p:spPr>
        <p:txBody>
          <a:bodyPr>
            <a:normAutofit/>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Data model examples</a:t>
            </a:r>
          </a:p>
        </p:txBody>
      </p:sp>
      <p:sp>
        <p:nvSpPr>
          <p:cNvPr id="151555" name="Rectangle 3"/>
          <p:cNvSpPr>
            <a:spLocks noGrp="1" noChangeArrowheads="1"/>
          </p:cNvSpPr>
          <p:nvPr>
            <p:ph idx="1"/>
          </p:nvPr>
        </p:nvSpPr>
        <p:spPr>
          <a:xfrm>
            <a:off x="403225" y="1246909"/>
            <a:ext cx="8229600" cy="5162840"/>
          </a:xfrm>
        </p:spPr>
        <p:txBody>
          <a:bodyPr>
            <a:normAutofit/>
          </a:bodyPr>
          <a:lstStyle/>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Can be relational – will see next</a:t>
            </a:r>
          </a:p>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Can be JSON</a:t>
            </a:r>
          </a:p>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Can be XML</a:t>
            </a:r>
            <a:endParaRPr lang="en-US" sz="2000" dirty="0">
              <a:solidFill>
                <a:srgbClr val="000000"/>
              </a:solidFill>
              <a:effectLst>
                <a:outerShdw blurRad="38100" dist="38100" dir="2700000" algn="tl">
                  <a:srgbClr val="FFFFFF"/>
                </a:outerShdw>
              </a:effectLst>
            </a:endParaRPr>
          </a:p>
        </p:txBody>
      </p:sp>
      <p:pic>
        <p:nvPicPr>
          <p:cNvPr id="2" name="Picture 1">
            <a:extLst>
              <a:ext uri="{FF2B5EF4-FFF2-40B4-BE49-F238E27FC236}">
                <a16:creationId xmlns:a16="http://schemas.microsoft.com/office/drawing/2014/main" id="{53537C86-AA6E-4DFD-AFF2-023E511EADBD}"/>
              </a:ext>
            </a:extLst>
          </p:cNvPr>
          <p:cNvPicPr>
            <a:picLocks noChangeAspect="1"/>
          </p:cNvPicPr>
          <p:nvPr/>
        </p:nvPicPr>
        <p:blipFill>
          <a:blip r:embed="rId3"/>
          <a:stretch>
            <a:fillRect/>
          </a:stretch>
        </p:blipFill>
        <p:spPr>
          <a:xfrm>
            <a:off x="209261" y="3539657"/>
            <a:ext cx="5657850" cy="2790825"/>
          </a:xfrm>
          <a:prstGeom prst="rect">
            <a:avLst/>
          </a:prstGeom>
        </p:spPr>
      </p:pic>
      <p:pic>
        <p:nvPicPr>
          <p:cNvPr id="3" name="Picture 2">
            <a:extLst>
              <a:ext uri="{FF2B5EF4-FFF2-40B4-BE49-F238E27FC236}">
                <a16:creationId xmlns:a16="http://schemas.microsoft.com/office/drawing/2014/main" id="{A99E2848-84D3-47B5-9438-4D18734DB115}"/>
              </a:ext>
            </a:extLst>
          </p:cNvPr>
          <p:cNvPicPr>
            <a:picLocks noChangeAspect="1"/>
          </p:cNvPicPr>
          <p:nvPr/>
        </p:nvPicPr>
        <p:blipFill>
          <a:blip r:embed="rId4"/>
          <a:stretch>
            <a:fillRect/>
          </a:stretch>
        </p:blipFill>
        <p:spPr>
          <a:xfrm>
            <a:off x="4572000" y="1785216"/>
            <a:ext cx="4210050" cy="1362075"/>
          </a:xfrm>
          <a:prstGeom prst="rect">
            <a:avLst/>
          </a:prstGeom>
        </p:spPr>
      </p:pic>
    </p:spTree>
    <p:extLst>
      <p:ext uri="{BB962C8B-B14F-4D97-AF65-F5344CB8AC3E}">
        <p14:creationId xmlns:p14="http://schemas.microsoft.com/office/powerpoint/2010/main" val="4139365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6"/>
          <p:cNvSpPr txBox="1">
            <a:spLocks noChangeArrowheads="1"/>
          </p:cNvSpPr>
          <p:nvPr/>
        </p:nvSpPr>
        <p:spPr bwMode="auto">
          <a:xfrm>
            <a:off x="3116263" y="893763"/>
            <a:ext cx="3968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a:solidFill>
                  <a:srgbClr val="000000"/>
                </a:solidFill>
              </a:rPr>
              <a:t>Segment of an enterprise data model</a:t>
            </a:r>
          </a:p>
        </p:txBody>
      </p:sp>
      <p:sp>
        <p:nvSpPr>
          <p:cNvPr id="25604" name="Text Box 7"/>
          <p:cNvSpPr txBox="1">
            <a:spLocks noChangeArrowheads="1"/>
          </p:cNvSpPr>
          <p:nvPr/>
        </p:nvSpPr>
        <p:spPr bwMode="auto">
          <a:xfrm>
            <a:off x="4108450" y="2605088"/>
            <a:ext cx="4125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a:solidFill>
                  <a:srgbClr val="000000"/>
                </a:solidFill>
              </a:rPr>
              <a:t>Segment of a project-level data model</a:t>
            </a:r>
          </a:p>
        </p:txBody>
      </p:sp>
      <p:sp>
        <p:nvSpPr>
          <p:cNvPr id="25605" name="Rectangle 2"/>
          <p:cNvSpPr>
            <a:spLocks noChangeArrowheads="1"/>
          </p:cNvSpPr>
          <p:nvPr/>
        </p:nvSpPr>
        <p:spPr bwMode="auto">
          <a:xfrm>
            <a:off x="0" y="246063"/>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spcBef>
                <a:spcPct val="20000"/>
              </a:spcBef>
              <a:buClr>
                <a:schemeClr val="bg1"/>
              </a:buClr>
              <a:buSzPct val="65000"/>
              <a:buFont typeface="Wingdings" pitchFamily="2" charset="2"/>
              <a:buNone/>
            </a:pPr>
            <a:r>
              <a:rPr lang="en-US" altLang="en-US" sz="2400">
                <a:solidFill>
                  <a:srgbClr val="000000"/>
                </a:solidFill>
              </a:rPr>
              <a:t>Figure 1-3 Comparison of enterprise and project level data models</a:t>
            </a:r>
          </a:p>
        </p:txBody>
      </p:sp>
      <p:pic>
        <p:nvPicPr>
          <p:cNvPr id="25606" name="Picture 7"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4013" y="909638"/>
            <a:ext cx="268605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8" descr="Nonam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92463" y="3081338"/>
            <a:ext cx="580072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6626" name="Picture 6"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4938" y="649288"/>
            <a:ext cx="8877300"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Text Box 11"/>
          <p:cNvSpPr txBox="1">
            <a:spLocks noChangeArrowheads="1"/>
          </p:cNvSpPr>
          <p:nvPr/>
        </p:nvSpPr>
        <p:spPr bwMode="auto">
          <a:xfrm>
            <a:off x="3581400" y="1143000"/>
            <a:ext cx="24384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spcBef>
                <a:spcPct val="50000"/>
              </a:spcBef>
            </a:pPr>
            <a:r>
              <a:rPr lang="en-US" altLang="en-US" sz="2400">
                <a:latin typeface="Times New Roman" pitchFamily="18" charset="0"/>
              </a:rPr>
              <a:t>One customer may place many orders, but each order is placed by a single customer</a:t>
            </a:r>
          </a:p>
          <a:p>
            <a:pPr algn="l" eaLnBrk="1" hangingPunct="1">
              <a:spcBef>
                <a:spcPct val="50000"/>
              </a:spcBef>
            </a:pPr>
            <a:r>
              <a:rPr lang="en-US" altLang="en-US" sz="2400">
                <a:latin typeface="Times New Roman" pitchFamily="18" charset="0"/>
                <a:sym typeface="Wingdings" pitchFamily="2" charset="2"/>
              </a:rPr>
              <a:t> One-to-many relationship</a:t>
            </a:r>
            <a:endParaRPr lang="en-US" altLang="en-US" sz="2400">
              <a:latin typeface="Times New Roman" pitchFamily="18" charset="0"/>
            </a:endParaRPr>
          </a:p>
        </p:txBody>
      </p:sp>
      <p:sp>
        <p:nvSpPr>
          <p:cNvPr id="26629" name="Rectangle 12"/>
          <p:cNvSpPr>
            <a:spLocks noChangeArrowheads="1"/>
          </p:cNvSpPr>
          <p:nvPr/>
        </p:nvSpPr>
        <p:spPr bwMode="auto">
          <a:xfrm>
            <a:off x="693738" y="698500"/>
            <a:ext cx="2765425" cy="4919663"/>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7650" name="Picture 6"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4938" y="649288"/>
            <a:ext cx="8877300"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Text Box 5"/>
          <p:cNvSpPr txBox="1">
            <a:spLocks noChangeArrowheads="1"/>
          </p:cNvSpPr>
          <p:nvPr/>
        </p:nvSpPr>
        <p:spPr bwMode="auto">
          <a:xfrm>
            <a:off x="3062288" y="985838"/>
            <a:ext cx="304165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spcBef>
                <a:spcPct val="50000"/>
              </a:spcBef>
            </a:pPr>
            <a:r>
              <a:rPr lang="en-US" altLang="en-US" sz="2400">
                <a:latin typeface="Times New Roman" pitchFamily="18" charset="0"/>
              </a:rPr>
              <a:t>One order has many order lines; each order line is associated with a single order</a:t>
            </a:r>
          </a:p>
          <a:p>
            <a:pPr algn="l" eaLnBrk="1" hangingPunct="1">
              <a:spcBef>
                <a:spcPct val="50000"/>
              </a:spcBef>
            </a:pPr>
            <a:r>
              <a:rPr lang="en-US" altLang="en-US" sz="2400">
                <a:latin typeface="Times New Roman" pitchFamily="18" charset="0"/>
                <a:sym typeface="Wingdings" pitchFamily="2" charset="2"/>
              </a:rPr>
              <a:t> One-to-many relationship</a:t>
            </a:r>
            <a:endParaRPr lang="en-US" altLang="en-US" sz="2400">
              <a:latin typeface="Times New Roman" pitchFamily="18" charset="0"/>
            </a:endParaRPr>
          </a:p>
        </p:txBody>
      </p:sp>
      <p:sp>
        <p:nvSpPr>
          <p:cNvPr id="27653" name="Rectangle 6"/>
          <p:cNvSpPr>
            <a:spLocks noChangeArrowheads="1"/>
          </p:cNvSpPr>
          <p:nvPr/>
        </p:nvSpPr>
        <p:spPr bwMode="auto">
          <a:xfrm>
            <a:off x="381000" y="3497263"/>
            <a:ext cx="8458200" cy="2141537"/>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a:xfrm>
            <a:off x="457200" y="327025"/>
            <a:ext cx="8686800" cy="838200"/>
          </a:xfrm>
        </p:spPr>
        <p:txBody>
          <a:bodyPr lIns="90488" tIns="44450" rIns="90488" bIns="44450"/>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Objectives</a:t>
            </a:r>
          </a:p>
        </p:txBody>
      </p:sp>
      <p:sp>
        <p:nvSpPr>
          <p:cNvPr id="5123" name="Rectangle 1027"/>
          <p:cNvSpPr>
            <a:spLocks noGrp="1" noChangeArrowheads="1"/>
          </p:cNvSpPr>
          <p:nvPr>
            <p:ph idx="1"/>
          </p:nvPr>
        </p:nvSpPr>
        <p:spPr>
          <a:xfrm>
            <a:off x="381000" y="1535113"/>
            <a:ext cx="8229600" cy="4114800"/>
          </a:xfrm>
        </p:spPr>
        <p:txBody>
          <a:bodyPr lIns="90488" tIns="44450" rIns="90488" bIns="44450">
            <a:normAutofit/>
          </a:bodyPr>
          <a:lstStyle/>
          <a:p>
            <a:pPr eaLnBrk="1" fontAlgn="auto" hangingPunct="1">
              <a:spcAft>
                <a:spcPts val="0"/>
              </a:spcAft>
              <a:buFont typeface="Wingdings 2"/>
              <a:buChar char=""/>
              <a:defRPr/>
            </a:pPr>
            <a:r>
              <a:rPr lang="en-US" sz="2400" dirty="0">
                <a:solidFill>
                  <a:srgbClr val="000000"/>
                </a:solidFill>
                <a:effectLst>
                  <a:outerShdw blurRad="38100" dist="38100" dir="2700000" algn="tl">
                    <a:srgbClr val="FFFFFF"/>
                  </a:outerShdw>
                </a:effectLst>
              </a:rPr>
              <a:t>Define terms</a:t>
            </a:r>
          </a:p>
          <a:p>
            <a:pPr eaLnBrk="1" fontAlgn="auto" hangingPunct="1">
              <a:spcAft>
                <a:spcPts val="0"/>
              </a:spcAft>
              <a:buFont typeface="Wingdings 2"/>
              <a:buChar char=""/>
              <a:defRPr/>
            </a:pPr>
            <a:r>
              <a:rPr lang="en-US" sz="2400" dirty="0">
                <a:solidFill>
                  <a:srgbClr val="000000"/>
                </a:solidFill>
                <a:effectLst>
                  <a:outerShdw blurRad="38100" dist="38100" dir="2700000" algn="tl">
                    <a:srgbClr val="FFFFFF"/>
                  </a:outerShdw>
                </a:effectLst>
              </a:rPr>
              <a:t>Name limitations of conventional file processing</a:t>
            </a:r>
          </a:p>
          <a:p>
            <a:pPr eaLnBrk="1" fontAlgn="auto" hangingPunct="1">
              <a:spcAft>
                <a:spcPts val="0"/>
              </a:spcAft>
              <a:buFont typeface="Wingdings 2"/>
              <a:buChar char=""/>
              <a:defRPr/>
            </a:pPr>
            <a:r>
              <a:rPr lang="en-US" sz="2400" dirty="0">
                <a:solidFill>
                  <a:srgbClr val="000000"/>
                </a:solidFill>
                <a:effectLst>
                  <a:outerShdw blurRad="38100" dist="38100" dir="2700000" algn="tl">
                    <a:srgbClr val="FFFFFF"/>
                  </a:outerShdw>
                </a:effectLst>
              </a:rPr>
              <a:t>Explain advantages of databases</a:t>
            </a:r>
          </a:p>
          <a:p>
            <a:pPr eaLnBrk="1" fontAlgn="auto" hangingPunct="1">
              <a:spcAft>
                <a:spcPts val="0"/>
              </a:spcAft>
              <a:buFont typeface="Wingdings 2"/>
              <a:buChar char=""/>
              <a:defRPr/>
            </a:pPr>
            <a:r>
              <a:rPr lang="en-US" sz="2400" dirty="0">
                <a:solidFill>
                  <a:srgbClr val="000000"/>
                </a:solidFill>
                <a:effectLst>
                  <a:outerShdw blurRad="38100" dist="38100" dir="2700000" algn="tl">
                    <a:srgbClr val="FFFFFF"/>
                  </a:outerShdw>
                </a:effectLst>
              </a:rPr>
              <a:t>Identify costs and risks of databases</a:t>
            </a:r>
          </a:p>
          <a:p>
            <a:pPr eaLnBrk="1" fontAlgn="auto" hangingPunct="1">
              <a:spcAft>
                <a:spcPts val="0"/>
              </a:spcAft>
              <a:buFont typeface="Wingdings 2"/>
              <a:buChar char=""/>
              <a:defRPr/>
            </a:pPr>
            <a:r>
              <a:rPr lang="en-US" sz="2400" dirty="0">
                <a:solidFill>
                  <a:srgbClr val="000000"/>
                </a:solidFill>
                <a:effectLst>
                  <a:outerShdw blurRad="38100" dist="38100" dir="2700000" algn="tl">
                    <a:srgbClr val="FFFFFF"/>
                  </a:outerShdw>
                </a:effectLst>
              </a:rPr>
              <a:t>List components of database environment</a:t>
            </a:r>
          </a:p>
          <a:p>
            <a:pPr eaLnBrk="1" fontAlgn="auto" hangingPunct="1">
              <a:spcAft>
                <a:spcPts val="0"/>
              </a:spcAft>
              <a:buFont typeface="Wingdings 2"/>
              <a:buChar char=""/>
              <a:defRPr/>
            </a:pPr>
            <a:r>
              <a:rPr lang="en-US" sz="2400" dirty="0">
                <a:solidFill>
                  <a:srgbClr val="000000"/>
                </a:solidFill>
                <a:effectLst>
                  <a:outerShdw blurRad="38100" dist="38100" dir="2700000" algn="tl">
                    <a:srgbClr val="FFFFFF"/>
                  </a:outerShdw>
                </a:effectLst>
              </a:rPr>
              <a:t>Identify categories of database applications</a:t>
            </a:r>
          </a:p>
          <a:p>
            <a:pPr eaLnBrk="1" fontAlgn="auto" hangingPunct="1">
              <a:spcAft>
                <a:spcPts val="0"/>
              </a:spcAft>
              <a:buFont typeface="Wingdings 2"/>
              <a:buChar char=""/>
              <a:defRPr/>
            </a:pPr>
            <a:r>
              <a:rPr lang="en-US" sz="2400" dirty="0">
                <a:solidFill>
                  <a:srgbClr val="000000"/>
                </a:solidFill>
                <a:effectLst>
                  <a:outerShdw blurRad="38100" dist="38100" dir="2700000" algn="tl">
                    <a:srgbClr val="FFFFFF"/>
                  </a:outerShdw>
                </a:effectLst>
              </a:rPr>
              <a:t>Explain roles of individuals</a:t>
            </a:r>
          </a:p>
          <a:p>
            <a:pPr eaLnBrk="1" fontAlgn="auto" hangingPunct="1">
              <a:spcAft>
                <a:spcPts val="0"/>
              </a:spcAft>
              <a:buFont typeface="Wingdings 2"/>
              <a:buChar char=""/>
              <a:defRPr/>
            </a:pPr>
            <a:r>
              <a:rPr lang="en-US" sz="2400" dirty="0">
                <a:solidFill>
                  <a:srgbClr val="000000"/>
                </a:solidFill>
                <a:effectLst>
                  <a:outerShdw blurRad="38100" dist="38100" dir="2700000" algn="tl">
                    <a:srgbClr val="FFFFFF"/>
                  </a:outerShdw>
                </a:effectLst>
              </a:rPr>
              <a:t>Explain the three-schema architecture for databases</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8674" name="Picture 5"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4938" y="649288"/>
            <a:ext cx="8877300"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Text Box 8"/>
          <p:cNvSpPr txBox="1">
            <a:spLocks noChangeArrowheads="1"/>
          </p:cNvSpPr>
          <p:nvPr/>
        </p:nvSpPr>
        <p:spPr bwMode="auto">
          <a:xfrm>
            <a:off x="3486150" y="646113"/>
            <a:ext cx="2209800"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spcBef>
                <a:spcPct val="50000"/>
              </a:spcBef>
            </a:pPr>
            <a:r>
              <a:rPr lang="en-US" altLang="en-US" sz="2400">
                <a:latin typeface="Times New Roman" pitchFamily="18" charset="0"/>
              </a:rPr>
              <a:t>One product can be in many order lines, each order line refers to a single product</a:t>
            </a:r>
          </a:p>
          <a:p>
            <a:pPr algn="l" eaLnBrk="1" hangingPunct="1">
              <a:spcBef>
                <a:spcPct val="50000"/>
              </a:spcBef>
            </a:pPr>
            <a:r>
              <a:rPr lang="en-US" altLang="en-US" sz="2400">
                <a:latin typeface="Times New Roman" pitchFamily="18" charset="0"/>
                <a:sym typeface="Wingdings" pitchFamily="2" charset="2"/>
              </a:rPr>
              <a:t> One-to-many relationship</a:t>
            </a:r>
            <a:endParaRPr lang="en-US" altLang="en-US" sz="2400">
              <a:latin typeface="Times New Roman" pitchFamily="18" charset="0"/>
            </a:endParaRPr>
          </a:p>
        </p:txBody>
      </p:sp>
      <p:sp>
        <p:nvSpPr>
          <p:cNvPr id="28677" name="Rectangle 9"/>
          <p:cNvSpPr>
            <a:spLocks noChangeArrowheads="1"/>
          </p:cNvSpPr>
          <p:nvPr/>
        </p:nvSpPr>
        <p:spPr bwMode="auto">
          <a:xfrm>
            <a:off x="5875338" y="846138"/>
            <a:ext cx="2728912" cy="4772025"/>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9698" name="Picture 5"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4938" y="649288"/>
            <a:ext cx="8877300"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Text Box 14"/>
          <p:cNvSpPr txBox="1">
            <a:spLocks noChangeArrowheads="1"/>
          </p:cNvSpPr>
          <p:nvPr/>
        </p:nvSpPr>
        <p:spPr bwMode="auto">
          <a:xfrm>
            <a:off x="3648075" y="1992313"/>
            <a:ext cx="2455863"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spcBef>
                <a:spcPct val="50000"/>
              </a:spcBef>
            </a:pPr>
            <a:r>
              <a:rPr lang="en-US" altLang="en-US" sz="2400">
                <a:latin typeface="Times New Roman" pitchFamily="18" charset="0"/>
              </a:rPr>
              <a:t>Therefore, one order involves many products and one product is involved in many orders</a:t>
            </a:r>
          </a:p>
          <a:p>
            <a:pPr algn="l" eaLnBrk="1" hangingPunct="1">
              <a:spcBef>
                <a:spcPct val="50000"/>
              </a:spcBef>
            </a:pPr>
            <a:endParaRPr lang="en-US" altLang="en-US" sz="2400">
              <a:latin typeface="Times New Roman" pitchFamily="18" charset="0"/>
            </a:endParaRPr>
          </a:p>
          <a:p>
            <a:pPr algn="l" eaLnBrk="1" hangingPunct="1">
              <a:spcBef>
                <a:spcPct val="50000"/>
              </a:spcBef>
            </a:pPr>
            <a:r>
              <a:rPr lang="en-US" altLang="en-US" sz="2400">
                <a:latin typeface="Times New Roman" pitchFamily="18" charset="0"/>
                <a:sym typeface="Wingdings" pitchFamily="2" charset="2"/>
              </a:rPr>
              <a:t> Many-to-many relationship</a:t>
            </a:r>
            <a:endParaRPr lang="en-US" altLang="en-US" sz="2400">
              <a:latin typeface="Times New Roman" pitchFamily="18" charset="0"/>
            </a:endParaRPr>
          </a:p>
        </p:txBody>
      </p:sp>
      <p:sp>
        <p:nvSpPr>
          <p:cNvPr id="29701" name="Oval 15"/>
          <p:cNvSpPr>
            <a:spLocks noChangeArrowheads="1"/>
          </p:cNvSpPr>
          <p:nvPr/>
        </p:nvSpPr>
        <p:spPr bwMode="auto">
          <a:xfrm rot="-1683923">
            <a:off x="-254000" y="1652588"/>
            <a:ext cx="9144000" cy="2862262"/>
          </a:xfrm>
          <a:prstGeom prst="ellipse">
            <a:avLst/>
          </a:prstGeom>
          <a:noFill/>
          <a:ln w="25400">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54182" y="323134"/>
            <a:ext cx="8271163" cy="5920725"/>
          </a:xfrm>
          <a:prstGeom prst="rect">
            <a:avLst/>
          </a:prstGeom>
        </p:spPr>
      </p:pic>
      <p:pic>
        <p:nvPicPr>
          <p:cNvPr id="30724" name="Picture 5" descr="Nonam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16550" y="5289550"/>
            <a:ext cx="3094038"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320675" y="315913"/>
            <a:ext cx="9144000" cy="1371600"/>
          </a:xfrm>
        </p:spPr>
        <p:txBody>
          <a:bodyPr/>
          <a:lstStyle/>
          <a:p>
            <a:pPr eaLnBrk="1" fontAlgn="auto" hangingPunct="1">
              <a:spcAft>
                <a:spcPts val="0"/>
              </a:spcAft>
              <a:defRPr/>
            </a:pPr>
            <a:r>
              <a:rPr lang="en-US" sz="3900" dirty="0">
                <a:solidFill>
                  <a:srgbClr val="000000"/>
                </a:solidFill>
                <a:effectLst>
                  <a:outerShdw blurRad="38100" dist="38100" dir="2700000" algn="tl">
                    <a:srgbClr val="FFFFFF"/>
                  </a:outerShdw>
                </a:effectLst>
              </a:rPr>
              <a:t>Advantages of THE DatabaSE APPROACH</a:t>
            </a:r>
          </a:p>
        </p:txBody>
      </p:sp>
      <p:sp>
        <p:nvSpPr>
          <p:cNvPr id="167939" name="Rectangle 3"/>
          <p:cNvSpPr>
            <a:spLocks noGrp="1" noChangeArrowheads="1"/>
          </p:cNvSpPr>
          <p:nvPr>
            <p:ph idx="1"/>
          </p:nvPr>
        </p:nvSpPr>
        <p:spPr>
          <a:xfrm>
            <a:off x="388938" y="1733550"/>
            <a:ext cx="8229600" cy="4572000"/>
          </a:xfrm>
        </p:spPr>
        <p:txBody>
          <a:bodyPr>
            <a:normAutofit/>
          </a:bodyPr>
          <a:lstStyle/>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Program-data independence</a:t>
            </a:r>
          </a:p>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Planned data redundancy</a:t>
            </a:r>
          </a:p>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Improved data consistency</a:t>
            </a:r>
          </a:p>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Improved data sharing</a:t>
            </a:r>
          </a:p>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Increased application development productivity</a:t>
            </a:r>
          </a:p>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Enforcement of standards</a:t>
            </a:r>
          </a:p>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Improved data quality</a:t>
            </a:r>
          </a:p>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Improved data accessibility and responsiveness</a:t>
            </a:r>
          </a:p>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Reduced program maintenance</a:t>
            </a:r>
          </a:p>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Improved decision support</a:t>
            </a:r>
          </a:p>
          <a:p>
            <a:pPr eaLnBrk="1" fontAlgn="auto" hangingPunct="1">
              <a:lnSpc>
                <a:spcPct val="80000"/>
              </a:lnSpc>
              <a:spcAft>
                <a:spcPts val="0"/>
              </a:spcAft>
              <a:buFont typeface="Wingdings 2"/>
              <a:buChar char=""/>
              <a:defRPr/>
            </a:pPr>
            <a:endParaRPr lang="en-US" sz="2800" dirty="0">
              <a:solidFill>
                <a:srgbClr val="000000"/>
              </a:solidFill>
              <a:effectLst>
                <a:outerShdw blurRad="38100" dist="38100" dir="2700000" algn="tl">
                  <a:srgbClr val="FFFFFF"/>
                </a:outerShdw>
              </a:effectLst>
            </a:endParaRPr>
          </a:p>
          <a:p>
            <a:pPr lvl="1" eaLnBrk="1" fontAlgn="auto" hangingPunct="1">
              <a:lnSpc>
                <a:spcPct val="80000"/>
              </a:lnSpc>
              <a:spcAft>
                <a:spcPts val="0"/>
              </a:spcAft>
              <a:buFont typeface="Wingdings 2"/>
              <a:buChar char=""/>
              <a:defRPr/>
            </a:pPr>
            <a:endParaRPr lang="en-US" sz="2400"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2119092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228600" y="350838"/>
            <a:ext cx="8915400" cy="1371600"/>
          </a:xfrm>
        </p:spPr>
        <p:txBody>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Costs and Risks of the Database Approach</a:t>
            </a:r>
          </a:p>
        </p:txBody>
      </p:sp>
      <p:sp>
        <p:nvSpPr>
          <p:cNvPr id="168963" name="Rectangle 3"/>
          <p:cNvSpPr>
            <a:spLocks noGrp="1" noChangeArrowheads="1"/>
          </p:cNvSpPr>
          <p:nvPr>
            <p:ph idx="1"/>
          </p:nvPr>
        </p:nvSpPr>
        <p:spPr>
          <a:xfrm>
            <a:off x="434975" y="2000250"/>
            <a:ext cx="8229600" cy="3810000"/>
          </a:xfrm>
        </p:spPr>
        <p:txBody>
          <a:bodyPr>
            <a:normAutofit/>
          </a:bodyPr>
          <a:lstStyle/>
          <a:p>
            <a:pPr eaLnBrk="1" fontAlgn="auto" hangingPunct="1">
              <a:spcAft>
                <a:spcPts val="0"/>
              </a:spcAft>
              <a:buFont typeface="Wingdings 2"/>
              <a:buChar char=""/>
              <a:defRPr/>
            </a:pPr>
            <a:r>
              <a:rPr lang="en-US" dirty="0">
                <a:solidFill>
                  <a:srgbClr val="000000"/>
                </a:solidFill>
                <a:effectLst>
                  <a:outerShdw blurRad="38100" dist="38100" dir="2700000" algn="tl">
                    <a:srgbClr val="FFFFFF"/>
                  </a:outerShdw>
                </a:effectLst>
              </a:rPr>
              <a:t>New, specialized personnel</a:t>
            </a:r>
          </a:p>
          <a:p>
            <a:pPr eaLnBrk="1" fontAlgn="auto" hangingPunct="1">
              <a:spcAft>
                <a:spcPts val="0"/>
              </a:spcAft>
              <a:buFont typeface="Wingdings 2"/>
              <a:buChar char=""/>
              <a:defRPr/>
            </a:pPr>
            <a:r>
              <a:rPr lang="en-US" dirty="0">
                <a:solidFill>
                  <a:srgbClr val="000000"/>
                </a:solidFill>
                <a:effectLst>
                  <a:outerShdw blurRad="38100" dist="38100" dir="2700000" algn="tl">
                    <a:srgbClr val="FFFFFF"/>
                  </a:outerShdw>
                </a:effectLst>
              </a:rPr>
              <a:t>Installation and management cost and complexity</a:t>
            </a:r>
          </a:p>
          <a:p>
            <a:pPr eaLnBrk="1" fontAlgn="auto" hangingPunct="1">
              <a:spcAft>
                <a:spcPts val="0"/>
              </a:spcAft>
              <a:buFont typeface="Wingdings 2"/>
              <a:buChar char=""/>
              <a:defRPr/>
            </a:pPr>
            <a:r>
              <a:rPr lang="en-US" dirty="0">
                <a:solidFill>
                  <a:srgbClr val="000000"/>
                </a:solidFill>
                <a:effectLst>
                  <a:outerShdw blurRad="38100" dist="38100" dir="2700000" algn="tl">
                    <a:srgbClr val="FFFFFF"/>
                  </a:outerShdw>
                </a:effectLst>
              </a:rPr>
              <a:t>Conversion costs</a:t>
            </a:r>
          </a:p>
          <a:p>
            <a:pPr eaLnBrk="1" fontAlgn="auto" hangingPunct="1">
              <a:spcAft>
                <a:spcPts val="0"/>
              </a:spcAft>
              <a:buFont typeface="Wingdings 2"/>
              <a:buChar char=""/>
              <a:defRPr/>
            </a:pPr>
            <a:r>
              <a:rPr lang="en-US" dirty="0">
                <a:solidFill>
                  <a:srgbClr val="000000"/>
                </a:solidFill>
                <a:effectLst>
                  <a:outerShdw blurRad="38100" dist="38100" dir="2700000" algn="tl">
                    <a:srgbClr val="FFFFFF"/>
                  </a:outerShdw>
                </a:effectLst>
              </a:rPr>
              <a:t>Need for explicit backup and recovery</a:t>
            </a:r>
          </a:p>
          <a:p>
            <a:pPr eaLnBrk="1" fontAlgn="auto" hangingPunct="1">
              <a:spcAft>
                <a:spcPts val="0"/>
              </a:spcAft>
              <a:buFont typeface="Wingdings 2"/>
              <a:buChar char=""/>
              <a:defRPr/>
            </a:pPr>
            <a:r>
              <a:rPr lang="en-US" dirty="0">
                <a:solidFill>
                  <a:srgbClr val="000000"/>
                </a:solidFill>
                <a:effectLst>
                  <a:outerShdw blurRad="38100" dist="38100" dir="2700000" algn="tl">
                    <a:srgbClr val="FFFFFF"/>
                  </a:outerShdw>
                </a:effectLst>
              </a:rPr>
              <a:t>Organizational conflict</a:t>
            </a:r>
          </a:p>
        </p:txBody>
      </p:sp>
    </p:spTree>
    <p:extLst>
      <p:ext uri="{BB962C8B-B14F-4D97-AF65-F5344CB8AC3E}">
        <p14:creationId xmlns:p14="http://schemas.microsoft.com/office/powerpoint/2010/main" val="788752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7" name="Rectangle 2"/>
          <p:cNvSpPr>
            <a:spLocks noChangeArrowheads="1"/>
          </p:cNvSpPr>
          <p:nvPr/>
        </p:nvSpPr>
        <p:spPr bwMode="auto">
          <a:xfrm>
            <a:off x="841375" y="246063"/>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spcBef>
                <a:spcPct val="20000"/>
              </a:spcBef>
              <a:buClr>
                <a:schemeClr val="bg1"/>
              </a:buClr>
              <a:buSzPct val="65000"/>
              <a:buFont typeface="Wingdings" pitchFamily="2" charset="2"/>
              <a:buNone/>
            </a:pPr>
            <a:r>
              <a:rPr lang="en-US" altLang="en-US" sz="2400" dirty="0">
                <a:solidFill>
                  <a:srgbClr val="000000"/>
                </a:solidFill>
              </a:rPr>
              <a:t>Figure 1-5 Components of the database environment</a:t>
            </a:r>
          </a:p>
        </p:txBody>
      </p:sp>
      <p:pic>
        <p:nvPicPr>
          <p:cNvPr id="317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300" y="1190625"/>
            <a:ext cx="6438900" cy="5097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solidFill>
                  <a:schemeClr val="tx1"/>
                </a:solidFill>
                <a:prstDash val="solid"/>
                <a:miter lim="800000"/>
                <a:headEnd/>
                <a:tailEnd/>
              </a14:hiddenLine>
            </a:ext>
          </a:ex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733425" y="460375"/>
            <a:ext cx="7769225" cy="1128713"/>
          </a:xfrm>
        </p:spPr>
        <p:txBody>
          <a:bodyPr lIns="90488" tIns="44450" rIns="90488" bIns="44450">
            <a:noAutofit/>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Components of the </a:t>
            </a:r>
            <a:br>
              <a:rPr lang="en-US" sz="4000" dirty="0">
                <a:solidFill>
                  <a:srgbClr val="000000"/>
                </a:solidFill>
                <a:effectLst>
                  <a:outerShdw blurRad="38100" dist="38100" dir="2700000" algn="tl">
                    <a:srgbClr val="FFFFFF"/>
                  </a:outerShdw>
                </a:effectLst>
              </a:rPr>
            </a:br>
            <a:r>
              <a:rPr lang="en-US" sz="4000" dirty="0">
                <a:solidFill>
                  <a:srgbClr val="000000"/>
                </a:solidFill>
                <a:effectLst>
                  <a:outerShdw blurRad="38100" dist="38100" dir="2700000" algn="tl">
                    <a:srgbClr val="FFFFFF"/>
                  </a:outerShdw>
                </a:effectLst>
              </a:rPr>
              <a:t>Database Environment</a:t>
            </a:r>
          </a:p>
        </p:txBody>
      </p:sp>
      <p:sp>
        <p:nvSpPr>
          <p:cNvPr id="185347" name="Rectangle 3"/>
          <p:cNvSpPr>
            <a:spLocks noGrp="1" noChangeArrowheads="1"/>
          </p:cNvSpPr>
          <p:nvPr>
            <p:ph idx="1"/>
          </p:nvPr>
        </p:nvSpPr>
        <p:spPr>
          <a:xfrm>
            <a:off x="336550" y="1770063"/>
            <a:ext cx="8705850" cy="4287837"/>
          </a:xfrm>
        </p:spPr>
        <p:txBody>
          <a:bodyPr lIns="90488" tIns="44450" rIns="90488" bIns="44450">
            <a:noAutofit/>
          </a:bodyPr>
          <a:lstStyle/>
          <a:p>
            <a:pPr eaLnBrk="1" fontAlgn="auto" hangingPunct="1">
              <a:lnSpc>
                <a:spcPct val="80000"/>
              </a:lnSpc>
              <a:spcAft>
                <a:spcPts val="0"/>
              </a:spcAft>
              <a:buFont typeface="Wingdings 2"/>
              <a:buChar char=""/>
              <a:defRPr/>
            </a:pPr>
            <a:r>
              <a:rPr lang="en-US" sz="2400" b="1" dirty="0">
                <a:solidFill>
                  <a:srgbClr val="000000"/>
                </a:solidFill>
                <a:effectLst>
                  <a:outerShdw blurRad="38100" dist="38100" dir="2700000" algn="tl">
                    <a:srgbClr val="FFFFFF"/>
                  </a:outerShdw>
                </a:effectLst>
              </a:rPr>
              <a:t>Data modeling and design tools </a:t>
            </a:r>
            <a:r>
              <a:rPr lang="en-US" sz="2400" dirty="0">
                <a:solidFill>
                  <a:srgbClr val="000000"/>
                </a:solidFill>
                <a:effectLst>
                  <a:outerShdw blurRad="38100" dist="38100" dir="2700000" algn="tl">
                    <a:srgbClr val="FFFFFF"/>
                  </a:outerShdw>
                </a:effectLst>
              </a:rPr>
              <a:t>-- automated tools used to design databases and application programs</a:t>
            </a:r>
          </a:p>
          <a:p>
            <a:pPr eaLnBrk="1" fontAlgn="auto" hangingPunct="1">
              <a:lnSpc>
                <a:spcPct val="80000"/>
              </a:lnSpc>
              <a:spcAft>
                <a:spcPts val="0"/>
              </a:spcAft>
              <a:buFont typeface="Wingdings 2"/>
              <a:buChar char=""/>
              <a:defRPr/>
            </a:pPr>
            <a:r>
              <a:rPr lang="en-US" sz="2400" b="1" dirty="0">
                <a:solidFill>
                  <a:srgbClr val="000000"/>
                </a:solidFill>
                <a:effectLst>
                  <a:outerShdw blurRad="38100" dist="38100" dir="2700000" algn="tl">
                    <a:srgbClr val="FFFFFF"/>
                  </a:outerShdw>
                </a:effectLst>
              </a:rPr>
              <a:t>Repository</a:t>
            </a:r>
            <a:r>
              <a:rPr lang="en-US" sz="2400" dirty="0">
                <a:solidFill>
                  <a:srgbClr val="000000"/>
                </a:solidFill>
                <a:effectLst>
                  <a:outerShdw blurRad="38100" dist="38100" dir="2700000" algn="tl">
                    <a:srgbClr val="FFFFFF"/>
                  </a:outerShdw>
                </a:effectLst>
              </a:rPr>
              <a:t>–centralized storehouse of metadata</a:t>
            </a:r>
          </a:p>
          <a:p>
            <a:pPr eaLnBrk="1" fontAlgn="auto" hangingPunct="1">
              <a:lnSpc>
                <a:spcPct val="80000"/>
              </a:lnSpc>
              <a:spcAft>
                <a:spcPts val="0"/>
              </a:spcAft>
              <a:buFont typeface="Wingdings 2"/>
              <a:buChar char=""/>
              <a:defRPr/>
            </a:pPr>
            <a:r>
              <a:rPr lang="en-US" sz="2400" b="1" dirty="0">
                <a:solidFill>
                  <a:srgbClr val="000000"/>
                </a:solidFill>
                <a:effectLst>
                  <a:outerShdw blurRad="38100" dist="38100" dir="2700000" algn="tl">
                    <a:srgbClr val="FFFFFF"/>
                  </a:outerShdw>
                </a:effectLst>
              </a:rPr>
              <a:t>Database Management System (DBMS) </a:t>
            </a:r>
            <a:r>
              <a:rPr lang="en-US" sz="2400" dirty="0">
                <a:solidFill>
                  <a:srgbClr val="000000"/>
                </a:solidFill>
                <a:effectLst>
                  <a:outerShdw blurRad="38100" dist="38100" dir="2700000" algn="tl">
                    <a:srgbClr val="FFFFFF"/>
                  </a:outerShdw>
                </a:effectLst>
              </a:rPr>
              <a:t>–software for managing the database</a:t>
            </a:r>
          </a:p>
          <a:p>
            <a:pPr eaLnBrk="1" fontAlgn="auto" hangingPunct="1">
              <a:lnSpc>
                <a:spcPct val="80000"/>
              </a:lnSpc>
              <a:spcAft>
                <a:spcPts val="0"/>
              </a:spcAft>
              <a:buFont typeface="Wingdings 2"/>
              <a:buChar char=""/>
              <a:defRPr/>
            </a:pPr>
            <a:r>
              <a:rPr lang="en-US" sz="2400" b="1" dirty="0">
                <a:solidFill>
                  <a:srgbClr val="000000"/>
                </a:solidFill>
                <a:effectLst>
                  <a:outerShdw blurRad="38100" dist="38100" dir="2700000" algn="tl">
                    <a:srgbClr val="FFFFFF"/>
                  </a:outerShdw>
                </a:effectLst>
              </a:rPr>
              <a:t>Database</a:t>
            </a:r>
            <a:r>
              <a:rPr lang="en-US" sz="2400" dirty="0">
                <a:solidFill>
                  <a:srgbClr val="000000"/>
                </a:solidFill>
                <a:effectLst>
                  <a:outerShdw blurRad="38100" dist="38100" dir="2700000" algn="tl">
                    <a:srgbClr val="FFFFFF"/>
                  </a:outerShdw>
                </a:effectLst>
              </a:rPr>
              <a:t>–storehouse of the data</a:t>
            </a:r>
          </a:p>
          <a:p>
            <a:pPr eaLnBrk="1" fontAlgn="auto" hangingPunct="1">
              <a:lnSpc>
                <a:spcPct val="80000"/>
              </a:lnSpc>
              <a:spcAft>
                <a:spcPts val="0"/>
              </a:spcAft>
              <a:buFont typeface="Wingdings 2"/>
              <a:buChar char=""/>
              <a:defRPr/>
            </a:pPr>
            <a:r>
              <a:rPr lang="en-US" sz="2400" b="1" dirty="0">
                <a:solidFill>
                  <a:srgbClr val="000000"/>
                </a:solidFill>
                <a:effectLst>
                  <a:outerShdw blurRad="38100" dist="38100" dir="2700000" algn="tl">
                    <a:srgbClr val="FFFFFF"/>
                  </a:outerShdw>
                </a:effectLst>
              </a:rPr>
              <a:t>Application Programs</a:t>
            </a:r>
            <a:r>
              <a:rPr lang="en-US" sz="2400" dirty="0">
                <a:solidFill>
                  <a:srgbClr val="000000"/>
                </a:solidFill>
                <a:effectLst>
                  <a:outerShdw blurRad="38100" dist="38100" dir="2700000" algn="tl">
                    <a:srgbClr val="FFFFFF"/>
                  </a:outerShdw>
                </a:effectLst>
              </a:rPr>
              <a:t>–software using the data</a:t>
            </a:r>
          </a:p>
          <a:p>
            <a:pPr eaLnBrk="1" fontAlgn="auto" hangingPunct="1">
              <a:lnSpc>
                <a:spcPct val="80000"/>
              </a:lnSpc>
              <a:spcAft>
                <a:spcPts val="0"/>
              </a:spcAft>
              <a:buFont typeface="Wingdings 2"/>
              <a:buChar char=""/>
              <a:defRPr/>
            </a:pPr>
            <a:r>
              <a:rPr lang="en-US" sz="2400" b="1" dirty="0">
                <a:solidFill>
                  <a:srgbClr val="000000"/>
                </a:solidFill>
                <a:effectLst>
                  <a:outerShdw blurRad="38100" dist="38100" dir="2700000" algn="tl">
                    <a:srgbClr val="FFFFFF"/>
                  </a:outerShdw>
                </a:effectLst>
              </a:rPr>
              <a:t>User Interface</a:t>
            </a:r>
            <a:r>
              <a:rPr lang="en-US" sz="2400" dirty="0">
                <a:solidFill>
                  <a:srgbClr val="000000"/>
                </a:solidFill>
                <a:effectLst>
                  <a:outerShdw blurRad="38100" dist="38100" dir="2700000" algn="tl">
                    <a:srgbClr val="FFFFFF"/>
                  </a:outerShdw>
                </a:effectLst>
              </a:rPr>
              <a:t>–text, graphical displays, menus,  etc. for user </a:t>
            </a:r>
          </a:p>
          <a:p>
            <a:pPr eaLnBrk="1" fontAlgn="auto" hangingPunct="1">
              <a:lnSpc>
                <a:spcPct val="80000"/>
              </a:lnSpc>
              <a:spcAft>
                <a:spcPts val="0"/>
              </a:spcAft>
              <a:buFont typeface="Wingdings 2"/>
              <a:buChar char=""/>
              <a:defRPr/>
            </a:pPr>
            <a:r>
              <a:rPr lang="en-US" sz="2400" b="1" dirty="0">
                <a:solidFill>
                  <a:srgbClr val="000000"/>
                </a:solidFill>
                <a:effectLst>
                  <a:outerShdw blurRad="38100" dist="38100" dir="2700000" algn="tl">
                    <a:srgbClr val="FFFFFF"/>
                  </a:outerShdw>
                </a:effectLst>
              </a:rPr>
              <a:t>Data/Database Administrators</a:t>
            </a:r>
            <a:r>
              <a:rPr lang="en-US" sz="2400" dirty="0">
                <a:solidFill>
                  <a:srgbClr val="000000"/>
                </a:solidFill>
                <a:effectLst>
                  <a:outerShdw blurRad="38100" dist="38100" dir="2700000" algn="tl">
                    <a:srgbClr val="FFFFFF"/>
                  </a:outerShdw>
                </a:effectLst>
              </a:rPr>
              <a:t>–personnel responsible for maintaining the database</a:t>
            </a:r>
          </a:p>
          <a:p>
            <a:pPr eaLnBrk="1" fontAlgn="auto" hangingPunct="1">
              <a:lnSpc>
                <a:spcPct val="80000"/>
              </a:lnSpc>
              <a:spcAft>
                <a:spcPts val="0"/>
              </a:spcAft>
              <a:buFont typeface="Wingdings 2"/>
              <a:buChar char=""/>
              <a:defRPr/>
            </a:pPr>
            <a:r>
              <a:rPr lang="en-US" sz="2400" b="1" dirty="0">
                <a:solidFill>
                  <a:srgbClr val="000000"/>
                </a:solidFill>
                <a:effectLst>
                  <a:outerShdw blurRad="38100" dist="38100" dir="2700000" algn="tl">
                    <a:srgbClr val="FFFFFF"/>
                  </a:outerShdw>
                </a:effectLst>
              </a:rPr>
              <a:t>System Developers</a:t>
            </a:r>
            <a:r>
              <a:rPr lang="en-US" sz="2400" dirty="0">
                <a:solidFill>
                  <a:srgbClr val="000000"/>
                </a:solidFill>
                <a:effectLst>
                  <a:outerShdw blurRad="38100" dist="38100" dir="2700000" algn="tl">
                    <a:srgbClr val="FFFFFF"/>
                  </a:outerShdw>
                </a:effectLst>
              </a:rPr>
              <a:t>–personnel responsible for designing databases and software</a:t>
            </a:r>
          </a:p>
          <a:p>
            <a:pPr eaLnBrk="1" fontAlgn="auto" hangingPunct="1">
              <a:lnSpc>
                <a:spcPct val="80000"/>
              </a:lnSpc>
              <a:spcAft>
                <a:spcPts val="0"/>
              </a:spcAft>
              <a:buFont typeface="Wingdings 2"/>
              <a:buChar char=""/>
              <a:defRPr/>
            </a:pPr>
            <a:r>
              <a:rPr lang="en-US" sz="2400" b="1" dirty="0">
                <a:solidFill>
                  <a:srgbClr val="000000"/>
                </a:solidFill>
                <a:effectLst>
                  <a:outerShdw blurRad="38100" dist="38100" dir="2700000" algn="tl">
                    <a:srgbClr val="FFFFFF"/>
                  </a:outerShdw>
                </a:effectLst>
              </a:rPr>
              <a:t>End Users</a:t>
            </a:r>
            <a:r>
              <a:rPr lang="en-US" sz="2400" dirty="0">
                <a:solidFill>
                  <a:srgbClr val="000000"/>
                </a:solidFill>
                <a:effectLst>
                  <a:outerShdw blurRad="38100" dist="38100" dir="2700000" algn="tl">
                    <a:srgbClr val="FFFFFF"/>
                  </a:outerShdw>
                </a:effectLst>
              </a:rPr>
              <a:t>–people who use the applications and databases</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682625" y="296863"/>
            <a:ext cx="7981950" cy="838200"/>
          </a:xfrm>
        </p:spPr>
        <p:txBody>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Enterprise Data Model</a:t>
            </a:r>
          </a:p>
        </p:txBody>
      </p:sp>
      <p:sp>
        <p:nvSpPr>
          <p:cNvPr id="137219" name="Rectangle 3"/>
          <p:cNvSpPr>
            <a:spLocks noGrp="1" noChangeArrowheads="1"/>
          </p:cNvSpPr>
          <p:nvPr>
            <p:ph idx="1"/>
          </p:nvPr>
        </p:nvSpPr>
        <p:spPr/>
        <p:txBody>
          <a:bodyPr>
            <a:normAutofit/>
          </a:bodyPr>
          <a:lstStyle/>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First step in the database development process</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Specifies scope and general content</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Overall picture of organizational data at high level of abstraction</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Entity-relationship diagram</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Descriptions of entity types</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Relationships between entities</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Business rules</a:t>
            </a:r>
            <a:endParaRPr lang="en-US" dirty="0">
              <a:solidFill>
                <a:srgbClr val="000000"/>
              </a:solidFill>
              <a:effectLst>
                <a:outerShdw blurRad="38100" dist="38100" dir="2700000" algn="tl">
                  <a:srgbClr val="FFFFFF"/>
                </a:outerShdw>
              </a:effectLst>
            </a:endParaRPr>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623888" y="385763"/>
            <a:ext cx="80819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sz="2000" b="1" dirty="0">
                <a:solidFill>
                  <a:srgbClr val="000000"/>
                </a:solidFill>
              </a:rPr>
              <a:t>FIGURE 1-6 </a:t>
            </a:r>
            <a:r>
              <a:rPr lang="en-US" altLang="en-US" sz="2000" dirty="0">
                <a:solidFill>
                  <a:srgbClr val="000000"/>
                </a:solidFill>
              </a:rPr>
              <a:t>Example business function-to-data entity matrix</a:t>
            </a:r>
          </a:p>
        </p:txBody>
      </p:sp>
      <p:pic>
        <p:nvPicPr>
          <p:cNvPr id="6"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8188" y="965200"/>
            <a:ext cx="7667625"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74474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74688" y="39688"/>
            <a:ext cx="8229600" cy="1371600"/>
          </a:xfrm>
        </p:spPr>
        <p:txBody>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Database Schema</a:t>
            </a:r>
          </a:p>
        </p:txBody>
      </p:sp>
      <p:sp>
        <p:nvSpPr>
          <p:cNvPr id="49155" name="Rectangle 3"/>
          <p:cNvSpPr>
            <a:spLocks noGrp="1" noChangeArrowheads="1"/>
          </p:cNvSpPr>
          <p:nvPr>
            <p:ph idx="1"/>
          </p:nvPr>
        </p:nvSpPr>
        <p:spPr>
          <a:xfrm>
            <a:off x="762000" y="1450975"/>
            <a:ext cx="7772400" cy="4013200"/>
          </a:xfrm>
        </p:spPr>
        <p:txBody>
          <a:bodyPr>
            <a:noAutofit/>
          </a:bodyPr>
          <a:lstStyle/>
          <a:p>
            <a:pPr eaLnBrk="1" fontAlgn="auto" hangingPunct="1">
              <a:lnSpc>
                <a:spcPct val="90000"/>
              </a:lnSpc>
              <a:spcAft>
                <a:spcPts val="0"/>
              </a:spcAft>
              <a:buFont typeface="Wingdings 2"/>
              <a:buChar char=""/>
              <a:defRPr/>
            </a:pPr>
            <a:r>
              <a:rPr lang="en-US" sz="2800" dirty="0">
                <a:solidFill>
                  <a:srgbClr val="000000"/>
                </a:solidFill>
                <a:effectLst>
                  <a:outerShdw blurRad="38100" dist="38100" dir="2700000" algn="tl">
                    <a:srgbClr val="FFFFFF"/>
                  </a:outerShdw>
                </a:effectLst>
              </a:rPr>
              <a:t>External Schema</a:t>
            </a:r>
          </a:p>
          <a:p>
            <a:pPr lvl="1" eaLnBrk="1" fontAlgn="auto" hangingPunct="1">
              <a:lnSpc>
                <a:spcPct val="90000"/>
              </a:lnSpc>
              <a:spcAft>
                <a:spcPts val="0"/>
              </a:spcAft>
              <a:buFont typeface="Wingdings 2"/>
              <a:buChar char=""/>
              <a:defRPr/>
            </a:pPr>
            <a:r>
              <a:rPr lang="en-US" sz="2400" dirty="0">
                <a:solidFill>
                  <a:srgbClr val="000000"/>
                </a:solidFill>
                <a:effectLst>
                  <a:outerShdw blurRad="38100" dist="38100" dir="2700000" algn="tl">
                    <a:srgbClr val="FFFFFF"/>
                  </a:outerShdw>
                </a:effectLst>
              </a:rPr>
              <a:t>User Views</a:t>
            </a:r>
          </a:p>
          <a:p>
            <a:pPr lvl="1" eaLnBrk="1" fontAlgn="auto" hangingPunct="1">
              <a:lnSpc>
                <a:spcPct val="90000"/>
              </a:lnSpc>
              <a:spcAft>
                <a:spcPts val="0"/>
              </a:spcAft>
              <a:buFont typeface="Wingdings 2"/>
              <a:buChar char=""/>
              <a:defRPr/>
            </a:pPr>
            <a:r>
              <a:rPr lang="en-US" sz="2400" dirty="0">
                <a:solidFill>
                  <a:srgbClr val="000000"/>
                </a:solidFill>
                <a:effectLst>
                  <a:outerShdw blurRad="38100" dist="38100" dir="2700000" algn="tl">
                    <a:srgbClr val="FFFFFF"/>
                  </a:outerShdw>
                </a:effectLst>
              </a:rPr>
              <a:t>Subsets of Conceptual Schema</a:t>
            </a:r>
          </a:p>
          <a:p>
            <a:pPr lvl="1" eaLnBrk="1" fontAlgn="auto" hangingPunct="1">
              <a:lnSpc>
                <a:spcPct val="90000"/>
              </a:lnSpc>
              <a:spcAft>
                <a:spcPts val="0"/>
              </a:spcAft>
              <a:buFont typeface="Wingdings 2"/>
              <a:buChar char=""/>
              <a:defRPr/>
            </a:pPr>
            <a:r>
              <a:rPr lang="en-US" sz="2400" dirty="0">
                <a:solidFill>
                  <a:srgbClr val="000000"/>
                </a:solidFill>
                <a:effectLst>
                  <a:outerShdw blurRad="38100" dist="38100" dir="2700000" algn="tl">
                    <a:srgbClr val="FFFFFF"/>
                  </a:outerShdw>
                </a:effectLst>
              </a:rPr>
              <a:t>Can be determined from business-function/data entity matrices</a:t>
            </a:r>
          </a:p>
          <a:p>
            <a:pPr lvl="1" eaLnBrk="1" fontAlgn="auto" hangingPunct="1">
              <a:lnSpc>
                <a:spcPct val="90000"/>
              </a:lnSpc>
              <a:spcAft>
                <a:spcPts val="0"/>
              </a:spcAft>
              <a:buFont typeface="Wingdings 2"/>
              <a:buChar char=""/>
              <a:defRPr/>
            </a:pPr>
            <a:r>
              <a:rPr lang="en-US" sz="2400" dirty="0">
                <a:solidFill>
                  <a:srgbClr val="000000"/>
                </a:solidFill>
                <a:effectLst>
                  <a:outerShdw blurRad="38100" dist="38100" dir="2700000" algn="tl">
                    <a:srgbClr val="FFFFFF"/>
                  </a:outerShdw>
                </a:effectLst>
              </a:rPr>
              <a:t>DBA determines schema for different users</a:t>
            </a:r>
            <a:endParaRPr lang="en-US" dirty="0">
              <a:solidFill>
                <a:srgbClr val="000000"/>
              </a:solidFill>
              <a:effectLst>
                <a:outerShdw blurRad="38100" dist="38100" dir="2700000" algn="tl">
                  <a:srgbClr val="FFFFFF"/>
                </a:outerShdw>
              </a:effectLst>
            </a:endParaRPr>
          </a:p>
          <a:p>
            <a:pPr eaLnBrk="1" fontAlgn="auto" hangingPunct="1">
              <a:lnSpc>
                <a:spcPct val="90000"/>
              </a:lnSpc>
              <a:spcAft>
                <a:spcPts val="0"/>
              </a:spcAft>
              <a:buFont typeface="Wingdings 2"/>
              <a:buChar char=""/>
              <a:defRPr/>
            </a:pPr>
            <a:r>
              <a:rPr lang="en-US" sz="2800" dirty="0">
                <a:solidFill>
                  <a:srgbClr val="000000"/>
                </a:solidFill>
                <a:effectLst>
                  <a:outerShdw blurRad="38100" dist="38100" dir="2700000" algn="tl">
                    <a:srgbClr val="FFFFFF"/>
                  </a:outerShdw>
                </a:effectLst>
              </a:rPr>
              <a:t>Conceptual Schema</a:t>
            </a:r>
          </a:p>
          <a:p>
            <a:pPr lvl="1" eaLnBrk="1" fontAlgn="auto" hangingPunct="1">
              <a:lnSpc>
                <a:spcPct val="90000"/>
              </a:lnSpc>
              <a:spcAft>
                <a:spcPts val="0"/>
              </a:spcAft>
              <a:buFont typeface="Wingdings 2"/>
              <a:buChar char=""/>
              <a:defRPr/>
            </a:pPr>
            <a:r>
              <a:rPr lang="en-US" sz="2400" dirty="0">
                <a:solidFill>
                  <a:srgbClr val="000000"/>
                </a:solidFill>
                <a:effectLst>
                  <a:outerShdw blurRad="38100" dist="38100" dir="2700000" algn="tl">
                    <a:srgbClr val="FFFFFF"/>
                  </a:outerShdw>
                </a:effectLst>
              </a:rPr>
              <a:t>E-R models–covered in Chapters 2 and 3</a:t>
            </a:r>
            <a:endParaRPr lang="en-US" dirty="0">
              <a:solidFill>
                <a:srgbClr val="000000"/>
              </a:solidFill>
              <a:effectLst>
                <a:outerShdw blurRad="38100" dist="38100" dir="2700000" algn="tl">
                  <a:srgbClr val="FFFFFF"/>
                </a:outerShdw>
              </a:effectLst>
            </a:endParaRPr>
          </a:p>
          <a:p>
            <a:pPr eaLnBrk="1" fontAlgn="auto" hangingPunct="1">
              <a:lnSpc>
                <a:spcPct val="90000"/>
              </a:lnSpc>
              <a:spcAft>
                <a:spcPts val="0"/>
              </a:spcAft>
              <a:buFont typeface="Wingdings 2"/>
              <a:buChar char=""/>
              <a:defRPr/>
            </a:pPr>
            <a:r>
              <a:rPr lang="en-US" sz="2800" dirty="0">
                <a:solidFill>
                  <a:srgbClr val="000000"/>
                </a:solidFill>
                <a:effectLst>
                  <a:outerShdw blurRad="38100" dist="38100" dir="2700000" algn="tl">
                    <a:srgbClr val="FFFFFF"/>
                  </a:outerShdw>
                </a:effectLst>
              </a:rPr>
              <a:t>Internal Schema </a:t>
            </a:r>
          </a:p>
          <a:p>
            <a:pPr lvl="1" eaLnBrk="1" fontAlgn="auto" hangingPunct="1">
              <a:lnSpc>
                <a:spcPct val="90000"/>
              </a:lnSpc>
              <a:spcAft>
                <a:spcPts val="0"/>
              </a:spcAft>
              <a:buFont typeface="Wingdings 2"/>
              <a:buChar char=""/>
              <a:defRPr/>
            </a:pPr>
            <a:r>
              <a:rPr lang="en-US" sz="2400" dirty="0">
                <a:solidFill>
                  <a:srgbClr val="000000"/>
                </a:solidFill>
                <a:effectLst>
                  <a:outerShdw blurRad="38100" dist="38100" dir="2700000" algn="tl">
                    <a:srgbClr val="FFFFFF"/>
                  </a:outerShdw>
                </a:effectLst>
              </a:rPr>
              <a:t>Logical structures–covered in Chapter 4</a:t>
            </a:r>
          </a:p>
          <a:p>
            <a:pPr lvl="1" eaLnBrk="1" fontAlgn="auto" hangingPunct="1">
              <a:lnSpc>
                <a:spcPct val="90000"/>
              </a:lnSpc>
              <a:spcAft>
                <a:spcPts val="0"/>
              </a:spcAft>
              <a:buFont typeface="Wingdings 2"/>
              <a:buChar char=""/>
              <a:defRPr/>
            </a:pPr>
            <a:r>
              <a:rPr lang="en-US" sz="2400" dirty="0">
                <a:solidFill>
                  <a:srgbClr val="000000"/>
                </a:solidFill>
                <a:effectLst>
                  <a:outerShdw blurRad="38100" dist="38100" dir="2700000" algn="tl">
                    <a:srgbClr val="FFFFFF"/>
                  </a:outerShdw>
                </a:effectLst>
              </a:rPr>
              <a:t>Physical structures–covered in Chapter 5</a:t>
            </a:r>
          </a:p>
          <a:p>
            <a:pPr lvl="1" eaLnBrk="1" fontAlgn="auto" hangingPunct="1">
              <a:lnSpc>
                <a:spcPct val="90000"/>
              </a:lnSpc>
              <a:spcAft>
                <a:spcPts val="0"/>
              </a:spcAft>
              <a:buFont typeface="Wingdings 2"/>
              <a:buChar char=""/>
              <a:defRPr/>
            </a:pPr>
            <a:endParaRPr lang="en-US" b="1" dirty="0">
              <a:solidFill>
                <a:srgbClr val="000000"/>
              </a:solidFill>
              <a:effectLst>
                <a:outerShdw blurRad="38100" dist="38100" dir="2700000" algn="tl">
                  <a:srgbClr val="FFFFFF"/>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lIns="90488" tIns="44450" rIns="90488" bIns="44450"/>
          <a:lstStyle/>
          <a:p>
            <a:pPr eaLnBrk="1" fontAlgn="auto" hangingPunct="1">
              <a:spcAft>
                <a:spcPts val="0"/>
              </a:spcAft>
              <a:defRPr/>
            </a:pPr>
            <a:r>
              <a:rPr lang="en-US" dirty="0">
                <a:solidFill>
                  <a:srgbClr val="000000"/>
                </a:solidFill>
                <a:effectLst>
                  <a:outerShdw blurRad="38100" dist="38100" dir="2700000" algn="tl">
                    <a:srgbClr val="FFFFFF"/>
                  </a:outerShdw>
                </a:effectLst>
              </a:rPr>
              <a:t>Definitions</a:t>
            </a:r>
          </a:p>
        </p:txBody>
      </p:sp>
      <p:sp>
        <p:nvSpPr>
          <p:cNvPr id="164867" name="Rectangle 3"/>
          <p:cNvSpPr>
            <a:spLocks noGrp="1" noChangeArrowheads="1"/>
          </p:cNvSpPr>
          <p:nvPr>
            <p:ph idx="1"/>
          </p:nvPr>
        </p:nvSpPr>
        <p:spPr>
          <a:xfrm>
            <a:off x="381000" y="1600200"/>
            <a:ext cx="8229600" cy="4114800"/>
          </a:xfrm>
        </p:spPr>
        <p:txBody>
          <a:bodyPr lIns="90488" tIns="44450" rIns="90488" bIns="44450">
            <a:normAutofit fontScale="92500"/>
          </a:bodyPr>
          <a:lstStyle/>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Database: organized collection of logically related data</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Data: stored representations of meaningful objects and events</a:t>
            </a:r>
          </a:p>
          <a:p>
            <a:pPr lvl="1" eaLnBrk="1" fontAlgn="auto" hangingPunct="1">
              <a:spcAft>
                <a:spcPts val="0"/>
              </a:spcAft>
              <a:buFont typeface="Wingdings 2"/>
              <a:buChar char=""/>
              <a:defRPr/>
            </a:pPr>
            <a:r>
              <a:rPr lang="en-US" sz="2400" dirty="0">
                <a:solidFill>
                  <a:srgbClr val="000000"/>
                </a:solidFill>
                <a:effectLst>
                  <a:outerShdw blurRad="38100" dist="38100" dir="2700000" algn="tl">
                    <a:srgbClr val="FFFFFF"/>
                  </a:outerShdw>
                </a:effectLst>
              </a:rPr>
              <a:t>Structured: numbers, text, dates</a:t>
            </a:r>
          </a:p>
          <a:p>
            <a:pPr lvl="1" eaLnBrk="1" fontAlgn="auto" hangingPunct="1">
              <a:spcAft>
                <a:spcPts val="0"/>
              </a:spcAft>
              <a:buFont typeface="Wingdings 2"/>
              <a:buChar char=""/>
              <a:defRPr/>
            </a:pPr>
            <a:r>
              <a:rPr lang="en-US" sz="2400" dirty="0">
                <a:solidFill>
                  <a:srgbClr val="000000"/>
                </a:solidFill>
                <a:effectLst>
                  <a:outerShdw blurRad="38100" dist="38100" dir="2700000" algn="tl">
                    <a:srgbClr val="FFFFFF"/>
                  </a:outerShdw>
                </a:effectLst>
              </a:rPr>
              <a:t>Unstructured: images, video, documents</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Information: data processed to increase knowledge in the person using the data</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Metadata: data that describes the properties and context of user data</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8"/>
          <p:cNvSpPr txBox="1">
            <a:spLocks noChangeArrowheads="1"/>
          </p:cNvSpPr>
          <p:nvPr/>
        </p:nvSpPr>
        <p:spPr bwMode="auto">
          <a:xfrm>
            <a:off x="381000" y="1143000"/>
            <a:ext cx="19050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CC3300"/>
                </a:solidFill>
                <a:latin typeface="Times New Roman" pitchFamily="18" charset="0"/>
              </a:rPr>
              <a:t>Different people have different views of the database…these are the external schema</a:t>
            </a:r>
          </a:p>
        </p:txBody>
      </p:sp>
      <p:sp>
        <p:nvSpPr>
          <p:cNvPr id="50180" name="Text Box 14"/>
          <p:cNvSpPr txBox="1">
            <a:spLocks noChangeArrowheads="1"/>
          </p:cNvSpPr>
          <p:nvPr/>
        </p:nvSpPr>
        <p:spPr bwMode="auto">
          <a:xfrm>
            <a:off x="381000" y="3794125"/>
            <a:ext cx="19050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CC3300"/>
                </a:solidFill>
                <a:latin typeface="Times New Roman" pitchFamily="18" charset="0"/>
              </a:rPr>
              <a:t>The internal schema is the underlying design and implementation</a:t>
            </a:r>
          </a:p>
        </p:txBody>
      </p:sp>
      <p:sp>
        <p:nvSpPr>
          <p:cNvPr id="50181" name="Text Box 16"/>
          <p:cNvSpPr txBox="1">
            <a:spLocks noChangeArrowheads="1"/>
          </p:cNvSpPr>
          <p:nvPr/>
        </p:nvSpPr>
        <p:spPr bwMode="auto">
          <a:xfrm>
            <a:off x="746125" y="152400"/>
            <a:ext cx="7864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r>
              <a:rPr lang="en-US" altLang="en-US" sz="2400" b="1">
                <a:solidFill>
                  <a:srgbClr val="000000"/>
                </a:solidFill>
                <a:latin typeface="Arial" charset="0"/>
              </a:rPr>
              <a:t>Figure 1-9 Three-schema architecture</a:t>
            </a:r>
          </a:p>
        </p:txBody>
      </p:sp>
      <p:pic>
        <p:nvPicPr>
          <p:cNvPr id="50182" name="Picture 6"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44850" y="642938"/>
            <a:ext cx="4881563" cy="548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674688" y="0"/>
            <a:ext cx="8215312" cy="1371600"/>
          </a:xfrm>
        </p:spPr>
        <p:txBody>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Managing People and Projects</a:t>
            </a:r>
          </a:p>
        </p:txBody>
      </p:sp>
      <p:sp>
        <p:nvSpPr>
          <p:cNvPr id="83971" name="Rectangle 3"/>
          <p:cNvSpPr>
            <a:spLocks noGrp="1" noChangeArrowheads="1"/>
          </p:cNvSpPr>
          <p:nvPr>
            <p:ph idx="1"/>
          </p:nvPr>
        </p:nvSpPr>
        <p:spPr>
          <a:xfrm>
            <a:off x="457200" y="1600200"/>
            <a:ext cx="8229600" cy="3810000"/>
          </a:xfrm>
        </p:spPr>
        <p:txBody>
          <a:bodyPr>
            <a:noAutofit/>
          </a:bodyPr>
          <a:lstStyle/>
          <a:p>
            <a:pPr eaLnBrk="1" fontAlgn="auto" hangingPunct="1">
              <a:lnSpc>
                <a:spcPct val="80000"/>
              </a:lnSpc>
              <a:spcAft>
                <a:spcPts val="0"/>
              </a:spcAft>
              <a:buFont typeface="Wingdings 2"/>
              <a:buChar char=""/>
              <a:defRPr/>
            </a:pPr>
            <a:r>
              <a:rPr lang="en-US" sz="3600" dirty="0">
                <a:solidFill>
                  <a:srgbClr val="000000"/>
                </a:solidFill>
                <a:effectLst>
                  <a:outerShdw blurRad="38100" dist="38100" dir="2700000" algn="tl">
                    <a:srgbClr val="FFFFFF"/>
                  </a:outerShdw>
                </a:effectLst>
              </a:rPr>
              <a:t>Project–a planned undertaking of related activities to reach an objective that has a beginning and an end</a:t>
            </a:r>
          </a:p>
          <a:p>
            <a:pPr eaLnBrk="1" fontAlgn="auto" hangingPunct="1">
              <a:lnSpc>
                <a:spcPct val="80000"/>
              </a:lnSpc>
              <a:spcAft>
                <a:spcPts val="0"/>
              </a:spcAft>
              <a:buFont typeface="Wingdings 2"/>
              <a:buChar char=""/>
              <a:defRPr/>
            </a:pPr>
            <a:r>
              <a:rPr lang="en-US" sz="3600" dirty="0">
                <a:solidFill>
                  <a:srgbClr val="000000"/>
                </a:solidFill>
                <a:effectLst>
                  <a:outerShdw blurRad="38100" dist="38100" dir="2700000" algn="tl">
                    <a:srgbClr val="FFFFFF"/>
                  </a:outerShdw>
                </a:effectLst>
              </a:rPr>
              <a:t>Initiated and planned in planning stage of SDLC</a:t>
            </a:r>
          </a:p>
          <a:p>
            <a:pPr eaLnBrk="1" fontAlgn="auto" hangingPunct="1">
              <a:lnSpc>
                <a:spcPct val="80000"/>
              </a:lnSpc>
              <a:spcAft>
                <a:spcPts val="0"/>
              </a:spcAft>
              <a:buFont typeface="Wingdings 2"/>
              <a:buChar char=""/>
              <a:defRPr/>
            </a:pPr>
            <a:r>
              <a:rPr lang="en-US" sz="3600" dirty="0">
                <a:solidFill>
                  <a:srgbClr val="000000"/>
                </a:solidFill>
                <a:effectLst>
                  <a:outerShdw blurRad="38100" dist="38100" dir="2700000" algn="tl">
                    <a:srgbClr val="FFFFFF"/>
                  </a:outerShdw>
                </a:effectLst>
              </a:rPr>
              <a:t>Executed during analysis, design, and implementation</a:t>
            </a:r>
          </a:p>
          <a:p>
            <a:pPr eaLnBrk="1" fontAlgn="auto" hangingPunct="1">
              <a:lnSpc>
                <a:spcPct val="80000"/>
              </a:lnSpc>
              <a:spcAft>
                <a:spcPts val="0"/>
              </a:spcAft>
              <a:buFont typeface="Wingdings 2"/>
              <a:buChar char=""/>
              <a:defRPr/>
            </a:pPr>
            <a:r>
              <a:rPr lang="en-US" sz="3600" dirty="0">
                <a:solidFill>
                  <a:srgbClr val="000000"/>
                </a:solidFill>
                <a:effectLst>
                  <a:outerShdw blurRad="38100" dist="38100" dir="2700000" algn="tl">
                    <a:srgbClr val="FFFFFF"/>
                  </a:outerShdw>
                </a:effectLst>
              </a:rPr>
              <a:t>Closed at the end of implementation</a:t>
            </a:r>
          </a:p>
          <a:p>
            <a:pPr lvl="1" eaLnBrk="1" fontAlgn="auto" hangingPunct="1">
              <a:lnSpc>
                <a:spcPct val="80000"/>
              </a:lnSpc>
              <a:spcAft>
                <a:spcPts val="0"/>
              </a:spcAft>
              <a:buFont typeface="Wingdings 2"/>
              <a:buChar char=""/>
              <a:defRPr/>
            </a:pPr>
            <a:endParaRPr lang="en-US" sz="3200" dirty="0">
              <a:solidFill>
                <a:srgbClr val="000000"/>
              </a:solidFill>
              <a:effectLst>
                <a:outerShdw blurRad="38100" dist="38100" dir="2700000" algn="tl">
                  <a:srgbClr val="FFFFFF"/>
                </a:outerShdw>
              </a:effectLs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457200" y="711200"/>
            <a:ext cx="7743825" cy="685800"/>
          </a:xfrm>
        </p:spPr>
        <p:txBody>
          <a:bodyPr>
            <a:noAutofit/>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Managing Projects: </a:t>
            </a:r>
            <a:br>
              <a:rPr lang="en-US" sz="4000" dirty="0">
                <a:solidFill>
                  <a:srgbClr val="000000"/>
                </a:solidFill>
                <a:effectLst>
                  <a:outerShdw blurRad="38100" dist="38100" dir="2700000" algn="tl">
                    <a:srgbClr val="FFFFFF"/>
                  </a:outerShdw>
                </a:effectLst>
              </a:rPr>
            </a:br>
            <a:r>
              <a:rPr lang="en-US" sz="4000" dirty="0">
                <a:solidFill>
                  <a:srgbClr val="000000"/>
                </a:solidFill>
                <a:effectLst>
                  <a:outerShdw blurRad="38100" dist="38100" dir="2700000" algn="tl">
                    <a:srgbClr val="FFFFFF"/>
                  </a:outerShdw>
                </a:effectLst>
              </a:rPr>
              <a:t>People Involved</a:t>
            </a:r>
          </a:p>
        </p:txBody>
      </p:sp>
      <p:sp>
        <p:nvSpPr>
          <p:cNvPr id="113667" name="Rectangle 3"/>
          <p:cNvSpPr>
            <a:spLocks noGrp="1" noChangeArrowheads="1"/>
          </p:cNvSpPr>
          <p:nvPr>
            <p:ph idx="1"/>
          </p:nvPr>
        </p:nvSpPr>
        <p:spPr>
          <a:xfrm>
            <a:off x="1204913" y="1673225"/>
            <a:ext cx="7391400" cy="4648200"/>
          </a:xfrm>
        </p:spPr>
        <p:txBody>
          <a:bodyPr>
            <a:normAutofit/>
          </a:bodyPr>
          <a:lstStyle/>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Business analysts</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Systems analysts</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Database analysts and data modelers</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Users</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Programmers</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Database architects</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Data administrators</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Project managers</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Other technical experts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5" name="Text Box 3"/>
          <p:cNvSpPr txBox="1">
            <a:spLocks noChangeArrowheads="1"/>
          </p:cNvSpPr>
          <p:nvPr/>
        </p:nvSpPr>
        <p:spPr bwMode="auto">
          <a:xfrm>
            <a:off x="727075" y="444500"/>
            <a:ext cx="807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400" b="1">
                <a:solidFill>
                  <a:srgbClr val="000000"/>
                </a:solidFill>
                <a:latin typeface="Arial" charset="0"/>
              </a:rPr>
              <a:t>Figure 1-10a  Evolution of database technologies</a:t>
            </a:r>
          </a:p>
        </p:txBody>
      </p:sp>
      <p:pic>
        <p:nvPicPr>
          <p:cNvPr id="54276"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 y="1725839"/>
            <a:ext cx="8912225" cy="355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2575"/>
            <a:ext cx="8686800" cy="838200"/>
          </a:xfrm>
        </p:spPr>
        <p:txBody>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Evolution of Database Systems</a:t>
            </a:r>
          </a:p>
        </p:txBody>
      </p:sp>
      <p:sp>
        <p:nvSpPr>
          <p:cNvPr id="3" name="Content Placeholder 2"/>
          <p:cNvSpPr>
            <a:spLocks noGrp="1"/>
          </p:cNvSpPr>
          <p:nvPr>
            <p:ph idx="1"/>
          </p:nvPr>
        </p:nvSpPr>
        <p:spPr>
          <a:xfrm>
            <a:off x="282575" y="1330325"/>
            <a:ext cx="8229600" cy="4114800"/>
          </a:xfrm>
        </p:spPr>
        <p:txBody>
          <a:bodyPr>
            <a:noAutofit/>
          </a:bodyPr>
          <a:lstStyle/>
          <a:p>
            <a:pPr eaLnBrk="1" fontAlgn="auto" hangingPunct="1">
              <a:spcAft>
                <a:spcPts val="0"/>
              </a:spcAft>
              <a:buFont typeface="Wingdings 2"/>
              <a:buChar char=""/>
              <a:defRPr/>
            </a:pPr>
            <a:r>
              <a:rPr lang="en-US" sz="3600" dirty="0">
                <a:solidFill>
                  <a:srgbClr val="000000"/>
                </a:solidFill>
                <a:effectLst>
                  <a:outerShdw blurRad="38100" dist="38100" dir="2700000" algn="tl">
                    <a:srgbClr val="FFFFFF"/>
                  </a:outerShdw>
                </a:effectLst>
              </a:rPr>
              <a:t>Driven by four main objectives:</a:t>
            </a:r>
          </a:p>
          <a:p>
            <a:pPr marL="742950" lvl="2" indent="-342900" eaLnBrk="1" fontAlgn="auto" hangingPunct="1">
              <a:spcAft>
                <a:spcPts val="0"/>
              </a:spcAft>
              <a:buFont typeface="Wingdings 2"/>
              <a:buChar char=""/>
              <a:defRPr/>
            </a:pPr>
            <a:r>
              <a:rPr lang="en-US" sz="3200" dirty="0">
                <a:solidFill>
                  <a:srgbClr val="000000"/>
                </a:solidFill>
                <a:effectLst>
                  <a:outerShdw blurRad="38100" dist="38100" dir="2700000" algn="tl">
                    <a:srgbClr val="FFFFFF"/>
                  </a:outerShdw>
                </a:effectLst>
              </a:rPr>
              <a:t>Need for program-data independence </a:t>
            </a:r>
            <a:r>
              <a:rPr lang="en-US" sz="3200" dirty="0">
                <a:solidFill>
                  <a:srgbClr val="000000"/>
                </a:solidFill>
                <a:effectLst>
                  <a:outerShdw blurRad="38100" dist="38100" dir="2700000" algn="tl">
                    <a:srgbClr val="FFFFFF"/>
                  </a:outerShdw>
                </a:effectLst>
                <a:sym typeface="Wingdings" pitchFamily="2" charset="2"/>
              </a:rPr>
              <a:t> reduced maintenance</a:t>
            </a:r>
          </a:p>
          <a:p>
            <a:pPr marL="742950" lvl="2" indent="-342900" eaLnBrk="1" fontAlgn="auto" hangingPunct="1">
              <a:spcAft>
                <a:spcPts val="0"/>
              </a:spcAft>
              <a:buFont typeface="Wingdings 2"/>
              <a:buChar char=""/>
              <a:defRPr/>
            </a:pPr>
            <a:r>
              <a:rPr lang="en-US" sz="3200" dirty="0">
                <a:solidFill>
                  <a:srgbClr val="000000"/>
                </a:solidFill>
                <a:effectLst>
                  <a:outerShdw blurRad="38100" dist="38100" dir="2700000" algn="tl">
                    <a:srgbClr val="FFFFFF"/>
                  </a:outerShdw>
                </a:effectLst>
                <a:sym typeface="Wingdings" pitchFamily="2" charset="2"/>
              </a:rPr>
              <a:t>Desire to manage more complex data types and structures</a:t>
            </a:r>
          </a:p>
          <a:p>
            <a:pPr marL="742950" lvl="2" indent="-342900" eaLnBrk="1" fontAlgn="auto" hangingPunct="1">
              <a:spcAft>
                <a:spcPts val="0"/>
              </a:spcAft>
              <a:buFont typeface="Wingdings 2"/>
              <a:buChar char=""/>
              <a:defRPr/>
            </a:pPr>
            <a:r>
              <a:rPr lang="en-US" sz="3200" dirty="0">
                <a:solidFill>
                  <a:srgbClr val="000000"/>
                </a:solidFill>
                <a:effectLst>
                  <a:outerShdw blurRad="38100" dist="38100" dir="2700000" algn="tl">
                    <a:srgbClr val="FFFFFF"/>
                  </a:outerShdw>
                </a:effectLst>
                <a:sym typeface="Wingdings" pitchFamily="2" charset="2"/>
              </a:rPr>
              <a:t>Ease of data access for less technical personnel</a:t>
            </a:r>
          </a:p>
          <a:p>
            <a:pPr marL="742950" lvl="2" indent="-342900" eaLnBrk="1" fontAlgn="auto" hangingPunct="1">
              <a:spcAft>
                <a:spcPts val="0"/>
              </a:spcAft>
              <a:buFont typeface="Wingdings 2"/>
              <a:buChar char=""/>
              <a:defRPr/>
            </a:pPr>
            <a:r>
              <a:rPr lang="en-US" sz="3200" dirty="0">
                <a:solidFill>
                  <a:srgbClr val="000000"/>
                </a:solidFill>
                <a:effectLst>
                  <a:outerShdw blurRad="38100" dist="38100" dir="2700000" algn="tl">
                    <a:srgbClr val="FFFFFF"/>
                  </a:outerShdw>
                </a:effectLst>
                <a:sym typeface="Wingdings" pitchFamily="2" charset="2"/>
              </a:rPr>
              <a:t>Need for more powerful decision support platforms</a:t>
            </a:r>
          </a:p>
          <a:p>
            <a:pPr marL="342900" lvl="1" indent="-342900" eaLnBrk="1" fontAlgn="auto" hangingPunct="1">
              <a:spcAft>
                <a:spcPts val="0"/>
              </a:spcAft>
              <a:buFont typeface="Wingdings 2"/>
              <a:buChar char=""/>
              <a:defRPr/>
            </a:pPr>
            <a:endParaRPr lang="en-US" sz="3600" dirty="0">
              <a:solidFill>
                <a:srgbClr val="000000"/>
              </a:solidFill>
              <a:effectLst>
                <a:outerShdw blurRad="38100" dist="38100" dir="2700000" algn="tl">
                  <a:srgbClr val="FFFFFF"/>
                </a:outerShdw>
              </a:effectLs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9" name="Text Box 3"/>
          <p:cNvSpPr txBox="1">
            <a:spLocks noChangeArrowheads="1"/>
          </p:cNvSpPr>
          <p:nvPr/>
        </p:nvSpPr>
        <p:spPr bwMode="auto">
          <a:xfrm>
            <a:off x="727075" y="444500"/>
            <a:ext cx="807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400" b="1">
                <a:solidFill>
                  <a:srgbClr val="000000"/>
                </a:solidFill>
                <a:latin typeface="Arial" charset="0"/>
              </a:rPr>
              <a:t>Figure 1-10b  Database architectures</a:t>
            </a:r>
          </a:p>
        </p:txBody>
      </p:sp>
      <p:pic>
        <p:nvPicPr>
          <p:cNvPr id="55300" name="Picture 5"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7650" y="1685925"/>
            <a:ext cx="864870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3" name="Text Box 3"/>
          <p:cNvSpPr txBox="1">
            <a:spLocks noChangeArrowheads="1"/>
          </p:cNvSpPr>
          <p:nvPr/>
        </p:nvSpPr>
        <p:spPr bwMode="auto">
          <a:xfrm>
            <a:off x="727075" y="444500"/>
            <a:ext cx="807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400" b="1">
                <a:solidFill>
                  <a:srgbClr val="000000"/>
                </a:solidFill>
                <a:latin typeface="Arial" charset="0"/>
              </a:rPr>
              <a:t>Figure 1-10b  Database architectures (cont.)</a:t>
            </a:r>
          </a:p>
        </p:txBody>
      </p:sp>
      <p:pic>
        <p:nvPicPr>
          <p:cNvPr id="56324"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0338" y="1781175"/>
            <a:ext cx="8847137" cy="322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7" name="Text Box 3"/>
          <p:cNvSpPr txBox="1">
            <a:spLocks noChangeArrowheads="1"/>
          </p:cNvSpPr>
          <p:nvPr/>
        </p:nvSpPr>
        <p:spPr bwMode="auto">
          <a:xfrm>
            <a:off x="727075" y="444500"/>
            <a:ext cx="807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400" b="1">
                <a:solidFill>
                  <a:srgbClr val="000000"/>
                </a:solidFill>
                <a:latin typeface="Arial" charset="0"/>
              </a:rPr>
              <a:t>Figure 1-10b  Database architectures (cont.)</a:t>
            </a:r>
          </a:p>
        </p:txBody>
      </p:sp>
      <p:pic>
        <p:nvPicPr>
          <p:cNvPr id="57348" name="Picture 5"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462088"/>
            <a:ext cx="8572500"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900113" y="333375"/>
            <a:ext cx="7372350" cy="1371600"/>
          </a:xfrm>
        </p:spPr>
        <p:txBody>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The Range of Database Applications</a:t>
            </a:r>
          </a:p>
        </p:txBody>
      </p:sp>
      <p:sp>
        <p:nvSpPr>
          <p:cNvPr id="180227" name="Rectangle 3"/>
          <p:cNvSpPr>
            <a:spLocks noGrp="1" noChangeArrowheads="1"/>
          </p:cNvSpPr>
          <p:nvPr>
            <p:ph idx="1"/>
          </p:nvPr>
        </p:nvSpPr>
        <p:spPr>
          <a:xfrm>
            <a:off x="322263" y="1644650"/>
            <a:ext cx="8229600" cy="3073400"/>
          </a:xfrm>
        </p:spPr>
        <p:txBody>
          <a:bodyPr>
            <a:normAutofit/>
          </a:bodyPr>
          <a:lstStyle/>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Personal databases</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Two-tier  and N-tier Client/Server databases</a:t>
            </a:r>
          </a:p>
          <a:p>
            <a:pPr eaLnBrk="1" fontAlgn="auto" hangingPunct="1">
              <a:spcAft>
                <a:spcPts val="0"/>
              </a:spcAft>
              <a:buFont typeface="Wingdings 2"/>
              <a:buChar char=""/>
              <a:defRPr/>
            </a:pPr>
            <a:r>
              <a:rPr lang="en-US" sz="2800" dirty="0">
                <a:solidFill>
                  <a:srgbClr val="000000"/>
                </a:solidFill>
                <a:effectLst>
                  <a:outerShdw blurRad="38100" dist="38100" dir="2700000" algn="tl">
                    <a:srgbClr val="FFFFFF"/>
                  </a:outerShdw>
                </a:effectLst>
              </a:rPr>
              <a:t>Enterprise applications</a:t>
            </a:r>
          </a:p>
          <a:p>
            <a:pPr lvl="1" eaLnBrk="1" fontAlgn="auto" hangingPunct="1">
              <a:spcAft>
                <a:spcPts val="0"/>
              </a:spcAft>
              <a:buFont typeface="Wingdings 2"/>
              <a:buChar char=""/>
              <a:defRPr/>
            </a:pPr>
            <a:r>
              <a:rPr lang="en-US" sz="2400" dirty="0">
                <a:solidFill>
                  <a:srgbClr val="000000"/>
                </a:solidFill>
                <a:effectLst>
                  <a:outerShdw blurRad="38100" dist="38100" dir="2700000" algn="tl">
                    <a:srgbClr val="FFFFFF"/>
                  </a:outerShdw>
                </a:effectLst>
              </a:rPr>
              <a:t>Enterprise resource planning (ERP) systems</a:t>
            </a:r>
          </a:p>
          <a:p>
            <a:pPr lvl="1" eaLnBrk="1" fontAlgn="auto" hangingPunct="1">
              <a:spcAft>
                <a:spcPts val="0"/>
              </a:spcAft>
              <a:buFont typeface="Wingdings 2"/>
              <a:buChar char=""/>
              <a:defRPr/>
            </a:pPr>
            <a:r>
              <a:rPr lang="en-US" sz="2400" dirty="0">
                <a:solidFill>
                  <a:srgbClr val="000000"/>
                </a:solidFill>
                <a:effectLst>
                  <a:outerShdw blurRad="38100" dist="38100" dir="2700000" algn="tl">
                    <a:srgbClr val="FFFFFF"/>
                  </a:outerShdw>
                </a:effectLst>
              </a:rPr>
              <a:t>Data warehousing implementations</a:t>
            </a:r>
          </a:p>
        </p:txBody>
      </p:sp>
      <p:pic>
        <p:nvPicPr>
          <p:cNvPr id="2" name="Picture 1"/>
          <p:cNvPicPr>
            <a:picLocks noChangeAspect="1"/>
          </p:cNvPicPr>
          <p:nvPr/>
        </p:nvPicPr>
        <p:blipFill>
          <a:blip r:embed="rId3"/>
          <a:stretch>
            <a:fillRect/>
          </a:stretch>
        </p:blipFill>
        <p:spPr>
          <a:xfrm>
            <a:off x="739140" y="4239305"/>
            <a:ext cx="7236434" cy="191765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Text Box 3"/>
          <p:cNvSpPr txBox="1">
            <a:spLocks noChangeArrowheads="1"/>
          </p:cNvSpPr>
          <p:nvPr/>
        </p:nvSpPr>
        <p:spPr bwMode="auto">
          <a:xfrm>
            <a:off x="631825" y="168275"/>
            <a:ext cx="79073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b="1" dirty="0">
                <a:solidFill>
                  <a:srgbClr val="000000"/>
                </a:solidFill>
                <a:latin typeface="Arial" charset="0"/>
              </a:rPr>
              <a:t>Figure 1-11 Multi-tiered client/server database architecture</a:t>
            </a:r>
          </a:p>
        </p:txBody>
      </p:sp>
      <p:pic>
        <p:nvPicPr>
          <p:cNvPr id="2" name="Picture 1"/>
          <p:cNvPicPr>
            <a:picLocks noChangeAspect="1"/>
          </p:cNvPicPr>
          <p:nvPr/>
        </p:nvPicPr>
        <p:blipFill>
          <a:blip r:embed="rId3"/>
          <a:stretch>
            <a:fillRect/>
          </a:stretch>
        </p:blipFill>
        <p:spPr>
          <a:xfrm>
            <a:off x="642665" y="1026074"/>
            <a:ext cx="7967935" cy="5157239"/>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Text Box 6"/>
          <p:cNvSpPr txBox="1">
            <a:spLocks noChangeArrowheads="1"/>
          </p:cNvSpPr>
          <p:nvPr/>
        </p:nvSpPr>
        <p:spPr bwMode="auto">
          <a:xfrm>
            <a:off x="155716" y="4720552"/>
            <a:ext cx="883456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marL="342900" indent="-342900" algn="l">
              <a:buFont typeface="Arial" panose="020B0604020202020204" pitchFamily="34" charset="0"/>
              <a:buChar char="•"/>
            </a:pPr>
            <a:r>
              <a:rPr lang="en-US" altLang="en-US" sz="2400" b="1" dirty="0">
                <a:solidFill>
                  <a:srgbClr val="990000"/>
                </a:solidFill>
                <a:latin typeface="Book Antiqua" pitchFamily="18" charset="0"/>
              </a:rPr>
              <a:t>Record 20KB per page view/request</a:t>
            </a:r>
          </a:p>
          <a:p>
            <a:pPr marL="342900" indent="-342900" algn="l">
              <a:buFont typeface="Arial" panose="020B0604020202020204" pitchFamily="34" charset="0"/>
              <a:buChar char="•"/>
            </a:pPr>
            <a:r>
              <a:rPr lang="en-US" altLang="en-US" sz="2400" b="1" dirty="0">
                <a:solidFill>
                  <a:srgbClr val="990000"/>
                </a:solidFill>
                <a:latin typeface="Book Antiqua" pitchFamily="18" charset="0"/>
              </a:rPr>
              <a:t>200 requests per session</a:t>
            </a:r>
          </a:p>
          <a:p>
            <a:pPr marL="342900" indent="-342900" algn="l">
              <a:buFont typeface="Arial" panose="020B0604020202020204" pitchFamily="34" charset="0"/>
              <a:buChar char="•"/>
            </a:pPr>
            <a:r>
              <a:rPr lang="en-US" altLang="en-US" sz="2400" b="1" dirty="0">
                <a:solidFill>
                  <a:srgbClr val="990000"/>
                </a:solidFill>
                <a:latin typeface="Book Antiqua" pitchFamily="18" charset="0"/>
              </a:rPr>
              <a:t>1 month of data in LinkedIn(100M/</a:t>
            </a:r>
            <a:r>
              <a:rPr lang="en-US" altLang="en-US" sz="2400" b="1" dirty="0" err="1">
                <a:solidFill>
                  <a:srgbClr val="990000"/>
                </a:solidFill>
                <a:latin typeface="Book Antiqua" pitchFamily="18" charset="0"/>
              </a:rPr>
              <a:t>mo</a:t>
            </a:r>
            <a:r>
              <a:rPr lang="en-US" altLang="en-US" sz="2400" b="1" dirty="0">
                <a:solidFill>
                  <a:srgbClr val="990000"/>
                </a:solidFill>
                <a:latin typeface="Book Antiqua" pitchFamily="18" charset="0"/>
              </a:rPr>
              <a:t>) = 400 Terabytes</a:t>
            </a:r>
          </a:p>
          <a:p>
            <a:pPr marL="342900" indent="-342900" algn="l">
              <a:buFont typeface="Arial" panose="020B0604020202020204" pitchFamily="34" charset="0"/>
              <a:buChar char="•"/>
            </a:pPr>
            <a:r>
              <a:rPr lang="en-US" altLang="en-US" sz="2400" b="1" dirty="0">
                <a:solidFill>
                  <a:srgbClr val="990000"/>
                </a:solidFill>
                <a:latin typeface="Book Antiqua" pitchFamily="18" charset="0"/>
              </a:rPr>
              <a:t>1 month of data in Facebook (1500M/</a:t>
            </a:r>
            <a:r>
              <a:rPr lang="en-US" altLang="en-US" sz="2400" b="1" dirty="0" err="1">
                <a:solidFill>
                  <a:srgbClr val="990000"/>
                </a:solidFill>
                <a:latin typeface="Book Antiqua" pitchFamily="18" charset="0"/>
              </a:rPr>
              <a:t>mo</a:t>
            </a:r>
            <a:r>
              <a:rPr lang="en-US" altLang="en-US" sz="2400" b="1" dirty="0">
                <a:solidFill>
                  <a:srgbClr val="990000"/>
                </a:solidFill>
                <a:latin typeface="Book Antiqua" pitchFamily="18" charset="0"/>
              </a:rPr>
              <a:t>) = 6000 Terabytes</a:t>
            </a:r>
          </a:p>
        </p:txBody>
      </p:sp>
      <p:sp>
        <p:nvSpPr>
          <p:cNvPr id="14340" name="Text Box 10"/>
          <p:cNvSpPr txBox="1">
            <a:spLocks noChangeArrowheads="1"/>
          </p:cNvSpPr>
          <p:nvPr/>
        </p:nvSpPr>
        <p:spPr bwMode="auto">
          <a:xfrm>
            <a:off x="593725" y="192088"/>
            <a:ext cx="36038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400" b="1" dirty="0">
                <a:solidFill>
                  <a:srgbClr val="000000"/>
                </a:solidFill>
                <a:latin typeface="Arial" charset="0"/>
              </a:rPr>
              <a:t>Rate of data generation</a:t>
            </a:r>
          </a:p>
        </p:txBody>
      </p:sp>
      <p:pic>
        <p:nvPicPr>
          <p:cNvPr id="3" name="Picture 2">
            <a:extLst>
              <a:ext uri="{FF2B5EF4-FFF2-40B4-BE49-F238E27FC236}">
                <a16:creationId xmlns:a16="http://schemas.microsoft.com/office/drawing/2014/main" id="{D2A17CC3-A443-430C-BB32-61E825D2492C}"/>
              </a:ext>
            </a:extLst>
          </p:cNvPr>
          <p:cNvPicPr>
            <a:picLocks noChangeAspect="1"/>
          </p:cNvPicPr>
          <p:nvPr/>
        </p:nvPicPr>
        <p:blipFill>
          <a:blip r:embed="rId3"/>
          <a:stretch>
            <a:fillRect/>
          </a:stretch>
        </p:blipFill>
        <p:spPr>
          <a:xfrm>
            <a:off x="155716" y="808037"/>
            <a:ext cx="8834566" cy="3688659"/>
          </a:xfrm>
          <a:prstGeom prst="rect">
            <a:avLst/>
          </a:prstGeom>
        </p:spPr>
      </p:pic>
    </p:spTree>
    <p:extLst>
      <p:ext uri="{BB962C8B-B14F-4D97-AF65-F5344CB8AC3E}">
        <p14:creationId xmlns:p14="http://schemas.microsoft.com/office/powerpoint/2010/main" val="246945749"/>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338138" y="17463"/>
            <a:ext cx="8915400" cy="1371600"/>
          </a:xfrm>
        </p:spPr>
        <p:txBody>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Enterprise Database Applications</a:t>
            </a:r>
          </a:p>
        </p:txBody>
      </p:sp>
      <p:sp>
        <p:nvSpPr>
          <p:cNvPr id="182275" name="Rectangle 3"/>
          <p:cNvSpPr>
            <a:spLocks noGrp="1" noChangeArrowheads="1"/>
          </p:cNvSpPr>
          <p:nvPr>
            <p:ph idx="1"/>
          </p:nvPr>
        </p:nvSpPr>
        <p:spPr>
          <a:xfrm>
            <a:off x="414338" y="1582738"/>
            <a:ext cx="8229600" cy="3810000"/>
          </a:xfrm>
        </p:spPr>
        <p:txBody>
          <a:bodyPr>
            <a:noAutofit/>
          </a:bodyPr>
          <a:lstStyle/>
          <a:p>
            <a:pPr eaLnBrk="1" fontAlgn="auto" hangingPunct="1">
              <a:spcAft>
                <a:spcPts val="0"/>
              </a:spcAft>
              <a:buFont typeface="Wingdings 2"/>
              <a:buChar char=""/>
              <a:defRPr/>
            </a:pPr>
            <a:r>
              <a:rPr lang="en-US" sz="3600" dirty="0">
                <a:solidFill>
                  <a:srgbClr val="000000"/>
                </a:solidFill>
                <a:effectLst>
                  <a:outerShdw blurRad="38100" dist="38100" dir="2700000" algn="tl">
                    <a:srgbClr val="FFFFFF"/>
                  </a:outerShdw>
                </a:effectLst>
              </a:rPr>
              <a:t>Enterprise Resource Planning (ERP)</a:t>
            </a:r>
          </a:p>
          <a:p>
            <a:pPr lvl="1" eaLnBrk="1" fontAlgn="auto" hangingPunct="1">
              <a:spcAft>
                <a:spcPts val="0"/>
              </a:spcAft>
              <a:buFont typeface="Wingdings 2"/>
              <a:buChar char=""/>
              <a:defRPr/>
            </a:pPr>
            <a:r>
              <a:rPr lang="en-US" sz="3200" dirty="0">
                <a:solidFill>
                  <a:srgbClr val="000000"/>
                </a:solidFill>
                <a:effectLst>
                  <a:outerShdw blurRad="38100" dist="38100" dir="2700000" algn="tl">
                    <a:srgbClr val="FFFFFF"/>
                  </a:outerShdw>
                </a:effectLst>
              </a:rPr>
              <a:t>Integrate all enterprise functions (manufacturing, finance, sales, marketing, inventory, accounting, human resources)</a:t>
            </a:r>
          </a:p>
          <a:p>
            <a:pPr eaLnBrk="1" fontAlgn="auto" hangingPunct="1">
              <a:spcAft>
                <a:spcPts val="0"/>
              </a:spcAft>
              <a:buFont typeface="Wingdings 2"/>
              <a:buChar char=""/>
              <a:defRPr/>
            </a:pPr>
            <a:r>
              <a:rPr lang="en-US" sz="3600" dirty="0">
                <a:solidFill>
                  <a:srgbClr val="000000"/>
                </a:solidFill>
                <a:effectLst>
                  <a:outerShdw blurRad="38100" dist="38100" dir="2700000" algn="tl">
                    <a:srgbClr val="FFFFFF"/>
                  </a:outerShdw>
                </a:effectLst>
              </a:rPr>
              <a:t>Data Warehouse</a:t>
            </a:r>
          </a:p>
          <a:p>
            <a:pPr lvl="1" eaLnBrk="1" fontAlgn="auto" hangingPunct="1">
              <a:spcAft>
                <a:spcPts val="0"/>
              </a:spcAft>
              <a:buFont typeface="Wingdings 2"/>
              <a:buChar char=""/>
              <a:defRPr/>
            </a:pPr>
            <a:r>
              <a:rPr lang="en-US" sz="3200" dirty="0">
                <a:solidFill>
                  <a:srgbClr val="000000"/>
                </a:solidFill>
                <a:effectLst>
                  <a:outerShdw blurRad="38100" dist="38100" dir="2700000" algn="tl">
                    <a:srgbClr val="FFFFFF"/>
                  </a:outerShdw>
                </a:effectLst>
              </a:rPr>
              <a:t>Integrated decision support system derived from various operational databases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ChangeArrowheads="1"/>
          </p:cNvSpPr>
          <p:nvPr/>
        </p:nvSpPr>
        <p:spPr bwMode="auto">
          <a:xfrm>
            <a:off x="5795963" y="571500"/>
            <a:ext cx="31416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b="1">
                <a:solidFill>
                  <a:srgbClr val="000000"/>
                </a:solidFill>
              </a:rPr>
              <a:t>FIGURE 1-13 Computer</a:t>
            </a:r>
          </a:p>
          <a:p>
            <a:pPr algn="l" eaLnBrk="1" hangingPunct="1"/>
            <a:r>
              <a:rPr lang="en-US" altLang="en-US" b="1">
                <a:solidFill>
                  <a:srgbClr val="000000"/>
                </a:solidFill>
              </a:rPr>
              <a:t>System for Pine Valley</a:t>
            </a:r>
          </a:p>
          <a:p>
            <a:pPr algn="l" eaLnBrk="1" hangingPunct="1"/>
            <a:r>
              <a:rPr lang="en-US" altLang="en-US" b="1">
                <a:solidFill>
                  <a:srgbClr val="000000"/>
                </a:solidFill>
              </a:rPr>
              <a:t>Furniture Company</a:t>
            </a:r>
            <a:endParaRPr lang="en-US" altLang="en-US">
              <a:solidFill>
                <a:srgbClr val="000000"/>
              </a:solidFill>
            </a:endParaRPr>
          </a:p>
        </p:txBody>
      </p:sp>
      <p:pic>
        <p:nvPicPr>
          <p:cNvPr id="3" name="Picture 2"/>
          <p:cNvPicPr>
            <a:picLocks noChangeAspect="1"/>
          </p:cNvPicPr>
          <p:nvPr/>
        </p:nvPicPr>
        <p:blipFill>
          <a:blip r:embed="rId3"/>
          <a:stretch>
            <a:fillRect/>
          </a:stretch>
        </p:blipFill>
        <p:spPr>
          <a:xfrm>
            <a:off x="300198" y="235200"/>
            <a:ext cx="5495765" cy="5920331"/>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ChangeArrowheads="1"/>
          </p:cNvSpPr>
          <p:nvPr/>
        </p:nvSpPr>
        <p:spPr bwMode="auto">
          <a:xfrm>
            <a:off x="4646432" y="205740"/>
            <a:ext cx="404472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r>
              <a:rPr lang="en-US" altLang="en-US" b="1" dirty="0">
                <a:solidFill>
                  <a:srgbClr val="000000"/>
                </a:solidFill>
              </a:rPr>
              <a:t>FIGURE 1-15 </a:t>
            </a:r>
            <a:r>
              <a:rPr lang="en-US" b="1" dirty="0"/>
              <a:t>Project data model for Home Office product line marketing support system</a:t>
            </a:r>
            <a:endParaRPr lang="en-US" altLang="en-US" dirty="0">
              <a:solidFill>
                <a:srgbClr val="000000"/>
              </a:solidFill>
            </a:endParaRPr>
          </a:p>
        </p:txBody>
      </p:sp>
      <p:pic>
        <p:nvPicPr>
          <p:cNvPr id="4" name="Picture 3"/>
          <p:cNvPicPr>
            <a:picLocks noChangeAspect="1"/>
          </p:cNvPicPr>
          <p:nvPr/>
        </p:nvPicPr>
        <p:blipFill>
          <a:blip r:embed="rId3"/>
          <a:stretch>
            <a:fillRect/>
          </a:stretch>
        </p:blipFill>
        <p:spPr>
          <a:xfrm>
            <a:off x="271866" y="1290366"/>
            <a:ext cx="7957734" cy="4963069"/>
          </a:xfrm>
          <a:prstGeom prst="rect">
            <a:avLst/>
          </a:prstGeom>
        </p:spPr>
      </p:pic>
    </p:spTree>
    <p:extLst>
      <p:ext uri="{BB962C8B-B14F-4D97-AF65-F5344CB8AC3E}">
        <p14:creationId xmlns:p14="http://schemas.microsoft.com/office/powerpoint/2010/main" val="20847150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87F54-A294-497C-8C86-DC66479842CE}"/>
              </a:ext>
            </a:extLst>
          </p:cNvPr>
          <p:cNvSpPr>
            <a:spLocks noGrp="1"/>
          </p:cNvSpPr>
          <p:nvPr>
            <p:ph type="title"/>
          </p:nvPr>
        </p:nvSpPr>
        <p:spPr/>
        <p:txBody>
          <a:bodyPr/>
          <a:lstStyle/>
          <a:p>
            <a:r>
              <a:rPr lang="en-US" dirty="0"/>
              <a:t>Lab - homework</a:t>
            </a:r>
          </a:p>
        </p:txBody>
      </p:sp>
      <p:sp>
        <p:nvSpPr>
          <p:cNvPr id="3" name="Content Placeholder 2">
            <a:extLst>
              <a:ext uri="{FF2B5EF4-FFF2-40B4-BE49-F238E27FC236}">
                <a16:creationId xmlns:a16="http://schemas.microsoft.com/office/drawing/2014/main" id="{D4B6CC05-F416-44B7-9D7A-A9F6065789B8}"/>
              </a:ext>
            </a:extLst>
          </p:cNvPr>
          <p:cNvSpPr>
            <a:spLocks noGrp="1"/>
          </p:cNvSpPr>
          <p:nvPr>
            <p:ph idx="1"/>
          </p:nvPr>
        </p:nvSpPr>
        <p:spPr/>
        <p:txBody>
          <a:bodyPr/>
          <a:lstStyle/>
          <a:p>
            <a:r>
              <a:rPr lang="en-US" dirty="0"/>
              <a:t>Problems and Exercises p44-45</a:t>
            </a:r>
          </a:p>
          <a:p>
            <a:r>
              <a:rPr lang="en-US" dirty="0">
                <a:hlinkClick r:id="rId2"/>
              </a:rPr>
              <a:t>https://sqlite.org/download.html</a:t>
            </a:r>
            <a:endParaRPr lang="en-US" dirty="0"/>
          </a:p>
          <a:p>
            <a:pPr lvl="1"/>
            <a:r>
              <a:rPr lang="en-US" b="1" dirty="0"/>
              <a:t>Precompiled Binaries for Windows: 32 or 64 bit</a:t>
            </a:r>
          </a:p>
          <a:p>
            <a:pPr lvl="1"/>
            <a:r>
              <a:rPr lang="en-US" b="1" dirty="0"/>
              <a:t>Precompiled Binaries for Windows: </a:t>
            </a:r>
            <a:r>
              <a:rPr lang="en-US" b="1" dirty="0" err="1"/>
              <a:t>sqlite</a:t>
            </a:r>
            <a:r>
              <a:rPr lang="en-US" b="1" dirty="0"/>
              <a:t>-tools</a:t>
            </a:r>
          </a:p>
          <a:p>
            <a:r>
              <a:rPr lang="en-US" dirty="0">
                <a:hlinkClick r:id="rId3"/>
              </a:rPr>
              <a:t>http://www.sqlitetutorial.net/</a:t>
            </a:r>
            <a:r>
              <a:rPr lang="en-US" dirty="0"/>
              <a:t>	</a:t>
            </a:r>
          </a:p>
          <a:p>
            <a:pPr lvl="1"/>
            <a:r>
              <a:rPr lang="en-US" dirty="0"/>
              <a:t>Download a </a:t>
            </a:r>
            <a:r>
              <a:rPr lang="en-US"/>
              <a:t>sample database</a:t>
            </a:r>
            <a:endParaRPr lang="en-US" dirty="0"/>
          </a:p>
        </p:txBody>
      </p:sp>
    </p:spTree>
    <p:extLst>
      <p:ext uri="{BB962C8B-B14F-4D97-AF65-F5344CB8AC3E}">
        <p14:creationId xmlns:p14="http://schemas.microsoft.com/office/powerpoint/2010/main" val="708768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Text Box 3"/>
          <p:cNvSpPr txBox="1">
            <a:spLocks noChangeArrowheads="1"/>
          </p:cNvSpPr>
          <p:nvPr/>
        </p:nvSpPr>
        <p:spPr bwMode="auto">
          <a:xfrm>
            <a:off x="593725" y="192088"/>
            <a:ext cx="407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400" b="1">
                <a:solidFill>
                  <a:srgbClr val="000000"/>
                </a:solidFill>
                <a:latin typeface="Arial" charset="0"/>
              </a:rPr>
              <a:t>Figure 1-1a Data in context</a:t>
            </a:r>
          </a:p>
        </p:txBody>
      </p:sp>
      <p:sp>
        <p:nvSpPr>
          <p:cNvPr id="13316" name="Text Box 4"/>
          <p:cNvSpPr txBox="1">
            <a:spLocks noChangeArrowheads="1"/>
          </p:cNvSpPr>
          <p:nvPr/>
        </p:nvSpPr>
        <p:spPr bwMode="auto">
          <a:xfrm>
            <a:off x="2133600" y="5791200"/>
            <a:ext cx="434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b="1">
                <a:solidFill>
                  <a:srgbClr val="000000"/>
                </a:solidFill>
                <a:latin typeface="Book Antiqua" pitchFamily="18" charset="0"/>
              </a:rPr>
              <a:t>Context helps users understand data</a:t>
            </a:r>
          </a:p>
        </p:txBody>
      </p:sp>
      <p:pic>
        <p:nvPicPr>
          <p:cNvPr id="3" name="Picture 2"/>
          <p:cNvPicPr>
            <a:picLocks noChangeAspect="1"/>
          </p:cNvPicPr>
          <p:nvPr/>
        </p:nvPicPr>
        <p:blipFill>
          <a:blip r:embed="rId3"/>
          <a:stretch>
            <a:fillRect/>
          </a:stretch>
        </p:blipFill>
        <p:spPr>
          <a:xfrm>
            <a:off x="412173" y="975879"/>
            <a:ext cx="8445836" cy="4344266"/>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Text Box 6"/>
          <p:cNvSpPr txBox="1">
            <a:spLocks noChangeArrowheads="1"/>
          </p:cNvSpPr>
          <p:nvPr/>
        </p:nvSpPr>
        <p:spPr bwMode="auto">
          <a:xfrm>
            <a:off x="1219200" y="4892675"/>
            <a:ext cx="6553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b="1">
                <a:solidFill>
                  <a:srgbClr val="990000"/>
                </a:solidFill>
                <a:latin typeface="Book Antiqua" pitchFamily="18" charset="0"/>
              </a:rPr>
              <a:t>Graphical displays turn data into useful information that managers can use for decision making and interpretation</a:t>
            </a:r>
          </a:p>
        </p:txBody>
      </p:sp>
      <p:sp>
        <p:nvSpPr>
          <p:cNvPr id="14340" name="Text Box 10"/>
          <p:cNvSpPr txBox="1">
            <a:spLocks noChangeArrowheads="1"/>
          </p:cNvSpPr>
          <p:nvPr/>
        </p:nvSpPr>
        <p:spPr bwMode="auto">
          <a:xfrm>
            <a:off x="593725" y="192088"/>
            <a:ext cx="4433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sz="2400" b="1">
                <a:solidFill>
                  <a:srgbClr val="000000"/>
                </a:solidFill>
                <a:latin typeface="Arial" charset="0"/>
              </a:rPr>
              <a:t>Figure 1-1b Summarized data</a:t>
            </a:r>
          </a:p>
        </p:txBody>
      </p:sp>
      <p:pic>
        <p:nvPicPr>
          <p:cNvPr id="2" name="Picture 1"/>
          <p:cNvPicPr>
            <a:picLocks noChangeAspect="1"/>
          </p:cNvPicPr>
          <p:nvPr/>
        </p:nvPicPr>
        <p:blipFill>
          <a:blip r:embed="rId3"/>
          <a:stretch>
            <a:fillRect/>
          </a:stretch>
        </p:blipFill>
        <p:spPr>
          <a:xfrm>
            <a:off x="593725" y="967653"/>
            <a:ext cx="7738220" cy="3925022"/>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Text Box 2052"/>
          <p:cNvSpPr txBox="1">
            <a:spLocks noChangeArrowheads="1"/>
          </p:cNvSpPr>
          <p:nvPr/>
        </p:nvSpPr>
        <p:spPr bwMode="auto">
          <a:xfrm>
            <a:off x="838200" y="4832350"/>
            <a:ext cx="7772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b="1">
                <a:solidFill>
                  <a:srgbClr val="990000"/>
                </a:solidFill>
                <a:latin typeface="Book Antiqua" pitchFamily="18" charset="0"/>
              </a:rPr>
              <a:t>Descriptions of the properties or characteristics of the data, including data types, field sizes, allowable values, and data context</a:t>
            </a:r>
          </a:p>
        </p:txBody>
      </p:sp>
      <p:pic>
        <p:nvPicPr>
          <p:cNvPr id="2" name="Picture 1"/>
          <p:cNvPicPr>
            <a:picLocks noChangeAspect="1"/>
          </p:cNvPicPr>
          <p:nvPr/>
        </p:nvPicPr>
        <p:blipFill>
          <a:blip r:embed="rId3"/>
          <a:stretch>
            <a:fillRect/>
          </a:stretch>
        </p:blipFill>
        <p:spPr>
          <a:xfrm>
            <a:off x="155863" y="700087"/>
            <a:ext cx="8774375" cy="3899622"/>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8600" y="0"/>
            <a:ext cx="8915400" cy="1143000"/>
          </a:xfrm>
        </p:spPr>
        <p:txBody>
          <a:bodyPr lIns="90488" tIns="44450" rIns="90488" bIns="44450"/>
          <a:lstStyle/>
          <a:p>
            <a:pPr eaLnBrk="1" fontAlgn="auto" hangingPunct="1">
              <a:spcAft>
                <a:spcPts val="0"/>
              </a:spcAft>
              <a:defRPr/>
            </a:pPr>
            <a:r>
              <a:rPr lang="en-US" dirty="0">
                <a:solidFill>
                  <a:srgbClr val="000000"/>
                </a:solidFill>
                <a:effectLst>
                  <a:outerShdw blurRad="38100" dist="38100" dir="2700000" algn="tl">
                    <a:srgbClr val="FFFFFF"/>
                  </a:outerShdw>
                </a:effectLst>
              </a:rPr>
              <a:t>Disadvantages of File Processing</a:t>
            </a:r>
          </a:p>
        </p:txBody>
      </p:sp>
      <p:sp>
        <p:nvSpPr>
          <p:cNvPr id="6147" name="Rectangle 3"/>
          <p:cNvSpPr>
            <a:spLocks noGrp="1" noChangeArrowheads="1"/>
          </p:cNvSpPr>
          <p:nvPr>
            <p:ph idx="1"/>
          </p:nvPr>
        </p:nvSpPr>
        <p:spPr>
          <a:xfrm>
            <a:off x="228600" y="1371600"/>
            <a:ext cx="8763000" cy="4648200"/>
          </a:xfrm>
        </p:spPr>
        <p:txBody>
          <a:bodyPr lIns="90488" tIns="44450" rIns="90488" bIns="44450">
            <a:normAutofit/>
          </a:bodyPr>
          <a:lstStyle/>
          <a:p>
            <a:pPr eaLnBrk="1" fontAlgn="auto" hangingPunct="1">
              <a:spcAft>
                <a:spcPts val="0"/>
              </a:spcAft>
              <a:buFont typeface="Wingdings 2"/>
              <a:buChar char=""/>
              <a:defRPr/>
            </a:pPr>
            <a:r>
              <a:rPr lang="en-US" sz="2800" b="1" dirty="0">
                <a:solidFill>
                  <a:srgbClr val="000000"/>
                </a:solidFill>
                <a:effectLst>
                  <a:outerShdw blurRad="38100" dist="38100" dir="2700000" algn="tl">
                    <a:srgbClr val="FFFFFF"/>
                  </a:outerShdw>
                </a:effectLst>
              </a:rPr>
              <a:t>Program-Data Dependence</a:t>
            </a:r>
          </a:p>
          <a:p>
            <a:pPr lvl="1" eaLnBrk="1" fontAlgn="auto" hangingPunct="1">
              <a:spcAft>
                <a:spcPts val="0"/>
              </a:spcAft>
              <a:buFont typeface="Wingdings 2"/>
              <a:buChar char=""/>
              <a:defRPr/>
            </a:pPr>
            <a:r>
              <a:rPr lang="en-US" sz="2000" dirty="0">
                <a:solidFill>
                  <a:srgbClr val="000000"/>
                </a:solidFill>
                <a:effectLst>
                  <a:outerShdw blurRad="38100" dist="38100" dir="2700000" algn="tl">
                    <a:srgbClr val="FFFFFF"/>
                  </a:outerShdw>
                </a:effectLst>
              </a:rPr>
              <a:t>All programs maintain metadata for each file they use</a:t>
            </a:r>
          </a:p>
          <a:p>
            <a:pPr eaLnBrk="1" fontAlgn="auto" hangingPunct="1">
              <a:spcAft>
                <a:spcPts val="0"/>
              </a:spcAft>
              <a:buFont typeface="Wingdings 2"/>
              <a:buChar char=""/>
              <a:defRPr/>
            </a:pPr>
            <a:r>
              <a:rPr lang="en-US" sz="2800" b="1" dirty="0">
                <a:solidFill>
                  <a:srgbClr val="000000"/>
                </a:solidFill>
                <a:effectLst>
                  <a:outerShdw blurRad="38100" dist="38100" dir="2700000" algn="tl">
                    <a:srgbClr val="FFFFFF"/>
                  </a:outerShdw>
                </a:effectLst>
              </a:rPr>
              <a:t>Duplication of Data</a:t>
            </a:r>
          </a:p>
          <a:p>
            <a:pPr lvl="1" eaLnBrk="1" fontAlgn="auto" hangingPunct="1">
              <a:spcAft>
                <a:spcPts val="0"/>
              </a:spcAft>
              <a:buFont typeface="Wingdings 2"/>
              <a:buChar char=""/>
              <a:defRPr/>
            </a:pPr>
            <a:r>
              <a:rPr lang="en-US" sz="2000" dirty="0">
                <a:solidFill>
                  <a:srgbClr val="000000"/>
                </a:solidFill>
                <a:effectLst>
                  <a:outerShdw blurRad="38100" dist="38100" dir="2700000" algn="tl">
                    <a:srgbClr val="FFFFFF"/>
                  </a:outerShdw>
                </a:effectLst>
              </a:rPr>
              <a:t>Different systems/programs have separate copies of the same data</a:t>
            </a:r>
          </a:p>
          <a:p>
            <a:pPr eaLnBrk="1" fontAlgn="auto" hangingPunct="1">
              <a:spcAft>
                <a:spcPts val="0"/>
              </a:spcAft>
              <a:buFont typeface="Wingdings 2"/>
              <a:buChar char=""/>
              <a:defRPr/>
            </a:pPr>
            <a:r>
              <a:rPr lang="en-US" sz="2800" b="1" dirty="0">
                <a:solidFill>
                  <a:srgbClr val="000000"/>
                </a:solidFill>
                <a:effectLst>
                  <a:outerShdw blurRad="38100" dist="38100" dir="2700000" algn="tl">
                    <a:srgbClr val="FFFFFF"/>
                  </a:outerShdw>
                </a:effectLst>
              </a:rPr>
              <a:t>Limited Data Sharing</a:t>
            </a:r>
          </a:p>
          <a:p>
            <a:pPr lvl="1" eaLnBrk="1" fontAlgn="auto" hangingPunct="1">
              <a:spcAft>
                <a:spcPts val="0"/>
              </a:spcAft>
              <a:buFont typeface="Wingdings 2"/>
              <a:buChar char=""/>
              <a:defRPr/>
            </a:pPr>
            <a:r>
              <a:rPr lang="en-US" sz="2000" dirty="0">
                <a:solidFill>
                  <a:srgbClr val="000000"/>
                </a:solidFill>
                <a:effectLst>
                  <a:outerShdw blurRad="38100" dist="38100" dir="2700000" algn="tl">
                    <a:srgbClr val="FFFFFF"/>
                  </a:outerShdw>
                </a:effectLst>
              </a:rPr>
              <a:t>No centralized control of data</a:t>
            </a:r>
          </a:p>
          <a:p>
            <a:pPr eaLnBrk="1" fontAlgn="auto" hangingPunct="1">
              <a:spcAft>
                <a:spcPts val="0"/>
              </a:spcAft>
              <a:buFont typeface="Wingdings 2"/>
              <a:buChar char=""/>
              <a:defRPr/>
            </a:pPr>
            <a:r>
              <a:rPr lang="en-US" sz="2800" b="1" dirty="0">
                <a:solidFill>
                  <a:srgbClr val="000000"/>
                </a:solidFill>
                <a:effectLst>
                  <a:outerShdw blurRad="38100" dist="38100" dir="2700000" algn="tl">
                    <a:srgbClr val="FFFFFF"/>
                  </a:outerShdw>
                </a:effectLst>
              </a:rPr>
              <a:t>Lengthy Development Times</a:t>
            </a:r>
          </a:p>
          <a:p>
            <a:pPr lvl="1" eaLnBrk="1" fontAlgn="auto" hangingPunct="1">
              <a:spcAft>
                <a:spcPts val="0"/>
              </a:spcAft>
              <a:buFont typeface="Wingdings 2"/>
              <a:buChar char=""/>
              <a:defRPr/>
            </a:pPr>
            <a:r>
              <a:rPr lang="en-US" sz="2000" dirty="0">
                <a:solidFill>
                  <a:srgbClr val="000000"/>
                </a:solidFill>
                <a:effectLst>
                  <a:outerShdw blurRad="38100" dist="38100" dir="2700000" algn="tl">
                    <a:srgbClr val="FFFFFF"/>
                  </a:outerShdw>
                </a:effectLst>
              </a:rPr>
              <a:t>Programmers must design their own file formats</a:t>
            </a:r>
          </a:p>
          <a:p>
            <a:pPr eaLnBrk="1" fontAlgn="auto" hangingPunct="1">
              <a:spcAft>
                <a:spcPts val="0"/>
              </a:spcAft>
              <a:buFont typeface="Wingdings 2"/>
              <a:buChar char=""/>
              <a:defRPr/>
            </a:pPr>
            <a:r>
              <a:rPr lang="en-US" sz="2800" b="1" dirty="0">
                <a:solidFill>
                  <a:srgbClr val="000000"/>
                </a:solidFill>
                <a:effectLst>
                  <a:outerShdw blurRad="38100" dist="38100" dir="2700000" algn="tl">
                    <a:srgbClr val="FFFFFF"/>
                  </a:outerShdw>
                </a:effectLst>
              </a:rPr>
              <a:t>Excessive Program Maintenance</a:t>
            </a:r>
          </a:p>
          <a:p>
            <a:pPr lvl="1" eaLnBrk="1" fontAlgn="auto" hangingPunct="1">
              <a:spcAft>
                <a:spcPts val="0"/>
              </a:spcAft>
              <a:buFont typeface="Wingdings 2"/>
              <a:buChar char=""/>
              <a:defRPr/>
            </a:pPr>
            <a:r>
              <a:rPr lang="en-US" sz="2000" dirty="0">
                <a:solidFill>
                  <a:srgbClr val="000000"/>
                </a:solidFill>
                <a:effectLst>
                  <a:outerShdw blurRad="38100" dist="38100" dir="2700000" algn="tl">
                    <a:srgbClr val="FFFFFF"/>
                  </a:outerShdw>
                </a:effectLst>
              </a:rPr>
              <a:t>80% of information systems budget</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09600" y="87313"/>
            <a:ext cx="8534400" cy="1143000"/>
          </a:xfrm>
        </p:spPr>
        <p:txBody>
          <a:bodyPr/>
          <a:lstStyle/>
          <a:p>
            <a:pPr eaLnBrk="1" fontAlgn="auto" hangingPunct="1">
              <a:spcAft>
                <a:spcPts val="0"/>
              </a:spcAft>
              <a:defRPr/>
            </a:pPr>
            <a:r>
              <a:rPr lang="en-US" dirty="0">
                <a:solidFill>
                  <a:srgbClr val="000000"/>
                </a:solidFill>
                <a:effectLst>
                  <a:outerShdw blurRad="38100" dist="38100" dir="2700000" algn="tl">
                    <a:srgbClr val="FFFFFF"/>
                  </a:outerShdw>
                </a:effectLst>
              </a:rPr>
              <a:t>Problems with Data Dependency</a:t>
            </a:r>
          </a:p>
        </p:txBody>
      </p:sp>
      <p:sp>
        <p:nvSpPr>
          <p:cNvPr id="41987" name="Rectangle 3"/>
          <p:cNvSpPr>
            <a:spLocks noGrp="1" noChangeArrowheads="1"/>
          </p:cNvSpPr>
          <p:nvPr>
            <p:ph idx="1"/>
          </p:nvPr>
        </p:nvSpPr>
        <p:spPr>
          <a:xfrm>
            <a:off x="457200" y="1524000"/>
            <a:ext cx="7994073" cy="4461164"/>
          </a:xfrm>
        </p:spPr>
        <p:txBody>
          <a:bodyPr>
            <a:normAutofit/>
          </a:bodyPr>
          <a:lstStyle/>
          <a:p>
            <a:pPr marL="533400" indent="-533400" eaLnBrk="1" fontAlgn="auto" hangingPunct="1">
              <a:lnSpc>
                <a:spcPct val="90000"/>
              </a:lnSpc>
              <a:spcAft>
                <a:spcPts val="0"/>
              </a:spcAft>
              <a:buFont typeface="Wingdings 2"/>
              <a:buChar char=""/>
              <a:defRPr/>
            </a:pPr>
            <a:r>
              <a:rPr lang="en-US" sz="2800" dirty="0">
                <a:solidFill>
                  <a:srgbClr val="000000"/>
                </a:solidFill>
                <a:effectLst>
                  <a:outerShdw blurRad="38100" dist="38100" dir="2700000" algn="tl">
                    <a:srgbClr val="FFFFFF"/>
                  </a:outerShdw>
                </a:effectLst>
              </a:rPr>
              <a:t>Each application programmer must maintain his/her own data</a:t>
            </a:r>
          </a:p>
          <a:p>
            <a:pPr marL="533400" indent="-533400" eaLnBrk="1" fontAlgn="auto" hangingPunct="1">
              <a:lnSpc>
                <a:spcPct val="90000"/>
              </a:lnSpc>
              <a:spcAft>
                <a:spcPts val="0"/>
              </a:spcAft>
              <a:buFont typeface="Wingdings 2"/>
              <a:buChar char=""/>
              <a:defRPr/>
            </a:pPr>
            <a:r>
              <a:rPr lang="en-US" sz="2800" dirty="0">
                <a:solidFill>
                  <a:srgbClr val="000000"/>
                </a:solidFill>
                <a:effectLst>
                  <a:outerShdw blurRad="38100" dist="38100" dir="2700000" algn="tl">
                    <a:srgbClr val="FFFFFF"/>
                  </a:outerShdw>
                </a:effectLst>
              </a:rPr>
              <a:t>Each application program needs to include code for the metadata of each file</a:t>
            </a:r>
          </a:p>
          <a:p>
            <a:pPr marL="533400" indent="-533400" eaLnBrk="1" fontAlgn="auto" hangingPunct="1">
              <a:lnSpc>
                <a:spcPct val="90000"/>
              </a:lnSpc>
              <a:spcAft>
                <a:spcPts val="0"/>
              </a:spcAft>
              <a:buFont typeface="Wingdings 2"/>
              <a:buChar char=""/>
              <a:defRPr/>
            </a:pPr>
            <a:r>
              <a:rPr lang="en-US" sz="2800" dirty="0">
                <a:solidFill>
                  <a:srgbClr val="000000"/>
                </a:solidFill>
                <a:effectLst>
                  <a:outerShdw blurRad="38100" dist="38100" dir="2700000" algn="tl">
                    <a:srgbClr val="FFFFFF"/>
                  </a:outerShdw>
                </a:effectLst>
              </a:rPr>
              <a:t>Each application program must have its own processing routines for reading, inserting, updating, and deleting data</a:t>
            </a:r>
          </a:p>
          <a:p>
            <a:pPr marL="533400" indent="-533400" eaLnBrk="1" fontAlgn="auto" hangingPunct="1">
              <a:lnSpc>
                <a:spcPct val="90000"/>
              </a:lnSpc>
              <a:spcAft>
                <a:spcPts val="0"/>
              </a:spcAft>
              <a:buFont typeface="Wingdings 2"/>
              <a:buChar char=""/>
              <a:defRPr/>
            </a:pPr>
            <a:r>
              <a:rPr lang="en-US" sz="2800" dirty="0">
                <a:solidFill>
                  <a:srgbClr val="000000"/>
                </a:solidFill>
                <a:effectLst>
                  <a:outerShdw blurRad="38100" dist="38100" dir="2700000" algn="tl">
                    <a:srgbClr val="FFFFFF"/>
                  </a:outerShdw>
                </a:effectLst>
              </a:rPr>
              <a:t>Lack of coordination and central control</a:t>
            </a:r>
          </a:p>
          <a:p>
            <a:pPr marL="533400" indent="-533400" eaLnBrk="1" fontAlgn="auto" hangingPunct="1">
              <a:lnSpc>
                <a:spcPct val="90000"/>
              </a:lnSpc>
              <a:spcAft>
                <a:spcPts val="0"/>
              </a:spcAft>
              <a:buFont typeface="Wingdings 2"/>
              <a:buChar char=""/>
              <a:defRPr/>
            </a:pPr>
            <a:r>
              <a:rPr lang="en-US" sz="2800" dirty="0">
                <a:solidFill>
                  <a:srgbClr val="000000"/>
                </a:solidFill>
                <a:effectLst>
                  <a:outerShdw blurRad="38100" dist="38100" dir="2700000" algn="tl">
                    <a:srgbClr val="FFFFFF"/>
                  </a:outerShdw>
                </a:effectLst>
              </a:rPr>
              <a:t>Non-standard file formats</a:t>
            </a:r>
          </a:p>
          <a:p>
            <a:pPr marL="533400" indent="-533400" eaLnBrk="1" fontAlgn="auto" hangingPunct="1">
              <a:lnSpc>
                <a:spcPct val="90000"/>
              </a:lnSpc>
              <a:spcAft>
                <a:spcPts val="0"/>
              </a:spcAft>
              <a:buFont typeface="Wingdings" pitchFamily="2" charset="2"/>
              <a:buNone/>
              <a:defRPr/>
            </a:pPr>
            <a:endParaRPr lang="en-US" sz="2800" dirty="0">
              <a:solidFill>
                <a:srgbClr val="000000"/>
              </a:solidFill>
              <a:effectLst>
                <a:outerShdw blurRad="38100" dist="38100" dir="2700000" algn="tl">
                  <a:srgbClr val="FFFFFF"/>
                </a:outerShdw>
              </a:effectLst>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8103</TotalTime>
  <Pages>9</Pages>
  <Words>3605</Words>
  <Application>Microsoft Office PowerPoint</Application>
  <PresentationFormat>On-screen Show (4:3)</PresentationFormat>
  <Paragraphs>286</Paragraphs>
  <Slides>43</Slides>
  <Notes>42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Book Antiqua</vt:lpstr>
      <vt:lpstr>Franklin Gothic Book</vt:lpstr>
      <vt:lpstr>Franklin Gothic Medium</vt:lpstr>
      <vt:lpstr>Tahoma</vt:lpstr>
      <vt:lpstr>Times New Roman</vt:lpstr>
      <vt:lpstr>Wingdings</vt:lpstr>
      <vt:lpstr>Wingdings 2</vt:lpstr>
      <vt:lpstr>Trek</vt:lpstr>
      <vt:lpstr>Chapter 1: The Database Environment and Development Process</vt:lpstr>
      <vt:lpstr>Objectives</vt:lpstr>
      <vt:lpstr>Definitions</vt:lpstr>
      <vt:lpstr>PowerPoint Presentation</vt:lpstr>
      <vt:lpstr>PowerPoint Presentation</vt:lpstr>
      <vt:lpstr>PowerPoint Presentation</vt:lpstr>
      <vt:lpstr>PowerPoint Presentation</vt:lpstr>
      <vt:lpstr>Disadvantages of File Processing</vt:lpstr>
      <vt:lpstr>Problems with Data Dependency</vt:lpstr>
      <vt:lpstr>PowerPoint Presentation</vt:lpstr>
      <vt:lpstr>Problems with Data Redundancy</vt:lpstr>
      <vt:lpstr>SOLUTION:   The DATABASE Approach</vt:lpstr>
      <vt:lpstr>Database Management System</vt:lpstr>
      <vt:lpstr>REQUIRED FUNCTIONALITY FOR DBMS</vt:lpstr>
      <vt:lpstr>Elements of the Database Approach</vt:lpstr>
      <vt:lpstr>Data model examples</vt:lpstr>
      <vt:lpstr>PowerPoint Presentation</vt:lpstr>
      <vt:lpstr>PowerPoint Presentation</vt:lpstr>
      <vt:lpstr>PowerPoint Presentation</vt:lpstr>
      <vt:lpstr>PowerPoint Presentation</vt:lpstr>
      <vt:lpstr>PowerPoint Presentation</vt:lpstr>
      <vt:lpstr>PowerPoint Presentation</vt:lpstr>
      <vt:lpstr>Advantages of THE DatabaSE APPROACH</vt:lpstr>
      <vt:lpstr>Costs and Risks of the Database Approach</vt:lpstr>
      <vt:lpstr>PowerPoint Presentation</vt:lpstr>
      <vt:lpstr>Components of the  Database Environment</vt:lpstr>
      <vt:lpstr>Enterprise Data Model</vt:lpstr>
      <vt:lpstr>PowerPoint Presentation</vt:lpstr>
      <vt:lpstr>Database Schema</vt:lpstr>
      <vt:lpstr>PowerPoint Presentation</vt:lpstr>
      <vt:lpstr>Managing People and Projects</vt:lpstr>
      <vt:lpstr>Managing Projects:  People Involved</vt:lpstr>
      <vt:lpstr>PowerPoint Presentation</vt:lpstr>
      <vt:lpstr>Evolution of Database Systems</vt:lpstr>
      <vt:lpstr>PowerPoint Presentation</vt:lpstr>
      <vt:lpstr>PowerPoint Presentation</vt:lpstr>
      <vt:lpstr>PowerPoint Presentation</vt:lpstr>
      <vt:lpstr>The Range of Database Applications</vt:lpstr>
      <vt:lpstr>PowerPoint Presentation</vt:lpstr>
      <vt:lpstr>Enterprise Database Applications</vt:lpstr>
      <vt:lpstr>PowerPoint Presentation</vt:lpstr>
      <vt:lpstr>PowerPoint Presentation</vt:lpstr>
      <vt:lpstr>Lab - 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Database Environment</dc:title>
  <dc:creator>Michel Mitri</dc:creator>
  <cp:lastModifiedBy>Lawson, Nicholaus</cp:lastModifiedBy>
  <cp:revision>555</cp:revision>
  <cp:lastPrinted>1998-01-19T09:29:56Z</cp:lastPrinted>
  <dcterms:created xsi:type="dcterms:W3CDTF">1998-01-19T10:00:26Z</dcterms:created>
  <dcterms:modified xsi:type="dcterms:W3CDTF">2018-01-02T05:10:02Z</dcterms:modified>
</cp:coreProperties>
</file>