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2" r:id="rId1"/>
  </p:sldMasterIdLst>
  <p:notesMasterIdLst>
    <p:notesMasterId r:id="rId41"/>
  </p:notesMasterIdLst>
  <p:handoutMasterIdLst>
    <p:handoutMasterId r:id="rId42"/>
  </p:handoutMasterIdLst>
  <p:sldIdLst>
    <p:sldId id="256" r:id="rId2"/>
    <p:sldId id="295" r:id="rId3"/>
    <p:sldId id="258" r:id="rId4"/>
    <p:sldId id="259" r:id="rId5"/>
    <p:sldId id="305"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96" r:id="rId19"/>
    <p:sldId id="297" r:id="rId20"/>
    <p:sldId id="306" r:id="rId21"/>
    <p:sldId id="273" r:id="rId22"/>
    <p:sldId id="274" r:id="rId23"/>
    <p:sldId id="298" r:id="rId24"/>
    <p:sldId id="307" r:id="rId25"/>
    <p:sldId id="276" r:id="rId26"/>
    <p:sldId id="293" r:id="rId27"/>
    <p:sldId id="292" r:id="rId28"/>
    <p:sldId id="277" r:id="rId29"/>
    <p:sldId id="278" r:id="rId30"/>
    <p:sldId id="279" r:id="rId31"/>
    <p:sldId id="282" r:id="rId32"/>
    <p:sldId id="280" r:id="rId33"/>
    <p:sldId id="294" r:id="rId34"/>
    <p:sldId id="283" r:id="rId35"/>
    <p:sldId id="308" r:id="rId36"/>
    <p:sldId id="284" r:id="rId37"/>
    <p:sldId id="285" r:id="rId38"/>
    <p:sldId id="300" r:id="rId39"/>
    <p:sldId id="304" r:id="rId4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70197" autoAdjust="0"/>
  </p:normalViewPr>
  <p:slideViewPr>
    <p:cSldViewPr>
      <p:cViewPr varScale="1">
        <p:scale>
          <a:sx n="33" d="100"/>
          <a:sy n="33" d="100"/>
        </p:scale>
        <p:origin x="161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768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813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095392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50938" y="692150"/>
            <a:ext cx="4556125" cy="3416300"/>
          </a:xfrm>
          <a:ln/>
        </p:spPr>
      </p:sp>
      <p:sp>
        <p:nvSpPr>
          <p:cNvPr id="491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06711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flow can go in different directions. In</a:t>
            </a:r>
            <a:r>
              <a:rPr lang="en-US" altLang="en-US" baseline="0" dirty="0" smtClean="0">
                <a:cs typeface="Arial" pitchFamily="34" charset="0"/>
              </a:rPr>
              <a:t> the previous slide the flow was triggered by accesses to parts and flowed through purchased part, supplies (associations), and finally suppliers. In this slide we see a flow in the opposite direction, triggered by initial access requests for suppliers.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These access requests could be queries which retrieve data or updates which manipulate the data. Each of these imposes some demand on computing resources, so this type of modeling helps to express that demand.</a:t>
            </a:r>
            <a:endParaRPr lang="en-US" altLang="en-US" dirty="0" smtClean="0">
              <a:cs typeface="Arial" pitchFamily="34" charset="0"/>
            </a:endParaRPr>
          </a:p>
        </p:txBody>
      </p:sp>
    </p:spTree>
    <p:extLst>
      <p:ext uri="{BB962C8B-B14F-4D97-AF65-F5344CB8AC3E}">
        <p14:creationId xmlns:p14="http://schemas.microsoft.com/office/powerpoint/2010/main" val="6569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relational database terms, the word field is synonymous</a:t>
            </a:r>
            <a:r>
              <a:rPr lang="en-US" altLang="en-US" baseline="0" dirty="0" smtClean="0">
                <a:cs typeface="Arial" pitchFamily="34" charset="0"/>
              </a:rPr>
              <a:t> with column. Fields correspond roughly with attributes in ER and EER models.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During conceptual modeling, you identified the attributes for each entity type. During logical design, you converted the entities and attributes of the ER model to relations (tables) and columns (fields). Now, during physical design you give details of the fields. In actuality, some of these things could be part of logical design.</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some respects, logical design and physical design blend together. In other respects physical design blends with implementation. There are not always hard-and-fast boundaries between these phases of the SDLC.</a:t>
            </a:r>
            <a:endParaRPr lang="en-US" altLang="en-US" dirty="0" smtClean="0">
              <a:cs typeface="Arial" pitchFamily="34" charset="0"/>
            </a:endParaRPr>
          </a:p>
        </p:txBody>
      </p:sp>
    </p:spTree>
    <p:extLst>
      <p:ext uri="{BB962C8B-B14F-4D97-AF65-F5344CB8AC3E}">
        <p14:creationId xmlns:p14="http://schemas.microsoft.com/office/powerpoint/2010/main" val="1674306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data type is a detailed coding scheme recognized by system software, such as a DBMS, for representing organizational data. The data type specifies the bit pattern of data stored in that coding scheme. There are many ways in which data could be physically represented. For data used</a:t>
            </a:r>
            <a:r>
              <a:rPr lang="en-US" altLang="en-US" baseline="0" dirty="0" smtClean="0">
                <a:cs typeface="Arial" pitchFamily="34" charset="0"/>
              </a:rPr>
              <a:t> in mathematical calculations, numeric fields should be used. For text displays, there are a variety of character based representations, some of which are fixed length and some of variable length. Other data types include dates, binary representations for images or audio, and even specialized types for XML and other representations.</a:t>
            </a:r>
            <a:endParaRPr lang="en-US" altLang="en-US" dirty="0" smtClean="0">
              <a:cs typeface="Arial" pitchFamily="34" charset="0"/>
            </a:endParaRPr>
          </a:p>
        </p:txBody>
      </p:sp>
    </p:spTree>
    <p:extLst>
      <p:ext uri="{BB962C8B-B14F-4D97-AF65-F5344CB8AC3E}">
        <p14:creationId xmlns:p14="http://schemas.microsoft.com/office/powerpoint/2010/main" val="2160631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Some attributes have a sparse set of values or are so large that, given data volumes, considerable storage space will be consumed. A field with a limited number of possible values can be translated into a code that requires less space. A code table would not appear in the conceptual or logical model. The code table is a physical construct to achieve data processing performance improvements, not a set of data with business value.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So, in this case you probably would not see the PRODUCT FINISH table in either the conceptual model or the logical design.</a:t>
            </a:r>
            <a:endParaRPr lang="en-US" altLang="en-US" dirty="0" smtClean="0">
              <a:cs typeface="Arial" pitchFamily="34" charset="0"/>
            </a:endParaRPr>
          </a:p>
        </p:txBody>
      </p:sp>
    </p:spTree>
    <p:extLst>
      <p:ext uri="{BB962C8B-B14F-4D97-AF65-F5344CB8AC3E}">
        <p14:creationId xmlns:p14="http://schemas.microsoft.com/office/powerpoint/2010/main" val="2969195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most DBMSs, data integrity controls can be built into the physical structure of the fields and controls enforced by the DBMS on those fields. SQL has constructs to enforce these rules, as we will see in chapter 6.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data type enforces one form of data integrity control because it may limit the type of data (numeric or character) and the length of a field value. Others include default values, allowable ranges of values, whether or not a value is required (null value controls), and enforcing relationships and their cardinality constraints via primary-to-foreign key matchups.</a:t>
            </a:r>
            <a:endParaRPr lang="en-US" altLang="en-US" dirty="0" smtClean="0">
              <a:cs typeface="Arial" pitchFamily="34" charset="0"/>
            </a:endParaRPr>
          </a:p>
        </p:txBody>
      </p:sp>
    </p:spTree>
    <p:extLst>
      <p:ext uri="{BB962C8B-B14F-4D97-AF65-F5344CB8AC3E}">
        <p14:creationId xmlns:p14="http://schemas.microsoft.com/office/powerpoint/2010/main" val="3701841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itchFamily="34" charset="0"/>
              </a:rPr>
              <a:t>Of the three, sensitivity testing is the most complex, requiring the most sophisticated programming. This programming can be done within the capabilities of a DBMS, without requiring external applications to do the programming. </a:t>
            </a:r>
            <a:r>
              <a:rPr lang="en-US" sz="1200" b="0" i="0" u="none" strike="noStrike" kern="1200" baseline="0" dirty="0" smtClean="0">
                <a:solidFill>
                  <a:schemeClr val="tx1"/>
                </a:solidFill>
                <a:latin typeface="Times New Roman" pitchFamily="18" charset="0"/>
                <a:ea typeface="+mn-ea"/>
                <a:cs typeface="Arial" charset="0"/>
              </a:rPr>
              <a:t>Modern DBMSs have sophisticated programming capabilities, such as case expressions, user-defined functions, and triggers through which complex logic can be performed. These will be discussed in future chapters.</a:t>
            </a:r>
            <a:endParaRPr lang="en-US" altLang="en-US" dirty="0" smtClean="0">
              <a:cs typeface="Arial" pitchFamily="34" charset="0"/>
            </a:endParaRPr>
          </a:p>
        </p:txBody>
      </p:sp>
    </p:spTree>
    <p:extLst>
      <p:ext uri="{BB962C8B-B14F-4D97-AF65-F5344CB8AC3E}">
        <p14:creationId xmlns:p14="http://schemas.microsoft.com/office/powerpoint/2010/main" val="1182357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might seem counterintuitive that a database designer would want to denormalize a previously normalized (well structured) set or relations. After all, we</a:t>
            </a:r>
            <a:r>
              <a:rPr lang="en-US" altLang="en-US" baseline="0" dirty="0" smtClean="0">
                <a:cs typeface="Arial" pitchFamily="34" charset="0"/>
              </a:rPr>
              <a:t> spent considerable effort towards conceptual modeling (ER/ EER) in order to ensure well-structured logical design. And, when faced with poorly structured relations, we normalized them in our logical design. Why denormalize now?</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answer is performance. When you normalize, you split data into separate tables in order to eliminate or at least reduce data duplication. This helps to ensure data integrity. But, it comes at a cost. It is much more computationally efficient to query a single table than to query multiple tables.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Therefore, it makes sense to, an a controlled way, back off from perfect normalization. In the next few slides we’ll see some examples.</a:t>
            </a:r>
            <a:endParaRPr lang="en-US" altLang="en-US" dirty="0" smtClean="0">
              <a:cs typeface="Arial" pitchFamily="34" charset="0"/>
            </a:endParaRPr>
          </a:p>
        </p:txBody>
      </p:sp>
    </p:spTree>
    <p:extLst>
      <p:ext uri="{BB962C8B-B14F-4D97-AF65-F5344CB8AC3E}">
        <p14:creationId xmlns:p14="http://schemas.microsoft.com/office/powerpoint/2010/main" val="4077129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One-to-one relationships</a:t>
            </a:r>
            <a:r>
              <a:rPr lang="en-US" altLang="en-US" baseline="0" dirty="0" smtClean="0">
                <a:cs typeface="Arial" pitchFamily="34" charset="0"/>
              </a:rPr>
              <a:t> are good candidates for denormalization, such as this example of students with applications.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from this diagram we know that not all students have applications. Question: how do we know this?</a:t>
            </a:r>
          </a:p>
          <a:p>
            <a:pPr eaLnBrk="1" hangingPunct="1"/>
            <a:r>
              <a:rPr lang="en-US" altLang="en-US" baseline="0" dirty="0" smtClean="0">
                <a:cs typeface="Arial" pitchFamily="34" charset="0"/>
              </a:rPr>
              <a:t>Answer: the optional on the application side of the Submits relationship.</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Therefore, many students may not have applications, so the application date and qualifications fields of the denormalized relation may not be used. This wastes space. But, as mentioned earlier, space is cheap these days.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Denormalizing in the 1:1 case does not, however, threaten data integrity. Why?</a:t>
            </a:r>
          </a:p>
          <a:p>
            <a:pPr eaLnBrk="1" hangingPunct="1"/>
            <a:r>
              <a:rPr lang="en-US" altLang="en-US" baseline="0" dirty="0" smtClean="0">
                <a:cs typeface="Arial" pitchFamily="34" charset="0"/>
              </a:rPr>
              <a:t>Answer: it’s a 1:1 relationship, so there won’t be multiple records with the same student id and campus address.</a:t>
            </a:r>
            <a:endParaRPr lang="en-US" altLang="en-US" dirty="0" smtClean="0">
              <a:cs typeface="Arial" pitchFamily="34" charset="0"/>
            </a:endParaRPr>
          </a:p>
        </p:txBody>
      </p:sp>
    </p:spTree>
    <p:extLst>
      <p:ext uri="{BB962C8B-B14F-4D97-AF65-F5344CB8AC3E}">
        <p14:creationId xmlns:p14="http://schemas.microsoft.com/office/powerpoint/2010/main" val="1789765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is the case of a many-to-many relationship</a:t>
            </a:r>
            <a:r>
              <a:rPr lang="en-US" altLang="en-US" baseline="0" dirty="0" smtClean="0">
                <a:cs typeface="Arial" pitchFamily="34" charset="0"/>
              </a:rPr>
              <a:t> between vendors and items, which results in three tables (relations). Denormalizing combines the Item and Price Quote tables into a single table called Item Quote.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which attribute will wind up being duplicated in this case?</a:t>
            </a:r>
          </a:p>
          <a:p>
            <a:pPr eaLnBrk="1" hangingPunct="1"/>
            <a:r>
              <a:rPr lang="en-US" altLang="en-US" baseline="0" dirty="0" smtClean="0">
                <a:cs typeface="Arial" pitchFamily="34" charset="0"/>
              </a:rPr>
              <a:t>Answer: the item description. This means that any time the description changes, the change must be done to all item quotes unless you’re willing to tolerate inconsistencies in the item descriptions. So, in this case, there is some compromising of data integrity guarantees. Again, we do this for the sake of performance. A query involving two tables is more efficient than a query involving three.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the composite usage map can illustrate the demand on the extra table, and therefore can be used to justify whether or not denormalization should take place.</a:t>
            </a:r>
            <a:endParaRPr lang="en-US" altLang="en-US" dirty="0" smtClean="0">
              <a:cs typeface="Arial" pitchFamily="34" charset="0"/>
            </a:endParaRPr>
          </a:p>
        </p:txBody>
      </p:sp>
    </p:spTree>
    <p:extLst>
      <p:ext uri="{BB962C8B-B14F-4D97-AF65-F5344CB8AC3E}">
        <p14:creationId xmlns:p14="http://schemas.microsoft.com/office/powerpoint/2010/main" val="2539466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again we see denormalization, this time combing two relations</a:t>
            </a:r>
            <a:r>
              <a:rPr lang="en-US" altLang="en-US" baseline="0" dirty="0" smtClean="0">
                <a:cs typeface="Arial" pitchFamily="34" charset="0"/>
              </a:rPr>
              <a:t> with 1:N relationship into a single one. Again, we improve query performance at the cost of data duplication.</a:t>
            </a:r>
            <a:endParaRPr lang="en-US" altLang="en-US" dirty="0" smtClean="0">
              <a:cs typeface="Arial" pitchFamily="34" charset="0"/>
            </a:endParaRPr>
          </a:p>
        </p:txBody>
      </p:sp>
    </p:spTree>
    <p:extLst>
      <p:ext uri="{BB962C8B-B14F-4D97-AF65-F5344CB8AC3E}">
        <p14:creationId xmlns:p14="http://schemas.microsoft.com/office/powerpoint/2010/main" val="341849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150938" y="692150"/>
            <a:ext cx="4556125" cy="3416300"/>
          </a:xfrm>
          <a:ln/>
        </p:spPr>
      </p:sp>
      <p:sp>
        <p:nvSpPr>
          <p:cNvPr id="501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870299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that denormalization</a:t>
            </a:r>
            <a:r>
              <a:rPr lang="en-US" altLang="en-US" baseline="0" dirty="0" smtClean="0">
                <a:cs typeface="Arial" pitchFamily="34" charset="0"/>
              </a:rPr>
              <a:t> is most beneficial and least harmful in relations where there is a minimal amount of updates that would occur to the duplicated attributes. In chapter 9 we will discuss the concept of “data warehouses”. A data warehouse is generally for the sole purpose of performing complex queries to assist with managerial decision making. These are never updated, except at specified intervals of data integration. Therefore, data warehouses are often non-normalized.</a:t>
            </a:r>
            <a:endParaRPr lang="en-US" altLang="en-US" dirty="0" smtClean="0">
              <a:cs typeface="Arial" pitchFamily="34" charset="0"/>
            </a:endParaRPr>
          </a:p>
        </p:txBody>
      </p:sp>
    </p:spTree>
    <p:extLst>
      <p:ext uri="{BB962C8B-B14F-4D97-AF65-F5344CB8AC3E}">
        <p14:creationId xmlns:p14="http://schemas.microsoft.com/office/powerpoint/2010/main" val="227766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previous denormalization examples all deal with combining tables to avoid doing joins. Another form of denormalization involves the creation of more tables by partitioning a relation into multiple physical tables.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In other words, we purposely duplicate (copy) relations or portions of relations and store these copies in multiple storage locations. </a:t>
            </a:r>
            <a:endParaRPr lang="en-US" altLang="en-US" dirty="0" smtClean="0">
              <a:cs typeface="Arial" pitchFamily="34" charset="0"/>
            </a:endParaRPr>
          </a:p>
        </p:txBody>
      </p:sp>
    </p:spTree>
    <p:extLst>
      <p:ext uri="{BB962C8B-B14F-4D97-AF65-F5344CB8AC3E}">
        <p14:creationId xmlns:p14="http://schemas.microsoft.com/office/powerpoint/2010/main" val="3954757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with all physical design decisions, partitioning has its advantages and disadvantages.</a:t>
            </a:r>
          </a:p>
        </p:txBody>
      </p:sp>
    </p:spTree>
    <p:extLst>
      <p:ext uri="{BB962C8B-B14F-4D97-AF65-F5344CB8AC3E}">
        <p14:creationId xmlns:p14="http://schemas.microsoft.com/office/powerpoint/2010/main" val="110771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Each enterprise DBMS vendor provides some form of partitioning. Here are Oracle’s types of horizontal partitioning, which can be combined if desired.</a:t>
            </a:r>
          </a:p>
        </p:txBody>
      </p:sp>
    </p:spTree>
    <p:extLst>
      <p:ext uri="{BB962C8B-B14F-4D97-AF65-F5344CB8AC3E}">
        <p14:creationId xmlns:p14="http://schemas.microsoft.com/office/powerpoint/2010/main" val="3271573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Databases could be partitioned both horizontally and vertically. Decisions about partitioning, like all denormalization</a:t>
            </a:r>
            <a:r>
              <a:rPr lang="en-US" baseline="0" dirty="0" smtClean="0"/>
              <a:t> decisions, are done during physical design, and these decisions are based on observed and anticipated resource demand.</a:t>
            </a:r>
            <a:endParaRPr lang="en-US" dirty="0"/>
          </a:p>
        </p:txBody>
      </p:sp>
    </p:spTree>
    <p:extLst>
      <p:ext uri="{BB962C8B-B14F-4D97-AF65-F5344CB8AC3E}">
        <p14:creationId xmlns:p14="http://schemas.microsoft.com/office/powerpoint/2010/main" val="1718908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We’ve been talking about relational database structures, involving tables,</a:t>
            </a:r>
            <a:r>
              <a:rPr lang="en-US" altLang="en-US" baseline="0" dirty="0" smtClean="0">
                <a:cs typeface="Arial" pitchFamily="34" charset="0"/>
              </a:rPr>
              <a:t> columns, primary and foreign keys, as if this is in fact the way data is actually stored on disk. But it is not. At the operating system level, we are always talking about files. Databases are just one kind of file. The table/column/key idea is really an abstraction. At a lower implementation level, these database files (like all physical files) are actually constructed via different file formats, which will be discussed in the next few slides.</a:t>
            </a:r>
          </a:p>
          <a:p>
            <a:pPr eaLnBrk="1" hangingPunct="1"/>
            <a:endParaRPr lang="en-US" altLang="en-US" baseline="0" dirty="0" smtClean="0">
              <a:cs typeface="Arial" pitchFamily="34" charset="0"/>
            </a:endParaRPr>
          </a:p>
          <a:p>
            <a:r>
              <a:rPr lang="en-US" sz="1200" b="0" i="0" u="none" strike="noStrike" kern="1200" baseline="0" dirty="0" smtClean="0">
                <a:solidFill>
                  <a:schemeClr val="tx1"/>
                </a:solidFill>
                <a:latin typeface="Times New Roman" pitchFamily="18" charset="0"/>
                <a:ea typeface="+mn-ea"/>
                <a:cs typeface="Arial" charset="0"/>
              </a:rPr>
              <a:t>Most database management systems store many different kinds of data in one operating system file. By an </a:t>
            </a:r>
            <a:r>
              <a:rPr lang="en-US" sz="1200" b="0" i="1" u="none" strike="noStrike" kern="1200" baseline="0" dirty="0" smtClean="0">
                <a:solidFill>
                  <a:schemeClr val="tx1"/>
                </a:solidFill>
                <a:latin typeface="Times New Roman" pitchFamily="18" charset="0"/>
                <a:ea typeface="+mn-ea"/>
                <a:cs typeface="Arial" charset="0"/>
              </a:rPr>
              <a:t>operating system file</a:t>
            </a:r>
            <a:r>
              <a:rPr lang="en-US" sz="1200" b="0" i="0" u="none" strike="noStrike" kern="1200" baseline="0" dirty="0" smtClean="0">
                <a:solidFill>
                  <a:schemeClr val="tx1"/>
                </a:solidFill>
                <a:latin typeface="Times New Roman" pitchFamily="18" charset="0"/>
                <a:ea typeface="+mn-ea"/>
                <a:cs typeface="Arial" charset="0"/>
              </a:rPr>
              <a:t>, we mean a named file that would appear on a disk directory listing (e.g., a listing of the files in a folder on the C: drive of your personal computer).</a:t>
            </a:r>
            <a:endParaRPr lang="en-US" altLang="en-US" dirty="0" smtClean="0">
              <a:cs typeface="Arial" pitchFamily="34" charset="0"/>
            </a:endParaRPr>
          </a:p>
        </p:txBody>
      </p:sp>
    </p:spTree>
    <p:extLst>
      <p:ext uri="{BB962C8B-B14F-4D97-AF65-F5344CB8AC3E}">
        <p14:creationId xmlns:p14="http://schemas.microsoft.com/office/powerpoint/2010/main" val="3164872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An instance of Oracle 12c includes many tablespaces—for example, two (SYSTEM and SYSAUX) for system data (data dictionary or data about data), one (TEMP) for temporary work space, one (UNDOTBS1) for undo operations, and one or several to hold user business data. So, much of the data that is actually stored in Oracle databases is for the purpose of the Oracle DBMS to mange its data. Only a subset of all the data stored is actual business-related data for a company or user.</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dirty="0" smtClean="0">
                <a:cs typeface="Arial" pitchFamily="34" charset="0"/>
              </a:rPr>
              <a:t>Because an instance of Oracle typically supports many databases for many users, a database administrator usually will create many user tablespaces. This helps achieve database security because the administrator can give each user selected rights to access each tablespace. </a:t>
            </a:r>
          </a:p>
          <a:p>
            <a:endParaRPr lang="en-US" altLang="en-US" dirty="0" smtClean="0">
              <a:cs typeface="Arial" pitchFamily="34" charset="0"/>
            </a:endParaRPr>
          </a:p>
          <a:p>
            <a:r>
              <a:rPr lang="en-US" altLang="en-US" dirty="0" smtClean="0">
                <a:cs typeface="Arial" pitchFamily="34" charset="0"/>
              </a:rPr>
              <a:t>An</a:t>
            </a:r>
            <a:r>
              <a:rPr lang="en-US" altLang="en-US" baseline="0" dirty="0" smtClean="0">
                <a:cs typeface="Arial" pitchFamily="34" charset="0"/>
              </a:rPr>
              <a:t> Oracle database consists of tablespaces. </a:t>
            </a:r>
            <a:r>
              <a:rPr lang="en-US" altLang="en-US" dirty="0" smtClean="0">
                <a:cs typeface="Arial" pitchFamily="34" charset="0"/>
              </a:rPr>
              <a:t>Each tablespace consists of segments (consisting of one table, index, or partition), which</a:t>
            </a:r>
            <a:r>
              <a:rPr lang="en-US" altLang="en-US" baseline="0" dirty="0" smtClean="0">
                <a:cs typeface="Arial" pitchFamily="34" charset="0"/>
              </a:rPr>
              <a:t> </a:t>
            </a:r>
            <a:r>
              <a:rPr lang="en-US" altLang="en-US" dirty="0" smtClean="0">
                <a:cs typeface="Arial" pitchFamily="34" charset="0"/>
              </a:rPr>
              <a:t>in turn are divided into extents, each of which consist of a number of contiguous data blocks, the smallest unit of storage in Oracles database management scheme.</a:t>
            </a:r>
          </a:p>
          <a:p>
            <a:endParaRPr lang="en-US" altLang="en-US" dirty="0" smtClean="0">
              <a:cs typeface="Arial" pitchFamily="34" charset="0"/>
            </a:endParaRPr>
          </a:p>
          <a:p>
            <a:r>
              <a:rPr lang="en-US" altLang="en-US" dirty="0" smtClean="0">
                <a:cs typeface="Arial" pitchFamily="34" charset="0"/>
              </a:rPr>
              <a:t>But even these concepts are abstractions, higher than the operating</a:t>
            </a:r>
            <a:r>
              <a:rPr lang="en-US" altLang="en-US" baseline="0" dirty="0" smtClean="0">
                <a:cs typeface="Arial" pitchFamily="34" charset="0"/>
              </a:rPr>
              <a:t> system level of a computer. It’s only when these Oracle data blocks are expressed as operating system blocks that we get down to the operating system level, which is the level that Windows or Linux or the Mac OS use when managing disk storage. But even at the operating system level, you’re dealing in abstractions. Ultimately everything boils down to bits, which are individual electronic circuits in a chip or magnetic polarities on a magnetic disk or laser-generated pits in an optical storage medium like a DVD. At that point we’ve left the realm of software/data and entered the world of hardware.</a:t>
            </a:r>
          </a:p>
          <a:p>
            <a:endParaRPr lang="en-US" altLang="en-US" baseline="0" dirty="0" smtClean="0">
              <a:cs typeface="Arial" pitchFamily="34" charset="0"/>
            </a:endParaRPr>
          </a:p>
        </p:txBody>
      </p:sp>
    </p:spTree>
    <p:extLst>
      <p:ext uri="{BB962C8B-B14F-4D97-AF65-F5344CB8AC3E}">
        <p14:creationId xmlns:p14="http://schemas.microsoft.com/office/powerpoint/2010/main" val="1012343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file organization is a technique for physically arranging the records of a file on secondary storage devices. Typical</a:t>
            </a:r>
            <a:r>
              <a:rPr lang="en-US" altLang="en-US" baseline="0" dirty="0" smtClean="0">
                <a:cs typeface="Arial" pitchFamily="34" charset="0"/>
              </a:rPr>
              <a:t> file organizations include sequential, indexed, and hashed, which we will see in the next few slides. Another possibility is something called a “heap”, but this has no order and is not ideal for quick access. Imagine a telephone book where people were in no particular order. You’d potentially have to search through each and every name before finding what you need. The other file organizations are designed to bring quick access and/or optimize insertion, modification, and removal of data items.</a:t>
            </a:r>
          </a:p>
          <a:p>
            <a:pPr eaLnBrk="1" hangingPunct="1"/>
            <a:endParaRPr lang="en-US" altLang="en-US" baseline="0" dirty="0" smtClean="0">
              <a:cs typeface="Arial" pitchFamily="34" charset="0"/>
            </a:endParaRPr>
          </a:p>
          <a:p>
            <a:pPr eaLnBrk="1" hangingPunct="1"/>
            <a:r>
              <a:rPr lang="en-US" altLang="en-US" dirty="0" smtClean="0">
                <a:cs typeface="Arial" pitchFamily="34" charset="0"/>
              </a:rPr>
              <a:t>With modern relational DBMSs, you don’t need to design file organizations, but you may be allowed to select an organization and its parameters for a table or physical file. Here are some factors to consider.</a:t>
            </a:r>
          </a:p>
        </p:txBody>
      </p:sp>
    </p:spTree>
    <p:extLst>
      <p:ext uri="{BB962C8B-B14F-4D97-AF65-F5344CB8AC3E}">
        <p14:creationId xmlns:p14="http://schemas.microsoft.com/office/powerpoint/2010/main" val="4247702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aseline="0" dirty="0" smtClean="0">
                <a:cs typeface="Arial" pitchFamily="34" charset="0"/>
              </a:rPr>
              <a:t>In essence, when data is arranged sequentially, you can cut the search space in half each time you look. For example, suppose you wanted to find the Flyers? First, look at the middle item the list (suppose it was Hoosiers). Since Flyers come before Hoosiers, you know it has to be in the group before Hoosiers. So, then look in the middle of that group (suppose this item was Devils. At this point, you know it has to be between Devils and Hoosiers. </a:t>
            </a:r>
            <a:endParaRPr lang="en-US" altLang="en-US" dirty="0" smtClean="0">
              <a:cs typeface="Arial" pitchFamily="34" charset="0"/>
            </a:endParaRPr>
          </a:p>
          <a:p>
            <a:pPr eaLnBrk="1" hangingPunct="1"/>
            <a:endParaRPr lang="en-US" altLang="en-US" dirty="0" smtClean="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cs typeface="Arial" pitchFamily="34" charset="0"/>
              </a:rPr>
              <a:t>So, the speed of accessing a desired record (knowing the primary key) in a sequential</a:t>
            </a:r>
            <a:r>
              <a:rPr lang="en-US" altLang="en-US" baseline="0" dirty="0" smtClean="0">
                <a:cs typeface="Arial" pitchFamily="34" charset="0"/>
              </a:rPr>
              <a:t> file</a:t>
            </a:r>
            <a:r>
              <a:rPr lang="en-US" altLang="en-US" dirty="0" smtClean="0">
                <a:cs typeface="Arial" pitchFamily="34" charset="0"/>
              </a:rPr>
              <a:t> is much, much faster than accessing</a:t>
            </a:r>
            <a:r>
              <a:rPr lang="en-US" altLang="en-US" baseline="0" dirty="0" smtClean="0">
                <a:cs typeface="Arial" pitchFamily="34" charset="0"/>
              </a:rPr>
              <a:t> it in an unordered file (heap).</a:t>
            </a:r>
            <a:endParaRPr lang="en-US" altLang="en-US" dirty="0" smtClean="0">
              <a:cs typeface="Arial" pitchFamily="34" charset="0"/>
            </a:endParaRPr>
          </a:p>
          <a:p>
            <a:pPr eaLnBrk="1" hangingPunct="1"/>
            <a:endParaRPr lang="en-US" altLang="en-US" dirty="0" smtClean="0">
              <a:cs typeface="Arial" pitchFamily="34" charset="0"/>
            </a:endParaRPr>
          </a:p>
          <a:p>
            <a:pPr eaLnBrk="1" hangingPunct="1"/>
            <a:r>
              <a:rPr lang="en-US" altLang="en-US" dirty="0" smtClean="0">
                <a:cs typeface="Arial" pitchFamily="34" charset="0"/>
              </a:rPr>
              <a:t>But, sequential file organization always requires data to be sorted</a:t>
            </a:r>
            <a:r>
              <a:rPr lang="en-US" altLang="en-US" baseline="0" dirty="0" smtClean="0">
                <a:cs typeface="Arial" pitchFamily="34" charset="0"/>
              </a:rPr>
              <a:t>. Therefore, such a file must be resorted every time new items are inserted, or if any existing items are changed. So, the speed of access comes with a significant maintenance cost.</a:t>
            </a:r>
          </a:p>
          <a:p>
            <a:pPr eaLnBrk="1" hangingPunct="1"/>
            <a:endParaRPr lang="en-US" altLang="en-US" baseline="0" dirty="0" smtClean="0">
              <a:cs typeface="Arial" pitchFamily="34" charset="0"/>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957457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an indexed file organization, the records are stored either sequentially or nonsequentially, and an index is created that allows the application software to locate individual records (see Figure 5-7b). Like a card catalog in a library, an index is a table that is used to determine in a file the location of records that satisfy some condition. Each index entry matches a key value with one or more records. An index can point to unique records (a primary key index, such as on the </a:t>
            </a:r>
            <a:r>
              <a:rPr lang="en-US" altLang="en-US" dirty="0" err="1" smtClean="0">
                <a:cs typeface="Arial" pitchFamily="34" charset="0"/>
              </a:rPr>
              <a:t>ProductID</a:t>
            </a:r>
            <a:r>
              <a:rPr lang="en-US" altLang="en-US" dirty="0" smtClean="0">
                <a:cs typeface="Arial" pitchFamily="34" charset="0"/>
              </a:rPr>
              <a:t> field of a product record) or to potentially more</a:t>
            </a:r>
          </a:p>
          <a:p>
            <a:pPr eaLnBrk="1" hangingPunct="1"/>
            <a:r>
              <a:rPr lang="en-US" altLang="en-US" dirty="0" smtClean="0">
                <a:cs typeface="Arial" pitchFamily="34" charset="0"/>
              </a:rPr>
              <a:t>than one record. An index that allows each entry to point to more than one record is called a secondary key index.</a:t>
            </a:r>
          </a:p>
        </p:txBody>
      </p:sp>
    </p:spTree>
    <p:extLst>
      <p:ext uri="{BB962C8B-B14F-4D97-AF65-F5344CB8AC3E}">
        <p14:creationId xmlns:p14="http://schemas.microsoft.com/office/powerpoint/2010/main" val="217881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50938" y="692150"/>
            <a:ext cx="4556125" cy="3416300"/>
          </a:xfrm>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743126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An advantage of the indexed file organization over the sequential is that it is easier to insert and delete data. Because</a:t>
            </a:r>
            <a:r>
              <a:rPr lang="en-US" altLang="en-US" baseline="0" dirty="0" smtClean="0">
                <a:cs typeface="Arial" pitchFamily="34" charset="0"/>
              </a:rPr>
              <a:t> the index is composed of many smaller lists of actual data items (seen in the bottom of the tree), then sorting an individual cluster is much less costly than sorting the whole file. Also, if you keep the individual lists small enough, then even if they are unsorted, the search time is not so bad.</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trick is indexing, and specifically keeping an optimal number of levels within the index. In this case we see two levels of indexing, below which are the </a:t>
            </a:r>
            <a:r>
              <a:rPr lang="en-US" altLang="en-US" baseline="0" dirty="0" err="1" smtClean="0">
                <a:cs typeface="Arial" pitchFamily="34" charset="0"/>
              </a:rPr>
              <a:t>sublists</a:t>
            </a:r>
            <a:r>
              <a:rPr lang="en-US" altLang="en-US" baseline="0" dirty="0" smtClean="0">
                <a:cs typeface="Arial" pitchFamily="34" charset="0"/>
              </a:rPr>
              <a:t> of data items.</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index organization in this figure splits at the top level into three groups. Any team name starting with A-F goes in the first group, those with G-P in the second, and those with Q-Z in the third. Within each group there is a second split into three subgroups each.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Indexed file organization is often used with attributes that are likely to be frequently used in queries. Part of the physical design process involves choosing which columns of a table to index, as we’ll see later.</a:t>
            </a: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88131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join is a SQL query that</a:t>
            </a:r>
            <a:r>
              <a:rPr lang="en-US" altLang="en-US" baseline="0" dirty="0" smtClean="0">
                <a:cs typeface="Arial" pitchFamily="34" charset="0"/>
              </a:rPr>
              <a:t> involves multiple tables, usually connected via primary-key to foreign-key matchups. As we discussed earlier when talking about denormalization, joins are costly. A join index is a type of index that helps to optimize these queries.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Join indexes are especially popular in data warehouses, which is covered in chapter 9.</a:t>
            </a:r>
            <a:endParaRPr lang="en-US" altLang="en-US" dirty="0" smtClean="0">
              <a:cs typeface="Arial" pitchFamily="34" charset="0"/>
            </a:endParaRPr>
          </a:p>
        </p:txBody>
      </p:sp>
    </p:spTree>
    <p:extLst>
      <p:ext uri="{BB962C8B-B14F-4D97-AF65-F5344CB8AC3E}">
        <p14:creationId xmlns:p14="http://schemas.microsoft.com/office/powerpoint/2010/main" val="892258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hashing algorithm is a routine that converts a primary key value into a record address. Although there are several variations of hashed files, in most cases the records are</a:t>
            </a:r>
          </a:p>
          <a:p>
            <a:pPr eaLnBrk="1" hangingPunct="1"/>
            <a:r>
              <a:rPr lang="en-US" altLang="en-US" dirty="0" smtClean="0">
                <a:cs typeface="Arial" pitchFamily="34" charset="0"/>
              </a:rPr>
              <a:t>located nonsequentially, as dictated by the hashing algorithm. Thus, sequential data processing is impractical.</a:t>
            </a:r>
          </a:p>
          <a:p>
            <a:pPr eaLnBrk="1" hangingPunct="1"/>
            <a:endParaRPr lang="en-US" altLang="en-US" dirty="0" smtClean="0">
              <a:cs typeface="Arial" pitchFamily="34" charset="0"/>
            </a:endParaRPr>
          </a:p>
          <a:p>
            <a:pPr eaLnBrk="1" hangingPunct="1"/>
            <a:r>
              <a:rPr lang="en-US" altLang="en-US" dirty="0" smtClean="0">
                <a:cs typeface="Arial" pitchFamily="34" charset="0"/>
              </a:rPr>
              <a:t>A typical hashing algorithm uses the technique of dividing each primary key value by a suitable prime number and then using the remainder of the division as the relative storage location. For example, suppose that an organization has a set of approximately 1,000 employee records to be stored on magnetic disk. A suitable prime number would be 997, because it is close to 1,000. Now consider the record for employee ID</a:t>
            </a:r>
            <a:r>
              <a:rPr lang="en-US" altLang="en-US" baseline="0" dirty="0" smtClean="0">
                <a:cs typeface="Arial" pitchFamily="34" charset="0"/>
              </a:rPr>
              <a:t> </a:t>
            </a:r>
            <a:r>
              <a:rPr lang="en-US" altLang="en-US" dirty="0" smtClean="0">
                <a:cs typeface="Arial" pitchFamily="34" charset="0"/>
              </a:rPr>
              <a:t>12396. When we divide this number by 997, the remainder is 432. Thus, this record is stored at location 432 in the file.</a:t>
            </a:r>
          </a:p>
          <a:p>
            <a:pPr eaLnBrk="1" hangingPunct="1"/>
            <a:endParaRPr lang="en-US" altLang="en-US" dirty="0" smtClean="0">
              <a:cs typeface="Arial" pitchFamily="34" charset="0"/>
            </a:endParaRPr>
          </a:p>
          <a:p>
            <a:pPr eaLnBrk="1" hangingPunct="1"/>
            <a:r>
              <a:rPr lang="en-US" altLang="en-US" dirty="0" smtClean="0">
                <a:cs typeface="Arial" pitchFamily="34" charset="0"/>
              </a:rPr>
              <a:t>Hashing algorithms could potentially map two different primary keys to the same location. If that happens, there will be a list at that location, similar to the lists in the indexed file organization described earlier.</a:t>
            </a:r>
          </a:p>
        </p:txBody>
      </p:sp>
    </p:spTree>
    <p:extLst>
      <p:ext uri="{BB962C8B-B14F-4D97-AF65-F5344CB8AC3E}">
        <p14:creationId xmlns:p14="http://schemas.microsoft.com/office/powerpoint/2010/main" val="1470673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this figure</a:t>
            </a:r>
            <a:r>
              <a:rPr lang="en-US" altLang="en-US" baseline="0" dirty="0" smtClean="0">
                <a:cs typeface="Arial" pitchFamily="34" charset="0"/>
              </a:rPr>
              <a:t> shows, each file organization has its advantages and disadvantages. Thus, choosing the correct file organization requires an understanding of the factors that apply to the problem of database implementation. </a:t>
            </a:r>
          </a:p>
          <a:p>
            <a:pPr eaLnBrk="1" hangingPunct="1"/>
            <a:endParaRPr lang="en-US" altLang="en-US" baseline="0" dirty="0" smtClean="0">
              <a:cs typeface="Arial" pitchFamily="34" charset="0"/>
            </a:endParaRPr>
          </a:p>
          <a:p>
            <a:pPr eaLnBrk="1" hangingPunct="1"/>
            <a:r>
              <a:rPr lang="en-US" altLang="en-US" dirty="0" smtClean="0">
                <a:cs typeface="Arial" pitchFamily="34" charset="0"/>
              </a:rPr>
              <a:t>As a database designer, it is important to understand the properties of different file organizations so that you can choose the most appropriate one for the type of database processing required in the database and application you are designing. Also, understanding the properties of the file organizations used by the DBMS can help a query designer write a query in a way that takes advantage of the file organization’s properties.</a:t>
            </a:r>
          </a:p>
        </p:txBody>
      </p:sp>
    </p:spTree>
    <p:extLst>
      <p:ext uri="{BB962C8B-B14F-4D97-AF65-F5344CB8AC3E}">
        <p14:creationId xmlns:p14="http://schemas.microsoft.com/office/powerpoint/2010/main" val="3448479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Clustering records is best used when the records are fairly static, as in a data warehouse. When records are frequently added, deleted, and changed, wasted space can arise, and it may be difficult to locate related records close to one another after the initial loading of records, which defines the clusters. Clustering is, however, one option a file designer has to improve the performance of tables that are frequently used together in the same queries and reports.</a:t>
            </a:r>
          </a:p>
          <a:p>
            <a:pPr eaLnBrk="1" hangingPunct="1"/>
            <a:endParaRPr lang="en-US" altLang="en-US" dirty="0" smtClean="0">
              <a:cs typeface="Arial" pitchFamily="34" charset="0"/>
            </a:endParaRPr>
          </a:p>
          <a:p>
            <a:pPr eaLnBrk="1" hangingPunct="1"/>
            <a:r>
              <a:rPr lang="en-US" altLang="en-US" dirty="0" smtClean="0">
                <a:cs typeface="Arial" pitchFamily="34" charset="0"/>
              </a:rPr>
              <a:t>So,</a:t>
            </a:r>
            <a:r>
              <a:rPr lang="en-US" altLang="en-US" baseline="0" dirty="0" smtClean="0">
                <a:cs typeface="Arial" pitchFamily="34" charset="0"/>
              </a:rPr>
              <a:t> clustering and join indexes are both done for the purpose of optimizing join queries.</a:t>
            </a:r>
            <a:endParaRPr lang="en-US" altLang="en-US" dirty="0" smtClean="0">
              <a:cs typeface="Arial" pitchFamily="34" charset="0"/>
            </a:endParaRPr>
          </a:p>
        </p:txBody>
      </p:sp>
    </p:spTree>
    <p:extLst>
      <p:ext uri="{BB962C8B-B14F-4D97-AF65-F5344CB8AC3E}">
        <p14:creationId xmlns:p14="http://schemas.microsoft.com/office/powerpoint/2010/main" val="1552420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Part of the physical design process is to decide which fields need indexing. Primary</a:t>
            </a:r>
            <a:r>
              <a:rPr lang="en-US" baseline="0" dirty="0" smtClean="0"/>
              <a:t> keys are normally indexed by default. The database designer typically chooses which other fields to index, based on expected usage of those fields in queries and inserts. It the fields are used a lot as conditions in queries, this increases the importance of indexing. But indexing comes at a cost, which involves maintaining the index. Indexes are costly for fields that get updated a lot.</a:t>
            </a:r>
            <a:endParaRPr lang="en-US" dirty="0"/>
          </a:p>
        </p:txBody>
      </p:sp>
    </p:spTree>
    <p:extLst>
      <p:ext uri="{BB962C8B-B14F-4D97-AF65-F5344CB8AC3E}">
        <p14:creationId xmlns:p14="http://schemas.microsoft.com/office/powerpoint/2010/main" val="3829835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287107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288231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6953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183703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Much of the input to the physical design comes from outputs from requirements analysis</a:t>
            </a:r>
            <a:r>
              <a:rPr lang="en-US" baseline="0" dirty="0" smtClean="0"/>
              <a:t> and logical design. Others stem from business security concerns and regulatory compliance, while still others stem from predictions of demand and performance analysis. The primary goal of physical database design is data processing efficiency.</a:t>
            </a:r>
            <a:endParaRPr lang="en-US" dirty="0"/>
          </a:p>
        </p:txBody>
      </p:sp>
    </p:spTree>
    <p:extLst>
      <p:ext uri="{BB962C8B-B14F-4D97-AF65-F5344CB8AC3E}">
        <p14:creationId xmlns:p14="http://schemas.microsoft.com/office/powerpoint/2010/main" val="1501161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50938" y="692150"/>
            <a:ext cx="4556125" cy="3416300"/>
          </a:xfrm>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Physical database design forms a foundation for compliance with national and international regulations on financial reporting. Without careful physical design, an organization cannot demonstrate that its data are accurate and well protected. These listed standards, guidelines, and rules focus on corporate governance, risk assessment, and security and controls of data. For full compliance, all data integrity controls must be thoroughly documented and undergo well-documented change control procedures.</a:t>
            </a:r>
            <a:endParaRPr lang="en-US" altLang="en-US" dirty="0" smtClean="0">
              <a:cs typeface="Arial" pitchFamily="34" charset="0"/>
            </a:endParaRPr>
          </a:p>
        </p:txBody>
      </p:sp>
    </p:spTree>
    <p:extLst>
      <p:ext uri="{BB962C8B-B14F-4D97-AF65-F5344CB8AC3E}">
        <p14:creationId xmlns:p14="http://schemas.microsoft.com/office/powerpoint/2010/main" val="24427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50938" y="692150"/>
            <a:ext cx="4556125" cy="3416300"/>
          </a:xfrm>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next few slides illustrate the process of usage</a:t>
            </a:r>
            <a:r>
              <a:rPr lang="en-US" altLang="en-US" baseline="0" dirty="0" smtClean="0">
                <a:cs typeface="Arial" pitchFamily="34" charset="0"/>
              </a:rPr>
              <a:t> analysis and data volume. We create usage maps by modifying EER diagrams to include information regarding sizes of entities (e.g. numbers of instances) as well as frequencies of use of these entities. In this way, we come to an understanding of the storage needs, as well as the computational demand of the system. Usage analysis should be an ongoing activity.</a:t>
            </a:r>
            <a:endParaRPr lang="en-US" altLang="en-US" dirty="0" smtClean="0">
              <a:cs typeface="Arial" pitchFamily="34" charset="0"/>
            </a:endParaRPr>
          </a:p>
        </p:txBody>
      </p:sp>
    </p:spTree>
    <p:extLst>
      <p:ext uri="{BB962C8B-B14F-4D97-AF65-F5344CB8AC3E}">
        <p14:creationId xmlns:p14="http://schemas.microsoft.com/office/powerpoint/2010/main" val="122272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an expectation of 3000 parts, subdivided into</a:t>
            </a:r>
            <a:r>
              <a:rPr lang="en-US" altLang="en-US" baseline="0" dirty="0" smtClean="0">
                <a:cs typeface="Arial" pitchFamily="34" charset="0"/>
              </a:rPr>
              <a:t> manufactured and purchased. We also see 150 suppliers, and we see 6000 associations, each of which describe a particular supplier providing a particular purchased part (referred to in the next slides as a quotation). In essence, you can think of each entity as a table containing that number of rows (records).</a:t>
            </a:r>
            <a:endParaRPr lang="en-US" altLang="en-US" dirty="0" smtClean="0">
              <a:cs typeface="Arial" pitchFamily="34" charset="0"/>
            </a:endParaRPr>
          </a:p>
        </p:txBody>
      </p:sp>
    </p:spTree>
    <p:extLst>
      <p:ext uri="{BB962C8B-B14F-4D97-AF65-F5344CB8AC3E}">
        <p14:creationId xmlns:p14="http://schemas.microsoft.com/office/powerpoint/2010/main" val="95322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volume and frequency statistics are generated during the systems analysis phase of the systems development process when systems analysts are studying current and proposed data processing and business activities. The data volume statistics represent the size of the business and should be calculated assuming business growth over a period of at least several years. The access frequencies are estimated from the timing of events, transaction volumes, the number of concurrent users, and reporting and querying activities.</a:t>
            </a:r>
          </a:p>
          <a:p>
            <a:endParaRPr lang="en-US" altLang="en-US" sz="1200" b="0" i="0" u="none" strike="noStrike" kern="1200" baseline="0" dirty="0" smtClean="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922342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that the access of data from one table</a:t>
            </a:r>
            <a:r>
              <a:rPr lang="en-US" altLang="en-US" baseline="0" dirty="0" smtClean="0">
                <a:cs typeface="Arial" pitchFamily="34" charset="0"/>
              </a:rPr>
              <a:t> may trigger the need for further accesses in other tables. Usage analysis includes providing a representation of this expected flow of access requests.</a:t>
            </a:r>
            <a:endParaRPr lang="en-US" altLang="en-US" dirty="0" smtClean="0">
              <a:cs typeface="Arial" pitchFamily="34" charset="0"/>
            </a:endParaRPr>
          </a:p>
        </p:txBody>
      </p:sp>
    </p:spTree>
    <p:extLst>
      <p:ext uri="{BB962C8B-B14F-4D97-AF65-F5344CB8AC3E}">
        <p14:creationId xmlns:p14="http://schemas.microsoft.com/office/powerpoint/2010/main" val="209363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64A03CA-1E44-4C6F-9141-D2079C6B31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5098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7F59B902-7E5F-4E1B-9446-617743F65628}"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8730767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55D01125-8594-42B9-8EE0-25FBBCD8C93D}"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931653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288E0080-4309-440A-BBCF-A17B63072EAF}"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5</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5-</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3905329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6834577F-0543-4E1A-AB0D-E556520DA07E}"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5</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5-</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53524049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5:</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Physical Database Design and Performance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t="3125"/>
          <a:stretch/>
        </p:blipFill>
        <p:spPr>
          <a:xfrm>
            <a:off x="457200" y="1219200"/>
            <a:ext cx="8256761" cy="4724400"/>
          </a:xfrm>
          <a:prstGeom prst="rect">
            <a:avLst/>
          </a:prstGeom>
        </p:spPr>
      </p:pic>
      <p:sp>
        <p:nvSpPr>
          <p:cNvPr id="19460" name="Text Box 2"/>
          <p:cNvSpPr txBox="1">
            <a:spLocks noChangeArrowheads="1"/>
          </p:cNvSpPr>
          <p:nvPr/>
        </p:nvSpPr>
        <p:spPr bwMode="auto">
          <a:xfrm>
            <a:off x="2057400" y="228600"/>
            <a:ext cx="5673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 (cont.)</a:t>
            </a:r>
          </a:p>
        </p:txBody>
      </p:sp>
      <p:sp>
        <p:nvSpPr>
          <p:cNvPr id="19461" name="Text Box 4"/>
          <p:cNvSpPr txBox="1">
            <a:spLocks noChangeArrowheads="1"/>
          </p:cNvSpPr>
          <p:nvPr/>
        </p:nvSpPr>
        <p:spPr bwMode="auto">
          <a:xfrm>
            <a:off x="3810000" y="1143000"/>
            <a:ext cx="2667000" cy="257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rPr>
              <a:t>7500 suppliers accessed per hour</a:t>
            </a:r>
            <a:r>
              <a:rPr lang="en-US" altLang="en-US" sz="16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sym typeface="Wingdings" pitchFamily="2" charset="2"/>
              </a:rPr>
              <a:t>4000 </a:t>
            </a:r>
            <a:r>
              <a:rPr lang="en-US" altLang="en-US" sz="1600" dirty="0" smtClean="0">
                <a:solidFill>
                  <a:srgbClr val="990000"/>
                </a:solidFill>
                <a:latin typeface="Times New Roman" pitchFamily="18" charset="0"/>
                <a:sym typeface="Wingdings" pitchFamily="2" charset="2"/>
              </a:rPr>
              <a:t>supplies accessed </a:t>
            </a:r>
            <a:r>
              <a:rPr lang="en-US" altLang="en-US" sz="1600" dirty="0">
                <a:solidFill>
                  <a:srgbClr val="990000"/>
                </a:solidFill>
                <a:latin typeface="Times New Roman" pitchFamily="18" charset="0"/>
                <a:sym typeface="Wingdings" pitchFamily="2" charset="2"/>
              </a:rPr>
              <a:t>from these 7500 supplier accesses </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sym typeface="Wingdings" pitchFamily="2" charset="2"/>
              </a:rPr>
              <a:t>4000 purchased parts accessed from these 4000 </a:t>
            </a:r>
            <a:r>
              <a:rPr lang="en-US" altLang="en-US" sz="1600" dirty="0" smtClean="0">
                <a:solidFill>
                  <a:srgbClr val="990000"/>
                </a:solidFill>
                <a:latin typeface="Times New Roman" pitchFamily="18" charset="0"/>
                <a:sym typeface="Wingdings" pitchFamily="2" charset="2"/>
              </a:rPr>
              <a:t>supplies accesses</a:t>
            </a:r>
            <a:endParaRPr lang="en-US" altLang="en-US" sz="1600" dirty="0">
              <a:solidFill>
                <a:srgbClr val="990000"/>
              </a:solidFill>
              <a:latin typeface="Times New Roman" pitchFamily="18" charset="0"/>
              <a:sym typeface="Wingdings" pitchFamily="2" charset="2"/>
            </a:endParaRPr>
          </a:p>
        </p:txBody>
      </p:sp>
      <p:sp>
        <p:nvSpPr>
          <p:cNvPr id="19462" name="Rectangle 5"/>
          <p:cNvSpPr>
            <a:spLocks noChangeArrowheads="1"/>
          </p:cNvSpPr>
          <p:nvPr/>
        </p:nvSpPr>
        <p:spPr bwMode="auto">
          <a:xfrm>
            <a:off x="4419600" y="54864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9463" name="Rectangle 6"/>
          <p:cNvSpPr>
            <a:spLocks noChangeArrowheads="1"/>
          </p:cNvSpPr>
          <p:nvPr/>
        </p:nvSpPr>
        <p:spPr bwMode="auto">
          <a:xfrm>
            <a:off x="8305800" y="4648200"/>
            <a:ext cx="533400" cy="4572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9464" name="Rectangle 7"/>
          <p:cNvSpPr>
            <a:spLocks noChangeArrowheads="1"/>
          </p:cNvSpPr>
          <p:nvPr/>
        </p:nvSpPr>
        <p:spPr bwMode="auto">
          <a:xfrm>
            <a:off x="7543800" y="1295400"/>
            <a:ext cx="5334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33400" y="304800"/>
            <a:ext cx="69342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Designing Fields</a:t>
            </a:r>
          </a:p>
        </p:txBody>
      </p:sp>
      <p:sp>
        <p:nvSpPr>
          <p:cNvPr id="24473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4000" dirty="0" smtClean="0">
                <a:solidFill>
                  <a:srgbClr val="000000"/>
                </a:solidFill>
                <a:effectLst>
                  <a:outerShdw blurRad="38100" dist="38100" dir="2700000" algn="tl">
                    <a:srgbClr val="FFFFFF"/>
                  </a:outerShdw>
                </a:effectLst>
              </a:rPr>
              <a:t>Field: smallest unit of application data recognized by system software</a:t>
            </a:r>
          </a:p>
          <a:p>
            <a:pPr eaLnBrk="1" fontAlgn="auto" hangingPunct="1">
              <a:spcAft>
                <a:spcPts val="0"/>
              </a:spcAft>
              <a:buFont typeface="Wingdings 2"/>
              <a:buChar char=""/>
              <a:defRPr/>
            </a:pPr>
            <a:r>
              <a:rPr lang="en-US" sz="4000" dirty="0" smtClean="0">
                <a:solidFill>
                  <a:srgbClr val="000000"/>
                </a:solidFill>
                <a:effectLst>
                  <a:outerShdw blurRad="38100" dist="38100" dir="2700000" algn="tl">
                    <a:srgbClr val="FFFFFF"/>
                  </a:outerShdw>
                </a:effectLst>
              </a:rPr>
              <a:t>Field design </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Choosing data type</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Coding, compression, encryption</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Controlling data integrity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57200" y="304800"/>
            <a:ext cx="7924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Choosing Data Types</a:t>
            </a:r>
          </a:p>
        </p:txBody>
      </p:sp>
      <p:pic>
        <p:nvPicPr>
          <p:cNvPr id="2" name="Picture 1"/>
          <p:cNvPicPr>
            <a:picLocks noChangeAspect="1"/>
          </p:cNvPicPr>
          <p:nvPr/>
        </p:nvPicPr>
        <p:blipFill>
          <a:blip r:embed="rId3"/>
          <a:stretch>
            <a:fillRect/>
          </a:stretch>
        </p:blipFill>
        <p:spPr>
          <a:xfrm>
            <a:off x="1371599" y="1164771"/>
            <a:ext cx="6586029" cy="515982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38275"/>
            <a:ext cx="89154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2" name="Text Box 2"/>
          <p:cNvSpPr txBox="1">
            <a:spLocks noChangeArrowheads="1"/>
          </p:cNvSpPr>
          <p:nvPr/>
        </p:nvSpPr>
        <p:spPr bwMode="auto">
          <a:xfrm>
            <a:off x="304800" y="450850"/>
            <a:ext cx="6034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5-2 </a:t>
            </a:r>
            <a:r>
              <a:rPr lang="en-US" altLang="en-US" sz="2400">
                <a:solidFill>
                  <a:srgbClr val="000000"/>
                </a:solidFill>
              </a:rPr>
              <a:t>Example of a code look-up table</a:t>
            </a:r>
            <a:endParaRPr lang="en-US" altLang="en-US" sz="2400">
              <a:solidFill>
                <a:srgbClr val="000000"/>
              </a:solidFill>
              <a:latin typeface="Arial" pitchFamily="34" charset="0"/>
            </a:endParaRPr>
          </a:p>
          <a:p>
            <a:r>
              <a:rPr lang="en-US" altLang="en-US" sz="2400">
                <a:solidFill>
                  <a:srgbClr val="000000"/>
                </a:solidFill>
                <a:latin typeface="Arial" pitchFamily="34" charset="0"/>
              </a:rPr>
              <a:t>	(Pine Valley Furniture Company)</a:t>
            </a:r>
          </a:p>
        </p:txBody>
      </p:sp>
      <p:sp>
        <p:nvSpPr>
          <p:cNvPr id="22533" name="Text Box 4"/>
          <p:cNvSpPr txBox="1">
            <a:spLocks noChangeArrowheads="1"/>
          </p:cNvSpPr>
          <p:nvPr/>
        </p:nvSpPr>
        <p:spPr bwMode="auto">
          <a:xfrm>
            <a:off x="5775325" y="4572000"/>
            <a:ext cx="2987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000">
                <a:solidFill>
                  <a:srgbClr val="990000"/>
                </a:solidFill>
                <a:latin typeface="Times New Roman" pitchFamily="18" charset="0"/>
              </a:rPr>
              <a:t>Code saves space, but costs an additional lookup to obtain actual 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33400" y="304800"/>
            <a:ext cx="70866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Field Data Integrity</a:t>
            </a:r>
          </a:p>
        </p:txBody>
      </p:sp>
      <p:sp>
        <p:nvSpPr>
          <p:cNvPr id="247811" name="Rectangle 3"/>
          <p:cNvSpPr>
            <a:spLocks noGrp="1" noChangeArrowheads="1"/>
          </p:cNvSpPr>
          <p:nvPr>
            <p:ph idx="1"/>
          </p:nvPr>
        </p:nvSpPr>
        <p:spPr>
          <a:xfrm>
            <a:off x="228600" y="1447800"/>
            <a:ext cx="8229600" cy="4114800"/>
          </a:xfrm>
        </p:spPr>
        <p:txBody>
          <a:bodyPr>
            <a:noAutofit/>
          </a:bodyPr>
          <a:lstStyle/>
          <a:p>
            <a:pPr marL="609600" indent="-609600"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Default value–assumed value if no explicit value</a:t>
            </a:r>
          </a:p>
          <a:p>
            <a:pPr marL="609600" indent="-609600"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Range control–allowable value limitations (constraints or validation rules)</a:t>
            </a:r>
          </a:p>
          <a:p>
            <a:pPr marL="609600" indent="-609600"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Null value control–allowing or prohibiting empty fields</a:t>
            </a:r>
          </a:p>
          <a:p>
            <a:pPr marL="609600" indent="-609600"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Referential integrity–range control (and null value allowances) for foreign-key to primary-key match-ups</a:t>
            </a:r>
          </a:p>
          <a:p>
            <a:pPr marL="609600" indent="-609600" eaLnBrk="1" fontAlgn="auto" hangingPunct="1">
              <a:lnSpc>
                <a:spcPct val="90000"/>
              </a:lnSpc>
              <a:spcAft>
                <a:spcPts val="0"/>
              </a:spcAft>
              <a:buClr>
                <a:schemeClr val="tx1"/>
              </a:buClr>
              <a:buFont typeface="Wingdings 2"/>
              <a:buChar char=""/>
              <a:defRPr/>
            </a:pPr>
            <a:endParaRPr lang="en-US" dirty="0" smtClean="0">
              <a:solidFill>
                <a:srgbClr val="000000"/>
              </a:solidFill>
              <a:effectLst>
                <a:outerShdw blurRad="38100" dist="38100" dir="2700000" algn="tl">
                  <a:srgbClr val="FFFFFF"/>
                </a:outerShdw>
              </a:effectLst>
            </a:endParaRPr>
          </a:p>
        </p:txBody>
      </p:sp>
      <p:sp>
        <p:nvSpPr>
          <p:cNvPr id="23557" name="Text Box 4"/>
          <p:cNvSpPr txBox="1">
            <a:spLocks noChangeArrowheads="1"/>
          </p:cNvSpPr>
          <p:nvPr/>
        </p:nvSpPr>
        <p:spPr bwMode="auto">
          <a:xfrm>
            <a:off x="762000" y="5867400"/>
            <a:ext cx="759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Sarbanes-Oxley Act (SOX) legislates importance of financial data integrity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533400" y="304800"/>
            <a:ext cx="76200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Handling Missing Data</a:t>
            </a:r>
          </a:p>
        </p:txBody>
      </p:sp>
      <p:sp>
        <p:nvSpPr>
          <p:cNvPr id="248835" name="Rectangle 3"/>
          <p:cNvSpPr>
            <a:spLocks noGrp="1" noChangeArrowheads="1"/>
          </p:cNvSpPr>
          <p:nvPr>
            <p:ph idx="1"/>
          </p:nvPr>
        </p:nvSpPr>
        <p:spPr>
          <a:xfrm>
            <a:off x="304800" y="1676400"/>
            <a:ext cx="8305800" cy="32766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Substitute an estimate of the missing value (e.g., using a formula)</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Construct a report listing missing values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In programs, ignore missing data unless the value is significant (sensitivity testing)</a:t>
            </a:r>
          </a:p>
        </p:txBody>
      </p:sp>
      <p:sp>
        <p:nvSpPr>
          <p:cNvPr id="24581" name="Text Box 4"/>
          <p:cNvSpPr txBox="1">
            <a:spLocks noChangeArrowheads="1"/>
          </p:cNvSpPr>
          <p:nvPr/>
        </p:nvSpPr>
        <p:spPr bwMode="auto">
          <a:xfrm>
            <a:off x="914400" y="5567363"/>
            <a:ext cx="7754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800" b="1" dirty="0">
                <a:solidFill>
                  <a:srgbClr val="990000"/>
                </a:solidFill>
                <a:latin typeface="Times New Roman" pitchFamily="18" charset="0"/>
              </a:rPr>
              <a:t>Triggers can be used to perform these operations.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228600"/>
            <a:ext cx="7772400" cy="1143000"/>
          </a:xfrm>
        </p:spPr>
        <p:txBody>
          <a:bodyPr lIns="90488" tIns="44450" rIns="90488" bIns="44450"/>
          <a:lstStyle/>
          <a:p>
            <a:pPr eaLnBrk="1" fontAlgn="auto" hangingPunct="1">
              <a:spcAft>
                <a:spcPts val="0"/>
              </a:spcAft>
              <a:buClr>
                <a:schemeClr val="bg1"/>
              </a:buClr>
              <a:defRPr/>
            </a:pPr>
            <a:r>
              <a:rPr lang="en-US" sz="4000" dirty="0" smtClean="0">
                <a:solidFill>
                  <a:srgbClr val="000000"/>
                </a:solidFill>
                <a:effectLst>
                  <a:outerShdw blurRad="38100" dist="38100" dir="2700000" algn="tl">
                    <a:srgbClr val="FFFFFF"/>
                  </a:outerShdw>
                </a:effectLst>
              </a:rPr>
              <a:t>Denormalization</a:t>
            </a:r>
          </a:p>
        </p:txBody>
      </p:sp>
      <p:sp>
        <p:nvSpPr>
          <p:cNvPr id="250883" name="Rectangle 3"/>
          <p:cNvSpPr>
            <a:spLocks noGrp="1" noChangeArrowheads="1"/>
          </p:cNvSpPr>
          <p:nvPr>
            <p:ph idx="1"/>
          </p:nvPr>
        </p:nvSpPr>
        <p:spPr>
          <a:xfrm>
            <a:off x="228600" y="1295400"/>
            <a:ext cx="8382000" cy="4800600"/>
          </a:xfrm>
        </p:spPr>
        <p:txBody>
          <a:bodyPr lIns="90488" tIns="44450" rIns="90488" bIns="44450">
            <a:normAutofit/>
          </a:bodyPr>
          <a:lstStyle/>
          <a:p>
            <a:pPr eaLnBrk="1" fontAlgn="auto" hangingPunct="1">
              <a:lnSpc>
                <a:spcPct val="90000"/>
              </a:lnSpc>
              <a:spcAft>
                <a:spcPts val="0"/>
              </a:spcAft>
              <a:buSzTx/>
              <a:buFont typeface="Wingdings 2"/>
              <a:buChar char=""/>
              <a:defRPr/>
            </a:pPr>
            <a:r>
              <a:rPr lang="en-US" sz="2400" dirty="0" smtClean="0">
                <a:solidFill>
                  <a:srgbClr val="000000"/>
                </a:solidFill>
                <a:effectLst>
                  <a:outerShdw blurRad="38100" dist="38100" dir="2700000" algn="tl">
                    <a:srgbClr val="FFFFFF"/>
                  </a:outerShdw>
                </a:effectLst>
              </a:rPr>
              <a:t>Transforming </a:t>
            </a:r>
            <a:r>
              <a:rPr lang="en-US" sz="2400" b="1" i="1" dirty="0" smtClean="0">
                <a:solidFill>
                  <a:srgbClr val="000000"/>
                </a:solidFill>
                <a:effectLst>
                  <a:outerShdw blurRad="38100" dist="38100" dir="2700000" algn="tl">
                    <a:srgbClr val="FFFFFF"/>
                  </a:outerShdw>
                </a:effectLst>
              </a:rPr>
              <a:t>normalized</a:t>
            </a:r>
            <a:r>
              <a:rPr lang="en-US" sz="2400" dirty="0" smtClean="0">
                <a:solidFill>
                  <a:srgbClr val="000000"/>
                </a:solidFill>
                <a:effectLst>
                  <a:outerShdw blurRad="38100" dist="38100" dir="2700000" algn="tl">
                    <a:srgbClr val="FFFFFF"/>
                  </a:outerShdw>
                </a:effectLst>
              </a:rPr>
              <a:t> relations into </a:t>
            </a:r>
            <a:r>
              <a:rPr lang="en-US" sz="2400" b="1" i="1" dirty="0" smtClean="0">
                <a:solidFill>
                  <a:srgbClr val="000000"/>
                </a:solidFill>
                <a:effectLst>
                  <a:outerShdw blurRad="38100" dist="38100" dir="2700000" algn="tl">
                    <a:srgbClr val="FFFFFF"/>
                  </a:outerShdw>
                </a:effectLst>
              </a:rPr>
              <a:t>non-normalized</a:t>
            </a:r>
            <a:r>
              <a:rPr lang="en-US" sz="2400" dirty="0" smtClean="0">
                <a:solidFill>
                  <a:srgbClr val="000000"/>
                </a:solidFill>
                <a:effectLst>
                  <a:outerShdw blurRad="38100" dist="38100" dir="2700000" algn="tl">
                    <a:srgbClr val="FFFFFF"/>
                  </a:outerShdw>
                </a:effectLst>
              </a:rPr>
              <a:t> physical record specifications</a:t>
            </a:r>
          </a:p>
          <a:p>
            <a:pPr eaLnBrk="1" fontAlgn="auto" hangingPunct="1">
              <a:lnSpc>
                <a:spcPct val="90000"/>
              </a:lnSpc>
              <a:spcAft>
                <a:spcPts val="0"/>
              </a:spcAft>
              <a:buSzTx/>
              <a:buFont typeface="Wingdings 2"/>
              <a:buChar char=""/>
              <a:defRPr/>
            </a:pPr>
            <a:r>
              <a:rPr lang="en-US" sz="2400" dirty="0" smtClean="0">
                <a:solidFill>
                  <a:srgbClr val="000000"/>
                </a:solidFill>
                <a:effectLst>
                  <a:outerShdw blurRad="38100" dist="38100" dir="2700000" algn="tl">
                    <a:srgbClr val="FFFFFF"/>
                  </a:outerShdw>
                </a:effectLst>
              </a:rPr>
              <a:t>Benefits:</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Can improve performance (speed) by reducing number of table lookups (i.e. </a:t>
            </a:r>
            <a:r>
              <a:rPr lang="en-US" sz="2000" i="1" dirty="0" smtClean="0">
                <a:solidFill>
                  <a:srgbClr val="000000"/>
                </a:solidFill>
                <a:effectLst>
                  <a:outerShdw blurRad="38100" dist="38100" dir="2700000" algn="tl">
                    <a:srgbClr val="FFFFFF"/>
                  </a:outerShdw>
                </a:effectLst>
              </a:rPr>
              <a:t>reduce number of necessary join queries</a:t>
            </a:r>
            <a:r>
              <a:rPr lang="en-US" sz="2000" dirty="0" smtClean="0">
                <a:solidFill>
                  <a:srgbClr val="000000"/>
                </a:solidFill>
                <a:effectLst>
                  <a:outerShdw blurRad="38100" dist="38100" dir="2700000" algn="tl">
                    <a:srgbClr val="FFFFFF"/>
                  </a:outerShdw>
                </a:effectLst>
              </a:rPr>
              <a:t>)</a:t>
            </a:r>
          </a:p>
          <a:p>
            <a:pPr eaLnBrk="1" fontAlgn="auto" hangingPunct="1">
              <a:lnSpc>
                <a:spcPct val="90000"/>
              </a:lnSpc>
              <a:spcAft>
                <a:spcPts val="0"/>
              </a:spcAft>
              <a:buSzTx/>
              <a:buFont typeface="Wingdings 2"/>
              <a:buChar char=""/>
              <a:defRPr/>
            </a:pPr>
            <a:r>
              <a:rPr lang="en-US" sz="2400" dirty="0" smtClean="0">
                <a:solidFill>
                  <a:srgbClr val="000000"/>
                </a:solidFill>
                <a:effectLst>
                  <a:outerShdw blurRad="38100" dist="38100" dir="2700000" algn="tl">
                    <a:srgbClr val="FFFFFF"/>
                  </a:outerShdw>
                </a:effectLst>
              </a:rPr>
              <a:t>Costs (due to data duplication)</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Wasted storage space</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Data integrity/consistency threats</a:t>
            </a:r>
          </a:p>
          <a:p>
            <a:pPr eaLnBrk="1" fontAlgn="auto" hangingPunct="1">
              <a:lnSpc>
                <a:spcPct val="90000"/>
              </a:lnSpc>
              <a:spcAft>
                <a:spcPts val="0"/>
              </a:spcAft>
              <a:buSzTx/>
              <a:buFont typeface="Wingdings 2"/>
              <a:buChar char=""/>
              <a:defRPr/>
            </a:pPr>
            <a:r>
              <a:rPr lang="en-US" sz="2400" dirty="0" smtClean="0">
                <a:solidFill>
                  <a:srgbClr val="000000"/>
                </a:solidFill>
                <a:effectLst>
                  <a:outerShdw blurRad="38100" dist="38100" dir="2700000" algn="tl">
                    <a:srgbClr val="FFFFFF"/>
                  </a:outerShdw>
                </a:effectLst>
              </a:rPr>
              <a:t>Common denormalization opportunities</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One-to-one relationship (Fig. 5-3)</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Many-to-many relationship with non-key attributes (associative entity) (Fig. 5-4)</a:t>
            </a:r>
          </a:p>
          <a:p>
            <a:pPr lvl="1" eaLnBrk="1" fontAlgn="auto" hangingPunct="1">
              <a:lnSpc>
                <a:spcPct val="90000"/>
              </a:lnSpc>
              <a:spcAft>
                <a:spcPts val="0"/>
              </a:spcAft>
              <a:buSzTx/>
              <a:buFont typeface="Wingdings 2"/>
              <a:buChar char=""/>
              <a:defRPr/>
            </a:pPr>
            <a:r>
              <a:rPr lang="en-US" sz="2000" dirty="0" smtClean="0">
                <a:solidFill>
                  <a:srgbClr val="000000"/>
                </a:solidFill>
                <a:effectLst>
                  <a:outerShdw blurRad="38100" dist="38100" dir="2700000" algn="tl">
                    <a:srgbClr val="FFFFFF"/>
                  </a:outerShdw>
                </a:effectLst>
              </a:rPr>
              <a:t>Reference data (1:N relationship where 1-side has data not used in any other relationship) (Fig. 5-5)</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457200" y="3048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5-3 </a:t>
            </a:r>
            <a:r>
              <a:rPr lang="en-US" altLang="en-US" sz="2000" dirty="0">
                <a:solidFill>
                  <a:srgbClr val="000000"/>
                </a:solidFill>
                <a:latin typeface="Arial" pitchFamily="34" charset="0"/>
              </a:rPr>
              <a:t>A possible denormalization situation: two entities with one-to-one relationship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78" y="1171575"/>
            <a:ext cx="8965522"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4" y="914400"/>
            <a:ext cx="8110536" cy="5427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2" name="Text Box 3"/>
          <p:cNvSpPr txBox="1">
            <a:spLocks noChangeArrowheads="1"/>
          </p:cNvSpPr>
          <p:nvPr/>
        </p:nvSpPr>
        <p:spPr bwMode="auto">
          <a:xfrm>
            <a:off x="533400" y="1270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5-4 </a:t>
            </a:r>
            <a:r>
              <a:rPr lang="en-US" altLang="en-US" sz="2000" dirty="0">
                <a:solidFill>
                  <a:srgbClr val="000000"/>
                </a:solidFill>
                <a:latin typeface="Arial" pitchFamily="34" charset="0"/>
              </a:rPr>
              <a:t>A possible denormalization situation: a many-to-many relationship with nonkey attributes</a:t>
            </a:r>
          </a:p>
        </p:txBody>
      </p:sp>
      <p:sp>
        <p:nvSpPr>
          <p:cNvPr id="27653" name="Text Box 4"/>
          <p:cNvSpPr txBox="1">
            <a:spLocks noChangeArrowheads="1"/>
          </p:cNvSpPr>
          <p:nvPr/>
        </p:nvSpPr>
        <p:spPr bwMode="auto">
          <a:xfrm>
            <a:off x="7239000" y="3706813"/>
            <a:ext cx="13874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latin typeface="Times New Roman" pitchFamily="18" charset="0"/>
              </a:rPr>
              <a:t>Extra table access required </a:t>
            </a:r>
          </a:p>
        </p:txBody>
      </p:sp>
      <p:sp>
        <p:nvSpPr>
          <p:cNvPr id="27654" name="Text Box 5"/>
          <p:cNvSpPr txBox="1">
            <a:spLocks noChangeArrowheads="1"/>
          </p:cNvSpPr>
          <p:nvPr/>
        </p:nvSpPr>
        <p:spPr bwMode="auto">
          <a:xfrm>
            <a:off x="5486400" y="585628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dirty="0" smtClean="0">
                <a:solidFill>
                  <a:srgbClr val="990000"/>
                </a:solidFill>
                <a:latin typeface="Times New Roman" pitchFamily="18" charset="0"/>
              </a:rPr>
              <a:t>Duplicate description </a:t>
            </a:r>
            <a:r>
              <a:rPr lang="en-US" altLang="en-US" dirty="0">
                <a:solidFill>
                  <a:srgbClr val="990000"/>
                </a:solidFill>
                <a:latin typeface="Times New Roman" pitchFamily="18" charset="0"/>
              </a:rPr>
              <a:t>possible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33400"/>
            <a:ext cx="656272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76" name="Text Box 3"/>
          <p:cNvSpPr txBox="1">
            <a:spLocks noChangeArrowheads="1"/>
          </p:cNvSpPr>
          <p:nvPr/>
        </p:nvSpPr>
        <p:spPr bwMode="auto">
          <a:xfrm>
            <a:off x="457200" y="304800"/>
            <a:ext cx="2362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5-5</a:t>
            </a:r>
          </a:p>
          <a:p>
            <a:r>
              <a:rPr lang="en-US" altLang="en-US" sz="2000" dirty="0">
                <a:solidFill>
                  <a:srgbClr val="000000"/>
                </a:solidFill>
                <a:latin typeface="Arial" pitchFamily="34" charset="0"/>
              </a:rPr>
              <a:t>A possible denormalization situation:</a:t>
            </a:r>
          </a:p>
          <a:p>
            <a:r>
              <a:rPr lang="en-US" altLang="en-US" sz="2000" dirty="0">
                <a:solidFill>
                  <a:srgbClr val="000000"/>
                </a:solidFill>
                <a:latin typeface="Arial" pitchFamily="34" charset="0"/>
              </a:rPr>
              <a:t>reference data</a:t>
            </a:r>
          </a:p>
        </p:txBody>
      </p:sp>
      <p:sp>
        <p:nvSpPr>
          <p:cNvPr id="28677" name="Text Box 4"/>
          <p:cNvSpPr txBox="1">
            <a:spLocks noChangeArrowheads="1"/>
          </p:cNvSpPr>
          <p:nvPr/>
        </p:nvSpPr>
        <p:spPr bwMode="auto">
          <a:xfrm>
            <a:off x="7086600" y="3581400"/>
            <a:ext cx="1387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latin typeface="Times New Roman" pitchFamily="18" charset="0"/>
              </a:rPr>
              <a:t>Extra table access required </a:t>
            </a:r>
          </a:p>
        </p:txBody>
      </p:sp>
      <p:sp>
        <p:nvSpPr>
          <p:cNvPr id="28678" name="Text Box 5"/>
          <p:cNvSpPr txBox="1">
            <a:spLocks noChangeArrowheads="1"/>
          </p:cNvSpPr>
          <p:nvPr/>
        </p:nvSpPr>
        <p:spPr bwMode="auto">
          <a:xfrm>
            <a:off x="6096000" y="5029200"/>
            <a:ext cx="2149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a:solidFill>
                  <a:srgbClr val="990000"/>
                </a:solidFill>
                <a:latin typeface="Times New Roman" pitchFamily="18" charset="0"/>
              </a:rPr>
              <a:t>Data duplication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609600" y="76200"/>
            <a:ext cx="7086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276483" name="Rectangle 3"/>
          <p:cNvSpPr>
            <a:spLocks noGrp="1" noChangeArrowheads="1"/>
          </p:cNvSpPr>
          <p:nvPr>
            <p:ph idx="1"/>
          </p:nvPr>
        </p:nvSpPr>
        <p:spPr>
          <a:xfrm>
            <a:off x="457200" y="1600200"/>
            <a:ext cx="8229600" cy="4495800"/>
          </a:xfrm>
        </p:spPr>
        <p:txBody>
          <a:bodyPr>
            <a:norm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terms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the physical database design process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Choose storage formats for attributes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Select appropriate file organizations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three types of file organization</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indexes and their appropriate use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Translate a database model into efficient structures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Know when and how to use denormalization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228600"/>
            <a:ext cx="7772400" cy="11430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Denormalize with caution</a:t>
            </a:r>
          </a:p>
        </p:txBody>
      </p:sp>
      <p:sp>
        <p:nvSpPr>
          <p:cNvPr id="252931" name="Rectangle 3"/>
          <p:cNvSpPr>
            <a:spLocks noGrp="1" noChangeArrowheads="1"/>
          </p:cNvSpPr>
          <p:nvPr>
            <p:ph idx="1"/>
          </p:nvPr>
        </p:nvSpPr>
        <p:spPr>
          <a:xfrm>
            <a:off x="533400" y="1447800"/>
            <a:ext cx="80010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Denormalization can</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Increase chance of errors and inconsistencies</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Reintroduce anomalies</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Force reprogramming when business rules change</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Perhaps other methods could be used to improve performance of joins</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Organization of tables in the database (file organization and clustering)</a:t>
            </a:r>
          </a:p>
          <a:p>
            <a:pPr lvl="1" eaLnBrk="1" fontAlgn="auto" hangingPunct="1">
              <a:lnSpc>
                <a:spcPct val="90000"/>
              </a:lnSpc>
              <a:spcAft>
                <a:spcPts val="0"/>
              </a:spcAft>
              <a:defRPr/>
            </a:pPr>
            <a:r>
              <a:rPr lang="en-US" dirty="0" smtClean="0">
                <a:solidFill>
                  <a:srgbClr val="000000"/>
                </a:solidFill>
                <a:effectLst>
                  <a:outerShdw blurRad="38100" dist="38100" dir="2700000" algn="tl">
                    <a:srgbClr val="FFFFFF"/>
                  </a:outerShdw>
                </a:effectLst>
              </a:rPr>
              <a:t>Proper query design and optimization</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152400"/>
            <a:ext cx="7772400" cy="11430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Partitioning</a:t>
            </a:r>
          </a:p>
        </p:txBody>
      </p:sp>
      <p:sp>
        <p:nvSpPr>
          <p:cNvPr id="252931" name="Rectangle 3"/>
          <p:cNvSpPr>
            <a:spLocks noGrp="1" noChangeArrowheads="1"/>
          </p:cNvSpPr>
          <p:nvPr>
            <p:ph idx="1"/>
          </p:nvPr>
        </p:nvSpPr>
        <p:spPr>
          <a:xfrm>
            <a:off x="304800" y="1371600"/>
            <a:ext cx="8458200" cy="4648200"/>
          </a:xfrm>
        </p:spPr>
        <p:txBody>
          <a:bodyPr lIns="90488" tIns="44450" rIns="90488" bIns="44450">
            <a:noAutofit/>
          </a:bodyPr>
          <a:lstStyle/>
          <a:p>
            <a:pPr eaLnBrk="1" fontAlgn="auto" hangingPunct="1">
              <a:lnSpc>
                <a:spcPct val="9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Horizontal Partitioning</a:t>
            </a:r>
            <a:r>
              <a:rPr lang="en-US" sz="2800" dirty="0" smtClean="0">
                <a:solidFill>
                  <a:srgbClr val="000000"/>
                </a:solidFill>
                <a:effectLst>
                  <a:outerShdw blurRad="38100" dist="38100" dir="2700000" algn="tl">
                    <a:srgbClr val="FFFFFF"/>
                  </a:outerShdw>
                </a:effectLst>
              </a:rPr>
              <a:t>: Distributing the rows of a logical relation into several separate tables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Useful for situations where different users need access to different rows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Three types: Key Range Partitioning, Hash Partitioning, or Composite Partitioning</a:t>
            </a:r>
          </a:p>
          <a:p>
            <a:pPr eaLnBrk="1" fontAlgn="auto" hangingPunct="1">
              <a:lnSpc>
                <a:spcPct val="9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Vertical Partitioning</a:t>
            </a:r>
            <a:r>
              <a:rPr lang="en-US" sz="2800" dirty="0" smtClean="0">
                <a:solidFill>
                  <a:srgbClr val="000000"/>
                </a:solidFill>
                <a:effectLst>
                  <a:outerShdw blurRad="38100" dist="38100" dir="2700000" algn="tl">
                    <a:srgbClr val="FFFFFF"/>
                  </a:outerShdw>
                </a:effectLst>
              </a:rPr>
              <a:t>: Distributing the columns of a logical relation into several separate physical tables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Useful for situations where different users need access to different columns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The primary key must be repeated in each file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Combinations of Horizontal and Vertical</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304800"/>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Partitioning pros and cons</a:t>
            </a:r>
          </a:p>
        </p:txBody>
      </p:sp>
      <p:sp>
        <p:nvSpPr>
          <p:cNvPr id="253955" name="Rectangle 3"/>
          <p:cNvSpPr>
            <a:spLocks noGrp="1" noChangeArrowheads="1"/>
          </p:cNvSpPr>
          <p:nvPr>
            <p:ph idx="1"/>
          </p:nvPr>
        </p:nvSpPr>
        <p:spPr>
          <a:xfrm>
            <a:off x="228600" y="1371600"/>
            <a:ext cx="8686800" cy="4114800"/>
          </a:xfrm>
        </p:spPr>
        <p:txBody>
          <a:bodyPr lIns="90488" tIns="44450" rIns="90488" bIns="44450">
            <a:noAutofit/>
          </a:bodyPr>
          <a:lstStyle/>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Advantages of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Efficiency: Records used together are grouped together</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Local optimization: Each partition can be optimized for performance</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Security: data not relevant to users are segregated</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Recovery and uptime: smaller files take less time to back up</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Load balancing: Partitions stored on different disks, reduces contention</a:t>
            </a:r>
          </a:p>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Disadvantages of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Inconsistent access speed: Slow retrievals across partitions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Complexity: Non-transparent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Extra space or update time: Duplicate data; access from multiple partitions</a:t>
            </a:r>
          </a:p>
          <a:p>
            <a:pPr lvl="1" eaLnBrk="1" fontAlgn="auto" hangingPunct="1">
              <a:lnSpc>
                <a:spcPct val="80000"/>
              </a:lnSpc>
              <a:spcAft>
                <a:spcPts val="0"/>
              </a:spcAft>
              <a:buFont typeface="Wingdings" pitchFamily="2" charset="2"/>
              <a:buNone/>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0"/>
            <a:ext cx="8686800" cy="13716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Oracle’s Horizontal Partitioning</a:t>
            </a:r>
          </a:p>
        </p:txBody>
      </p:sp>
      <p:sp>
        <p:nvSpPr>
          <p:cNvPr id="253955" name="Rectangle 3"/>
          <p:cNvSpPr>
            <a:spLocks noGrp="1" noChangeArrowheads="1"/>
          </p:cNvSpPr>
          <p:nvPr>
            <p:ph idx="1"/>
          </p:nvPr>
        </p:nvSpPr>
        <p:spPr>
          <a:xfrm>
            <a:off x="457200" y="1219200"/>
            <a:ext cx="8229600" cy="4114800"/>
          </a:xfrm>
        </p:spPr>
        <p:txBody>
          <a:bodyPr lIns="90488" tIns="44450" rIns="90488" bIns="44450">
            <a:no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Range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Partitions defined by range of field values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Could result in unbalanced distribution of rows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Like-valued fields share partitions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Hash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Partitions defined via hash functions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Will guarantee balanced distribution of rows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Partition could contain widely varying valued fields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List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Based on predefined lists of values for the partitioning key</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Composite partitioning</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Combination of the other approaches</a:t>
            </a:r>
          </a:p>
          <a:p>
            <a:pPr lvl="1" eaLnBrk="1" fontAlgn="auto" hangingPunct="1">
              <a:lnSpc>
                <a:spcPct val="80000"/>
              </a:lnSpc>
              <a:spcAft>
                <a:spcPts val="0"/>
              </a:spcAft>
              <a:buFont typeface="Wingdings" pitchFamily="2" charset="2"/>
              <a:buNone/>
              <a:defRPr/>
            </a:pPr>
            <a:endParaRPr lang="en-US" sz="2000"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Vertical Partitioning</a:t>
            </a:r>
            <a:endParaRPr lang="en-US" dirty="0"/>
          </a:p>
        </p:txBody>
      </p:sp>
      <p:sp>
        <p:nvSpPr>
          <p:cNvPr id="3" name="Content Placeholder 2"/>
          <p:cNvSpPr>
            <a:spLocks noGrp="1"/>
          </p:cNvSpPr>
          <p:nvPr>
            <p:ph idx="1"/>
          </p:nvPr>
        </p:nvSpPr>
        <p:spPr>
          <a:xfrm>
            <a:off x="228600" y="1341438"/>
            <a:ext cx="8686800" cy="4525962"/>
          </a:xfrm>
        </p:spPr>
        <p:txBody>
          <a:bodyPr/>
          <a:lstStyle/>
          <a:p>
            <a:r>
              <a:rPr lang="en-US" dirty="0"/>
              <a:t>Distribution of the columns </a:t>
            </a:r>
            <a:r>
              <a:rPr lang="en-US" dirty="0" smtClean="0"/>
              <a:t>of a </a:t>
            </a:r>
            <a:r>
              <a:rPr lang="en-US" dirty="0"/>
              <a:t>logical relation into </a:t>
            </a:r>
            <a:r>
              <a:rPr lang="en-US" dirty="0" smtClean="0"/>
              <a:t>several separate </a:t>
            </a:r>
            <a:r>
              <a:rPr lang="en-US" dirty="0"/>
              <a:t>physical tables</a:t>
            </a:r>
            <a:r>
              <a:rPr lang="en-US" dirty="0" smtClean="0"/>
              <a:t>.</a:t>
            </a:r>
            <a:endParaRPr lang="en-US" dirty="0"/>
          </a:p>
          <a:p>
            <a:r>
              <a:rPr lang="en-US" dirty="0" smtClean="0"/>
              <a:t>Example: </a:t>
            </a:r>
          </a:p>
          <a:p>
            <a:pPr lvl="1"/>
            <a:r>
              <a:rPr lang="en-US" dirty="0" smtClean="0"/>
              <a:t>One PART table involving accounting, engineering, and sales attributes.</a:t>
            </a:r>
          </a:p>
          <a:p>
            <a:pPr lvl="1"/>
            <a:r>
              <a:rPr lang="en-US" dirty="0" smtClean="0"/>
              <a:t>Split into three, each with the same Product ID, one for each user group.</a:t>
            </a:r>
          </a:p>
          <a:p>
            <a:pPr lvl="1"/>
            <a:r>
              <a:rPr lang="en-US" dirty="0" smtClean="0"/>
              <a:t>This reduces demand on individual relations.</a:t>
            </a:r>
          </a:p>
          <a:p>
            <a:pPr lvl="1"/>
            <a:r>
              <a:rPr lang="en-US" dirty="0" smtClean="0"/>
              <a:t>When combinations of data are required, perform join queries for all needed relations.</a:t>
            </a:r>
          </a:p>
          <a:p>
            <a:endParaRPr lang="en-US" dirty="0"/>
          </a:p>
          <a:p>
            <a:endParaRPr lang="en-US" dirty="0"/>
          </a:p>
        </p:txBody>
      </p:sp>
    </p:spTree>
    <p:extLst>
      <p:ext uri="{BB962C8B-B14F-4D97-AF65-F5344CB8AC3E}">
        <p14:creationId xmlns:p14="http://schemas.microsoft.com/office/powerpoint/2010/main" val="450869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304800" y="152400"/>
            <a:ext cx="8763000" cy="11430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Designing Physical database Files</a:t>
            </a:r>
          </a:p>
        </p:txBody>
      </p:sp>
      <p:sp>
        <p:nvSpPr>
          <p:cNvPr id="256003" name="Rectangle 3"/>
          <p:cNvSpPr>
            <a:spLocks noGrp="1" noChangeArrowheads="1"/>
          </p:cNvSpPr>
          <p:nvPr>
            <p:ph idx="1"/>
          </p:nvPr>
        </p:nvSpPr>
        <p:spPr>
          <a:xfrm>
            <a:off x="381000" y="1295400"/>
            <a:ext cx="83820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Physical File: </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 named portion of secondary memory allocated for the purpose of storing physical records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Tablespace–named logical storage unit in which data from multiple tables/views/objects can be stored</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Tablespace components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Segment – a table, index, or partition</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Extent–contiguous section of disk space</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Data block – smallest unit of storage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7"/>
          <p:cNvSpPr txBox="1">
            <a:spLocks noChangeArrowheads="1"/>
          </p:cNvSpPr>
          <p:nvPr/>
        </p:nvSpPr>
        <p:spPr bwMode="auto">
          <a:xfrm>
            <a:off x="762000" y="228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5-6 </a:t>
            </a:r>
            <a:r>
              <a:rPr lang="en-US" altLang="en-US" sz="2000" dirty="0">
                <a:solidFill>
                  <a:srgbClr val="000000"/>
                </a:solidFill>
                <a:latin typeface="Arial" pitchFamily="34" charset="0"/>
              </a:rPr>
              <a:t>DBMS terminology in an Oracle </a:t>
            </a:r>
            <a:r>
              <a:rPr lang="en-US" altLang="en-US" sz="2000" dirty="0" smtClean="0">
                <a:solidFill>
                  <a:srgbClr val="000000"/>
                </a:solidFill>
                <a:latin typeface="Arial" pitchFamily="34" charset="0"/>
              </a:rPr>
              <a:t>12c </a:t>
            </a:r>
            <a:r>
              <a:rPr lang="en-US" altLang="en-US" sz="2000" dirty="0">
                <a:solidFill>
                  <a:srgbClr val="000000"/>
                </a:solidFill>
                <a:latin typeface="Arial" pitchFamily="34" charset="0"/>
              </a:rPr>
              <a:t>environment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762000"/>
            <a:ext cx="7962900"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76200"/>
            <a:ext cx="8229600" cy="13716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File Organizations</a:t>
            </a:r>
          </a:p>
        </p:txBody>
      </p:sp>
      <p:sp>
        <p:nvSpPr>
          <p:cNvPr id="273411" name="Rectangle 3"/>
          <p:cNvSpPr>
            <a:spLocks noGrp="1" noChangeArrowheads="1"/>
          </p:cNvSpPr>
          <p:nvPr>
            <p:ph idx="1"/>
          </p:nvPr>
        </p:nvSpPr>
        <p:spPr>
          <a:xfrm>
            <a:off x="457200" y="1219200"/>
            <a:ext cx="8229600" cy="4114800"/>
          </a:xfrm>
        </p:spPr>
        <p:txBody>
          <a:bodyPr>
            <a:noAutofit/>
          </a:bodyPr>
          <a:lstStyle/>
          <a:p>
            <a:pPr eaLnBrk="1" fontAlgn="auto" hangingPunct="1">
              <a:lnSpc>
                <a:spcPct val="80000"/>
              </a:lnSpc>
              <a:spcAft>
                <a:spcPts val="0"/>
              </a:spcAft>
              <a:buFont typeface="Wingdings 2"/>
              <a:buChar char=""/>
              <a:defRPr/>
            </a:pPr>
            <a:r>
              <a:rPr lang="en-US" sz="2600" dirty="0" smtClean="0">
                <a:solidFill>
                  <a:srgbClr val="000000"/>
                </a:solidFill>
                <a:effectLst>
                  <a:outerShdw blurRad="38100" dist="38100" dir="2700000" algn="tl">
                    <a:srgbClr val="FFFFFF"/>
                  </a:outerShdw>
                </a:effectLst>
              </a:rPr>
              <a:t>Technique for physically arranging records of a file on secondary storage</a:t>
            </a:r>
          </a:p>
          <a:p>
            <a:pPr eaLnBrk="1" fontAlgn="auto" hangingPunct="1">
              <a:lnSpc>
                <a:spcPct val="80000"/>
              </a:lnSpc>
              <a:spcAft>
                <a:spcPts val="0"/>
              </a:spcAft>
              <a:buFont typeface="Wingdings 2"/>
              <a:buChar char=""/>
              <a:defRPr/>
            </a:pPr>
            <a:r>
              <a:rPr lang="en-US" sz="2600" dirty="0" smtClean="0">
                <a:solidFill>
                  <a:srgbClr val="000000"/>
                </a:solidFill>
                <a:effectLst>
                  <a:outerShdw blurRad="38100" dist="38100" dir="2700000" algn="tl">
                    <a:srgbClr val="FFFFFF"/>
                  </a:outerShdw>
                </a:effectLst>
              </a:rPr>
              <a:t>Factors for selecting file organization: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Fast data retrieval and throughput</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Efficient storage space utilization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Protection from failure and data loss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Minimizing need for reorganization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Accommodating growth</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Security from unauthorized use</a:t>
            </a:r>
          </a:p>
          <a:p>
            <a:pPr eaLnBrk="1" fontAlgn="auto" hangingPunct="1">
              <a:lnSpc>
                <a:spcPct val="80000"/>
              </a:lnSpc>
              <a:spcAft>
                <a:spcPts val="0"/>
              </a:spcAft>
              <a:buFont typeface="Wingdings 2"/>
              <a:buChar char=""/>
              <a:defRPr/>
            </a:pPr>
            <a:r>
              <a:rPr lang="en-US" sz="2600" dirty="0" smtClean="0">
                <a:solidFill>
                  <a:srgbClr val="000000"/>
                </a:solidFill>
                <a:effectLst>
                  <a:outerShdw blurRad="38100" dist="38100" dir="2700000" algn="tl">
                    <a:srgbClr val="FFFFFF"/>
                  </a:outerShdw>
                </a:effectLst>
              </a:rPr>
              <a:t>Types of file organizations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Heap – no particular order</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Sequential</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Indexed</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Hashed</a:t>
            </a:r>
          </a:p>
          <a:p>
            <a:pPr lvl="1" eaLnBrk="1" fontAlgn="auto" hangingPunct="1">
              <a:lnSpc>
                <a:spcPct val="8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38125"/>
            <a:ext cx="5438775" cy="638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68" name="Text Box 3"/>
          <p:cNvSpPr txBox="1">
            <a:spLocks noChangeArrowheads="1"/>
          </p:cNvSpPr>
          <p:nvPr/>
        </p:nvSpPr>
        <p:spPr bwMode="auto">
          <a:xfrm>
            <a:off x="365125" y="269875"/>
            <a:ext cx="2378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5-7a </a:t>
            </a:r>
            <a:r>
              <a:rPr lang="en-US" altLang="en-US" sz="2400" b="1">
                <a:solidFill>
                  <a:srgbClr val="000000"/>
                </a:solidFill>
                <a:latin typeface="Arial" pitchFamily="34" charset="0"/>
              </a:rPr>
              <a:t>Sequential file organization</a:t>
            </a:r>
            <a:endParaRPr lang="en-US" altLang="en-US" sz="2400" b="1" i="1">
              <a:solidFill>
                <a:srgbClr val="000000"/>
              </a:solidFill>
              <a:latin typeface="Arial" pitchFamily="34" charset="0"/>
            </a:endParaRPr>
          </a:p>
        </p:txBody>
      </p:sp>
      <p:sp>
        <p:nvSpPr>
          <p:cNvPr id="36869" name="Text Box 4"/>
          <p:cNvSpPr txBox="1">
            <a:spLocks noChangeArrowheads="1"/>
          </p:cNvSpPr>
          <p:nvPr/>
        </p:nvSpPr>
        <p:spPr bwMode="auto">
          <a:xfrm>
            <a:off x="3375025" y="4759607"/>
            <a:ext cx="214947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dirty="0" smtClean="0">
                <a:solidFill>
                  <a:srgbClr val="990000"/>
                </a:solidFill>
                <a:latin typeface="Arial" pitchFamily="34" charset="0"/>
              </a:rPr>
              <a:t>If this were a heap,</a:t>
            </a:r>
            <a:endParaRPr lang="en-US" altLang="en-US" sz="2400" b="1" i="1" dirty="0">
              <a:solidFill>
                <a:srgbClr val="990000"/>
              </a:solidFill>
              <a:latin typeface="Arial" pitchFamily="34" charset="0"/>
            </a:endParaRPr>
          </a:p>
          <a:p>
            <a:pPr eaLnBrk="1" hangingPunct="1">
              <a:spcBef>
                <a:spcPct val="20000"/>
              </a:spcBef>
              <a:buClr>
                <a:schemeClr val="accent2"/>
              </a:buClr>
              <a:buSzPct val="80000"/>
              <a:buFont typeface="Wingdings" pitchFamily="2" charset="2"/>
              <a:buNone/>
            </a:pPr>
            <a:r>
              <a:rPr lang="en-US" altLang="en-US" dirty="0">
                <a:solidFill>
                  <a:srgbClr val="990000"/>
                </a:solidFill>
                <a:latin typeface="Arial" pitchFamily="34" charset="0"/>
              </a:rPr>
              <a:t>Average time to find desired record = </a:t>
            </a:r>
            <a:r>
              <a:rPr lang="en-US" altLang="en-US" b="1" u="sng" dirty="0">
                <a:solidFill>
                  <a:srgbClr val="990000"/>
                </a:solidFill>
                <a:latin typeface="Arial" pitchFamily="34" charset="0"/>
              </a:rPr>
              <a:t>n/2</a:t>
            </a:r>
          </a:p>
        </p:txBody>
      </p:sp>
      <p:sp>
        <p:nvSpPr>
          <p:cNvPr id="36870" name="Rectangle 8"/>
          <p:cNvSpPr>
            <a:spLocks noChangeArrowheads="1"/>
          </p:cNvSpPr>
          <p:nvPr/>
        </p:nvSpPr>
        <p:spPr bwMode="auto">
          <a:xfrm>
            <a:off x="228600" y="2819400"/>
            <a:ext cx="2514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a:solidFill>
                  <a:srgbClr val="990000"/>
                </a:solidFill>
                <a:latin typeface="Times New Roman" pitchFamily="18" charset="0"/>
              </a:rPr>
              <a:t>	Records of the file are stored in sequence by the primary key field values.</a:t>
            </a:r>
          </a:p>
        </p:txBody>
      </p:sp>
      <p:sp>
        <p:nvSpPr>
          <p:cNvPr id="9" name="Text Box 4"/>
          <p:cNvSpPr txBox="1">
            <a:spLocks noChangeArrowheads="1"/>
          </p:cNvSpPr>
          <p:nvPr/>
        </p:nvSpPr>
        <p:spPr bwMode="auto">
          <a:xfrm>
            <a:off x="3375024" y="2789293"/>
            <a:ext cx="2149475" cy="174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dirty="0" smtClean="0">
                <a:solidFill>
                  <a:srgbClr val="990000"/>
                </a:solidFill>
                <a:latin typeface="Arial" pitchFamily="34" charset="0"/>
              </a:rPr>
              <a:t>Sequential storage:</a:t>
            </a:r>
            <a:endParaRPr lang="en-US" altLang="en-US" sz="2400" b="1" i="1" dirty="0">
              <a:solidFill>
                <a:srgbClr val="990000"/>
              </a:solidFill>
              <a:latin typeface="Arial" pitchFamily="34" charset="0"/>
            </a:endParaRPr>
          </a:p>
          <a:p>
            <a:pPr eaLnBrk="1" hangingPunct="1">
              <a:spcBef>
                <a:spcPct val="20000"/>
              </a:spcBef>
              <a:buClr>
                <a:schemeClr val="accent2"/>
              </a:buClr>
              <a:buSzPct val="80000"/>
              <a:buFont typeface="Wingdings" pitchFamily="2" charset="2"/>
              <a:buNone/>
            </a:pPr>
            <a:r>
              <a:rPr lang="en-US" altLang="en-US" dirty="0">
                <a:solidFill>
                  <a:srgbClr val="990000"/>
                </a:solidFill>
                <a:latin typeface="Arial" pitchFamily="34" charset="0"/>
              </a:rPr>
              <a:t>Average time to find desired record = </a:t>
            </a:r>
            <a:r>
              <a:rPr lang="en-US" altLang="en-US" sz="2000" b="1" dirty="0" smtClean="0">
                <a:solidFill>
                  <a:srgbClr val="990000"/>
                </a:solidFill>
                <a:latin typeface="Arial" pitchFamily="34" charset="0"/>
              </a:rPr>
              <a:t>log</a:t>
            </a:r>
            <a:r>
              <a:rPr lang="en-US" altLang="en-US" sz="2000" b="1" baseline="-25000" dirty="0" smtClean="0">
                <a:solidFill>
                  <a:srgbClr val="990000"/>
                </a:solidFill>
                <a:latin typeface="Arial" pitchFamily="34" charset="0"/>
              </a:rPr>
              <a:t>2</a:t>
            </a:r>
            <a:r>
              <a:rPr lang="en-US" altLang="en-US" sz="2000" b="1" dirty="0" smtClean="0">
                <a:solidFill>
                  <a:srgbClr val="990000"/>
                </a:solidFill>
                <a:latin typeface="Arial" pitchFamily="34" charset="0"/>
              </a:rPr>
              <a:t>n</a:t>
            </a:r>
            <a:endParaRPr lang="en-US" altLang="en-US" sz="2000" b="1" dirty="0">
              <a:solidFill>
                <a:srgbClr val="990000"/>
              </a:solidFill>
              <a:latin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85800" y="152400"/>
            <a:ext cx="7772400" cy="11430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Indexed File Organizations</a:t>
            </a:r>
          </a:p>
        </p:txBody>
      </p:sp>
      <p:sp>
        <p:nvSpPr>
          <p:cNvPr id="258051" name="Rectangle 3"/>
          <p:cNvSpPr>
            <a:spLocks noGrp="1" noChangeArrowheads="1"/>
          </p:cNvSpPr>
          <p:nvPr>
            <p:ph idx="1"/>
          </p:nvPr>
        </p:nvSpPr>
        <p:spPr>
          <a:xfrm>
            <a:off x="304800" y="1295400"/>
            <a:ext cx="8534400" cy="4114800"/>
          </a:xfrm>
        </p:spPr>
        <p:txBody>
          <a:bodyPr lIns="90488" tIns="44450" rIns="90488" bIns="44450">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Storage of records sequentially or nonsequentially with an index that allows software to locate individual records</a:t>
            </a:r>
          </a:p>
          <a:p>
            <a:pPr eaLnBrk="1" fontAlgn="auto" hangingPunct="1">
              <a:lnSpc>
                <a:spcPct val="90000"/>
              </a:lnSpc>
              <a:spcAft>
                <a:spcPts val="0"/>
              </a:spcAft>
              <a:buFont typeface="Wingdings 2"/>
              <a:buChar char=""/>
              <a:defRPr/>
            </a:pPr>
            <a:r>
              <a:rPr lang="en-US" b="1" dirty="0" smtClean="0">
                <a:solidFill>
                  <a:srgbClr val="000000"/>
                </a:solidFill>
                <a:effectLst>
                  <a:outerShdw blurRad="38100" dist="38100" dir="2700000" algn="tl">
                    <a:srgbClr val="FFFFFF"/>
                  </a:outerShdw>
                </a:effectLst>
              </a:rPr>
              <a:t>Index</a:t>
            </a:r>
            <a:r>
              <a:rPr lang="en-US" dirty="0" smtClean="0">
                <a:solidFill>
                  <a:srgbClr val="000000"/>
                </a:solidFill>
                <a:effectLst>
                  <a:outerShdw blurRad="38100" dist="38100" dir="2700000" algn="tl">
                    <a:srgbClr val="FFFFFF"/>
                  </a:outerShdw>
                </a:effectLst>
              </a:rPr>
              <a:t>: a table or other data structure used to determine in a file the location of records that satisfy some condition</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Primary keys are automatically indexed</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Other fields or combinations of fields can also be indexed; these are called secondary keys (or </a:t>
            </a:r>
            <a:r>
              <a:rPr lang="en-US" dirty="0" err="1" smtClean="0">
                <a:solidFill>
                  <a:srgbClr val="000000"/>
                </a:solidFill>
                <a:effectLst>
                  <a:outerShdw blurRad="38100" dist="38100" dir="2700000" algn="tl">
                    <a:srgbClr val="FFFFFF"/>
                  </a:outerShdw>
                </a:effectLst>
              </a:rPr>
              <a:t>nonunique</a:t>
            </a:r>
            <a:r>
              <a:rPr lang="en-US" dirty="0" smtClean="0">
                <a:solidFill>
                  <a:srgbClr val="000000"/>
                </a:solidFill>
                <a:effectLst>
                  <a:outerShdw blurRad="38100" dist="38100" dir="2700000" algn="tl">
                    <a:srgbClr val="FFFFFF"/>
                  </a:outerShdw>
                </a:effectLst>
              </a:rPr>
              <a:t> keys)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304800"/>
            <a:ext cx="69342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Physical Database Design</a:t>
            </a:r>
          </a:p>
        </p:txBody>
      </p:sp>
      <p:sp>
        <p:nvSpPr>
          <p:cNvPr id="237571"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Purpose–translate the logical description of data into the </a:t>
            </a:r>
            <a:r>
              <a:rPr lang="en-US" sz="3600" i="1" dirty="0" smtClean="0">
                <a:solidFill>
                  <a:srgbClr val="000000"/>
                </a:solidFill>
                <a:effectLst>
                  <a:outerShdw blurRad="38100" dist="38100" dir="2700000" algn="tl">
                    <a:srgbClr val="FFFFFF"/>
                  </a:outerShdw>
                </a:effectLst>
              </a:rPr>
              <a:t>technical specifications</a:t>
            </a:r>
            <a:r>
              <a:rPr lang="en-US" sz="3600" dirty="0" smtClean="0">
                <a:solidFill>
                  <a:srgbClr val="000000"/>
                </a:solidFill>
                <a:effectLst>
                  <a:outerShdw blurRad="38100" dist="38100" dir="2700000" algn="tl">
                    <a:srgbClr val="FFFFFF"/>
                  </a:outerShdw>
                </a:effectLst>
              </a:rPr>
              <a:t> for storing and retrieving data</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Goal–create a design for storing data that will provide </a:t>
            </a:r>
            <a:r>
              <a:rPr lang="en-US" sz="3600" i="1" dirty="0" smtClean="0">
                <a:solidFill>
                  <a:srgbClr val="000000"/>
                </a:solidFill>
                <a:effectLst>
                  <a:outerShdw blurRad="38100" dist="38100" dir="2700000" algn="tl">
                    <a:srgbClr val="FFFFFF"/>
                  </a:outerShdw>
                </a:effectLst>
              </a:rPr>
              <a:t>adequate performance</a:t>
            </a:r>
            <a:r>
              <a:rPr lang="en-US" sz="3600" dirty="0" smtClean="0">
                <a:solidFill>
                  <a:srgbClr val="000000"/>
                </a:solidFill>
                <a:effectLst>
                  <a:outerShdw blurRad="38100" dist="38100" dir="2700000" algn="tl">
                    <a:srgbClr val="FFFFFF"/>
                  </a:outerShdw>
                </a:effectLst>
              </a:rPr>
              <a:t> and ensure </a:t>
            </a:r>
            <a:r>
              <a:rPr lang="en-US" sz="3600" i="1" dirty="0" smtClean="0">
                <a:solidFill>
                  <a:srgbClr val="000000"/>
                </a:solidFill>
                <a:effectLst>
                  <a:outerShdw blurRad="38100" dist="38100" dir="2700000" algn="tl">
                    <a:srgbClr val="FFFFFF"/>
                  </a:outerShdw>
                </a:effectLst>
              </a:rPr>
              <a:t>database integrity</a:t>
            </a:r>
            <a:r>
              <a:rPr lang="en-US" sz="3600" dirty="0" smtClean="0">
                <a:solidFill>
                  <a:srgbClr val="000000"/>
                </a:solidFill>
                <a:effectLst>
                  <a:outerShdw blurRad="38100" dist="38100" dir="2700000" algn="tl">
                    <a:srgbClr val="FFFFFF"/>
                  </a:outerShdw>
                </a:effectLst>
              </a:rPr>
              <a:t>, </a:t>
            </a:r>
            <a:r>
              <a:rPr lang="en-US" sz="3600" i="1" dirty="0" smtClean="0">
                <a:solidFill>
                  <a:srgbClr val="000000"/>
                </a:solidFill>
                <a:effectLst>
                  <a:outerShdw blurRad="38100" dist="38100" dir="2700000" algn="tl">
                    <a:srgbClr val="FFFFFF"/>
                  </a:outerShdw>
                </a:effectLst>
              </a:rPr>
              <a:t>security</a:t>
            </a:r>
            <a:r>
              <a:rPr lang="en-US" sz="3600" dirty="0" smtClean="0">
                <a:solidFill>
                  <a:srgbClr val="000000"/>
                </a:solidFill>
                <a:effectLst>
                  <a:outerShdw blurRad="38100" dist="38100" dir="2700000" algn="tl">
                    <a:srgbClr val="FFFFFF"/>
                  </a:outerShdw>
                </a:effectLst>
              </a:rPr>
              <a:t>, and </a:t>
            </a:r>
            <a:r>
              <a:rPr lang="en-US" sz="3600" i="1" dirty="0" smtClean="0">
                <a:solidFill>
                  <a:srgbClr val="000000"/>
                </a:solidFill>
                <a:effectLst>
                  <a:outerShdw blurRad="38100" dist="38100" dir="2700000" algn="tl">
                    <a:srgbClr val="FFFFFF"/>
                  </a:outerShdw>
                </a:effectLst>
              </a:rPr>
              <a:t>recoverability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609600"/>
            <a:ext cx="8296275"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916" name="Text Box 3"/>
          <p:cNvSpPr txBox="1">
            <a:spLocks noChangeArrowheads="1"/>
          </p:cNvSpPr>
          <p:nvPr/>
        </p:nvSpPr>
        <p:spPr bwMode="auto">
          <a:xfrm>
            <a:off x="1752600" y="76200"/>
            <a:ext cx="518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5-7b Indexed file organization</a:t>
            </a:r>
          </a:p>
        </p:txBody>
      </p:sp>
      <p:sp>
        <p:nvSpPr>
          <p:cNvPr id="38917" name="Text Box 4"/>
          <p:cNvSpPr txBox="1">
            <a:spLocks noChangeArrowheads="1"/>
          </p:cNvSpPr>
          <p:nvPr/>
        </p:nvSpPr>
        <p:spPr bwMode="auto">
          <a:xfrm>
            <a:off x="5562600" y="4976539"/>
            <a:ext cx="2971800"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dirty="0">
                <a:solidFill>
                  <a:srgbClr val="990000"/>
                </a:solidFill>
                <a:latin typeface="Arial" pitchFamily="34" charset="0"/>
              </a:rPr>
              <a:t>uses a </a:t>
            </a:r>
            <a:r>
              <a:rPr lang="en-US" altLang="en-US" sz="2400" b="1" i="1" dirty="0">
                <a:solidFill>
                  <a:srgbClr val="990000"/>
                </a:solidFill>
                <a:latin typeface="Arial" pitchFamily="34" charset="0"/>
              </a:rPr>
              <a:t>tree search</a:t>
            </a:r>
          </a:p>
          <a:p>
            <a:pPr eaLnBrk="1" hangingPunct="1">
              <a:spcBef>
                <a:spcPct val="20000"/>
              </a:spcBef>
              <a:buClr>
                <a:schemeClr val="accent2"/>
              </a:buClr>
              <a:buSzPct val="80000"/>
              <a:buFont typeface="Wingdings" pitchFamily="2" charset="2"/>
              <a:buNone/>
            </a:pPr>
            <a:r>
              <a:rPr lang="en-US" altLang="en-US" dirty="0">
                <a:solidFill>
                  <a:srgbClr val="990000"/>
                </a:solidFill>
                <a:latin typeface="Times New Roman" pitchFamily="18" charset="0"/>
              </a:rPr>
              <a:t>Average time to find desired record </a:t>
            </a:r>
            <a:r>
              <a:rPr lang="en-US" altLang="en-US" dirty="0" smtClean="0">
                <a:solidFill>
                  <a:srgbClr val="990000"/>
                </a:solidFill>
                <a:latin typeface="Times New Roman" pitchFamily="18" charset="0"/>
              </a:rPr>
              <a:t>based on </a:t>
            </a:r>
            <a:r>
              <a:rPr lang="en-US" altLang="en-US" i="1" dirty="0" smtClean="0">
                <a:solidFill>
                  <a:srgbClr val="990000"/>
                </a:solidFill>
                <a:latin typeface="Times New Roman" pitchFamily="18" charset="0"/>
              </a:rPr>
              <a:t>depth </a:t>
            </a:r>
            <a:r>
              <a:rPr lang="en-US" altLang="en-US" i="1" dirty="0">
                <a:solidFill>
                  <a:srgbClr val="990000"/>
                </a:solidFill>
                <a:latin typeface="Times New Roman" pitchFamily="18" charset="0"/>
              </a:rPr>
              <a:t>of the </a:t>
            </a:r>
            <a:r>
              <a:rPr lang="en-US" altLang="en-US" i="1" dirty="0" smtClean="0">
                <a:solidFill>
                  <a:srgbClr val="990000"/>
                </a:solidFill>
                <a:latin typeface="Times New Roman" pitchFamily="18" charset="0"/>
              </a:rPr>
              <a:t>tree and length of the list</a:t>
            </a:r>
            <a:endParaRPr lang="en-US" altLang="en-US" dirty="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2"/>
          <p:cNvSpPr txBox="1">
            <a:spLocks noChangeArrowheads="1"/>
          </p:cNvSpPr>
          <p:nvPr/>
        </p:nvSpPr>
        <p:spPr bwMode="auto">
          <a:xfrm>
            <a:off x="0" y="30321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a:t>
            </a:r>
            <a:r>
              <a:rPr lang="en-US" altLang="en-US" sz="2400" dirty="0" smtClean="0">
                <a:solidFill>
                  <a:srgbClr val="000000"/>
                </a:solidFill>
                <a:latin typeface="Arial" pitchFamily="34" charset="0"/>
              </a:rPr>
              <a:t>5-8 </a:t>
            </a:r>
            <a:r>
              <a:rPr lang="en-US" altLang="en-US" sz="2400" b="1" dirty="0">
                <a:solidFill>
                  <a:srgbClr val="000000"/>
                </a:solidFill>
                <a:latin typeface="Arial" pitchFamily="34" charset="0"/>
              </a:rPr>
              <a:t>Join</a:t>
            </a:r>
            <a:r>
              <a:rPr lang="en-US" altLang="en-US" sz="2400" dirty="0">
                <a:solidFill>
                  <a:srgbClr val="000000"/>
                </a:solidFill>
                <a:latin typeface="Arial" pitchFamily="34" charset="0"/>
              </a:rPr>
              <a:t> </a:t>
            </a:r>
            <a:r>
              <a:rPr lang="en-US" altLang="en-US" sz="2400" dirty="0" smtClean="0">
                <a:solidFill>
                  <a:srgbClr val="000000"/>
                </a:solidFill>
                <a:latin typeface="Arial" pitchFamily="34" charset="0"/>
              </a:rPr>
              <a:t>Indexes – to speed </a:t>
            </a:r>
            <a:r>
              <a:rPr lang="en-US" altLang="en-US" sz="2400" dirty="0">
                <a:solidFill>
                  <a:srgbClr val="000000"/>
                </a:solidFill>
                <a:latin typeface="Arial" pitchFamily="34" charset="0"/>
              </a:rPr>
              <a:t>up join operations </a:t>
            </a:r>
          </a:p>
        </p:txBody>
      </p:sp>
      <p:sp>
        <p:nvSpPr>
          <p:cNvPr id="40966" name="TextBox 7"/>
          <p:cNvSpPr txBox="1">
            <a:spLocks noChangeArrowheads="1"/>
          </p:cNvSpPr>
          <p:nvPr/>
        </p:nvSpPr>
        <p:spPr bwMode="auto">
          <a:xfrm>
            <a:off x="76200" y="1905000"/>
            <a:ext cx="152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000000"/>
                </a:solidFill>
              </a:rPr>
              <a:t>a) Join index for common non-key columns</a:t>
            </a:r>
          </a:p>
        </p:txBody>
      </p:sp>
      <p:sp>
        <p:nvSpPr>
          <p:cNvPr id="40967" name="TextBox 8"/>
          <p:cNvSpPr txBox="1">
            <a:spLocks noChangeArrowheads="1"/>
          </p:cNvSpPr>
          <p:nvPr/>
        </p:nvSpPr>
        <p:spPr bwMode="auto">
          <a:xfrm>
            <a:off x="5181600" y="990600"/>
            <a:ext cx="365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000000"/>
                </a:solidFill>
              </a:rPr>
              <a:t>b) Join index for matching foreign key (FK) and primary key (PK)</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838200"/>
            <a:ext cx="321324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665742"/>
            <a:ext cx="3401483" cy="4582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66725"/>
            <a:ext cx="6638925" cy="559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3"/>
          <p:cNvSpPr txBox="1">
            <a:spLocks noChangeArrowheads="1"/>
          </p:cNvSpPr>
          <p:nvPr/>
        </p:nvSpPr>
        <p:spPr bwMode="auto">
          <a:xfrm>
            <a:off x="0" y="303213"/>
            <a:ext cx="2514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5-7c</a:t>
            </a:r>
          </a:p>
          <a:p>
            <a:r>
              <a:rPr lang="en-US" altLang="en-US" sz="2400" b="1">
                <a:solidFill>
                  <a:srgbClr val="000000"/>
                </a:solidFill>
                <a:latin typeface="Arial" pitchFamily="34" charset="0"/>
              </a:rPr>
              <a:t>Hashed</a:t>
            </a:r>
            <a:r>
              <a:rPr lang="en-US" altLang="en-US" sz="2400">
                <a:solidFill>
                  <a:srgbClr val="000000"/>
                </a:solidFill>
                <a:latin typeface="Arial" pitchFamily="34" charset="0"/>
              </a:rPr>
              <a:t> file organization </a:t>
            </a:r>
          </a:p>
        </p:txBody>
      </p:sp>
      <p:sp>
        <p:nvSpPr>
          <p:cNvPr id="39941" name="Text Box 4"/>
          <p:cNvSpPr txBox="1">
            <a:spLocks noChangeArrowheads="1"/>
          </p:cNvSpPr>
          <p:nvPr/>
        </p:nvSpPr>
        <p:spPr bwMode="auto">
          <a:xfrm>
            <a:off x="2286000" y="4057650"/>
            <a:ext cx="24384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dirty="0">
                <a:solidFill>
                  <a:srgbClr val="990000"/>
                </a:solidFill>
                <a:latin typeface="Arial" pitchFamily="34" charset="0"/>
              </a:rPr>
              <a:t>Hash algorithm</a:t>
            </a:r>
            <a:endParaRPr lang="en-US" altLang="en-US" sz="2400" b="1" i="1" dirty="0">
              <a:solidFill>
                <a:srgbClr val="990000"/>
              </a:solidFill>
              <a:latin typeface="Arial" pitchFamily="34" charset="0"/>
            </a:endParaRPr>
          </a:p>
          <a:p>
            <a:pPr eaLnBrk="1" hangingPunct="1">
              <a:spcBef>
                <a:spcPct val="20000"/>
              </a:spcBef>
              <a:buClr>
                <a:schemeClr val="accent2"/>
              </a:buClr>
              <a:buSzPct val="80000"/>
              <a:buFont typeface="Wingdings" pitchFamily="2" charset="2"/>
              <a:buNone/>
            </a:pPr>
            <a:r>
              <a:rPr lang="en-US" altLang="en-US" dirty="0">
                <a:solidFill>
                  <a:srgbClr val="990000"/>
                </a:solidFill>
                <a:latin typeface="Times New Roman" pitchFamily="18" charset="0"/>
              </a:rPr>
              <a:t>Usually uses division-remainder to determine record position. Records with same position are grouped in lists.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721049"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57200" y="304800"/>
            <a:ext cx="64770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Clustering Files</a:t>
            </a:r>
          </a:p>
        </p:txBody>
      </p:sp>
      <p:sp>
        <p:nvSpPr>
          <p:cNvPr id="263171" name="Rectangle 3"/>
          <p:cNvSpPr>
            <a:spLocks noGrp="1" noChangeArrowheads="1"/>
          </p:cNvSpPr>
          <p:nvPr>
            <p:ph idx="1"/>
          </p:nvPr>
        </p:nvSpPr>
        <p:spPr>
          <a:xfrm>
            <a:off x="228600" y="1341438"/>
            <a:ext cx="8686800" cy="4754562"/>
          </a:xfrm>
        </p:spPr>
        <p:txBody>
          <a:bodyPr lIns="90488" tIns="44450" rIns="90488" bIns="44450">
            <a:norm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In some relational DBMSs, related records from different tables can be stored together in the same disk area</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Useful for improving performance of join operations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Primary key records of the main table are stored adjacent to associated foreign key records of the dependent table</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e.g. Oracle has a CREATE CLUSTER command</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838200"/>
          </a:xfrm>
        </p:spPr>
        <p:txBody>
          <a:bodyPr>
            <a:normAutofit/>
          </a:bodyPr>
          <a:lstStyle/>
          <a:p>
            <a:r>
              <a:rPr lang="en-US" sz="4000" dirty="0" smtClean="0"/>
              <a:t>Unique and Nonunique Indexes</a:t>
            </a:r>
            <a:endParaRPr lang="en-US" sz="4000" dirty="0"/>
          </a:p>
        </p:txBody>
      </p:sp>
      <p:sp>
        <p:nvSpPr>
          <p:cNvPr id="3" name="Content Placeholder 2"/>
          <p:cNvSpPr>
            <a:spLocks noGrp="1"/>
          </p:cNvSpPr>
          <p:nvPr>
            <p:ph idx="1"/>
          </p:nvPr>
        </p:nvSpPr>
        <p:spPr>
          <a:xfrm>
            <a:off x="152400" y="1554163"/>
            <a:ext cx="8839200" cy="4525962"/>
          </a:xfrm>
        </p:spPr>
        <p:txBody>
          <a:bodyPr/>
          <a:lstStyle/>
          <a:p>
            <a:r>
              <a:rPr lang="en-US" dirty="0" smtClean="0"/>
              <a:t>Unique (primary) Index</a:t>
            </a:r>
          </a:p>
          <a:p>
            <a:pPr lvl="1"/>
            <a:r>
              <a:rPr lang="en-US" dirty="0" smtClean="0"/>
              <a:t>Typically done for primary keys, but could also apply to other unique fields</a:t>
            </a:r>
          </a:p>
          <a:p>
            <a:pPr lvl="1"/>
            <a:endParaRPr lang="en-US" dirty="0" smtClean="0"/>
          </a:p>
          <a:p>
            <a:r>
              <a:rPr lang="en-US" dirty="0" smtClean="0"/>
              <a:t>Nonunique (secondary) index</a:t>
            </a:r>
          </a:p>
          <a:p>
            <a:pPr lvl="1"/>
            <a:r>
              <a:rPr lang="en-US" dirty="0" smtClean="0"/>
              <a:t>Done for fields that are often used to group individual entities (e.g. zip code, product category)</a:t>
            </a:r>
          </a:p>
          <a:p>
            <a:pPr lvl="1"/>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52775"/>
            <a:ext cx="59340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257800"/>
            <a:ext cx="5934075" cy="712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5190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304800"/>
            <a:ext cx="86868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Rules for Using Indexes</a:t>
            </a:r>
          </a:p>
        </p:txBody>
      </p:sp>
      <p:sp>
        <p:nvSpPr>
          <p:cNvPr id="264195" name="Rectangle 3"/>
          <p:cNvSpPr>
            <a:spLocks noGrp="1" noChangeArrowheads="1"/>
          </p:cNvSpPr>
          <p:nvPr>
            <p:ph idx="1"/>
          </p:nvPr>
        </p:nvSpPr>
        <p:spPr/>
        <p:txBody>
          <a:bodyPr lIns="90488" tIns="44450" rIns="90488" bIns="44450">
            <a:normAutofit/>
          </a:bodyPr>
          <a:lstStyle/>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Use on larger tables</a:t>
            </a:r>
          </a:p>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Index the primary key of each table</a:t>
            </a:r>
          </a:p>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Index search fields (fields frequently in WHERE clause)</a:t>
            </a:r>
          </a:p>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Fields in SQL ORDER BY and GROUP BY commands</a:t>
            </a:r>
          </a:p>
          <a:p>
            <a:pPr marL="609600" indent="-609600" eaLnBrk="1" fontAlgn="auto" hangingPunct="1">
              <a:lnSpc>
                <a:spcPct val="90000"/>
              </a:lnSpc>
              <a:spcAft>
                <a:spcPts val="0"/>
              </a:spcAft>
              <a:buSzPct val="95000"/>
              <a:buFont typeface="Wingdings" pitchFamily="2" charset="2"/>
              <a:buAutoNum type="arabicPeriod"/>
              <a:defRPr/>
            </a:pPr>
            <a:r>
              <a:rPr lang="en-US" dirty="0" smtClean="0">
                <a:solidFill>
                  <a:srgbClr val="000000"/>
                </a:solidFill>
                <a:effectLst>
                  <a:outerShdw blurRad="38100" dist="38100" dir="2700000" algn="tl">
                    <a:srgbClr val="FFFFFF"/>
                  </a:outerShdw>
                </a:effectLst>
              </a:rPr>
              <a:t>When there are &gt;100 values but not when there are &lt;30 values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838200" y="76200"/>
            <a:ext cx="8077200" cy="11430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Rules for Using Indexes (cont.)</a:t>
            </a:r>
          </a:p>
        </p:txBody>
      </p:sp>
      <p:sp>
        <p:nvSpPr>
          <p:cNvPr id="265219" name="Rectangle 3"/>
          <p:cNvSpPr>
            <a:spLocks noGrp="1" noChangeArrowheads="1"/>
          </p:cNvSpPr>
          <p:nvPr>
            <p:ph idx="1"/>
          </p:nvPr>
        </p:nvSpPr>
        <p:spPr>
          <a:xfrm>
            <a:off x="685800" y="1447800"/>
            <a:ext cx="7772400" cy="4495800"/>
          </a:xfrm>
        </p:spPr>
        <p:txBody>
          <a:bodyPr lIns="90488" tIns="44450" rIns="90488" bIns="44450">
            <a:normAutofit/>
          </a:bodyPr>
          <a:lstStyle/>
          <a:p>
            <a:pPr marL="609600" indent="-609600" eaLnBrk="1" hangingPunct="1">
              <a:lnSpc>
                <a:spcPct val="80000"/>
              </a:lnSpc>
              <a:buSzPct val="95000"/>
              <a:buFont typeface="Wingdings" pitchFamily="2" charset="2"/>
              <a:buAutoNum type="arabicPeriod" startAt="6"/>
            </a:pPr>
            <a:r>
              <a:rPr lang="en-US" altLang="en-US" sz="2800" dirty="0" smtClean="0">
                <a:solidFill>
                  <a:srgbClr val="000000"/>
                </a:solidFill>
              </a:rPr>
              <a:t>Avoid use of indexes for fields with long values; perhaps compress values first</a:t>
            </a:r>
          </a:p>
          <a:p>
            <a:pPr marL="609600" indent="-609600" eaLnBrk="1" hangingPunct="1">
              <a:lnSpc>
                <a:spcPct val="80000"/>
              </a:lnSpc>
              <a:buSzPct val="95000"/>
              <a:buFont typeface="Wingdings" pitchFamily="2" charset="2"/>
              <a:buAutoNum type="arabicPeriod" startAt="6"/>
            </a:pPr>
            <a:r>
              <a:rPr lang="en-US" altLang="en-US" sz="2800" dirty="0" smtClean="0">
                <a:solidFill>
                  <a:srgbClr val="000000"/>
                </a:solidFill>
              </a:rPr>
              <a:t>If key to index is used to determine location of record, use surrogate (like sequence number) to allow even spread in storage area</a:t>
            </a:r>
          </a:p>
          <a:p>
            <a:pPr marL="609600" indent="-609600" eaLnBrk="1" hangingPunct="1">
              <a:lnSpc>
                <a:spcPct val="80000"/>
              </a:lnSpc>
              <a:buSzPct val="95000"/>
              <a:buFont typeface="Wingdings" pitchFamily="2" charset="2"/>
              <a:buAutoNum type="arabicPeriod" startAt="6"/>
            </a:pPr>
            <a:r>
              <a:rPr lang="en-US" altLang="en-US" sz="2800" dirty="0" smtClean="0">
                <a:solidFill>
                  <a:srgbClr val="000000"/>
                </a:solidFill>
              </a:rPr>
              <a:t>DBMS may have limit on number of indexes per table and number of bytes per indexed field(s)</a:t>
            </a:r>
          </a:p>
          <a:p>
            <a:pPr marL="609600" indent="-609600" eaLnBrk="1" hangingPunct="1">
              <a:lnSpc>
                <a:spcPct val="80000"/>
              </a:lnSpc>
              <a:buSzPct val="95000"/>
              <a:buFont typeface="Wingdings" pitchFamily="2" charset="2"/>
              <a:buAutoNum type="arabicPeriod" startAt="6"/>
            </a:pPr>
            <a:r>
              <a:rPr lang="en-US" altLang="en-US" sz="2800" dirty="0" smtClean="0">
                <a:solidFill>
                  <a:srgbClr val="000000"/>
                </a:solidFill>
              </a:rPr>
              <a:t>Be careful of indexing attributes with null values; many DBMSs will not recognize null values in an index search</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57200" y="304800"/>
            <a:ext cx="6934200" cy="838200"/>
          </a:xfrm>
        </p:spPr>
        <p:txBody>
          <a:bodyPr lIns="90488" tIns="44450" rIns="90488" bIns="44450"/>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Query Optimization</a:t>
            </a:r>
          </a:p>
        </p:txBody>
      </p:sp>
      <p:sp>
        <p:nvSpPr>
          <p:cNvPr id="263171" name="Rectangle 3"/>
          <p:cNvSpPr>
            <a:spLocks noGrp="1" noChangeArrowheads="1"/>
          </p:cNvSpPr>
          <p:nvPr>
            <p:ph idx="1"/>
          </p:nvPr>
        </p:nvSpPr>
        <p:spPr>
          <a:xfrm>
            <a:off x="304800" y="1295400"/>
            <a:ext cx="8229600" cy="2743200"/>
          </a:xfrm>
        </p:spPr>
        <p:txBody>
          <a:bodyPr lIns="90488" tIns="44450" rIns="90488" bIns="44450">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Parallel query processing–possible when working in multiprocessor systems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Overriding automatic query optimization–allows for query writers to preempt the automated optimization</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Oracle example:</a:t>
            </a:r>
          </a:p>
          <a:p>
            <a:pPr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lvl="2" eaLnBrk="1" fontAlgn="auto" hangingPunct="1">
              <a:lnSpc>
                <a:spcPct val="90000"/>
              </a:lnSpc>
              <a:spcAft>
                <a:spcPts val="0"/>
              </a:spcAft>
              <a:buFont typeface="Wingdings 2" pitchFamily="18" charset="2"/>
              <a:buNone/>
              <a:defRPr/>
            </a:pPr>
            <a:r>
              <a:rPr lang="en-US" b="1" dirty="0" smtClean="0">
                <a:solidFill>
                  <a:srgbClr val="000000"/>
                </a:solidFill>
                <a:effectLst>
                  <a:outerShdw blurRad="38100" dist="38100" dir="2700000" algn="tl">
                    <a:srgbClr val="FFFFFF"/>
                  </a:outerShdw>
                </a:effectLst>
              </a:rPr>
              <a:t>/*    */ </a:t>
            </a:r>
            <a:r>
              <a:rPr lang="en-US" dirty="0" smtClean="0">
                <a:solidFill>
                  <a:srgbClr val="000000"/>
                </a:solidFill>
                <a:effectLst>
                  <a:outerShdw blurRad="38100" dist="38100" dir="2700000" algn="tl">
                    <a:srgbClr val="FFFFFF"/>
                  </a:outerShdw>
                </a:effectLst>
              </a:rPr>
              <a:t>clause is a hint to override Oracle’s default query plan</a:t>
            </a:r>
          </a:p>
          <a:p>
            <a:pPr lvl="1"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91000"/>
            <a:ext cx="592074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85800" y="15240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Physical Design Process</a:t>
            </a:r>
          </a:p>
        </p:txBody>
      </p:sp>
      <p:grpSp>
        <p:nvGrpSpPr>
          <p:cNvPr id="13316" name="Group 3"/>
          <p:cNvGrpSpPr>
            <a:grpSpLocks/>
          </p:cNvGrpSpPr>
          <p:nvPr/>
        </p:nvGrpSpPr>
        <p:grpSpPr bwMode="auto">
          <a:xfrm>
            <a:off x="304800" y="1219200"/>
            <a:ext cx="3429000" cy="4933950"/>
            <a:chOff x="192" y="912"/>
            <a:chExt cx="2160" cy="3108"/>
          </a:xfrm>
        </p:grpSpPr>
        <p:sp>
          <p:nvSpPr>
            <p:cNvPr id="13321" name="Text Box 4"/>
            <p:cNvSpPr txBox="1">
              <a:spLocks noChangeArrowheads="1"/>
            </p:cNvSpPr>
            <p:nvPr/>
          </p:nvSpPr>
          <p:spPr bwMode="auto">
            <a:xfrm>
              <a:off x="192" y="1296"/>
              <a:ext cx="2160" cy="27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Normalized relations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Volume estimates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Attribute definitions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Response time expectations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Data security needs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Backup/recovery needs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Integrity expectations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DBMS technology used</a:t>
              </a:r>
            </a:p>
          </p:txBody>
        </p:sp>
        <p:sp>
          <p:nvSpPr>
            <p:cNvPr id="13322" name="Text Box 5"/>
            <p:cNvSpPr txBox="1">
              <a:spLocks noChangeArrowheads="1"/>
            </p:cNvSpPr>
            <p:nvPr/>
          </p:nvSpPr>
          <p:spPr bwMode="auto">
            <a:xfrm>
              <a:off x="720" y="912"/>
              <a:ext cx="7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rgbClr val="0066FF"/>
                </a:buClr>
                <a:buSzPct val="80000"/>
                <a:buFont typeface="Wingdings" pitchFamily="2" charset="2"/>
                <a:buNone/>
              </a:pPr>
              <a:r>
                <a:rPr lang="en-US" altLang="en-US" sz="3200">
                  <a:solidFill>
                    <a:srgbClr val="000000"/>
                  </a:solidFill>
                  <a:latin typeface="Times New Roman" pitchFamily="18" charset="0"/>
                </a:rPr>
                <a:t>Inputs</a:t>
              </a:r>
            </a:p>
          </p:txBody>
        </p:sp>
      </p:grpSp>
      <p:grpSp>
        <p:nvGrpSpPr>
          <p:cNvPr id="13317" name="Group 6"/>
          <p:cNvGrpSpPr>
            <a:grpSpLocks/>
          </p:cNvGrpSpPr>
          <p:nvPr/>
        </p:nvGrpSpPr>
        <p:grpSpPr bwMode="auto">
          <a:xfrm>
            <a:off x="3886200" y="1295400"/>
            <a:ext cx="4800600" cy="4164013"/>
            <a:chOff x="2448" y="1056"/>
            <a:chExt cx="3024" cy="2623"/>
          </a:xfrm>
        </p:grpSpPr>
        <p:sp>
          <p:nvSpPr>
            <p:cNvPr id="13318" name="Text Box 7"/>
            <p:cNvSpPr txBox="1">
              <a:spLocks noChangeArrowheads="1"/>
            </p:cNvSpPr>
            <p:nvPr/>
          </p:nvSpPr>
          <p:spPr bwMode="auto">
            <a:xfrm>
              <a:off x="3264" y="1488"/>
              <a:ext cx="2208" cy="21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Attribute data types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Physical record descriptions   (doesn’t always match logical design)</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File organizations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Indexes and database 	architectures</a:t>
              </a:r>
            </a:p>
            <a:p>
              <a:pPr eaLnBrk="1" hangingPunct="1">
                <a:spcBef>
                  <a:spcPct val="50000"/>
                </a:spcBef>
                <a:buClr>
                  <a:srgbClr val="0066FF"/>
                </a:buClr>
                <a:buSzPct val="80000"/>
                <a:buFont typeface="Wingdings" pitchFamily="2" charset="2"/>
                <a:buChar char="l"/>
              </a:pPr>
              <a:r>
                <a:rPr lang="en-US" altLang="en-US" sz="2200">
                  <a:solidFill>
                    <a:srgbClr val="000000"/>
                  </a:solidFill>
                  <a:latin typeface="Times New Roman" pitchFamily="18" charset="0"/>
                </a:rPr>
                <a:t>Query optimization</a:t>
              </a:r>
            </a:p>
          </p:txBody>
        </p:sp>
        <p:sp>
          <p:nvSpPr>
            <p:cNvPr id="13319" name="AutoShape 8"/>
            <p:cNvSpPr>
              <a:spLocks noChangeArrowheads="1"/>
            </p:cNvSpPr>
            <p:nvPr/>
          </p:nvSpPr>
          <p:spPr bwMode="auto">
            <a:xfrm>
              <a:off x="2448" y="2400"/>
              <a:ext cx="816" cy="768"/>
            </a:xfrm>
            <a:prstGeom prst="rightArrow">
              <a:avLst>
                <a:gd name="adj1" fmla="val 50000"/>
                <a:gd name="adj2" fmla="val 2656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spcBef>
                  <a:spcPct val="20000"/>
                </a:spcBef>
                <a:buClr>
                  <a:srgbClr val="0066FF"/>
                </a:buClr>
                <a:buSzPct val="80000"/>
                <a:buFont typeface="Wingdings" pitchFamily="2" charset="2"/>
                <a:buNone/>
              </a:pPr>
              <a:r>
                <a:rPr lang="en-US" altLang="en-US" sz="2000">
                  <a:solidFill>
                    <a:srgbClr val="000000"/>
                  </a:solidFill>
                  <a:latin typeface="Times New Roman" pitchFamily="18" charset="0"/>
                </a:rPr>
                <a:t>Leads to</a:t>
              </a:r>
            </a:p>
          </p:txBody>
        </p:sp>
        <p:sp>
          <p:nvSpPr>
            <p:cNvPr id="13320" name="Text Box 9"/>
            <p:cNvSpPr txBox="1">
              <a:spLocks noChangeArrowheads="1"/>
            </p:cNvSpPr>
            <p:nvPr/>
          </p:nvSpPr>
          <p:spPr bwMode="auto">
            <a:xfrm>
              <a:off x="3792" y="1056"/>
              <a:ext cx="112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rgbClr val="0066FF"/>
                </a:buClr>
                <a:buSzPct val="80000"/>
                <a:buFont typeface="Wingdings" pitchFamily="2" charset="2"/>
                <a:buNone/>
              </a:pPr>
              <a:r>
                <a:rPr lang="en-US" altLang="en-US" sz="3200">
                  <a:solidFill>
                    <a:srgbClr val="000000"/>
                  </a:solidFill>
                  <a:latin typeface="Times New Roman" pitchFamily="18" charset="0"/>
                </a:rPr>
                <a:t>Decisions</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609600"/>
            <a:ext cx="69342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Physical Design for regulatory compliance</a:t>
            </a:r>
          </a:p>
        </p:txBody>
      </p:sp>
      <p:sp>
        <p:nvSpPr>
          <p:cNvPr id="237571" name="Rectangle 3"/>
          <p:cNvSpPr>
            <a:spLocks noGrp="1" noChangeArrowheads="1"/>
          </p:cNvSpPr>
          <p:nvPr>
            <p:ph idx="1"/>
          </p:nvPr>
        </p:nvSpPr>
        <p:spPr>
          <a:xfrm>
            <a:off x="304800" y="1722438"/>
            <a:ext cx="8686800" cy="4525962"/>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Sarbanes- Oxley Act (SOX) – protect investors by improving accuracy and reliability</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Committee of Sponsoring Organizations (COSO) of the Treadway Commission</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IT Infrastructure Library (ITIL)</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Control Objectives for Information and Related Technology (COBIT)</a:t>
            </a:r>
          </a:p>
          <a:p>
            <a:pPr eaLnBrk="1" fontAlgn="auto" hangingPunct="1">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p:txBody>
      </p:sp>
      <p:sp>
        <p:nvSpPr>
          <p:cNvPr id="14341" name="Text Box 4"/>
          <p:cNvSpPr txBox="1">
            <a:spLocks noChangeArrowheads="1"/>
          </p:cNvSpPr>
          <p:nvPr/>
        </p:nvSpPr>
        <p:spPr bwMode="auto">
          <a:xfrm>
            <a:off x="304800" y="5634038"/>
            <a:ext cx="861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b="1">
                <a:solidFill>
                  <a:srgbClr val="990000"/>
                </a:solidFill>
                <a:latin typeface="Times New Roman" pitchFamily="18" charset="0"/>
              </a:rPr>
              <a:t>Regulations and standards that impact physical design decisions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2057400" y="228600"/>
            <a:ext cx="47164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a:t>
            </a:r>
          </a:p>
        </p:txBody>
      </p:sp>
      <p:pic>
        <p:nvPicPr>
          <p:cNvPr id="2" name="Picture 1"/>
          <p:cNvPicPr>
            <a:picLocks noChangeAspect="1"/>
          </p:cNvPicPr>
          <p:nvPr/>
        </p:nvPicPr>
        <p:blipFill rotWithShape="1">
          <a:blip r:embed="rId3"/>
          <a:srcRect t="3125"/>
          <a:stretch/>
        </p:blipFill>
        <p:spPr>
          <a:xfrm>
            <a:off x="457200" y="1219200"/>
            <a:ext cx="8256761" cy="4724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t="3125"/>
          <a:stretch/>
        </p:blipFill>
        <p:spPr>
          <a:xfrm>
            <a:off x="457200" y="1219200"/>
            <a:ext cx="8256761" cy="4724400"/>
          </a:xfrm>
          <a:prstGeom prst="rect">
            <a:avLst/>
          </a:prstGeom>
        </p:spPr>
      </p:pic>
      <p:pic>
        <p:nvPicPr>
          <p:cNvPr id="16386" name="Picture 13"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83248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2057400" y="228600"/>
            <a:ext cx="5673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 (cont.)</a:t>
            </a:r>
          </a:p>
        </p:txBody>
      </p:sp>
      <p:sp>
        <p:nvSpPr>
          <p:cNvPr id="16389" name="Text Box 4"/>
          <p:cNvSpPr txBox="1">
            <a:spLocks noChangeArrowheads="1"/>
          </p:cNvSpPr>
          <p:nvPr/>
        </p:nvSpPr>
        <p:spPr bwMode="auto">
          <a:xfrm>
            <a:off x="4403725" y="2098675"/>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dirty="0">
                <a:solidFill>
                  <a:srgbClr val="990000"/>
                </a:solidFill>
                <a:latin typeface="Times New Roman" pitchFamily="18" charset="0"/>
              </a:rPr>
              <a:t>Data volumes</a:t>
            </a:r>
          </a:p>
        </p:txBody>
      </p:sp>
      <p:sp>
        <p:nvSpPr>
          <p:cNvPr id="16390" name="Rectangle 5"/>
          <p:cNvSpPr>
            <a:spLocks noChangeArrowheads="1"/>
          </p:cNvSpPr>
          <p:nvPr/>
        </p:nvSpPr>
        <p:spPr bwMode="auto">
          <a:xfrm>
            <a:off x="3048000" y="25146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1" name="Rectangle 6"/>
          <p:cNvSpPr>
            <a:spLocks noChangeArrowheads="1"/>
          </p:cNvSpPr>
          <p:nvPr/>
        </p:nvSpPr>
        <p:spPr bwMode="auto">
          <a:xfrm>
            <a:off x="1524000" y="51054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2" name="Rectangle 7"/>
          <p:cNvSpPr>
            <a:spLocks noChangeArrowheads="1"/>
          </p:cNvSpPr>
          <p:nvPr/>
        </p:nvSpPr>
        <p:spPr bwMode="auto">
          <a:xfrm>
            <a:off x="4495800" y="5105400"/>
            <a:ext cx="609600" cy="2286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3" name="Rectangle 8"/>
          <p:cNvSpPr>
            <a:spLocks noChangeArrowheads="1"/>
          </p:cNvSpPr>
          <p:nvPr/>
        </p:nvSpPr>
        <p:spPr bwMode="auto">
          <a:xfrm>
            <a:off x="7620000" y="25146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4" name="Rectangle 9"/>
          <p:cNvSpPr>
            <a:spLocks noChangeArrowheads="1"/>
          </p:cNvSpPr>
          <p:nvPr/>
        </p:nvSpPr>
        <p:spPr bwMode="auto">
          <a:xfrm>
            <a:off x="7543800" y="51054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5" name="Line 12"/>
          <p:cNvSpPr>
            <a:spLocks noChangeShapeType="1"/>
          </p:cNvSpPr>
          <p:nvPr/>
        </p:nvSpPr>
        <p:spPr bwMode="auto">
          <a:xfrm flipH="1">
            <a:off x="3352800" y="2819400"/>
            <a:ext cx="0" cy="685800"/>
          </a:xfrm>
          <a:prstGeom prst="line">
            <a:avLst/>
          </a:prstGeom>
          <a:noFill/>
          <a:ln w="158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6" name="Line 13"/>
          <p:cNvSpPr>
            <a:spLocks noChangeShapeType="1"/>
          </p:cNvSpPr>
          <p:nvPr/>
        </p:nvSpPr>
        <p:spPr bwMode="auto">
          <a:xfrm>
            <a:off x="3581400" y="3810000"/>
            <a:ext cx="1219200" cy="1295400"/>
          </a:xfrm>
          <a:prstGeom prst="line">
            <a:avLst/>
          </a:prstGeom>
          <a:noFill/>
          <a:ln w="158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7" name="Line 15"/>
          <p:cNvSpPr>
            <a:spLocks noChangeShapeType="1"/>
          </p:cNvSpPr>
          <p:nvPr/>
        </p:nvSpPr>
        <p:spPr bwMode="auto">
          <a:xfrm flipH="1">
            <a:off x="1905000" y="3810000"/>
            <a:ext cx="457200" cy="1219200"/>
          </a:xfrm>
          <a:prstGeom prst="line">
            <a:avLst/>
          </a:prstGeom>
          <a:noFill/>
          <a:ln w="158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t="3125"/>
          <a:stretch/>
        </p:blipFill>
        <p:spPr>
          <a:xfrm>
            <a:off x="457200" y="1219200"/>
            <a:ext cx="8256761" cy="4724400"/>
          </a:xfrm>
          <a:prstGeom prst="rect">
            <a:avLst/>
          </a:prstGeom>
        </p:spPr>
      </p:pic>
      <p:sp>
        <p:nvSpPr>
          <p:cNvPr id="17412" name="Text Box 2"/>
          <p:cNvSpPr txBox="1">
            <a:spLocks noChangeArrowheads="1"/>
          </p:cNvSpPr>
          <p:nvPr/>
        </p:nvSpPr>
        <p:spPr bwMode="auto">
          <a:xfrm>
            <a:off x="2057400" y="228600"/>
            <a:ext cx="5673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 (cont.)</a:t>
            </a:r>
          </a:p>
        </p:txBody>
      </p:sp>
      <p:sp>
        <p:nvSpPr>
          <p:cNvPr id="17413" name="Text Box 4"/>
          <p:cNvSpPr txBox="1">
            <a:spLocks noChangeArrowheads="1"/>
          </p:cNvSpPr>
          <p:nvPr/>
        </p:nvSpPr>
        <p:spPr bwMode="auto">
          <a:xfrm>
            <a:off x="4038600" y="1905000"/>
            <a:ext cx="2667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a:solidFill>
                  <a:srgbClr val="990000"/>
                </a:solidFill>
                <a:latin typeface="Times New Roman" pitchFamily="18" charset="0"/>
              </a:rPr>
              <a:t>Access Frequencies (per hour)</a:t>
            </a:r>
          </a:p>
        </p:txBody>
      </p:sp>
      <p:sp>
        <p:nvSpPr>
          <p:cNvPr id="17414" name="Rectangle 5"/>
          <p:cNvSpPr>
            <a:spLocks noChangeArrowheads="1"/>
          </p:cNvSpPr>
          <p:nvPr/>
        </p:nvSpPr>
        <p:spPr bwMode="auto">
          <a:xfrm>
            <a:off x="2895600" y="1219200"/>
            <a:ext cx="6096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5" name="Rectangle 6"/>
          <p:cNvSpPr>
            <a:spLocks noChangeArrowheads="1"/>
          </p:cNvSpPr>
          <p:nvPr/>
        </p:nvSpPr>
        <p:spPr bwMode="auto">
          <a:xfrm>
            <a:off x="3276600" y="4191000"/>
            <a:ext cx="533400" cy="381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6" name="Rectangle 7"/>
          <p:cNvSpPr>
            <a:spLocks noChangeArrowheads="1"/>
          </p:cNvSpPr>
          <p:nvPr/>
        </p:nvSpPr>
        <p:spPr bwMode="auto">
          <a:xfrm>
            <a:off x="4419600" y="3886200"/>
            <a:ext cx="762000" cy="2286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7" name="Rectangle 8"/>
          <p:cNvSpPr>
            <a:spLocks noChangeArrowheads="1"/>
          </p:cNvSpPr>
          <p:nvPr/>
        </p:nvSpPr>
        <p:spPr bwMode="auto">
          <a:xfrm>
            <a:off x="7543800" y="1295400"/>
            <a:ext cx="533400" cy="3048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8" name="Rectangle 9"/>
          <p:cNvSpPr>
            <a:spLocks noChangeArrowheads="1"/>
          </p:cNvSpPr>
          <p:nvPr/>
        </p:nvSpPr>
        <p:spPr bwMode="auto">
          <a:xfrm>
            <a:off x="4419600" y="5410200"/>
            <a:ext cx="2971800" cy="381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7419" name="Rectangle 10"/>
          <p:cNvSpPr>
            <a:spLocks noChangeArrowheads="1"/>
          </p:cNvSpPr>
          <p:nvPr/>
        </p:nvSpPr>
        <p:spPr bwMode="auto">
          <a:xfrm>
            <a:off x="8153400" y="2362200"/>
            <a:ext cx="533400" cy="2667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t="3125"/>
          <a:stretch/>
        </p:blipFill>
        <p:spPr>
          <a:xfrm>
            <a:off x="457200" y="1219200"/>
            <a:ext cx="8256761" cy="4724400"/>
          </a:xfrm>
          <a:prstGeom prst="rect">
            <a:avLst/>
          </a:prstGeom>
        </p:spPr>
      </p:pic>
      <p:sp>
        <p:nvSpPr>
          <p:cNvPr id="18436" name="Text Box 2"/>
          <p:cNvSpPr txBox="1">
            <a:spLocks noChangeArrowheads="1"/>
          </p:cNvSpPr>
          <p:nvPr/>
        </p:nvSpPr>
        <p:spPr bwMode="auto">
          <a:xfrm>
            <a:off x="2057400" y="228600"/>
            <a:ext cx="5673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5-1 Composite usage map</a:t>
            </a:r>
          </a:p>
          <a:p>
            <a:r>
              <a:rPr lang="en-US" altLang="en-US" sz="2400">
                <a:solidFill>
                  <a:srgbClr val="000000"/>
                </a:solidFill>
                <a:latin typeface="Arial" pitchFamily="34" charset="0"/>
              </a:rPr>
              <a:t> (Pine Valley Furniture Company) (cont.)</a:t>
            </a:r>
          </a:p>
        </p:txBody>
      </p:sp>
      <p:sp>
        <p:nvSpPr>
          <p:cNvPr id="18437" name="Text Box 4"/>
          <p:cNvSpPr txBox="1">
            <a:spLocks noChangeArrowheads="1"/>
          </p:cNvSpPr>
          <p:nvPr/>
        </p:nvSpPr>
        <p:spPr bwMode="auto">
          <a:xfrm>
            <a:off x="3810000" y="1295400"/>
            <a:ext cx="266700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spcBef>
                <a:spcPct val="20000"/>
              </a:spcBef>
              <a:buClr>
                <a:schemeClr val="accent2"/>
              </a:buClr>
              <a:buSzPct val="80000"/>
              <a:buFont typeface="Wingdings" pitchFamily="2" charset="2"/>
              <a:buNone/>
            </a:pPr>
            <a:r>
              <a:rPr lang="en-US" altLang="en-US" sz="2400" dirty="0">
                <a:solidFill>
                  <a:srgbClr val="990000"/>
                </a:solidFill>
                <a:latin typeface="Times New Roman" pitchFamily="18" charset="0"/>
              </a:rPr>
              <a:t>Usage analysis:</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rPr>
              <a:t>14,000 purchased parts accessed per hour</a:t>
            </a:r>
            <a:r>
              <a:rPr lang="en-US" altLang="en-US" sz="1600" dirty="0">
                <a:solidFill>
                  <a:srgbClr val="990000"/>
                </a:solidFill>
                <a:latin typeface="Times New Roman" pitchFamily="18" charset="0"/>
                <a:sym typeface="Wingdings" pitchFamily="2" charset="2"/>
              </a:rPr>
              <a:t> </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sym typeface="Wingdings" pitchFamily="2" charset="2"/>
              </a:rPr>
              <a:t>8000 </a:t>
            </a:r>
            <a:r>
              <a:rPr lang="en-US" altLang="en-US" sz="1600" dirty="0" smtClean="0">
                <a:solidFill>
                  <a:srgbClr val="990000"/>
                </a:solidFill>
                <a:latin typeface="Times New Roman" pitchFamily="18" charset="0"/>
                <a:sym typeface="Wingdings" pitchFamily="2" charset="2"/>
              </a:rPr>
              <a:t>supplies accessed </a:t>
            </a:r>
            <a:r>
              <a:rPr lang="en-US" altLang="en-US" sz="1600" dirty="0">
                <a:solidFill>
                  <a:srgbClr val="990000"/>
                </a:solidFill>
                <a:latin typeface="Times New Roman" pitchFamily="18" charset="0"/>
                <a:sym typeface="Wingdings" pitchFamily="2" charset="2"/>
              </a:rPr>
              <a:t>from these </a:t>
            </a:r>
            <a:r>
              <a:rPr lang="en-US" altLang="en-US" sz="1600" dirty="0" smtClean="0">
                <a:solidFill>
                  <a:srgbClr val="990000"/>
                </a:solidFill>
                <a:latin typeface="Times New Roman" pitchFamily="18" charset="0"/>
                <a:sym typeface="Wingdings" pitchFamily="2" charset="2"/>
              </a:rPr>
              <a:t>14,000 </a:t>
            </a:r>
            <a:r>
              <a:rPr lang="en-US" altLang="en-US" sz="1600" dirty="0">
                <a:solidFill>
                  <a:srgbClr val="990000"/>
                </a:solidFill>
                <a:latin typeface="Times New Roman" pitchFamily="18" charset="0"/>
                <a:sym typeface="Wingdings" pitchFamily="2" charset="2"/>
              </a:rPr>
              <a:t>purchased part accesses </a:t>
            </a:r>
          </a:p>
          <a:p>
            <a:pPr eaLnBrk="1" hangingPunct="1">
              <a:spcBef>
                <a:spcPct val="20000"/>
              </a:spcBef>
              <a:buClr>
                <a:schemeClr val="accent2"/>
              </a:buClr>
              <a:buSzPct val="80000"/>
              <a:buFont typeface="Wingdings" pitchFamily="2" charset="2"/>
              <a:buNone/>
            </a:pPr>
            <a:r>
              <a:rPr lang="en-US" altLang="en-US" sz="1600" dirty="0">
                <a:solidFill>
                  <a:srgbClr val="990000"/>
                </a:solidFill>
                <a:latin typeface="Times New Roman" pitchFamily="18" charset="0"/>
                <a:sym typeface="Wingdings" pitchFamily="2" charset="2"/>
              </a:rPr>
              <a:t>7000 suppliers accessed from these 8000 </a:t>
            </a:r>
            <a:r>
              <a:rPr lang="en-US" altLang="en-US" sz="1600" dirty="0" smtClean="0">
                <a:solidFill>
                  <a:srgbClr val="990000"/>
                </a:solidFill>
                <a:latin typeface="Times New Roman" pitchFamily="18" charset="0"/>
                <a:sym typeface="Wingdings" pitchFamily="2" charset="2"/>
              </a:rPr>
              <a:t>supplies accesses</a:t>
            </a:r>
            <a:endParaRPr lang="en-US" altLang="en-US" sz="1600" dirty="0">
              <a:solidFill>
                <a:srgbClr val="990000"/>
              </a:solidFill>
              <a:latin typeface="Times New Roman" pitchFamily="18" charset="0"/>
              <a:sym typeface="Wingdings" pitchFamily="2" charset="2"/>
            </a:endParaRPr>
          </a:p>
        </p:txBody>
      </p:sp>
      <p:sp>
        <p:nvSpPr>
          <p:cNvPr id="18438" name="Rectangle 5"/>
          <p:cNvSpPr>
            <a:spLocks noChangeArrowheads="1"/>
          </p:cNvSpPr>
          <p:nvPr/>
        </p:nvSpPr>
        <p:spPr bwMode="auto">
          <a:xfrm>
            <a:off x="3276600" y="4191000"/>
            <a:ext cx="533400" cy="381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8439" name="Rectangle 7"/>
          <p:cNvSpPr>
            <a:spLocks noChangeArrowheads="1"/>
          </p:cNvSpPr>
          <p:nvPr/>
        </p:nvSpPr>
        <p:spPr bwMode="auto">
          <a:xfrm>
            <a:off x="6858000" y="5486400"/>
            <a:ext cx="533400" cy="2286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8440" name="Rectangle 8"/>
          <p:cNvSpPr>
            <a:spLocks noChangeArrowheads="1"/>
          </p:cNvSpPr>
          <p:nvPr/>
        </p:nvSpPr>
        <p:spPr bwMode="auto">
          <a:xfrm>
            <a:off x="8305800" y="2286000"/>
            <a:ext cx="457200" cy="381000"/>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14538</TotalTime>
  <Pages>9</Pages>
  <Words>4928</Words>
  <Application>Microsoft Office PowerPoint</Application>
  <PresentationFormat>On-screen Show (4:3)</PresentationFormat>
  <Paragraphs>315</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Franklin Gothic Book</vt:lpstr>
      <vt:lpstr>Franklin Gothic Medium</vt:lpstr>
      <vt:lpstr>Tahoma</vt:lpstr>
      <vt:lpstr>Times New Roman</vt:lpstr>
      <vt:lpstr>Wingdings</vt:lpstr>
      <vt:lpstr>Wingdings 2</vt:lpstr>
      <vt:lpstr>1_Trek</vt:lpstr>
      <vt:lpstr>Chapter 5: Physical Database Design and Performance</vt:lpstr>
      <vt:lpstr>Objectives</vt:lpstr>
      <vt:lpstr>Physical Database Design</vt:lpstr>
      <vt:lpstr>Physical Design Process</vt:lpstr>
      <vt:lpstr>Physical Design for regulatory compliance</vt:lpstr>
      <vt:lpstr>PowerPoint Presentation</vt:lpstr>
      <vt:lpstr>PowerPoint Presentation</vt:lpstr>
      <vt:lpstr>PowerPoint Presentation</vt:lpstr>
      <vt:lpstr>PowerPoint Presentation</vt:lpstr>
      <vt:lpstr>PowerPoint Presentation</vt:lpstr>
      <vt:lpstr>Designing Fields</vt:lpstr>
      <vt:lpstr>Choosing Data Types</vt:lpstr>
      <vt:lpstr>PowerPoint Presentation</vt:lpstr>
      <vt:lpstr>Field Data Integrity</vt:lpstr>
      <vt:lpstr>Handling Missing Data</vt:lpstr>
      <vt:lpstr>Denormalization</vt:lpstr>
      <vt:lpstr>PowerPoint Presentation</vt:lpstr>
      <vt:lpstr>PowerPoint Presentation</vt:lpstr>
      <vt:lpstr>PowerPoint Presentation</vt:lpstr>
      <vt:lpstr>Denormalize with caution</vt:lpstr>
      <vt:lpstr>Partitioning</vt:lpstr>
      <vt:lpstr>Partitioning pros and cons</vt:lpstr>
      <vt:lpstr>Oracle’s Horizontal Partitioning</vt:lpstr>
      <vt:lpstr>Vertical Partitioning</vt:lpstr>
      <vt:lpstr>Designing Physical database Files</vt:lpstr>
      <vt:lpstr>PowerPoint Presentation</vt:lpstr>
      <vt:lpstr>File Organizations</vt:lpstr>
      <vt:lpstr>PowerPoint Presentation</vt:lpstr>
      <vt:lpstr>Indexed File Organizations</vt:lpstr>
      <vt:lpstr>PowerPoint Presentation</vt:lpstr>
      <vt:lpstr>PowerPoint Presentation</vt:lpstr>
      <vt:lpstr>PowerPoint Presentation</vt:lpstr>
      <vt:lpstr>PowerPoint Presentation</vt:lpstr>
      <vt:lpstr>Clustering Files</vt:lpstr>
      <vt:lpstr>Unique and Nonunique Indexes</vt:lpstr>
      <vt:lpstr>Rules for Using Indexes</vt:lpstr>
      <vt:lpstr>Rules for Using Indexes (cont.)</vt:lpstr>
      <vt:lpstr>Query Optimization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Database Design and Performance</dc:title>
  <dc:creator>Michel Mitri</dc:creator>
  <cp:lastModifiedBy>Vignone, Olivia</cp:lastModifiedBy>
  <cp:revision>624</cp:revision>
  <cp:lastPrinted>1998-01-19T09:29:56Z</cp:lastPrinted>
  <dcterms:created xsi:type="dcterms:W3CDTF">1998-01-19T10:00:26Z</dcterms:created>
  <dcterms:modified xsi:type="dcterms:W3CDTF">2015-08-04T20:41:41Z</dcterms:modified>
</cp:coreProperties>
</file>