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4"/>
  </p:notesMasterIdLst>
  <p:handoutMasterIdLst>
    <p:handoutMasterId r:id="rId45"/>
  </p:handoutMasterIdLst>
  <p:sldIdLst>
    <p:sldId id="256" r:id="rId2"/>
    <p:sldId id="284" r:id="rId3"/>
    <p:sldId id="257" r:id="rId4"/>
    <p:sldId id="286" r:id="rId5"/>
    <p:sldId id="297" r:id="rId6"/>
    <p:sldId id="300" r:id="rId7"/>
    <p:sldId id="298" r:id="rId8"/>
    <p:sldId id="262" r:id="rId9"/>
    <p:sldId id="264" r:id="rId10"/>
    <p:sldId id="287" r:id="rId11"/>
    <p:sldId id="301" r:id="rId12"/>
    <p:sldId id="302" r:id="rId13"/>
    <p:sldId id="303" r:id="rId14"/>
    <p:sldId id="265" r:id="rId15"/>
    <p:sldId id="266" r:id="rId16"/>
    <p:sldId id="306" r:id="rId17"/>
    <p:sldId id="305" r:id="rId18"/>
    <p:sldId id="307" r:id="rId19"/>
    <p:sldId id="309" r:id="rId20"/>
    <p:sldId id="308" r:id="rId21"/>
    <p:sldId id="310" r:id="rId22"/>
    <p:sldId id="312" r:id="rId23"/>
    <p:sldId id="313" r:id="rId24"/>
    <p:sldId id="311" r:id="rId25"/>
    <p:sldId id="263" r:id="rId26"/>
    <p:sldId id="267" r:id="rId27"/>
    <p:sldId id="331" r:id="rId28"/>
    <p:sldId id="318" r:id="rId29"/>
    <p:sldId id="332" r:id="rId30"/>
    <p:sldId id="320" r:id="rId31"/>
    <p:sldId id="321" r:id="rId32"/>
    <p:sldId id="315" r:id="rId33"/>
    <p:sldId id="316" r:id="rId34"/>
    <p:sldId id="324" r:id="rId35"/>
    <p:sldId id="325" r:id="rId36"/>
    <p:sldId id="317" r:id="rId37"/>
    <p:sldId id="326" r:id="rId38"/>
    <p:sldId id="327" r:id="rId39"/>
    <p:sldId id="328" r:id="rId40"/>
    <p:sldId id="329" r:id="rId41"/>
    <p:sldId id="330" r:id="rId42"/>
    <p:sldId id="293"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1214" autoAdjust="0"/>
  </p:normalViewPr>
  <p:slideViewPr>
    <p:cSldViewPr>
      <p:cViewPr varScale="1">
        <p:scale>
          <a:sx n="30" d="100"/>
          <a:sy n="30" d="100"/>
        </p:scale>
        <p:origin x="168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5.xml"/><Relationship Id="rId7" Type="http://schemas.openxmlformats.org/officeDocument/2006/relationships/slide" Target="slides/slide2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4.xml"/><Relationship Id="rId5" Type="http://schemas.openxmlformats.org/officeDocument/2006/relationships/slide" Target="slides/slide10.xml"/><Relationship Id="rId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403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32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93781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5586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you can see, this is very</a:t>
            </a:r>
            <a:r>
              <a:rPr lang="en-US" altLang="en-US" baseline="0" dirty="0" smtClean="0">
                <a:cs typeface="Arial" panose="020B0604020202020204" pitchFamily="34" charset="0"/>
              </a:rPr>
              <a:t> different from the scope of the Web. It’s also different from the scope of a large enterprise. So, 2-tier systems don’t work for enterprise-wide applications in large corporations.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But they are relatively simple and work well for smaller groups.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27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 matter what C/S architecture you use, you will encounter middleware and APIs.</a:t>
            </a:r>
            <a:r>
              <a:rPr lang="en-US" baseline="0" dirty="0" smtClean="0"/>
              <a:t> There are many kinds of APIs, and database APIs is only one type. For example, there are API’s for the presentation layer stuff (forms, buttons, list boxes, and all the user interface processing). There are also APIs for working with different web services; often these are in the form of REST and XML.</a:t>
            </a:r>
          </a:p>
          <a:p>
            <a:endParaRPr lang="en-US" baseline="0" dirty="0" smtClean="0"/>
          </a:p>
          <a:p>
            <a:r>
              <a:rPr lang="en-US" baseline="0" dirty="0" smtClean="0"/>
              <a:t>Computer programmers and application developers will use APIs for interacting with the database, and these APIs invoke middleware to provide the connection to the DBMS. </a:t>
            </a:r>
          </a:p>
          <a:p>
            <a:endParaRPr lang="en-US" baseline="0" dirty="0" smtClean="0"/>
          </a:p>
          <a:p>
            <a:r>
              <a:rPr lang="en-US" baseline="0" dirty="0" smtClean="0"/>
              <a:t>ODBC and ADO .NET are the most common database APIs for the Microsoft platform. ODBC is older, and ADO .NET is more modern. ADO .NET is the most common database API in web applications.</a:t>
            </a:r>
          </a:p>
          <a:p>
            <a:endParaRPr lang="en-US" dirty="0"/>
          </a:p>
        </p:txBody>
      </p:sp>
    </p:spTree>
    <p:extLst>
      <p:ext uri="{BB962C8B-B14F-4D97-AF65-F5344CB8AC3E}">
        <p14:creationId xmlns:p14="http://schemas.microsoft.com/office/powerpoint/2010/main" val="112436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you’re writing a program that interacts with a database</a:t>
            </a:r>
            <a:r>
              <a:rPr lang="en-US" baseline="0" dirty="0" smtClean="0"/>
              <a:t>, you will need to do all these things in the code. Different programming languages have different syntax and we’ll see a couple examples.</a:t>
            </a:r>
            <a:endParaRPr lang="en-US" dirty="0"/>
          </a:p>
        </p:txBody>
      </p:sp>
    </p:spTree>
    <p:extLst>
      <p:ext uri="{BB962C8B-B14F-4D97-AF65-F5344CB8AC3E}">
        <p14:creationId xmlns:p14="http://schemas.microsoft.com/office/powerpoint/2010/main" val="156194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Here’s the Java code for doing these steps. The</a:t>
            </a:r>
            <a:r>
              <a:rPr lang="en-US" baseline="0" dirty="0" smtClean="0"/>
              <a:t> “driver” is the middleware program that provides the link to the DBMS. At the “open a connection” step you can see the connection string. And further down, you see the query. The data returned from the query is in a “result set”, and your program can loop through this result set to obtain that data.</a:t>
            </a:r>
          </a:p>
          <a:p>
            <a:endParaRPr lang="en-US" baseline="0" dirty="0" smtClean="0"/>
          </a:p>
          <a:p>
            <a:r>
              <a:rPr lang="en-US" baseline="0" dirty="0" smtClean="0"/>
              <a:t>The three JDBC classes that you will likely use in a Java database program are DriverManager, Connection, Statement, and ResultSet. Each of these are classes in the Java JDBC API.</a:t>
            </a:r>
          </a:p>
          <a:p>
            <a:endParaRPr lang="en-US" baseline="0" dirty="0" smtClean="0"/>
          </a:p>
          <a:p>
            <a:r>
              <a:rPr lang="en-US" baseline="0" dirty="0" smtClean="0"/>
              <a:t>The textbook also shows a VB .NET example, which you’d typically have in a Microsoft operating system. There are similar classes in the .NET API (for establishing connections, creating commands and queries, and processing the results of queries). </a:t>
            </a:r>
            <a:endParaRPr lang="en-US" dirty="0"/>
          </a:p>
        </p:txBody>
      </p:sp>
    </p:spTree>
    <p:extLst>
      <p:ext uri="{BB962C8B-B14F-4D97-AF65-F5344CB8AC3E}">
        <p14:creationId xmlns:p14="http://schemas.microsoft.com/office/powerpoint/2010/main" val="612830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been talking about 2-tier client server architectures, and now we’ll start talking about three-tier and n-tier systems. In these types of C/S architectures, the client is typically a browser like Internet Explorer or</a:t>
            </a:r>
            <a:r>
              <a:rPr lang="en-US" altLang="en-US" baseline="0" dirty="0" smtClean="0">
                <a:cs typeface="Arial" panose="020B0604020202020204" pitchFamily="34" charset="0"/>
              </a:rPr>
              <a:t> Google Chrome sitting on your desktop, or perhaps a mobile app. These interact with a Web server, which includes in addition to HTTP processing, the application framework like ASP .NET, PHP, or JSP. At this level, programs written in these languages interact with DBMSs such as Oracle, SQL Server, or </a:t>
            </a:r>
            <a:r>
              <a:rPr lang="en-US" altLang="en-US" baseline="0" dirty="0" err="1" smtClean="0">
                <a:cs typeface="Arial" panose="020B0604020202020204" pitchFamily="34" charset="0"/>
              </a:rPr>
              <a:t>mySql</a:t>
            </a:r>
            <a:r>
              <a:rPr lang="en-US" altLang="en-US" baseline="0" dirty="0" smtClean="0">
                <a:cs typeface="Arial" panose="020B0604020202020204" pitchFamily="34" charset="0"/>
              </a:rPr>
              <a:t> through a variety of middleware components via the APIs of these particular frameworks.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7766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notice the separation of</a:t>
            </a:r>
            <a:r>
              <a:rPr lang="en-US" altLang="en-US" baseline="0" dirty="0" smtClean="0">
                <a:cs typeface="Arial" panose="020B0604020202020204" pitchFamily="34" charset="0"/>
              </a:rPr>
              <a:t> the two different servers. That’s why it’s 3-tier.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distributes the processing demand across servers, increasing performance and scalability. Also, experts at different levels concentrate on the code on different tiers. For example, user interface designers concentrate on the code of the presentation layer. Applications developers’ code resides on the application server. And database designers and administrators concentrate on the database server.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3728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Your browser is a good example of a thin client. This displays</a:t>
            </a:r>
            <a:r>
              <a:rPr lang="en-US" baseline="0" dirty="0" smtClean="0"/>
              <a:t> HTML and responds to users’ menu choices and button clicks. It also includes a little more processing in the form of JavaScript and JSON. But the deep application processing is done at the server level. This is where the .NET, PHP, or JSP code resides and executes. Clients will typically store very little permanent data, which usually goes to a database server. Often the permanent client-saved data is in the form of cookies.</a:t>
            </a:r>
            <a:endParaRPr lang="en-US" dirty="0"/>
          </a:p>
        </p:txBody>
      </p:sp>
    </p:spTree>
    <p:extLst>
      <p:ext uri="{BB962C8B-B14F-4D97-AF65-F5344CB8AC3E}">
        <p14:creationId xmlns:p14="http://schemas.microsoft.com/office/powerpoint/2010/main" val="18243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network protocol for Internet-bound traffic is TCP/IP, which stands for Transmission Control Protocol – Internet Protocol. The notion of an </a:t>
            </a:r>
            <a:r>
              <a:rPr lang="en-US" b="1" dirty="0" smtClean="0"/>
              <a:t>extranet</a:t>
            </a:r>
            <a:r>
              <a:rPr lang="en-US" dirty="0" smtClean="0"/>
              <a:t> is what we usually think</a:t>
            </a:r>
            <a:r>
              <a:rPr lang="en-US" baseline="0" dirty="0" smtClean="0"/>
              <a:t> of when we use a Web site like Amazon. Companies interact with the public via extranets. An </a:t>
            </a:r>
            <a:r>
              <a:rPr lang="en-US" b="1" baseline="0" dirty="0" smtClean="0"/>
              <a:t>intranet</a:t>
            </a:r>
            <a:r>
              <a:rPr lang="en-US" baseline="0" dirty="0" smtClean="0"/>
              <a:t> also uses 3-tier internet technology (web servers, TCP/IP protocol) but is limited to access from within an organizations control. This is hidden from the external internet by a firewall, providing security for the organization’s resources.</a:t>
            </a:r>
            <a:endParaRPr lang="en-US" dirty="0"/>
          </a:p>
        </p:txBody>
      </p:sp>
    </p:spTree>
    <p:extLst>
      <p:ext uri="{BB962C8B-B14F-4D97-AF65-F5344CB8AC3E}">
        <p14:creationId xmlns:p14="http://schemas.microsoft.com/office/powerpoint/2010/main" val="252270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992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3134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02704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287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shows the difference between static and dynamic page requests. Any web</a:t>
            </a:r>
            <a:r>
              <a:rPr lang="en-US" baseline="0" dirty="0" smtClean="0"/>
              <a:t> request to a .html or .shtml file is a static request. No application processing takes place on the application server. Basically, the file retrieved has all the HTML, CSS, and JavaScript code in it. </a:t>
            </a:r>
          </a:p>
          <a:p>
            <a:endParaRPr lang="en-US" baseline="0" dirty="0" smtClean="0"/>
          </a:p>
          <a:p>
            <a:r>
              <a:rPr lang="en-US" baseline="0" dirty="0" smtClean="0"/>
              <a:t>URLs with .jsp, .php, and .aspx are dynamic page requests. Here, the application server is invoked and interacts with the database to dynamically generate the HTML, CSS, and JavaScript that gets sent to the browser. </a:t>
            </a:r>
            <a:endParaRPr lang="en-US" dirty="0"/>
          </a:p>
        </p:txBody>
      </p:sp>
    </p:spTree>
    <p:extLst>
      <p:ext uri="{BB962C8B-B14F-4D97-AF65-F5344CB8AC3E}">
        <p14:creationId xmlns:p14="http://schemas.microsoft.com/office/powerpoint/2010/main" val="154805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textbook also shows PHP and JSP examples, but</a:t>
            </a:r>
            <a:r>
              <a:rPr lang="en-US" baseline="0" dirty="0" smtClean="0"/>
              <a:t> we’ll focus on an ASP .NET example here. This is an example Web page that you would see in a .aspx file. You see some HTML, but you also see some special asp tags. These are the objects that are part of the ASP .NET API. </a:t>
            </a:r>
          </a:p>
          <a:p>
            <a:endParaRPr lang="en-US" baseline="0" dirty="0" smtClean="0"/>
          </a:p>
          <a:p>
            <a:r>
              <a:rPr lang="en-US" baseline="0" dirty="0" smtClean="0"/>
              <a:t>Web controls are often databound to query results from the SqlDataSource web control. There are lots of different web controls in ASP .NET, including FormViews, ListBoxes, GridViews, Charts, to name a few.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&lt;asp:&gt; tags run at the server to create Web controls that dynamically generate HTML which gets sent to the browser.</a:t>
            </a:r>
          </a:p>
          <a:p>
            <a:endParaRPr lang="en-US" baseline="0" dirty="0" smtClean="0"/>
          </a:p>
          <a:p>
            <a:r>
              <a:rPr lang="en-US" baseline="0" dirty="0" smtClean="0"/>
              <a:t>Note that this Page has a C# as its underlying procedural code. But code you see here is all markup language (HTML with .ASP NET extensions). </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0070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web page has a DetailsView. A DetailsView displays as a table consisting</a:t>
            </a:r>
            <a:r>
              <a:rPr lang="en-US" baseline="0" dirty="0" smtClean="0"/>
              <a:t> of two columns. The first column consists of the field name of the bound field in the .aspx file. The second column will contain the values of these fields from the query results. A DetailsView can also allow for update, insert, or delete</a:t>
            </a:r>
            <a:r>
              <a:rPr lang="en-US" dirty="0" smtClean="0"/>
              <a:t>. </a:t>
            </a:r>
          </a:p>
          <a:p>
            <a:endParaRPr lang="en-US" dirty="0" smtClean="0"/>
          </a:p>
          <a:p>
            <a:r>
              <a:rPr lang="en-US" dirty="0" smtClean="0"/>
              <a:t>Remember the earlier Java example. In that example, setting</a:t>
            </a:r>
            <a:r>
              <a:rPr lang="en-US" baseline="0" dirty="0" smtClean="0"/>
              <a:t> up connections and doing queries and updates is coded in the procedural language. But in this case, we did it in the markup HTML. This is often much simpler. However, you can’t do everything in the markup language. Sometimes you need procedural code for database processing. In this case you’d do that in the C# or VB procedural code associated with the .aspx file.</a:t>
            </a:r>
          </a:p>
          <a:p>
            <a:endParaRPr lang="en-US" baseline="0" dirty="0" smtClean="0"/>
          </a:p>
        </p:txBody>
      </p:sp>
    </p:spTree>
    <p:extLst>
      <p:ext uri="{BB962C8B-B14F-4D97-AF65-F5344CB8AC3E}">
        <p14:creationId xmlns:p14="http://schemas.microsoft.com/office/powerpoint/2010/main" val="238361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We looked at stored procedures in chapter 7. A stored procedure is actually a database object, like a table or a view. With</a:t>
            </a:r>
            <a:r>
              <a:rPr lang="en-US" baseline="0" dirty="0" smtClean="0"/>
              <a:t> the stored procedure, application logic is taking place on the database server.</a:t>
            </a:r>
            <a:endParaRPr lang="en-US" dirty="0" smtClean="0"/>
          </a:p>
          <a:p>
            <a:endParaRPr lang="en-US" dirty="0" smtClean="0"/>
          </a:p>
          <a:p>
            <a:r>
              <a:rPr lang="en-US" dirty="0" smtClean="0"/>
              <a:t>Transactions are discussed in chapter 12. The</a:t>
            </a:r>
            <a:r>
              <a:rPr lang="en-US" baseline="0" dirty="0" smtClean="0"/>
              <a:t> idea here is that a transaction should be </a:t>
            </a:r>
            <a:r>
              <a:rPr lang="en-US" b="1" baseline="0" dirty="0" smtClean="0"/>
              <a:t>atomic</a:t>
            </a:r>
            <a:r>
              <a:rPr lang="en-US" baseline="0" dirty="0" smtClean="0"/>
              <a:t>. That means either the whole thing is done or none of it is done. So, updates within a transaction aren’t finalized until the transaction </a:t>
            </a:r>
            <a:r>
              <a:rPr lang="en-US" b="1" baseline="0" dirty="0" smtClean="0"/>
              <a:t>commits</a:t>
            </a:r>
            <a:r>
              <a:rPr lang="en-US" baseline="0" dirty="0" smtClean="0"/>
              <a:t>. If an error occurs any time along the way, then the data is </a:t>
            </a:r>
            <a:r>
              <a:rPr lang="en-US" b="1" baseline="0" dirty="0" smtClean="0"/>
              <a:t>rolled back</a:t>
            </a:r>
            <a:r>
              <a:rPr lang="en-US" baseline="0" dirty="0" smtClean="0"/>
              <a:t>, canceling previous updates in the transaction. </a:t>
            </a:r>
          </a:p>
          <a:p>
            <a:endParaRPr lang="en-US" baseline="0" dirty="0" smtClean="0"/>
          </a:p>
          <a:p>
            <a:r>
              <a:rPr lang="en-US" baseline="0" dirty="0" smtClean="0"/>
              <a:t>As you can see, developers of web applications need to be careful about how they establish database connections. </a:t>
            </a:r>
            <a:endParaRPr lang="en-US" dirty="0"/>
          </a:p>
        </p:txBody>
      </p:sp>
    </p:spTree>
    <p:extLst>
      <p:ext uri="{BB962C8B-B14F-4D97-AF65-F5344CB8AC3E}">
        <p14:creationId xmlns:p14="http://schemas.microsoft.com/office/powerpoint/2010/main" val="2424477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916542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three tier architecture makes it easy do distribute</a:t>
            </a:r>
            <a:r>
              <a:rPr lang="en-US" altLang="en-US" baseline="0" dirty="0" smtClean="0">
                <a:cs typeface="Arial" panose="020B0604020202020204" pitchFamily="34" charset="0"/>
              </a:rPr>
              <a:t> computational burden across many different computers. This increases scalability, and impacts all the factors in this list.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6806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Cloud computing and 3-tier architectures go hand in hand.</a:t>
            </a:r>
            <a:endParaRPr lang="en-US" dirty="0"/>
          </a:p>
        </p:txBody>
      </p:sp>
    </p:spTree>
    <p:extLst>
      <p:ext uri="{BB962C8B-B14F-4D97-AF65-F5344CB8AC3E}">
        <p14:creationId xmlns:p14="http://schemas.microsoft.com/office/powerpoint/2010/main" val="115223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Actually, XML is not a language per se.</a:t>
            </a:r>
            <a:r>
              <a:rPr lang="en-US" altLang="en-US" baseline="0" dirty="0" smtClean="0">
                <a:cs typeface="Arial" panose="020B0604020202020204" pitchFamily="34" charset="0"/>
              </a:rPr>
              <a:t> It’s more of a meta-language, or a format for creating your own XML-based language. This is different from HTML. With HTML, there are specific types of elements, such as &lt;body&gt;, &lt;head&gt;, &lt;table&gt;,  etc. With XML, there are not predefined elements; rather you create your own for your own purpose.</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You can think of DSD, XSD, DTD, etc. as a</a:t>
            </a:r>
            <a:r>
              <a:rPr lang="en-US" altLang="en-US" baseline="0" dirty="0" smtClean="0">
                <a:cs typeface="Arial" panose="020B0604020202020204" pitchFamily="34" charset="0"/>
              </a:rPr>
              <a:t> way to express the metadata of the XML language you create.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56357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XML is hierarchical;</a:t>
            </a:r>
            <a:r>
              <a:rPr lang="en-US" baseline="0" dirty="0" smtClean="0"/>
              <a:t> it consists of </a:t>
            </a:r>
            <a:r>
              <a:rPr lang="en-US" b="1" baseline="0" dirty="0" smtClean="0"/>
              <a:t>elements</a:t>
            </a:r>
            <a:r>
              <a:rPr lang="en-US" baseline="0" dirty="0" smtClean="0"/>
              <a:t>, sub-elements, sub-sub-elements, etc. In the markup language, elements are expressed as &lt;tags&gt;. </a:t>
            </a:r>
          </a:p>
          <a:p>
            <a:endParaRPr lang="en-US" baseline="0" dirty="0" smtClean="0"/>
          </a:p>
          <a:p>
            <a:r>
              <a:rPr lang="en-US" baseline="0" dirty="0" smtClean="0"/>
              <a:t>Here we see a &lt;furniturecompany&gt; element, composed of one subelement called &lt;product&gt; which in turn has sub-elements &lt;description&gt;, &lt;finish&gt;, &lt;standard price&gt;, and &lt;line&gt;.</a:t>
            </a:r>
          </a:p>
          <a:p>
            <a:endParaRPr lang="en-US" baseline="0" dirty="0" smtClean="0"/>
          </a:p>
          <a:p>
            <a:r>
              <a:rPr lang="en-US" baseline="0" dirty="0" smtClean="0"/>
              <a:t>Some elements have attributes. For example, the &lt;product&gt; element has an ID attribute. </a:t>
            </a:r>
          </a:p>
          <a:p>
            <a:endParaRPr lang="en-US" baseline="0" dirty="0" smtClean="0"/>
          </a:p>
          <a:p>
            <a:r>
              <a:rPr lang="en-US" baseline="0" dirty="0" smtClean="0"/>
              <a:t>At the lowest level of the hierarchy are simple text data values. For example, the value of the &lt;description&gt; element of product ID #1 is “End Table”. </a:t>
            </a:r>
          </a:p>
          <a:p>
            <a:endParaRPr lang="en-US" baseline="0" dirty="0" smtClean="0"/>
          </a:p>
          <a:p>
            <a:r>
              <a:rPr lang="en-US" baseline="0" dirty="0" smtClean="0"/>
              <a:t>Data is also found in the values of the attributes. For example, the &lt;product&gt; element shown here has an ID of “1”.</a:t>
            </a:r>
          </a:p>
          <a:p>
            <a:endParaRPr lang="en-US" baseline="0" dirty="0" smtClean="0"/>
          </a:p>
          <a:p>
            <a:r>
              <a:rPr lang="en-US" baseline="0" dirty="0" smtClean="0"/>
              <a:t>Keep in mind that XML is just text. You can read an XML file with a program like Notepad.</a:t>
            </a:r>
          </a:p>
          <a:p>
            <a:endParaRPr lang="en-US" baseline="0" dirty="0" smtClean="0"/>
          </a:p>
          <a:p>
            <a:endParaRPr lang="en-US" dirty="0"/>
          </a:p>
        </p:txBody>
      </p:sp>
    </p:spTree>
    <p:extLst>
      <p:ext uri="{BB962C8B-B14F-4D97-AF65-F5344CB8AC3E}">
        <p14:creationId xmlns:p14="http://schemas.microsoft.com/office/powerpoint/2010/main" val="364758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Client/server applications began with the advent of networked computing, and are the dominant paradigm for computing applications for the past 25 years. Prior to that, mainframe computers with “dumb terminals” (and later “smart terminals”) was the dominant mode. These still exist, but they are usually also somehow connected C/S networks.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Every time you use the Web you are operating in a client/server environment. The idea is that the requests some sort of resource, and the server provides it. Each server will service many clients, maybe even millions (for example Amazon’s web servers.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Servers can be file servers, print servers, database servers, web servers, or in general servers providing any shared resource to clients in the network. For example, your school’s computer lab has a shared printer that you can use, and this is done by a print server in a client/server environment. The computer you work on is a client in that network. This is typically called a local area network (LAN).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Web servers operate in the Internet, which is a wide are network (WAN).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Advances in personal computing, smartphone, and tablet technology and the corresponding rapid evolution of graphical user interfaces (GUIs), networking, and communications have changed the way businesses use computing systems to meet ever more demanding business needs. Electronic commerce requires that clients (PCs or smartphones) be able to access dynamic Web pages attached to databases that provide real-time information. Mainframe applications have been rewritten to run in client/server environments and take advantage of the greater cost-effectiveness of advances in networking, personal computers, smartphones, and tablets.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65463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XSD describes that defines a complex data type. You can see that it ascribes names and data types for various elements in the XML-based language. So, you can see that this is describing metadata.</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that even the XSD is in XML format. Everything you see here is elements and attributes, hierarchically arranged.</a:t>
            </a:r>
          </a:p>
        </p:txBody>
      </p:sp>
    </p:spTree>
    <p:extLst>
      <p:ext uri="{BB962C8B-B14F-4D97-AF65-F5344CB8AC3E}">
        <p14:creationId xmlns:p14="http://schemas.microsoft.com/office/powerpoint/2010/main" val="3586583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It’s not absolutely necessary to have an XSD. But if you have the XSD, the</a:t>
            </a:r>
            <a:r>
              <a:rPr lang="en-US" altLang="en-US" baseline="0" dirty="0" smtClean="0">
                <a:cs typeface="Arial" panose="020B0604020202020204" pitchFamily="34" charset="0"/>
              </a:rPr>
              <a:t> XML engine will be able to verify the validity of the XML data.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Otherwise the XML engine will only apply the general rules of XML when parsing the XML document.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23927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Some DBMSs</a:t>
            </a:r>
            <a:r>
              <a:rPr lang="en-US" baseline="0" dirty="0" smtClean="0"/>
              <a:t> include a special XML data type. Fields of this type are expected to have valid XML data, and that data can be processed using XQuery and XPath.</a:t>
            </a:r>
            <a:endParaRPr lang="en-US" dirty="0"/>
          </a:p>
        </p:txBody>
      </p:sp>
    </p:spTree>
    <p:extLst>
      <p:ext uri="{BB962C8B-B14F-4D97-AF65-F5344CB8AC3E}">
        <p14:creationId xmlns:p14="http://schemas.microsoft.com/office/powerpoint/2010/main" val="275660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XPath is to XML documents as</a:t>
            </a:r>
            <a:r>
              <a:rPr lang="en-US" baseline="0" dirty="0" smtClean="0"/>
              <a:t> the SQL Select statement is to relational databases. In other words, XPath provides the basic query functionality for XML documents. XQuery adds functionality to XPath in much the same way that T-SQL and PL-SQL add to core SQL. For example, loops, as we see in this example.</a:t>
            </a:r>
            <a:endParaRPr lang="en-US" dirty="0"/>
          </a:p>
        </p:txBody>
      </p:sp>
    </p:spTree>
    <p:extLst>
      <p:ext uri="{BB962C8B-B14F-4D97-AF65-F5344CB8AC3E}">
        <p14:creationId xmlns:p14="http://schemas.microsoft.com/office/powerpoint/2010/main" val="1532324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376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Notice that XSLT is itself based on XML. Can you see why</a:t>
            </a:r>
            <a:r>
              <a:rPr lang="en-US" baseline="0" dirty="0" smtClean="0"/>
              <a:t> we call XML a meta-language?</a:t>
            </a:r>
          </a:p>
          <a:p>
            <a:endParaRPr lang="en-US" dirty="0" smtClean="0"/>
          </a:p>
          <a:p>
            <a:endParaRPr lang="en-US" dirty="0" smtClean="0"/>
          </a:p>
          <a:p>
            <a:r>
              <a:rPr lang="en-US" dirty="0" smtClean="0"/>
              <a:t>Here we see a loop expressed in XSLT. What this says is that each time we come to a product element directly under a furniture company element, we will generate an</a:t>
            </a:r>
            <a:r>
              <a:rPr lang="en-US" baseline="0" dirty="0" smtClean="0"/>
              <a:t> HTML table row with cells containing the values of the description, finish, and prices sub-elements.</a:t>
            </a:r>
            <a:endParaRPr lang="en-US" dirty="0"/>
          </a:p>
        </p:txBody>
      </p:sp>
    </p:spTree>
    <p:extLst>
      <p:ext uri="{BB962C8B-B14F-4D97-AF65-F5344CB8AC3E}">
        <p14:creationId xmlns:p14="http://schemas.microsoft.com/office/powerpoint/2010/main" val="1617736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based</a:t>
            </a:r>
            <a:r>
              <a:rPr lang="en-US" baseline="0" dirty="0" smtClean="0"/>
              <a:t> on the previous XSLT code, the XML data shown here is transformed to the HTML for this display in a browser.</a:t>
            </a:r>
            <a:endParaRPr lang="en-US" dirty="0"/>
          </a:p>
        </p:txBody>
      </p:sp>
    </p:spTree>
    <p:extLst>
      <p:ext uri="{BB962C8B-B14F-4D97-AF65-F5344CB8AC3E}">
        <p14:creationId xmlns:p14="http://schemas.microsoft.com/office/powerpoint/2010/main" val="887611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592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the exception</a:t>
            </a:r>
            <a:r>
              <a:rPr lang="en-US" baseline="0" dirty="0" smtClean="0"/>
              <a:t> of the Internet layer (the lowest level) of this stack, everything you see is XML based. Again, this shows how XML is a metalanguage.</a:t>
            </a:r>
          </a:p>
          <a:p>
            <a:endParaRPr lang="en-US" baseline="0" dirty="0" smtClean="0"/>
          </a:p>
          <a:p>
            <a:r>
              <a:rPr lang="en-US" dirty="0" smtClean="0"/>
              <a:t>The Internet level is based on the TCP/IP protocol.</a:t>
            </a:r>
            <a:endParaRPr lang="en-US" dirty="0"/>
          </a:p>
        </p:txBody>
      </p:sp>
    </p:spTree>
    <p:extLst>
      <p:ext uri="{BB962C8B-B14F-4D97-AF65-F5344CB8AC3E}">
        <p14:creationId xmlns:p14="http://schemas.microsoft.com/office/powerpoint/2010/main" val="815159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SOAP is</a:t>
            </a:r>
            <a:r>
              <a:rPr lang="en-US" baseline="0" dirty="0" smtClean="0"/>
              <a:t> a very rich language for communication in a web services environment. But often your needs will be much simpler. In this case, requests are often sent in the form of URL parameters; this is often called a REST query. </a:t>
            </a:r>
            <a:endParaRPr lang="en-US" dirty="0"/>
          </a:p>
        </p:txBody>
      </p:sp>
    </p:spTree>
    <p:extLst>
      <p:ext uri="{BB962C8B-B14F-4D97-AF65-F5344CB8AC3E}">
        <p14:creationId xmlns:p14="http://schemas.microsoft.com/office/powerpoint/2010/main" val="369596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As you can see here, there are three main layers in an application, and they serve different purposes. The presentation layer is what you the user directly interact with. The processing logic involves the software</a:t>
            </a:r>
            <a:r>
              <a:rPr lang="en-US" altLang="en-US" baseline="0" dirty="0" smtClean="0">
                <a:cs typeface="Arial" panose="020B0604020202020204" pitchFamily="34" charset="0"/>
              </a:rPr>
              <a:t> doing all the computation for the application. And the storage logic involves the activities of the DBMS. </a:t>
            </a:r>
            <a:r>
              <a:rPr lang="en-US" altLang="en-US" dirty="0" smtClean="0">
                <a:cs typeface="Arial" panose="020B0604020202020204" pitchFamily="34" charset="0"/>
              </a:rPr>
              <a:t>Different</a:t>
            </a:r>
            <a:r>
              <a:rPr lang="en-US" altLang="en-US" baseline="0" dirty="0" smtClean="0">
                <a:cs typeface="Arial" panose="020B0604020202020204" pitchFamily="34" charset="0"/>
              </a:rPr>
              <a:t> types of C/S systems will distribute these three in different 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17382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a transaction flows from one business to another or from a customer to a business, a </a:t>
            </a:r>
            <a:r>
              <a:rPr lang="en-US" sz="1200" b="1" i="0" u="none" strike="noStrike" kern="1200" baseline="0" dirty="0" smtClean="0">
                <a:solidFill>
                  <a:schemeClr val="tx1"/>
                </a:solidFill>
                <a:latin typeface="Times New Roman" pitchFamily="18" charset="0"/>
                <a:ea typeface="+mn-ea"/>
                <a:cs typeface="Arial" charset="0"/>
              </a:rPr>
              <a:t>SOAP processor </a:t>
            </a:r>
            <a:r>
              <a:rPr lang="en-US" sz="1200" b="0" i="0" u="none" strike="noStrike" kern="1200" baseline="0" dirty="0" smtClean="0">
                <a:solidFill>
                  <a:schemeClr val="tx1"/>
                </a:solidFill>
                <a:latin typeface="Times New Roman" pitchFamily="18" charset="0"/>
                <a:ea typeface="+mn-ea"/>
                <a:cs typeface="Arial" charset="0"/>
              </a:rPr>
              <a:t>creates a message envelope that allows the exchange of formatted XML data across the Web. Note that within a company’s 3-tier architecture, the SOAP processor logic is housed in the </a:t>
            </a:r>
            <a:r>
              <a:rPr lang="en-US" sz="1200" b="1" i="0" u="none" strike="noStrike" kern="1200" baseline="0" dirty="0" smtClean="0">
                <a:solidFill>
                  <a:schemeClr val="tx1"/>
                </a:solidFill>
                <a:latin typeface="Times New Roman" pitchFamily="18" charset="0"/>
                <a:ea typeface="+mn-ea"/>
                <a:cs typeface="Arial" charset="0"/>
              </a:rPr>
              <a:t>application server</a:t>
            </a:r>
            <a:r>
              <a:rPr lang="en-US" sz="1200" b="0" i="0" u="none" strike="noStrike" kern="1200" baseline="0" dirty="0" smtClean="0">
                <a:solidFill>
                  <a:schemeClr val="tx1"/>
                </a:solidFill>
                <a:latin typeface="Times New Roman" pitchFamily="18" charset="0"/>
                <a:ea typeface="+mn-ea"/>
                <a:cs typeface="Arial" charset="0"/>
              </a:rPr>
              <a:t>. Note also that this exchange of XML data is happening </a:t>
            </a:r>
            <a:r>
              <a:rPr lang="en-US" sz="1200" b="1" i="0" u="none" strike="noStrike" kern="1200" baseline="0" dirty="0" smtClean="0">
                <a:solidFill>
                  <a:schemeClr val="tx1"/>
                </a:solidFill>
                <a:latin typeface="Times New Roman" pitchFamily="18" charset="0"/>
                <a:ea typeface="+mn-ea"/>
                <a:cs typeface="Arial" charset="0"/>
              </a:rPr>
              <a:t>between SOAP processors</a:t>
            </a:r>
            <a:r>
              <a:rPr lang="en-US" sz="1200" b="0" i="0" u="none" strike="noStrike" kern="1200" baseline="0" dirty="0" smtClean="0">
                <a:solidFill>
                  <a:schemeClr val="tx1"/>
                </a:solidFill>
                <a:latin typeface="Times New Roman" pitchFamily="18" charset="0"/>
                <a:ea typeface="+mn-ea"/>
                <a:cs typeface="Arial" charset="0"/>
              </a:rPr>
              <a:t>. </a:t>
            </a:r>
            <a:endParaRPr lang="en-US" dirty="0"/>
          </a:p>
        </p:txBody>
      </p:sp>
    </p:spTree>
    <p:extLst>
      <p:ext uri="{BB962C8B-B14F-4D97-AF65-F5344CB8AC3E}">
        <p14:creationId xmlns:p14="http://schemas.microsoft.com/office/powerpoint/2010/main" val="2775343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Service-oriented architectures are useful for application integration. Application integration will be discussed in more detail in chapter 10.</a:t>
            </a:r>
            <a:endParaRPr lang="en-US" dirty="0"/>
          </a:p>
        </p:txBody>
      </p:sp>
    </p:spTree>
    <p:extLst>
      <p:ext uri="{BB962C8B-B14F-4D97-AF65-F5344CB8AC3E}">
        <p14:creationId xmlns:p14="http://schemas.microsoft.com/office/powerpoint/2010/main" val="884409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65603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We’re going to see different types of application partitioning. This involves distributing</a:t>
            </a:r>
            <a:r>
              <a:rPr lang="en-US" altLang="en-US" baseline="0" dirty="0" smtClean="0">
                <a:cs typeface="Arial" panose="020B0604020202020204" pitchFamily="34" charset="0"/>
              </a:rPr>
              <a:t> the presentation, processing and storage logic to different computers in the client server network. Of course, presentation is always at the client.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6418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Local area networks are typically implemented as a 2-tier system. Here, the presentation layer always</a:t>
            </a:r>
            <a:r>
              <a:rPr lang="en-US" altLang="en-US" baseline="0" dirty="0" smtClean="0">
                <a:cs typeface="Arial" panose="020B0604020202020204" pitchFamily="34" charset="0"/>
              </a:rPr>
              <a:t> does presentation logic, and the server always does storage logic. Processing logic could take place in either. This is what you are using when you work within an office’s local network, or your school’s computer lab’s.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8372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how it’s done on the web. There are at least three tiers, with each tier doing one of the three logics. The client is you on your PC</a:t>
            </a:r>
            <a:r>
              <a:rPr lang="en-US" altLang="en-US" baseline="0" dirty="0" smtClean="0">
                <a:cs typeface="Arial" panose="020B0604020202020204" pitchFamily="34" charset="0"/>
              </a:rPr>
              <a:t> or mobile device. Application logic takes place on the application server and the DBMS is on the database server. We’ll see in later slides some code you’ll typically see in application logic.</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Notice that sometimes the processing logic is split. The underlying business logic is done on one server and the control of Internet processing is done on the web server.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11405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239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Here</a:t>
            </a:r>
            <a:r>
              <a:rPr lang="en-US" altLang="en-US" baseline="0" dirty="0" smtClean="0">
                <a:cs typeface="Arial" panose="020B0604020202020204" pitchFamily="34" charset="0"/>
              </a:rPr>
              <a:t> is a picture of a 2-tier system with a database server and clients. LANs tend to be small without a huge amount of network traffic. The server is in charge of all control to the database, and also handles all the DBMS activities like </a:t>
            </a:r>
            <a:r>
              <a:rPr lang="en-US" altLang="en-US" sz="1200" b="0" i="0" u="none" strike="noStrike" kern="1200" baseline="0" dirty="0" smtClean="0">
                <a:solidFill>
                  <a:schemeClr val="tx1"/>
                </a:solidFill>
                <a:latin typeface="Times New Roman" pitchFamily="18" charset="0"/>
                <a:ea typeface="+mn-ea"/>
                <a:cs typeface="Arial" charset="0"/>
              </a:rPr>
              <a:t>u</a:t>
            </a:r>
            <a:r>
              <a:rPr lang="en-US" sz="1200" b="0" i="0" u="none" strike="noStrike" kern="1200" baseline="0" dirty="0" smtClean="0">
                <a:solidFill>
                  <a:schemeClr val="tx1"/>
                </a:solidFill>
                <a:latin typeface="Times New Roman" pitchFamily="18" charset="0"/>
                <a:ea typeface="+mn-ea"/>
                <a:cs typeface="Arial" charset="0"/>
              </a:rPr>
              <a:t>ser authorization, integrity checking, data dictionary maintenance, and query and update processing.</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 only people directly using the server are typical system administrators and database administrators. We talk about database administration in chapter 12.</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4222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3711294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668726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510864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82905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0982289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8:</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database application development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457200"/>
            <a:ext cx="8229600" cy="1143000"/>
          </a:xfrm>
        </p:spPr>
        <p:txBody>
          <a:bodyPr>
            <a:normAutofit/>
          </a:bodyPr>
          <a:lstStyle/>
          <a:p>
            <a:pPr>
              <a:defRPr/>
            </a:pPr>
            <a:r>
              <a:rPr dirty="0" smtClean="0"/>
              <a:t>Characteristics of Two-Tier Client/Server Systems</a:t>
            </a:r>
          </a:p>
        </p:txBody>
      </p:sp>
      <p:sp>
        <p:nvSpPr>
          <p:cNvPr id="19459" name="Rectangle 3"/>
          <p:cNvSpPr>
            <a:spLocks noGrp="1" noChangeArrowheads="1"/>
          </p:cNvSpPr>
          <p:nvPr>
            <p:ph idx="1"/>
          </p:nvPr>
        </p:nvSpPr>
        <p:spPr>
          <a:xfrm>
            <a:off x="304800" y="1828800"/>
            <a:ext cx="8534400" cy="4114800"/>
          </a:xfrm>
        </p:spPr>
        <p:txBody>
          <a:bodyPr lIns="90488" tIns="44450" rIns="90488" bIns="44450"/>
          <a:lstStyle/>
          <a:p>
            <a:pPr eaLnBrk="1" hangingPunct="1"/>
            <a:r>
              <a:rPr lang="en-US" altLang="en-US" sz="3600" smtClean="0"/>
              <a:t>Departmental in scope (few users)</a:t>
            </a:r>
          </a:p>
          <a:p>
            <a:pPr eaLnBrk="1" hangingPunct="1"/>
            <a:r>
              <a:rPr lang="en-US" altLang="en-US" sz="3600" smtClean="0"/>
              <a:t>Not mission-critical</a:t>
            </a:r>
          </a:p>
          <a:p>
            <a:pPr eaLnBrk="1" hangingPunct="1"/>
            <a:r>
              <a:rPr lang="en-US" altLang="en-US" sz="3600" smtClean="0"/>
              <a:t>Low transaction volumes</a:t>
            </a:r>
          </a:p>
          <a:p>
            <a:pPr eaLnBrk="1" hangingPunct="1"/>
            <a:r>
              <a:rPr lang="en-US" altLang="en-US" sz="3600" smtClean="0"/>
              <a:t>Common programming languages: </a:t>
            </a:r>
          </a:p>
          <a:p>
            <a:pPr lvl="1" eaLnBrk="1" hangingPunct="1"/>
            <a:r>
              <a:rPr lang="en-US" altLang="en-US" sz="3200" smtClean="0"/>
              <a:t>Java, VB .NET, C#</a:t>
            </a:r>
          </a:p>
          <a:p>
            <a:pPr eaLnBrk="1" hangingPunct="1"/>
            <a:r>
              <a:rPr lang="en-US" altLang="en-US" sz="3600" smtClean="0"/>
              <a:t>Interface database via middleware, APIs</a:t>
            </a:r>
          </a:p>
          <a:p>
            <a:pPr lvl="1" eaLnBrk="1" hangingPunct="1"/>
            <a:endParaRPr lang="en-US" altLang="en-US" sz="32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a:defRPr/>
            </a:pPr>
            <a:r>
              <a:rPr dirty="0" smtClean="0"/>
              <a:t>Middleware and APIs	</a:t>
            </a:r>
            <a:endParaRPr dirty="0"/>
          </a:p>
        </p:txBody>
      </p:sp>
      <p:sp>
        <p:nvSpPr>
          <p:cNvPr id="20483" name="Content Placeholder 2"/>
          <p:cNvSpPr>
            <a:spLocks noGrp="1"/>
          </p:cNvSpPr>
          <p:nvPr>
            <p:ph idx="1"/>
          </p:nvPr>
        </p:nvSpPr>
        <p:spPr>
          <a:xfrm>
            <a:off x="457200" y="1219200"/>
            <a:ext cx="8229600" cy="4114800"/>
          </a:xfrm>
        </p:spPr>
        <p:txBody>
          <a:bodyPr/>
          <a:lstStyle/>
          <a:p>
            <a:pPr eaLnBrk="1" hangingPunct="1"/>
            <a:r>
              <a:rPr lang="en-US" altLang="en-US" b="1" smtClean="0"/>
              <a:t>Middleware</a:t>
            </a:r>
            <a:r>
              <a:rPr lang="en-US" altLang="en-US" smtClean="0"/>
              <a:t> – software that allows an application to interoperate with other software without requiring user to understand and code low-level operations</a:t>
            </a:r>
          </a:p>
          <a:p>
            <a:pPr eaLnBrk="1" hangingPunct="1"/>
            <a:r>
              <a:rPr lang="en-US" altLang="en-US" b="1" smtClean="0"/>
              <a:t>Application Program Interface (API) </a:t>
            </a:r>
            <a:r>
              <a:rPr lang="en-US" altLang="en-US" smtClean="0"/>
              <a:t>– routines that an application uses to direct the performance of procedures by the computer’s operating system</a:t>
            </a:r>
          </a:p>
          <a:p>
            <a:pPr eaLnBrk="1" hangingPunct="1"/>
            <a:r>
              <a:rPr lang="en-US" altLang="en-US" smtClean="0"/>
              <a:t>Common database APIs – ODBC, ADO .NET, JDBC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38200"/>
          </a:xfrm>
        </p:spPr>
        <p:txBody>
          <a:bodyPr>
            <a:normAutofit fontScale="90000"/>
          </a:bodyPr>
          <a:lstStyle/>
          <a:p>
            <a:pPr>
              <a:defRPr/>
            </a:pPr>
            <a:r>
              <a:rPr dirty="0" smtClean="0"/>
              <a:t>Steps for Using Databases via Middleware APIs</a:t>
            </a:r>
            <a:endParaRPr dirty="0"/>
          </a:p>
        </p:txBody>
      </p:sp>
      <p:sp>
        <p:nvSpPr>
          <p:cNvPr id="21507" name="Content Placeholder 2"/>
          <p:cNvSpPr>
            <a:spLocks noGrp="1"/>
          </p:cNvSpPr>
          <p:nvPr>
            <p:ph idx="1"/>
          </p:nvPr>
        </p:nvSpPr>
        <p:spPr bwMode="hidden">
          <a:xfrm>
            <a:off x="457200" y="1752600"/>
            <a:ext cx="8686800" cy="4525963"/>
          </a:xfrm>
        </p:spPr>
        <p:txBody>
          <a:bodyPr/>
          <a:lstStyle/>
          <a:p>
            <a:pPr marL="514350" indent="-514350" eaLnBrk="1" hangingPunct="1">
              <a:buFont typeface="Franklin Gothic Medium" panose="020B0603020102020204" pitchFamily="34" charset="0"/>
              <a:buAutoNum type="arabicPeriod"/>
            </a:pPr>
            <a:r>
              <a:rPr lang="en-US" altLang="en-US" sz="3600" smtClean="0"/>
              <a:t>Identify and register a database driver.</a:t>
            </a:r>
          </a:p>
          <a:p>
            <a:pPr marL="514350" indent="-514350" eaLnBrk="1" hangingPunct="1">
              <a:buFont typeface="Franklin Gothic Medium" panose="020B0603020102020204" pitchFamily="34" charset="0"/>
              <a:buAutoNum type="arabicPeriod"/>
            </a:pPr>
            <a:r>
              <a:rPr lang="en-US" altLang="en-US" sz="3600" smtClean="0"/>
              <a:t>Open a connection to a database.</a:t>
            </a:r>
          </a:p>
          <a:p>
            <a:pPr marL="514350" indent="-514350" eaLnBrk="1" hangingPunct="1">
              <a:buFont typeface="Franklin Gothic Medium" panose="020B0603020102020204" pitchFamily="34" charset="0"/>
              <a:buAutoNum type="arabicPeriod"/>
            </a:pPr>
            <a:r>
              <a:rPr lang="en-US" altLang="en-US" sz="3600" smtClean="0"/>
              <a:t>Execute a query against the database.</a:t>
            </a:r>
          </a:p>
          <a:p>
            <a:pPr marL="514350" indent="-514350" eaLnBrk="1" hangingPunct="1">
              <a:buFont typeface="Franklin Gothic Medium" panose="020B0603020102020204" pitchFamily="34" charset="0"/>
              <a:buAutoNum type="arabicPeriod"/>
            </a:pPr>
            <a:r>
              <a:rPr lang="en-US" altLang="en-US" sz="3600" smtClean="0"/>
              <a:t>Process the results of the query.</a:t>
            </a:r>
          </a:p>
          <a:p>
            <a:pPr marL="514350" indent="-514350" eaLnBrk="1" hangingPunct="1">
              <a:buFont typeface="Franklin Gothic Medium" panose="020B0603020102020204" pitchFamily="34" charset="0"/>
              <a:buAutoNum type="arabicPeriod"/>
            </a:pPr>
            <a:r>
              <a:rPr lang="en-US" altLang="en-US" sz="3600" smtClean="0"/>
              <a:t>Repeat steps 3–4 as necessary.</a:t>
            </a:r>
          </a:p>
          <a:p>
            <a:pPr marL="514350" indent="-514350" eaLnBrk="1" hangingPunct="1">
              <a:buFont typeface="Franklin Gothic Medium" panose="020B0603020102020204" pitchFamily="34" charset="0"/>
              <a:buAutoNum type="arabicPeriod"/>
            </a:pPr>
            <a:r>
              <a:rPr lang="en-US" altLang="en-US" sz="3600" smtClean="0"/>
              <a:t>Close the connection to the database.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2400"/>
            <a:ext cx="8817429"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76200"/>
            <a:ext cx="8229600" cy="1371600"/>
          </a:xfrm>
        </p:spPr>
        <p:txBody>
          <a:bodyPr/>
          <a:lstStyle/>
          <a:p>
            <a:pPr>
              <a:defRPr/>
            </a:pPr>
            <a:r>
              <a:rPr dirty="0" smtClean="0"/>
              <a:t>Three-Tier Architectures</a:t>
            </a:r>
          </a:p>
        </p:txBody>
      </p:sp>
      <p:sp>
        <p:nvSpPr>
          <p:cNvPr id="23556" name="Rectangle 4"/>
          <p:cNvSpPr>
            <a:spLocks noChangeArrowheads="1"/>
          </p:cNvSpPr>
          <p:nvPr/>
        </p:nvSpPr>
        <p:spPr bwMode="auto">
          <a:xfrm>
            <a:off x="838200" y="4419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20000"/>
              </a:spcBef>
              <a:buClr>
                <a:schemeClr val="accent2"/>
              </a:buClr>
              <a:buSzPct val="80000"/>
              <a:buFont typeface="Wingdings" panose="05000000000000000000" pitchFamily="2" charset="2"/>
              <a:buNone/>
            </a:pPr>
            <a:r>
              <a:rPr lang="en-US" altLang="en-US" sz="3200" b="1" i="1">
                <a:solidFill>
                  <a:srgbClr val="0066FF"/>
                </a:solidFill>
                <a:latin typeface="Times New Roman" panose="02020603050405020304" pitchFamily="18" charset="0"/>
              </a:rPr>
              <a:t>Thin Client</a:t>
            </a:r>
            <a:r>
              <a:rPr lang="en-US" altLang="en-US" sz="3200">
                <a:solidFill>
                  <a:srgbClr val="0066FF"/>
                </a:solidFill>
                <a:latin typeface="Times New Roman" panose="02020603050405020304" pitchFamily="18" charset="0"/>
              </a:rPr>
              <a:t> </a:t>
            </a:r>
          </a:p>
          <a:p>
            <a:pPr lvl="1" eaLnBrk="1" hangingPunct="1">
              <a:spcBef>
                <a:spcPct val="20000"/>
              </a:spcBef>
              <a:buClr>
                <a:schemeClr val="accent2"/>
              </a:buClr>
              <a:buSzPct val="80000"/>
              <a:buFont typeface="Wingdings" panose="05000000000000000000" pitchFamily="2" charset="2"/>
              <a:buChar char="l"/>
            </a:pPr>
            <a:r>
              <a:rPr lang="en-US" altLang="en-US" sz="2400">
                <a:solidFill>
                  <a:srgbClr val="0066FF"/>
                </a:solidFill>
                <a:latin typeface="Times New Roman" panose="02020603050405020304" pitchFamily="18" charset="0"/>
              </a:rPr>
              <a:t>PC just for user interface and a little application processing. Limited or no data storage (sometimes no hard drive)</a:t>
            </a:r>
          </a:p>
        </p:txBody>
      </p:sp>
      <p:sp>
        <p:nvSpPr>
          <p:cNvPr id="23557" name="Text Box 5"/>
          <p:cNvSpPr txBox="1">
            <a:spLocks noChangeArrowheads="1"/>
          </p:cNvSpPr>
          <p:nvPr/>
        </p:nvSpPr>
        <p:spPr bwMode="auto">
          <a:xfrm>
            <a:off x="4343400" y="18288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990000"/>
                </a:solidFill>
                <a:latin typeface="Times New Roman" panose="02020603050405020304" pitchFamily="18" charset="0"/>
              </a:rPr>
              <a:t>GUI interface </a:t>
            </a:r>
          </a:p>
          <a:p>
            <a:pPr eaLnBrk="1" hangingPunct="1"/>
            <a:r>
              <a:rPr lang="en-US" altLang="en-US" sz="2000" b="1">
                <a:solidFill>
                  <a:srgbClr val="990000"/>
                </a:solidFill>
                <a:latin typeface="Times New Roman" panose="02020603050405020304" pitchFamily="18" charset="0"/>
              </a:rPr>
              <a:t>(I/O processing)</a:t>
            </a:r>
          </a:p>
        </p:txBody>
      </p:sp>
      <p:sp>
        <p:nvSpPr>
          <p:cNvPr id="23558" name="Text Box 6"/>
          <p:cNvSpPr txBox="1">
            <a:spLocks noChangeArrowheads="1"/>
          </p:cNvSpPr>
          <p:nvPr/>
        </p:nvSpPr>
        <p:spPr bwMode="auto">
          <a:xfrm>
            <a:off x="6934200" y="1752600"/>
            <a:ext cx="1651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dirty="0" smtClean="0">
                <a:solidFill>
                  <a:srgbClr val="FF6600"/>
                </a:solidFill>
                <a:latin typeface="Times New Roman" panose="02020603050405020304" pitchFamily="18" charset="0"/>
              </a:rPr>
              <a:t>Browser, </a:t>
            </a:r>
            <a:br>
              <a:rPr lang="en-US" altLang="en-US" sz="2400" b="1" i="1" dirty="0" smtClean="0">
                <a:solidFill>
                  <a:srgbClr val="FF6600"/>
                </a:solidFill>
                <a:latin typeface="Times New Roman" panose="02020603050405020304" pitchFamily="18" charset="0"/>
              </a:rPr>
            </a:br>
            <a:r>
              <a:rPr lang="en-US" altLang="en-US" sz="2400" b="1" i="1" dirty="0" smtClean="0">
                <a:solidFill>
                  <a:srgbClr val="FF6600"/>
                </a:solidFill>
                <a:latin typeface="Times New Roman" panose="02020603050405020304" pitchFamily="18" charset="0"/>
              </a:rPr>
              <a:t>Mobile App</a:t>
            </a:r>
            <a:endParaRPr lang="en-US" altLang="en-US" sz="2400" b="1" i="1" dirty="0">
              <a:solidFill>
                <a:srgbClr val="FF6600"/>
              </a:solidFill>
              <a:latin typeface="Times New Roman" panose="02020603050405020304" pitchFamily="18" charset="0"/>
            </a:endParaRPr>
          </a:p>
        </p:txBody>
      </p:sp>
      <p:sp>
        <p:nvSpPr>
          <p:cNvPr id="23559" name="Text Box 7"/>
          <p:cNvSpPr txBox="1">
            <a:spLocks noChangeArrowheads="1"/>
          </p:cNvSpPr>
          <p:nvPr/>
        </p:nvSpPr>
        <p:spPr bwMode="auto">
          <a:xfrm>
            <a:off x="4343400" y="2819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Business rules</a:t>
            </a:r>
          </a:p>
        </p:txBody>
      </p:sp>
      <p:sp>
        <p:nvSpPr>
          <p:cNvPr id="23560" name="Text Box 8"/>
          <p:cNvSpPr txBox="1">
            <a:spLocks noChangeArrowheads="1"/>
          </p:cNvSpPr>
          <p:nvPr/>
        </p:nvSpPr>
        <p:spPr bwMode="auto">
          <a:xfrm>
            <a:off x="7010400" y="27432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Web Server</a:t>
            </a:r>
          </a:p>
        </p:txBody>
      </p:sp>
      <p:sp>
        <p:nvSpPr>
          <p:cNvPr id="23561" name="Text Box 9"/>
          <p:cNvSpPr txBox="1">
            <a:spLocks noChangeArrowheads="1"/>
          </p:cNvSpPr>
          <p:nvPr/>
        </p:nvSpPr>
        <p:spPr bwMode="auto">
          <a:xfrm>
            <a:off x="4343400" y="3489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Data storage</a:t>
            </a:r>
          </a:p>
        </p:txBody>
      </p:sp>
      <p:sp>
        <p:nvSpPr>
          <p:cNvPr id="23562" name="Text Box 10"/>
          <p:cNvSpPr txBox="1">
            <a:spLocks noChangeArrowheads="1"/>
          </p:cNvSpPr>
          <p:nvPr/>
        </p:nvSpPr>
        <p:spPr bwMode="auto">
          <a:xfrm>
            <a:off x="7010400" y="35052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DBMS</a:t>
            </a:r>
          </a:p>
        </p:txBody>
      </p:sp>
      <p:sp>
        <p:nvSpPr>
          <p:cNvPr id="338957" name="Rectangle 13"/>
          <p:cNvSpPr>
            <a:spLocks noChangeArrowheads="1"/>
          </p:cNvSpPr>
          <p:nvPr/>
        </p:nvSpPr>
        <p:spPr bwMode="auto">
          <a:xfrm>
            <a:off x="844550" y="1905000"/>
            <a:ext cx="1065213" cy="519113"/>
          </a:xfrm>
          <a:prstGeom prst="rect">
            <a:avLst/>
          </a:prstGeom>
          <a:noFill/>
          <a:ln w="19050">
            <a:noFill/>
            <a:miter lim="800000"/>
            <a:headEnd/>
            <a:tailEnd/>
          </a:ln>
          <a:effectLst/>
        </p:spPr>
        <p:txBody>
          <a:bodyPr wrap="none">
            <a:spAutoFit/>
          </a:bodyPr>
          <a:lstStyle/>
          <a:p>
            <a:pPr>
              <a:defRPr/>
            </a:pPr>
            <a:r>
              <a:rPr lang="en-US" sz="2800" dirty="0">
                <a:solidFill>
                  <a:srgbClr val="000000"/>
                </a:solidFill>
                <a:effectLst>
                  <a:outerShdw blurRad="38100" dist="38100" dir="2700000" algn="tl">
                    <a:srgbClr val="FFFFFF"/>
                  </a:outerShdw>
                </a:effectLst>
                <a:cs typeface="Arial" charset="0"/>
              </a:rPr>
              <a:t>Client</a:t>
            </a:r>
          </a:p>
        </p:txBody>
      </p:sp>
      <p:sp>
        <p:nvSpPr>
          <p:cNvPr id="338958" name="Rectangle 14"/>
          <p:cNvSpPr>
            <a:spLocks noChangeArrowheads="1"/>
          </p:cNvSpPr>
          <p:nvPr/>
        </p:nvSpPr>
        <p:spPr bwMode="auto">
          <a:xfrm>
            <a:off x="377825" y="2667000"/>
            <a:ext cx="3432175" cy="519113"/>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Application server</a:t>
            </a:r>
          </a:p>
        </p:txBody>
      </p:sp>
      <p:sp>
        <p:nvSpPr>
          <p:cNvPr id="338959" name="Rectangle 15"/>
          <p:cNvSpPr>
            <a:spLocks noChangeArrowheads="1"/>
          </p:cNvSpPr>
          <p:nvPr/>
        </p:nvSpPr>
        <p:spPr bwMode="auto">
          <a:xfrm>
            <a:off x="395288" y="3443288"/>
            <a:ext cx="3186112" cy="519112"/>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Database server</a:t>
            </a:r>
          </a:p>
        </p:txBody>
      </p:sp>
      <p:sp>
        <p:nvSpPr>
          <p:cNvPr id="23566" name="Line 17"/>
          <p:cNvSpPr>
            <a:spLocks noChangeShapeType="1"/>
          </p:cNvSpPr>
          <p:nvPr/>
        </p:nvSpPr>
        <p:spPr bwMode="auto">
          <a:xfrm>
            <a:off x="838200" y="2590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7" name="Line 18"/>
          <p:cNvSpPr>
            <a:spLocks noChangeShapeType="1"/>
          </p:cNvSpPr>
          <p:nvPr/>
        </p:nvSpPr>
        <p:spPr bwMode="auto">
          <a:xfrm>
            <a:off x="914400" y="3352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1455738" y="152400"/>
            <a:ext cx="593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8-6a Generic three-tier architecture</a:t>
            </a:r>
          </a:p>
        </p:txBody>
      </p:sp>
      <p:sp>
        <p:nvSpPr>
          <p:cNvPr id="339972" name="Text Box 4"/>
          <p:cNvSpPr txBox="1">
            <a:spLocks noChangeArrowheads="1"/>
          </p:cNvSpPr>
          <p:nvPr/>
        </p:nvSpPr>
        <p:spPr bwMode="auto">
          <a:xfrm>
            <a:off x="2362200" y="1295400"/>
            <a:ext cx="1600200" cy="830263"/>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Thin clients</a:t>
            </a:r>
          </a:p>
        </p:txBody>
      </p:sp>
      <p:sp>
        <p:nvSpPr>
          <p:cNvPr id="339973" name="Text Box 5"/>
          <p:cNvSpPr txBox="1">
            <a:spLocks noChangeArrowheads="1"/>
          </p:cNvSpPr>
          <p:nvPr/>
        </p:nvSpPr>
        <p:spPr bwMode="auto">
          <a:xfrm>
            <a:off x="2667000" y="3886200"/>
            <a:ext cx="2743200" cy="1200150"/>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Business rules on application</a:t>
            </a:r>
          </a:p>
          <a:p>
            <a:pPr>
              <a:defRPr/>
            </a:pPr>
            <a:r>
              <a:rPr lang="en-US" sz="2400" b="1" dirty="0">
                <a:solidFill>
                  <a:srgbClr val="FF9900"/>
                </a:solidFill>
                <a:effectLst>
                  <a:outerShdw blurRad="38100" dist="38100" dir="2700000" algn="tl">
                    <a:srgbClr val="000000"/>
                  </a:outerShdw>
                </a:effectLst>
                <a:cs typeface="Tahoma" pitchFamily="34" charset="0"/>
              </a:rPr>
              <a:t>server</a:t>
            </a:r>
          </a:p>
        </p:txBody>
      </p:sp>
      <p:sp>
        <p:nvSpPr>
          <p:cNvPr id="339974" name="Text Box 6"/>
          <p:cNvSpPr txBox="1">
            <a:spLocks noChangeArrowheads="1"/>
          </p:cNvSpPr>
          <p:nvPr/>
        </p:nvSpPr>
        <p:spPr bwMode="auto">
          <a:xfrm>
            <a:off x="5638800" y="3657600"/>
            <a:ext cx="2438400" cy="822325"/>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DBMS only on DB server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838199"/>
            <a:ext cx="7081838" cy="534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pPr>
              <a:defRPr/>
            </a:pPr>
            <a:r>
              <a:rPr dirty="0" smtClean="0"/>
              <a:t>Thin Client</a:t>
            </a:r>
            <a:endParaRPr dirty="0"/>
          </a:p>
        </p:txBody>
      </p:sp>
      <p:sp>
        <p:nvSpPr>
          <p:cNvPr id="25603" name="Content Placeholder 2"/>
          <p:cNvSpPr>
            <a:spLocks noGrp="1"/>
          </p:cNvSpPr>
          <p:nvPr>
            <p:ph idx="1"/>
          </p:nvPr>
        </p:nvSpPr>
        <p:spPr>
          <a:xfrm>
            <a:off x="381000" y="1219200"/>
            <a:ext cx="8229600" cy="4114800"/>
          </a:xfrm>
        </p:spPr>
        <p:txBody>
          <a:bodyPr/>
          <a:lstStyle/>
          <a:p>
            <a:pPr eaLnBrk="1" hangingPunct="1"/>
            <a:r>
              <a:rPr lang="en-US" altLang="en-US" sz="3600" dirty="0" smtClean="0"/>
              <a:t>An application where the client accessing the application primarily provides the user interfaces and some application processing, usually with no or limited local data storage.</a:t>
            </a:r>
          </a:p>
          <a:p>
            <a:pPr eaLnBrk="1" hangingPunct="1"/>
            <a:r>
              <a:rPr lang="en-US" altLang="en-US" sz="3600" dirty="0" smtClean="0"/>
              <a:t>Usually, thin client application is a Web browser and the 3-tier architecture involves a Web application.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19100" y="304800"/>
            <a:ext cx="842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8-7 A database-enabled intranet/Internet environment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885825"/>
            <a:ext cx="846772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normAutofit/>
          </a:bodyPr>
          <a:lstStyle/>
          <a:p>
            <a:pPr>
              <a:defRPr/>
            </a:pPr>
            <a:r>
              <a:rPr dirty="0" smtClean="0"/>
              <a:t>Web Application Components</a:t>
            </a:r>
            <a:endParaRPr dirty="0"/>
          </a:p>
        </p:txBody>
      </p:sp>
      <p:sp>
        <p:nvSpPr>
          <p:cNvPr id="27651" name="Content Placeholder 2"/>
          <p:cNvSpPr>
            <a:spLocks noGrp="1"/>
          </p:cNvSpPr>
          <p:nvPr>
            <p:ph idx="1"/>
          </p:nvPr>
        </p:nvSpPr>
        <p:spPr>
          <a:xfrm>
            <a:off x="381000" y="1219200"/>
            <a:ext cx="8229600" cy="4114800"/>
          </a:xfrm>
        </p:spPr>
        <p:txBody>
          <a:bodyPr/>
          <a:lstStyle/>
          <a:p>
            <a:pPr eaLnBrk="1" hangingPunct="1"/>
            <a:r>
              <a:rPr lang="en-US" altLang="en-US" sz="2800" dirty="0" smtClean="0"/>
              <a:t>Database server – hosts the DBMS</a:t>
            </a:r>
          </a:p>
          <a:p>
            <a:pPr lvl="1" eaLnBrk="1" hangingPunct="1"/>
            <a:r>
              <a:rPr lang="en-US" altLang="en-US" sz="2400" dirty="0" smtClean="0"/>
              <a:t>e.g. Oracle, SQL Server, Informix, MS Access, </a:t>
            </a:r>
            <a:r>
              <a:rPr lang="en-US" altLang="en-US" sz="2400" dirty="0" err="1" smtClean="0"/>
              <a:t>MySql</a:t>
            </a:r>
            <a:endParaRPr lang="en-US" altLang="en-US" sz="2400" dirty="0" smtClean="0"/>
          </a:p>
          <a:p>
            <a:pPr eaLnBrk="1" hangingPunct="1"/>
            <a:r>
              <a:rPr lang="en-US" altLang="en-US" sz="2800" dirty="0" smtClean="0"/>
              <a:t>Web server – receives and responds to browser requests using HTTP protocol</a:t>
            </a:r>
          </a:p>
          <a:p>
            <a:pPr lvl="1" eaLnBrk="1" hangingPunct="1"/>
            <a:r>
              <a:rPr lang="en-US" altLang="en-US" sz="2400" dirty="0" smtClean="0"/>
              <a:t>e.g. Apache, Internet Information Services (IIS)</a:t>
            </a:r>
          </a:p>
          <a:p>
            <a:pPr eaLnBrk="1" hangingPunct="1"/>
            <a:r>
              <a:rPr lang="en-US" altLang="en-US" sz="2800" dirty="0" smtClean="0"/>
              <a:t>Application server – software building blocks for creating dynamic web sites</a:t>
            </a:r>
          </a:p>
          <a:p>
            <a:pPr lvl="1" eaLnBrk="1" hangingPunct="1"/>
            <a:r>
              <a:rPr lang="en-US" altLang="en-US" sz="2400" dirty="0" smtClean="0"/>
              <a:t>e.g. MS ASP .NET framework, Java EE, ColdFusion, PHP</a:t>
            </a:r>
          </a:p>
          <a:p>
            <a:pPr eaLnBrk="1" hangingPunct="1"/>
            <a:r>
              <a:rPr lang="en-US" altLang="en-US" sz="2800" dirty="0" smtClean="0"/>
              <a:t>Web browser – client program that sends web requests and receives web pages</a:t>
            </a:r>
          </a:p>
          <a:p>
            <a:pPr lvl="1" eaLnBrk="1" hangingPunct="1"/>
            <a:r>
              <a:rPr lang="en-US" altLang="en-US" sz="2400" dirty="0" smtClean="0"/>
              <a:t>e.g. Internet Explorer, Firefox, Safari, Google Chrome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381000" y="457200"/>
            <a:ext cx="8915400" cy="762000"/>
          </a:xfrm>
        </p:spPr>
        <p:txBody>
          <a:bodyPr>
            <a:normAutofit/>
          </a:bodyPr>
          <a:lstStyle/>
          <a:p>
            <a:pPr>
              <a:defRPr/>
            </a:pPr>
            <a:r>
              <a:rPr dirty="0" smtClean="0"/>
              <a:t>Languages for Creating Web Pages</a:t>
            </a:r>
          </a:p>
        </p:txBody>
      </p:sp>
      <p:sp>
        <p:nvSpPr>
          <p:cNvPr id="28675" name="Rectangle 3"/>
          <p:cNvSpPr>
            <a:spLocks noGrp="1" noChangeArrowheads="1"/>
          </p:cNvSpPr>
          <p:nvPr>
            <p:ph idx="1"/>
          </p:nvPr>
        </p:nvSpPr>
        <p:spPr>
          <a:xfrm>
            <a:off x="228600" y="1371600"/>
            <a:ext cx="8229600" cy="4114800"/>
          </a:xfrm>
        </p:spPr>
        <p:txBody>
          <a:bodyPr/>
          <a:lstStyle/>
          <a:p>
            <a:pPr eaLnBrk="1" hangingPunct="1">
              <a:lnSpc>
                <a:spcPct val="80000"/>
              </a:lnSpc>
            </a:pPr>
            <a:r>
              <a:rPr lang="en-US" altLang="en-US" sz="2400" b="1" dirty="0" smtClean="0"/>
              <a:t>Hypertext Markup Language (HTML)</a:t>
            </a:r>
          </a:p>
          <a:p>
            <a:pPr lvl="1" eaLnBrk="1" hangingPunct="1">
              <a:lnSpc>
                <a:spcPct val="80000"/>
              </a:lnSpc>
            </a:pPr>
            <a:r>
              <a:rPr lang="en-US" altLang="en-US" sz="2000" dirty="0" smtClean="0"/>
              <a:t>Markup language specifically for Web pages</a:t>
            </a:r>
          </a:p>
          <a:p>
            <a:pPr eaLnBrk="1" hangingPunct="1">
              <a:lnSpc>
                <a:spcPct val="80000"/>
              </a:lnSpc>
            </a:pPr>
            <a:r>
              <a:rPr lang="en-US" altLang="en-US" sz="2400" b="1" dirty="0" smtClean="0"/>
              <a:t>Standard Generalized Markup Language (SGML)</a:t>
            </a:r>
          </a:p>
          <a:p>
            <a:pPr lvl="1" eaLnBrk="1" hangingPunct="1">
              <a:lnSpc>
                <a:spcPct val="80000"/>
              </a:lnSpc>
            </a:pPr>
            <a:r>
              <a:rPr lang="en-US" altLang="en-US" sz="2000" dirty="0" smtClean="0"/>
              <a:t>Markup language standard</a:t>
            </a:r>
          </a:p>
          <a:p>
            <a:pPr eaLnBrk="1" hangingPunct="1">
              <a:lnSpc>
                <a:spcPct val="80000"/>
              </a:lnSpc>
            </a:pPr>
            <a:r>
              <a:rPr lang="en-US" altLang="en-US" sz="2400" b="1" dirty="0" smtClean="0"/>
              <a:t>Extensible Markup Language (XML)</a:t>
            </a:r>
          </a:p>
          <a:p>
            <a:pPr lvl="1" eaLnBrk="1" hangingPunct="1">
              <a:lnSpc>
                <a:spcPct val="80000"/>
              </a:lnSpc>
            </a:pPr>
            <a:r>
              <a:rPr lang="en-US" altLang="en-US" sz="2000" dirty="0" smtClean="0"/>
              <a:t>Markup language allowing customized tags</a:t>
            </a:r>
          </a:p>
          <a:p>
            <a:pPr eaLnBrk="1" hangingPunct="1">
              <a:lnSpc>
                <a:spcPct val="80000"/>
              </a:lnSpc>
            </a:pPr>
            <a:r>
              <a:rPr lang="en-US" altLang="en-US" sz="2400" b="1" dirty="0" smtClean="0"/>
              <a:t>XHTML</a:t>
            </a:r>
          </a:p>
          <a:p>
            <a:pPr lvl="1" eaLnBrk="1" hangingPunct="1">
              <a:lnSpc>
                <a:spcPct val="80000"/>
              </a:lnSpc>
            </a:pPr>
            <a:r>
              <a:rPr lang="en-US" altLang="en-US" sz="2000" dirty="0" smtClean="0"/>
              <a:t>XML-compliant extension of HTML</a:t>
            </a:r>
          </a:p>
          <a:p>
            <a:pPr eaLnBrk="1" hangingPunct="1">
              <a:lnSpc>
                <a:spcPct val="80000"/>
              </a:lnSpc>
            </a:pPr>
            <a:r>
              <a:rPr lang="en-US" altLang="en-US" sz="2400" b="1" dirty="0" smtClean="0"/>
              <a:t>JavaScript/VBScript</a:t>
            </a:r>
            <a:r>
              <a:rPr lang="en-US" altLang="en-US" sz="2400" dirty="0" smtClean="0"/>
              <a:t> </a:t>
            </a:r>
          </a:p>
          <a:p>
            <a:pPr lvl="1" eaLnBrk="1" hangingPunct="1">
              <a:lnSpc>
                <a:spcPct val="80000"/>
              </a:lnSpc>
            </a:pPr>
            <a:r>
              <a:rPr lang="en-US" altLang="en-US" sz="2000" dirty="0" smtClean="0"/>
              <a:t> Scripting languages that enable interactivity in HTML documents</a:t>
            </a:r>
          </a:p>
          <a:p>
            <a:pPr eaLnBrk="1" hangingPunct="1">
              <a:lnSpc>
                <a:spcPct val="80000"/>
              </a:lnSpc>
            </a:pPr>
            <a:r>
              <a:rPr lang="en-US" altLang="en-US" sz="2400" b="1" dirty="0" smtClean="0"/>
              <a:t>Cascading Style Sheets (CSS)</a:t>
            </a:r>
          </a:p>
          <a:p>
            <a:pPr lvl="1" eaLnBrk="1" hangingPunct="1">
              <a:lnSpc>
                <a:spcPct val="80000"/>
              </a:lnSpc>
            </a:pPr>
            <a:r>
              <a:rPr lang="en-US" altLang="en-US" sz="2000" dirty="0" smtClean="0"/>
              <a:t>Control appearance of Web elements in an HML document</a:t>
            </a:r>
          </a:p>
          <a:p>
            <a:pPr eaLnBrk="1" hangingPunct="1">
              <a:lnSpc>
                <a:spcPct val="80000"/>
              </a:lnSpc>
            </a:pPr>
            <a:r>
              <a:rPr lang="en-US" altLang="en-US" sz="2400" b="1" dirty="0" smtClean="0"/>
              <a:t>XSL and XSLT</a:t>
            </a:r>
          </a:p>
          <a:p>
            <a:pPr lvl="1" eaLnBrk="1" hangingPunct="1">
              <a:lnSpc>
                <a:spcPct val="80000"/>
              </a:lnSpc>
            </a:pPr>
            <a:r>
              <a:rPr lang="en-US" altLang="en-US" sz="2000" dirty="0" smtClean="0"/>
              <a:t>XMS style sheet and transformation to HTML</a:t>
            </a:r>
          </a:p>
          <a:p>
            <a:pPr lvl="1" eaLnBrk="1" hangingPunct="1">
              <a:lnSpc>
                <a:spcPct val="80000"/>
              </a:lnSpc>
            </a:pPr>
            <a:endParaRPr lang="en-US" altLang="en-US" sz="2000" dirty="0" smtClean="0"/>
          </a:p>
        </p:txBody>
      </p:sp>
      <p:sp>
        <p:nvSpPr>
          <p:cNvPr id="365572" name="Text Box 4"/>
          <p:cNvSpPr txBox="1">
            <a:spLocks noChangeArrowheads="1"/>
          </p:cNvSpPr>
          <p:nvPr/>
        </p:nvSpPr>
        <p:spPr bwMode="auto">
          <a:xfrm>
            <a:off x="6324600" y="2438400"/>
            <a:ext cx="2819400" cy="1616075"/>
          </a:xfrm>
          <a:prstGeom prst="rect">
            <a:avLst/>
          </a:prstGeom>
          <a:noFill/>
          <a:ln w="12700" cap="sq">
            <a:noFill/>
            <a:miter lim="800000"/>
            <a:headEnd type="none" w="sm" len="sm"/>
            <a:tailEnd type="none" w="sm" len="sm"/>
          </a:ln>
          <a:effectLst/>
        </p:spPr>
        <p:txBody>
          <a:bodyPr>
            <a:spAutoFit/>
          </a:bodyPr>
          <a:lstStyle/>
          <a:p>
            <a:pPr algn="ctr">
              <a:defRPr/>
            </a:pPr>
            <a:r>
              <a:rPr lang="en-US" sz="2000" dirty="0">
                <a:solidFill>
                  <a:srgbClr val="990000"/>
                </a:solidFill>
                <a:latin typeface="Times New Roman" pitchFamily="18" charset="0"/>
                <a:cs typeface="Arial" charset="0"/>
              </a:rPr>
              <a:t>Standards and Web conventions established by</a:t>
            </a:r>
          </a:p>
          <a:p>
            <a:pPr algn="ctr">
              <a:defRPr/>
            </a:pPr>
            <a:r>
              <a:rPr lang="en-US" sz="2000" b="1" dirty="0">
                <a:solidFill>
                  <a:srgbClr val="990000"/>
                </a:solidFill>
                <a:effectLst>
                  <a:outerShdw blurRad="38100" dist="38100" dir="2700000" algn="tl">
                    <a:srgbClr val="000000"/>
                  </a:outerShdw>
                </a:effectLst>
                <a:latin typeface="Times New Roman" pitchFamily="18" charset="0"/>
                <a:cs typeface="Arial" charset="0"/>
              </a:rPr>
              <a:t>World Wide Web Consortium (W3C)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381000" y="381000"/>
            <a:ext cx="8229600" cy="914400"/>
          </a:xfrm>
        </p:spPr>
        <p:txBody>
          <a:bodyPr/>
          <a:lstStyle/>
          <a:p>
            <a:pPr>
              <a:defRPr/>
            </a:pPr>
            <a:r>
              <a:rPr dirty="0" smtClean="0"/>
              <a:t>Objectives</a:t>
            </a:r>
          </a:p>
        </p:txBody>
      </p:sp>
      <p:sp>
        <p:nvSpPr>
          <p:cNvPr id="11267" name="Rectangle 3"/>
          <p:cNvSpPr>
            <a:spLocks noGrp="1" noChangeArrowheads="1"/>
          </p:cNvSpPr>
          <p:nvPr>
            <p:ph idx="1"/>
          </p:nvPr>
        </p:nvSpPr>
        <p:spPr>
          <a:xfrm>
            <a:off x="457200" y="1066800"/>
            <a:ext cx="8229600" cy="4495800"/>
          </a:xfrm>
        </p:spPr>
        <p:txBody>
          <a:bodyPr/>
          <a:lstStyle/>
          <a:p>
            <a:pPr eaLnBrk="1" hangingPunct="1"/>
            <a:r>
              <a:rPr lang="en-US" altLang="en-US" sz="2300" dirty="0" smtClean="0"/>
              <a:t>Define terms</a:t>
            </a:r>
          </a:p>
          <a:p>
            <a:pPr eaLnBrk="1" hangingPunct="1"/>
            <a:r>
              <a:rPr lang="en-US" altLang="en-US" sz="2300" dirty="0" smtClean="0"/>
              <a:t>Explain three components of client/server systems: presentation, processing, and storage</a:t>
            </a:r>
          </a:p>
          <a:p>
            <a:pPr eaLnBrk="1" hangingPunct="1"/>
            <a:r>
              <a:rPr lang="en-US" altLang="en-US" sz="2300" dirty="0" smtClean="0"/>
              <a:t>Distinguish between two-tier and three-tier architectures</a:t>
            </a:r>
          </a:p>
          <a:p>
            <a:pPr eaLnBrk="1" hangingPunct="1"/>
            <a:r>
              <a:rPr lang="en-US" altLang="en-US" sz="2300" dirty="0" smtClean="0"/>
              <a:t>Describe how to connect to databases in 2-tier systems using VB.NET and Java</a:t>
            </a:r>
          </a:p>
          <a:p>
            <a:pPr eaLnBrk="1" hangingPunct="1"/>
            <a:r>
              <a:rPr lang="en-US" altLang="en-US" sz="2300" dirty="0" smtClean="0"/>
              <a:t>Describe key components and information flow in Web applications</a:t>
            </a:r>
          </a:p>
          <a:p>
            <a:pPr eaLnBrk="1" hangingPunct="1"/>
            <a:r>
              <a:rPr lang="en-US" altLang="en-US" sz="2300" dirty="0" smtClean="0"/>
              <a:t>Describe how to connect to databases in 3-tier applications using JSP, PHP, and ASP .NET</a:t>
            </a:r>
          </a:p>
          <a:p>
            <a:pPr eaLnBrk="1" hangingPunct="1"/>
            <a:r>
              <a:rPr lang="en-US" altLang="en-US" sz="2300" dirty="0" smtClean="0"/>
              <a:t>Explain the purpose of XML</a:t>
            </a:r>
          </a:p>
          <a:p>
            <a:pPr eaLnBrk="1" hangingPunct="1"/>
            <a:r>
              <a:rPr lang="en-US" altLang="en-US" sz="2300" dirty="0" smtClean="0"/>
              <a:t>See how XQuery can be used to query XML documents</a:t>
            </a:r>
          </a:p>
          <a:p>
            <a:pPr eaLnBrk="1" hangingPunct="1"/>
            <a:r>
              <a:rPr lang="en-US" altLang="en-US" sz="2300" dirty="0" smtClean="0"/>
              <a:t>Explain how XML fosters Web services and SOAs</a:t>
            </a:r>
          </a:p>
          <a:p>
            <a:pPr eaLnBrk="1" hangingPunct="1"/>
            <a:endParaRPr lang="en-US" altLang="en-US" sz="2300" dirty="0" smtClean="0"/>
          </a:p>
          <a:p>
            <a:pPr eaLnBrk="1" hangingPunct="1"/>
            <a:endParaRPr lang="en-US" altLang="en-US" sz="2300" dirty="0" smtClean="0"/>
          </a:p>
          <a:p>
            <a:pPr eaLnBrk="1" hangingPunct="1"/>
            <a:endParaRPr lang="en-US" altLang="en-US" sz="23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371600"/>
          </a:xfrm>
        </p:spPr>
        <p:txBody>
          <a:bodyPr/>
          <a:lstStyle/>
          <a:p>
            <a:pPr>
              <a:defRPr/>
            </a:pPr>
            <a:r>
              <a:rPr dirty="0" smtClean="0"/>
              <a:t>Processing in 3-Tier Applications</a:t>
            </a:r>
            <a:endParaRPr dirty="0"/>
          </a:p>
        </p:txBody>
      </p:sp>
      <p:sp>
        <p:nvSpPr>
          <p:cNvPr id="29699" name="Content Placeholder 2"/>
          <p:cNvSpPr>
            <a:spLocks noGrp="1"/>
          </p:cNvSpPr>
          <p:nvPr>
            <p:ph idx="1"/>
          </p:nvPr>
        </p:nvSpPr>
        <p:spPr>
          <a:xfrm>
            <a:off x="228600" y="1676400"/>
            <a:ext cx="8915400" cy="4114800"/>
          </a:xfrm>
        </p:spPr>
        <p:txBody>
          <a:bodyPr/>
          <a:lstStyle/>
          <a:p>
            <a:pPr eaLnBrk="1" hangingPunct="1"/>
            <a:r>
              <a:rPr lang="en-US" altLang="en-US" dirty="0" smtClean="0"/>
              <a:t>Static page requests </a:t>
            </a:r>
          </a:p>
          <a:p>
            <a:pPr lvl="1" eaLnBrk="1" hangingPunct="1"/>
            <a:r>
              <a:rPr lang="en-US" altLang="en-US" dirty="0" smtClean="0"/>
              <a:t>.</a:t>
            </a:r>
            <a:r>
              <a:rPr lang="en-US" altLang="en-US" dirty="0" err="1" smtClean="0"/>
              <a:t>htm</a:t>
            </a:r>
            <a:r>
              <a:rPr lang="en-US" altLang="en-US" dirty="0" smtClean="0"/>
              <a:t> or .html requests handled by the Web server</a:t>
            </a:r>
          </a:p>
          <a:p>
            <a:pPr eaLnBrk="1" hangingPunct="1"/>
            <a:r>
              <a:rPr lang="en-US" altLang="en-US" dirty="0" smtClean="0"/>
              <a:t>Dynamic page requests</a:t>
            </a:r>
          </a:p>
          <a:p>
            <a:pPr lvl="1" eaLnBrk="1" hangingPunct="1"/>
            <a:r>
              <a:rPr lang="en-US" altLang="en-US" dirty="0" smtClean="0"/>
              <a:t>.jsp, .aspx, and .php requests are routed to the application server</a:t>
            </a:r>
          </a:p>
          <a:p>
            <a:pPr lvl="1" eaLnBrk="1" hangingPunct="1"/>
            <a:r>
              <a:rPr lang="en-US" altLang="en-US" dirty="0" smtClean="0"/>
              <a:t>Server-side processing by JSP servlet (Java), ASP .NET application (C# or VB), ColdFusion, or PHP</a:t>
            </a:r>
          </a:p>
          <a:p>
            <a:pPr lvl="1" eaLnBrk="1" hangingPunct="1"/>
            <a:r>
              <a:rPr lang="en-US" altLang="en-US" dirty="0" smtClean="0"/>
              <a:t>Database access via JDBC, ADO .NET, or other database middleware</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90563"/>
            <a:ext cx="8657548" cy="555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Text Box 3"/>
          <p:cNvSpPr txBox="1">
            <a:spLocks noChangeArrowheads="1"/>
          </p:cNvSpPr>
          <p:nvPr/>
        </p:nvSpPr>
        <p:spPr bwMode="auto">
          <a:xfrm>
            <a:off x="695325" y="152400"/>
            <a:ext cx="744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dirty="0">
                <a:solidFill>
                  <a:srgbClr val="000000"/>
                </a:solidFill>
                <a:latin typeface="Arial" panose="020B0604020202020204" pitchFamily="34" charset="0"/>
              </a:rPr>
              <a:t>Figure 8-9 Information flow in a three-tier architecture</a:t>
            </a:r>
          </a:p>
        </p:txBody>
      </p:sp>
      <p:sp>
        <p:nvSpPr>
          <p:cNvPr id="30725" name="TextBox 7"/>
          <p:cNvSpPr txBox="1">
            <a:spLocks noChangeArrowheads="1"/>
          </p:cNvSpPr>
          <p:nvPr/>
        </p:nvSpPr>
        <p:spPr bwMode="auto">
          <a:xfrm>
            <a:off x="3048000" y="696913"/>
            <a:ext cx="476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No server side processing, just a page return</a:t>
            </a:r>
          </a:p>
        </p:txBody>
      </p:sp>
      <p:sp>
        <p:nvSpPr>
          <p:cNvPr id="30726" name="TextBox 8"/>
          <p:cNvSpPr txBox="1">
            <a:spLocks noChangeArrowheads="1"/>
          </p:cNvSpPr>
          <p:nvPr/>
        </p:nvSpPr>
        <p:spPr bwMode="auto">
          <a:xfrm>
            <a:off x="3048000" y="3363913"/>
            <a:ext cx="5240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Server side processing, including database access</a:t>
            </a:r>
          </a:p>
        </p:txBody>
      </p:sp>
      <p:sp>
        <p:nvSpPr>
          <p:cNvPr id="30727" name="TextBox 9"/>
          <p:cNvSpPr txBox="1">
            <a:spLocks noChangeArrowheads="1"/>
          </p:cNvSpPr>
          <p:nvPr/>
        </p:nvSpPr>
        <p:spPr bwMode="auto">
          <a:xfrm>
            <a:off x="457200" y="5562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…also *.aspx or *.php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1749"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a) Sample ASP .NET code for user registration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319" y="1209649"/>
            <a:ext cx="7279481" cy="511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noChangeArrowheads="1"/>
          </p:cNvSpPr>
          <p:nvPr/>
        </p:nvSpPr>
        <p:spPr bwMode="auto">
          <a:xfrm>
            <a:off x="990601" y="2743200"/>
            <a:ext cx="5867399" cy="1752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 name="TextBox 9"/>
          <p:cNvSpPr txBox="1">
            <a:spLocks noChangeArrowheads="1"/>
          </p:cNvSpPr>
          <p:nvPr/>
        </p:nvSpPr>
        <p:spPr bwMode="auto">
          <a:xfrm>
            <a:off x="6781800" y="2805332"/>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A </a:t>
            </a:r>
            <a:r>
              <a:rPr lang="en-US" altLang="en-US" b="1" dirty="0" smtClean="0">
                <a:solidFill>
                  <a:srgbClr val="C00000"/>
                </a:solidFill>
              </a:rPr>
              <a:t>DetailsView</a:t>
            </a:r>
            <a:r>
              <a:rPr lang="en-US" altLang="en-US" dirty="0" smtClean="0">
                <a:solidFill>
                  <a:srgbClr val="C00000"/>
                </a:solidFill>
              </a:rPr>
              <a:t> is a type of Web control</a:t>
            </a:r>
            <a:endParaRPr lang="en-US" altLang="en-US" dirty="0">
              <a:solidFill>
                <a:srgbClr val="C00000"/>
              </a:solidFill>
            </a:endParaRPr>
          </a:p>
        </p:txBody>
      </p:sp>
      <p:sp>
        <p:nvSpPr>
          <p:cNvPr id="8" name="TextBox 9"/>
          <p:cNvSpPr txBox="1">
            <a:spLocks noChangeArrowheads="1"/>
          </p:cNvSpPr>
          <p:nvPr/>
        </p:nvSpPr>
        <p:spPr bwMode="auto">
          <a:xfrm>
            <a:off x="2971800" y="5562600"/>
            <a:ext cx="449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Web controls can be databound to data sources, including </a:t>
            </a:r>
            <a:r>
              <a:rPr lang="en-US" altLang="en-US" b="1" dirty="0" smtClean="0">
                <a:solidFill>
                  <a:srgbClr val="C00000"/>
                </a:solidFill>
              </a:rPr>
              <a:t>SqlDataSource</a:t>
            </a:r>
            <a:r>
              <a:rPr lang="en-US" altLang="en-US" dirty="0" smtClean="0">
                <a:solidFill>
                  <a:srgbClr val="C00000"/>
                </a:solidFill>
              </a:rPr>
              <a:t>.</a:t>
            </a:r>
            <a:endParaRPr lang="en-US" altLang="en-US" dirty="0">
              <a:solidFill>
                <a:srgbClr val="C00000"/>
              </a:solidFill>
            </a:endParaRPr>
          </a:p>
        </p:txBody>
      </p:sp>
      <p:sp>
        <p:nvSpPr>
          <p:cNvPr id="9" name="Rectangle 4"/>
          <p:cNvSpPr>
            <a:spLocks noChangeArrowheads="1"/>
          </p:cNvSpPr>
          <p:nvPr/>
        </p:nvSpPr>
        <p:spPr bwMode="auto">
          <a:xfrm>
            <a:off x="990600" y="4495800"/>
            <a:ext cx="7239000" cy="10668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 name="Rectangle 4"/>
          <p:cNvSpPr>
            <a:spLocks noChangeArrowheads="1"/>
          </p:cNvSpPr>
          <p:nvPr/>
        </p:nvSpPr>
        <p:spPr bwMode="auto">
          <a:xfrm>
            <a:off x="1002873" y="1371600"/>
            <a:ext cx="6693327" cy="228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effectLst>
                  <a:outerShdw blurRad="38100" dist="38100" dir="2700000" algn="tl">
                    <a:srgbClr val="FFFFFF"/>
                  </a:outerShdw>
                </a:effectLst>
                <a:latin typeface="+mj-lt"/>
                <a:ea typeface="+mj-ea"/>
                <a:cs typeface="+mj-cs"/>
              </a:rPr>
              <a:t>Figure 8-12 A registration page written in ASP .NET</a:t>
            </a:r>
          </a:p>
        </p:txBody>
      </p:sp>
      <p:sp>
        <p:nvSpPr>
          <p:cNvPr id="32772"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b) Form for the ASP .NET application</a:t>
            </a:r>
          </a:p>
        </p:txBody>
      </p:sp>
      <p:pic>
        <p:nvPicPr>
          <p:cNvPr id="32773"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6629400" cy="4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34400" cy="762000"/>
          </a:xfrm>
        </p:spPr>
        <p:txBody>
          <a:bodyPr>
            <a:normAutofit/>
          </a:bodyPr>
          <a:lstStyle/>
          <a:p>
            <a:pPr>
              <a:defRPr/>
            </a:pPr>
            <a:r>
              <a:rPr dirty="0" smtClean="0"/>
              <a:t>Considerations in 3-Tier Applications</a:t>
            </a:r>
            <a:endParaRPr dirty="0"/>
          </a:p>
        </p:txBody>
      </p:sp>
      <p:sp>
        <p:nvSpPr>
          <p:cNvPr id="33795" name="Content Placeholder 2"/>
          <p:cNvSpPr>
            <a:spLocks noGrp="1"/>
          </p:cNvSpPr>
          <p:nvPr>
            <p:ph idx="1"/>
          </p:nvPr>
        </p:nvSpPr>
        <p:spPr>
          <a:xfrm>
            <a:off x="152400" y="1524000"/>
            <a:ext cx="8991600" cy="4114800"/>
          </a:xfrm>
        </p:spPr>
        <p:txBody>
          <a:bodyPr/>
          <a:lstStyle/>
          <a:p>
            <a:pPr eaLnBrk="1" hangingPunct="1"/>
            <a:r>
              <a:rPr lang="en-US" altLang="en-US" dirty="0" smtClean="0"/>
              <a:t>Stored procedures</a:t>
            </a:r>
          </a:p>
          <a:p>
            <a:pPr lvl="1" eaLnBrk="1" hangingPunct="1"/>
            <a:r>
              <a:rPr lang="en-US" altLang="en-US" dirty="0" smtClean="0"/>
              <a:t>Code logic embedded in DBMS</a:t>
            </a:r>
          </a:p>
          <a:p>
            <a:pPr lvl="1" eaLnBrk="1" hangingPunct="1"/>
            <a:r>
              <a:rPr lang="en-US" altLang="en-US" dirty="0" smtClean="0"/>
              <a:t>Improve performance, but proprietary</a:t>
            </a:r>
          </a:p>
          <a:p>
            <a:pPr eaLnBrk="1" hangingPunct="1"/>
            <a:r>
              <a:rPr lang="en-US" altLang="en-US" dirty="0" smtClean="0"/>
              <a:t>Transactions</a:t>
            </a:r>
          </a:p>
          <a:p>
            <a:pPr lvl="1" eaLnBrk="1" hangingPunct="1"/>
            <a:r>
              <a:rPr lang="en-US" altLang="en-US" dirty="0" smtClean="0"/>
              <a:t>Involve many database updates</a:t>
            </a:r>
          </a:p>
          <a:p>
            <a:pPr lvl="1" eaLnBrk="1" hangingPunct="1"/>
            <a:r>
              <a:rPr lang="en-US" altLang="en-US" dirty="0" smtClean="0"/>
              <a:t>Either all must succeed, or none should occur</a:t>
            </a:r>
          </a:p>
          <a:p>
            <a:pPr eaLnBrk="1" hangingPunct="1"/>
            <a:r>
              <a:rPr lang="en-US" altLang="en-US" dirty="0" smtClean="0"/>
              <a:t>Database connections</a:t>
            </a:r>
          </a:p>
          <a:p>
            <a:pPr lvl="1" eaLnBrk="1" hangingPunct="1"/>
            <a:r>
              <a:rPr lang="en-US" altLang="en-US" dirty="0" smtClean="0"/>
              <a:t>Maintaining an open connection is resource-intensive</a:t>
            </a:r>
          </a:p>
          <a:p>
            <a:pPr lvl="1" eaLnBrk="1" hangingPunct="1"/>
            <a:r>
              <a:rPr lang="en-US" altLang="en-US" dirty="0" smtClean="0"/>
              <a:t>Use of connection pooling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358815"/>
            <a:ext cx="8229600" cy="1371600"/>
          </a:xfrm>
        </p:spPr>
        <p:txBody>
          <a:bodyPr/>
          <a:lstStyle/>
          <a:p>
            <a:pPr>
              <a:defRPr/>
            </a:pPr>
            <a:r>
              <a:rPr dirty="0" smtClean="0"/>
              <a:t>Advantages And Disadvantages of Stored Procedures</a:t>
            </a:r>
          </a:p>
        </p:txBody>
      </p:sp>
      <p:sp>
        <p:nvSpPr>
          <p:cNvPr id="34819" name="Rectangle 3"/>
          <p:cNvSpPr>
            <a:spLocks noGrp="1" noChangeArrowheads="1"/>
          </p:cNvSpPr>
          <p:nvPr>
            <p:ph idx="1"/>
          </p:nvPr>
        </p:nvSpPr>
        <p:spPr>
          <a:xfrm>
            <a:off x="228600" y="1743919"/>
            <a:ext cx="4572000" cy="4114800"/>
          </a:xfrm>
        </p:spPr>
        <p:txBody>
          <a:bodyPr/>
          <a:lstStyle/>
          <a:p>
            <a:pPr eaLnBrk="1" hangingPunct="1"/>
            <a:r>
              <a:rPr lang="en-US" altLang="en-US" dirty="0" smtClean="0"/>
              <a:t>Advantages</a:t>
            </a:r>
          </a:p>
          <a:p>
            <a:pPr lvl="1" eaLnBrk="1" hangingPunct="1"/>
            <a:r>
              <a:rPr lang="en-US" altLang="en-US" dirty="0" smtClean="0"/>
              <a:t>Performance improves for compiled SQL statements</a:t>
            </a:r>
          </a:p>
          <a:p>
            <a:pPr lvl="1" eaLnBrk="1" hangingPunct="1"/>
            <a:r>
              <a:rPr lang="en-US" altLang="en-US" dirty="0" smtClean="0"/>
              <a:t>Reduced network traffic</a:t>
            </a:r>
          </a:p>
          <a:p>
            <a:pPr lvl="1" eaLnBrk="1" hangingPunct="1"/>
            <a:r>
              <a:rPr lang="en-US" altLang="en-US" dirty="0" smtClean="0"/>
              <a:t>Improved security</a:t>
            </a:r>
          </a:p>
          <a:p>
            <a:pPr lvl="1" eaLnBrk="1" hangingPunct="1"/>
            <a:r>
              <a:rPr lang="en-US" altLang="en-US" dirty="0" smtClean="0"/>
              <a:t>Improved data integrity</a:t>
            </a:r>
          </a:p>
          <a:p>
            <a:pPr lvl="1" eaLnBrk="1" hangingPunct="1"/>
            <a:r>
              <a:rPr lang="en-US" altLang="en-US" dirty="0" smtClean="0"/>
              <a:t>Thinner clients</a:t>
            </a:r>
          </a:p>
        </p:txBody>
      </p:sp>
      <p:sp>
        <p:nvSpPr>
          <p:cNvPr id="4" name="Rectangle 3"/>
          <p:cNvSpPr txBox="1">
            <a:spLocks noChangeArrowheads="1"/>
          </p:cNvSpPr>
          <p:nvPr/>
        </p:nvSpPr>
        <p:spPr bwMode="auto">
          <a:xfrm>
            <a:off x="4572000" y="1676400"/>
            <a:ext cx="426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hangingPunct="1"/>
            <a:r>
              <a:rPr lang="en-US" altLang="en-US" dirty="0" smtClean="0"/>
              <a:t>Disadvantages</a:t>
            </a:r>
          </a:p>
          <a:p>
            <a:pPr lvl="1" eaLnBrk="1" hangingPunct="1"/>
            <a:r>
              <a:rPr lang="en-US" altLang="en-US" dirty="0" smtClean="0"/>
              <a:t>Programming takes more time</a:t>
            </a:r>
          </a:p>
          <a:p>
            <a:pPr lvl="1" eaLnBrk="1" hangingPunct="1"/>
            <a:r>
              <a:rPr lang="en-US" altLang="en-US" dirty="0" smtClean="0"/>
              <a:t>Proprietary, so algorithms are not portable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533400" y="381000"/>
            <a:ext cx="8001000" cy="838200"/>
          </a:xfrm>
        </p:spPr>
        <p:txBody>
          <a:bodyPr>
            <a:noAutofit/>
          </a:bodyPr>
          <a:lstStyle/>
          <a:p>
            <a:pPr>
              <a:defRPr/>
            </a:pPr>
            <a:r>
              <a:rPr dirty="0" smtClean="0"/>
              <a:t>Benefits of Three-Tier Architectures</a:t>
            </a:r>
          </a:p>
        </p:txBody>
      </p:sp>
      <p:sp>
        <p:nvSpPr>
          <p:cNvPr id="35843" name="Rectangle 3"/>
          <p:cNvSpPr>
            <a:spLocks noGrp="1" noChangeArrowheads="1"/>
          </p:cNvSpPr>
          <p:nvPr>
            <p:ph idx="1"/>
          </p:nvPr>
        </p:nvSpPr>
        <p:spPr>
          <a:xfrm>
            <a:off x="457200" y="1371600"/>
            <a:ext cx="8686800" cy="4525962"/>
          </a:xfrm>
        </p:spPr>
        <p:txBody>
          <a:bodyPr/>
          <a:lstStyle/>
          <a:p>
            <a:pPr eaLnBrk="1" hangingPunct="1"/>
            <a:r>
              <a:rPr lang="en-US" altLang="en-US" dirty="0" smtClean="0"/>
              <a:t>Scalability</a:t>
            </a:r>
          </a:p>
          <a:p>
            <a:pPr eaLnBrk="1" hangingPunct="1"/>
            <a:r>
              <a:rPr lang="en-US" altLang="en-US" dirty="0" smtClean="0"/>
              <a:t>Technological flexibility</a:t>
            </a:r>
          </a:p>
          <a:p>
            <a:pPr eaLnBrk="1" hangingPunct="1"/>
            <a:r>
              <a:rPr lang="en-US" altLang="en-US" dirty="0" smtClean="0"/>
              <a:t>Long-term cost reduction</a:t>
            </a:r>
          </a:p>
          <a:p>
            <a:pPr eaLnBrk="1" hangingPunct="1"/>
            <a:r>
              <a:rPr lang="en-US" altLang="en-US" dirty="0" smtClean="0"/>
              <a:t>Better match of systems to business needs</a:t>
            </a:r>
          </a:p>
          <a:p>
            <a:pPr eaLnBrk="1" hangingPunct="1"/>
            <a:r>
              <a:rPr lang="en-US" altLang="en-US" dirty="0" smtClean="0"/>
              <a:t>Improved customer service</a:t>
            </a:r>
          </a:p>
          <a:p>
            <a:pPr eaLnBrk="1" hangingPunct="1"/>
            <a:r>
              <a:rPr lang="en-US" altLang="en-US" dirty="0" smtClean="0"/>
              <a:t>Competitive advantage</a:t>
            </a:r>
          </a:p>
          <a:p>
            <a:pPr eaLnBrk="1" hangingPunct="1"/>
            <a:r>
              <a:rPr lang="en-US" altLang="en-US" dirty="0" smtClean="0"/>
              <a:t>Reduced risk</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686800" cy="838200"/>
          </a:xfrm>
        </p:spPr>
        <p:txBody>
          <a:bodyPr/>
          <a:lstStyle/>
          <a:p>
            <a:pPr>
              <a:defRPr/>
            </a:pPr>
            <a:r>
              <a:rPr dirty="0" smtClean="0"/>
              <a:t>Cloud computing </a:t>
            </a:r>
            <a:endParaRPr dirty="0"/>
          </a:p>
        </p:txBody>
      </p:sp>
      <p:sp>
        <p:nvSpPr>
          <p:cNvPr id="36867" name="Content Placeholder 2"/>
          <p:cNvSpPr>
            <a:spLocks noGrp="1"/>
          </p:cNvSpPr>
          <p:nvPr>
            <p:ph idx="1"/>
          </p:nvPr>
        </p:nvSpPr>
        <p:spPr>
          <a:xfrm>
            <a:off x="304800" y="1265238"/>
            <a:ext cx="8686800" cy="4525962"/>
          </a:xfrm>
        </p:spPr>
        <p:txBody>
          <a:bodyPr/>
          <a:lstStyle/>
          <a:p>
            <a:pPr eaLnBrk="1" hangingPunct="1"/>
            <a:r>
              <a:rPr lang="en-US" altLang="en-US" smtClean="0"/>
              <a:t>A model for creating ubiquitous, convenient, on-demand access to network services</a:t>
            </a:r>
          </a:p>
          <a:p>
            <a:pPr eaLnBrk="1" hangingPunct="1"/>
            <a:r>
              <a:rPr lang="en-US" altLang="en-US" smtClean="0"/>
              <a:t>Characteristics: on-demand, broad network access, resource pooling, rapid elasticity, measured service</a:t>
            </a:r>
          </a:p>
          <a:p>
            <a:pPr eaLnBrk="1" hangingPunct="1"/>
            <a:r>
              <a:rPr lang="en-US" altLang="en-US" smtClean="0"/>
              <a:t>Types of cloud computing:</a:t>
            </a:r>
          </a:p>
          <a:p>
            <a:pPr lvl="1" eaLnBrk="1" hangingPunct="1"/>
            <a:r>
              <a:rPr lang="en-US" altLang="en-US" smtClean="0"/>
              <a:t>Infrastructure-as-a-service (IaaS)</a:t>
            </a:r>
          </a:p>
          <a:p>
            <a:pPr lvl="1" eaLnBrk="1" hangingPunct="1"/>
            <a:r>
              <a:rPr lang="en-US" altLang="en-US" smtClean="0"/>
              <a:t>Platform-as-a-service (PaaS)</a:t>
            </a:r>
          </a:p>
          <a:p>
            <a:pPr lvl="1" eaLnBrk="1" hangingPunct="1"/>
            <a:r>
              <a:rPr lang="en-US" altLang="en-US" smtClean="0"/>
              <a:t>Software-as-a-service (SaaS)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253678" y="76200"/>
            <a:ext cx="8585522" cy="1371600"/>
          </a:xfrm>
        </p:spPr>
        <p:txBody>
          <a:bodyPr/>
          <a:lstStyle/>
          <a:p>
            <a:pPr>
              <a:defRPr/>
            </a:pPr>
            <a:r>
              <a:rPr dirty="0" smtClean="0"/>
              <a:t>Extensible Markup Language (XML)</a:t>
            </a:r>
          </a:p>
        </p:txBody>
      </p:sp>
      <p:sp>
        <p:nvSpPr>
          <p:cNvPr id="37891" name="Rectangle 3"/>
          <p:cNvSpPr>
            <a:spLocks noGrp="1" noChangeArrowheads="1"/>
          </p:cNvSpPr>
          <p:nvPr>
            <p:ph idx="1"/>
          </p:nvPr>
        </p:nvSpPr>
        <p:spPr>
          <a:xfrm>
            <a:off x="381000" y="1371600"/>
            <a:ext cx="8229600" cy="4876800"/>
          </a:xfrm>
        </p:spPr>
        <p:txBody>
          <a:bodyPr/>
          <a:lstStyle/>
          <a:p>
            <a:pPr eaLnBrk="1" hangingPunct="1">
              <a:lnSpc>
                <a:spcPct val="90000"/>
              </a:lnSpc>
            </a:pPr>
            <a:r>
              <a:rPr lang="en-US" altLang="en-US" sz="2800" dirty="0" smtClean="0"/>
              <a:t>A text-based markup language (like HTML)</a:t>
            </a:r>
          </a:p>
          <a:p>
            <a:pPr lvl="1" eaLnBrk="1" hangingPunct="1">
              <a:lnSpc>
                <a:spcPct val="90000"/>
              </a:lnSpc>
            </a:pPr>
            <a:r>
              <a:rPr lang="en-US" altLang="en-US" sz="2400" dirty="0" smtClean="0"/>
              <a:t>Uses elements, tags, attributes</a:t>
            </a:r>
          </a:p>
          <a:p>
            <a:pPr lvl="1" eaLnBrk="1" hangingPunct="1">
              <a:lnSpc>
                <a:spcPct val="90000"/>
              </a:lnSpc>
            </a:pPr>
            <a:r>
              <a:rPr lang="en-US" altLang="en-US" sz="2400" dirty="0" smtClean="0"/>
              <a:t>Includes document type declarations (DTDs), XML schemas, comments, and entity references</a:t>
            </a:r>
          </a:p>
          <a:p>
            <a:pPr eaLnBrk="1" hangingPunct="1">
              <a:lnSpc>
                <a:spcPct val="90000"/>
              </a:lnSpc>
            </a:pPr>
            <a:r>
              <a:rPr lang="en-US" altLang="en-US" sz="2800" dirty="0" smtClean="0"/>
              <a:t>Revolutionizes the way data are exchanged over the Internet</a:t>
            </a:r>
          </a:p>
          <a:p>
            <a:pPr eaLnBrk="1" hangingPunct="1">
              <a:lnSpc>
                <a:spcPct val="90000"/>
              </a:lnSpc>
            </a:pPr>
            <a:r>
              <a:rPr lang="en-US" altLang="en-US" sz="2800" dirty="0" smtClean="0"/>
              <a:t>Document Structure Declarations (DSD), XML Schema (XSD) and Relax NG replacing DTDs for validating XML document structure</a:t>
            </a:r>
          </a:p>
          <a:p>
            <a:pPr eaLnBrk="1" hangingPunct="1">
              <a:lnSpc>
                <a:spcPct val="90000"/>
              </a:lnSpc>
            </a:pPr>
            <a:r>
              <a:rPr lang="en-US" altLang="en-US" sz="2800" dirty="0" smtClean="0"/>
              <a:t>XSD – language for defining XML databases, recommended by the W3C. </a:t>
            </a:r>
          </a:p>
          <a:p>
            <a:pPr eaLnBrk="1" hangingPunct="1">
              <a:lnSpc>
                <a:spcPct val="90000"/>
              </a:lnSpc>
            </a:pPr>
            <a:endParaRPr lang="en-US" altLang="en-US" sz="2800" dirty="0" smtClean="0"/>
          </a:p>
          <a:p>
            <a:pPr eaLnBrk="1" hangingPunct="1">
              <a:lnSpc>
                <a:spcPct val="90000"/>
              </a:lnSpc>
            </a:pPr>
            <a:endParaRPr lang="en-US"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686800" cy="841248"/>
          </a:xfrm>
        </p:spPr>
        <p:txBody>
          <a:bodyPr/>
          <a:lstStyle/>
          <a:p>
            <a:r>
              <a:rPr lang="en-US" dirty="0" smtClean="0"/>
              <a:t>Simple SML Example</a:t>
            </a:r>
            <a:endParaRPr lang="en-US" dirty="0"/>
          </a:p>
        </p:txBody>
      </p:sp>
      <p:pic>
        <p:nvPicPr>
          <p:cNvPr id="4" name="Picture 3"/>
          <p:cNvPicPr>
            <a:picLocks noChangeAspect="1"/>
          </p:cNvPicPr>
          <p:nvPr/>
        </p:nvPicPr>
        <p:blipFill>
          <a:blip r:embed="rId3"/>
          <a:stretch>
            <a:fillRect/>
          </a:stretch>
        </p:blipFill>
        <p:spPr>
          <a:xfrm>
            <a:off x="838200" y="1524000"/>
            <a:ext cx="7397892" cy="3810000"/>
          </a:xfrm>
          <a:prstGeom prst="rect">
            <a:avLst/>
          </a:prstGeom>
        </p:spPr>
      </p:pic>
    </p:spTree>
    <p:extLst>
      <p:ext uri="{BB962C8B-B14F-4D97-AF65-F5344CB8AC3E}">
        <p14:creationId xmlns:p14="http://schemas.microsoft.com/office/powerpoint/2010/main" val="1852049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04800" y="304800"/>
            <a:ext cx="8686800" cy="838200"/>
          </a:xfrm>
        </p:spPr>
        <p:txBody>
          <a:bodyPr/>
          <a:lstStyle/>
          <a:p>
            <a:pPr>
              <a:defRPr/>
            </a:pPr>
            <a:r>
              <a:rPr dirty="0" smtClean="0"/>
              <a:t>Client/Server architectures</a:t>
            </a:r>
          </a:p>
        </p:txBody>
      </p:sp>
      <p:sp>
        <p:nvSpPr>
          <p:cNvPr id="12291" name="Rectangle 3"/>
          <p:cNvSpPr>
            <a:spLocks noGrp="1" noChangeArrowheads="1"/>
          </p:cNvSpPr>
          <p:nvPr>
            <p:ph idx="1"/>
          </p:nvPr>
        </p:nvSpPr>
        <p:spPr/>
        <p:txBody>
          <a:bodyPr/>
          <a:lstStyle/>
          <a:p>
            <a:pPr eaLnBrk="1" hangingPunct="1">
              <a:lnSpc>
                <a:spcPct val="90000"/>
              </a:lnSpc>
            </a:pPr>
            <a:r>
              <a:rPr lang="en-US" altLang="en-US" dirty="0" smtClean="0"/>
              <a:t>Networked computing model</a:t>
            </a:r>
          </a:p>
          <a:p>
            <a:pPr eaLnBrk="1" hangingPunct="1">
              <a:lnSpc>
                <a:spcPct val="90000"/>
              </a:lnSpc>
            </a:pPr>
            <a:r>
              <a:rPr lang="en-US" altLang="en-US" dirty="0" smtClean="0"/>
              <a:t>Processes distributed between clients and servers</a:t>
            </a:r>
          </a:p>
          <a:p>
            <a:pPr eaLnBrk="1" hangingPunct="1">
              <a:lnSpc>
                <a:spcPct val="90000"/>
              </a:lnSpc>
            </a:pPr>
            <a:r>
              <a:rPr lang="en-US" altLang="en-US" dirty="0" smtClean="0"/>
              <a:t>Client–Workstation (PC, smartphone, tablet) that requests and uses a service</a:t>
            </a:r>
          </a:p>
          <a:p>
            <a:pPr eaLnBrk="1" hangingPunct="1">
              <a:lnSpc>
                <a:spcPct val="90000"/>
              </a:lnSpc>
            </a:pPr>
            <a:r>
              <a:rPr lang="en-US" altLang="en-US" dirty="0" smtClean="0"/>
              <a:t>Server– Powerful computer (PC/mini/mainframe) that provides a service</a:t>
            </a:r>
          </a:p>
          <a:p>
            <a:pPr eaLnBrk="1" hangingPunct="1">
              <a:lnSpc>
                <a:spcPct val="90000"/>
              </a:lnSpc>
            </a:pPr>
            <a:r>
              <a:rPr lang="en-US" altLang="en-US" dirty="0" smtClean="0"/>
              <a:t>For DBMS, server is a database server</a:t>
            </a:r>
          </a:p>
          <a:p>
            <a:pPr eaLnBrk="1" hangingPunct="1">
              <a:lnSpc>
                <a:spcPct val="90000"/>
              </a:lnSpc>
            </a:pPr>
            <a:r>
              <a:rPr lang="en-US" altLang="en-US" dirty="0" smtClean="0"/>
              <a:t>For the Internet, server is a web server</a:t>
            </a:r>
          </a:p>
          <a:p>
            <a:pPr eaLnBrk="1" hangingPunct="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76200"/>
            <a:ext cx="8229600" cy="838200"/>
          </a:xfrm>
        </p:spPr>
        <p:txBody>
          <a:bodyPr/>
          <a:lstStyle/>
          <a:p>
            <a:pPr>
              <a:defRPr/>
            </a:pPr>
            <a:r>
              <a:rPr dirty="0" smtClean="0"/>
              <a:t>Sample XML Schema (XSD)</a:t>
            </a:r>
          </a:p>
        </p:txBody>
      </p:sp>
      <p:sp>
        <p:nvSpPr>
          <p:cNvPr id="38916" name="Text Box 4"/>
          <p:cNvSpPr txBox="1">
            <a:spLocks noChangeArrowheads="1"/>
          </p:cNvSpPr>
          <p:nvPr/>
        </p:nvSpPr>
        <p:spPr bwMode="auto">
          <a:xfrm>
            <a:off x="6858000" y="1981200"/>
            <a:ext cx="2286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Schema is a record definition, analogous to the Create SQL statement, and therefore provides metadata.</a:t>
            </a:r>
          </a:p>
        </p:txBody>
      </p:sp>
      <p:grpSp>
        <p:nvGrpSpPr>
          <p:cNvPr id="38917" name="Group 7"/>
          <p:cNvGrpSpPr>
            <a:grpSpLocks/>
          </p:cNvGrpSpPr>
          <p:nvPr/>
        </p:nvGrpSpPr>
        <p:grpSpPr bwMode="auto">
          <a:xfrm>
            <a:off x="381000" y="942975"/>
            <a:ext cx="6438900" cy="5381625"/>
            <a:chOff x="533400" y="685800"/>
            <a:chExt cx="6438900" cy="5381625"/>
          </a:xfrm>
        </p:grpSpPr>
        <p:pic>
          <p:nvPicPr>
            <p:cNvPr id="38918"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64389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64293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dirty="0" smtClean="0"/>
              <a:t>Sample XML Document Data</a:t>
            </a:r>
          </a:p>
        </p:txBody>
      </p:sp>
      <p:sp>
        <p:nvSpPr>
          <p:cNvPr id="39940" name="Text Box 3"/>
          <p:cNvSpPr txBox="1">
            <a:spLocks noChangeArrowheads="1"/>
          </p:cNvSpPr>
          <p:nvPr/>
        </p:nvSpPr>
        <p:spPr bwMode="auto">
          <a:xfrm>
            <a:off x="762000" y="4191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This XML data conforms to the XML schema of the previous slide, and involves elements and attributes defined in the schema.</a:t>
            </a:r>
          </a:p>
          <a:p>
            <a:pPr eaLnBrk="1" hangingPunct="1"/>
            <a:endParaRPr lang="en-US" altLang="en-US" sz="2400">
              <a:solidFill>
                <a:srgbClr val="990000"/>
              </a:solidFill>
              <a:cs typeface="Tahoma" panose="020B0604030504040204" pitchFamily="34" charset="0"/>
            </a:endParaRPr>
          </a:p>
          <a:p>
            <a:pPr eaLnBrk="1" hangingPunct="1"/>
            <a:r>
              <a:rPr lang="en-US" altLang="en-US" sz="2400">
                <a:solidFill>
                  <a:srgbClr val="990000"/>
                </a:solidFill>
                <a:cs typeface="Tahoma" panose="020B0604030504040204" pitchFamily="34" charset="0"/>
              </a:rPr>
              <a:t> This is analogous to a record in a database.</a:t>
            </a:r>
          </a:p>
        </p:txBody>
      </p:sp>
      <p:pic>
        <p:nvPicPr>
          <p:cNvPr id="39941"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8115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71600"/>
          </a:xfrm>
        </p:spPr>
        <p:txBody>
          <a:bodyPr/>
          <a:lstStyle/>
          <a:p>
            <a:pPr>
              <a:defRPr/>
            </a:pPr>
            <a:r>
              <a:rPr dirty="0" smtClean="0"/>
              <a:t>Storing XML Documents</a:t>
            </a:r>
            <a:endParaRPr dirty="0"/>
          </a:p>
        </p:txBody>
      </p:sp>
      <p:sp>
        <p:nvSpPr>
          <p:cNvPr id="41987" name="Content Placeholder 2"/>
          <p:cNvSpPr>
            <a:spLocks noGrp="1"/>
          </p:cNvSpPr>
          <p:nvPr>
            <p:ph idx="1"/>
          </p:nvPr>
        </p:nvSpPr>
        <p:spPr>
          <a:xfrm>
            <a:off x="0" y="1143000"/>
            <a:ext cx="9144000" cy="4114800"/>
          </a:xfrm>
        </p:spPr>
        <p:txBody>
          <a:bodyPr/>
          <a:lstStyle/>
          <a:p>
            <a:pPr eaLnBrk="1" hangingPunct="1"/>
            <a:r>
              <a:rPr lang="en-US" altLang="en-US" dirty="0" smtClean="0"/>
              <a:t>Storing as files introduces the same file processing problems stated in </a:t>
            </a:r>
            <a:r>
              <a:rPr lang="en-US" altLang="en-US" dirty="0" err="1" smtClean="0"/>
              <a:t>Ch</a:t>
            </a:r>
            <a:r>
              <a:rPr lang="en-US" altLang="en-US" dirty="0" smtClean="0"/>
              <a:t> 1</a:t>
            </a:r>
          </a:p>
          <a:p>
            <a:pPr eaLnBrk="1" hangingPunct="1"/>
            <a:r>
              <a:rPr lang="en-US" altLang="en-US" dirty="0" smtClean="0"/>
              <a:t>Four common options:</a:t>
            </a:r>
          </a:p>
          <a:p>
            <a:pPr lvl="1" eaLnBrk="1" hangingPunct="1"/>
            <a:r>
              <a:rPr lang="en-US" altLang="en-US" dirty="0" smtClean="0"/>
              <a:t>Store XML data in a relational database by shredding the XML document</a:t>
            </a:r>
          </a:p>
          <a:p>
            <a:pPr lvl="1" eaLnBrk="1" hangingPunct="1"/>
            <a:r>
              <a:rPr lang="en-US" altLang="en-US" dirty="0" smtClean="0"/>
              <a:t>Store entire XML document in a large field (BLOB or CLOB)</a:t>
            </a:r>
          </a:p>
          <a:p>
            <a:pPr lvl="1" eaLnBrk="1" hangingPunct="1"/>
            <a:r>
              <a:rPr lang="en-US" altLang="en-US" dirty="0" smtClean="0"/>
              <a:t>Store the XML document using special XML columns</a:t>
            </a:r>
          </a:p>
          <a:p>
            <a:pPr lvl="1" eaLnBrk="1" hangingPunct="1"/>
            <a:r>
              <a:rPr lang="en-US" altLang="en-US" dirty="0" smtClean="0"/>
              <a:t>Store the XML document using a native XML database (non-relational)</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defRPr/>
            </a:pPr>
            <a:r>
              <a:rPr dirty="0" smtClean="0"/>
              <a:t>Retrieving XML Documents</a:t>
            </a:r>
            <a:endParaRPr dirty="0"/>
          </a:p>
        </p:txBody>
      </p:sp>
      <p:sp>
        <p:nvSpPr>
          <p:cNvPr id="43011" name="Content Placeholder 2"/>
          <p:cNvSpPr>
            <a:spLocks noGrp="1"/>
          </p:cNvSpPr>
          <p:nvPr>
            <p:ph idx="1"/>
          </p:nvPr>
        </p:nvSpPr>
        <p:spPr>
          <a:xfrm>
            <a:off x="457200" y="1219200"/>
            <a:ext cx="8229600" cy="3352800"/>
          </a:xfrm>
        </p:spPr>
        <p:txBody>
          <a:bodyPr/>
          <a:lstStyle/>
          <a:p>
            <a:pPr eaLnBrk="1" hangingPunct="1">
              <a:lnSpc>
                <a:spcPct val="90000"/>
              </a:lnSpc>
            </a:pPr>
            <a:r>
              <a:rPr lang="en-US" altLang="en-US" sz="2800" dirty="0" smtClean="0"/>
              <a:t>XPath – One of a set of XML technologies supporting XQuery development, locating data in XML documents</a:t>
            </a:r>
          </a:p>
          <a:p>
            <a:pPr eaLnBrk="1" hangingPunct="1"/>
            <a:r>
              <a:rPr lang="en-US" altLang="en-US" sz="2800" dirty="0" smtClean="0"/>
              <a:t>XQuery – An XML transformation language that allows applications to query both relational databases and XML data</a:t>
            </a:r>
          </a:p>
          <a:p>
            <a:pPr eaLnBrk="1" hangingPunct="1"/>
            <a:r>
              <a:rPr lang="en-US" altLang="en-US" sz="2800" dirty="0" smtClean="0"/>
              <a:t>Sample XQuery expression:</a:t>
            </a:r>
          </a:p>
          <a:p>
            <a:pPr eaLnBrk="1" hangingPunct="1"/>
            <a:endParaRPr lang="en-US" altLang="en-US" dirty="0" smtClean="0"/>
          </a:p>
        </p:txBody>
      </p:sp>
      <p:pic>
        <p:nvPicPr>
          <p:cNvPr id="4301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43400"/>
            <a:ext cx="70707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838200"/>
          </a:xfrm>
        </p:spPr>
        <p:txBody>
          <a:bodyPr/>
          <a:lstStyle/>
          <a:p>
            <a:pPr>
              <a:defRPr/>
            </a:pPr>
            <a:r>
              <a:rPr dirty="0" smtClean="0"/>
              <a:t>Displaying XML Data</a:t>
            </a:r>
            <a:endParaRPr dirty="0"/>
          </a:p>
        </p:txBody>
      </p:sp>
      <p:sp>
        <p:nvSpPr>
          <p:cNvPr id="44035" name="Content Placeholder 2"/>
          <p:cNvSpPr>
            <a:spLocks noGrp="1"/>
          </p:cNvSpPr>
          <p:nvPr>
            <p:ph idx="1"/>
          </p:nvPr>
        </p:nvSpPr>
        <p:spPr>
          <a:xfrm>
            <a:off x="457200" y="1676400"/>
            <a:ext cx="8229600" cy="4114800"/>
          </a:xfrm>
        </p:spPr>
        <p:txBody>
          <a:bodyPr/>
          <a:lstStyle/>
          <a:p>
            <a:pPr eaLnBrk="1" hangingPunct="1"/>
            <a:r>
              <a:rPr lang="en-US" altLang="en-US" sz="2800" smtClean="0"/>
              <a:t>Extensible Stylesheet Language Transformation (XSLT) – A language used to transform complex XML documents and also used to create HTML pages from XML documents</a:t>
            </a:r>
          </a:p>
          <a:p>
            <a:pPr eaLnBrk="1" hangingPunct="1">
              <a:buFont typeface="Wingdings" panose="05000000000000000000" pitchFamily="2" charset="2"/>
              <a:buNone/>
            </a:pPr>
            <a:endParaRPr lang="en-US" altLang="en-US" sz="2800" smtClean="0"/>
          </a:p>
          <a:p>
            <a:pPr eaLnBrk="1" hangingPunct="1"/>
            <a:r>
              <a:rPr lang="en-US" altLang="en-US" sz="2800" smtClean="0"/>
              <a:t>XSLT can translate a single XML document into both standard HTML and WAP/WML for cell phones without the necessity for two different pages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228600"/>
            <a:ext cx="8229600" cy="914400"/>
          </a:xfrm>
        </p:spPr>
        <p:txBody>
          <a:bodyPr/>
          <a:lstStyle/>
          <a:p>
            <a:pPr>
              <a:defRPr/>
            </a:pPr>
            <a:r>
              <a:rPr dirty="0" smtClean="0">
                <a:effectLst/>
              </a:rPr>
              <a:t>Figure 8-15b – XSLT Code</a:t>
            </a:r>
          </a:p>
        </p:txBody>
      </p:sp>
      <p:pic>
        <p:nvPicPr>
          <p:cNvPr id="4506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71628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752600" y="3581400"/>
            <a:ext cx="4572000" cy="144780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3838575"/>
            <a:ext cx="39338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Bent Arrow 6"/>
          <p:cNvSpPr/>
          <p:nvPr/>
        </p:nvSpPr>
        <p:spPr bwMode="auto">
          <a:xfrm rot="10800000" flipH="1">
            <a:off x="2895600" y="3276600"/>
            <a:ext cx="1752600" cy="1905000"/>
          </a:xfrm>
          <a:prstGeom prst="bentArrow">
            <a:avLst>
              <a:gd name="adj1" fmla="val 25000"/>
              <a:gd name="adj2" fmla="val 26976"/>
              <a:gd name="adj3" fmla="val 25000"/>
              <a:gd name="adj4" fmla="val 43750"/>
            </a:avLst>
          </a:prstGeom>
          <a:solidFill>
            <a:schemeClr val="accent1"/>
          </a:solidFill>
          <a:ln w="12700" cap="flat" cmpd="sng" algn="ctr">
            <a:solidFill>
              <a:schemeClr val="tx1"/>
            </a:solidFill>
            <a:prstDash val="solid"/>
            <a:round/>
            <a:headEnd type="none" w="med" len="med"/>
            <a:tailEnd type="none" w="med" len="med"/>
          </a:ln>
          <a:effectLst/>
        </p:spPr>
        <p:txBody>
          <a:bodyPr wrap="none"/>
          <a:lstStyle/>
          <a:p>
            <a:pPr>
              <a:defRPr/>
            </a:pPr>
            <a:endParaRPr lang="en-US" dirty="0">
              <a:cs typeface="Arial" charset="0"/>
            </a:endParaRPr>
          </a:p>
        </p:txBody>
      </p:sp>
      <p:sp>
        <p:nvSpPr>
          <p:cNvPr id="46085" name="TextBox 7"/>
          <p:cNvSpPr txBox="1">
            <a:spLocks noChangeArrowheads="1"/>
          </p:cNvSpPr>
          <p:nvPr/>
        </p:nvSpPr>
        <p:spPr bwMode="auto">
          <a:xfrm>
            <a:off x="5334000" y="990600"/>
            <a:ext cx="266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Extracted from Figures 8-15a and 8-15c</a:t>
            </a:r>
          </a:p>
        </p:txBody>
      </p:sp>
      <p:sp>
        <p:nvSpPr>
          <p:cNvPr id="46086" name="TextBox 8"/>
          <p:cNvSpPr txBox="1">
            <a:spLocks noChangeArrowheads="1"/>
          </p:cNvSpPr>
          <p:nvPr/>
        </p:nvSpPr>
        <p:spPr bwMode="auto">
          <a:xfrm>
            <a:off x="609600" y="4084638"/>
            <a:ext cx="2286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When applied to the above XML data, the XSLT code from Figure 8-15b produces the display on the right.</a:t>
            </a:r>
          </a:p>
        </p:txBody>
      </p:sp>
      <p:grpSp>
        <p:nvGrpSpPr>
          <p:cNvPr id="46087" name="Group 10"/>
          <p:cNvGrpSpPr>
            <a:grpSpLocks/>
          </p:cNvGrpSpPr>
          <p:nvPr/>
        </p:nvGrpSpPr>
        <p:grpSpPr bwMode="auto">
          <a:xfrm>
            <a:off x="304800" y="228600"/>
            <a:ext cx="4343400" cy="2978150"/>
            <a:chOff x="304800" y="228600"/>
            <a:chExt cx="4343400" cy="2977978"/>
          </a:xfrm>
        </p:grpSpPr>
        <p:pic>
          <p:nvPicPr>
            <p:cNvPr id="46091" name="Picture 4"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9"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971800"/>
              <a:ext cx="4343400" cy="23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990600"/>
          </a:xfrm>
        </p:spPr>
        <p:txBody>
          <a:bodyPr/>
          <a:lstStyle/>
          <a:p>
            <a:pPr>
              <a:defRPr/>
            </a:pPr>
            <a:r>
              <a:rPr dirty="0" smtClean="0"/>
              <a:t>XML and Web Services</a:t>
            </a:r>
            <a:endParaRPr dirty="0"/>
          </a:p>
        </p:txBody>
      </p:sp>
      <p:sp>
        <p:nvSpPr>
          <p:cNvPr id="47107" name="Content Placeholder 3"/>
          <p:cNvSpPr>
            <a:spLocks noGrp="1"/>
          </p:cNvSpPr>
          <p:nvPr>
            <p:ph idx="1"/>
          </p:nvPr>
        </p:nvSpPr>
        <p:spPr>
          <a:xfrm>
            <a:off x="381000" y="1295400"/>
            <a:ext cx="8763000" cy="4114800"/>
          </a:xfrm>
        </p:spPr>
        <p:txBody>
          <a:bodyPr/>
          <a:lstStyle/>
          <a:p>
            <a:pPr eaLnBrk="1" hangingPunct="1"/>
            <a:r>
              <a:rPr lang="en-US" altLang="en-US" sz="2800" dirty="0" smtClean="0"/>
              <a:t>Web Services </a:t>
            </a:r>
            <a:r>
              <a:rPr lang="en-US" altLang="en-US" sz="2400" dirty="0" smtClean="0"/>
              <a:t>– a set of emerging XML-based standards that define protocols for automatic communication between software programs over the Web </a:t>
            </a:r>
          </a:p>
          <a:p>
            <a:pPr eaLnBrk="1" hangingPunct="1"/>
            <a:r>
              <a:rPr lang="en-US" altLang="en-US" sz="2800" dirty="0" smtClean="0"/>
              <a:t>Universal Description, Discovery, and Integration (UDDI</a:t>
            </a:r>
            <a:r>
              <a:rPr lang="en-US" altLang="en-US" sz="2400" dirty="0" smtClean="0"/>
              <a:t>) – standard for creating a distributed registry of Web services</a:t>
            </a:r>
          </a:p>
          <a:p>
            <a:pPr eaLnBrk="1" hangingPunct="1"/>
            <a:r>
              <a:rPr lang="en-US" altLang="en-US" sz="2800" dirty="0" smtClean="0"/>
              <a:t>Web Services Description Language (WSDL) </a:t>
            </a:r>
            <a:r>
              <a:rPr lang="en-US" altLang="en-US" sz="2400" dirty="0" smtClean="0"/>
              <a:t>– XML-based grammar for describing a Web Service and specifying its public interface</a:t>
            </a:r>
          </a:p>
          <a:p>
            <a:pPr eaLnBrk="1" hangingPunct="1"/>
            <a:r>
              <a:rPr lang="en-US" altLang="en-US" sz="2800" dirty="0" smtClean="0"/>
              <a:t>Simple Object Access Protocol (SOAP)</a:t>
            </a:r>
            <a:r>
              <a:rPr lang="en-US" altLang="en-US" sz="2400" dirty="0" smtClean="0"/>
              <a:t> – XML-based communication protocol for sending messages between applications over the Internet</a:t>
            </a:r>
          </a:p>
          <a:p>
            <a:pPr eaLnBrk="1" hangingPunct="1">
              <a:buFont typeface="Wingdings" panose="05000000000000000000" pitchFamily="2" charset="2"/>
              <a:buNone/>
            </a:pPr>
            <a:endParaRPr lang="en-US" altLang="en-US" sz="2400" dirty="0" smtClean="0"/>
          </a:p>
          <a:p>
            <a:pPr eaLnBrk="1" hangingPunct="1"/>
            <a:endParaRPr lang="en-US"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Box 3"/>
          <p:cNvSpPr txBox="1">
            <a:spLocks noChangeArrowheads="1"/>
          </p:cNvSpPr>
          <p:nvPr/>
        </p:nvSpPr>
        <p:spPr bwMode="auto">
          <a:xfrm>
            <a:off x="1514475" y="457200"/>
            <a:ext cx="572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8-17  Web Services protocol stack</a:t>
            </a:r>
          </a:p>
        </p:txBody>
      </p:sp>
      <p:pic>
        <p:nvPicPr>
          <p:cNvPr id="2" name="Picture 1"/>
          <p:cNvPicPr>
            <a:picLocks noChangeAspect="1"/>
          </p:cNvPicPr>
          <p:nvPr/>
        </p:nvPicPr>
        <p:blipFill>
          <a:blip r:embed="rId3"/>
          <a:stretch>
            <a:fillRect/>
          </a:stretch>
        </p:blipFill>
        <p:spPr>
          <a:xfrm>
            <a:off x="2209800" y="1066800"/>
            <a:ext cx="4346510" cy="4953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65913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6103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p:cNvSpPr txBox="1">
            <a:spLocks noChangeArrowheads="1"/>
          </p:cNvSpPr>
          <p:nvPr/>
        </p:nvSpPr>
        <p:spPr bwMode="auto">
          <a:xfrm>
            <a:off x="1447800" y="381000"/>
            <a:ext cx="630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request sent from customer to supplier</a:t>
            </a:r>
          </a:p>
        </p:txBody>
      </p:sp>
      <p:sp>
        <p:nvSpPr>
          <p:cNvPr id="49158" name="TextBox 5"/>
          <p:cNvSpPr txBox="1">
            <a:spLocks noChangeArrowheads="1"/>
          </p:cNvSpPr>
          <p:nvPr/>
        </p:nvSpPr>
        <p:spPr bwMode="auto">
          <a:xfrm>
            <a:off x="1371600" y="2819400"/>
            <a:ext cx="6510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response sent from supplier to customer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dirty="0" smtClean="0"/>
              <a:t>Application Logic in C/S Systems</a:t>
            </a:r>
          </a:p>
        </p:txBody>
      </p:sp>
      <p:sp>
        <p:nvSpPr>
          <p:cNvPr id="13316" name="Text Box 4"/>
          <p:cNvSpPr txBox="1">
            <a:spLocks noChangeArrowheads="1"/>
          </p:cNvSpPr>
          <p:nvPr/>
        </p:nvSpPr>
        <p:spPr bwMode="auto">
          <a:xfrm>
            <a:off x="5105400" y="22860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GUI Interface</a:t>
            </a:r>
          </a:p>
        </p:txBody>
      </p:sp>
      <p:sp>
        <p:nvSpPr>
          <p:cNvPr id="13317" name="Text Box 5"/>
          <p:cNvSpPr txBox="1">
            <a:spLocks noChangeArrowheads="1"/>
          </p:cNvSpPr>
          <p:nvPr/>
        </p:nvSpPr>
        <p:spPr bwMode="auto">
          <a:xfrm>
            <a:off x="5105400" y="3505200"/>
            <a:ext cx="3087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Procedures, functions,</a:t>
            </a:r>
          </a:p>
          <a:p>
            <a:pPr eaLnBrk="1" hangingPunct="1"/>
            <a:r>
              <a:rPr lang="en-US" altLang="en-US" sz="2400" b="1">
                <a:solidFill>
                  <a:srgbClr val="990000"/>
                </a:solidFill>
                <a:latin typeface="Times New Roman" panose="02020603050405020304" pitchFamily="18" charset="0"/>
              </a:rPr>
              <a:t>programs</a:t>
            </a:r>
          </a:p>
        </p:txBody>
      </p:sp>
      <p:sp>
        <p:nvSpPr>
          <p:cNvPr id="13318" name="Text Box 6"/>
          <p:cNvSpPr txBox="1">
            <a:spLocks noChangeArrowheads="1"/>
          </p:cNvSpPr>
          <p:nvPr/>
        </p:nvSpPr>
        <p:spPr bwMode="auto">
          <a:xfrm>
            <a:off x="5105400" y="5029200"/>
            <a:ext cx="229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DBMS activities</a:t>
            </a:r>
          </a:p>
        </p:txBody>
      </p:sp>
      <p:sp>
        <p:nvSpPr>
          <p:cNvPr id="361479" name="Rectangle 7"/>
          <p:cNvSpPr>
            <a:spLocks noChangeArrowheads="1"/>
          </p:cNvSpPr>
          <p:nvPr/>
        </p:nvSpPr>
        <p:spPr bwMode="auto">
          <a:xfrm>
            <a:off x="457200" y="3048000"/>
            <a:ext cx="4356100" cy="1676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Processing Logic</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I/O processing</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Business rules</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management</a:t>
            </a:r>
          </a:p>
        </p:txBody>
      </p:sp>
      <p:sp>
        <p:nvSpPr>
          <p:cNvPr id="361480" name="Rectangle 8"/>
          <p:cNvSpPr>
            <a:spLocks noChangeArrowheads="1"/>
          </p:cNvSpPr>
          <p:nvPr/>
        </p:nvSpPr>
        <p:spPr bwMode="auto">
          <a:xfrm>
            <a:off x="457200" y="4724400"/>
            <a:ext cx="4356100" cy="1066800"/>
          </a:xfrm>
          <a:prstGeom prst="rect">
            <a:avLst/>
          </a:prstGeom>
          <a:noFill/>
          <a:ln w="9525">
            <a:solidFill>
              <a:srgbClr val="800000"/>
            </a:solidFill>
            <a:miter lim="800000"/>
            <a:headEnd/>
            <a:tailEnd/>
          </a:ln>
          <a:effectLst/>
        </p:spPr>
        <p:txBody>
          <a:bodyPr/>
          <a:lstStyle/>
          <a:p>
            <a:pPr marL="342900" indent="-342900">
              <a:lnSpc>
                <a:spcPct val="90000"/>
              </a:lnSpc>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Storage Logic</a:t>
            </a:r>
          </a:p>
          <a:p>
            <a:pPr marL="742950" lvl="1" indent="-285750">
              <a:lnSpc>
                <a:spcPct val="90000"/>
              </a:lnSpc>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storage/retrieval</a:t>
            </a:r>
          </a:p>
        </p:txBody>
      </p:sp>
      <p:sp>
        <p:nvSpPr>
          <p:cNvPr id="361483" name="Rectangle 11"/>
          <p:cNvSpPr>
            <a:spLocks noChangeArrowheads="1"/>
          </p:cNvSpPr>
          <p:nvPr/>
        </p:nvSpPr>
        <p:spPr bwMode="auto">
          <a:xfrm>
            <a:off x="457200" y="1752600"/>
            <a:ext cx="4356100" cy="1295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Presentation Logic</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Input–keyboard/mouse</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Output–monitor/printer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352550"/>
            <a:ext cx="8610600" cy="4362450"/>
          </a:xfrm>
          <a:prstGeom prst="rect">
            <a:avLst/>
          </a:prstGeom>
        </p:spPr>
      </p:pic>
      <p:sp>
        <p:nvSpPr>
          <p:cNvPr id="50179" name="TextBox 3"/>
          <p:cNvSpPr txBox="1">
            <a:spLocks noChangeArrowheads="1"/>
          </p:cNvSpPr>
          <p:nvPr/>
        </p:nvSpPr>
        <p:spPr bwMode="auto">
          <a:xfrm>
            <a:off x="1514475" y="457200"/>
            <a:ext cx="538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8-18  Web services deployment</a:t>
            </a:r>
          </a:p>
        </p:txBody>
      </p:sp>
      <p:sp>
        <p:nvSpPr>
          <p:cNvPr id="50184" name="Rectangle 8"/>
          <p:cNvSpPr>
            <a:spLocks noChangeArrowheads="1"/>
          </p:cNvSpPr>
          <p:nvPr/>
        </p:nvSpPr>
        <p:spPr bwMode="auto">
          <a:xfrm>
            <a:off x="3048000" y="5105400"/>
            <a:ext cx="394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i="1"/>
              <a:t>Source: Based on Newcomer (2002).</a:t>
            </a:r>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371600"/>
          </a:xfrm>
        </p:spPr>
        <p:txBody>
          <a:bodyPr/>
          <a:lstStyle/>
          <a:p>
            <a:pPr>
              <a:defRPr/>
            </a:pPr>
            <a:r>
              <a:rPr dirty="0" smtClean="0"/>
              <a:t>Service Oriented Architecture (SOA)</a:t>
            </a:r>
            <a:endParaRPr dirty="0"/>
          </a:p>
        </p:txBody>
      </p:sp>
      <p:sp>
        <p:nvSpPr>
          <p:cNvPr id="51203" name="Content Placeholder 2"/>
          <p:cNvSpPr>
            <a:spLocks noGrp="1"/>
          </p:cNvSpPr>
          <p:nvPr>
            <p:ph idx="1"/>
          </p:nvPr>
        </p:nvSpPr>
        <p:spPr>
          <a:xfrm>
            <a:off x="152400" y="1295400"/>
            <a:ext cx="8915400" cy="5105400"/>
          </a:xfrm>
        </p:spPr>
        <p:txBody>
          <a:bodyPr/>
          <a:lstStyle/>
          <a:p>
            <a:pPr eaLnBrk="1" hangingPunct="1"/>
            <a:r>
              <a:rPr lang="en-US" altLang="en-US" dirty="0" smtClean="0"/>
              <a:t>A collection of services that communicate with each other, usually by passing data or coordinating a business activity</a:t>
            </a:r>
          </a:p>
          <a:p>
            <a:pPr eaLnBrk="1" hangingPunct="1"/>
            <a:r>
              <a:rPr lang="en-US" altLang="en-US" dirty="0" smtClean="0"/>
              <a:t>A new paradigm for IT application development, based mostly on Web services</a:t>
            </a:r>
          </a:p>
          <a:p>
            <a:pPr eaLnBrk="1" hangingPunct="1"/>
            <a:r>
              <a:rPr lang="en-US" altLang="en-US" dirty="0" smtClean="0"/>
              <a:t>Loosely coupled, highly interoperable components</a:t>
            </a:r>
          </a:p>
          <a:p>
            <a:pPr eaLnBrk="1" hangingPunct="1"/>
            <a:r>
              <a:rPr lang="en-US" altLang="en-US" dirty="0" smtClean="0"/>
              <a:t>Leads to flexibility and shorter development time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22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dirty="0" smtClean="0"/>
              <a:t>Application Partitioning</a:t>
            </a:r>
          </a:p>
        </p:txBody>
      </p:sp>
      <p:sp>
        <p:nvSpPr>
          <p:cNvPr id="14339" name="Rectangle 3"/>
          <p:cNvSpPr>
            <a:spLocks noGrp="1" noChangeArrowheads="1"/>
          </p:cNvSpPr>
          <p:nvPr>
            <p:ph idx="1"/>
          </p:nvPr>
        </p:nvSpPr>
        <p:spPr>
          <a:xfrm>
            <a:off x="381000" y="1447800"/>
            <a:ext cx="8229600" cy="4038600"/>
          </a:xfrm>
        </p:spPr>
        <p:txBody>
          <a:bodyPr/>
          <a:lstStyle/>
          <a:p>
            <a:pPr eaLnBrk="1" hangingPunct="1"/>
            <a:r>
              <a:rPr lang="en-US" altLang="en-US" sz="4000" smtClean="0"/>
              <a:t>Placing portions of the application code in different locations (client vs. server) after it is written</a:t>
            </a:r>
          </a:p>
          <a:p>
            <a:pPr eaLnBrk="1" hangingPunct="1"/>
            <a:r>
              <a:rPr lang="en-US" altLang="en-US" sz="4000" smtClean="0"/>
              <a:t>Advantages</a:t>
            </a:r>
          </a:p>
          <a:p>
            <a:pPr lvl="1" eaLnBrk="1" hangingPunct="1"/>
            <a:r>
              <a:rPr lang="en-US" altLang="en-US" sz="3600" smtClean="0"/>
              <a:t>Improved performance</a:t>
            </a:r>
          </a:p>
          <a:p>
            <a:pPr lvl="1" eaLnBrk="1" hangingPunct="1"/>
            <a:r>
              <a:rPr lang="en-US" altLang="en-US" sz="3600" smtClean="0"/>
              <a:t>Improved interoperability</a:t>
            </a:r>
          </a:p>
          <a:p>
            <a:pPr lvl="1" eaLnBrk="1" hangingPunct="1"/>
            <a:r>
              <a:rPr lang="en-US" altLang="en-US" sz="3600" smtClean="0"/>
              <a:t>Balanced workloads</a:t>
            </a:r>
          </a:p>
          <a:p>
            <a:pPr eaLnBrk="1" hangingPunct="1"/>
            <a:endParaRPr lang="en-US" altLang="en-US" sz="4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457200"/>
            <a:ext cx="7772400" cy="685800"/>
          </a:xfrm>
        </p:spPr>
        <p:txBody>
          <a:bodyPr/>
          <a:lstStyle/>
          <a:p>
            <a:pPr>
              <a:defRPr/>
            </a:pPr>
            <a:r>
              <a:rPr sz="2800" dirty="0" smtClean="0"/>
              <a:t>Figure 8-2 Common Logic Distributions</a:t>
            </a:r>
          </a:p>
        </p:txBody>
      </p:sp>
      <p:sp>
        <p:nvSpPr>
          <p:cNvPr id="15364" name="Text Box 4"/>
          <p:cNvSpPr txBox="1">
            <a:spLocks noChangeArrowheads="1"/>
          </p:cNvSpPr>
          <p:nvPr/>
        </p:nvSpPr>
        <p:spPr bwMode="auto">
          <a:xfrm>
            <a:off x="2057400" y="1143000"/>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a) Two-tier client-server environments</a:t>
            </a:r>
          </a:p>
        </p:txBody>
      </p:sp>
      <p:sp>
        <p:nvSpPr>
          <p:cNvPr id="15365" name="Text Box 6"/>
          <p:cNvSpPr txBox="1">
            <a:spLocks noChangeArrowheads="1"/>
          </p:cNvSpPr>
          <p:nvPr/>
        </p:nvSpPr>
        <p:spPr bwMode="auto">
          <a:xfrm>
            <a:off x="457200" y="5105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could be at client (fat client), server (thin client), or both (distributed environment).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98" y="1752600"/>
            <a:ext cx="753569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838200" y="457200"/>
            <a:ext cx="7772400" cy="685800"/>
          </a:xfrm>
        </p:spPr>
        <p:txBody>
          <a:bodyPr/>
          <a:lstStyle/>
          <a:p>
            <a:pPr>
              <a:defRPr/>
            </a:pPr>
            <a:r>
              <a:rPr sz="2800" dirty="0" smtClean="0"/>
              <a:t>Figure 8-2 Common Logic Distributions</a:t>
            </a:r>
          </a:p>
        </p:txBody>
      </p:sp>
      <p:sp>
        <p:nvSpPr>
          <p:cNvPr id="16388" name="Text Box 5"/>
          <p:cNvSpPr txBox="1">
            <a:spLocks noChangeArrowheads="1"/>
          </p:cNvSpPr>
          <p:nvPr/>
        </p:nvSpPr>
        <p:spPr bwMode="auto">
          <a:xfrm>
            <a:off x="1371600" y="114300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b) Three-tier and </a:t>
            </a:r>
            <a:r>
              <a:rPr lang="en-US" altLang="en-US" sz="2400" i="1">
                <a:solidFill>
                  <a:srgbClr val="000000"/>
                </a:solidFill>
                <a:latin typeface="Times New Roman" panose="02020603050405020304" pitchFamily="18" charset="0"/>
              </a:rPr>
              <a:t>n</a:t>
            </a:r>
            <a:r>
              <a:rPr lang="en-US" altLang="en-US" sz="2400">
                <a:solidFill>
                  <a:srgbClr val="000000"/>
                </a:solidFill>
                <a:latin typeface="Times New Roman" panose="02020603050405020304" pitchFamily="18" charset="0"/>
              </a:rPr>
              <a:t>-tier client-server environments</a:t>
            </a:r>
          </a:p>
        </p:txBody>
      </p:sp>
      <p:sp>
        <p:nvSpPr>
          <p:cNvPr id="16389" name="Text Box 7"/>
          <p:cNvSpPr txBox="1">
            <a:spLocks noChangeArrowheads="1"/>
          </p:cNvSpPr>
          <p:nvPr/>
        </p:nvSpPr>
        <p:spPr bwMode="auto">
          <a:xfrm>
            <a:off x="6858000" y="2514600"/>
            <a:ext cx="228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will be at application server or Web server.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1"/>
            <a:ext cx="580414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457200"/>
            <a:ext cx="8229600" cy="1143000"/>
          </a:xfrm>
        </p:spPr>
        <p:txBody>
          <a:bodyPr>
            <a:normAutofit/>
          </a:bodyPr>
          <a:lstStyle/>
          <a:p>
            <a:pPr>
              <a:defRPr/>
            </a:pPr>
            <a:r>
              <a:rPr dirty="0" smtClean="0"/>
              <a:t>Two-Tier Database Server Architectures</a:t>
            </a:r>
          </a:p>
        </p:txBody>
      </p:sp>
      <p:sp>
        <p:nvSpPr>
          <p:cNvPr id="335875" name="Rectangle 3"/>
          <p:cNvSpPr>
            <a:spLocks noGrp="1" noChangeArrowheads="1"/>
          </p:cNvSpPr>
          <p:nvPr>
            <p:ph idx="1"/>
          </p:nvPr>
        </p:nvSpPr>
        <p:spPr>
          <a:xfrm>
            <a:off x="304800" y="1752600"/>
            <a:ext cx="8534400" cy="4114800"/>
          </a:xfrm>
        </p:spPr>
        <p:txBody>
          <a:bodyPr lIns="90488" tIns="44450" rIns="90488" bIns="44450">
            <a:normAutofit lnSpcReduction="10000"/>
          </a:bodyPr>
          <a:lstStyle/>
          <a:p>
            <a:pPr eaLnBrk="1" fontAlgn="auto" hangingPunct="1">
              <a:lnSpc>
                <a:spcPct val="90000"/>
              </a:lnSpc>
              <a:spcAft>
                <a:spcPts val="0"/>
              </a:spcAft>
              <a:buFont typeface="Wingdings 2"/>
              <a:buChar char=""/>
              <a:defRPr/>
            </a:pPr>
            <a:r>
              <a:rPr lang="en-US" sz="3600" dirty="0" smtClean="0"/>
              <a:t>Client workstation is responsible for </a:t>
            </a:r>
          </a:p>
          <a:p>
            <a:pPr lvl="1" eaLnBrk="1" fontAlgn="auto" hangingPunct="1">
              <a:lnSpc>
                <a:spcPct val="90000"/>
              </a:lnSpc>
              <a:spcAft>
                <a:spcPts val="0"/>
              </a:spcAft>
              <a:buFont typeface="Wingdings 2"/>
              <a:buChar char=""/>
              <a:defRPr/>
            </a:pPr>
            <a:r>
              <a:rPr lang="en-US" sz="3200" dirty="0" smtClean="0"/>
              <a:t>Presentation logic</a:t>
            </a:r>
          </a:p>
          <a:p>
            <a:pPr lvl="1" eaLnBrk="1" fontAlgn="auto" hangingPunct="1">
              <a:lnSpc>
                <a:spcPct val="90000"/>
              </a:lnSpc>
              <a:spcAft>
                <a:spcPts val="0"/>
              </a:spcAft>
              <a:buFont typeface="Wingdings 2"/>
              <a:buChar char=""/>
              <a:defRPr/>
            </a:pPr>
            <a:r>
              <a:rPr lang="en-US" sz="3200" dirty="0" smtClean="0"/>
              <a:t>Data processing logic</a:t>
            </a:r>
          </a:p>
          <a:p>
            <a:pPr lvl="1" eaLnBrk="1" fontAlgn="auto" hangingPunct="1">
              <a:lnSpc>
                <a:spcPct val="90000"/>
              </a:lnSpc>
              <a:spcAft>
                <a:spcPts val="0"/>
              </a:spcAft>
              <a:buFont typeface="Wingdings 2"/>
              <a:buChar char=""/>
              <a:defRPr/>
            </a:pPr>
            <a:r>
              <a:rPr lang="en-US" sz="3200" dirty="0" smtClean="0"/>
              <a:t>Business rules logic</a:t>
            </a:r>
          </a:p>
          <a:p>
            <a:pPr eaLnBrk="1" fontAlgn="auto" hangingPunct="1">
              <a:lnSpc>
                <a:spcPct val="90000"/>
              </a:lnSpc>
              <a:spcAft>
                <a:spcPts val="0"/>
              </a:spcAft>
              <a:buFont typeface="Wingdings 2"/>
              <a:buChar char=""/>
              <a:defRPr/>
            </a:pPr>
            <a:r>
              <a:rPr lang="en-US" sz="3600" dirty="0" smtClean="0"/>
              <a:t>Server performs all data storage, access, and processing </a:t>
            </a:r>
          </a:p>
          <a:p>
            <a:pPr lvl="1" eaLnBrk="1" fontAlgn="auto" hangingPunct="1">
              <a:lnSpc>
                <a:spcPct val="90000"/>
              </a:lnSpc>
              <a:spcAft>
                <a:spcPts val="0"/>
              </a:spcAft>
              <a:buFont typeface="Wingdings 2"/>
              <a:buChar char=""/>
              <a:defRPr/>
            </a:pPr>
            <a:r>
              <a:rPr lang="en-US" dirty="0" smtClean="0"/>
              <a:t>Typically called a </a:t>
            </a:r>
            <a:r>
              <a:rPr lang="en-US" b="1" i="1" dirty="0" smtClean="0"/>
              <a:t>database server</a:t>
            </a:r>
            <a:r>
              <a:rPr lang="en-US" dirty="0" smtClean="0"/>
              <a:t>	</a:t>
            </a:r>
          </a:p>
          <a:p>
            <a:pPr lvl="1" eaLnBrk="1" fontAlgn="auto" hangingPunct="1">
              <a:lnSpc>
                <a:spcPct val="90000"/>
              </a:lnSpc>
              <a:spcAft>
                <a:spcPts val="0"/>
              </a:spcAft>
              <a:buFont typeface="Wingdings" pitchFamily="2" charset="2"/>
              <a:buNone/>
              <a:defRPr/>
            </a:pPr>
            <a:r>
              <a:rPr lang="en-US" sz="3200" dirty="0" smtClean="0">
                <a:sym typeface="Wingdings" pitchFamily="2" charset="2"/>
              </a:rPr>
              <a:t> </a:t>
            </a:r>
            <a:r>
              <a:rPr lang="en-US" sz="3200" b="1" dirty="0" smtClean="0">
                <a:solidFill>
                  <a:srgbClr val="990000"/>
                </a:solidFill>
                <a:effectLst>
                  <a:outerShdw blurRad="38100" dist="38100" dir="2700000" algn="tl">
                    <a:srgbClr val="000000"/>
                  </a:outerShdw>
                </a:effectLst>
                <a:sym typeface="Wingdings" pitchFamily="2" charset="2"/>
              </a:rPr>
              <a:t>DBMS is only on server</a:t>
            </a:r>
            <a:endParaRPr lang="en-US" sz="3200" b="1" dirty="0" smtClean="0">
              <a:solidFill>
                <a:srgbClr val="9900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 y="152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8-3 Database server architecture (two-tier architecture)</a:t>
            </a:r>
          </a:p>
        </p:txBody>
      </p:sp>
      <p:sp>
        <p:nvSpPr>
          <p:cNvPr id="18436" name="Text Box 4"/>
          <p:cNvSpPr txBox="1">
            <a:spLocks noChangeArrowheads="1"/>
          </p:cNvSpPr>
          <p:nvPr/>
        </p:nvSpPr>
        <p:spPr bwMode="auto">
          <a:xfrm>
            <a:off x="1066800" y="7620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Arial Unicode MS" panose="020B0604020202020204" pitchFamily="34" charset="-128"/>
              </a:rPr>
              <a:t>Front-end programs</a:t>
            </a:r>
          </a:p>
        </p:txBody>
      </p:sp>
      <p:sp>
        <p:nvSpPr>
          <p:cNvPr id="18437" name="Text Box 5"/>
          <p:cNvSpPr txBox="1">
            <a:spLocks noChangeArrowheads="1"/>
          </p:cNvSpPr>
          <p:nvPr/>
        </p:nvSpPr>
        <p:spPr bwMode="auto">
          <a:xfrm>
            <a:off x="3200400" y="5791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Georgia" panose="02040502050405020303" pitchFamily="18" charset="0"/>
              </a:rPr>
              <a:t>Back-end functions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43" y="1143000"/>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10572</TotalTime>
  <Pages>9</Pages>
  <Words>4310</Words>
  <Application>Microsoft Office PowerPoint</Application>
  <PresentationFormat>On-screen Show (4:3)</PresentationFormat>
  <Paragraphs>323</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 Unicode MS</vt:lpstr>
      <vt:lpstr>Arial</vt:lpstr>
      <vt:lpstr>Franklin Gothic Book</vt:lpstr>
      <vt:lpstr>Franklin Gothic Medium</vt:lpstr>
      <vt:lpstr>Georgia</vt:lpstr>
      <vt:lpstr>Tahoma</vt:lpstr>
      <vt:lpstr>Times New Roman</vt:lpstr>
      <vt:lpstr>Wingdings</vt:lpstr>
      <vt:lpstr>Wingdings 2</vt:lpstr>
      <vt:lpstr>1_Trek</vt:lpstr>
      <vt:lpstr>Chapter 8: database application development</vt:lpstr>
      <vt:lpstr>Objectives</vt:lpstr>
      <vt:lpstr>Client/Server architectures</vt:lpstr>
      <vt:lpstr>Application Logic in C/S Systems</vt:lpstr>
      <vt:lpstr>Application Partitioning</vt:lpstr>
      <vt:lpstr>Figure 8-2 Common Logic Distributions</vt:lpstr>
      <vt:lpstr>Figure 8-2 Common Logic Distributions</vt:lpstr>
      <vt:lpstr>Two-Tier Database Server Architectures</vt:lpstr>
      <vt:lpstr>PowerPoint Presentation</vt:lpstr>
      <vt:lpstr>Characteristics of Two-Tier Client/Server Systems</vt:lpstr>
      <vt:lpstr>Middleware and APIs </vt:lpstr>
      <vt:lpstr>Steps for Using Databases via Middleware APIs</vt:lpstr>
      <vt:lpstr>PowerPoint Presentation</vt:lpstr>
      <vt:lpstr>Three-Tier Architectures</vt:lpstr>
      <vt:lpstr>PowerPoint Presentation</vt:lpstr>
      <vt:lpstr>Thin Client</vt:lpstr>
      <vt:lpstr>PowerPoint Presentation</vt:lpstr>
      <vt:lpstr>Web Application Components</vt:lpstr>
      <vt:lpstr>Languages for Creating Web Pages</vt:lpstr>
      <vt:lpstr>Processing in 3-Tier Applications</vt:lpstr>
      <vt:lpstr>PowerPoint Presentation</vt:lpstr>
      <vt:lpstr>PowerPoint Presentation</vt:lpstr>
      <vt:lpstr>PowerPoint Presentation</vt:lpstr>
      <vt:lpstr>Considerations in 3-Tier Applications</vt:lpstr>
      <vt:lpstr>Advantages And Disadvantages of Stored Procedures</vt:lpstr>
      <vt:lpstr>Benefits of Three-Tier Architectures</vt:lpstr>
      <vt:lpstr>Cloud computing </vt:lpstr>
      <vt:lpstr>Extensible Markup Language (XML)</vt:lpstr>
      <vt:lpstr>Simple SML Example</vt:lpstr>
      <vt:lpstr>Sample XML Schema (XSD)</vt:lpstr>
      <vt:lpstr>Sample XML Document Data</vt:lpstr>
      <vt:lpstr>Storing XML Documents</vt:lpstr>
      <vt:lpstr>Retrieving XML Documents</vt:lpstr>
      <vt:lpstr>Displaying XML Data</vt:lpstr>
      <vt:lpstr>Figure 8-15b – XSLT Code</vt:lpstr>
      <vt:lpstr>PowerPoint Presentation</vt:lpstr>
      <vt:lpstr>XML and Web Services</vt:lpstr>
      <vt:lpstr>PowerPoint Presentation</vt:lpstr>
      <vt:lpstr>PowerPoint Presentation</vt:lpstr>
      <vt:lpstr>PowerPoint Presentation</vt:lpstr>
      <vt:lpstr>Service Oriented Architecture (SOA)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Client/Server Database Environment</dc:title>
  <dc:subject/>
  <dc:creator>Michel Mitri</dc:creator>
  <cp:keywords/>
  <dc:description/>
  <cp:lastModifiedBy>Vignone, Olivia</cp:lastModifiedBy>
  <cp:revision>684</cp:revision>
  <cp:lastPrinted>1998-01-19T09:29:56Z</cp:lastPrinted>
  <dcterms:created xsi:type="dcterms:W3CDTF">1998-01-19T10:00:26Z</dcterms:created>
  <dcterms:modified xsi:type="dcterms:W3CDTF">2015-08-04T20:42:47Z</dcterms:modified>
</cp:coreProperties>
</file>