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0" r:id="rId1"/>
  </p:sldMasterIdLst>
  <p:notesMasterIdLst>
    <p:notesMasterId r:id="rId43"/>
  </p:notesMasterIdLst>
  <p:handoutMasterIdLst>
    <p:handoutMasterId r:id="rId44"/>
  </p:handoutMasterIdLst>
  <p:sldIdLst>
    <p:sldId id="256" r:id="rId2"/>
    <p:sldId id="289" r:id="rId3"/>
    <p:sldId id="257" r:id="rId4"/>
    <p:sldId id="258" r:id="rId5"/>
    <p:sldId id="298" r:id="rId6"/>
    <p:sldId id="297" r:id="rId7"/>
    <p:sldId id="299" r:id="rId8"/>
    <p:sldId id="305" r:id="rId9"/>
    <p:sldId id="306" r:id="rId10"/>
    <p:sldId id="260" r:id="rId11"/>
    <p:sldId id="262" r:id="rId12"/>
    <p:sldId id="322" r:id="rId13"/>
    <p:sldId id="263" r:id="rId14"/>
    <p:sldId id="264" r:id="rId15"/>
    <p:sldId id="259" r:id="rId16"/>
    <p:sldId id="265" r:id="rId17"/>
    <p:sldId id="266" r:id="rId18"/>
    <p:sldId id="267" r:id="rId19"/>
    <p:sldId id="291" r:id="rId20"/>
    <p:sldId id="292" r:id="rId21"/>
    <p:sldId id="277" r:id="rId22"/>
    <p:sldId id="278" r:id="rId23"/>
    <p:sldId id="279" r:id="rId24"/>
    <p:sldId id="280" r:id="rId25"/>
    <p:sldId id="307" r:id="rId26"/>
    <p:sldId id="308" r:id="rId27"/>
    <p:sldId id="309" r:id="rId28"/>
    <p:sldId id="300" r:id="rId29"/>
    <p:sldId id="282" r:id="rId30"/>
    <p:sldId id="301" r:id="rId31"/>
    <p:sldId id="313" r:id="rId32"/>
    <p:sldId id="316" r:id="rId33"/>
    <p:sldId id="302" r:id="rId34"/>
    <p:sldId id="315" r:id="rId35"/>
    <p:sldId id="317" r:id="rId36"/>
    <p:sldId id="303" r:id="rId37"/>
    <p:sldId id="319" r:id="rId38"/>
    <p:sldId id="320" r:id="rId39"/>
    <p:sldId id="310" r:id="rId40"/>
    <p:sldId id="321" r:id="rId41"/>
    <p:sldId id="304" r:id="rId4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6303" autoAdjust="0"/>
  </p:normalViewPr>
  <p:slideViewPr>
    <p:cSldViewPr>
      <p:cViewPr varScale="1">
        <p:scale>
          <a:sx n="28" d="100"/>
          <a:sy n="28" d="100"/>
        </p:scale>
        <p:origin x="174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549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48563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91459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a variety of data warehouse architectures. Some emphasize</a:t>
            </a:r>
            <a:r>
              <a:rPr lang="en-US" altLang="en-US" baseline="0" dirty="0" smtClean="0"/>
              <a:t> a central enterprise warehouse. Others involves smaller department-wide data marts. Some combine these features. Yet others are “virtual” data warehouses were data is obtained in real time from the data sources and the necessary transformations are done ad hoc.</a:t>
            </a:r>
          </a:p>
          <a:p>
            <a:pPr eaLnBrk="1" hangingPunct="1"/>
            <a:endParaRPr lang="en-US" altLang="en-US" baseline="0" dirty="0" smtClean="0"/>
          </a:p>
          <a:p>
            <a:pPr eaLnBrk="1" hangingPunct="1"/>
            <a:r>
              <a:rPr lang="en-US" altLang="en-US" baseline="0" dirty="0" smtClean="0"/>
              <a:t>The concept of extract/transform/load (ETL) will be discussed in detail in chapter 10.</a:t>
            </a:r>
            <a:endParaRPr lang="en-US" altLang="en-US" dirty="0" smtClean="0"/>
          </a:p>
        </p:txBody>
      </p:sp>
    </p:spTree>
    <p:extLst>
      <p:ext uri="{BB962C8B-B14F-4D97-AF65-F5344CB8AC3E}">
        <p14:creationId xmlns:p14="http://schemas.microsoft.com/office/powerpoint/2010/main" val="128965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independent data mart architecture was espoused by Ralph Kimball, one of the principal pioneers of data warehousing. </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Building this architecture involves these four basic steps:</a:t>
            </a:r>
          </a:p>
          <a:p>
            <a:pPr lvl="1"/>
            <a:r>
              <a:rPr lang="en-US" sz="1200" b="1" i="0" u="none" strike="noStrike" kern="1200" baseline="0" dirty="0" smtClean="0">
                <a:solidFill>
                  <a:schemeClr val="tx1"/>
                </a:solidFill>
                <a:latin typeface="Times New Roman" pitchFamily="18" charset="0"/>
                <a:ea typeface="+mn-ea"/>
                <a:cs typeface="Arial" charset="0"/>
              </a:rPr>
              <a:t>1. </a:t>
            </a:r>
            <a:r>
              <a:rPr lang="en-US" sz="1200" b="0" i="0" u="none" strike="noStrike" kern="1200" baseline="0" dirty="0" smtClean="0">
                <a:solidFill>
                  <a:schemeClr val="tx1"/>
                </a:solidFill>
                <a:latin typeface="Times New Roman" pitchFamily="18" charset="0"/>
                <a:ea typeface="+mn-ea"/>
                <a:cs typeface="Arial" charset="0"/>
              </a:rPr>
              <a:t>Data are extracted from the various internal and external source system files and databases. In a large organization, there may be dozens or even hundreds of such files and databases.</a:t>
            </a:r>
          </a:p>
          <a:p>
            <a:pPr lvl="1"/>
            <a:r>
              <a:rPr lang="en-US" sz="1200" b="1" i="0" u="none" strike="noStrike" kern="1200" baseline="0" dirty="0" smtClean="0">
                <a:solidFill>
                  <a:schemeClr val="tx1"/>
                </a:solidFill>
                <a:latin typeface="Times New Roman" pitchFamily="18" charset="0"/>
                <a:ea typeface="+mn-ea"/>
                <a:cs typeface="Arial" charset="0"/>
              </a:rPr>
              <a:t>2. </a:t>
            </a:r>
            <a:r>
              <a:rPr lang="en-US" sz="1200" b="0" i="0" u="none" strike="noStrike" kern="1200" baseline="0" dirty="0" smtClean="0">
                <a:solidFill>
                  <a:schemeClr val="tx1"/>
                </a:solidFill>
                <a:latin typeface="Times New Roman" pitchFamily="18" charset="0"/>
                <a:ea typeface="+mn-ea"/>
                <a:cs typeface="Arial" charset="0"/>
              </a:rPr>
              <a:t>The data from the various source systems are transformed and integrated before being loaded into the data marts. Transactions may be sent to the source systems to correct errors discovered in data staging. The data warehouse is considered to be the collection of data marts.</a:t>
            </a:r>
          </a:p>
          <a:p>
            <a:pPr lvl="1"/>
            <a:r>
              <a:rPr lang="en-US" sz="1200" b="1" i="0" u="none" strike="noStrike" kern="1200" baseline="0" dirty="0" smtClean="0">
                <a:solidFill>
                  <a:schemeClr val="tx1"/>
                </a:solidFill>
                <a:latin typeface="Times New Roman" pitchFamily="18" charset="0"/>
                <a:ea typeface="+mn-ea"/>
                <a:cs typeface="Arial" charset="0"/>
              </a:rPr>
              <a:t>3. </a:t>
            </a:r>
            <a:r>
              <a:rPr lang="en-US" sz="1200" b="0" i="0" u="none" strike="noStrike" kern="1200" baseline="0" dirty="0" smtClean="0">
                <a:solidFill>
                  <a:schemeClr val="tx1"/>
                </a:solidFill>
                <a:latin typeface="Times New Roman" pitchFamily="18" charset="0"/>
                <a:ea typeface="+mn-ea"/>
                <a:cs typeface="Arial" charset="0"/>
              </a:rPr>
              <a:t>The data warehouse is a set of physically distinct databases organized for decision support. It contains both detailed and summary data.</a:t>
            </a:r>
          </a:p>
          <a:p>
            <a:pPr lvl="1"/>
            <a:r>
              <a:rPr lang="en-US" sz="1200" b="1" i="0" u="none" strike="noStrike" kern="1200" baseline="0" dirty="0" smtClean="0">
                <a:solidFill>
                  <a:schemeClr val="tx1"/>
                </a:solidFill>
                <a:latin typeface="Times New Roman" pitchFamily="18" charset="0"/>
                <a:ea typeface="+mn-ea"/>
                <a:cs typeface="Arial" charset="0"/>
              </a:rPr>
              <a:t>4. </a:t>
            </a:r>
            <a:r>
              <a:rPr lang="en-US" sz="1200" b="0" i="0" u="none" strike="noStrike" kern="1200" baseline="0" dirty="0" smtClean="0">
                <a:solidFill>
                  <a:schemeClr val="tx1"/>
                </a:solidFill>
                <a:latin typeface="Times New Roman" pitchFamily="18" charset="0"/>
                <a:ea typeface="+mn-ea"/>
                <a:cs typeface="Arial" charset="0"/>
              </a:rPr>
              <a:t>Users access the data warehouse by means of a variety of query languages and analytical tools. Results (e.g., predictions, forecasts) may be fed back to data warehouse and operational databases.</a:t>
            </a:r>
            <a:endParaRPr lang="en-US" sz="1800" b="0" i="0" u="none" strike="noStrike" kern="1200" baseline="0" dirty="0" smtClean="0">
              <a:solidFill>
                <a:schemeClr val="tx1"/>
              </a:solidFill>
              <a:latin typeface="Times New Roman" pitchFamily="18" charset="0"/>
              <a:ea typeface="+mn-ea"/>
              <a:cs typeface="Arial" charset="0"/>
            </a:endParaRPr>
          </a:p>
          <a:p>
            <a:pPr lvl="1"/>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Each of these data marts are limited in scope, and there is not centralized data warehouse. Thus, they do not give the overall picture of the entire organization. However, they are typically easier to build than a full-fledged enterprise-wide data warehouse,</a:t>
            </a:r>
            <a:endParaRPr lang="en-US" sz="2400" b="0" i="0" u="none" strike="noStrike" kern="1200" baseline="0" dirty="0" smtClean="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236634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Because of these problems, there is a debate about the usefulness</a:t>
            </a:r>
            <a:r>
              <a:rPr lang="en-US" baseline="0" dirty="0" smtClean="0"/>
              <a:t> of independent data marts. Although Kimball espouses this approach, others including Bill </a:t>
            </a:r>
            <a:r>
              <a:rPr lang="en-US" baseline="0" dirty="0" err="1" smtClean="0"/>
              <a:t>Inmon</a:t>
            </a:r>
            <a:r>
              <a:rPr lang="en-US" baseline="0" dirty="0" smtClean="0"/>
              <a:t> find fault with it.</a:t>
            </a:r>
            <a:endParaRPr lang="en-US" dirty="0"/>
          </a:p>
        </p:txBody>
      </p:sp>
    </p:spTree>
    <p:extLst>
      <p:ext uri="{BB962C8B-B14F-4D97-AF65-F5344CB8AC3E}">
        <p14:creationId xmlns:p14="http://schemas.microsoft.com/office/powerpoint/2010/main" val="59696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the case of</a:t>
            </a:r>
            <a:r>
              <a:rPr lang="en-US" baseline="0" dirty="0" smtClean="0"/>
              <a:t> dependent data marts, there is a centralized enterprise-wide data warehouse, and the data marts are loaded from this enterprise DW. The EDW </a:t>
            </a:r>
            <a:r>
              <a:rPr lang="en-US" sz="1200" b="0" i="0" u="none" strike="noStrike" kern="1200" baseline="0" dirty="0" smtClean="0">
                <a:solidFill>
                  <a:schemeClr val="tx1"/>
                </a:solidFill>
                <a:latin typeface="Times New Roman" pitchFamily="18" charset="0"/>
                <a:ea typeface="+mn-ea"/>
                <a:cs typeface="Arial" charset="0"/>
              </a:rPr>
              <a:t>is a centralized, integrated data warehouse, serving as the control point and single source of all data made available to end users for decision support applications.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dependent data mart approach is often called a “hub-and-scope” architecture. Another term often used is “corporate information factory”. Bill </a:t>
            </a:r>
            <a:r>
              <a:rPr lang="en-US" sz="1200" b="0" i="0" u="none" strike="noStrike" kern="1200" baseline="0" dirty="0" err="1" smtClean="0">
                <a:solidFill>
                  <a:schemeClr val="tx1"/>
                </a:solidFill>
                <a:latin typeface="Times New Roman" pitchFamily="18" charset="0"/>
                <a:ea typeface="+mn-ea"/>
                <a:cs typeface="Arial" charset="0"/>
              </a:rPr>
              <a:t>Inmon</a:t>
            </a:r>
            <a:r>
              <a:rPr lang="en-US" sz="1200" b="0" i="0" u="none" strike="noStrike" kern="1200" baseline="0" dirty="0" smtClean="0">
                <a:solidFill>
                  <a:schemeClr val="tx1"/>
                </a:solidFill>
                <a:latin typeface="Times New Roman" pitchFamily="18" charset="0"/>
                <a:ea typeface="+mn-ea"/>
                <a:cs typeface="Arial" charset="0"/>
              </a:rPr>
              <a:t>, another famous DW pioneer is an advocate for this more centralized approach.</a:t>
            </a:r>
            <a:endParaRPr lang="en-US" dirty="0" smtClean="0"/>
          </a:p>
          <a:p>
            <a:endParaRPr lang="en-US" dirty="0" smtClean="0"/>
          </a:p>
          <a:p>
            <a:r>
              <a:rPr lang="en-US" dirty="0" smtClean="0"/>
              <a:t>Note the operational data store (ODS). This is </a:t>
            </a:r>
            <a:r>
              <a:rPr lang="en-US" sz="1200" b="0" i="0" u="none" strike="noStrike" kern="1200" baseline="0" dirty="0" smtClean="0">
                <a:solidFill>
                  <a:schemeClr val="tx1"/>
                </a:solidFill>
                <a:latin typeface="Times New Roman" pitchFamily="18" charset="0"/>
                <a:ea typeface="+mn-ea"/>
                <a:cs typeface="Arial" charset="0"/>
              </a:rPr>
              <a:t>an integrated, subject-oriented, continuously updateable, current-valued (with recent history), enterprise-wide, detailed database designed to serve operational users as they do decision support processing.</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29160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logical data mart is not a physically separated database. Rather, it is </a:t>
            </a:r>
            <a:r>
              <a:rPr lang="en-US" sz="1200" b="0" i="0" u="none" strike="noStrike" kern="1200" baseline="0" dirty="0" smtClean="0">
                <a:solidFill>
                  <a:schemeClr val="tx1"/>
                </a:solidFill>
                <a:latin typeface="Times New Roman" pitchFamily="18" charset="0"/>
                <a:ea typeface="+mn-ea"/>
                <a:cs typeface="Arial" charset="0"/>
              </a:rPr>
              <a:t>created by a relational </a:t>
            </a:r>
            <a:r>
              <a:rPr lang="en-US" sz="1200" b="1" i="0" u="none" strike="noStrike" kern="1200" baseline="0" dirty="0" smtClean="0">
                <a:solidFill>
                  <a:schemeClr val="tx1"/>
                </a:solidFill>
                <a:latin typeface="Times New Roman" pitchFamily="18" charset="0"/>
                <a:ea typeface="+mn-ea"/>
                <a:cs typeface="Arial" charset="0"/>
              </a:rPr>
              <a:t>view</a:t>
            </a:r>
            <a:r>
              <a:rPr lang="en-US" sz="1200" b="0" i="0" u="none" strike="noStrike" kern="1200" baseline="0" dirty="0" smtClean="0">
                <a:solidFill>
                  <a:schemeClr val="tx1"/>
                </a:solidFill>
                <a:latin typeface="Times New Roman" pitchFamily="18" charset="0"/>
                <a:ea typeface="+mn-ea"/>
                <a:cs typeface="Arial" charset="0"/>
              </a:rPr>
              <a:t> of a data warehouse. Remember the concept of a “view”, which was discussed in chapter 6.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notion of a </a:t>
            </a:r>
            <a:r>
              <a:rPr lang="en-US" sz="1200" b="1" i="0" u="none" strike="noStrike" kern="1200" baseline="0" dirty="0" smtClean="0">
                <a:solidFill>
                  <a:schemeClr val="tx1"/>
                </a:solidFill>
                <a:latin typeface="Times New Roman" pitchFamily="18" charset="0"/>
                <a:ea typeface="+mn-ea"/>
                <a:cs typeface="Arial" charset="0"/>
              </a:rPr>
              <a:t>real-time data warehouse </a:t>
            </a:r>
            <a:r>
              <a:rPr lang="en-US" sz="1200" b="0" i="0" u="none" strike="noStrike" kern="1200" baseline="0" dirty="0" smtClean="0">
                <a:solidFill>
                  <a:schemeClr val="tx1"/>
                </a:solidFill>
                <a:latin typeface="Times New Roman" pitchFamily="18" charset="0"/>
                <a:ea typeface="+mn-ea"/>
                <a:cs typeface="Arial" charset="0"/>
              </a:rPr>
              <a:t>means that the source data systems, decision support services, and the data warehouse exchange data and business rules at a near-real-time pace.  This helps to give a more current and comprehensive picture of the organization.</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However, the logical data mart and real-time data warehouse architecture is practical for only moderate-sized data warehouses or when using high-performance data warehousing technology, such as the Teradata system. The difficulty with this approach stems from the attempt to keep the DW current, which requires more-or-less continuous processing.</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This has a couple advantages. First, new data marts can be created quickly because no physical database or database technology needs to be created or acquired and no loading routines need to be written. Second, the data marts are always up to date because data in a view are created when the view is referenced; views can be materialized if a user has a series of queries and analysis that need to work off the same instantiation of the data mart.</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737724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table illustrates the differences between data warehouses and d</a:t>
            </a:r>
          </a:p>
          <a:p>
            <a:pPr eaLnBrk="1" hangingPunct="1"/>
            <a:endParaRPr lang="en-US" altLang="en-US" dirty="0" smtClean="0"/>
          </a:p>
          <a:p>
            <a:r>
              <a:rPr lang="en-US" sz="1200" b="0" i="0" u="none" strike="noStrike" kern="1200" baseline="0" dirty="0" smtClean="0">
                <a:solidFill>
                  <a:schemeClr val="tx1"/>
                </a:solidFill>
                <a:latin typeface="Times New Roman" pitchFamily="18" charset="0"/>
                <a:ea typeface="+mn-ea"/>
                <a:cs typeface="Arial" charset="0"/>
              </a:rPr>
              <a:t>As you can see, data marts and data warehouses play different roles in a data warehousing environment. Scalable technology is critical here.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As data marts are added, a data warehouse can be built in phases; the easiest way for this to happen is to follow the logical data mart and real-time data warehouse architecture.</a:t>
            </a:r>
            <a:endParaRPr lang="en-US" altLang="en-US" dirty="0" smtClean="0"/>
          </a:p>
        </p:txBody>
      </p:sp>
    </p:spTree>
    <p:extLst>
      <p:ext uri="{BB962C8B-B14F-4D97-AF65-F5344CB8AC3E}">
        <p14:creationId xmlns:p14="http://schemas.microsoft.com/office/powerpoint/2010/main" val="119389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three-layer data architecture for data warehousing involves operational, reconciled, and derived data.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Operational data are stored in the various operational systems of record throughout the organization (and sometimes in external systems).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Reconciled data are the type of data stored in the enterprise data warehouse and an operational data store. Reconciled data are detailed, current data intended to be the single, authoritative source for all decision support applications.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Derived data are the type of data stored in each of the data marts. Derived data are data that have been selected, formatted, and aggregated for end-user decision support applications.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Each of these involve metadata geared to the particular need. For operational systems, the metadata is geared to the day-to-day transactional operations of the business. Sometimes, this may not be of good quality, especially for decision support purposes. EDW metadata includes </a:t>
            </a:r>
            <a:r>
              <a:rPr lang="en-US" sz="1200" b="0" i="0" u="none" strike="noStrike" kern="1200" baseline="0" dirty="0" smtClean="0">
                <a:solidFill>
                  <a:schemeClr val="tx1"/>
                </a:solidFill>
                <a:latin typeface="Times New Roman" pitchFamily="18" charset="0"/>
                <a:ea typeface="+mn-ea"/>
                <a:cs typeface="Arial" charset="0"/>
              </a:rPr>
              <a:t>rules for extracting, transforming, and loading operational data into reconciled data. And data mart metadata describe the derived data layer and the rules for transforming reconciled data to derived data.</a:t>
            </a:r>
            <a:endParaRPr lang="en-US" altLang="en-US" b="0" dirty="0" smtClean="0"/>
          </a:p>
        </p:txBody>
      </p:sp>
    </p:spTree>
    <p:extLst>
      <p:ext uri="{BB962C8B-B14F-4D97-AF65-F5344CB8AC3E}">
        <p14:creationId xmlns:p14="http://schemas.microsoft.com/office/powerpoint/2010/main" val="3827515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As we will see in the next few slides, the characteristics of data for a data warehouse are different from those of data for operational databases.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For example, here we see the distinction between status and event data. Status data would typically be stored in an operational database, as a result of a transaction. The transaction will cause changes to this data over time, as we see in this example. But the fact of the transaction itself is not stored in the database. It is, however recorded in the database log. Sometimes this is important information for a data warehouse. For example we may want to know how many transactions are taking place, or when they take place. Consequently log data is often part of what gets loaded into a data warehouse, in addition to the data actually stored in the operational database.</a:t>
            </a:r>
            <a:endParaRPr lang="en-US" dirty="0"/>
          </a:p>
        </p:txBody>
      </p:sp>
    </p:spTree>
    <p:extLst>
      <p:ext uri="{BB962C8B-B14F-4D97-AF65-F5344CB8AC3E}">
        <p14:creationId xmlns:p14="http://schemas.microsoft.com/office/powerpoint/2010/main" val="160462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Another important distinction is between transient and periodic data. Operational data is typically</a:t>
            </a:r>
            <a:r>
              <a:rPr lang="en-US" altLang="en-US" baseline="0" dirty="0" smtClean="0"/>
              <a:t> transient. When a record changes, the old data is not maintained, but is replaced with the new data. For example, in this case, when row 2 Is changed, its old data is lost. When row 4 is deleted, its old data is also lost.</a:t>
            </a:r>
          </a:p>
          <a:p>
            <a:pPr eaLnBrk="1" hangingPunct="1"/>
            <a:endParaRPr lang="en-US" altLang="en-US" baseline="0" dirty="0" smtClean="0"/>
          </a:p>
          <a:p>
            <a:pPr eaLnBrk="1" hangingPunct="1"/>
            <a:r>
              <a:rPr lang="en-US" altLang="en-US" baseline="0" dirty="0" smtClean="0"/>
              <a:t>However, for a data warehouse, which is “time-variant”, maintaining historical data is important.</a:t>
            </a:r>
            <a:endParaRPr lang="en-US" altLang="en-US" dirty="0" smtClean="0"/>
          </a:p>
        </p:txBody>
      </p:sp>
    </p:spTree>
    <p:extLst>
      <p:ext uri="{BB962C8B-B14F-4D97-AF65-F5344CB8AC3E}">
        <p14:creationId xmlns:p14="http://schemas.microsoft.com/office/powerpoint/2010/main" val="560452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slide</a:t>
            </a:r>
            <a:r>
              <a:rPr lang="en-US" altLang="en-US" baseline="0" dirty="0" smtClean="0"/>
              <a:t> shows periodic data. Note that in this case, the old data is not removed. Rather, it is kept in the data warehouse to maintain a historical record. Here, we’ve added two columns. One shows the date at which an action was done, and the second is the action itself. The actions could be create, update, or delete. Thus, the data warehouse does not just include data, it also includes a history of transactions that created, modified, or removed the data.</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328029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62222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3457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Derived data as data that have been selected, formatted, and aggregated for end-user decision support applications. In other words, derived data are </a:t>
            </a:r>
            <a:r>
              <a:rPr lang="en-US" altLang="en-US" b="1" dirty="0" smtClean="0"/>
              <a:t>information</a:t>
            </a:r>
            <a:r>
              <a:rPr lang="en-US" altLang="en-US" dirty="0" smtClean="0"/>
              <a:t> instead of raw data. Its source is reconciled data, or data that has been integrated and transformed from the original data</a:t>
            </a:r>
            <a:r>
              <a:rPr lang="en-US" altLang="en-US" baseline="0" dirty="0" smtClean="0"/>
              <a:t> sources (via the ODS).</a:t>
            </a:r>
            <a:endParaRPr lang="en-US" altLang="en-US" dirty="0" smtClean="0"/>
          </a:p>
        </p:txBody>
      </p:sp>
    </p:spTree>
    <p:extLst>
      <p:ext uri="{BB962C8B-B14F-4D97-AF65-F5344CB8AC3E}">
        <p14:creationId xmlns:p14="http://schemas.microsoft.com/office/powerpoint/2010/main" val="2031781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 star</a:t>
            </a:r>
            <a:r>
              <a:rPr lang="en-US" altLang="en-US" baseline="0" dirty="0" smtClean="0"/>
              <a:t> schema is a</a:t>
            </a:r>
            <a:r>
              <a:rPr lang="it-IT" sz="1200" b="0" i="0" u="none" strike="noStrike" kern="1200" baseline="0" dirty="0" smtClean="0">
                <a:solidFill>
                  <a:schemeClr val="tx1"/>
                </a:solidFill>
                <a:latin typeface="Times New Roman" pitchFamily="18" charset="0"/>
                <a:ea typeface="+mn-ea"/>
                <a:cs typeface="Arial" charset="0"/>
              </a:rPr>
              <a:t> simple database design in </a:t>
            </a:r>
            <a:r>
              <a:rPr lang="en-US" sz="1200" b="0" i="0" u="none" strike="noStrike" kern="1200" baseline="0" dirty="0" smtClean="0">
                <a:solidFill>
                  <a:schemeClr val="tx1"/>
                </a:solidFill>
                <a:latin typeface="Times New Roman" pitchFamily="18" charset="0"/>
                <a:ea typeface="+mn-ea"/>
                <a:cs typeface="Arial" charset="0"/>
              </a:rPr>
              <a:t>which dimensional data are separated from fact or event data. Another name for star schema is  “dimensional model”.</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star schema is composed of fact and dimension tables. Note that the fact table is in essence an associative entity that joins various dimension tables.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dimension tables are usually the source of attributes used to qualify, categorize, or summarize facts in queries, reports, or graphs; thus, dimension data are usually textual and discrete.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1" u="none" strike="noStrike" kern="1200" baseline="0" dirty="0" smtClean="0">
                <a:solidFill>
                  <a:schemeClr val="tx1"/>
                </a:solidFill>
                <a:latin typeface="Times New Roman" pitchFamily="18" charset="0"/>
                <a:ea typeface="+mn-ea"/>
                <a:cs typeface="Arial" charset="0"/>
              </a:rPr>
              <a:t>Fact tables </a:t>
            </a:r>
            <a:r>
              <a:rPr lang="en-US" sz="1200" b="0" i="0" u="none" strike="noStrike" kern="1200" baseline="0" dirty="0" smtClean="0">
                <a:solidFill>
                  <a:schemeClr val="tx1"/>
                </a:solidFill>
                <a:latin typeface="Times New Roman" pitchFamily="18" charset="0"/>
                <a:ea typeface="+mn-ea"/>
                <a:cs typeface="Arial" charset="0"/>
              </a:rPr>
              <a:t>contain factual or quantitative data (measurements that are numerical, continuously valued, and additive) about a business, such as units sold, orders booked, and so on.</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p>
        </p:txBody>
      </p:sp>
    </p:spTree>
    <p:extLst>
      <p:ext uri="{BB962C8B-B14F-4D97-AF65-F5344CB8AC3E}">
        <p14:creationId xmlns:p14="http://schemas.microsoft.com/office/powerpoint/2010/main" val="111020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have a fact table surrounded by three dimension tables. Each fact shows sales</a:t>
            </a:r>
            <a:r>
              <a:rPr lang="en-US" altLang="en-US" baseline="0" dirty="0" smtClean="0"/>
              <a:t> data for a particular product from a particular store during a particular time period. The data in the fact table was likely derived from operational database’s sales data. Note that this is </a:t>
            </a:r>
            <a:r>
              <a:rPr lang="en-US" altLang="en-US" b="1" baseline="0" dirty="0" smtClean="0"/>
              <a:t>summary</a:t>
            </a:r>
            <a:r>
              <a:rPr lang="en-US" altLang="en-US" baseline="0" dirty="0" smtClean="0"/>
              <a:t> data. The operational database has records of each sale, but here we are getting summary data (units sold, dollars sold, dollars cost). This is typical in data warehouses, and has to do with another concept we will soon discuss, the concept of “granularity”.</a:t>
            </a:r>
            <a:endParaRPr lang="en-US" altLang="en-US" dirty="0" smtClean="0"/>
          </a:p>
        </p:txBody>
      </p:sp>
    </p:spTree>
    <p:extLst>
      <p:ext uri="{BB962C8B-B14F-4D97-AF65-F5344CB8AC3E}">
        <p14:creationId xmlns:p14="http://schemas.microsoft.com/office/powerpoint/2010/main" val="249149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is the same star schema showing</a:t>
            </a:r>
            <a:r>
              <a:rPr lang="en-US" altLang="en-US" baseline="0" dirty="0" smtClean="0"/>
              <a:t> the data. Notice that the fact table has numeric data and foreign keys. The dimension tables have primary keys and discrete data.</a:t>
            </a:r>
          </a:p>
          <a:p>
            <a:pPr eaLnBrk="1" hangingPunct="1"/>
            <a:endParaRPr lang="en-US" altLang="en-US" baseline="0" dirty="0" smtClean="0"/>
          </a:p>
          <a:p>
            <a:r>
              <a:rPr lang="en-US" altLang="en-US" sz="1200" b="0" i="0" u="none" strike="noStrike" kern="1200" baseline="0" dirty="0" smtClean="0">
                <a:solidFill>
                  <a:schemeClr val="tx1"/>
                </a:solidFill>
                <a:latin typeface="Times New Roman" pitchFamily="18" charset="0"/>
                <a:ea typeface="+mn-ea"/>
                <a:cs typeface="Arial" charset="0"/>
              </a:rPr>
              <a:t>Question: What can you say about unit sales for store S2?</a:t>
            </a:r>
          </a:p>
          <a:p>
            <a:r>
              <a:rPr lang="en-US" altLang="en-US" sz="1200" b="0" i="0" u="none" strike="noStrike" kern="1200" baseline="0" dirty="0" smtClean="0">
                <a:solidFill>
                  <a:schemeClr val="tx1"/>
                </a:solidFill>
                <a:latin typeface="Times New Roman" pitchFamily="18" charset="0"/>
                <a:ea typeface="+mn-ea"/>
                <a:cs typeface="Arial" charset="0"/>
              </a:rPr>
              <a:t>Answer: 50 units of product 125 (gloves) and 30 units of product 100 (sweaters) were sold in June 2010.</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Which store(s) sold shoes and when?</a:t>
            </a:r>
          </a:p>
          <a:p>
            <a:r>
              <a:rPr lang="en-US" altLang="en-US" sz="1200" b="0" i="0" u="none" strike="noStrike" kern="1200" baseline="0" dirty="0" smtClean="0">
                <a:solidFill>
                  <a:schemeClr val="tx1"/>
                </a:solidFill>
                <a:latin typeface="Times New Roman" pitchFamily="18" charset="0"/>
                <a:ea typeface="+mn-ea"/>
                <a:cs typeface="Arial" charset="0"/>
              </a:rPr>
              <a:t>Answer: S1 (Jan’s) in May 2010, and S3 (Ed’s) in June 2010.</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Which time period has the most total dollars sold?</a:t>
            </a:r>
          </a:p>
          <a:p>
            <a:r>
              <a:rPr lang="en-US" altLang="en-US" sz="1200" b="0" i="0" u="none" strike="noStrike" kern="1200" baseline="0" dirty="0" smtClean="0">
                <a:solidFill>
                  <a:schemeClr val="tx1"/>
                </a:solidFill>
                <a:latin typeface="Times New Roman" pitchFamily="18" charset="0"/>
                <a:ea typeface="+mn-ea"/>
                <a:cs typeface="Arial" charset="0"/>
              </a:rPr>
              <a:t>Answer: Time period 002 (May 2010) has the most, with a total of $3500.</a:t>
            </a:r>
          </a:p>
          <a:p>
            <a:endParaRPr lang="en-US" altLang="en-US" sz="1200" b="0" i="0" u="none" strike="noStrike" kern="1200" baseline="0" dirty="0" smtClean="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347834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primary key of the fact table is typically a composite of all its foreign keys.</a:t>
            </a:r>
            <a:endParaRPr lang="en-US" dirty="0"/>
          </a:p>
        </p:txBody>
      </p:sp>
    </p:spTree>
    <p:extLst>
      <p:ext uri="{BB962C8B-B14F-4D97-AF65-F5344CB8AC3E}">
        <p14:creationId xmlns:p14="http://schemas.microsoft.com/office/powerpoint/2010/main" val="659551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term “Grain” or “Granularity” refers to the level of detail in a fact table, determined by the intersection of all the components of the primary key, including all foreign keys and any other primary key elements.</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Kimball and others recommend using the smallest grain possible, given the limitations of the data mart technology. Even when data mart user information requirements imply a certain level of aggregated grain, often after some use, users ask more detailed questions (drill down) as a way to explain why certain aggregated patterns exist. You cannot “drill down” below the grain of the fact tables. But, fine grain means higher volume of data.</a:t>
            </a:r>
            <a:endParaRPr lang="en-US" dirty="0"/>
          </a:p>
        </p:txBody>
      </p:sp>
    </p:spTree>
    <p:extLst>
      <p:ext uri="{BB962C8B-B14F-4D97-AF65-F5344CB8AC3E}">
        <p14:creationId xmlns:p14="http://schemas.microsoft.com/office/powerpoint/2010/main" val="3177146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From here, we could determine the total size in bytes for the table. For example, if the fact table has 6 fields</a:t>
            </a:r>
            <a:r>
              <a:rPr lang="en-US" altLang="en-US" baseline="0" dirty="0" smtClean="0"/>
              <a:t> each of four bytes, this would total 2.88 gigabytes of data. (120,000,000 X 6 X 4).</a:t>
            </a:r>
            <a:endParaRPr lang="en-US" altLang="en-US" dirty="0" smtClean="0"/>
          </a:p>
        </p:txBody>
      </p:sp>
    </p:spTree>
    <p:extLst>
      <p:ext uri="{BB962C8B-B14F-4D97-AF65-F5344CB8AC3E}">
        <p14:creationId xmlns:p14="http://schemas.microsoft.com/office/powerpoint/2010/main" val="3696634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Because data warehouses and data marts record facts about dimensions over time, date and time is always a dimension table, and a date surrogate key is always one of the components of the primary key of any fact table. This is one of the reasons we consider data warehouses to be time-variant.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Note that the Date dimension table includes many non-key attributes, as you see here. The non-key attributes include all of the characteristics of dates that users use to categorize, summarize, and group facts.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In this model, what can you say about how many events could be associated with a particular date?</a:t>
            </a:r>
          </a:p>
          <a:p>
            <a:r>
              <a:rPr lang="en-US" altLang="en-US" sz="1200" b="0" i="0" u="none" strike="noStrike" kern="1200" baseline="0" dirty="0" smtClean="0">
                <a:solidFill>
                  <a:schemeClr val="tx1"/>
                </a:solidFill>
                <a:latin typeface="Times New Roman" pitchFamily="18" charset="0"/>
                <a:ea typeface="+mn-ea"/>
                <a:cs typeface="Arial" charset="0"/>
              </a:rPr>
              <a:t>Answer: Only one! That may be a weakness in the model.</a:t>
            </a:r>
            <a:endParaRPr lang="en-US" altLang="en-US" dirty="0" smtClean="0"/>
          </a:p>
        </p:txBody>
      </p:sp>
    </p:spTree>
    <p:extLst>
      <p:ext uri="{BB962C8B-B14F-4D97-AF65-F5344CB8AC3E}">
        <p14:creationId xmlns:p14="http://schemas.microsoft.com/office/powerpoint/2010/main" val="737446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There are many nuances of star schemas as shown here. </a:t>
            </a:r>
          </a:p>
          <a:p>
            <a:endParaRPr lang="en-US" altLang="en-US" dirty="0" smtClean="0"/>
          </a:p>
          <a:p>
            <a:r>
              <a:rPr lang="en-US" sz="1200" b="0" i="0" u="none" strike="noStrike" kern="1200" baseline="0" dirty="0" smtClean="0">
                <a:solidFill>
                  <a:schemeClr val="tx1"/>
                </a:solidFill>
                <a:latin typeface="Times New Roman" pitchFamily="18" charset="0"/>
                <a:ea typeface="+mn-ea"/>
                <a:cs typeface="Arial" charset="0"/>
              </a:rPr>
              <a:t>To improve performance you may want to have more than one fact table in a given star schema. For example, suppose that various users require different levels of aggregation (grain). Performance can be improved by defining a different fact table for each level of aggregation. The obvious trade-off is that storage requirements may increase dramatically with each new fact table.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More commonly, multiple fact tables are needed to store facts for different combinations of dimensions, possibly for different user groups. The next slide shows an example.</a:t>
            </a:r>
            <a:endParaRPr lang="en-US" altLang="en-US" dirty="0" smtClean="0"/>
          </a:p>
        </p:txBody>
      </p:sp>
    </p:spTree>
    <p:extLst>
      <p:ext uri="{BB962C8B-B14F-4D97-AF65-F5344CB8AC3E}">
        <p14:creationId xmlns:p14="http://schemas.microsoft.com/office/powerpoint/2010/main" val="416334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purpose of a data warehouse is to assist with managerial decision-making.</a:t>
            </a:r>
            <a:r>
              <a:rPr lang="en-US" altLang="en-US" baseline="0" dirty="0" smtClean="0"/>
              <a:t> This is different from the purpose of a transaction-oriented database, which is to support and record the day-to-day operations and transactions of a business. The data produced in transaction-oriented databases forms much of the input for a data warehouse.</a:t>
            </a:r>
          </a:p>
          <a:p>
            <a:pPr eaLnBrk="1" hangingPunct="1"/>
            <a:endParaRPr lang="en-US" altLang="en-US" baseline="0" dirty="0" smtClean="0"/>
          </a:p>
          <a:p>
            <a:pPr eaLnBrk="1" hangingPunct="1"/>
            <a:r>
              <a:rPr lang="en-US" altLang="en-US" dirty="0" smtClean="0"/>
              <a:t>Data warehousing is the process whereby organizations create and maintain data warehouses and extract meaning from and help inform decision making through the use of data in the data warehouses. Successful data warehousing requires following proven data warehousing practices, sound project management, strong organizational commitment, as well as making the right technology decisions.</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433702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Here we see a typical situation of multiple fact tables with two related star schemas. In this example, there are two fact tables, one at the center of each star:</a:t>
            </a:r>
          </a:p>
          <a:p>
            <a:pPr lvl="1"/>
            <a:r>
              <a:rPr lang="en-US" sz="1200" b="0" i="0" u="none" strike="noStrike" kern="1200" baseline="0" dirty="0" smtClean="0">
                <a:solidFill>
                  <a:schemeClr val="tx1"/>
                </a:solidFill>
                <a:latin typeface="Times New Roman" pitchFamily="18" charset="0"/>
                <a:ea typeface="+mn-ea"/>
                <a:cs typeface="Arial" charset="0"/>
              </a:rPr>
              <a:t>Sales—facts about the sale of a product to a customer in a store on a date</a:t>
            </a:r>
          </a:p>
          <a:p>
            <a:pPr lvl="1"/>
            <a:r>
              <a:rPr lang="en-US" sz="1200" b="0" i="0" u="none" strike="noStrike" kern="1200" baseline="0" dirty="0" smtClean="0">
                <a:solidFill>
                  <a:schemeClr val="tx1"/>
                </a:solidFill>
                <a:latin typeface="Times New Roman" pitchFamily="18" charset="0"/>
                <a:ea typeface="+mn-ea"/>
                <a:cs typeface="Arial" charset="0"/>
              </a:rPr>
              <a:t>Receipts—facts about the receipt of a product from a vendor to a warehouse on a date</a:t>
            </a:r>
          </a:p>
          <a:p>
            <a:pPr lvl="0"/>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These two star schemas are connected via a common dimension (Date). The term for this is a “conformed dimension”. Conformed dimensions are dimension tables associated with two or more fact tables for which the dimension</a:t>
            </a:r>
          </a:p>
          <a:p>
            <a:r>
              <a:rPr lang="en-US" sz="1200" b="0" i="0" u="none" strike="noStrike" kern="1200" baseline="0" dirty="0" smtClean="0">
                <a:solidFill>
                  <a:schemeClr val="tx1"/>
                </a:solidFill>
                <a:latin typeface="Times New Roman" pitchFamily="18" charset="0"/>
                <a:ea typeface="+mn-ea"/>
                <a:cs typeface="Arial" charset="0"/>
              </a:rPr>
              <a:t>tables have the same business meaning and primary key with each fact table.</a:t>
            </a:r>
          </a:p>
        </p:txBody>
      </p:sp>
    </p:spTree>
    <p:extLst>
      <p:ext uri="{BB962C8B-B14F-4D97-AF65-F5344CB8AC3E}">
        <p14:creationId xmlns:p14="http://schemas.microsoft.com/office/powerpoint/2010/main" val="903617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Why would you want a “</a:t>
            </a:r>
            <a:r>
              <a:rPr lang="en-US" dirty="0" err="1" smtClean="0"/>
              <a:t>factless</a:t>
            </a:r>
            <a:r>
              <a:rPr lang="en-US" dirty="0" smtClean="0"/>
              <a:t> fact table”? Generally for the same reason you would want associative entities; that is to maintain relationships between dimension</a:t>
            </a:r>
            <a:r>
              <a:rPr lang="en-US" baseline="0" dirty="0" smtClean="0"/>
              <a:t> tables. Here we see the use of an Attendance fact table containing nothing but foreign keys. This is useful for tracking events, specifically tracking which students attend which courses at which time in which facilities with which instructors. </a:t>
            </a:r>
            <a:endParaRPr lang="en-US" dirty="0"/>
          </a:p>
        </p:txBody>
      </p:sp>
    </p:spTree>
    <p:extLst>
      <p:ext uri="{BB962C8B-B14F-4D97-AF65-F5344CB8AC3E}">
        <p14:creationId xmlns:p14="http://schemas.microsoft.com/office/powerpoint/2010/main" val="43216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Although fact tables are normalized, often dimension tables may not be. This enables dimension tables to be only one join away from the fact table,</a:t>
            </a:r>
            <a:r>
              <a:rPr lang="en-US" altLang="en-US" baseline="0" dirty="0" smtClean="0"/>
              <a:t> improving query performance. Of course, non-normalized data involves data duplication. </a:t>
            </a:r>
          </a:p>
          <a:p>
            <a:endParaRPr lang="en-US" altLang="en-US" baseline="0" dirty="0" smtClean="0"/>
          </a:p>
          <a:p>
            <a:r>
              <a:rPr lang="en-US" altLang="en-US" baseline="0" dirty="0" smtClean="0"/>
              <a:t>Question: Why is this not a problem?</a:t>
            </a:r>
          </a:p>
          <a:p>
            <a:r>
              <a:rPr lang="en-US" altLang="en-US" baseline="0" dirty="0" smtClean="0"/>
              <a:t>Answer: because the data warehouse is not volatile. Data doesn’t change like a transaction processing database. </a:t>
            </a:r>
            <a:endParaRPr lang="en-US" altLang="en-US" dirty="0" smtClean="0"/>
          </a:p>
        </p:txBody>
      </p:sp>
    </p:spTree>
    <p:extLst>
      <p:ext uri="{BB962C8B-B14F-4D97-AF65-F5344CB8AC3E}">
        <p14:creationId xmlns:p14="http://schemas.microsoft.com/office/powerpoint/2010/main" val="1303138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Although fact tables are usually on the many side of a 1:N relationship with their associated dimensions, there are circumstances where facts may need to have M:N relationships. In a data</a:t>
            </a:r>
            <a:r>
              <a:rPr lang="en-US" baseline="0" dirty="0" smtClean="0"/>
              <a:t> warehouse, this is facilitated through the use of a “helper” table, which is an associative entity between the fact and the dimension.</a:t>
            </a:r>
          </a:p>
          <a:p>
            <a:endParaRPr lang="en-US" baseline="0" dirty="0" smtClean="0"/>
          </a:p>
        </p:txBody>
      </p:sp>
    </p:spTree>
    <p:extLst>
      <p:ext uri="{BB962C8B-B14F-4D97-AF65-F5344CB8AC3E}">
        <p14:creationId xmlns:p14="http://schemas.microsoft.com/office/powerpoint/2010/main" val="2436529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this figure we see the hierarchy implemented via normalized dimension tables. This prevents duplication of product groups, categories and families. But a query for a fact that required the product group</a:t>
            </a:r>
            <a:r>
              <a:rPr lang="en-US" baseline="0" dirty="0" smtClean="0"/>
              <a:t> would need to involve five tables in the join.</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But, it could</a:t>
            </a:r>
            <a:r>
              <a:rPr lang="en-US" baseline="0" dirty="0" smtClean="0"/>
              <a:t> also have been implemented as a single Product dimension table, with all the other data (group, category, family) included. In this case there would be data duplication, but the queries would be simplified, requiring only two tables in the join.</a:t>
            </a:r>
            <a:endParaRPr lang="en-US" dirty="0" smtClean="0"/>
          </a:p>
          <a:p>
            <a:endParaRPr lang="en-US" baseline="0" dirty="0" smtClean="0"/>
          </a:p>
          <a:p>
            <a:r>
              <a:rPr lang="en-US" baseline="0" dirty="0" smtClean="0"/>
              <a:t>Note: in this figure, we do not have a star schema. A star involves only fact tables surrounded by immediately connected dimensions. Here, we have a cascade of dimensions leading to the fact. This is commonly called a “snowflake” schema. A snowflake schema is </a:t>
            </a:r>
            <a:r>
              <a:rPr lang="en-US" sz="1200" b="0" i="0" u="none" strike="noStrike" kern="1200" baseline="0" dirty="0" smtClean="0">
                <a:solidFill>
                  <a:schemeClr val="tx1"/>
                </a:solidFill>
                <a:latin typeface="Times New Roman" pitchFamily="18" charset="0"/>
                <a:ea typeface="+mn-ea"/>
                <a:cs typeface="Arial" charset="0"/>
              </a:rPr>
              <a:t>An expanded version of a star schema in which dimension tables are normalized into several related tables.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Another common example of a dimension hierarchy can be seen in the Date dimension (found in figure 9-12). Within the same table, you have year, composed of quarters, which are further composed of months, then weeks, then finally days. Here, the entire hierarchy is represented in a single dimension table, not in separate normalized tables.</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smtClean="0"/>
          </a:p>
        </p:txBody>
      </p:sp>
    </p:spTree>
    <p:extLst>
      <p:ext uri="{BB962C8B-B14F-4D97-AF65-F5344CB8AC3E}">
        <p14:creationId xmlns:p14="http://schemas.microsoft.com/office/powerpoint/2010/main" val="653549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508696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4455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1. </a:t>
            </a:r>
            <a:r>
              <a:rPr lang="en-US" sz="1200" b="1" i="0" u="none" strike="noStrike" kern="1200" baseline="0" dirty="0" smtClean="0">
                <a:solidFill>
                  <a:schemeClr val="tx1"/>
                </a:solidFill>
                <a:latin typeface="Times New Roman" pitchFamily="18" charset="0"/>
                <a:ea typeface="+mn-ea"/>
                <a:cs typeface="Arial" charset="0"/>
              </a:rPr>
              <a:t>Use atomic facts: </a:t>
            </a:r>
            <a:r>
              <a:rPr lang="en-US" sz="1200" b="0" i="0" u="none" strike="noStrike" kern="1200" baseline="0" dirty="0" smtClean="0">
                <a:solidFill>
                  <a:schemeClr val="tx1"/>
                </a:solidFill>
                <a:latin typeface="Times New Roman" pitchFamily="18" charset="0"/>
                <a:ea typeface="+mn-ea"/>
                <a:cs typeface="Arial" charset="0"/>
              </a:rPr>
              <a:t>Eventually, users want detailed data, even if their initial requests are for</a:t>
            </a:r>
          </a:p>
          <a:p>
            <a:r>
              <a:rPr lang="en-US" sz="1200" b="0" i="0" u="none" strike="noStrike" kern="1200" baseline="0" dirty="0" smtClean="0">
                <a:solidFill>
                  <a:schemeClr val="tx1"/>
                </a:solidFill>
                <a:latin typeface="Times New Roman" pitchFamily="18" charset="0"/>
                <a:ea typeface="+mn-ea"/>
                <a:cs typeface="Arial" charset="0"/>
              </a:rPr>
              <a:t>summarized facts.</a:t>
            </a:r>
          </a:p>
          <a:p>
            <a:r>
              <a:rPr lang="en-US" sz="1200" b="0" i="0" u="none" strike="noStrike" kern="1200" baseline="0" dirty="0" smtClean="0">
                <a:solidFill>
                  <a:schemeClr val="tx1"/>
                </a:solidFill>
                <a:latin typeface="Times New Roman" pitchFamily="18" charset="0"/>
                <a:ea typeface="+mn-ea"/>
                <a:cs typeface="Arial" charset="0"/>
              </a:rPr>
              <a:t>2. </a:t>
            </a:r>
            <a:r>
              <a:rPr lang="en-US" sz="1200" b="1" i="0" u="none" strike="noStrike" kern="1200" baseline="0" dirty="0" smtClean="0">
                <a:solidFill>
                  <a:schemeClr val="tx1"/>
                </a:solidFill>
                <a:latin typeface="Times New Roman" pitchFamily="18" charset="0"/>
                <a:ea typeface="+mn-ea"/>
                <a:cs typeface="Arial" charset="0"/>
              </a:rPr>
              <a:t>Create single-process fact tables: </a:t>
            </a:r>
            <a:r>
              <a:rPr lang="en-US" sz="1200" b="0" i="0" u="none" strike="noStrike" kern="1200" baseline="0" dirty="0" smtClean="0">
                <a:solidFill>
                  <a:schemeClr val="tx1"/>
                </a:solidFill>
                <a:latin typeface="Times New Roman" pitchFamily="18" charset="0"/>
                <a:ea typeface="+mn-ea"/>
                <a:cs typeface="Arial" charset="0"/>
              </a:rPr>
              <a:t>Each fact table should address the important measurements</a:t>
            </a:r>
          </a:p>
          <a:p>
            <a:r>
              <a:rPr lang="en-US" sz="1200" b="0" i="0" u="none" strike="noStrike" kern="1200" baseline="0" dirty="0" smtClean="0">
                <a:solidFill>
                  <a:schemeClr val="tx1"/>
                </a:solidFill>
                <a:latin typeface="Times New Roman" pitchFamily="18" charset="0"/>
                <a:ea typeface="+mn-ea"/>
                <a:cs typeface="Arial" charset="0"/>
              </a:rPr>
              <a:t>for one business process, such as taking a customer order or placing a material purchase order.</a:t>
            </a:r>
          </a:p>
          <a:p>
            <a:r>
              <a:rPr lang="en-US" sz="1200" b="0" i="0" u="none" strike="noStrike" kern="1200" baseline="0" dirty="0" smtClean="0">
                <a:solidFill>
                  <a:schemeClr val="tx1"/>
                </a:solidFill>
                <a:latin typeface="Times New Roman" pitchFamily="18" charset="0"/>
                <a:ea typeface="+mn-ea"/>
                <a:cs typeface="Arial" charset="0"/>
              </a:rPr>
              <a:t>3. </a:t>
            </a:r>
            <a:r>
              <a:rPr lang="en-US" sz="1200" b="1" i="0" u="none" strike="noStrike" kern="1200" baseline="0" dirty="0" smtClean="0">
                <a:solidFill>
                  <a:schemeClr val="tx1"/>
                </a:solidFill>
                <a:latin typeface="Times New Roman" pitchFamily="18" charset="0"/>
                <a:ea typeface="+mn-ea"/>
                <a:cs typeface="Arial" charset="0"/>
              </a:rPr>
              <a:t>Include a date dimension for every fact table: </a:t>
            </a:r>
            <a:r>
              <a:rPr lang="en-US" sz="1200" b="0" i="0" u="none" strike="noStrike" kern="1200" baseline="0" dirty="0" smtClean="0">
                <a:solidFill>
                  <a:schemeClr val="tx1"/>
                </a:solidFill>
                <a:latin typeface="Times New Roman" pitchFamily="18" charset="0"/>
                <a:ea typeface="+mn-ea"/>
                <a:cs typeface="Arial" charset="0"/>
              </a:rPr>
              <a:t>A fact should be described by the</a:t>
            </a:r>
          </a:p>
          <a:p>
            <a:r>
              <a:rPr lang="en-US" sz="1200" b="0" i="0" u="none" strike="noStrike" kern="1200" baseline="0" dirty="0" smtClean="0">
                <a:solidFill>
                  <a:schemeClr val="tx1"/>
                </a:solidFill>
                <a:latin typeface="Times New Roman" pitchFamily="18" charset="0"/>
                <a:ea typeface="+mn-ea"/>
                <a:cs typeface="Arial" charset="0"/>
              </a:rPr>
              <a:t>characteristics</a:t>
            </a:r>
          </a:p>
          <a:p>
            <a:r>
              <a:rPr lang="en-US" sz="1200" b="0" i="0" u="none" strike="noStrike" kern="1200" baseline="0" dirty="0" smtClean="0">
                <a:solidFill>
                  <a:schemeClr val="tx1"/>
                </a:solidFill>
                <a:latin typeface="Times New Roman" pitchFamily="18" charset="0"/>
                <a:ea typeface="+mn-ea"/>
                <a:cs typeface="Arial" charset="0"/>
              </a:rPr>
              <a:t>of the associated day (or finer) date/time to which that fact is related.</a:t>
            </a:r>
          </a:p>
          <a:p>
            <a:r>
              <a:rPr lang="en-US" sz="1200" b="0" i="0" u="none" strike="noStrike" kern="1200" baseline="0" dirty="0" smtClean="0">
                <a:solidFill>
                  <a:schemeClr val="tx1"/>
                </a:solidFill>
                <a:latin typeface="Times New Roman" pitchFamily="18" charset="0"/>
                <a:ea typeface="+mn-ea"/>
                <a:cs typeface="Arial" charset="0"/>
              </a:rPr>
              <a:t>4. </a:t>
            </a:r>
            <a:r>
              <a:rPr lang="en-US" sz="1200" b="1" i="0" u="none" strike="noStrike" kern="1200" baseline="0" dirty="0" smtClean="0">
                <a:solidFill>
                  <a:schemeClr val="tx1"/>
                </a:solidFill>
                <a:latin typeface="Times New Roman" pitchFamily="18" charset="0"/>
                <a:ea typeface="+mn-ea"/>
                <a:cs typeface="Arial" charset="0"/>
              </a:rPr>
              <a:t>Enforce consistent grain: </a:t>
            </a:r>
            <a:r>
              <a:rPr lang="en-US" sz="1200" b="0" i="0" u="none" strike="noStrike" kern="1200" baseline="0" dirty="0" smtClean="0">
                <a:solidFill>
                  <a:schemeClr val="tx1"/>
                </a:solidFill>
                <a:latin typeface="Times New Roman" pitchFamily="18" charset="0"/>
                <a:ea typeface="+mn-ea"/>
                <a:cs typeface="Arial" charset="0"/>
              </a:rPr>
              <a:t>Each measurement in a fact table must be atomic for the same</a:t>
            </a:r>
          </a:p>
          <a:p>
            <a:r>
              <a:rPr lang="en-US" sz="1200" b="0" i="0" u="none" strike="noStrike" kern="1200" baseline="0" dirty="0" smtClean="0">
                <a:solidFill>
                  <a:schemeClr val="tx1"/>
                </a:solidFill>
                <a:latin typeface="Times New Roman" pitchFamily="18" charset="0"/>
                <a:ea typeface="+mn-ea"/>
                <a:cs typeface="Arial" charset="0"/>
              </a:rPr>
              <a:t>combination of keys (the same grain).</a:t>
            </a:r>
          </a:p>
          <a:p>
            <a:r>
              <a:rPr lang="en-US" sz="1200" b="0" i="0" u="none" strike="noStrike" kern="1200" baseline="0" dirty="0" smtClean="0">
                <a:solidFill>
                  <a:schemeClr val="tx1"/>
                </a:solidFill>
                <a:latin typeface="Times New Roman" pitchFamily="18" charset="0"/>
                <a:ea typeface="+mn-ea"/>
                <a:cs typeface="Arial" charset="0"/>
              </a:rPr>
              <a:t>5. </a:t>
            </a:r>
            <a:r>
              <a:rPr lang="en-US" sz="1200" b="1" i="0" u="none" strike="noStrike" kern="1200" baseline="0" dirty="0" smtClean="0">
                <a:solidFill>
                  <a:schemeClr val="tx1"/>
                </a:solidFill>
                <a:latin typeface="Times New Roman" pitchFamily="18" charset="0"/>
                <a:ea typeface="+mn-ea"/>
                <a:cs typeface="Arial" charset="0"/>
              </a:rPr>
              <a:t>Disallow null keys in fact tables: </a:t>
            </a:r>
            <a:r>
              <a:rPr lang="en-US" sz="1200" b="0" i="0" u="none" strike="noStrike" kern="1200" baseline="0" dirty="0" smtClean="0">
                <a:solidFill>
                  <a:schemeClr val="tx1"/>
                </a:solidFill>
                <a:latin typeface="Times New Roman" pitchFamily="18" charset="0"/>
                <a:ea typeface="+mn-ea"/>
                <a:cs typeface="Arial" charset="0"/>
              </a:rPr>
              <a:t>Facts apply to the combination of key values, and helper</a:t>
            </a:r>
          </a:p>
          <a:p>
            <a:r>
              <a:rPr lang="en-US" sz="1200" b="0" i="0" u="none" strike="noStrike" kern="1200" baseline="0" dirty="0" smtClean="0">
                <a:solidFill>
                  <a:schemeClr val="tx1"/>
                </a:solidFill>
                <a:latin typeface="Times New Roman" pitchFamily="18" charset="0"/>
                <a:ea typeface="+mn-ea"/>
                <a:cs typeface="Arial" charset="0"/>
              </a:rPr>
              <a:t>tables may be needed to represent some </a:t>
            </a:r>
            <a:r>
              <a:rPr lang="en-US" sz="1200" b="0" i="1" u="none" strike="noStrike" kern="1200" baseline="0" dirty="0" smtClean="0">
                <a:solidFill>
                  <a:schemeClr val="tx1"/>
                </a:solidFill>
                <a:latin typeface="Times New Roman" pitchFamily="18" charset="0"/>
                <a:ea typeface="+mn-ea"/>
                <a:cs typeface="Arial" charset="0"/>
              </a:rPr>
              <a:t>M:N </a:t>
            </a:r>
            <a:r>
              <a:rPr lang="en-US" sz="1200" b="0" i="0" u="none" strike="noStrike" kern="1200" baseline="0" dirty="0" smtClean="0">
                <a:solidFill>
                  <a:schemeClr val="tx1"/>
                </a:solidFill>
                <a:latin typeface="Times New Roman" pitchFamily="18" charset="0"/>
                <a:ea typeface="+mn-ea"/>
                <a:cs typeface="Arial" charset="0"/>
              </a:rPr>
              <a:t>relationships.</a:t>
            </a:r>
          </a:p>
          <a:p>
            <a:r>
              <a:rPr lang="en-US" sz="1200" b="0" i="0" u="none" strike="noStrike" kern="1200" baseline="0" dirty="0" smtClean="0">
                <a:solidFill>
                  <a:schemeClr val="tx1"/>
                </a:solidFill>
                <a:latin typeface="Times New Roman" pitchFamily="18" charset="0"/>
                <a:ea typeface="+mn-ea"/>
                <a:cs typeface="Arial" charset="0"/>
              </a:rPr>
              <a:t>6. </a:t>
            </a:r>
            <a:r>
              <a:rPr lang="en-US" sz="1200" b="1" i="0" u="none" strike="noStrike" kern="1200" baseline="0" dirty="0" smtClean="0">
                <a:solidFill>
                  <a:schemeClr val="tx1"/>
                </a:solidFill>
                <a:latin typeface="Times New Roman" pitchFamily="18" charset="0"/>
                <a:ea typeface="+mn-ea"/>
                <a:cs typeface="Arial" charset="0"/>
              </a:rPr>
              <a:t>Honor hierarchies: </a:t>
            </a:r>
            <a:r>
              <a:rPr lang="en-US" sz="1200" b="0" i="0" u="none" strike="noStrike" kern="1200" baseline="0" dirty="0" smtClean="0">
                <a:solidFill>
                  <a:schemeClr val="tx1"/>
                </a:solidFill>
                <a:latin typeface="Times New Roman" pitchFamily="18" charset="0"/>
                <a:ea typeface="+mn-ea"/>
                <a:cs typeface="Arial" charset="0"/>
              </a:rPr>
              <a:t>Understand the hierarchies of dimensions and carefully choose to</a:t>
            </a:r>
          </a:p>
          <a:p>
            <a:r>
              <a:rPr lang="en-US" sz="1200" b="0" i="0" u="none" strike="noStrike" kern="1200" baseline="0" dirty="0" smtClean="0">
                <a:solidFill>
                  <a:schemeClr val="tx1"/>
                </a:solidFill>
                <a:latin typeface="Times New Roman" pitchFamily="18" charset="0"/>
                <a:ea typeface="+mn-ea"/>
                <a:cs typeface="Arial" charset="0"/>
              </a:rPr>
              <a:t>snowflake</a:t>
            </a:r>
          </a:p>
          <a:p>
            <a:r>
              <a:rPr lang="en-US" sz="1200" b="0" i="0" u="none" strike="noStrike" kern="1200" baseline="0" dirty="0" smtClean="0">
                <a:solidFill>
                  <a:schemeClr val="tx1"/>
                </a:solidFill>
                <a:latin typeface="Times New Roman" pitchFamily="18" charset="0"/>
                <a:ea typeface="+mn-ea"/>
                <a:cs typeface="Arial" charset="0"/>
              </a:rPr>
              <a:t>the hierarchy or </a:t>
            </a:r>
            <a:r>
              <a:rPr lang="en-US" sz="1200" b="0" i="0" u="none" strike="noStrike" kern="1200" baseline="0" dirty="0" err="1" smtClean="0">
                <a:solidFill>
                  <a:schemeClr val="tx1"/>
                </a:solidFill>
                <a:latin typeface="Times New Roman" pitchFamily="18" charset="0"/>
                <a:ea typeface="+mn-ea"/>
                <a:cs typeface="Arial" charset="0"/>
              </a:rPr>
              <a:t>denormalize</a:t>
            </a:r>
            <a:r>
              <a:rPr lang="en-US" sz="1200" b="0" i="0" u="none" strike="noStrike" kern="1200" baseline="0" dirty="0" smtClean="0">
                <a:solidFill>
                  <a:schemeClr val="tx1"/>
                </a:solidFill>
                <a:latin typeface="Times New Roman" pitchFamily="18" charset="0"/>
                <a:ea typeface="+mn-ea"/>
                <a:cs typeface="Arial" charset="0"/>
              </a:rPr>
              <a:t> into one dimension.</a:t>
            </a:r>
          </a:p>
          <a:p>
            <a:r>
              <a:rPr lang="en-US" sz="1200" b="0" i="0" u="none" strike="noStrike" kern="1200" baseline="0" dirty="0" smtClean="0">
                <a:solidFill>
                  <a:schemeClr val="tx1"/>
                </a:solidFill>
                <a:latin typeface="Times New Roman" pitchFamily="18" charset="0"/>
                <a:ea typeface="+mn-ea"/>
                <a:cs typeface="Arial" charset="0"/>
              </a:rPr>
              <a:t>7. </a:t>
            </a:r>
            <a:r>
              <a:rPr lang="en-US" sz="1200" b="1" i="0" u="none" strike="noStrike" kern="1200" baseline="0" dirty="0" smtClean="0">
                <a:solidFill>
                  <a:schemeClr val="tx1"/>
                </a:solidFill>
                <a:latin typeface="Times New Roman" pitchFamily="18" charset="0"/>
                <a:ea typeface="+mn-ea"/>
                <a:cs typeface="Arial" charset="0"/>
              </a:rPr>
              <a:t>Decode dimension tables: </a:t>
            </a:r>
            <a:r>
              <a:rPr lang="en-US" sz="1200" b="0" i="0" u="none" strike="noStrike" kern="1200" baseline="0" dirty="0" smtClean="0">
                <a:solidFill>
                  <a:schemeClr val="tx1"/>
                </a:solidFill>
                <a:latin typeface="Times New Roman" pitchFamily="18" charset="0"/>
                <a:ea typeface="+mn-ea"/>
                <a:cs typeface="Arial" charset="0"/>
              </a:rPr>
              <a:t>Store descriptions of surrogate keys and codes used in fact tables</a:t>
            </a:r>
          </a:p>
          <a:p>
            <a:r>
              <a:rPr lang="en-US" sz="1200" b="0" i="0" u="none" strike="noStrike" kern="1200" baseline="0" dirty="0" smtClean="0">
                <a:solidFill>
                  <a:schemeClr val="tx1"/>
                </a:solidFill>
                <a:latin typeface="Times New Roman" pitchFamily="18" charset="0"/>
                <a:ea typeface="+mn-ea"/>
                <a:cs typeface="Arial" charset="0"/>
              </a:rPr>
              <a:t>in associated dimension tables, which can then be used to report labels and query filters.</a:t>
            </a:r>
          </a:p>
          <a:p>
            <a:r>
              <a:rPr lang="en-US" sz="1200" b="0" i="0" u="none" strike="noStrike" kern="1200" baseline="0" dirty="0" smtClean="0">
                <a:solidFill>
                  <a:schemeClr val="tx1"/>
                </a:solidFill>
                <a:latin typeface="Times New Roman" pitchFamily="18" charset="0"/>
                <a:ea typeface="+mn-ea"/>
                <a:cs typeface="Arial" charset="0"/>
              </a:rPr>
              <a:t>8. </a:t>
            </a:r>
            <a:r>
              <a:rPr lang="en-US" sz="1200" b="1" i="0" u="none" strike="noStrike" kern="1200" baseline="0" dirty="0" smtClean="0">
                <a:solidFill>
                  <a:schemeClr val="tx1"/>
                </a:solidFill>
                <a:latin typeface="Times New Roman" pitchFamily="18" charset="0"/>
                <a:ea typeface="+mn-ea"/>
                <a:cs typeface="Arial" charset="0"/>
              </a:rPr>
              <a:t>Use surrogate keys: </a:t>
            </a:r>
            <a:r>
              <a:rPr lang="en-US" sz="1200" b="0" i="0" u="none" strike="noStrike" kern="1200" baseline="0" dirty="0" smtClean="0">
                <a:solidFill>
                  <a:schemeClr val="tx1"/>
                </a:solidFill>
                <a:latin typeface="Times New Roman" pitchFamily="18" charset="0"/>
                <a:ea typeface="+mn-ea"/>
                <a:cs typeface="Arial" charset="0"/>
              </a:rPr>
              <a:t>All dimension table rows should be identified by a surrogate key, with</a:t>
            </a:r>
          </a:p>
          <a:p>
            <a:r>
              <a:rPr lang="en-US" sz="1200" b="0" i="0" u="none" strike="noStrike" kern="1200" baseline="0" dirty="0" smtClean="0">
                <a:solidFill>
                  <a:schemeClr val="tx1"/>
                </a:solidFill>
                <a:latin typeface="Times New Roman" pitchFamily="18" charset="0"/>
                <a:ea typeface="+mn-ea"/>
                <a:cs typeface="Arial" charset="0"/>
              </a:rPr>
              <a:t>descriptive columns showing the associated production and source system keys.</a:t>
            </a:r>
          </a:p>
          <a:p>
            <a:r>
              <a:rPr lang="en-US" sz="1200" b="0" i="0" u="none" strike="noStrike" kern="1200" baseline="0" dirty="0" smtClean="0">
                <a:solidFill>
                  <a:schemeClr val="tx1"/>
                </a:solidFill>
                <a:latin typeface="Times New Roman" pitchFamily="18" charset="0"/>
                <a:ea typeface="+mn-ea"/>
                <a:cs typeface="Arial" charset="0"/>
              </a:rPr>
              <a:t>9. </a:t>
            </a:r>
            <a:r>
              <a:rPr lang="en-US" sz="1200" b="1" i="0" u="none" strike="noStrike" kern="1200" baseline="0" dirty="0" smtClean="0">
                <a:solidFill>
                  <a:schemeClr val="tx1"/>
                </a:solidFill>
                <a:latin typeface="Times New Roman" pitchFamily="18" charset="0"/>
                <a:ea typeface="+mn-ea"/>
                <a:cs typeface="Arial" charset="0"/>
              </a:rPr>
              <a:t>Conform dimensions: </a:t>
            </a:r>
            <a:r>
              <a:rPr lang="en-US" sz="1200" b="0" i="0" u="none" strike="noStrike" kern="1200" baseline="0" dirty="0" smtClean="0">
                <a:solidFill>
                  <a:schemeClr val="tx1"/>
                </a:solidFill>
                <a:latin typeface="Times New Roman" pitchFamily="18" charset="0"/>
                <a:ea typeface="+mn-ea"/>
                <a:cs typeface="Arial" charset="0"/>
              </a:rPr>
              <a:t>Conformed dimensions should be used across multiple fact tables.</a:t>
            </a:r>
          </a:p>
          <a:p>
            <a:r>
              <a:rPr lang="en-US" sz="1200" b="0" i="0" u="none" strike="noStrike" kern="1200" baseline="0" dirty="0" smtClean="0">
                <a:solidFill>
                  <a:schemeClr val="tx1"/>
                </a:solidFill>
                <a:latin typeface="Times New Roman" pitchFamily="18" charset="0"/>
                <a:ea typeface="+mn-ea"/>
                <a:cs typeface="Arial" charset="0"/>
              </a:rPr>
              <a:t>10. </a:t>
            </a:r>
            <a:r>
              <a:rPr lang="en-US" sz="1200" b="1" i="0" u="none" strike="noStrike" kern="1200" baseline="0" dirty="0" smtClean="0">
                <a:solidFill>
                  <a:schemeClr val="tx1"/>
                </a:solidFill>
                <a:latin typeface="Times New Roman" pitchFamily="18" charset="0"/>
                <a:ea typeface="+mn-ea"/>
                <a:cs typeface="Arial" charset="0"/>
              </a:rPr>
              <a:t>Balance requirements with actual data: </a:t>
            </a:r>
            <a:r>
              <a:rPr lang="en-US" sz="1200" b="0" i="0" u="none" strike="noStrike" kern="1200" baseline="0" dirty="0" smtClean="0">
                <a:solidFill>
                  <a:schemeClr val="tx1"/>
                </a:solidFill>
                <a:latin typeface="Times New Roman" pitchFamily="18" charset="0"/>
                <a:ea typeface="+mn-ea"/>
                <a:cs typeface="Arial" charset="0"/>
              </a:rPr>
              <a:t>Unfortunately, source data may not precisely</a:t>
            </a:r>
          </a:p>
          <a:p>
            <a:r>
              <a:rPr lang="en-US" sz="1200" b="0" i="0" u="none" strike="noStrike" kern="1200" baseline="0" dirty="0" smtClean="0">
                <a:solidFill>
                  <a:schemeClr val="tx1"/>
                </a:solidFill>
                <a:latin typeface="Times New Roman" pitchFamily="18" charset="0"/>
                <a:ea typeface="+mn-ea"/>
                <a:cs typeface="Arial" charset="0"/>
              </a:rPr>
              <a:t>support</a:t>
            </a:r>
          </a:p>
          <a:p>
            <a:r>
              <a:rPr lang="en-US" sz="1200" b="0" i="0" u="none" strike="noStrike" kern="1200" baseline="0" dirty="0" smtClean="0">
                <a:solidFill>
                  <a:schemeClr val="tx1"/>
                </a:solidFill>
                <a:latin typeface="Times New Roman" pitchFamily="18" charset="0"/>
                <a:ea typeface="+mn-ea"/>
                <a:cs typeface="Arial" charset="0"/>
              </a:rPr>
              <a:t>all business requirements, so you must balance what is technically possible with</a:t>
            </a:r>
          </a:p>
          <a:p>
            <a:r>
              <a:rPr lang="en-US" sz="1200" b="0" i="0" u="none" strike="noStrike" kern="1200" baseline="0" dirty="0" smtClean="0">
                <a:solidFill>
                  <a:schemeClr val="tx1"/>
                </a:solidFill>
                <a:latin typeface="Times New Roman" pitchFamily="18" charset="0"/>
                <a:ea typeface="+mn-ea"/>
                <a:cs typeface="Arial" charset="0"/>
              </a:rPr>
              <a:t>what users want and need.</a:t>
            </a:r>
            <a:endParaRPr lang="en-US" dirty="0"/>
          </a:p>
        </p:txBody>
      </p:sp>
    </p:spTree>
    <p:extLst>
      <p:ext uri="{BB962C8B-B14F-4D97-AF65-F5344CB8AC3E}">
        <p14:creationId xmlns:p14="http://schemas.microsoft.com/office/powerpoint/2010/main" val="2367056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Vendors making advances in these</a:t>
            </a:r>
            <a:r>
              <a:rPr lang="en-US" baseline="0" dirty="0" smtClean="0"/>
              <a:t> areas include Teradata, Oracle, SAP (HANA), Microsoft, IBM, and Amazon.</a:t>
            </a:r>
            <a:endParaRPr lang="en-US" dirty="0"/>
          </a:p>
        </p:txBody>
      </p:sp>
    </p:spTree>
    <p:extLst>
      <p:ext uri="{BB962C8B-B14F-4D97-AF65-F5344CB8AC3E}">
        <p14:creationId xmlns:p14="http://schemas.microsoft.com/office/powerpoint/2010/main" val="2780039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692150"/>
            <a:ext cx="4556125" cy="3416300"/>
          </a:xfrm>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390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Operational data and systems are fragmented and inconsistent, often in separate, incompatible</a:t>
            </a:r>
            <a:r>
              <a:rPr lang="en-US" altLang="en-US" baseline="0" dirty="0" smtClean="0"/>
              <a:t> silos</a:t>
            </a:r>
            <a:r>
              <a:rPr lang="en-US" altLang="en-US" dirty="0" smtClean="0"/>
              <a:t>. They may be distributed in several hardware and software platforms,</a:t>
            </a:r>
            <a:r>
              <a:rPr lang="en-US" altLang="en-US" baseline="0" dirty="0" smtClean="0"/>
              <a:t> with some running Oracle in a UNIX operating system, and another involving ERP products like SAP. </a:t>
            </a:r>
            <a:r>
              <a:rPr lang="en-US" altLang="en-US" dirty="0" smtClean="0"/>
              <a:t>But, for decision-making purposes, it is often necessary to provide a single, corporate view of that information.</a:t>
            </a:r>
          </a:p>
          <a:p>
            <a:pPr eaLnBrk="1" hangingPunct="1"/>
            <a:endParaRPr lang="en-US" altLang="en-US" dirty="0" smtClean="0"/>
          </a:p>
          <a:p>
            <a:pPr eaLnBrk="1" hangingPunct="1"/>
            <a:r>
              <a:rPr lang="en-US" altLang="en-US" dirty="0" smtClean="0"/>
              <a:t>Queries on data warehouses</a:t>
            </a:r>
            <a:r>
              <a:rPr lang="en-US" altLang="en-US" baseline="0" dirty="0" smtClean="0"/>
              <a:t> are often very complex, because of needing to deal with managerial needs. This requires significant computing resources. </a:t>
            </a:r>
            <a:r>
              <a:rPr lang="en-US" altLang="en-US" dirty="0" smtClean="0"/>
              <a:t>Operational systems</a:t>
            </a:r>
            <a:r>
              <a:rPr lang="en-US" altLang="en-US" baseline="0" dirty="0" smtClean="0"/>
              <a:t> (or “systems of record”) should not need to compete for resources with data warehouses, so these should be separated. Also, as we’ll see, the data warehouse structure is different from an operational database, with much less need for normalization.</a:t>
            </a:r>
            <a:endParaRPr lang="en-US" altLang="en-US" dirty="0" smtClean="0"/>
          </a:p>
        </p:txBody>
      </p:sp>
    </p:spTree>
    <p:extLst>
      <p:ext uri="{BB962C8B-B14F-4D97-AF65-F5344CB8AC3E}">
        <p14:creationId xmlns:p14="http://schemas.microsoft.com/office/powerpoint/2010/main" val="2303137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8728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 university may have several departments</a:t>
            </a:r>
            <a:r>
              <a:rPr lang="en-US" altLang="en-US" baseline="0" dirty="0" smtClean="0"/>
              <a:t> and units. Each may have its own databases, with different versions of student information. Although we used normalization to reduce duplication within a database, in reality organizations may distribute data (for example about students) among different databases, and this could even involve duplication. </a:t>
            </a:r>
          </a:p>
          <a:p>
            <a:endParaRPr lang="en-US" altLang="en-US" baseline="0" dirty="0" smtClean="0"/>
          </a:p>
          <a:p>
            <a:r>
              <a:rPr lang="en-US" altLang="en-US" baseline="0" dirty="0" smtClean="0"/>
              <a:t>Collecting all that data from the data sources, ensuring it is consistent and valid, and transforming it to a common framework are important tasks in the data warehousing process. </a:t>
            </a:r>
            <a:endParaRPr lang="en-US" altLang="en-US" dirty="0" smtClean="0"/>
          </a:p>
        </p:txBody>
      </p:sp>
    </p:spTree>
    <p:extLst>
      <p:ext uri="{BB962C8B-B14F-4D97-AF65-F5344CB8AC3E}">
        <p14:creationId xmlns:p14="http://schemas.microsoft.com/office/powerpoint/2010/main" val="272666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It is ironic that organizations spend so much</a:t>
            </a:r>
            <a:r>
              <a:rPr lang="en-US" altLang="en-US" baseline="0" dirty="0" smtClean="0"/>
              <a:t> time and effort to normalize a database, and yet often keep many different databases for different business purposes. This leads to the possibility of data duplication, which normalization was supposed to remove.</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1393346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data warehouse is an informational system. Operational</a:t>
            </a:r>
            <a:r>
              <a:rPr lang="en-US" altLang="en-US" baseline="0" dirty="0" smtClean="0"/>
              <a:t> databases are often called “online transaction processing (OLTP) databases, whereas data warehouses are associated with “online analytical processing (OLAP)” systems.</a:t>
            </a:r>
            <a:endParaRPr lang="en-US" altLang="en-US" dirty="0" smtClean="0"/>
          </a:p>
        </p:txBody>
      </p:sp>
    </p:spTree>
    <p:extLst>
      <p:ext uri="{BB962C8B-B14F-4D97-AF65-F5344CB8AC3E}">
        <p14:creationId xmlns:p14="http://schemas.microsoft.com/office/powerpoint/2010/main" val="4191931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there are many differences between operational and informational systems. </a:t>
            </a:r>
          </a:p>
        </p:txBody>
      </p:sp>
    </p:spTree>
    <p:extLst>
      <p:ext uri="{BB962C8B-B14F-4D97-AF65-F5344CB8AC3E}">
        <p14:creationId xmlns:p14="http://schemas.microsoft.com/office/powerpoint/2010/main" val="250361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10124038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4046378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366156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705761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10"/>
          </p:nvPr>
        </p:nvSpPr>
        <p:spPr>
          <a:xfrm>
            <a:off x="8229600" y="6477000"/>
            <a:ext cx="762000" cy="244475"/>
          </a:xfrm>
          <a:prstGeom prst="rect">
            <a:avLst/>
          </a:prstGeom>
        </p:spPr>
        <p:txBody>
          <a:bodyPr/>
          <a:lstStyle>
            <a:lvl1pPr>
              <a:defRPr/>
            </a:lvl1pPr>
          </a:lstStyle>
          <a:p>
            <a:pPr>
              <a:defRPr/>
            </a:pPr>
            <a:fld id="{1CE027CC-A03A-4CD1-85A4-252C1694724E}" type="slidenum">
              <a:rPr lang="en-US"/>
              <a:pPr>
                <a:defRPr/>
              </a:pPr>
              <a:t>‹#›</a:t>
            </a:fld>
            <a:endParaRPr lang="en-US" dirty="0"/>
          </a:p>
        </p:txBody>
      </p:sp>
    </p:spTree>
    <p:extLst>
      <p:ext uri="{BB962C8B-B14F-4D97-AF65-F5344CB8AC3E}">
        <p14:creationId xmlns:p14="http://schemas.microsoft.com/office/powerpoint/2010/main" val="101954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0"/>
          <p:cNvSpPr>
            <a:spLocks noGrp="1"/>
          </p:cNvSpPr>
          <p:nvPr>
            <p:ph type="dt" sz="half" idx="10"/>
          </p:nvPr>
        </p:nvSpPr>
        <p:spPr/>
        <p:txBody>
          <a:bodyPr/>
          <a:lstStyle>
            <a:lvl1pPr>
              <a:defRPr/>
            </a:lvl1pPr>
          </a:lstStyle>
          <a:p>
            <a:pPr>
              <a:defRPr/>
            </a:pPr>
            <a:endParaRPr lang="en-US" dirty="0"/>
          </a:p>
        </p:txBody>
      </p:sp>
      <p:sp>
        <p:nvSpPr>
          <p:cNvPr id="6" name="Footer Placeholder 27"/>
          <p:cNvSpPr>
            <a:spLocks noGrp="1"/>
          </p:cNvSpPr>
          <p:nvPr>
            <p:ph type="ftr" sz="quarter" idx="11"/>
          </p:nvPr>
        </p:nvSpPr>
        <p:spPr/>
        <p:txBody>
          <a:bodyPr/>
          <a:lstStyle>
            <a:lvl1pPr>
              <a:defRPr/>
            </a:lvl1pPr>
          </a:lstStyle>
          <a:p>
            <a:pPr>
              <a:defRPr/>
            </a:pPr>
            <a:r>
              <a:rPr lang="en-US" smtClean="0"/>
              <a:t>© 2008 by Prentice Hall</a:t>
            </a:r>
            <a:endParaRPr lang="en-US"/>
          </a:p>
        </p:txBody>
      </p:sp>
    </p:spTree>
    <p:extLst>
      <p:ext uri="{BB962C8B-B14F-4D97-AF65-F5344CB8AC3E}">
        <p14:creationId xmlns:p14="http://schemas.microsoft.com/office/powerpoint/2010/main" val="265066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r>
              <a:rPr lang="en-US" smtClean="0"/>
              <a:t>© 2008 by Prentice Hall</a:t>
            </a:r>
            <a:endParaRPr lang="en-US"/>
          </a:p>
        </p:txBody>
      </p:sp>
    </p:spTree>
    <p:extLst>
      <p:ext uri="{BB962C8B-B14F-4D97-AF65-F5344CB8AC3E}">
        <p14:creationId xmlns:p14="http://schemas.microsoft.com/office/powerpoint/2010/main" val="230272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54153757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22" r:id="rId7"/>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9:</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 warehousing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533400" y="152400"/>
            <a:ext cx="8458200" cy="1143000"/>
          </a:xfrm>
        </p:spPr>
        <p:txBody>
          <a:bodyPr/>
          <a:lstStyle/>
          <a:p>
            <a:pPr>
              <a:defRPr/>
            </a:pPr>
            <a:r>
              <a:rPr dirty="0" smtClean="0"/>
              <a:t>Data Warehouse Architectures</a:t>
            </a:r>
          </a:p>
        </p:txBody>
      </p:sp>
      <p:sp>
        <p:nvSpPr>
          <p:cNvPr id="21507" name="Rectangle 3"/>
          <p:cNvSpPr>
            <a:spLocks noGrp="1" noChangeArrowheads="1"/>
          </p:cNvSpPr>
          <p:nvPr>
            <p:ph idx="1"/>
          </p:nvPr>
        </p:nvSpPr>
        <p:spPr>
          <a:xfrm>
            <a:off x="609600" y="1447800"/>
            <a:ext cx="7772400" cy="3581400"/>
          </a:xfrm>
        </p:spPr>
        <p:txBody>
          <a:bodyPr/>
          <a:lstStyle/>
          <a:p>
            <a:pPr eaLnBrk="1" hangingPunct="1"/>
            <a:r>
              <a:rPr lang="en-US" altLang="en-US" sz="3800" smtClean="0"/>
              <a:t>Independent Data Mart</a:t>
            </a:r>
          </a:p>
          <a:p>
            <a:pPr eaLnBrk="1" hangingPunct="1"/>
            <a:r>
              <a:rPr lang="en-US" altLang="en-US" sz="3800" smtClean="0"/>
              <a:t>Dependent Data Mart and Operational Data Store</a:t>
            </a:r>
          </a:p>
          <a:p>
            <a:pPr eaLnBrk="1" hangingPunct="1"/>
            <a:r>
              <a:rPr lang="en-US" altLang="en-US" sz="3800" smtClean="0"/>
              <a:t>Logical Data Mart and Real-Time Data Warehouse</a:t>
            </a:r>
          </a:p>
          <a:p>
            <a:pPr eaLnBrk="1" hangingPunct="1"/>
            <a:r>
              <a:rPr lang="en-US" altLang="en-US" sz="3800" smtClean="0"/>
              <a:t>Three-Layer architecture</a:t>
            </a:r>
          </a:p>
        </p:txBody>
      </p:sp>
      <p:sp>
        <p:nvSpPr>
          <p:cNvPr id="362500" name="Text Box 4"/>
          <p:cNvSpPr txBox="1">
            <a:spLocks noChangeArrowheads="1"/>
          </p:cNvSpPr>
          <p:nvPr/>
        </p:nvSpPr>
        <p:spPr bwMode="auto">
          <a:xfrm>
            <a:off x="533400" y="5562600"/>
            <a:ext cx="7805738" cy="461963"/>
          </a:xfrm>
          <a:prstGeom prst="rect">
            <a:avLst/>
          </a:prstGeom>
          <a:noFill/>
          <a:ln w="9525">
            <a:noFill/>
            <a:miter lim="800000"/>
            <a:headEnd/>
            <a:tailEnd/>
          </a:ln>
          <a:effectLst/>
        </p:spPr>
        <p:txBody>
          <a:bodyPr wrap="none">
            <a:spAutoFit/>
          </a:bodyPr>
          <a:lstStyle/>
          <a:p>
            <a:pPr>
              <a:defRPr/>
            </a:pPr>
            <a:r>
              <a:rPr lang="en-US" sz="2400" dirty="0">
                <a:solidFill>
                  <a:srgbClr val="FF0000"/>
                </a:solidFill>
                <a:latin typeface="Times New Roman" pitchFamily="18" charset="0"/>
              </a:rPr>
              <a:t>All involve some form of </a:t>
            </a:r>
            <a:r>
              <a:rPr lang="en-US" sz="2400" b="1" i="1" dirty="0">
                <a:solidFill>
                  <a:srgbClr val="FF0000"/>
                </a:solidFill>
                <a:latin typeface="Times New Roman" pitchFamily="18" charset="0"/>
              </a:rPr>
              <a:t>extract</a:t>
            </a:r>
            <a:r>
              <a:rPr lang="en-US" sz="2400" dirty="0">
                <a:solidFill>
                  <a:srgbClr val="FF0000"/>
                </a:solidFill>
                <a:latin typeface="Times New Roman" pitchFamily="18" charset="0"/>
              </a:rPr>
              <a:t>, </a:t>
            </a:r>
            <a:r>
              <a:rPr lang="en-US" sz="2400" b="1" i="1" dirty="0">
                <a:solidFill>
                  <a:srgbClr val="FF0000"/>
                </a:solidFill>
                <a:latin typeface="Times New Roman" pitchFamily="18" charset="0"/>
              </a:rPr>
              <a:t>transform</a:t>
            </a:r>
            <a:r>
              <a:rPr lang="en-US" sz="2400" dirty="0">
                <a:solidFill>
                  <a:srgbClr val="FF0000"/>
                </a:solidFill>
                <a:latin typeface="Times New Roman" pitchFamily="18" charset="0"/>
              </a:rPr>
              <a:t> and </a:t>
            </a:r>
            <a:r>
              <a:rPr lang="en-US" sz="2400" b="1" i="1" dirty="0">
                <a:solidFill>
                  <a:srgbClr val="FF0000"/>
                </a:solidFill>
                <a:latin typeface="Times New Roman" pitchFamily="18" charset="0"/>
              </a:rPr>
              <a:t>load</a:t>
            </a:r>
            <a:r>
              <a:rPr lang="en-US" sz="2400" dirty="0">
                <a:solidFill>
                  <a:srgbClr val="FF0000"/>
                </a:solidFill>
                <a:latin typeface="Times New Roman" pitchFamily="18" charset="0"/>
              </a:rPr>
              <a:t> </a:t>
            </a:r>
            <a:r>
              <a:rPr lang="en-US" sz="2400" dirty="0">
                <a:solidFill>
                  <a:srgbClr val="FF0000"/>
                </a:solidFill>
                <a:effectLst>
                  <a:outerShdw blurRad="38100" dist="38100" dir="2700000" algn="tl">
                    <a:srgbClr val="000000">
                      <a:alpha val="43137"/>
                    </a:srgbClr>
                  </a:outerShdw>
                </a:effectLst>
                <a:latin typeface="Times New Roman" pitchFamily="18" charset="0"/>
              </a:rPr>
              <a:t>(</a:t>
            </a:r>
            <a:r>
              <a:rPr lang="en-US" sz="2400" b="1" dirty="0">
                <a:solidFill>
                  <a:srgbClr val="FF0000"/>
                </a:solidFill>
                <a:effectLst>
                  <a:outerShdw blurRad="38100" dist="38100" dir="2700000" algn="tl">
                    <a:srgbClr val="000000">
                      <a:alpha val="43137"/>
                    </a:srgbClr>
                  </a:outerShdw>
                </a:effectLst>
                <a:latin typeface="Times New Roman" pitchFamily="18" charset="0"/>
              </a:rPr>
              <a:t>ETL</a:t>
            </a:r>
            <a:r>
              <a:rPr lang="en-US" sz="2400" dirty="0">
                <a:solidFill>
                  <a:srgbClr val="FF0000"/>
                </a:solidFill>
                <a:latin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86434" y="1066493"/>
            <a:ext cx="8176566" cy="4519277"/>
          </a:xfrm>
          <a:prstGeom prst="rect">
            <a:avLst/>
          </a:prstGeom>
        </p:spPr>
      </p:pic>
      <p:sp>
        <p:nvSpPr>
          <p:cNvPr id="22532" name="Text Box 3"/>
          <p:cNvSpPr txBox="1">
            <a:spLocks noChangeArrowheads="1"/>
          </p:cNvSpPr>
          <p:nvPr/>
        </p:nvSpPr>
        <p:spPr bwMode="auto">
          <a:xfrm>
            <a:off x="228600" y="168275"/>
            <a:ext cx="464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9-2 Independent data mart data warehousing architecture</a:t>
            </a:r>
          </a:p>
        </p:txBody>
      </p:sp>
      <p:grpSp>
        <p:nvGrpSpPr>
          <p:cNvPr id="22533" name="Group 4"/>
          <p:cNvGrpSpPr>
            <a:grpSpLocks/>
          </p:cNvGrpSpPr>
          <p:nvPr/>
        </p:nvGrpSpPr>
        <p:grpSpPr bwMode="auto">
          <a:xfrm>
            <a:off x="5029200" y="228600"/>
            <a:ext cx="4038600" cy="4648200"/>
            <a:chOff x="3216" y="288"/>
            <a:chExt cx="2544" cy="2978"/>
          </a:xfrm>
        </p:grpSpPr>
        <p:sp>
          <p:nvSpPr>
            <p:cNvPr id="364549" name="Text Box 5"/>
            <p:cNvSpPr txBox="1">
              <a:spLocks noChangeArrowheads="1"/>
            </p:cNvSpPr>
            <p:nvPr/>
          </p:nvSpPr>
          <p:spPr bwMode="auto">
            <a:xfrm>
              <a:off x="3216" y="288"/>
              <a:ext cx="2544" cy="488"/>
            </a:xfrm>
            <a:prstGeom prst="rect">
              <a:avLst/>
            </a:prstGeom>
            <a:noFill/>
            <a:ln w="9525">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rPr>
                <a:t>Data marts:</a:t>
              </a:r>
            </a:p>
            <a:p>
              <a:pPr>
                <a:defRPr/>
              </a:pPr>
              <a:r>
                <a:rPr lang="en-US" sz="2000" dirty="0">
                  <a:solidFill>
                    <a:srgbClr val="990000"/>
                  </a:solidFill>
                  <a:latin typeface="Times New Roman" pitchFamily="18" charset="0"/>
                </a:rPr>
                <a:t>Mini-warehouses, limited in scope</a:t>
              </a:r>
            </a:p>
          </p:txBody>
        </p:sp>
        <p:sp>
          <p:nvSpPr>
            <p:cNvPr id="22546" name="Rectangle 6"/>
            <p:cNvSpPr>
              <a:spLocks noChangeArrowheads="1"/>
            </p:cNvSpPr>
            <p:nvPr/>
          </p:nvSpPr>
          <p:spPr bwMode="auto">
            <a:xfrm>
              <a:off x="3216" y="1394"/>
              <a:ext cx="720" cy="1872"/>
            </a:xfrm>
            <a:prstGeom prst="rect">
              <a:avLst/>
            </a:prstGeom>
            <a:noFill/>
            <a:ln w="2540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grpSp>
        <p:nvGrpSpPr>
          <p:cNvPr id="22534" name="Group 7"/>
          <p:cNvGrpSpPr>
            <a:grpSpLocks/>
          </p:cNvGrpSpPr>
          <p:nvPr/>
        </p:nvGrpSpPr>
        <p:grpSpPr bwMode="auto">
          <a:xfrm>
            <a:off x="1755775" y="2286000"/>
            <a:ext cx="3749675" cy="3962400"/>
            <a:chOff x="960" y="1344"/>
            <a:chExt cx="2362" cy="2496"/>
          </a:xfrm>
        </p:grpSpPr>
        <p:sp>
          <p:nvSpPr>
            <p:cNvPr id="22541" name="Text Box 8"/>
            <p:cNvSpPr txBox="1">
              <a:spLocks noChangeArrowheads="1"/>
            </p:cNvSpPr>
            <p:nvPr/>
          </p:nvSpPr>
          <p:spPr bwMode="auto">
            <a:xfrm>
              <a:off x="1390" y="3024"/>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2542" name="Text Box 9"/>
            <p:cNvSpPr txBox="1">
              <a:spLocks noChangeArrowheads="1"/>
            </p:cNvSpPr>
            <p:nvPr/>
          </p:nvSpPr>
          <p:spPr bwMode="auto">
            <a:xfrm>
              <a:off x="2014" y="2688"/>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2543" name="Text Box 10"/>
            <p:cNvSpPr txBox="1">
              <a:spLocks noChangeArrowheads="1"/>
            </p:cNvSpPr>
            <p:nvPr/>
          </p:nvSpPr>
          <p:spPr bwMode="auto">
            <a:xfrm>
              <a:off x="2630" y="1344"/>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22544" name="Text Box 11"/>
            <p:cNvSpPr txBox="1">
              <a:spLocks noChangeArrowheads="1"/>
            </p:cNvSpPr>
            <p:nvPr/>
          </p:nvSpPr>
          <p:spPr bwMode="auto">
            <a:xfrm>
              <a:off x="960" y="3398"/>
              <a:ext cx="2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Separate ETL for each </a:t>
              </a:r>
              <a:r>
                <a:rPr lang="en-US" altLang="en-US" sz="2000" b="1" i="1">
                  <a:solidFill>
                    <a:srgbClr val="990000"/>
                  </a:solidFill>
                  <a:latin typeface="Times New Roman" pitchFamily="18" charset="0"/>
                </a:rPr>
                <a:t>independent </a:t>
              </a:r>
              <a:r>
                <a:rPr lang="en-US" altLang="en-US" sz="2000">
                  <a:solidFill>
                    <a:srgbClr val="990000"/>
                  </a:solidFill>
                  <a:latin typeface="Times New Roman" pitchFamily="18" charset="0"/>
                </a:rPr>
                <a:t>data mart</a:t>
              </a:r>
            </a:p>
          </p:txBody>
        </p:sp>
      </p:grpSp>
      <p:grpSp>
        <p:nvGrpSpPr>
          <p:cNvPr id="22535" name="Group 12"/>
          <p:cNvGrpSpPr>
            <a:grpSpLocks/>
          </p:cNvGrpSpPr>
          <p:nvPr/>
        </p:nvGrpSpPr>
        <p:grpSpPr bwMode="auto">
          <a:xfrm>
            <a:off x="5486400" y="4708525"/>
            <a:ext cx="2911475" cy="1539875"/>
            <a:chOff x="3456" y="2880"/>
            <a:chExt cx="1834" cy="970"/>
          </a:xfrm>
        </p:grpSpPr>
        <p:sp>
          <p:nvSpPr>
            <p:cNvPr id="22539" name="Text Box 13"/>
            <p:cNvSpPr txBox="1">
              <a:spLocks noChangeArrowheads="1"/>
            </p:cNvSpPr>
            <p:nvPr/>
          </p:nvSpPr>
          <p:spPr bwMode="auto">
            <a:xfrm>
              <a:off x="3456" y="3408"/>
              <a:ext cx="18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Data access complexity due to </a:t>
              </a:r>
              <a:r>
                <a:rPr lang="en-US" altLang="en-US" sz="2000" b="1" i="1">
                  <a:solidFill>
                    <a:srgbClr val="990000"/>
                  </a:solidFill>
                  <a:latin typeface="Times New Roman" pitchFamily="18" charset="0"/>
                </a:rPr>
                <a:t>multiple </a:t>
              </a:r>
              <a:r>
                <a:rPr lang="en-US" altLang="en-US" sz="2000">
                  <a:solidFill>
                    <a:srgbClr val="990000"/>
                  </a:solidFill>
                  <a:latin typeface="Times New Roman" pitchFamily="18" charset="0"/>
                </a:rPr>
                <a:t>data marts</a:t>
              </a:r>
            </a:p>
          </p:txBody>
        </p:sp>
        <p:sp>
          <p:nvSpPr>
            <p:cNvPr id="22540" name="Line 14"/>
            <p:cNvSpPr>
              <a:spLocks noChangeShapeType="1"/>
            </p:cNvSpPr>
            <p:nvPr/>
          </p:nvSpPr>
          <p:spPr bwMode="auto">
            <a:xfrm flipH="1" flipV="1">
              <a:off x="4224" y="2880"/>
              <a:ext cx="0" cy="480"/>
            </a:xfrm>
            <a:prstGeom prst="line">
              <a:avLst/>
            </a:prstGeom>
            <a:noFill/>
            <a:ln w="22225">
              <a:solidFill>
                <a:schemeClr val="tx2"/>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independent Data Marts</a:t>
            </a:r>
            <a:endParaRPr lang="en-US" dirty="0"/>
          </a:p>
        </p:txBody>
      </p:sp>
      <p:sp>
        <p:nvSpPr>
          <p:cNvPr id="3" name="Content Placeholder 2"/>
          <p:cNvSpPr>
            <a:spLocks noGrp="1"/>
          </p:cNvSpPr>
          <p:nvPr>
            <p:ph idx="1"/>
          </p:nvPr>
        </p:nvSpPr>
        <p:spPr/>
        <p:txBody>
          <a:bodyPr/>
          <a:lstStyle/>
          <a:p>
            <a:r>
              <a:rPr lang="en-US" dirty="0" smtClean="0"/>
              <a:t>Separate </a:t>
            </a:r>
            <a:r>
              <a:rPr lang="en-US" dirty="0"/>
              <a:t>ETL process </a:t>
            </a:r>
            <a:r>
              <a:rPr lang="en-US" dirty="0" smtClean="0"/>
              <a:t>for </a:t>
            </a:r>
            <a:r>
              <a:rPr lang="en-US" dirty="0"/>
              <a:t>each data </a:t>
            </a:r>
            <a:r>
              <a:rPr lang="en-US" dirty="0" smtClean="0"/>
              <a:t>mart </a:t>
            </a:r>
            <a:r>
              <a:rPr lang="en-US" dirty="0" smtClean="0">
                <a:sym typeface="Wingdings" panose="05000000000000000000" pitchFamily="2" charset="2"/>
              </a:rPr>
              <a:t> redundant data and processing</a:t>
            </a:r>
          </a:p>
          <a:p>
            <a:r>
              <a:rPr lang="en-US" dirty="0" smtClean="0">
                <a:sym typeface="Wingdings" panose="05000000000000000000" pitchFamily="2" charset="2"/>
              </a:rPr>
              <a:t>Inconsistency between data marts</a:t>
            </a:r>
          </a:p>
          <a:p>
            <a:r>
              <a:rPr lang="en-US" dirty="0" smtClean="0">
                <a:sym typeface="Wingdings" panose="05000000000000000000" pitchFamily="2" charset="2"/>
              </a:rPr>
              <a:t>Difficult to drill down for related facts between data marts</a:t>
            </a:r>
          </a:p>
          <a:p>
            <a:r>
              <a:rPr lang="en-US" dirty="0" smtClean="0">
                <a:sym typeface="Wingdings" panose="05000000000000000000" pitchFamily="2" charset="2"/>
              </a:rPr>
              <a:t>Excessive scaling costs are more applications are built</a:t>
            </a:r>
          </a:p>
          <a:p>
            <a:r>
              <a:rPr lang="en-US" dirty="0" smtClean="0">
                <a:sym typeface="Wingdings" panose="05000000000000000000" pitchFamily="2" charset="2"/>
              </a:rPr>
              <a:t>High cost for obtaining consistency between marts</a:t>
            </a:r>
          </a:p>
          <a:p>
            <a:endParaRPr lang="en-US" dirty="0"/>
          </a:p>
        </p:txBody>
      </p:sp>
    </p:spTree>
    <p:extLst>
      <p:ext uri="{BB962C8B-B14F-4D97-AF65-F5344CB8AC3E}">
        <p14:creationId xmlns:p14="http://schemas.microsoft.com/office/powerpoint/2010/main" val="2473593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6712" y="1081833"/>
            <a:ext cx="8342232" cy="4633167"/>
          </a:xfrm>
          <a:prstGeom prst="rect">
            <a:avLst/>
          </a:prstGeom>
        </p:spPr>
      </p:pic>
      <p:sp>
        <p:nvSpPr>
          <p:cNvPr id="23556" name="Text Box 3"/>
          <p:cNvSpPr txBox="1">
            <a:spLocks noChangeArrowheads="1"/>
          </p:cNvSpPr>
          <p:nvPr/>
        </p:nvSpPr>
        <p:spPr bwMode="auto">
          <a:xfrm>
            <a:off x="0" y="0"/>
            <a:ext cx="6019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9-3 Dependent data mart with operational data store:</a:t>
            </a:r>
            <a:r>
              <a:rPr lang="en-US" altLang="en-US" sz="2400" i="1">
                <a:solidFill>
                  <a:srgbClr val="000000"/>
                </a:solidFill>
                <a:latin typeface="Times New Roman" pitchFamily="18" charset="0"/>
              </a:rPr>
              <a:t> </a:t>
            </a:r>
            <a:r>
              <a:rPr lang="en-US" altLang="en-US" sz="2400">
                <a:solidFill>
                  <a:srgbClr val="000000"/>
                </a:solidFill>
                <a:latin typeface="Times New Roman" pitchFamily="18" charset="0"/>
              </a:rPr>
              <a:t>a three-level architecture</a:t>
            </a:r>
            <a:endParaRPr lang="en-US" altLang="en-US" sz="2400" i="1">
              <a:solidFill>
                <a:srgbClr val="000000"/>
              </a:solidFill>
              <a:latin typeface="Times New Roman" pitchFamily="18" charset="0"/>
            </a:endParaRPr>
          </a:p>
        </p:txBody>
      </p:sp>
      <p:grpSp>
        <p:nvGrpSpPr>
          <p:cNvPr id="23557" name="Group 4"/>
          <p:cNvGrpSpPr>
            <a:grpSpLocks/>
          </p:cNvGrpSpPr>
          <p:nvPr/>
        </p:nvGrpSpPr>
        <p:grpSpPr bwMode="auto">
          <a:xfrm>
            <a:off x="914400" y="3048000"/>
            <a:ext cx="4283075" cy="3352800"/>
            <a:chOff x="490" y="1480"/>
            <a:chExt cx="2698" cy="2699"/>
          </a:xfrm>
        </p:grpSpPr>
        <p:sp>
          <p:nvSpPr>
            <p:cNvPr id="23570" name="Text Box 5"/>
            <p:cNvSpPr txBox="1">
              <a:spLocks noChangeArrowheads="1"/>
            </p:cNvSpPr>
            <p:nvPr/>
          </p:nvSpPr>
          <p:spPr bwMode="auto">
            <a:xfrm>
              <a:off x="1388" y="3075"/>
              <a:ext cx="25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3571" name="Text Box 6"/>
            <p:cNvSpPr txBox="1">
              <a:spLocks noChangeArrowheads="1"/>
            </p:cNvSpPr>
            <p:nvPr/>
          </p:nvSpPr>
          <p:spPr bwMode="auto">
            <a:xfrm>
              <a:off x="2122" y="2829"/>
              <a:ext cx="2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3572" name="Text Box 7"/>
            <p:cNvSpPr txBox="1">
              <a:spLocks noChangeArrowheads="1"/>
            </p:cNvSpPr>
            <p:nvPr/>
          </p:nvSpPr>
          <p:spPr bwMode="auto">
            <a:xfrm>
              <a:off x="2738" y="1480"/>
              <a:ext cx="24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365576" name="Text Box 8"/>
            <p:cNvSpPr txBox="1">
              <a:spLocks noChangeArrowheads="1"/>
            </p:cNvSpPr>
            <p:nvPr/>
          </p:nvSpPr>
          <p:spPr bwMode="auto">
            <a:xfrm>
              <a:off x="490" y="3609"/>
              <a:ext cx="2698" cy="570"/>
            </a:xfrm>
            <a:prstGeom prst="rect">
              <a:avLst/>
            </a:prstGeom>
            <a:noFill/>
            <a:ln w="9525">
              <a:noFill/>
              <a:miter lim="800000"/>
              <a:headEnd/>
              <a:tailEnd/>
            </a:ln>
            <a:effectLst/>
          </p:spPr>
          <p:txBody>
            <a:bodyPr>
              <a:spAutoFit/>
            </a:bodyPr>
            <a:lstStyle/>
            <a:p>
              <a:pPr>
                <a:defRPr/>
              </a:pPr>
              <a:r>
                <a:rPr lang="en-US" sz="2000" dirty="0">
                  <a:solidFill>
                    <a:srgbClr val="990000"/>
                  </a:solidFill>
                  <a:latin typeface="Times New Roman" pitchFamily="18" charset="0"/>
                </a:rPr>
                <a:t>Single ETL for </a:t>
              </a:r>
            </a:p>
            <a:p>
              <a:pPr>
                <a:defRPr/>
              </a:pPr>
              <a:r>
                <a:rPr lang="en-US" sz="2000" b="1" i="1" dirty="0">
                  <a:solidFill>
                    <a:srgbClr val="990000"/>
                  </a:solidFill>
                  <a:latin typeface="Times New Roman" pitchFamily="18" charset="0"/>
                </a:rPr>
                <a:t>enterprise data warehouse </a:t>
              </a:r>
              <a:r>
                <a:rPr lang="en-US" sz="2000" b="1" i="1" dirty="0">
                  <a:solidFill>
                    <a:srgbClr val="990000"/>
                  </a:solidFill>
                  <a:effectLst>
                    <a:outerShdw blurRad="38100" dist="38100" dir="2700000" algn="tl">
                      <a:srgbClr val="000000"/>
                    </a:outerShdw>
                  </a:effectLst>
                  <a:latin typeface="Times New Roman" pitchFamily="18" charset="0"/>
                </a:rPr>
                <a:t>(EDW)</a:t>
              </a:r>
            </a:p>
          </p:txBody>
        </p:sp>
      </p:grpSp>
      <p:grpSp>
        <p:nvGrpSpPr>
          <p:cNvPr id="23558" name="Group 9"/>
          <p:cNvGrpSpPr>
            <a:grpSpLocks/>
          </p:cNvGrpSpPr>
          <p:nvPr/>
        </p:nvGrpSpPr>
        <p:grpSpPr bwMode="auto">
          <a:xfrm>
            <a:off x="6308725" y="3962400"/>
            <a:ext cx="2911475" cy="1704975"/>
            <a:chOff x="4022" y="2592"/>
            <a:chExt cx="1834" cy="1074"/>
          </a:xfrm>
        </p:grpSpPr>
        <p:sp>
          <p:nvSpPr>
            <p:cNvPr id="23568" name="Text Box 10"/>
            <p:cNvSpPr txBox="1">
              <a:spLocks noChangeArrowheads="1"/>
            </p:cNvSpPr>
            <p:nvPr/>
          </p:nvSpPr>
          <p:spPr bwMode="auto">
            <a:xfrm>
              <a:off x="4022" y="3416"/>
              <a:ext cx="18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Simpler data access</a:t>
              </a:r>
            </a:p>
          </p:txBody>
        </p:sp>
        <p:sp>
          <p:nvSpPr>
            <p:cNvPr id="23569" name="Line 11"/>
            <p:cNvSpPr>
              <a:spLocks noChangeShapeType="1"/>
            </p:cNvSpPr>
            <p:nvPr/>
          </p:nvSpPr>
          <p:spPr bwMode="auto">
            <a:xfrm flipH="1" flipV="1">
              <a:off x="4080" y="2592"/>
              <a:ext cx="528" cy="930"/>
            </a:xfrm>
            <a:prstGeom prst="line">
              <a:avLst/>
            </a:prstGeom>
            <a:noFill/>
            <a:ln w="22225">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3559" name="Group 12"/>
          <p:cNvGrpSpPr>
            <a:grpSpLocks/>
          </p:cNvGrpSpPr>
          <p:nvPr/>
        </p:nvGrpSpPr>
        <p:grpSpPr bwMode="auto">
          <a:xfrm>
            <a:off x="4343400" y="152400"/>
            <a:ext cx="4648200" cy="1295400"/>
            <a:chOff x="2650" y="144"/>
            <a:chExt cx="2928" cy="816"/>
          </a:xfrm>
        </p:grpSpPr>
        <p:sp>
          <p:nvSpPr>
            <p:cNvPr id="365581" name="Text Box 13"/>
            <p:cNvSpPr txBox="1">
              <a:spLocks noChangeArrowheads="1"/>
            </p:cNvSpPr>
            <p:nvPr/>
          </p:nvSpPr>
          <p:spPr bwMode="auto">
            <a:xfrm>
              <a:off x="3744" y="144"/>
              <a:ext cx="1834" cy="442"/>
            </a:xfrm>
            <a:prstGeom prst="rect">
              <a:avLst/>
            </a:prstGeom>
            <a:noFill/>
            <a:ln w="9525">
              <a:noFill/>
              <a:miter lim="800000"/>
              <a:headEnd/>
              <a:tailEnd/>
            </a:ln>
            <a:effectLst/>
          </p:spPr>
          <p:txBody>
            <a:bodyPr>
              <a:spAutoFit/>
            </a:bodyPr>
            <a:lstStyle/>
            <a:p>
              <a:pPr>
                <a:defRPr/>
              </a:pPr>
              <a:r>
                <a:rPr lang="en-US" sz="2000" b="1" dirty="0">
                  <a:solidFill>
                    <a:srgbClr val="990000"/>
                  </a:solidFill>
                  <a:effectLst>
                    <a:outerShdw blurRad="38100" dist="38100" dir="2700000" algn="tl">
                      <a:srgbClr val="000000"/>
                    </a:outerShdw>
                  </a:effectLst>
                  <a:latin typeface="Times New Roman" pitchFamily="18" charset="0"/>
                </a:rPr>
                <a:t>ODS </a:t>
              </a:r>
              <a:r>
                <a:rPr lang="en-US" sz="2000" dirty="0">
                  <a:solidFill>
                    <a:srgbClr val="990000"/>
                  </a:solidFill>
                  <a:latin typeface="Times New Roman" pitchFamily="18" charset="0"/>
                </a:rPr>
                <a:t>provides option for obtaining </a:t>
              </a:r>
              <a:r>
                <a:rPr lang="en-US" sz="2000" b="1" i="1" dirty="0">
                  <a:solidFill>
                    <a:srgbClr val="990000"/>
                  </a:solidFill>
                  <a:latin typeface="Times New Roman" pitchFamily="18" charset="0"/>
                </a:rPr>
                <a:t>current</a:t>
              </a:r>
              <a:r>
                <a:rPr lang="en-US" sz="2000" dirty="0">
                  <a:solidFill>
                    <a:srgbClr val="990000"/>
                  </a:solidFill>
                  <a:latin typeface="Times New Roman" pitchFamily="18" charset="0"/>
                </a:rPr>
                <a:t> data</a:t>
              </a:r>
            </a:p>
          </p:txBody>
        </p:sp>
        <p:sp>
          <p:nvSpPr>
            <p:cNvPr id="23567" name="Line 14"/>
            <p:cNvSpPr>
              <a:spLocks noChangeShapeType="1"/>
            </p:cNvSpPr>
            <p:nvPr/>
          </p:nvSpPr>
          <p:spPr bwMode="auto">
            <a:xfrm flipH="1">
              <a:off x="2650" y="480"/>
              <a:ext cx="1094" cy="480"/>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3560" name="Group 15"/>
          <p:cNvGrpSpPr>
            <a:grpSpLocks/>
          </p:cNvGrpSpPr>
          <p:nvPr/>
        </p:nvGrpSpPr>
        <p:grpSpPr bwMode="auto">
          <a:xfrm>
            <a:off x="4895850" y="3336925"/>
            <a:ext cx="3502025" cy="2987675"/>
            <a:chOff x="3072" y="2208"/>
            <a:chExt cx="2206" cy="1882"/>
          </a:xfrm>
        </p:grpSpPr>
        <p:sp>
          <p:nvSpPr>
            <p:cNvPr id="23564" name="Rectangle 16"/>
            <p:cNvSpPr>
              <a:spLocks noChangeArrowheads="1"/>
            </p:cNvSpPr>
            <p:nvPr/>
          </p:nvSpPr>
          <p:spPr bwMode="auto">
            <a:xfrm>
              <a:off x="3072" y="2208"/>
              <a:ext cx="900" cy="1200"/>
            </a:xfrm>
            <a:prstGeom prst="rect">
              <a:avLst/>
            </a:prstGeom>
            <a:noFill/>
            <a:ln w="1905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3565" name="Text Box 17"/>
            <p:cNvSpPr txBox="1">
              <a:spLocks noChangeArrowheads="1"/>
            </p:cNvSpPr>
            <p:nvPr/>
          </p:nvSpPr>
          <p:spPr bwMode="auto">
            <a:xfrm>
              <a:off x="3540" y="3648"/>
              <a:ext cx="17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dirty="0">
                  <a:solidFill>
                    <a:srgbClr val="990000"/>
                  </a:solidFill>
                  <a:latin typeface="Times New Roman" pitchFamily="18" charset="0"/>
                </a:rPr>
                <a:t>Dependent</a:t>
              </a:r>
              <a:r>
                <a:rPr lang="en-US" altLang="en-US" sz="2000" dirty="0">
                  <a:solidFill>
                    <a:srgbClr val="990000"/>
                  </a:solidFill>
                  <a:latin typeface="Times New Roman" pitchFamily="18" charset="0"/>
                </a:rPr>
                <a:t> data marts loaded from EDW</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814387"/>
            <a:ext cx="8305800" cy="4672013"/>
          </a:xfrm>
          <a:prstGeom prst="rect">
            <a:avLst/>
          </a:prstGeom>
        </p:spPr>
      </p:pic>
      <p:grpSp>
        <p:nvGrpSpPr>
          <p:cNvPr id="24580" name="Group 4"/>
          <p:cNvGrpSpPr>
            <a:grpSpLocks/>
          </p:cNvGrpSpPr>
          <p:nvPr/>
        </p:nvGrpSpPr>
        <p:grpSpPr bwMode="auto">
          <a:xfrm>
            <a:off x="1600200" y="2797175"/>
            <a:ext cx="3429000" cy="3368675"/>
            <a:chOff x="908" y="1419"/>
            <a:chExt cx="2362" cy="2712"/>
          </a:xfrm>
        </p:grpSpPr>
        <p:sp>
          <p:nvSpPr>
            <p:cNvPr id="24591" name="Text Box 5"/>
            <p:cNvSpPr txBox="1">
              <a:spLocks noChangeArrowheads="1"/>
            </p:cNvSpPr>
            <p:nvPr/>
          </p:nvSpPr>
          <p:spPr bwMode="auto">
            <a:xfrm>
              <a:off x="1469" y="3075"/>
              <a:ext cx="27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4592" name="Text Box 6"/>
            <p:cNvSpPr txBox="1">
              <a:spLocks noChangeArrowheads="1"/>
            </p:cNvSpPr>
            <p:nvPr/>
          </p:nvSpPr>
          <p:spPr bwMode="auto">
            <a:xfrm>
              <a:off x="2111" y="2707"/>
              <a:ext cx="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4593" name="Text Box 7"/>
            <p:cNvSpPr txBox="1">
              <a:spLocks noChangeArrowheads="1"/>
            </p:cNvSpPr>
            <p:nvPr/>
          </p:nvSpPr>
          <p:spPr bwMode="auto">
            <a:xfrm>
              <a:off x="2640" y="1419"/>
              <a:ext cx="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366600" name="Text Box 8"/>
            <p:cNvSpPr txBox="1">
              <a:spLocks noChangeArrowheads="1"/>
            </p:cNvSpPr>
            <p:nvPr/>
          </p:nvSpPr>
          <p:spPr bwMode="auto">
            <a:xfrm>
              <a:off x="908" y="3566"/>
              <a:ext cx="2362" cy="565"/>
            </a:xfrm>
            <a:prstGeom prst="rect">
              <a:avLst/>
            </a:prstGeom>
            <a:noFill/>
            <a:ln w="9525">
              <a:noFill/>
              <a:miter lim="800000"/>
              <a:headEnd/>
              <a:tailEnd/>
            </a:ln>
            <a:effectLst/>
          </p:spPr>
          <p:txBody>
            <a:bodyPr>
              <a:spAutoFit/>
            </a:bodyPr>
            <a:lstStyle/>
            <a:p>
              <a:pPr>
                <a:defRPr/>
              </a:pPr>
              <a:r>
                <a:rPr lang="en-US" sz="2000" dirty="0">
                  <a:solidFill>
                    <a:srgbClr val="990000"/>
                  </a:solidFill>
                  <a:latin typeface="Times New Roman" pitchFamily="18" charset="0"/>
                </a:rPr>
                <a:t>Near real-time ETL for </a:t>
              </a:r>
            </a:p>
            <a:p>
              <a:pPr>
                <a:defRPr/>
              </a:pPr>
              <a:r>
                <a:rPr lang="en-US" sz="2000" b="1" i="1" dirty="0">
                  <a:solidFill>
                    <a:srgbClr val="990000"/>
                  </a:solidFill>
                  <a:latin typeface="Times New Roman" pitchFamily="18" charset="0"/>
                </a:rPr>
                <a:t>Data Warehouse</a:t>
              </a:r>
            </a:p>
          </p:txBody>
        </p:sp>
      </p:grpSp>
      <p:grpSp>
        <p:nvGrpSpPr>
          <p:cNvPr id="24581" name="Group 9"/>
          <p:cNvGrpSpPr>
            <a:grpSpLocks/>
          </p:cNvGrpSpPr>
          <p:nvPr/>
        </p:nvGrpSpPr>
        <p:grpSpPr bwMode="auto">
          <a:xfrm>
            <a:off x="4508294" y="228600"/>
            <a:ext cx="4635706" cy="823748"/>
            <a:chOff x="2598" y="291"/>
            <a:chExt cx="2980" cy="529"/>
          </a:xfrm>
        </p:grpSpPr>
        <p:sp>
          <p:nvSpPr>
            <p:cNvPr id="366602" name="Text Box 10"/>
            <p:cNvSpPr txBox="1">
              <a:spLocks noChangeArrowheads="1"/>
            </p:cNvSpPr>
            <p:nvPr/>
          </p:nvSpPr>
          <p:spPr bwMode="auto">
            <a:xfrm>
              <a:off x="3744" y="291"/>
              <a:ext cx="1834" cy="431"/>
            </a:xfrm>
            <a:prstGeom prst="rect">
              <a:avLst/>
            </a:prstGeom>
            <a:noFill/>
            <a:ln w="9525">
              <a:noFill/>
              <a:miter lim="800000"/>
              <a:headEnd/>
              <a:tailEnd/>
            </a:ln>
            <a:effectLst/>
          </p:spPr>
          <p:txBody>
            <a:bodyPr>
              <a:spAutoFit/>
            </a:bodyPr>
            <a:lstStyle/>
            <a:p>
              <a:pPr>
                <a:defRPr/>
              </a:pPr>
              <a:r>
                <a:rPr lang="en-US" sz="2000" b="1" dirty="0">
                  <a:solidFill>
                    <a:srgbClr val="990000"/>
                  </a:solidFill>
                  <a:effectLst>
                    <a:outerShdw blurRad="38100" dist="38100" dir="2700000" algn="tl">
                      <a:srgbClr val="000000"/>
                    </a:outerShdw>
                  </a:effectLst>
                  <a:latin typeface="Times New Roman" pitchFamily="18" charset="0"/>
                </a:rPr>
                <a:t>ODS </a:t>
              </a:r>
              <a:r>
                <a:rPr lang="en-US" dirty="0">
                  <a:solidFill>
                    <a:srgbClr val="990000"/>
                  </a:solidFill>
                  <a:latin typeface="Times New Roman" pitchFamily="18" charset="0"/>
                </a:rPr>
                <a:t>and </a:t>
              </a:r>
              <a:r>
                <a:rPr lang="en-US" b="1" dirty="0">
                  <a:solidFill>
                    <a:srgbClr val="990000"/>
                  </a:solidFill>
                  <a:effectLst>
                    <a:outerShdw blurRad="38100" dist="38100" dir="2700000" algn="tl">
                      <a:srgbClr val="000000"/>
                    </a:outerShdw>
                  </a:effectLst>
                  <a:latin typeface="Times New Roman" pitchFamily="18" charset="0"/>
                </a:rPr>
                <a:t>data warehouse</a:t>
              </a:r>
              <a:r>
                <a:rPr lang="en-US" dirty="0">
                  <a:solidFill>
                    <a:srgbClr val="990000"/>
                  </a:solidFill>
                  <a:latin typeface="Times New Roman" pitchFamily="18" charset="0"/>
                </a:rPr>
                <a:t> are one and the same</a:t>
              </a:r>
            </a:p>
          </p:txBody>
        </p:sp>
        <p:sp>
          <p:nvSpPr>
            <p:cNvPr id="24590" name="Line 11"/>
            <p:cNvSpPr>
              <a:spLocks noChangeShapeType="1"/>
            </p:cNvSpPr>
            <p:nvPr/>
          </p:nvSpPr>
          <p:spPr bwMode="auto">
            <a:xfrm flipH="1">
              <a:off x="2598" y="584"/>
              <a:ext cx="1168" cy="236"/>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4582" name="Group 12"/>
          <p:cNvGrpSpPr>
            <a:grpSpLocks/>
          </p:cNvGrpSpPr>
          <p:nvPr/>
        </p:nvGrpSpPr>
        <p:grpSpPr bwMode="auto">
          <a:xfrm>
            <a:off x="4648200" y="2644775"/>
            <a:ext cx="4114800" cy="3757613"/>
            <a:chOff x="3024" y="1824"/>
            <a:chExt cx="2592" cy="2367"/>
          </a:xfrm>
        </p:grpSpPr>
        <p:sp>
          <p:nvSpPr>
            <p:cNvPr id="24587" name="Rectangle 13"/>
            <p:cNvSpPr>
              <a:spLocks noChangeArrowheads="1"/>
            </p:cNvSpPr>
            <p:nvPr/>
          </p:nvSpPr>
          <p:spPr bwMode="auto">
            <a:xfrm>
              <a:off x="3096" y="1824"/>
              <a:ext cx="744" cy="1200"/>
            </a:xfrm>
            <a:prstGeom prst="rect">
              <a:avLst/>
            </a:prstGeom>
            <a:noFill/>
            <a:ln w="1905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4588" name="Text Box 14"/>
            <p:cNvSpPr txBox="1">
              <a:spLocks noChangeArrowheads="1"/>
            </p:cNvSpPr>
            <p:nvPr/>
          </p:nvSpPr>
          <p:spPr bwMode="auto">
            <a:xfrm>
              <a:off x="3024" y="3614"/>
              <a:ext cx="25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latin typeface="Times New Roman" pitchFamily="18" charset="0"/>
                </a:rPr>
                <a:t>Data marts are NOT separate databases, but logical </a:t>
              </a:r>
              <a:r>
                <a:rPr lang="en-US" altLang="en-US" b="1" i="1">
                  <a:solidFill>
                    <a:srgbClr val="990000"/>
                  </a:solidFill>
                  <a:latin typeface="Times New Roman" pitchFamily="18" charset="0"/>
                </a:rPr>
                <a:t>views</a:t>
              </a:r>
              <a:r>
                <a:rPr lang="en-US" altLang="en-US">
                  <a:solidFill>
                    <a:srgbClr val="990000"/>
                  </a:solidFill>
                  <a:latin typeface="Times New Roman" pitchFamily="18" charset="0"/>
                </a:rPr>
                <a:t> of the data warehouse</a:t>
              </a:r>
            </a:p>
            <a:p>
              <a:pPr eaLnBrk="1" hangingPunct="1"/>
              <a:r>
                <a:rPr lang="en-US" altLang="en-US">
                  <a:solidFill>
                    <a:srgbClr val="990000"/>
                  </a:solidFill>
                  <a:latin typeface="Times New Roman" pitchFamily="18" charset="0"/>
                  <a:sym typeface="Wingdings" pitchFamily="2" charset="2"/>
                </a:rPr>
                <a:t> Easier to create new data marts</a:t>
              </a:r>
              <a:endParaRPr lang="en-US" altLang="en-US">
                <a:solidFill>
                  <a:srgbClr val="990000"/>
                </a:solidFill>
                <a:latin typeface="Times New Roman" pitchFamily="18" charset="0"/>
              </a:endParaRPr>
            </a:p>
          </p:txBody>
        </p:sp>
      </p:grpSp>
      <p:sp>
        <p:nvSpPr>
          <p:cNvPr id="24583" name="Text Box 17"/>
          <p:cNvSpPr txBox="1">
            <a:spLocks noChangeArrowheads="1"/>
          </p:cNvSpPr>
          <p:nvPr/>
        </p:nvSpPr>
        <p:spPr bwMode="auto">
          <a:xfrm>
            <a:off x="228600" y="0"/>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9-4 Logical data mart and real time warehouse architecture</a:t>
            </a:r>
            <a:endParaRPr lang="en-US" altLang="en-US" sz="2400" i="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304800"/>
            <a:ext cx="8154943" cy="5867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0" y="228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9-5 Three-layer data architecture for a data warehouse</a:t>
            </a:r>
          </a:p>
        </p:txBody>
      </p:sp>
      <p:pic>
        <p:nvPicPr>
          <p:cNvPr id="2" name="Picture 1"/>
          <p:cNvPicPr>
            <a:picLocks noChangeAspect="1"/>
          </p:cNvPicPr>
          <p:nvPr/>
        </p:nvPicPr>
        <p:blipFill>
          <a:blip r:embed="rId3"/>
          <a:stretch>
            <a:fillRect/>
          </a:stretch>
        </p:blipFill>
        <p:spPr>
          <a:xfrm>
            <a:off x="533400" y="705515"/>
            <a:ext cx="8077200" cy="554288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4432" y="1670180"/>
            <a:ext cx="6494968" cy="4578220"/>
          </a:xfrm>
          <a:prstGeom prst="rect">
            <a:avLst/>
          </a:prstGeom>
        </p:spPr>
      </p:pic>
      <p:sp>
        <p:nvSpPr>
          <p:cNvPr id="368643" name="Rectangle 3"/>
          <p:cNvSpPr>
            <a:spLocks noGrp="1" noChangeArrowheads="1"/>
          </p:cNvSpPr>
          <p:nvPr>
            <p:ph type="title"/>
          </p:nvPr>
        </p:nvSpPr>
        <p:spPr>
          <a:xfrm>
            <a:off x="762000" y="381000"/>
            <a:ext cx="7162800" cy="1371600"/>
          </a:xfrm>
        </p:spPr>
        <p:txBody>
          <a:bodyPr/>
          <a:lstStyle/>
          <a:p>
            <a:pPr>
              <a:defRPr/>
            </a:pPr>
            <a:r>
              <a:rPr dirty="0" smtClean="0"/>
              <a:t>Data Characteristics</a:t>
            </a:r>
            <a:br>
              <a:rPr dirty="0" smtClean="0"/>
            </a:br>
            <a:r>
              <a:rPr dirty="0" smtClean="0"/>
              <a:t>Status vs. Event Data</a:t>
            </a:r>
          </a:p>
        </p:txBody>
      </p:sp>
      <p:grpSp>
        <p:nvGrpSpPr>
          <p:cNvPr id="27653" name="Group 5"/>
          <p:cNvGrpSpPr>
            <a:grpSpLocks/>
          </p:cNvGrpSpPr>
          <p:nvPr/>
        </p:nvGrpSpPr>
        <p:grpSpPr bwMode="auto">
          <a:xfrm>
            <a:off x="4602163" y="2132013"/>
            <a:ext cx="1189037" cy="3813175"/>
            <a:chOff x="3109" y="1312"/>
            <a:chExt cx="671" cy="2324"/>
          </a:xfrm>
        </p:grpSpPr>
        <p:sp>
          <p:nvSpPr>
            <p:cNvPr id="27656" name="Text Box 6"/>
            <p:cNvSpPr txBox="1">
              <a:spLocks noChangeArrowheads="1"/>
            </p:cNvSpPr>
            <p:nvPr/>
          </p:nvSpPr>
          <p:spPr bwMode="auto">
            <a:xfrm>
              <a:off x="3109" y="1312"/>
              <a:ext cx="58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Status</a:t>
              </a:r>
            </a:p>
          </p:txBody>
        </p:sp>
        <p:sp>
          <p:nvSpPr>
            <p:cNvPr id="27657" name="Text Box 7"/>
            <p:cNvSpPr txBox="1">
              <a:spLocks noChangeArrowheads="1"/>
            </p:cNvSpPr>
            <p:nvPr/>
          </p:nvSpPr>
          <p:spPr bwMode="auto">
            <a:xfrm>
              <a:off x="3135" y="3310"/>
              <a:ext cx="6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Status</a:t>
              </a:r>
            </a:p>
          </p:txBody>
        </p:sp>
      </p:grpSp>
      <p:sp>
        <p:nvSpPr>
          <p:cNvPr id="27654" name="Text Box 8"/>
          <p:cNvSpPr txBox="1">
            <a:spLocks noChangeArrowheads="1"/>
          </p:cNvSpPr>
          <p:nvPr/>
        </p:nvSpPr>
        <p:spPr bwMode="auto">
          <a:xfrm>
            <a:off x="6781800" y="2878138"/>
            <a:ext cx="1905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Event = a database action (create/ update/ delete) that results from a transaction</a:t>
            </a:r>
          </a:p>
        </p:txBody>
      </p:sp>
      <p:sp>
        <p:nvSpPr>
          <p:cNvPr id="27655" name="Text Box 15"/>
          <p:cNvSpPr txBox="1">
            <a:spLocks noChangeArrowheads="1"/>
          </p:cNvSpPr>
          <p:nvPr/>
        </p:nvSpPr>
        <p:spPr bwMode="auto">
          <a:xfrm>
            <a:off x="6629400" y="1524000"/>
            <a:ext cx="236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a:solidFill>
                  <a:srgbClr val="000000"/>
                </a:solidFill>
                <a:latin typeface="Arial" charset="0"/>
              </a:rPr>
              <a:t>Figure 9-6 Example of DBMS log entry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6324600" y="2895600"/>
            <a:ext cx="19812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With transient data, changes to existing records are written over previous records, thus destroying the previous data content.</a:t>
            </a:r>
          </a:p>
        </p:txBody>
      </p:sp>
      <p:sp>
        <p:nvSpPr>
          <p:cNvPr id="28675" name="Text Box 17"/>
          <p:cNvSpPr txBox="1">
            <a:spLocks noChangeArrowheads="1"/>
          </p:cNvSpPr>
          <p:nvPr/>
        </p:nvSpPr>
        <p:spPr bwMode="auto">
          <a:xfrm>
            <a:off x="6248400" y="1752600"/>
            <a:ext cx="236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a:solidFill>
                  <a:srgbClr val="000000"/>
                </a:solidFill>
                <a:latin typeface="Arial" charset="0"/>
              </a:rPr>
              <a:t>Figure 9-7 Transient operational data</a:t>
            </a:r>
          </a:p>
        </p:txBody>
      </p:sp>
      <p:sp>
        <p:nvSpPr>
          <p:cNvPr id="7" name="Rectangle 3"/>
          <p:cNvSpPr txBox="1">
            <a:spLocks noChangeArrowheads="1"/>
          </p:cNvSpPr>
          <p:nvPr/>
        </p:nvSpPr>
        <p:spPr>
          <a:xfrm>
            <a:off x="762000" y="381000"/>
            <a:ext cx="8077200" cy="1371600"/>
          </a:xfrm>
          <a:prstGeom prst="rect">
            <a:avLst/>
          </a:prstGeom>
        </p:spPr>
        <p:txBody>
          <a:bodyPr lIns="90488" tIns="44450" rIns="90488" bIns="44450">
            <a:normAutofit/>
          </a:bodyPr>
          <a:lstStyle/>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Data Characteristics</a:t>
            </a:r>
          </a:p>
          <a:p>
            <a:pPr marL="342900" indent="-342900" fontAlgn="auto">
              <a:spcAft>
                <a:spcPts val="0"/>
              </a:spcAft>
              <a:buClr>
                <a:schemeClr val="accent1"/>
              </a:buClr>
              <a:buSzPct val="70000"/>
              <a:defRPr/>
            </a:pPr>
            <a:r>
              <a:rPr lang="en-US" sz="4000" cap="all" dirty="0" smtClean="0">
                <a:solidFill>
                  <a:srgbClr val="000000"/>
                </a:solidFill>
                <a:effectLst>
                  <a:outerShdw blurRad="38100" dist="38100" dir="2700000" algn="tl">
                    <a:srgbClr val="FFFFFF"/>
                  </a:outerShdw>
                </a:effectLst>
                <a:latin typeface="+mj-lt"/>
                <a:ea typeface="+mj-ea"/>
                <a:cs typeface="+mj-cs"/>
              </a:rPr>
              <a:t>Transient vs. Periodic Data</a:t>
            </a:r>
            <a:endParaRPr lang="en-US" sz="4000" cap="all" dirty="0">
              <a:solidFill>
                <a:srgbClr val="000000"/>
              </a:solidFill>
              <a:effectLst>
                <a:outerShdw blurRad="38100" dist="38100" dir="2700000" algn="tl">
                  <a:srgbClr val="FFFFFF"/>
                </a:outerShdw>
              </a:effectLst>
              <a:latin typeface="+mj-lt"/>
              <a:ea typeface="+mj-ea"/>
              <a:cs typeface="+mj-cs"/>
            </a:endParaRPr>
          </a:p>
        </p:txBody>
      </p:sp>
      <p:pic>
        <p:nvPicPr>
          <p:cNvPr id="2" name="Picture 1"/>
          <p:cNvPicPr>
            <a:picLocks noChangeAspect="1"/>
          </p:cNvPicPr>
          <p:nvPr/>
        </p:nvPicPr>
        <p:blipFill>
          <a:blip r:embed="rId3"/>
          <a:stretch>
            <a:fillRect/>
          </a:stretch>
        </p:blipFill>
        <p:spPr>
          <a:xfrm>
            <a:off x="744255" y="1676400"/>
            <a:ext cx="4987764" cy="454183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6"/>
          <p:cNvSpPr txBox="1">
            <a:spLocks noChangeArrowheads="1"/>
          </p:cNvSpPr>
          <p:nvPr/>
        </p:nvSpPr>
        <p:spPr bwMode="auto">
          <a:xfrm>
            <a:off x="6705600" y="3505200"/>
            <a:ext cx="20574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Periodic data are never physically altered or deleted once they have been added to the store.</a:t>
            </a:r>
          </a:p>
        </p:txBody>
      </p:sp>
      <p:sp>
        <p:nvSpPr>
          <p:cNvPr id="29700" name="Text Box 10"/>
          <p:cNvSpPr txBox="1">
            <a:spLocks noChangeArrowheads="1"/>
          </p:cNvSpPr>
          <p:nvPr/>
        </p:nvSpPr>
        <p:spPr bwMode="auto">
          <a:xfrm>
            <a:off x="6629400" y="2057400"/>
            <a:ext cx="236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a:solidFill>
                  <a:srgbClr val="000000"/>
                </a:solidFill>
                <a:latin typeface="Arial" charset="0"/>
              </a:rPr>
              <a:t>Figure 9-8 Periodic warehouse data</a:t>
            </a:r>
          </a:p>
        </p:txBody>
      </p:sp>
      <p:sp>
        <p:nvSpPr>
          <p:cNvPr id="7" name="Rectangle 3"/>
          <p:cNvSpPr txBox="1">
            <a:spLocks noChangeArrowheads="1"/>
          </p:cNvSpPr>
          <p:nvPr/>
        </p:nvSpPr>
        <p:spPr>
          <a:xfrm>
            <a:off x="762000" y="381000"/>
            <a:ext cx="8077200" cy="1371600"/>
          </a:xfrm>
          <a:prstGeom prst="rect">
            <a:avLst/>
          </a:prstGeom>
        </p:spPr>
        <p:txBody>
          <a:bodyPr lIns="90488" tIns="44450" rIns="90488" bIns="44450">
            <a:normAutofit/>
          </a:bodyPr>
          <a:lstStyle/>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Data Characteristics</a:t>
            </a:r>
          </a:p>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Transient vs. Periodic Data</a:t>
            </a:r>
          </a:p>
        </p:txBody>
      </p:sp>
      <p:pic>
        <p:nvPicPr>
          <p:cNvPr id="2" name="Picture 1"/>
          <p:cNvPicPr>
            <a:picLocks noChangeAspect="1"/>
          </p:cNvPicPr>
          <p:nvPr/>
        </p:nvPicPr>
        <p:blipFill>
          <a:blip r:embed="rId3"/>
          <a:stretch>
            <a:fillRect/>
          </a:stretch>
        </p:blipFill>
        <p:spPr>
          <a:xfrm>
            <a:off x="381000" y="1600200"/>
            <a:ext cx="6154759" cy="47910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533400" y="381000"/>
            <a:ext cx="8229600" cy="838200"/>
          </a:xfrm>
        </p:spPr>
        <p:txBody>
          <a:bodyPr/>
          <a:lstStyle/>
          <a:p>
            <a:pPr>
              <a:defRPr/>
            </a:pPr>
            <a:r>
              <a:rPr dirty="0" smtClean="0"/>
              <a:t>Objectives</a:t>
            </a:r>
          </a:p>
        </p:txBody>
      </p:sp>
      <p:sp>
        <p:nvSpPr>
          <p:cNvPr id="12291" name="Rectangle 3"/>
          <p:cNvSpPr>
            <a:spLocks noGrp="1" noChangeArrowheads="1"/>
          </p:cNvSpPr>
          <p:nvPr>
            <p:ph idx="1"/>
          </p:nvPr>
        </p:nvSpPr>
        <p:spPr>
          <a:xfrm>
            <a:off x="381000" y="1219200"/>
            <a:ext cx="8229600" cy="4495800"/>
          </a:xfrm>
        </p:spPr>
        <p:txBody>
          <a:bodyPr/>
          <a:lstStyle/>
          <a:p>
            <a:pPr eaLnBrk="1" hangingPunct="1">
              <a:lnSpc>
                <a:spcPct val="80000"/>
              </a:lnSpc>
            </a:pPr>
            <a:r>
              <a:rPr lang="en-US" altLang="en-US" sz="3100" dirty="0" smtClean="0"/>
              <a:t>Define terms</a:t>
            </a:r>
          </a:p>
          <a:p>
            <a:pPr eaLnBrk="1" hangingPunct="1">
              <a:lnSpc>
                <a:spcPct val="80000"/>
              </a:lnSpc>
            </a:pPr>
            <a:r>
              <a:rPr lang="en-US" altLang="en-US" sz="3100" dirty="0" smtClean="0"/>
              <a:t>Give reasons for information gap between information needs and availability</a:t>
            </a:r>
          </a:p>
          <a:p>
            <a:pPr eaLnBrk="1" hangingPunct="1">
              <a:lnSpc>
                <a:spcPct val="80000"/>
              </a:lnSpc>
            </a:pPr>
            <a:r>
              <a:rPr lang="en-US" altLang="en-US" sz="3100" dirty="0" smtClean="0"/>
              <a:t>List reasons for need of data warehousing</a:t>
            </a:r>
          </a:p>
          <a:p>
            <a:pPr eaLnBrk="1" hangingPunct="1">
              <a:lnSpc>
                <a:spcPct val="80000"/>
              </a:lnSpc>
            </a:pPr>
            <a:r>
              <a:rPr lang="en-US" altLang="en-US" sz="3100" dirty="0" smtClean="0"/>
              <a:t>Describe three levels of data warehouse architectures</a:t>
            </a:r>
          </a:p>
          <a:p>
            <a:pPr eaLnBrk="1" hangingPunct="1">
              <a:lnSpc>
                <a:spcPct val="80000"/>
              </a:lnSpc>
            </a:pPr>
            <a:r>
              <a:rPr lang="en-US" altLang="en-US" sz="3100" dirty="0" smtClean="0"/>
              <a:t>Describe two components of star schema</a:t>
            </a:r>
          </a:p>
          <a:p>
            <a:pPr eaLnBrk="1" hangingPunct="1">
              <a:lnSpc>
                <a:spcPct val="80000"/>
              </a:lnSpc>
            </a:pPr>
            <a:r>
              <a:rPr lang="en-US" altLang="en-US" sz="3100" dirty="0" smtClean="0"/>
              <a:t>Estimate fact table size</a:t>
            </a:r>
          </a:p>
          <a:p>
            <a:pPr eaLnBrk="1" hangingPunct="1">
              <a:lnSpc>
                <a:spcPct val="80000"/>
              </a:lnSpc>
            </a:pPr>
            <a:r>
              <a:rPr lang="en-US" altLang="en-US" sz="3100" dirty="0" smtClean="0"/>
              <a:t>Design a data mart</a:t>
            </a:r>
          </a:p>
          <a:p>
            <a:pPr eaLnBrk="1" hangingPunct="1">
              <a:lnSpc>
                <a:spcPct val="80000"/>
              </a:lnSpc>
            </a:pPr>
            <a:r>
              <a:rPr lang="en-US" altLang="en-US" sz="3100" dirty="0" smtClean="0"/>
              <a:t>Develop requirements for a data mart</a:t>
            </a:r>
          </a:p>
          <a:p>
            <a:pPr eaLnBrk="1" hangingPunct="1">
              <a:lnSpc>
                <a:spcPct val="80000"/>
              </a:lnSpc>
            </a:pPr>
            <a:r>
              <a:rPr lang="en-US" altLang="en-US" sz="3100" dirty="0" smtClean="0"/>
              <a:t>Understand future data warehousing trends</a:t>
            </a:r>
          </a:p>
          <a:p>
            <a:pPr eaLnBrk="1" hangingPunct="1">
              <a:lnSpc>
                <a:spcPct val="80000"/>
              </a:lnSpc>
            </a:pPr>
            <a:endParaRPr lang="en-US" altLang="en-US" sz="31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533400" y="457200"/>
            <a:ext cx="8686800" cy="838200"/>
          </a:xfrm>
        </p:spPr>
        <p:txBody>
          <a:bodyPr/>
          <a:lstStyle/>
          <a:p>
            <a:pPr>
              <a:defRPr/>
            </a:pPr>
            <a:r>
              <a:rPr dirty="0" smtClean="0"/>
              <a:t>Other Data Warehouse Changes</a:t>
            </a:r>
          </a:p>
        </p:txBody>
      </p:sp>
      <p:sp>
        <p:nvSpPr>
          <p:cNvPr id="30723" name="Rectangle 3"/>
          <p:cNvSpPr>
            <a:spLocks noGrp="1" noChangeArrowheads="1"/>
          </p:cNvSpPr>
          <p:nvPr>
            <p:ph idx="1"/>
          </p:nvPr>
        </p:nvSpPr>
        <p:spPr>
          <a:xfrm>
            <a:off x="457200" y="1371600"/>
            <a:ext cx="8229600" cy="4419600"/>
          </a:xfrm>
        </p:spPr>
        <p:txBody>
          <a:bodyPr/>
          <a:lstStyle/>
          <a:p>
            <a:pPr eaLnBrk="1" hangingPunct="1">
              <a:lnSpc>
                <a:spcPct val="90000"/>
              </a:lnSpc>
            </a:pPr>
            <a:r>
              <a:rPr lang="en-US" altLang="en-US" sz="3600" smtClean="0"/>
              <a:t>New descriptive attributes</a:t>
            </a:r>
          </a:p>
          <a:p>
            <a:pPr eaLnBrk="1" hangingPunct="1">
              <a:lnSpc>
                <a:spcPct val="90000"/>
              </a:lnSpc>
            </a:pPr>
            <a:r>
              <a:rPr lang="en-US" altLang="en-US" sz="3600" smtClean="0"/>
              <a:t>New business activity attributes</a:t>
            </a:r>
          </a:p>
          <a:p>
            <a:pPr eaLnBrk="1" hangingPunct="1">
              <a:lnSpc>
                <a:spcPct val="90000"/>
              </a:lnSpc>
            </a:pPr>
            <a:r>
              <a:rPr lang="en-US" altLang="en-US" sz="3600" smtClean="0"/>
              <a:t>New classes of descriptive attributes</a:t>
            </a:r>
          </a:p>
          <a:p>
            <a:pPr eaLnBrk="1" hangingPunct="1">
              <a:lnSpc>
                <a:spcPct val="90000"/>
              </a:lnSpc>
            </a:pPr>
            <a:r>
              <a:rPr lang="en-US" altLang="en-US" sz="3600" smtClean="0"/>
              <a:t>Descriptive attributes become more refined</a:t>
            </a:r>
          </a:p>
          <a:p>
            <a:pPr eaLnBrk="1" hangingPunct="1">
              <a:lnSpc>
                <a:spcPct val="90000"/>
              </a:lnSpc>
            </a:pPr>
            <a:r>
              <a:rPr lang="en-US" altLang="en-US" sz="3600" smtClean="0"/>
              <a:t>Descriptive data are related to one another</a:t>
            </a:r>
          </a:p>
          <a:p>
            <a:pPr eaLnBrk="1" hangingPunct="1">
              <a:lnSpc>
                <a:spcPct val="90000"/>
              </a:lnSpc>
            </a:pPr>
            <a:r>
              <a:rPr lang="en-US" altLang="en-US" sz="3600" smtClean="0"/>
              <a:t>New source of data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762000" y="381000"/>
            <a:ext cx="7772400" cy="762000"/>
          </a:xfrm>
        </p:spPr>
        <p:txBody>
          <a:bodyPr/>
          <a:lstStyle/>
          <a:p>
            <a:pPr>
              <a:defRPr/>
            </a:pPr>
            <a:r>
              <a:rPr dirty="0" smtClean="0"/>
              <a:t>Derived Data</a:t>
            </a:r>
          </a:p>
        </p:txBody>
      </p:sp>
      <p:sp>
        <p:nvSpPr>
          <p:cNvPr id="31747" name="Rectangle 3"/>
          <p:cNvSpPr>
            <a:spLocks noGrp="1" noChangeArrowheads="1"/>
          </p:cNvSpPr>
          <p:nvPr>
            <p:ph idx="1"/>
          </p:nvPr>
        </p:nvSpPr>
        <p:spPr>
          <a:xfrm>
            <a:off x="685800" y="1143000"/>
            <a:ext cx="7772400" cy="4114800"/>
          </a:xfrm>
        </p:spPr>
        <p:txBody>
          <a:bodyPr/>
          <a:lstStyle/>
          <a:p>
            <a:pPr eaLnBrk="1" hangingPunct="1">
              <a:lnSpc>
                <a:spcPct val="90000"/>
              </a:lnSpc>
            </a:pPr>
            <a:r>
              <a:rPr lang="en-US" altLang="en-US" smtClean="0"/>
              <a:t>Objectives</a:t>
            </a:r>
          </a:p>
          <a:p>
            <a:pPr lvl="1" eaLnBrk="1" hangingPunct="1">
              <a:lnSpc>
                <a:spcPct val="90000"/>
              </a:lnSpc>
            </a:pPr>
            <a:r>
              <a:rPr lang="en-US" altLang="en-US" sz="2400" smtClean="0"/>
              <a:t>Ease of use for decision support applications</a:t>
            </a:r>
          </a:p>
          <a:p>
            <a:pPr lvl="1" eaLnBrk="1" hangingPunct="1">
              <a:lnSpc>
                <a:spcPct val="90000"/>
              </a:lnSpc>
            </a:pPr>
            <a:r>
              <a:rPr lang="en-US" altLang="en-US" sz="2400" smtClean="0"/>
              <a:t>Fast response to predefined user queries</a:t>
            </a:r>
          </a:p>
          <a:p>
            <a:pPr lvl="1" eaLnBrk="1" hangingPunct="1">
              <a:lnSpc>
                <a:spcPct val="90000"/>
              </a:lnSpc>
            </a:pPr>
            <a:r>
              <a:rPr lang="en-US" altLang="en-US" sz="2400" smtClean="0"/>
              <a:t>Customized data for particular target audiences</a:t>
            </a:r>
          </a:p>
          <a:p>
            <a:pPr lvl="1" eaLnBrk="1" hangingPunct="1">
              <a:lnSpc>
                <a:spcPct val="90000"/>
              </a:lnSpc>
            </a:pPr>
            <a:r>
              <a:rPr lang="en-US" altLang="en-US" sz="2400" smtClean="0"/>
              <a:t>Ad-hoc query support</a:t>
            </a:r>
          </a:p>
          <a:p>
            <a:pPr lvl="1" eaLnBrk="1" hangingPunct="1">
              <a:lnSpc>
                <a:spcPct val="90000"/>
              </a:lnSpc>
            </a:pPr>
            <a:r>
              <a:rPr lang="en-US" altLang="en-US" sz="2400" smtClean="0"/>
              <a:t>Data mining capabilities</a:t>
            </a:r>
          </a:p>
          <a:p>
            <a:pPr eaLnBrk="1" hangingPunct="1">
              <a:lnSpc>
                <a:spcPct val="90000"/>
              </a:lnSpc>
            </a:pPr>
            <a:r>
              <a:rPr lang="en-US" altLang="en-US" smtClean="0">
                <a:sym typeface="Wingdings" pitchFamily="2" charset="2"/>
              </a:rPr>
              <a:t>Characteristics</a:t>
            </a:r>
            <a:endParaRPr lang="en-US" altLang="en-US" sz="2800" smtClean="0">
              <a:sym typeface="Wingdings" pitchFamily="2" charset="2"/>
            </a:endParaRPr>
          </a:p>
          <a:p>
            <a:pPr lvl="1" eaLnBrk="1" hangingPunct="1">
              <a:lnSpc>
                <a:spcPct val="90000"/>
              </a:lnSpc>
            </a:pPr>
            <a:r>
              <a:rPr lang="en-US" altLang="en-US" sz="2400" smtClean="0"/>
              <a:t>Detailed (mostly periodic) data</a:t>
            </a:r>
          </a:p>
          <a:p>
            <a:pPr lvl="1" eaLnBrk="1" hangingPunct="1">
              <a:lnSpc>
                <a:spcPct val="90000"/>
              </a:lnSpc>
            </a:pPr>
            <a:r>
              <a:rPr lang="en-US" altLang="en-US" sz="2400" smtClean="0"/>
              <a:t>Aggregate (for summary)</a:t>
            </a:r>
          </a:p>
          <a:p>
            <a:pPr lvl="1" eaLnBrk="1" hangingPunct="1">
              <a:lnSpc>
                <a:spcPct val="90000"/>
              </a:lnSpc>
            </a:pPr>
            <a:r>
              <a:rPr lang="en-US" altLang="en-US" sz="2400" smtClean="0"/>
              <a:t>Distributed (to departmental servers)</a:t>
            </a:r>
          </a:p>
          <a:p>
            <a:pPr lvl="1" eaLnBrk="1" hangingPunct="1">
              <a:lnSpc>
                <a:spcPct val="90000"/>
              </a:lnSpc>
              <a:buFont typeface="Wingdings" pitchFamily="2" charset="2"/>
              <a:buNone/>
            </a:pPr>
            <a:endParaRPr lang="en-US" altLang="en-US" sz="2400" smtClean="0"/>
          </a:p>
        </p:txBody>
      </p:sp>
      <p:sp>
        <p:nvSpPr>
          <p:cNvPr id="31749" name="Text Box 4"/>
          <p:cNvSpPr txBox="1">
            <a:spLocks noChangeArrowheads="1"/>
          </p:cNvSpPr>
          <p:nvPr/>
        </p:nvSpPr>
        <p:spPr bwMode="auto">
          <a:xfrm>
            <a:off x="830263" y="5410200"/>
            <a:ext cx="7042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400">
                <a:solidFill>
                  <a:srgbClr val="990000"/>
                </a:solidFill>
                <a:cs typeface="Tahoma" pitchFamily="34" charset="0"/>
              </a:rPr>
              <a:t>Most common data model = </a:t>
            </a:r>
            <a:r>
              <a:rPr lang="en-US" altLang="en-US" sz="2400" b="1">
                <a:solidFill>
                  <a:srgbClr val="990000"/>
                </a:solidFill>
                <a:cs typeface="Tahoma" pitchFamily="34" charset="0"/>
              </a:rPr>
              <a:t>dimensional model</a:t>
            </a:r>
          </a:p>
          <a:p>
            <a:pPr algn="ctr" eaLnBrk="1" hangingPunct="1"/>
            <a:r>
              <a:rPr lang="en-US" altLang="en-US" sz="2400">
                <a:solidFill>
                  <a:srgbClr val="990000"/>
                </a:solidFill>
                <a:cs typeface="Tahoma" pitchFamily="34" charset="0"/>
              </a:rPr>
              <a:t>(usually implemented as a </a:t>
            </a:r>
            <a:r>
              <a:rPr lang="en-US" altLang="en-US" sz="2400" b="1">
                <a:solidFill>
                  <a:srgbClr val="990000"/>
                </a:solidFill>
                <a:cs typeface="Tahoma" pitchFamily="34" charset="0"/>
              </a:rPr>
              <a:t>star schema</a:t>
            </a:r>
            <a:r>
              <a:rPr lang="en-US" altLang="en-US" sz="2400">
                <a:solidFill>
                  <a:srgbClr val="990000"/>
                </a:solidFill>
                <a:cs typeface="Tahoma"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564327"/>
            <a:ext cx="8915401" cy="5303073"/>
          </a:xfrm>
          <a:prstGeom prst="rect">
            <a:avLst/>
          </a:prstGeom>
        </p:spPr>
      </p:pic>
      <p:sp>
        <p:nvSpPr>
          <p:cNvPr id="380931" name="Text Box 3"/>
          <p:cNvSpPr txBox="1">
            <a:spLocks noChangeArrowheads="1"/>
          </p:cNvSpPr>
          <p:nvPr/>
        </p:nvSpPr>
        <p:spPr bwMode="auto">
          <a:xfrm>
            <a:off x="1554163" y="71438"/>
            <a:ext cx="6202362" cy="523875"/>
          </a:xfrm>
          <a:prstGeom prst="rect">
            <a:avLst/>
          </a:prstGeom>
          <a:noFill/>
          <a:ln w="9525">
            <a:noFill/>
            <a:miter lim="800000"/>
            <a:headEnd/>
            <a:tailEnd/>
          </a:ln>
          <a:effectLst/>
        </p:spPr>
        <p:txBody>
          <a:bodyPr wrap="none">
            <a:spAutoFit/>
          </a:bodyPr>
          <a:lstStyle/>
          <a:p>
            <a:pPr algn="ctr" eaLnBrk="0" hangingPunct="0">
              <a:defRPr/>
            </a:pPr>
            <a:r>
              <a:rPr lang="en-US" sz="2400" dirty="0">
                <a:solidFill>
                  <a:srgbClr val="000000"/>
                </a:solidFill>
                <a:latin typeface="Arial" charset="0"/>
              </a:rPr>
              <a:t>Figure 9-9 Components of a </a:t>
            </a:r>
            <a:r>
              <a:rPr lang="en-US" sz="2800" b="1" dirty="0">
                <a:solidFill>
                  <a:srgbClr val="000000"/>
                </a:solidFill>
                <a:effectLst>
                  <a:outerShdw blurRad="38100" dist="38100" dir="2700000" algn="tl">
                    <a:srgbClr val="FFFFFF"/>
                  </a:outerShdw>
                </a:effectLst>
                <a:latin typeface="Arial" charset="0"/>
              </a:rPr>
              <a:t>star schema</a:t>
            </a:r>
          </a:p>
        </p:txBody>
      </p:sp>
      <p:sp>
        <p:nvSpPr>
          <p:cNvPr id="32773" name="Text Box 4"/>
          <p:cNvSpPr txBox="1">
            <a:spLocks noChangeArrowheads="1"/>
          </p:cNvSpPr>
          <p:nvPr/>
        </p:nvSpPr>
        <p:spPr bwMode="auto">
          <a:xfrm>
            <a:off x="3276600" y="714375"/>
            <a:ext cx="289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b="1" i="1" dirty="0">
                <a:solidFill>
                  <a:srgbClr val="990000"/>
                </a:solidFill>
                <a:cs typeface="Tahoma" pitchFamily="34" charset="0"/>
              </a:rPr>
              <a:t>Fact tables</a:t>
            </a:r>
            <a:r>
              <a:rPr lang="en-US" altLang="en-US" sz="1600" dirty="0">
                <a:solidFill>
                  <a:srgbClr val="990000"/>
                </a:solidFill>
                <a:cs typeface="Tahoma" pitchFamily="34" charset="0"/>
              </a:rPr>
              <a:t> contain factual or quantitative data</a:t>
            </a:r>
          </a:p>
        </p:txBody>
      </p:sp>
      <p:sp>
        <p:nvSpPr>
          <p:cNvPr id="32774" name="Text Box 5"/>
          <p:cNvSpPr txBox="1">
            <a:spLocks noChangeArrowheads="1"/>
          </p:cNvSpPr>
          <p:nvPr/>
        </p:nvSpPr>
        <p:spPr bwMode="auto">
          <a:xfrm>
            <a:off x="2743200" y="5057775"/>
            <a:ext cx="3886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b="1" i="1">
                <a:solidFill>
                  <a:srgbClr val="990000"/>
                </a:solidFill>
                <a:cs typeface="Tahoma" pitchFamily="34" charset="0"/>
              </a:rPr>
              <a:t>Dimension tables</a:t>
            </a:r>
            <a:r>
              <a:rPr lang="en-US" altLang="en-US" sz="1600">
                <a:solidFill>
                  <a:srgbClr val="990000"/>
                </a:solidFill>
                <a:cs typeface="Tahoma" pitchFamily="34" charset="0"/>
              </a:rPr>
              <a:t> contain descriptions about the subjects of the business </a:t>
            </a:r>
          </a:p>
        </p:txBody>
      </p:sp>
      <p:sp>
        <p:nvSpPr>
          <p:cNvPr id="32775" name="Text Box 6"/>
          <p:cNvSpPr txBox="1">
            <a:spLocks noChangeArrowheads="1"/>
          </p:cNvSpPr>
          <p:nvPr/>
        </p:nvSpPr>
        <p:spPr bwMode="auto">
          <a:xfrm>
            <a:off x="381000" y="2932906"/>
            <a:ext cx="327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dirty="0">
                <a:solidFill>
                  <a:srgbClr val="990000"/>
                </a:solidFill>
                <a:cs typeface="Tahoma" pitchFamily="34" charset="0"/>
              </a:rPr>
              <a:t>1:N relationship between dimension tables and fact tables </a:t>
            </a:r>
          </a:p>
        </p:txBody>
      </p:sp>
      <p:sp>
        <p:nvSpPr>
          <p:cNvPr id="32776" name="Text Box 7"/>
          <p:cNvSpPr txBox="1">
            <a:spLocks noChangeArrowheads="1"/>
          </p:cNvSpPr>
          <p:nvPr/>
        </p:nvSpPr>
        <p:spPr bwMode="auto">
          <a:xfrm>
            <a:off x="457200" y="5851525"/>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Excellent for ad-hoc queries, but bad for online transaction processing</a:t>
            </a:r>
          </a:p>
        </p:txBody>
      </p:sp>
      <p:sp>
        <p:nvSpPr>
          <p:cNvPr id="32777" name="Text Box 8"/>
          <p:cNvSpPr txBox="1">
            <a:spLocks noChangeArrowheads="1"/>
          </p:cNvSpPr>
          <p:nvPr/>
        </p:nvSpPr>
        <p:spPr bwMode="auto">
          <a:xfrm>
            <a:off x="5562600" y="2924175"/>
            <a:ext cx="350520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dirty="0">
                <a:solidFill>
                  <a:srgbClr val="990000"/>
                </a:solidFill>
                <a:cs typeface="Tahoma" pitchFamily="34" charset="0"/>
              </a:rPr>
              <a:t>Dimension tables are </a:t>
            </a:r>
            <a:r>
              <a:rPr lang="en-US" altLang="en-US" sz="1600" dirty="0" err="1">
                <a:solidFill>
                  <a:srgbClr val="990000"/>
                </a:solidFill>
                <a:cs typeface="Tahoma" pitchFamily="34" charset="0"/>
              </a:rPr>
              <a:t>denormalized</a:t>
            </a:r>
            <a:r>
              <a:rPr lang="en-US" altLang="en-US" sz="1600" dirty="0">
                <a:solidFill>
                  <a:srgbClr val="990000"/>
                </a:solidFill>
                <a:cs typeface="Tahoma" pitchFamily="34" charset="0"/>
              </a:rPr>
              <a:t> to maximize performance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838200"/>
            <a:ext cx="8077200" cy="5327795"/>
          </a:xfrm>
          <a:prstGeom prst="rect">
            <a:avLst/>
          </a:prstGeom>
        </p:spPr>
      </p:pic>
      <p:sp>
        <p:nvSpPr>
          <p:cNvPr id="33796" name="Text Box 3"/>
          <p:cNvSpPr txBox="1">
            <a:spLocks noChangeArrowheads="1"/>
          </p:cNvSpPr>
          <p:nvPr/>
        </p:nvSpPr>
        <p:spPr bwMode="auto">
          <a:xfrm>
            <a:off x="1970088" y="228600"/>
            <a:ext cx="503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 Figure 9-10 Star schema example</a:t>
            </a:r>
          </a:p>
        </p:txBody>
      </p:sp>
      <p:sp>
        <p:nvSpPr>
          <p:cNvPr id="33797" name="Text Box 4"/>
          <p:cNvSpPr txBox="1">
            <a:spLocks noChangeArrowheads="1"/>
          </p:cNvSpPr>
          <p:nvPr/>
        </p:nvSpPr>
        <p:spPr bwMode="auto">
          <a:xfrm>
            <a:off x="3352800" y="990600"/>
            <a:ext cx="426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a:solidFill>
                  <a:srgbClr val="990000"/>
                </a:solidFill>
                <a:cs typeface="Tahoma" pitchFamily="34" charset="0"/>
              </a:rPr>
              <a:t>Fact table </a:t>
            </a:r>
            <a:r>
              <a:rPr lang="en-US" altLang="en-US">
                <a:solidFill>
                  <a:srgbClr val="990000"/>
                </a:solidFill>
                <a:cs typeface="Tahoma" pitchFamily="34" charset="0"/>
              </a:rPr>
              <a:t>provides statistics for sales broken down by product, period and store dimensions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6"/>
          <p:cNvSpPr txBox="1">
            <a:spLocks noChangeArrowheads="1"/>
          </p:cNvSpPr>
          <p:nvPr/>
        </p:nvSpPr>
        <p:spPr bwMode="auto">
          <a:xfrm>
            <a:off x="1371600" y="152400"/>
            <a:ext cx="616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 Figure 9-11 Star schema with sample data</a:t>
            </a:r>
          </a:p>
        </p:txBody>
      </p:sp>
      <p:pic>
        <p:nvPicPr>
          <p:cNvPr id="2" name="Picture 1"/>
          <p:cNvPicPr>
            <a:picLocks noChangeAspect="1"/>
          </p:cNvPicPr>
          <p:nvPr/>
        </p:nvPicPr>
        <p:blipFill rotWithShape="1">
          <a:blip r:embed="rId3"/>
          <a:srcRect t="1351"/>
          <a:stretch/>
        </p:blipFill>
        <p:spPr>
          <a:xfrm>
            <a:off x="914400" y="685800"/>
            <a:ext cx="7543800" cy="5562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96200" cy="838200"/>
          </a:xfrm>
        </p:spPr>
        <p:txBody>
          <a:bodyPr/>
          <a:lstStyle/>
          <a:p>
            <a:pPr>
              <a:defRPr/>
            </a:pPr>
            <a:r>
              <a:rPr dirty="0" smtClean="0"/>
              <a:t>Surrogate Keys</a:t>
            </a:r>
            <a:endParaRPr dirty="0"/>
          </a:p>
        </p:txBody>
      </p:sp>
      <p:sp>
        <p:nvSpPr>
          <p:cNvPr id="35843" name="Content Placeholder 2"/>
          <p:cNvSpPr>
            <a:spLocks noGrp="1"/>
          </p:cNvSpPr>
          <p:nvPr>
            <p:ph idx="1"/>
          </p:nvPr>
        </p:nvSpPr>
        <p:spPr>
          <a:xfrm>
            <a:off x="304800" y="1341438"/>
            <a:ext cx="8686800" cy="4525962"/>
          </a:xfrm>
        </p:spPr>
        <p:txBody>
          <a:bodyPr/>
          <a:lstStyle/>
          <a:p>
            <a:pPr eaLnBrk="1" hangingPunct="1">
              <a:lnSpc>
                <a:spcPct val="80000"/>
              </a:lnSpc>
            </a:pPr>
            <a:r>
              <a:rPr lang="en-US" altLang="en-US" sz="3300" smtClean="0"/>
              <a:t>Dimension table keys should be </a:t>
            </a:r>
            <a:r>
              <a:rPr lang="en-US" altLang="en-US" sz="3300" b="1" i="1" smtClean="0"/>
              <a:t>surrogate</a:t>
            </a:r>
            <a:r>
              <a:rPr lang="en-US" altLang="en-US" sz="3300" smtClean="0"/>
              <a:t> (non-intelligent and non-business related), because:</a:t>
            </a:r>
          </a:p>
          <a:p>
            <a:pPr eaLnBrk="1" hangingPunct="1">
              <a:lnSpc>
                <a:spcPct val="80000"/>
              </a:lnSpc>
            </a:pPr>
            <a:endParaRPr lang="en-US" altLang="en-US" sz="3300" smtClean="0"/>
          </a:p>
          <a:p>
            <a:pPr lvl="1" eaLnBrk="1" hangingPunct="1">
              <a:lnSpc>
                <a:spcPct val="80000"/>
              </a:lnSpc>
            </a:pPr>
            <a:r>
              <a:rPr lang="en-US" altLang="en-US" sz="3300" smtClean="0"/>
              <a:t>Business keys may change over time</a:t>
            </a:r>
          </a:p>
          <a:p>
            <a:pPr lvl="1" eaLnBrk="1" hangingPunct="1">
              <a:lnSpc>
                <a:spcPct val="80000"/>
              </a:lnSpc>
            </a:pPr>
            <a:r>
              <a:rPr lang="en-US" altLang="en-US" sz="3300" smtClean="0"/>
              <a:t>Helps keep track of nonkey attribute values for a given production key</a:t>
            </a:r>
          </a:p>
          <a:p>
            <a:pPr lvl="1" eaLnBrk="1" hangingPunct="1">
              <a:lnSpc>
                <a:spcPct val="80000"/>
              </a:lnSpc>
            </a:pPr>
            <a:r>
              <a:rPr lang="en-US" altLang="en-US" sz="3300" smtClean="0"/>
              <a:t>Surrogate keys are simpler and shorter</a:t>
            </a:r>
          </a:p>
          <a:p>
            <a:pPr lvl="1" eaLnBrk="1" hangingPunct="1">
              <a:lnSpc>
                <a:spcPct val="80000"/>
              </a:lnSpc>
            </a:pPr>
            <a:r>
              <a:rPr lang="en-US" altLang="en-US" sz="3300" smtClean="0"/>
              <a:t>Surrogate keys can be same length and format for all key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86800" cy="838200"/>
          </a:xfrm>
        </p:spPr>
        <p:txBody>
          <a:bodyPr/>
          <a:lstStyle/>
          <a:p>
            <a:pPr>
              <a:defRPr/>
            </a:pPr>
            <a:r>
              <a:rPr dirty="0" smtClean="0"/>
              <a:t>Grain of the Fact Table</a:t>
            </a:r>
            <a:endParaRPr dirty="0"/>
          </a:p>
        </p:txBody>
      </p:sp>
      <p:sp>
        <p:nvSpPr>
          <p:cNvPr id="36867" name="Content Placeholder 2"/>
          <p:cNvSpPr>
            <a:spLocks noGrp="1"/>
          </p:cNvSpPr>
          <p:nvPr>
            <p:ph idx="1"/>
          </p:nvPr>
        </p:nvSpPr>
        <p:spPr>
          <a:xfrm>
            <a:off x="304800" y="1295400"/>
            <a:ext cx="8229600" cy="4114800"/>
          </a:xfrm>
        </p:spPr>
        <p:txBody>
          <a:bodyPr/>
          <a:lstStyle/>
          <a:p>
            <a:pPr eaLnBrk="1" hangingPunct="1">
              <a:lnSpc>
                <a:spcPct val="80000"/>
              </a:lnSpc>
            </a:pPr>
            <a:r>
              <a:rPr lang="en-US" altLang="en-US" smtClean="0"/>
              <a:t>Granularity of Fact Table–what level of detail do you want? </a:t>
            </a:r>
          </a:p>
          <a:p>
            <a:pPr eaLnBrk="1" hangingPunct="1">
              <a:lnSpc>
                <a:spcPct val="80000"/>
              </a:lnSpc>
              <a:buFont typeface="Wingdings" pitchFamily="2" charset="2"/>
              <a:buNone/>
            </a:pPr>
            <a:endParaRPr lang="en-US" altLang="en-US" sz="1600" smtClean="0"/>
          </a:p>
          <a:p>
            <a:pPr lvl="1" eaLnBrk="1" hangingPunct="1">
              <a:lnSpc>
                <a:spcPct val="80000"/>
              </a:lnSpc>
            </a:pPr>
            <a:r>
              <a:rPr lang="en-US" altLang="en-US" sz="3200" smtClean="0"/>
              <a:t>Transactional grain–finest level</a:t>
            </a:r>
          </a:p>
          <a:p>
            <a:pPr lvl="1" eaLnBrk="1" hangingPunct="1">
              <a:lnSpc>
                <a:spcPct val="80000"/>
              </a:lnSpc>
            </a:pPr>
            <a:r>
              <a:rPr lang="en-US" altLang="en-US" sz="3200" smtClean="0"/>
              <a:t>Aggregated grain–more summarized</a:t>
            </a:r>
          </a:p>
          <a:p>
            <a:pPr lvl="1" eaLnBrk="1" hangingPunct="1">
              <a:lnSpc>
                <a:spcPct val="80000"/>
              </a:lnSpc>
            </a:pPr>
            <a:r>
              <a:rPr lang="en-US" altLang="en-US" sz="3200" smtClean="0"/>
              <a:t>Finer grains </a:t>
            </a:r>
            <a:r>
              <a:rPr lang="en-US" altLang="en-US" sz="3200" smtClean="0">
                <a:sym typeface="Wingdings" pitchFamily="2" charset="2"/>
              </a:rPr>
              <a:t> better </a:t>
            </a:r>
            <a:r>
              <a:rPr lang="en-US" altLang="en-US" sz="3200" b="1" i="1" smtClean="0">
                <a:sym typeface="Wingdings" pitchFamily="2" charset="2"/>
              </a:rPr>
              <a:t>market basket analysis</a:t>
            </a:r>
            <a:r>
              <a:rPr lang="en-US" altLang="en-US" sz="3200" smtClean="0">
                <a:sym typeface="Wingdings" pitchFamily="2" charset="2"/>
              </a:rPr>
              <a:t> capability</a:t>
            </a:r>
          </a:p>
          <a:p>
            <a:pPr lvl="1" eaLnBrk="1" hangingPunct="1">
              <a:lnSpc>
                <a:spcPct val="80000"/>
              </a:lnSpc>
            </a:pPr>
            <a:r>
              <a:rPr lang="en-US" altLang="en-US" sz="3200" smtClean="0">
                <a:sym typeface="Wingdings" pitchFamily="2" charset="2"/>
              </a:rPr>
              <a:t>Finer grain  more dimension tables, more rows in fact table</a:t>
            </a:r>
            <a:endParaRPr lang="en-US" altLang="en-US" sz="4000" smtClean="0">
              <a:sym typeface="Wingdings" pitchFamily="2" charset="2"/>
            </a:endParaRPr>
          </a:p>
          <a:p>
            <a:pPr lvl="1" eaLnBrk="1" hangingPunct="1">
              <a:lnSpc>
                <a:spcPct val="80000"/>
              </a:lnSpc>
            </a:pPr>
            <a:r>
              <a:rPr lang="en-US" altLang="en-US" sz="3200" smtClean="0">
                <a:sym typeface="Wingdings" pitchFamily="2" charset="2"/>
              </a:rPr>
              <a:t>In Web-based commerce, finest granularity is a click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838200"/>
          </a:xfrm>
        </p:spPr>
        <p:txBody>
          <a:bodyPr/>
          <a:lstStyle/>
          <a:p>
            <a:pPr>
              <a:defRPr/>
            </a:pPr>
            <a:r>
              <a:rPr dirty="0" smtClean="0"/>
              <a:t>Duration of the Database</a:t>
            </a:r>
            <a:endParaRPr dirty="0"/>
          </a:p>
        </p:txBody>
      </p:sp>
      <p:sp>
        <p:nvSpPr>
          <p:cNvPr id="37891" name="Content Placeholder 2"/>
          <p:cNvSpPr>
            <a:spLocks noGrp="1"/>
          </p:cNvSpPr>
          <p:nvPr>
            <p:ph idx="1"/>
          </p:nvPr>
        </p:nvSpPr>
        <p:spPr/>
        <p:txBody>
          <a:bodyPr/>
          <a:lstStyle/>
          <a:p>
            <a:pPr lvl="1" eaLnBrk="1" hangingPunct="1">
              <a:lnSpc>
                <a:spcPct val="80000"/>
              </a:lnSpc>
            </a:pPr>
            <a:r>
              <a:rPr lang="en-US" altLang="en-US" smtClean="0"/>
              <a:t>Natural duration–13 months or 5 quarters</a:t>
            </a:r>
          </a:p>
          <a:p>
            <a:pPr lvl="1" eaLnBrk="1" hangingPunct="1">
              <a:lnSpc>
                <a:spcPct val="80000"/>
              </a:lnSpc>
              <a:buFont typeface="Wingdings" pitchFamily="2" charset="2"/>
              <a:buNone/>
            </a:pPr>
            <a:endParaRPr lang="en-US" altLang="en-US" smtClean="0"/>
          </a:p>
          <a:p>
            <a:pPr lvl="1" eaLnBrk="1" hangingPunct="1">
              <a:lnSpc>
                <a:spcPct val="80000"/>
              </a:lnSpc>
            </a:pPr>
            <a:r>
              <a:rPr lang="en-US" altLang="en-US" smtClean="0"/>
              <a:t>Financial institutions may need longer duration</a:t>
            </a:r>
          </a:p>
          <a:p>
            <a:pPr lvl="1" eaLnBrk="1" hangingPunct="1">
              <a:lnSpc>
                <a:spcPct val="80000"/>
              </a:lnSpc>
              <a:buFont typeface="Wingdings" pitchFamily="2" charset="2"/>
              <a:buNone/>
            </a:pPr>
            <a:endParaRPr lang="en-US" altLang="en-US" smtClean="0"/>
          </a:p>
          <a:p>
            <a:pPr lvl="1" eaLnBrk="1" hangingPunct="1">
              <a:lnSpc>
                <a:spcPct val="80000"/>
              </a:lnSpc>
            </a:pPr>
            <a:r>
              <a:rPr lang="en-US" altLang="en-US" smtClean="0"/>
              <a:t>Older data is more difficult to source and cleanse</a:t>
            </a:r>
          </a:p>
          <a:p>
            <a:pPr eaLnBrk="1" hangingPunct="1"/>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609600" y="533400"/>
            <a:ext cx="8077200" cy="609600"/>
          </a:xfrm>
        </p:spPr>
        <p:txBody>
          <a:bodyPr/>
          <a:lstStyle/>
          <a:p>
            <a:pPr>
              <a:lnSpc>
                <a:spcPct val="80000"/>
              </a:lnSpc>
              <a:defRPr/>
            </a:pPr>
            <a:r>
              <a:rPr dirty="0" smtClean="0"/>
              <a:t>Size of Fact Table</a:t>
            </a:r>
          </a:p>
        </p:txBody>
      </p:sp>
      <p:sp>
        <p:nvSpPr>
          <p:cNvPr id="38915" name="Rectangle 3"/>
          <p:cNvSpPr>
            <a:spLocks noGrp="1" noChangeArrowheads="1"/>
          </p:cNvSpPr>
          <p:nvPr>
            <p:ph idx="1"/>
          </p:nvPr>
        </p:nvSpPr>
        <p:spPr>
          <a:xfrm>
            <a:off x="0" y="1371600"/>
            <a:ext cx="8839200" cy="2514600"/>
          </a:xfrm>
        </p:spPr>
        <p:txBody>
          <a:bodyPr/>
          <a:lstStyle/>
          <a:p>
            <a:pPr eaLnBrk="1" hangingPunct="1">
              <a:lnSpc>
                <a:spcPct val="80000"/>
              </a:lnSpc>
            </a:pPr>
            <a:r>
              <a:rPr lang="en-US" altLang="en-US" sz="2800" smtClean="0"/>
              <a:t>Depends on the number of dimensions and the grain of the fact table</a:t>
            </a:r>
          </a:p>
          <a:p>
            <a:pPr eaLnBrk="1" hangingPunct="1">
              <a:lnSpc>
                <a:spcPct val="80000"/>
              </a:lnSpc>
            </a:pPr>
            <a:r>
              <a:rPr lang="en-US" altLang="en-US" sz="2800" smtClean="0"/>
              <a:t>Number of rows  = product of number of possible values for each dimension associated with the fact table</a:t>
            </a:r>
          </a:p>
          <a:p>
            <a:pPr eaLnBrk="1" hangingPunct="1">
              <a:lnSpc>
                <a:spcPct val="80000"/>
              </a:lnSpc>
            </a:pPr>
            <a:r>
              <a:rPr lang="en-US" altLang="en-US" sz="2800" smtClean="0"/>
              <a:t>Example: Assume the following for Figure 9-11:</a:t>
            </a:r>
          </a:p>
          <a:p>
            <a:pPr eaLnBrk="1" hangingPunct="1">
              <a:lnSpc>
                <a:spcPct val="80000"/>
              </a:lnSpc>
            </a:pPr>
            <a:endParaRPr lang="en-US" altLang="en-US" sz="2800" smtClean="0"/>
          </a:p>
          <a:p>
            <a:pPr eaLnBrk="1" hangingPunct="1">
              <a:lnSpc>
                <a:spcPct val="80000"/>
              </a:lnSpc>
            </a:pPr>
            <a:endParaRPr lang="en-US" altLang="en-US" sz="2800" smtClean="0"/>
          </a:p>
          <a:p>
            <a:pPr eaLnBrk="1" hangingPunct="1">
              <a:lnSpc>
                <a:spcPct val="80000"/>
              </a:lnSpc>
            </a:pPr>
            <a:r>
              <a:rPr lang="en-US" altLang="en-US" sz="2800" smtClean="0"/>
              <a:t>Total rows calculated as follows (assuming only half the products record sales for a given month):</a:t>
            </a:r>
          </a:p>
          <a:p>
            <a:pPr eaLnBrk="1" hangingPunct="1">
              <a:lnSpc>
                <a:spcPct val="80000"/>
              </a:lnSpc>
            </a:pPr>
            <a:endParaRPr lang="en-US" altLang="en-US" sz="2800" smtClean="0"/>
          </a:p>
          <a:p>
            <a:pPr lvl="1" eaLnBrk="1" hangingPunct="1">
              <a:lnSpc>
                <a:spcPct val="80000"/>
              </a:lnSpc>
            </a:pPr>
            <a:endParaRPr lang="en-US" altLang="en-US" sz="1400" smtClean="0"/>
          </a:p>
        </p:txBody>
      </p:sp>
      <p:pic>
        <p:nvPicPr>
          <p:cNvPr id="3891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7600"/>
            <a:ext cx="63246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0"/>
            <a:ext cx="74803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9-12  Modeling dates</a:t>
            </a:r>
          </a:p>
        </p:txBody>
      </p:sp>
      <p:sp>
        <p:nvSpPr>
          <p:cNvPr id="39940" name="Text Box 3"/>
          <p:cNvSpPr txBox="1">
            <a:spLocks noChangeArrowheads="1"/>
          </p:cNvSpPr>
          <p:nvPr/>
        </p:nvSpPr>
        <p:spPr bwMode="auto">
          <a:xfrm>
            <a:off x="2438400" y="5326063"/>
            <a:ext cx="5032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Fact tables contain time-period data</a:t>
            </a:r>
          </a:p>
          <a:p>
            <a:pPr eaLnBrk="1" hangingPunct="1"/>
            <a:r>
              <a:rPr lang="en-US" altLang="en-US" sz="2400">
                <a:solidFill>
                  <a:srgbClr val="990000"/>
                </a:solidFill>
                <a:cs typeface="Tahoma" pitchFamily="34" charset="0"/>
                <a:sym typeface="Wingdings" pitchFamily="2" charset="2"/>
              </a:rPr>
              <a:t> Date dimensions are important</a:t>
            </a:r>
            <a:endParaRPr lang="en-US" altLang="en-US" sz="2400">
              <a:solidFill>
                <a:srgbClr val="990000"/>
              </a:solidFill>
              <a:cs typeface="Tahoma" pitchFamily="34" charset="0"/>
            </a:endParaRPr>
          </a:p>
        </p:txBody>
      </p:sp>
      <p:pic>
        <p:nvPicPr>
          <p:cNvPr id="2" name="Picture 1"/>
          <p:cNvPicPr>
            <a:picLocks noChangeAspect="1"/>
          </p:cNvPicPr>
          <p:nvPr/>
        </p:nvPicPr>
        <p:blipFill>
          <a:blip r:embed="rId3"/>
          <a:stretch>
            <a:fillRect/>
          </a:stretch>
        </p:blipFill>
        <p:spPr>
          <a:xfrm>
            <a:off x="381000" y="1295400"/>
            <a:ext cx="8229600" cy="402036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381000"/>
            <a:ext cx="7772400" cy="838200"/>
          </a:xfrm>
        </p:spPr>
        <p:txBody>
          <a:bodyPr/>
          <a:lstStyle/>
          <a:p>
            <a:pPr>
              <a:defRPr/>
            </a:pPr>
            <a:r>
              <a:rPr dirty="0" smtClean="0"/>
              <a:t>Definitions</a:t>
            </a:r>
          </a:p>
        </p:txBody>
      </p:sp>
      <p:sp>
        <p:nvSpPr>
          <p:cNvPr id="13315" name="Rectangle 3"/>
          <p:cNvSpPr>
            <a:spLocks noGrp="1" noChangeArrowheads="1"/>
          </p:cNvSpPr>
          <p:nvPr>
            <p:ph idx="1"/>
          </p:nvPr>
        </p:nvSpPr>
        <p:spPr>
          <a:xfrm>
            <a:off x="685800" y="1143000"/>
            <a:ext cx="7772400" cy="5181600"/>
          </a:xfrm>
        </p:spPr>
        <p:txBody>
          <a:bodyPr/>
          <a:lstStyle/>
          <a:p>
            <a:pPr eaLnBrk="1" hangingPunct="1">
              <a:spcBef>
                <a:spcPts val="600"/>
              </a:spcBef>
            </a:pPr>
            <a:r>
              <a:rPr lang="en-US" altLang="en-US" sz="2800" b="1" smtClean="0"/>
              <a:t>Data Warehouse</a:t>
            </a:r>
            <a:r>
              <a:rPr lang="en-US" altLang="en-US" sz="2800" smtClean="0"/>
              <a:t> </a:t>
            </a:r>
          </a:p>
          <a:p>
            <a:pPr lvl="1" eaLnBrk="1" hangingPunct="1">
              <a:spcBef>
                <a:spcPts val="600"/>
              </a:spcBef>
            </a:pPr>
            <a:r>
              <a:rPr lang="en-US" altLang="en-US" sz="2400" smtClean="0"/>
              <a:t>A subject-oriented, integrated, time-variant, non-updatable collection of data used in support of management decision-making processes</a:t>
            </a:r>
          </a:p>
          <a:p>
            <a:pPr lvl="2" eaLnBrk="1" hangingPunct="1">
              <a:spcBef>
                <a:spcPts val="600"/>
              </a:spcBef>
            </a:pPr>
            <a:r>
              <a:rPr lang="en-US" altLang="en-US" sz="2200" b="1" i="1" smtClean="0"/>
              <a:t>Subject-oriented:</a:t>
            </a:r>
            <a:r>
              <a:rPr lang="en-US" altLang="en-US" sz="2200" smtClean="0"/>
              <a:t> e.g. customers, patients, students, products</a:t>
            </a:r>
          </a:p>
          <a:p>
            <a:pPr lvl="2" eaLnBrk="1" hangingPunct="1">
              <a:spcBef>
                <a:spcPts val="600"/>
              </a:spcBef>
            </a:pPr>
            <a:r>
              <a:rPr lang="en-US" altLang="en-US" sz="2200" b="1" i="1" smtClean="0"/>
              <a:t>Integrated: </a:t>
            </a:r>
            <a:r>
              <a:rPr lang="en-US" altLang="en-US" sz="2200" smtClean="0"/>
              <a:t>consistent naming conventions, formats, encoding structures; from multiple data sources</a:t>
            </a:r>
          </a:p>
          <a:p>
            <a:pPr lvl="2" eaLnBrk="1" hangingPunct="1">
              <a:spcBef>
                <a:spcPts val="600"/>
              </a:spcBef>
            </a:pPr>
            <a:r>
              <a:rPr lang="en-US" altLang="en-US" sz="2200" b="1" i="1" smtClean="0"/>
              <a:t>Time-variant: </a:t>
            </a:r>
            <a:r>
              <a:rPr lang="en-US" altLang="en-US" sz="2200" smtClean="0"/>
              <a:t>can study trends and changes</a:t>
            </a:r>
          </a:p>
          <a:p>
            <a:pPr lvl="2" eaLnBrk="1" hangingPunct="1">
              <a:spcBef>
                <a:spcPts val="600"/>
              </a:spcBef>
            </a:pPr>
            <a:r>
              <a:rPr lang="en-US" altLang="en-US" sz="2200" b="1" i="1" smtClean="0"/>
              <a:t>Non-updatable: </a:t>
            </a:r>
            <a:r>
              <a:rPr lang="en-US" altLang="en-US" sz="2200" smtClean="0"/>
              <a:t>read-only, periodically refreshed</a:t>
            </a:r>
          </a:p>
          <a:p>
            <a:pPr eaLnBrk="1" hangingPunct="1">
              <a:spcBef>
                <a:spcPts val="600"/>
              </a:spcBef>
            </a:pPr>
            <a:r>
              <a:rPr lang="en-US" altLang="en-US" sz="2800" b="1" smtClean="0"/>
              <a:t>Data Mart</a:t>
            </a:r>
            <a:endParaRPr lang="en-US" altLang="en-US" sz="2800" smtClean="0"/>
          </a:p>
          <a:p>
            <a:pPr lvl="1" eaLnBrk="1" hangingPunct="1">
              <a:spcBef>
                <a:spcPts val="600"/>
              </a:spcBef>
            </a:pPr>
            <a:r>
              <a:rPr lang="en-US" altLang="en-US" sz="2400" smtClean="0"/>
              <a:t>A data warehouse that is limited in scope</a:t>
            </a:r>
          </a:p>
          <a:p>
            <a:pPr lvl="1" eaLnBrk="1" hangingPunct="1">
              <a:lnSpc>
                <a:spcPct val="90000"/>
              </a:lnSpc>
              <a:buFont typeface="Wingdings" pitchFamily="2" charset="2"/>
              <a:buNone/>
            </a:pPr>
            <a:endParaRPr lang="en-US" altLang="en-US" sz="2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normAutofit/>
          </a:bodyPr>
          <a:lstStyle/>
          <a:p>
            <a:pPr>
              <a:defRPr/>
            </a:pPr>
            <a:r>
              <a:rPr dirty="0" smtClean="0"/>
              <a:t>Variations of the Star Schema</a:t>
            </a:r>
            <a:endParaRPr dirty="0"/>
          </a:p>
        </p:txBody>
      </p:sp>
      <p:sp>
        <p:nvSpPr>
          <p:cNvPr id="40963" name="Content Placeholder 2"/>
          <p:cNvSpPr>
            <a:spLocks noGrp="1"/>
          </p:cNvSpPr>
          <p:nvPr>
            <p:ph idx="1"/>
          </p:nvPr>
        </p:nvSpPr>
        <p:spPr>
          <a:xfrm>
            <a:off x="457200" y="1066800"/>
            <a:ext cx="8229600" cy="4114800"/>
          </a:xfrm>
        </p:spPr>
        <p:txBody>
          <a:bodyPr/>
          <a:lstStyle/>
          <a:p>
            <a:pPr eaLnBrk="1" hangingPunct="1"/>
            <a:r>
              <a:rPr lang="en-US" altLang="en-US" smtClean="0"/>
              <a:t>Multiple Facts Tables</a:t>
            </a:r>
          </a:p>
          <a:p>
            <a:pPr lvl="1" eaLnBrk="1" hangingPunct="1"/>
            <a:r>
              <a:rPr lang="en-US" altLang="en-US" sz="2600" smtClean="0"/>
              <a:t>Can improve performance</a:t>
            </a:r>
          </a:p>
          <a:p>
            <a:pPr lvl="1" eaLnBrk="1" hangingPunct="1"/>
            <a:r>
              <a:rPr lang="en-US" altLang="en-US" sz="2600" smtClean="0"/>
              <a:t>Often used to store facts for different combinations of dimensions</a:t>
            </a:r>
          </a:p>
          <a:p>
            <a:pPr lvl="1" eaLnBrk="1" hangingPunct="1"/>
            <a:r>
              <a:rPr lang="en-US" altLang="en-US" sz="2600" smtClean="0"/>
              <a:t>Conformed dimensions</a:t>
            </a:r>
          </a:p>
          <a:p>
            <a:pPr eaLnBrk="1" hangingPunct="1"/>
            <a:r>
              <a:rPr lang="en-US" altLang="en-US" smtClean="0"/>
              <a:t>Factless Facts Tables</a:t>
            </a:r>
          </a:p>
          <a:p>
            <a:pPr lvl="1" eaLnBrk="1" hangingPunct="1"/>
            <a:r>
              <a:rPr lang="en-US" altLang="en-US" sz="2600" smtClean="0"/>
              <a:t>No nonkey data, but foreign keys for associated dimensions</a:t>
            </a:r>
          </a:p>
          <a:p>
            <a:pPr lvl="1" eaLnBrk="1" hangingPunct="1"/>
            <a:r>
              <a:rPr lang="en-US" altLang="en-US" sz="2600" smtClean="0"/>
              <a:t>Used for:</a:t>
            </a:r>
          </a:p>
          <a:p>
            <a:pPr lvl="2" eaLnBrk="1" hangingPunct="1"/>
            <a:r>
              <a:rPr lang="en-US" altLang="en-US" smtClean="0"/>
              <a:t>Tracking events</a:t>
            </a:r>
          </a:p>
          <a:p>
            <a:pPr lvl="2" eaLnBrk="1" hangingPunct="1"/>
            <a:r>
              <a:rPr lang="en-US" altLang="en-US" smtClean="0"/>
              <a:t>Inventory coverage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687863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9-13  Conformed dimensions</a:t>
            </a:r>
          </a:p>
        </p:txBody>
      </p:sp>
      <p:sp>
        <p:nvSpPr>
          <p:cNvPr id="41989" name="Text Box 4"/>
          <p:cNvSpPr txBox="1">
            <a:spLocks noChangeArrowheads="1"/>
          </p:cNvSpPr>
          <p:nvPr/>
        </p:nvSpPr>
        <p:spPr bwMode="auto">
          <a:xfrm>
            <a:off x="7162800" y="3200400"/>
            <a:ext cx="19812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a:solidFill>
                  <a:srgbClr val="990000"/>
                </a:solidFill>
                <a:cs typeface="Tahoma" pitchFamily="34" charset="0"/>
              </a:rPr>
              <a:t>Conformed dimension   </a:t>
            </a:r>
            <a:r>
              <a:rPr lang="en-US" altLang="en-US">
                <a:solidFill>
                  <a:srgbClr val="990000"/>
                </a:solidFill>
                <a:cs typeface="Tahoma" pitchFamily="34" charset="0"/>
              </a:rPr>
              <a:t>Associated with multiple fact tables</a:t>
            </a:r>
          </a:p>
        </p:txBody>
      </p:sp>
      <p:sp>
        <p:nvSpPr>
          <p:cNvPr id="41990" name="Rectangle 7"/>
          <p:cNvSpPr>
            <a:spLocks noChangeArrowheads="1"/>
          </p:cNvSpPr>
          <p:nvPr/>
        </p:nvSpPr>
        <p:spPr bwMode="auto">
          <a:xfrm>
            <a:off x="1295400" y="1219200"/>
            <a:ext cx="532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Two fact tables </a:t>
            </a:r>
            <a:r>
              <a:rPr lang="en-US" altLang="en-US">
                <a:solidFill>
                  <a:srgbClr val="990000"/>
                </a:solidFill>
                <a:cs typeface="Tahoma" pitchFamily="34" charset="0"/>
                <a:sym typeface="Wingdings" pitchFamily="2" charset="2"/>
              </a:rPr>
              <a:t> two (connected) start schemas.</a:t>
            </a:r>
            <a:endParaRPr lang="en-US" altLang="en-US"/>
          </a:p>
        </p:txBody>
      </p:sp>
      <p:sp>
        <p:nvSpPr>
          <p:cNvPr id="10" name="Rounded Rectangle 9"/>
          <p:cNvSpPr/>
          <p:nvPr/>
        </p:nvSpPr>
        <p:spPr>
          <a:xfrm>
            <a:off x="609600" y="1752600"/>
            <a:ext cx="6019800" cy="2438400"/>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ounded Rectangle 10"/>
          <p:cNvSpPr/>
          <p:nvPr/>
        </p:nvSpPr>
        <p:spPr>
          <a:xfrm>
            <a:off x="762000" y="3733800"/>
            <a:ext cx="6019800" cy="2286000"/>
          </a:xfrm>
          <a:prstGeom prst="roundRect">
            <a:avLst/>
          </a:prstGeom>
          <a:solidFill>
            <a:srgbClr val="92D05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p:cNvSpPr txBox="1">
            <a:spLocks noChangeArrowheads="1"/>
          </p:cNvSpPr>
          <p:nvPr/>
        </p:nvSpPr>
        <p:spPr bwMode="auto">
          <a:xfrm>
            <a:off x="381000" y="617538"/>
            <a:ext cx="8001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Figure 9-14a  Factless fact table showing occurrence of an event</a:t>
            </a:r>
          </a:p>
        </p:txBody>
      </p:sp>
      <p:pic>
        <p:nvPicPr>
          <p:cNvPr id="43012"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7579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11"/>
          <p:cNvSpPr>
            <a:spLocks noChangeArrowheads="1"/>
          </p:cNvSpPr>
          <p:nvPr/>
        </p:nvSpPr>
        <p:spPr bwMode="auto">
          <a:xfrm>
            <a:off x="3657600" y="1600200"/>
            <a:ext cx="2203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No data in fact table, just keys associating dimension records</a:t>
            </a:r>
            <a:endParaRPr lang="en-US" altLang="en-US"/>
          </a:p>
        </p:txBody>
      </p:sp>
      <p:sp>
        <p:nvSpPr>
          <p:cNvPr id="43014" name="Rectangle 12"/>
          <p:cNvSpPr>
            <a:spLocks noChangeArrowheads="1"/>
          </p:cNvSpPr>
          <p:nvPr/>
        </p:nvSpPr>
        <p:spPr bwMode="auto">
          <a:xfrm>
            <a:off x="3733800" y="4419600"/>
            <a:ext cx="2203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Fact table forms an n-ary relationship between dimensions</a:t>
            </a:r>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077200" cy="838200"/>
          </a:xfrm>
        </p:spPr>
        <p:txBody>
          <a:bodyPr>
            <a:normAutofit fontScale="90000"/>
          </a:bodyPr>
          <a:lstStyle/>
          <a:p>
            <a:pPr>
              <a:defRPr/>
            </a:pPr>
            <a:r>
              <a:rPr dirty="0" smtClean="0"/>
              <a:t>Normalizing Dimension Tables</a:t>
            </a:r>
            <a:br>
              <a:rPr dirty="0" smtClean="0"/>
            </a:br>
            <a:endParaRPr dirty="0"/>
          </a:p>
        </p:txBody>
      </p:sp>
      <p:sp>
        <p:nvSpPr>
          <p:cNvPr id="44035" name="Content Placeholder 2"/>
          <p:cNvSpPr>
            <a:spLocks noGrp="1"/>
          </p:cNvSpPr>
          <p:nvPr>
            <p:ph idx="1"/>
          </p:nvPr>
        </p:nvSpPr>
        <p:spPr>
          <a:xfrm>
            <a:off x="152400" y="1143000"/>
            <a:ext cx="8839200" cy="4114800"/>
          </a:xfrm>
        </p:spPr>
        <p:txBody>
          <a:bodyPr/>
          <a:lstStyle/>
          <a:p>
            <a:pPr eaLnBrk="1" hangingPunct="1"/>
            <a:r>
              <a:rPr lang="en-US" altLang="en-US" sz="2800" smtClean="0"/>
              <a:t>Multivalued Dimensions</a:t>
            </a:r>
          </a:p>
          <a:p>
            <a:pPr lvl="1" eaLnBrk="1" hangingPunct="1"/>
            <a:r>
              <a:rPr lang="en-US" altLang="en-US" sz="2400" smtClean="0"/>
              <a:t>Facts qualified by a set of values for the same business subject</a:t>
            </a:r>
          </a:p>
          <a:p>
            <a:pPr lvl="1" eaLnBrk="1" hangingPunct="1"/>
            <a:r>
              <a:rPr lang="en-US" altLang="en-US" sz="2400" smtClean="0"/>
              <a:t>Normalization involves creating a table for an associative entity between dimensions</a:t>
            </a:r>
          </a:p>
          <a:p>
            <a:pPr eaLnBrk="1" hangingPunct="1"/>
            <a:r>
              <a:rPr lang="en-US" altLang="en-US" sz="2800" smtClean="0"/>
              <a:t>Hierarchies</a:t>
            </a:r>
          </a:p>
          <a:p>
            <a:pPr lvl="1" eaLnBrk="1" hangingPunct="1"/>
            <a:r>
              <a:rPr lang="en-US" altLang="en-US" sz="2400" smtClean="0"/>
              <a:t>Sometimes a dimension forms a natural, fixed depth hierarchy</a:t>
            </a:r>
          </a:p>
          <a:p>
            <a:pPr lvl="1" eaLnBrk="1" hangingPunct="1"/>
            <a:r>
              <a:rPr lang="en-US" altLang="en-US" sz="2400" smtClean="0"/>
              <a:t>Design options</a:t>
            </a:r>
          </a:p>
          <a:p>
            <a:pPr lvl="2" eaLnBrk="1" hangingPunct="1"/>
            <a:r>
              <a:rPr lang="en-US" altLang="en-US" sz="2100" smtClean="0"/>
              <a:t>Include all information for each level in a single denormalized table</a:t>
            </a:r>
          </a:p>
          <a:p>
            <a:pPr lvl="2" eaLnBrk="1" hangingPunct="1"/>
            <a:r>
              <a:rPr lang="en-US" altLang="en-US" sz="2100" smtClean="0"/>
              <a:t>Normalize the dimension into a nested set of 1:M table relationships</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9-15  Multivalued dimension</a:t>
            </a:r>
          </a:p>
        </p:txBody>
      </p:sp>
      <p:sp>
        <p:nvSpPr>
          <p:cNvPr id="45060" name="Text Box 4"/>
          <p:cNvSpPr txBox="1">
            <a:spLocks noChangeArrowheads="1"/>
          </p:cNvSpPr>
          <p:nvPr/>
        </p:nvSpPr>
        <p:spPr bwMode="auto">
          <a:xfrm>
            <a:off x="1676400" y="5418138"/>
            <a:ext cx="59436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a:solidFill>
                  <a:srgbClr val="990000"/>
                </a:solidFill>
                <a:cs typeface="Tahoma" pitchFamily="34" charset="0"/>
              </a:rPr>
              <a:t>Helper table </a:t>
            </a:r>
            <a:r>
              <a:rPr lang="en-US" altLang="en-US">
                <a:solidFill>
                  <a:srgbClr val="990000"/>
                </a:solidFill>
                <a:cs typeface="Tahoma" pitchFamily="34" charset="0"/>
              </a:rPr>
              <a:t>is an associative entity that implements a M:N relationship between dimension and fact.</a:t>
            </a:r>
          </a:p>
        </p:txBody>
      </p:sp>
      <p:pic>
        <p:nvPicPr>
          <p:cNvPr id="45061"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74676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3915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9-16  Fixed product hierarchy</a:t>
            </a:r>
          </a:p>
        </p:txBody>
      </p:sp>
      <p:sp>
        <p:nvSpPr>
          <p:cNvPr id="46085" name="Text Box 4"/>
          <p:cNvSpPr txBox="1">
            <a:spLocks noChangeArrowheads="1"/>
          </p:cNvSpPr>
          <p:nvPr/>
        </p:nvSpPr>
        <p:spPr bwMode="auto">
          <a:xfrm>
            <a:off x="1143000" y="3581400"/>
            <a:ext cx="563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a:solidFill>
                  <a:srgbClr val="990000"/>
                </a:solidFill>
                <a:cs typeface="Tahoma" pitchFamily="34" charset="0"/>
              </a:rPr>
              <a:t>Dimension hierarchies </a:t>
            </a:r>
            <a:r>
              <a:rPr lang="en-US" altLang="en-US">
                <a:solidFill>
                  <a:srgbClr val="990000"/>
                </a:solidFill>
                <a:cs typeface="Tahoma" pitchFamily="34" charset="0"/>
              </a:rPr>
              <a:t>help to provide levels of aggregation for users wanting summary information in a data warehouse.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dirty="0" smtClean="0"/>
              <a:t>Slowly Changing Dimensions (SCD)</a:t>
            </a:r>
            <a:endParaRPr dirty="0"/>
          </a:p>
        </p:txBody>
      </p:sp>
      <p:sp>
        <p:nvSpPr>
          <p:cNvPr id="47107" name="Content Placeholder 2"/>
          <p:cNvSpPr>
            <a:spLocks noGrp="1"/>
          </p:cNvSpPr>
          <p:nvPr>
            <p:ph idx="1"/>
          </p:nvPr>
        </p:nvSpPr>
        <p:spPr>
          <a:xfrm>
            <a:off x="228600" y="1143000"/>
            <a:ext cx="8686800" cy="4525963"/>
          </a:xfrm>
        </p:spPr>
        <p:txBody>
          <a:bodyPr/>
          <a:lstStyle/>
          <a:p>
            <a:pPr eaLnBrk="1" hangingPunct="1"/>
            <a:r>
              <a:rPr lang="en-US" altLang="en-US" sz="2800" dirty="0" smtClean="0"/>
              <a:t>How to maintain knowledge of the past </a:t>
            </a:r>
          </a:p>
          <a:p>
            <a:pPr eaLnBrk="1" hangingPunct="1"/>
            <a:r>
              <a:rPr lang="en-US" altLang="en-US" sz="2800" dirty="0" smtClean="0"/>
              <a:t>Kimball’s approaches:</a:t>
            </a:r>
          </a:p>
          <a:p>
            <a:pPr lvl="1" eaLnBrk="1" hangingPunct="1"/>
            <a:r>
              <a:rPr lang="en-US" altLang="en-US" dirty="0" smtClean="0"/>
              <a:t>Type 1: just replace old data with new (lose historical data)</a:t>
            </a:r>
          </a:p>
          <a:p>
            <a:pPr lvl="1" eaLnBrk="1" hangingPunct="1"/>
            <a:r>
              <a:rPr lang="en-US" altLang="en-US" dirty="0" smtClean="0"/>
              <a:t>Type 2: for each changing attribute, create a current value field and several old-valued fields (multivalued)</a:t>
            </a:r>
          </a:p>
          <a:p>
            <a:pPr lvl="1" eaLnBrk="1" hangingPunct="1"/>
            <a:r>
              <a:rPr lang="en-US" altLang="en-US" dirty="0" smtClean="0"/>
              <a:t>Type 3: create a new dimension table row each time the dimension object changes, with all dimension characteristics at the time of change. Most common approach</a:t>
            </a:r>
          </a:p>
          <a:p>
            <a:pPr eaLnBrk="1" hangingPunct="1"/>
            <a:endParaRPr lang="en-US" altLang="en-US" sz="2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304800" y="528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Figure 9-18  Example of Type 2 SCD Customer dimension table</a:t>
            </a:r>
          </a:p>
        </p:txBody>
      </p:sp>
      <p:sp>
        <p:nvSpPr>
          <p:cNvPr id="48132" name="Text Box 4"/>
          <p:cNvSpPr txBox="1">
            <a:spLocks noChangeArrowheads="1"/>
          </p:cNvSpPr>
          <p:nvPr/>
        </p:nvSpPr>
        <p:spPr bwMode="auto">
          <a:xfrm>
            <a:off x="990600" y="3781425"/>
            <a:ext cx="7162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The dimension table contains several records for the same customer. The specific customer record to use depends on the key and the date of the fact, which should be between start and end dates of the SCD customer record.</a:t>
            </a:r>
          </a:p>
        </p:txBody>
      </p:sp>
      <p:pic>
        <p:nvPicPr>
          <p:cNvPr id="48133"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371600"/>
            <a:ext cx="53340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9"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334000"/>
            <a:ext cx="63436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304800" y="528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Figure 9-19  Dimension segmentation</a:t>
            </a:r>
          </a:p>
        </p:txBody>
      </p:sp>
      <p:sp>
        <p:nvSpPr>
          <p:cNvPr id="49156" name="Text Box 4"/>
          <p:cNvSpPr txBox="1">
            <a:spLocks noChangeArrowheads="1"/>
          </p:cNvSpPr>
          <p:nvPr/>
        </p:nvSpPr>
        <p:spPr bwMode="auto">
          <a:xfrm>
            <a:off x="762000" y="1066800"/>
            <a:ext cx="716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For rapidly changing attributes (hot attributes), Type 2 SCD approach creates too many rows and too much redundant data. Use segmentation instead.</a:t>
            </a:r>
          </a:p>
        </p:txBody>
      </p:sp>
      <p:pic>
        <p:nvPicPr>
          <p:cNvPr id="49157" name="Picture 7" descr="Nona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5867400"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10 Essential Rules for Dimensional Modeling</a:t>
            </a:r>
          </a:p>
        </p:txBody>
      </p:sp>
      <p:sp>
        <p:nvSpPr>
          <p:cNvPr id="50179" name="Content Placeholder 10"/>
          <p:cNvSpPr>
            <a:spLocks noGrp="1"/>
          </p:cNvSpPr>
          <p:nvPr>
            <p:ph sz="half" idx="1"/>
          </p:nvPr>
        </p:nvSpPr>
        <p:spPr>
          <a:xfrm>
            <a:off x="533400" y="1905000"/>
            <a:ext cx="4038600" cy="4114800"/>
          </a:xfrm>
        </p:spPr>
        <p:txBody>
          <a:bodyPr/>
          <a:lstStyle/>
          <a:p>
            <a:pPr eaLnBrk="1" hangingPunct="1"/>
            <a:r>
              <a:rPr lang="en-US" altLang="en-US" sz="2600" smtClean="0"/>
              <a:t>Use atomic facts</a:t>
            </a:r>
          </a:p>
          <a:p>
            <a:pPr eaLnBrk="1" hangingPunct="1"/>
            <a:r>
              <a:rPr lang="en-US" altLang="en-US" sz="2600" smtClean="0"/>
              <a:t>Create single-process fact tables</a:t>
            </a:r>
          </a:p>
          <a:p>
            <a:pPr eaLnBrk="1" hangingPunct="1"/>
            <a:r>
              <a:rPr lang="en-US" altLang="en-US" sz="2600" smtClean="0"/>
              <a:t>Include a date dimension for each fact table</a:t>
            </a:r>
          </a:p>
          <a:p>
            <a:pPr eaLnBrk="1" hangingPunct="1"/>
            <a:r>
              <a:rPr lang="en-US" altLang="en-US" sz="2600" smtClean="0"/>
              <a:t>Enforce consistent grain</a:t>
            </a:r>
          </a:p>
          <a:p>
            <a:pPr eaLnBrk="1" hangingPunct="1"/>
            <a:r>
              <a:rPr lang="en-US" altLang="en-US" sz="2600" smtClean="0"/>
              <a:t>Disallow null keys in fact tables</a:t>
            </a:r>
          </a:p>
        </p:txBody>
      </p:sp>
      <p:sp>
        <p:nvSpPr>
          <p:cNvPr id="50180" name="Content Placeholder 11"/>
          <p:cNvSpPr>
            <a:spLocks noGrp="1"/>
          </p:cNvSpPr>
          <p:nvPr>
            <p:ph sz="half" idx="2"/>
          </p:nvPr>
        </p:nvSpPr>
        <p:spPr>
          <a:xfrm>
            <a:off x="4648200" y="1905000"/>
            <a:ext cx="4343400" cy="4191000"/>
          </a:xfrm>
        </p:spPr>
        <p:txBody>
          <a:bodyPr/>
          <a:lstStyle/>
          <a:p>
            <a:pPr eaLnBrk="1" hangingPunct="1">
              <a:spcBef>
                <a:spcPts val="1200"/>
              </a:spcBef>
            </a:pPr>
            <a:r>
              <a:rPr lang="en-US" altLang="en-US" sz="2600" smtClean="0"/>
              <a:t>Honor hierarchies</a:t>
            </a:r>
          </a:p>
          <a:p>
            <a:pPr eaLnBrk="1" hangingPunct="1">
              <a:spcBef>
                <a:spcPts val="1200"/>
              </a:spcBef>
            </a:pPr>
            <a:r>
              <a:rPr lang="en-US" altLang="en-US" sz="2600" smtClean="0"/>
              <a:t>Decode dimension tables</a:t>
            </a:r>
          </a:p>
          <a:p>
            <a:pPr eaLnBrk="1" hangingPunct="1">
              <a:spcBef>
                <a:spcPts val="1200"/>
              </a:spcBef>
            </a:pPr>
            <a:r>
              <a:rPr lang="en-US" altLang="en-US" sz="2600" smtClean="0"/>
              <a:t>Use surrogate keys</a:t>
            </a:r>
          </a:p>
          <a:p>
            <a:pPr eaLnBrk="1" hangingPunct="1">
              <a:spcBef>
                <a:spcPts val="1200"/>
              </a:spcBef>
            </a:pPr>
            <a:r>
              <a:rPr lang="en-US" altLang="en-US" sz="2600" smtClean="0"/>
              <a:t>Conform dimensions</a:t>
            </a:r>
          </a:p>
          <a:p>
            <a:pPr eaLnBrk="1" hangingPunct="1">
              <a:spcBef>
                <a:spcPts val="1200"/>
              </a:spcBef>
            </a:pPr>
            <a:r>
              <a:rPr lang="en-US" altLang="en-US" sz="2600" smtClean="0"/>
              <a:t>Balance requirements with actual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609600" y="304800"/>
            <a:ext cx="7772400" cy="1143000"/>
          </a:xfrm>
        </p:spPr>
        <p:txBody>
          <a:bodyPr/>
          <a:lstStyle/>
          <a:p>
            <a:pPr>
              <a:defRPr/>
            </a:pPr>
            <a:r>
              <a:rPr dirty="0" smtClean="0"/>
              <a:t>Need for Data Warehousing</a:t>
            </a:r>
          </a:p>
        </p:txBody>
      </p:sp>
      <p:sp>
        <p:nvSpPr>
          <p:cNvPr id="15363" name="Rectangle 3"/>
          <p:cNvSpPr>
            <a:spLocks noGrp="1" noChangeArrowheads="1"/>
          </p:cNvSpPr>
          <p:nvPr>
            <p:ph idx="1"/>
          </p:nvPr>
        </p:nvSpPr>
        <p:spPr>
          <a:xfrm>
            <a:off x="685800" y="1066800"/>
            <a:ext cx="7772400" cy="4724400"/>
          </a:xfrm>
        </p:spPr>
        <p:txBody>
          <a:bodyPr/>
          <a:lstStyle/>
          <a:p>
            <a:pPr eaLnBrk="1" hangingPunct="1"/>
            <a:endParaRPr lang="en-US" altLang="en-US" sz="2800" smtClean="0"/>
          </a:p>
          <a:p>
            <a:pPr eaLnBrk="1" hangingPunct="1"/>
            <a:r>
              <a:rPr lang="en-US" altLang="en-US" smtClean="0"/>
              <a:t>Integrated, company-wide view of high-quality information (from disparate databases)</a:t>
            </a:r>
          </a:p>
          <a:p>
            <a:pPr eaLnBrk="1" hangingPunct="1"/>
            <a:endParaRPr lang="en-US" altLang="en-US" smtClean="0"/>
          </a:p>
          <a:p>
            <a:pPr eaLnBrk="1" hangingPunct="1"/>
            <a:r>
              <a:rPr lang="en-US" altLang="en-US" smtClean="0"/>
              <a:t>Separation of </a:t>
            </a:r>
            <a:r>
              <a:rPr lang="en-US" altLang="en-US" i="1" smtClean="0"/>
              <a:t>operational</a:t>
            </a:r>
            <a:r>
              <a:rPr lang="en-US" altLang="en-US" smtClean="0"/>
              <a:t> and </a:t>
            </a:r>
            <a:r>
              <a:rPr lang="en-US" altLang="en-US" i="1" smtClean="0"/>
              <a:t>informational</a:t>
            </a:r>
            <a:r>
              <a:rPr lang="en-US" altLang="en-US" smtClean="0"/>
              <a:t> systems and data (for improved performance)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609600"/>
            <a:ext cx="8686800" cy="838200"/>
          </a:xfrm>
        </p:spPr>
        <p:txBody>
          <a:bodyPr>
            <a:normAutofit fontScale="90000"/>
          </a:bodyPr>
          <a:lstStyle/>
          <a:p>
            <a:r>
              <a:rPr lang="en-US" dirty="0"/>
              <a:t>The Future of Data Warehousing:</a:t>
            </a:r>
            <a:br>
              <a:rPr lang="en-US" dirty="0"/>
            </a:br>
            <a:r>
              <a:rPr lang="en-US" dirty="0"/>
              <a:t>Integration with Big Data and Analytics</a:t>
            </a:r>
            <a:endParaRPr dirty="0"/>
          </a:p>
        </p:txBody>
      </p:sp>
      <p:sp>
        <p:nvSpPr>
          <p:cNvPr id="2" name="Content Placeholder 1"/>
          <p:cNvSpPr>
            <a:spLocks noGrp="1"/>
          </p:cNvSpPr>
          <p:nvPr>
            <p:ph idx="1"/>
          </p:nvPr>
        </p:nvSpPr>
        <p:spPr>
          <a:xfrm>
            <a:off x="272441" y="1676400"/>
            <a:ext cx="8686800" cy="4525962"/>
          </a:xfrm>
        </p:spPr>
        <p:txBody>
          <a:bodyPr>
            <a:normAutofit fontScale="77500" lnSpcReduction="20000"/>
          </a:bodyPr>
          <a:lstStyle/>
          <a:p>
            <a:pPr eaLnBrk="1" fontAlgn="auto" hangingPunct="1">
              <a:spcAft>
                <a:spcPts val="0"/>
              </a:spcAft>
              <a:buFont typeface="Wingdings 2"/>
              <a:buChar char=""/>
              <a:defRPr/>
            </a:pPr>
            <a:r>
              <a:rPr lang="en-US" dirty="0" smtClean="0"/>
              <a:t>Issue </a:t>
            </a:r>
            <a:r>
              <a:rPr lang="en-US" dirty="0"/>
              <a:t>of Big Data (huge volume, often unstructured</a:t>
            </a:r>
            <a:r>
              <a:rPr lang="en-US" dirty="0" smtClean="0"/>
              <a:t>)</a:t>
            </a:r>
          </a:p>
          <a:p>
            <a:pPr eaLnBrk="1" fontAlgn="auto" hangingPunct="1">
              <a:spcAft>
                <a:spcPts val="0"/>
              </a:spcAft>
              <a:buFont typeface="Wingdings 2"/>
              <a:buChar char=""/>
              <a:defRPr/>
            </a:pPr>
            <a:r>
              <a:rPr lang="en-US" dirty="0" smtClean="0"/>
              <a:t>Speed of processing</a:t>
            </a:r>
          </a:p>
          <a:p>
            <a:pPr lvl="1" eaLnBrk="1" fontAlgn="auto" hangingPunct="1">
              <a:spcAft>
                <a:spcPts val="0"/>
              </a:spcAft>
              <a:buFont typeface="Wingdings 2"/>
              <a:buChar char=""/>
              <a:defRPr/>
            </a:pPr>
            <a:r>
              <a:rPr lang="en-US" dirty="0" smtClean="0"/>
              <a:t>Design/purchase storage, database, and networking aspects in tandem</a:t>
            </a:r>
          </a:p>
          <a:p>
            <a:pPr lvl="1" eaLnBrk="1" fontAlgn="auto" hangingPunct="1">
              <a:spcAft>
                <a:spcPts val="0"/>
              </a:spcAft>
              <a:buFont typeface="Wingdings 2"/>
              <a:buChar char=""/>
              <a:defRPr/>
            </a:pPr>
            <a:r>
              <a:rPr lang="en-US" dirty="0" smtClean="0"/>
              <a:t>Use in-memory databases (RAM instead of disk)</a:t>
            </a:r>
          </a:p>
          <a:p>
            <a:pPr lvl="1" eaLnBrk="1" fontAlgn="auto" hangingPunct="1">
              <a:spcAft>
                <a:spcPts val="0"/>
              </a:spcAft>
              <a:buFont typeface="Wingdings 2"/>
              <a:buChar char=""/>
              <a:defRPr/>
            </a:pPr>
            <a:r>
              <a:rPr lang="en-US" dirty="0" smtClean="0"/>
              <a:t>Add analytics capabilities closer to the original data sources instead of separate data warehouses</a:t>
            </a:r>
          </a:p>
          <a:p>
            <a:pPr eaLnBrk="1" fontAlgn="auto" hangingPunct="1">
              <a:spcAft>
                <a:spcPts val="0"/>
              </a:spcAft>
              <a:buFont typeface="Wingdings 2"/>
              <a:buChar char=""/>
              <a:defRPr/>
            </a:pPr>
            <a:r>
              <a:rPr lang="en-US" dirty="0" smtClean="0"/>
              <a:t>Cost of Data Storage</a:t>
            </a:r>
            <a:endParaRPr lang="en-US" dirty="0"/>
          </a:p>
          <a:p>
            <a:pPr lvl="1" eaLnBrk="1" fontAlgn="auto" hangingPunct="1">
              <a:spcAft>
                <a:spcPts val="0"/>
              </a:spcAft>
              <a:buFont typeface="Wingdings 2"/>
              <a:buChar char=""/>
              <a:defRPr/>
            </a:pPr>
            <a:r>
              <a:rPr lang="en-US" dirty="0" smtClean="0"/>
              <a:t>Move data warehouse to the cloud</a:t>
            </a:r>
          </a:p>
          <a:p>
            <a:pPr lvl="1" eaLnBrk="1" fontAlgn="auto" hangingPunct="1">
              <a:spcAft>
                <a:spcPts val="0"/>
              </a:spcAft>
              <a:buFont typeface="Wingdings 2"/>
              <a:buChar char=""/>
              <a:defRPr/>
            </a:pPr>
            <a:r>
              <a:rPr lang="en-US" dirty="0" smtClean="0"/>
              <a:t>Columnar databases optimize storage</a:t>
            </a:r>
          </a:p>
          <a:p>
            <a:pPr eaLnBrk="1" fontAlgn="auto" hangingPunct="1">
              <a:spcAft>
                <a:spcPts val="0"/>
              </a:spcAft>
              <a:buFont typeface="Wingdings 2"/>
              <a:buChar char=""/>
              <a:defRPr/>
            </a:pPr>
            <a:r>
              <a:rPr lang="en-US" dirty="0" smtClean="0"/>
              <a:t>Unstructured Data</a:t>
            </a:r>
          </a:p>
          <a:p>
            <a:pPr lvl="1" eaLnBrk="1" fontAlgn="auto" hangingPunct="1">
              <a:spcAft>
                <a:spcPts val="0"/>
              </a:spcAft>
              <a:buFont typeface="Wingdings 2"/>
              <a:buChar char=""/>
              <a:defRPr/>
            </a:pPr>
            <a:r>
              <a:rPr lang="en-US" dirty="0" err="1" smtClean="0"/>
              <a:t>NoSql</a:t>
            </a:r>
            <a:r>
              <a:rPr lang="en-US" dirty="0" smtClean="0"/>
              <a:t> “Not only SQL”</a:t>
            </a:r>
          </a:p>
          <a:p>
            <a:pPr lvl="1" eaLnBrk="1" fontAlgn="auto" hangingPunct="1">
              <a:spcAft>
                <a:spcPts val="0"/>
              </a:spcAft>
              <a:buFont typeface="Wingdings 2"/>
              <a:buChar char=""/>
              <a:defRPr/>
            </a:pPr>
            <a:r>
              <a:rPr lang="en-US" dirty="0" smtClean="0"/>
              <a:t>Hadoop</a:t>
            </a:r>
          </a:p>
          <a:p>
            <a:pPr lvl="1" eaLnBrk="1" fontAlgn="auto" hangingPunct="1">
              <a:spcAft>
                <a:spcPts val="0"/>
              </a:spcAft>
              <a:buFont typeface="Wingdings 2"/>
              <a:buChar char=""/>
              <a:defRPr/>
            </a:pPr>
            <a:endParaRPr lang="en-US" dirty="0" smtClean="0"/>
          </a:p>
          <a:p>
            <a:pPr lvl="1"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939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152400"/>
            <a:ext cx="8077200" cy="1143000"/>
          </a:xfrm>
        </p:spPr>
        <p:txBody>
          <a:bodyPr>
            <a:noAutofit/>
          </a:bodyPr>
          <a:lstStyle/>
          <a:p>
            <a:pPr>
              <a:defRPr/>
            </a:pPr>
            <a:r>
              <a:rPr dirty="0" smtClean="0"/>
              <a:t>Issues with Company-Wide View</a:t>
            </a:r>
          </a:p>
        </p:txBody>
      </p:sp>
      <p:sp>
        <p:nvSpPr>
          <p:cNvPr id="359427" name="Rectangle 3"/>
          <p:cNvSpPr>
            <a:spLocks noGrp="1" noChangeArrowheads="1"/>
          </p:cNvSpPr>
          <p:nvPr>
            <p:ph idx="1"/>
          </p:nvPr>
        </p:nvSpPr>
        <p:spPr>
          <a:xfrm>
            <a:off x="762000" y="1600200"/>
            <a:ext cx="7772400" cy="4114800"/>
          </a:xfrm>
        </p:spPr>
        <p:txBody>
          <a:bodyPr>
            <a:normAutofit lnSpcReduction="10000"/>
          </a:bodyPr>
          <a:lstStyle/>
          <a:p>
            <a:pPr eaLnBrk="1" fontAlgn="auto" hangingPunct="1">
              <a:lnSpc>
                <a:spcPct val="90000"/>
              </a:lnSpc>
              <a:spcAft>
                <a:spcPts val="0"/>
              </a:spcAft>
              <a:buFont typeface="Wingdings 2"/>
              <a:buChar char=""/>
              <a:defRPr/>
            </a:pPr>
            <a:r>
              <a:rPr lang="en-US" sz="3800" dirty="0" smtClean="0"/>
              <a:t>Inconsistent key structures</a:t>
            </a:r>
          </a:p>
          <a:p>
            <a:pPr eaLnBrk="1" fontAlgn="auto" hangingPunct="1">
              <a:lnSpc>
                <a:spcPct val="90000"/>
              </a:lnSpc>
              <a:spcAft>
                <a:spcPts val="0"/>
              </a:spcAft>
              <a:buFont typeface="Wingdings 2"/>
              <a:buChar char=""/>
              <a:defRPr/>
            </a:pPr>
            <a:r>
              <a:rPr lang="en-US" sz="3800" dirty="0" smtClean="0"/>
              <a:t>Synonyms</a:t>
            </a:r>
          </a:p>
          <a:p>
            <a:pPr eaLnBrk="1" fontAlgn="auto" hangingPunct="1">
              <a:lnSpc>
                <a:spcPct val="90000"/>
              </a:lnSpc>
              <a:spcAft>
                <a:spcPts val="0"/>
              </a:spcAft>
              <a:buFont typeface="Wingdings 2"/>
              <a:buChar char=""/>
              <a:defRPr/>
            </a:pPr>
            <a:r>
              <a:rPr lang="en-US" sz="3800" dirty="0" smtClean="0"/>
              <a:t>Free-form vs. structured fields</a:t>
            </a:r>
          </a:p>
          <a:p>
            <a:pPr eaLnBrk="1" fontAlgn="auto" hangingPunct="1">
              <a:lnSpc>
                <a:spcPct val="90000"/>
              </a:lnSpc>
              <a:spcAft>
                <a:spcPts val="0"/>
              </a:spcAft>
              <a:buFont typeface="Wingdings 2"/>
              <a:buChar char=""/>
              <a:defRPr/>
            </a:pPr>
            <a:r>
              <a:rPr lang="en-US" sz="3800" dirty="0" smtClean="0"/>
              <a:t>Inconsistent data values</a:t>
            </a:r>
          </a:p>
          <a:p>
            <a:pPr eaLnBrk="1" fontAlgn="auto" hangingPunct="1">
              <a:lnSpc>
                <a:spcPct val="90000"/>
              </a:lnSpc>
              <a:spcAft>
                <a:spcPts val="0"/>
              </a:spcAft>
              <a:buFont typeface="Wingdings 2"/>
              <a:buChar char=""/>
              <a:defRPr/>
            </a:pPr>
            <a:r>
              <a:rPr lang="en-US" sz="3800" dirty="0" smtClean="0"/>
              <a:t>Missing data</a:t>
            </a:r>
          </a:p>
          <a:p>
            <a:pPr lvl="1" eaLnBrk="1" fontAlgn="auto" hangingPunct="1">
              <a:lnSpc>
                <a:spcPct val="90000"/>
              </a:lnSpc>
              <a:spcAft>
                <a:spcPts val="0"/>
              </a:spcAft>
              <a:buFont typeface="Wingdings" pitchFamily="2" charset="2"/>
              <a:buNone/>
              <a:defRPr/>
            </a:pPr>
            <a:endParaRPr lang="en-US" sz="3600" dirty="0" smtClean="0"/>
          </a:p>
          <a:p>
            <a:pPr lvl="1" eaLnBrk="1" fontAlgn="auto" hangingPunct="1">
              <a:lnSpc>
                <a:spcPct val="90000"/>
              </a:lnSpc>
              <a:spcAft>
                <a:spcPts val="0"/>
              </a:spcAft>
              <a:buFont typeface="Wingdings" pitchFamily="2" charset="2"/>
              <a:buNone/>
              <a:defRPr/>
            </a:pPr>
            <a:r>
              <a:rPr lang="en-US" sz="3600" dirty="0" smtClean="0"/>
              <a:t>See figure 9-1 for example</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228600" y="168275"/>
            <a:ext cx="2362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9-1 Examples of heterogeneous data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4800"/>
            <a:ext cx="5715000" cy="5910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457200"/>
            <a:ext cx="7772400" cy="1143000"/>
          </a:xfrm>
        </p:spPr>
        <p:txBody>
          <a:bodyPr>
            <a:normAutofit/>
          </a:bodyPr>
          <a:lstStyle/>
          <a:p>
            <a:pPr>
              <a:defRPr/>
            </a:pPr>
            <a:r>
              <a:rPr dirty="0" smtClean="0"/>
              <a:t>Organizational Trends Motivating Data Warehouses</a:t>
            </a:r>
          </a:p>
        </p:txBody>
      </p:sp>
      <p:sp>
        <p:nvSpPr>
          <p:cNvPr id="18435" name="Rectangle 3"/>
          <p:cNvSpPr>
            <a:spLocks noGrp="1" noChangeArrowheads="1"/>
          </p:cNvSpPr>
          <p:nvPr>
            <p:ph idx="1"/>
          </p:nvPr>
        </p:nvSpPr>
        <p:spPr>
          <a:xfrm>
            <a:off x="762000" y="1905000"/>
            <a:ext cx="7772400" cy="4114800"/>
          </a:xfrm>
        </p:spPr>
        <p:txBody>
          <a:bodyPr/>
          <a:lstStyle/>
          <a:p>
            <a:pPr eaLnBrk="1" hangingPunct="1">
              <a:lnSpc>
                <a:spcPct val="90000"/>
              </a:lnSpc>
            </a:pPr>
            <a:r>
              <a:rPr lang="en-US" altLang="en-US" sz="3600" smtClean="0"/>
              <a:t>No single system of records</a:t>
            </a:r>
          </a:p>
          <a:p>
            <a:pPr eaLnBrk="1" hangingPunct="1">
              <a:lnSpc>
                <a:spcPct val="90000"/>
              </a:lnSpc>
            </a:pPr>
            <a:r>
              <a:rPr lang="en-US" altLang="en-US" sz="3600" smtClean="0"/>
              <a:t>Multiple systems not synchronized</a:t>
            </a:r>
          </a:p>
          <a:p>
            <a:pPr eaLnBrk="1" hangingPunct="1">
              <a:lnSpc>
                <a:spcPct val="90000"/>
              </a:lnSpc>
            </a:pPr>
            <a:r>
              <a:rPr lang="en-US" altLang="en-US" sz="3600" smtClean="0"/>
              <a:t>Organizational need to analyze activities in a balanced way</a:t>
            </a:r>
          </a:p>
          <a:p>
            <a:pPr eaLnBrk="1" hangingPunct="1">
              <a:lnSpc>
                <a:spcPct val="90000"/>
              </a:lnSpc>
            </a:pPr>
            <a:r>
              <a:rPr lang="en-US" altLang="en-US" sz="3600" smtClean="0"/>
              <a:t>Customer relationship management</a:t>
            </a:r>
          </a:p>
          <a:p>
            <a:pPr eaLnBrk="1" hangingPunct="1">
              <a:lnSpc>
                <a:spcPct val="90000"/>
              </a:lnSpc>
            </a:pPr>
            <a:r>
              <a:rPr lang="en-US" altLang="en-US" sz="3600" smtClean="0"/>
              <a:t>Supplier relationship management</a:t>
            </a:r>
          </a:p>
          <a:p>
            <a:pPr lvl="1" eaLnBrk="1" hangingPunct="1">
              <a:lnSpc>
                <a:spcPct val="90000"/>
              </a:lnSpc>
              <a:buFont typeface="Wingdings" pitchFamily="2" charset="2"/>
              <a:buNone/>
            </a:pPr>
            <a:endParaRPr lang="en-US" altLang="en-US" sz="3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609600" y="457200"/>
            <a:ext cx="7772400" cy="1143000"/>
          </a:xfrm>
        </p:spPr>
        <p:txBody>
          <a:bodyPr>
            <a:normAutofit/>
          </a:bodyPr>
          <a:lstStyle/>
          <a:p>
            <a:pPr>
              <a:defRPr/>
            </a:pPr>
            <a:r>
              <a:rPr dirty="0" smtClean="0"/>
              <a:t>Separating Operational and Informational Systems</a:t>
            </a:r>
          </a:p>
        </p:txBody>
      </p:sp>
      <p:sp>
        <p:nvSpPr>
          <p:cNvPr id="19459" name="Rectangle 3"/>
          <p:cNvSpPr>
            <a:spLocks noGrp="1" noChangeArrowheads="1"/>
          </p:cNvSpPr>
          <p:nvPr>
            <p:ph idx="1"/>
          </p:nvPr>
        </p:nvSpPr>
        <p:spPr>
          <a:xfrm>
            <a:off x="685800" y="1981200"/>
            <a:ext cx="7772400" cy="1828800"/>
          </a:xfrm>
        </p:spPr>
        <p:txBody>
          <a:bodyPr/>
          <a:lstStyle/>
          <a:p>
            <a:pPr eaLnBrk="1" hangingPunct="1"/>
            <a:r>
              <a:rPr lang="en-US" altLang="en-US" sz="2800" b="1" smtClean="0"/>
              <a:t>Operational system </a:t>
            </a:r>
            <a:r>
              <a:rPr lang="en-US" altLang="en-US" sz="2800" smtClean="0"/>
              <a:t>– a system that is used to run a business in real time, based on current data; also called a system of record</a:t>
            </a:r>
          </a:p>
          <a:p>
            <a:pPr eaLnBrk="1" hangingPunct="1"/>
            <a:endParaRPr lang="en-US" altLang="en-US" sz="2800" smtClean="0"/>
          </a:p>
          <a:p>
            <a:pPr eaLnBrk="1" hangingPunct="1"/>
            <a:r>
              <a:rPr lang="en-US" altLang="en-US" sz="2800" b="1" smtClean="0"/>
              <a:t>Informational system </a:t>
            </a:r>
            <a:r>
              <a:rPr lang="en-US" altLang="en-US" sz="2800" smtClean="0"/>
              <a:t>– a system designed to support decision making based on historical point-in-time and prediction data for complex queries or data-mining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806434"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11225</TotalTime>
  <Pages>9</Pages>
  <Words>4881</Words>
  <Application>Microsoft Office PowerPoint</Application>
  <PresentationFormat>On-screen Show (4:3)</PresentationFormat>
  <Paragraphs>358</Paragraphs>
  <Slides>41</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Franklin Gothic Book</vt:lpstr>
      <vt:lpstr>Franklin Gothic Medium</vt:lpstr>
      <vt:lpstr>Georgia</vt:lpstr>
      <vt:lpstr>Tahoma</vt:lpstr>
      <vt:lpstr>Times New Roman</vt:lpstr>
      <vt:lpstr>Wingdings</vt:lpstr>
      <vt:lpstr>Wingdings 2</vt:lpstr>
      <vt:lpstr>1_Trek</vt:lpstr>
      <vt:lpstr>Chapter 9: data warehousing</vt:lpstr>
      <vt:lpstr>Objectives</vt:lpstr>
      <vt:lpstr>Definitions</vt:lpstr>
      <vt:lpstr>Need for Data Warehousing</vt:lpstr>
      <vt:lpstr>Issues with Company-Wide View</vt:lpstr>
      <vt:lpstr>PowerPoint Presentation</vt:lpstr>
      <vt:lpstr>Organizational Trends Motivating Data Warehouses</vt:lpstr>
      <vt:lpstr>Separating Operational and Informational Systems</vt:lpstr>
      <vt:lpstr>PowerPoint Presentation</vt:lpstr>
      <vt:lpstr>Data Warehouse Architectures</vt:lpstr>
      <vt:lpstr>PowerPoint Presentation</vt:lpstr>
      <vt:lpstr>Limitations of independent Data Marts</vt:lpstr>
      <vt:lpstr>PowerPoint Presentation</vt:lpstr>
      <vt:lpstr>PowerPoint Presentation</vt:lpstr>
      <vt:lpstr>PowerPoint Presentation</vt:lpstr>
      <vt:lpstr>PowerPoint Presentation</vt:lpstr>
      <vt:lpstr>Data Characteristics Status vs. Event Data</vt:lpstr>
      <vt:lpstr>PowerPoint Presentation</vt:lpstr>
      <vt:lpstr>PowerPoint Presentation</vt:lpstr>
      <vt:lpstr>Other Data Warehouse Changes</vt:lpstr>
      <vt:lpstr>Derived Data</vt:lpstr>
      <vt:lpstr>PowerPoint Presentation</vt:lpstr>
      <vt:lpstr>PowerPoint Presentation</vt:lpstr>
      <vt:lpstr>PowerPoint Presentation</vt:lpstr>
      <vt:lpstr>Surrogate Keys</vt:lpstr>
      <vt:lpstr>Grain of the Fact Table</vt:lpstr>
      <vt:lpstr>Duration of the Database</vt:lpstr>
      <vt:lpstr>Size of Fact Table</vt:lpstr>
      <vt:lpstr>PowerPoint Presentation</vt:lpstr>
      <vt:lpstr>Variations of the Star Schema</vt:lpstr>
      <vt:lpstr>PowerPoint Presentation</vt:lpstr>
      <vt:lpstr>PowerPoint Presentation</vt:lpstr>
      <vt:lpstr>Normalizing Dimension Tables </vt:lpstr>
      <vt:lpstr>PowerPoint Presentation</vt:lpstr>
      <vt:lpstr>PowerPoint Presentation</vt:lpstr>
      <vt:lpstr>Slowly Changing Dimensions (SCD)</vt:lpstr>
      <vt:lpstr>PowerPoint Presentation</vt:lpstr>
      <vt:lpstr>PowerPoint Presentation</vt:lpstr>
      <vt:lpstr>10 Essential Rules for Dimensional Modeling</vt:lpstr>
      <vt:lpstr>The Future of Data Warehousing: Integration with Big Data and Analytics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Michel Mitri</dc:creator>
  <cp:lastModifiedBy>Vignone, Olivia</cp:lastModifiedBy>
  <cp:revision>760</cp:revision>
  <cp:lastPrinted>1998-01-19T09:29:56Z</cp:lastPrinted>
  <dcterms:created xsi:type="dcterms:W3CDTF">1998-01-19T10:00:26Z</dcterms:created>
  <dcterms:modified xsi:type="dcterms:W3CDTF">2015-08-04T20:43:07Z</dcterms:modified>
</cp:coreProperties>
</file>