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6" r:id="rId1"/>
  </p:sldMasterIdLst>
  <p:notesMasterIdLst>
    <p:notesMasterId r:id="rId35"/>
  </p:notesMasterIdLst>
  <p:handoutMasterIdLst>
    <p:handoutMasterId r:id="rId36"/>
  </p:handoutMasterIdLst>
  <p:sldIdLst>
    <p:sldId id="256" r:id="rId2"/>
    <p:sldId id="298" r:id="rId3"/>
    <p:sldId id="324" r:id="rId4"/>
    <p:sldId id="323" r:id="rId5"/>
    <p:sldId id="309" r:id="rId6"/>
    <p:sldId id="311" r:id="rId7"/>
    <p:sldId id="310" r:id="rId8"/>
    <p:sldId id="312" r:id="rId9"/>
    <p:sldId id="325" r:id="rId10"/>
    <p:sldId id="326" r:id="rId11"/>
    <p:sldId id="327" r:id="rId12"/>
    <p:sldId id="313" r:id="rId13"/>
    <p:sldId id="333" r:id="rId14"/>
    <p:sldId id="329" r:id="rId15"/>
    <p:sldId id="320" r:id="rId16"/>
    <p:sldId id="317" r:id="rId17"/>
    <p:sldId id="318" r:id="rId18"/>
    <p:sldId id="319" r:id="rId19"/>
    <p:sldId id="308" r:id="rId20"/>
    <p:sldId id="335" r:id="rId21"/>
    <p:sldId id="300" r:id="rId22"/>
    <p:sldId id="336" r:id="rId23"/>
    <p:sldId id="301" r:id="rId24"/>
    <p:sldId id="302" r:id="rId25"/>
    <p:sldId id="303" r:id="rId26"/>
    <p:sldId id="304" r:id="rId27"/>
    <p:sldId id="334" r:id="rId28"/>
    <p:sldId id="305" r:id="rId29"/>
    <p:sldId id="330" r:id="rId30"/>
    <p:sldId id="331" r:id="rId31"/>
    <p:sldId id="306" r:id="rId32"/>
    <p:sldId id="332" r:id="rId33"/>
    <p:sldId id="322" r:id="rId3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0396" autoAdjust="0"/>
  </p:normalViewPr>
  <p:slideViewPr>
    <p:cSldViewPr>
      <p:cViewPr varScale="1">
        <p:scale>
          <a:sx n="30" d="100"/>
          <a:sy n="30" d="100"/>
        </p:scale>
        <p:origin x="1686" y="4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25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301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01452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50938" y="692150"/>
            <a:ext cx="4556125" cy="3416300"/>
          </a:xfrm>
          <a:ln/>
        </p:spPr>
      </p:sp>
      <p:sp>
        <p:nvSpPr>
          <p:cNvPr id="440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442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An audit will thoroughly review all process controls on data entry and maintenance. Procedures for changing sensitive data should likely involve actions by at least two people with separated duties and responsibilities. Primary keys and important financial data fall into this category. Proper edit checks should be defined and implemented for all fields.</a:t>
            </a:r>
            <a:endParaRPr lang="en-US" dirty="0"/>
          </a:p>
        </p:txBody>
      </p:sp>
    </p:spTree>
    <p:extLst>
      <p:ext uri="{BB962C8B-B14F-4D97-AF65-F5344CB8AC3E}">
        <p14:creationId xmlns:p14="http://schemas.microsoft.com/office/powerpoint/2010/main" val="509933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Data stewardship is a role, not a job; as such, data stewards do not own the data, and data stewards usually have other duties inside and usually outside the data administration area.</a:t>
            </a:r>
            <a:endParaRPr lang="en-US" dirty="0" smtClean="0"/>
          </a:p>
          <a:p>
            <a:endParaRPr lang="en-US" dirty="0" smtClean="0"/>
          </a:p>
          <a:p>
            <a:r>
              <a:rPr lang="en-US" dirty="0" smtClean="0"/>
              <a:t>However, many businesses are beginning to establish a new role, sometimes called chief data officer</a:t>
            </a:r>
            <a:r>
              <a:rPr lang="en-US" baseline="0" dirty="0" smtClean="0"/>
              <a:t> (CDO). This is </a:t>
            </a:r>
            <a:r>
              <a:rPr lang="en-US" sz="1200" b="0" i="0" u="none" strike="noStrike" kern="1200" baseline="0" dirty="0" smtClean="0">
                <a:solidFill>
                  <a:schemeClr val="tx1"/>
                </a:solidFill>
                <a:latin typeface="Times New Roman" pitchFamily="18" charset="0"/>
                <a:ea typeface="+mn-ea"/>
                <a:cs typeface="Arial" charset="0"/>
              </a:rPr>
              <a:t>an executive-level position accountable for all data-related activities in the enterprise.</a:t>
            </a:r>
            <a:endParaRPr lang="en-US" dirty="0"/>
          </a:p>
        </p:txBody>
      </p:sp>
    </p:spTree>
    <p:extLst>
      <p:ext uri="{BB962C8B-B14F-4D97-AF65-F5344CB8AC3E}">
        <p14:creationId xmlns:p14="http://schemas.microsoft.com/office/powerpoint/2010/main" val="1183591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50938" y="692150"/>
            <a:ext cx="4556125" cy="3416300"/>
          </a:xfrm>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Lax data entry is a major source of poor data quality, so improving data capture processes is a fundamental step in a data quality improvement program.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According to Inmon, there are three critical data entry points to consider. First is the original capture location (typically an end user with an entry screen). Second is the data pulled in through data integration (such as ETL for data warehousing). And third is data loaded into the data warehouse. Quality checks should be done for each of these steps.</a:t>
            </a:r>
            <a:endParaRPr lang="en-US" altLang="en-US" dirty="0" smtClean="0"/>
          </a:p>
        </p:txBody>
      </p:sp>
    </p:spTree>
    <p:extLst>
      <p:ext uri="{BB962C8B-B14F-4D97-AF65-F5344CB8AC3E}">
        <p14:creationId xmlns:p14="http://schemas.microsoft.com/office/powerpoint/2010/main" val="1087368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50938" y="692150"/>
            <a:ext cx="4556125" cy="3416300"/>
          </a:xfrm>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a:t>
            </a:r>
            <a:r>
              <a:rPr lang="en-US" altLang="en-US" baseline="0" dirty="0" smtClean="0"/>
              <a:t> data modeling and design principles we learned in chapters 2 through 5 are particularly relevant here.</a:t>
            </a:r>
            <a:endParaRPr lang="en-US" altLang="en-US" dirty="0" smtClean="0"/>
          </a:p>
        </p:txBody>
      </p:sp>
    </p:spTree>
    <p:extLst>
      <p:ext uri="{BB962C8B-B14F-4D97-AF65-F5344CB8AC3E}">
        <p14:creationId xmlns:p14="http://schemas.microsoft.com/office/powerpoint/2010/main" val="87478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TQM balances a focus on the customer satisfaction and the data resource (which is the product or service of concern). TQM results in decreased costs, increased profits, and reduced risks.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Recall the seven characteristics of data quality: uniqueness, accuracy, consistency, completeness, timeliness, currency, conformance, and referential integrity. Data quality is in the eye of the beholder, so the right mix of these seven characteristics will depend on data users of a particular organization.</a:t>
            </a:r>
            <a:endParaRPr lang="en-US" dirty="0"/>
          </a:p>
        </p:txBody>
      </p:sp>
    </p:spTree>
    <p:extLst>
      <p:ext uri="{BB962C8B-B14F-4D97-AF65-F5344CB8AC3E}">
        <p14:creationId xmlns:p14="http://schemas.microsoft.com/office/powerpoint/2010/main" val="3497423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50938" y="692150"/>
            <a:ext cx="4556125" cy="3416300"/>
          </a:xfrm>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Certain categories of data are referenced more frequently than others across the enterprise in operational and analytical systems. The challenge for an organization is to ensure that all applications that use common data from these areas, such as customer, product, or employee, have a “single source of truth” they can use. Sometimes this is called a “golden record”, but no one source system contains the golden record of ALL relevant facts about the particular subject.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For example, customer data could be spread across CRM, billing, ERP, and sales tables or databases. MDM </a:t>
            </a:r>
            <a:r>
              <a:rPr lang="en-US" sz="1200" b="0" i="0" u="none" strike="noStrike" kern="1200" baseline="0" dirty="0" smtClean="0">
                <a:solidFill>
                  <a:schemeClr val="tx1"/>
                </a:solidFill>
                <a:latin typeface="Times New Roman" pitchFamily="18" charset="0"/>
                <a:ea typeface="+mn-ea"/>
                <a:cs typeface="Arial" charset="0"/>
              </a:rPr>
              <a:t>determines the best source for each piece of data (e.g., customer address or name) and makes sure that all applications reference the same virtual “golden record.”</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These three main architectures are the most common means of accomplishing MDM.</a:t>
            </a:r>
            <a:endParaRPr lang="en-US" altLang="en-US" dirty="0" smtClean="0"/>
          </a:p>
        </p:txBody>
      </p:sp>
    </p:spTree>
    <p:extLst>
      <p:ext uri="{BB962C8B-B14F-4D97-AF65-F5344CB8AC3E}">
        <p14:creationId xmlns:p14="http://schemas.microsoft.com/office/powerpoint/2010/main" val="1639271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In Chapter 9 we learned about data warehouses. Recall that</a:t>
            </a:r>
            <a:r>
              <a:rPr lang="en-US" altLang="en-US" baseline="0" dirty="0" smtClean="0"/>
              <a:t> one of the main characteristics about data warehouses is that they are integrated. In other words, data comes from a wide variety of data sources and are combined into the data warehouses. These data sources can be databases, spreadsheet files, XML sources, web services, legacy files, or other types of data. </a:t>
            </a:r>
          </a:p>
          <a:p>
            <a:endParaRPr lang="en-US" altLang="en-US" baseline="0" dirty="0" smtClean="0"/>
          </a:p>
          <a:p>
            <a:r>
              <a:rPr lang="en-US" altLang="en-US" b="1" baseline="0" dirty="0" smtClean="0"/>
              <a:t>Application integration </a:t>
            </a:r>
            <a:r>
              <a:rPr lang="en-US" altLang="en-US" baseline="0" dirty="0" smtClean="0"/>
              <a:t>involves </a:t>
            </a:r>
            <a:r>
              <a:rPr lang="en-US" sz="1200" b="0" i="0" u="none" strike="noStrike" kern="1200" baseline="0" dirty="0" smtClean="0">
                <a:solidFill>
                  <a:schemeClr val="tx1"/>
                </a:solidFill>
                <a:latin typeface="Times New Roman" pitchFamily="18" charset="0"/>
                <a:ea typeface="+mn-ea"/>
                <a:cs typeface="Arial" charset="0"/>
              </a:rPr>
              <a:t>coordinating the flow of event information, between business applications, often via a service-oriented architecture (recall Chapter 8’s discussion of SOA).</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1" i="0" u="none" strike="noStrike" kern="1200" baseline="0" dirty="0" smtClean="0">
                <a:solidFill>
                  <a:schemeClr val="tx1"/>
                </a:solidFill>
                <a:latin typeface="Times New Roman" pitchFamily="18" charset="0"/>
                <a:ea typeface="+mn-ea"/>
                <a:cs typeface="Arial" charset="0"/>
              </a:rPr>
              <a:t>Business process integration </a:t>
            </a:r>
            <a:r>
              <a:rPr lang="en-US" altLang="en-US" sz="1200" b="0" i="0" u="none" strike="noStrike" kern="1200" baseline="0" dirty="0" smtClean="0">
                <a:solidFill>
                  <a:schemeClr val="tx1"/>
                </a:solidFill>
                <a:latin typeface="Times New Roman" pitchFamily="18" charset="0"/>
                <a:ea typeface="+mn-ea"/>
                <a:cs typeface="Arial" charset="0"/>
              </a:rPr>
              <a:t>involves </a:t>
            </a:r>
            <a:r>
              <a:rPr lang="en-US" sz="1200" b="0" i="0" u="none" strike="noStrike" kern="1200" baseline="0" dirty="0" smtClean="0">
                <a:solidFill>
                  <a:schemeClr val="tx1"/>
                </a:solidFill>
                <a:latin typeface="Times New Roman" pitchFamily="18" charset="0"/>
                <a:ea typeface="+mn-ea"/>
                <a:cs typeface="Arial" charset="0"/>
              </a:rPr>
              <a:t>tighter coordination of activities across business processes (e.g., selling and billing) so that applications can be shared and more application integration can occur. ERP systems facilitate this; these systems also require cross-enterprise data to be integrated.</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1" i="0" u="none" strike="noStrike" kern="1200" baseline="0" dirty="0" smtClean="0">
                <a:solidFill>
                  <a:schemeClr val="tx1"/>
                </a:solidFill>
                <a:latin typeface="Times New Roman" pitchFamily="18" charset="0"/>
                <a:ea typeface="+mn-ea"/>
                <a:cs typeface="Arial" charset="0"/>
              </a:rPr>
              <a:t>User interaction integration</a:t>
            </a:r>
            <a:r>
              <a:rPr lang="en-US" altLang="en-US" sz="1200" b="0" i="0" u="none" strike="noStrike" kern="1200" baseline="0" dirty="0" smtClean="0">
                <a:solidFill>
                  <a:schemeClr val="tx1"/>
                </a:solidFill>
                <a:latin typeface="Times New Roman" pitchFamily="18" charset="0"/>
                <a:ea typeface="+mn-ea"/>
                <a:cs typeface="Arial" charset="0"/>
              </a:rPr>
              <a:t> involves </a:t>
            </a:r>
            <a:r>
              <a:rPr lang="en-US" sz="1200" b="0" i="0" u="none" strike="noStrike" kern="1200" baseline="0" dirty="0" smtClean="0">
                <a:solidFill>
                  <a:schemeClr val="tx1"/>
                </a:solidFill>
                <a:latin typeface="Times New Roman" pitchFamily="18" charset="0"/>
                <a:ea typeface="+mn-ea"/>
                <a:cs typeface="Arial" charset="0"/>
              </a:rPr>
              <a:t>creating fewer user interfaces that feed different data systems. This is often done  using an enterprise portal to interact with different data reporting and business intelligence systems.</a:t>
            </a:r>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p>
        </p:txBody>
      </p:sp>
    </p:spTree>
    <p:extLst>
      <p:ext uri="{BB962C8B-B14F-4D97-AF65-F5344CB8AC3E}">
        <p14:creationId xmlns:p14="http://schemas.microsoft.com/office/powerpoint/2010/main" val="3894616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ETL stands for extract-transform-load. This</a:t>
            </a:r>
            <a:r>
              <a:rPr lang="en-US" altLang="en-US" baseline="0" dirty="0" smtClean="0"/>
              <a:t> is the traditional approach for building physical data warehouses.</a:t>
            </a:r>
          </a:p>
          <a:p>
            <a:endParaRPr lang="en-US" altLang="en-US" baseline="0" dirty="0" smtClean="0"/>
          </a:p>
          <a:p>
            <a:r>
              <a:rPr lang="en-US" altLang="en-US" baseline="0" dirty="0" smtClean="0"/>
              <a:t>EII stands for enterprise information integration. In this case there is no physical data warehouse; rather the data warehouse is “virtual”, composed of dynamic queries and views that operate directly on the source data.</a:t>
            </a:r>
          </a:p>
          <a:p>
            <a:endParaRPr lang="en-US" altLang="en-US" baseline="0" dirty="0" smtClean="0"/>
          </a:p>
          <a:p>
            <a:r>
              <a:rPr lang="en-US" altLang="en-US" baseline="0" dirty="0" smtClean="0"/>
              <a:t>EAI stands for enterprise application integration, and EDR stands for enterprise data replication. In both cases, </a:t>
            </a:r>
            <a:r>
              <a:rPr lang="en-US" sz="1200" b="0" i="0" u="none" strike="noStrike" kern="1200" baseline="0" dirty="0" smtClean="0">
                <a:solidFill>
                  <a:schemeClr val="tx1"/>
                </a:solidFill>
                <a:latin typeface="Times New Roman" pitchFamily="18" charset="0"/>
                <a:ea typeface="+mn-ea"/>
                <a:cs typeface="Arial" charset="0"/>
              </a:rPr>
              <a:t>data are pushed to duplicate sites as updates occur. Sometimes this is called event-driven propagation; the events are the updates themselves. Triggers (which we learned in chapter 7) help to facilitate this.</a:t>
            </a:r>
            <a:endParaRPr lang="en-US" altLang="en-US" dirty="0" smtClean="0"/>
          </a:p>
        </p:txBody>
      </p:sp>
    </p:spTree>
    <p:extLst>
      <p:ext uri="{BB962C8B-B14F-4D97-AF65-F5344CB8AC3E}">
        <p14:creationId xmlns:p14="http://schemas.microsoft.com/office/powerpoint/2010/main" val="3352419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Each approach has its set of pros and cons. If you always need the most current data, EII or EAI/EDR are the best approaches. If you need to maintain historical data, ETL is your best approach. If you want to avoid too much computational</a:t>
            </a:r>
            <a:r>
              <a:rPr lang="en-US" altLang="en-US" baseline="0" dirty="0" smtClean="0"/>
              <a:t> </a:t>
            </a:r>
            <a:r>
              <a:rPr lang="en-US" altLang="en-US" dirty="0" smtClean="0"/>
              <a:t>load on the transaction databases, ETL</a:t>
            </a:r>
            <a:r>
              <a:rPr lang="en-US" altLang="en-US" baseline="0" dirty="0" smtClean="0"/>
              <a:t> is better than EII or EAI/EDR. </a:t>
            </a:r>
          </a:p>
          <a:p>
            <a:endParaRPr lang="en-US" altLang="en-US" baseline="0" dirty="0" smtClean="0"/>
          </a:p>
          <a:p>
            <a:r>
              <a:rPr lang="en-US" altLang="en-US" baseline="0" dirty="0" smtClean="0"/>
              <a:t>Often, companies will combine these approaches. </a:t>
            </a:r>
            <a:endParaRPr lang="en-US" altLang="en-US" dirty="0" smtClean="0"/>
          </a:p>
        </p:txBody>
      </p:sp>
    </p:spTree>
    <p:extLst>
      <p:ext uri="{BB962C8B-B14F-4D97-AF65-F5344CB8AC3E}">
        <p14:creationId xmlns:p14="http://schemas.microsoft.com/office/powerpoint/2010/main" val="3301339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Recall in chapter 9 we discussed reconciled data, which is placed in the operational data store. Prior to getting “reconciled”, we need to deal with issues in the operational data. This is done via ETL.</a:t>
            </a:r>
          </a:p>
        </p:txBody>
      </p:sp>
    </p:spTree>
    <p:extLst>
      <p:ext uri="{BB962C8B-B14F-4D97-AF65-F5344CB8AC3E}">
        <p14:creationId xmlns:p14="http://schemas.microsoft.com/office/powerpoint/2010/main" val="331291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chapter covers two main topics. The first is data quality, which refers</a:t>
            </a:r>
            <a:r>
              <a:rPr lang="en-US" altLang="en-US" baseline="0" dirty="0" smtClean="0"/>
              <a:t> to ensuring the accuracy, timeliness, consistency, completeness, and integrity of the data. This can be difficult if your company has a wide variety of databases and data sources.</a:t>
            </a:r>
          </a:p>
          <a:p>
            <a:pPr eaLnBrk="1" hangingPunct="1"/>
            <a:endParaRPr lang="en-US" altLang="en-US" baseline="0" dirty="0" smtClean="0"/>
          </a:p>
          <a:p>
            <a:pPr eaLnBrk="1" hangingPunct="1"/>
            <a:r>
              <a:rPr lang="en-US" altLang="en-US" baseline="0" dirty="0" smtClean="0"/>
              <a:t>The second has to do with data integration, which is widely used for creating data warehouses. In this section, we discuss the ETL process and other means of integrating data from multiple data sources.</a:t>
            </a:r>
            <a:endParaRPr lang="en-US" altLang="en-US" dirty="0" smtClean="0"/>
          </a:p>
        </p:txBody>
      </p:sp>
    </p:spTree>
    <p:extLst>
      <p:ext uri="{BB962C8B-B14F-4D97-AF65-F5344CB8AC3E}">
        <p14:creationId xmlns:p14="http://schemas.microsoft.com/office/powerpoint/2010/main" val="3730425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t>This reconciled data in the ODS becomes the integrated source that gets further transformed and loaded into the final data warehouse or mart.</a:t>
            </a:r>
            <a:endParaRPr lang="en-US" altLang="en-US" dirty="0" smtClean="0"/>
          </a:p>
          <a:p>
            <a:pPr eaLnBrk="1" hangingPunct="1"/>
            <a:endParaRPr lang="en-US" altLang="en-US" dirty="0" smtClean="0"/>
          </a:p>
          <a:p>
            <a:pPr eaLnBrk="1" hangingPunct="1"/>
            <a:r>
              <a:rPr lang="en-US" altLang="en-US" dirty="0" smtClean="0"/>
              <a:t>Actually, data warehouses are not always perfectly normalized, and data marts are almost never perfectly</a:t>
            </a:r>
            <a:r>
              <a:rPr lang="en-US" altLang="en-US" baseline="0" dirty="0" smtClean="0"/>
              <a:t> normalized</a:t>
            </a:r>
            <a:r>
              <a:rPr lang="en-US" altLang="en-US" dirty="0" smtClean="0"/>
              <a:t>. They don’t need to be because they</a:t>
            </a:r>
            <a:r>
              <a:rPr lang="en-US" altLang="en-US" baseline="0" dirty="0" smtClean="0"/>
              <a:t> are nonvolatile. And it’s useful to have duplicate data if that simplifies and speeds up complex query processing.</a:t>
            </a:r>
            <a:endParaRPr lang="en-US" altLang="en-US" dirty="0" smtClean="0"/>
          </a:p>
          <a:p>
            <a:pPr eaLnBrk="1" hangingPunct="1"/>
            <a:endParaRPr lang="en-US" altLang="en-US" dirty="0" smtClean="0"/>
          </a:p>
          <a:p>
            <a:pPr eaLnBrk="1" hangingPunct="1"/>
            <a:r>
              <a:rPr lang="en-US" altLang="en-US" dirty="0" smtClean="0"/>
              <a:t> But it is useful</a:t>
            </a:r>
            <a:r>
              <a:rPr lang="en-US" altLang="en-US" baseline="0" dirty="0" smtClean="0"/>
              <a:t> for the ODS to be well normalized, because this helps to ensure the integrity of the data. Also note that the final data warehouse may wind up having only summarized data. But the ODS will be detailed.</a:t>
            </a:r>
          </a:p>
          <a:p>
            <a:pPr eaLnBrk="1" hangingPunct="1"/>
            <a:endParaRPr lang="en-US" altLang="en-US" baseline="0" dirty="0" smtClean="0"/>
          </a:p>
        </p:txBody>
      </p:sp>
    </p:spTree>
    <p:extLst>
      <p:ext uri="{BB962C8B-B14F-4D97-AF65-F5344CB8AC3E}">
        <p14:creationId xmlns:p14="http://schemas.microsoft.com/office/powerpoint/2010/main" val="258086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Actually, ETL might better have been named ESTL (scrub) or ECTL (clean).</a:t>
            </a:r>
            <a:r>
              <a:rPr lang="en-US" altLang="en-US" baseline="0" dirty="0" smtClean="0"/>
              <a:t> Cleaning or scrubbing the data is an important part of this process. But the commonly used term is ETL.</a:t>
            </a:r>
          </a:p>
          <a:p>
            <a:pPr eaLnBrk="1" hangingPunct="1"/>
            <a:endParaRPr lang="en-US" altLang="en-US" baseline="0" dirty="0" smtClean="0"/>
          </a:p>
          <a:p>
            <a:pPr eaLnBrk="1" hangingPunct="1"/>
            <a:r>
              <a:rPr lang="en-US" altLang="en-US" baseline="0" dirty="0" smtClean="0"/>
              <a:t>Again, recall the importance of the operational data store (ODS). This is the “work space” of the ETL process, and serves as, among other things, a staging area.</a:t>
            </a:r>
            <a:endParaRPr lang="en-US" altLang="en-US" dirty="0" smtClean="0"/>
          </a:p>
        </p:txBody>
      </p:sp>
    </p:spTree>
    <p:extLst>
      <p:ext uri="{BB962C8B-B14F-4D97-AF65-F5344CB8AC3E}">
        <p14:creationId xmlns:p14="http://schemas.microsoft.com/office/powerpoint/2010/main" val="3348266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Before you can use the data</a:t>
            </a:r>
            <a:r>
              <a:rPr lang="en-US" baseline="0" dirty="0" smtClean="0"/>
              <a:t> warehouse, you need to design it. And before you can run the ETL process, you have to design that as well. There are many commercial tools for designing ETL processes.</a:t>
            </a:r>
            <a:endParaRPr lang="en-US" dirty="0"/>
          </a:p>
        </p:txBody>
      </p:sp>
    </p:spTree>
    <p:extLst>
      <p:ext uri="{BB962C8B-B14F-4D97-AF65-F5344CB8AC3E}">
        <p14:creationId xmlns:p14="http://schemas.microsoft.com/office/powerpoint/2010/main" val="2435468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This figure actually simplifies ETL considerably. Each of these steps are composed of multiple subsystems.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Note that the capture/extract and scrub/clean are used for generating the data that goes into the staging area, whereas the transformations take place on reconciled data in order to populate the data warehouse or reconciled ODS.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First comes capture and extract.</a:t>
            </a:r>
          </a:p>
          <a:p>
            <a:endParaRPr lang="en-US" altLang="en-US" dirty="0" smtClean="0"/>
          </a:p>
        </p:txBody>
      </p:sp>
    </p:spTree>
    <p:extLst>
      <p:ext uri="{BB962C8B-B14F-4D97-AF65-F5344CB8AC3E}">
        <p14:creationId xmlns:p14="http://schemas.microsoft.com/office/powerpoint/2010/main" val="2662371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Next comes the cleaning process. </a:t>
            </a:r>
          </a:p>
          <a:p>
            <a:pPr eaLnBrk="1" hangingPunct="1"/>
            <a:endParaRPr lang="en-US" altLang="en-US" dirty="0" smtClean="0"/>
          </a:p>
          <a:p>
            <a:r>
              <a:rPr lang="en-US" sz="1200" b="0" i="0" u="none" strike="noStrike" kern="1200" baseline="0" dirty="0" smtClean="0">
                <a:solidFill>
                  <a:schemeClr val="tx1"/>
                </a:solidFill>
                <a:latin typeface="Times New Roman" pitchFamily="18" charset="0"/>
                <a:ea typeface="+mn-ea"/>
                <a:cs typeface="Arial" charset="0"/>
              </a:rPr>
              <a:t>Poor data quality is the bane of ETL. In fact, it is the bane of all information systems (“garbage in, garbage out”). But the fact is that it exists. Also, different source systems may have different standards for what constitutes good data quality.</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Cleansing also helps to alert </a:t>
            </a:r>
            <a:r>
              <a:rPr lang="en-US" sz="1200" b="0" i="0" u="none" strike="noStrike" kern="1200" baseline="0" dirty="0" smtClean="0">
                <a:solidFill>
                  <a:schemeClr val="tx1"/>
                </a:solidFill>
                <a:latin typeface="Times New Roman" pitchFamily="18" charset="0"/>
                <a:ea typeface="+mn-ea"/>
                <a:cs typeface="Arial" charset="0"/>
              </a:rPr>
              <a:t>source system owners of errors so that processes can be fixed in the source systems.</a:t>
            </a:r>
            <a:endParaRPr lang="en-US" altLang="en-US" dirty="0" smtClean="0"/>
          </a:p>
        </p:txBody>
      </p:sp>
    </p:spTree>
    <p:extLst>
      <p:ext uri="{BB962C8B-B14F-4D97-AF65-F5344CB8AC3E}">
        <p14:creationId xmlns:p14="http://schemas.microsoft.com/office/powerpoint/2010/main" val="2674340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Once the data has been</a:t>
            </a:r>
            <a:r>
              <a:rPr lang="en-US" altLang="en-US" baseline="0" dirty="0" smtClean="0"/>
              <a:t> cleansed, we can do various transformations. These transformations result in the final data warehouse or data mart contents. Remember that data warehouses are composed of fact and dimension tables, and that their data may be at various levels of granularity. And the information stored is expressed in terms that are useful to the decision makers who use the DW. So, operational (and reconciled) data are now transformed into these final results.</a:t>
            </a:r>
          </a:p>
          <a:p>
            <a:pPr eaLnBrk="1" hangingPunct="1"/>
            <a:endParaRPr lang="en-US" altLang="en-US" baseline="0" dirty="0" smtClean="0"/>
          </a:p>
        </p:txBody>
      </p:sp>
    </p:spTree>
    <p:extLst>
      <p:ext uri="{BB962C8B-B14F-4D97-AF65-F5344CB8AC3E}">
        <p14:creationId xmlns:p14="http://schemas.microsoft.com/office/powerpoint/2010/main" val="1985947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a final step, the transformed data is finally loaded into the data warehouse. This also</a:t>
            </a:r>
            <a:r>
              <a:rPr lang="en-US" altLang="en-US" baseline="0" dirty="0" smtClean="0"/>
              <a:t> involves creating indexes, using approaches we learned about in chapter 5.</a:t>
            </a:r>
            <a:endParaRPr lang="en-US" altLang="en-US" dirty="0" smtClean="0"/>
          </a:p>
          <a:p>
            <a:pPr eaLnBrk="1" hangingPunct="1"/>
            <a:endParaRPr lang="en-US" altLang="en-US" dirty="0" smtClean="0"/>
          </a:p>
          <a:p>
            <a:pPr eaLnBrk="1" hangingPunct="1"/>
            <a:r>
              <a:rPr lang="en-US" altLang="en-US" dirty="0" smtClean="0"/>
              <a:t>Note that all these steps are represented</a:t>
            </a:r>
            <a:r>
              <a:rPr lang="en-US" altLang="en-US" baseline="0" dirty="0" smtClean="0"/>
              <a:t> in the metadata repository. This is a highly automated process. A data integration tool is essentially an automated sequence of tasks operating on data sources and performing extraction, cleaning, transformation operations, and sending this transformed data to data destinations such as an EDW.</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2035934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the next few slides we’ll look at some sample transformations.  Here, we see the types of transformation that happen at the record level. All of these should be familiar to you. </a:t>
            </a:r>
            <a:endParaRPr lang="en-US" dirty="0"/>
          </a:p>
        </p:txBody>
      </p:sp>
    </p:spTree>
    <p:extLst>
      <p:ext uri="{BB962C8B-B14F-4D97-AF65-F5344CB8AC3E}">
        <p14:creationId xmlns:p14="http://schemas.microsoft.com/office/powerpoint/2010/main" val="899801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Oftentimes, transformations are done</a:t>
            </a:r>
            <a:r>
              <a:rPr lang="en-US" altLang="en-US" baseline="0" dirty="0" smtClean="0"/>
              <a:t> on a single field. This is especially done for situations like needing a common format (for example, always representing a middle initial, even though some data sources use the whole middle name).</a:t>
            </a:r>
            <a:endParaRPr lang="en-US" altLang="en-US" dirty="0" smtClean="0"/>
          </a:p>
        </p:txBody>
      </p:sp>
    </p:spTree>
    <p:extLst>
      <p:ext uri="{BB962C8B-B14F-4D97-AF65-F5344CB8AC3E}">
        <p14:creationId xmlns:p14="http://schemas.microsoft.com/office/powerpoint/2010/main" val="2372730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Some transformations</a:t>
            </a:r>
            <a:r>
              <a:rPr lang="en-US" altLang="en-US" baseline="0" dirty="0" smtClean="0"/>
              <a:t> are based on formulas or other algorithmic expressions. These can be very simple, as in this example, or quite complex.</a:t>
            </a:r>
            <a:endParaRPr lang="en-US" altLang="en-US" dirty="0" smtClean="0"/>
          </a:p>
        </p:txBody>
      </p:sp>
    </p:spTree>
    <p:extLst>
      <p:ext uri="{BB962C8B-B14F-4D97-AF65-F5344CB8AC3E}">
        <p14:creationId xmlns:p14="http://schemas.microsoft.com/office/powerpoint/2010/main" val="98936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150938" y="692150"/>
            <a:ext cx="4556125" cy="3416300"/>
          </a:xfrm>
          <a:ln/>
        </p:spPr>
      </p:sp>
      <p:sp>
        <p:nvSpPr>
          <p:cNvPr id="460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56206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Others are based on table lookups. Here,</a:t>
            </a:r>
            <a:r>
              <a:rPr lang="en-US" altLang="en-US" baseline="0" dirty="0" smtClean="0"/>
              <a:t> we are given a state code and look up the corresponding name. Another example would be to look up a month name and get the month abbreviation. Again, this is generally done to ensure that data from all data sources are represented the same in the data warehouse, even if they were different in the different data sources.</a:t>
            </a:r>
            <a:endParaRPr lang="en-US" altLang="en-US" dirty="0" smtClean="0"/>
          </a:p>
        </p:txBody>
      </p:sp>
    </p:spTree>
    <p:extLst>
      <p:ext uri="{BB962C8B-B14F-4D97-AF65-F5344CB8AC3E}">
        <p14:creationId xmlns:p14="http://schemas.microsoft.com/office/powerpoint/2010/main" val="2337763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Sometimes, you will take data</a:t>
            </a:r>
            <a:r>
              <a:rPr lang="en-US" altLang="en-US" baseline="0" dirty="0" smtClean="0"/>
              <a:t> from multiple fields of a source record in order to create a single field of the target. Here, we see a transformation from the employee name and phone number to the employee ID. This was probably done via a table lookup.</a:t>
            </a:r>
          </a:p>
          <a:p>
            <a:pPr eaLnBrk="1" hangingPunct="1"/>
            <a:endParaRPr lang="en-US" altLang="en-US" baseline="0" dirty="0" smtClean="0"/>
          </a:p>
          <a:p>
            <a:pPr eaLnBrk="1" hangingPunct="1"/>
            <a:r>
              <a:rPr lang="en-US" altLang="en-US" baseline="0" dirty="0" smtClean="0"/>
              <a:t>Another example would be to generate a full name by combining the first and last names.</a:t>
            </a:r>
          </a:p>
          <a:p>
            <a:pPr eaLnBrk="1" hangingPunct="1"/>
            <a:endParaRPr lang="en-US" alt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t>Note that a particular multi-field transformation could involve getting fields from different data sources and combining them into a single field. </a:t>
            </a:r>
            <a:endParaRPr lang="en-US" altLang="en-US" dirty="0" smtClean="0"/>
          </a:p>
          <a:p>
            <a:pPr eaLnBrk="1" hangingPunct="1"/>
            <a:endParaRPr lang="en-US" altLang="en-US" baseline="0" dirty="0" smtClean="0"/>
          </a:p>
          <a:p>
            <a:pPr eaLnBrk="1" hangingPunct="1"/>
            <a:endParaRPr lang="en-US" altLang="en-US" baseline="0" dirty="0" smtClean="0"/>
          </a:p>
        </p:txBody>
      </p:sp>
    </p:spTree>
    <p:extLst>
      <p:ext uri="{BB962C8B-B14F-4D97-AF65-F5344CB8AC3E}">
        <p14:creationId xmlns:p14="http://schemas.microsoft.com/office/powerpoint/2010/main" val="27570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a multi-field transformation</a:t>
            </a:r>
            <a:r>
              <a:rPr lang="en-US" altLang="en-US" baseline="0" dirty="0" smtClean="0"/>
              <a:t> going in reverse. From the product code, we get the brand name and product name. This is also probably done via table a lookup.  But multi-field transformations could also be done via algorithmic functions.</a:t>
            </a:r>
          </a:p>
          <a:p>
            <a:pPr eaLnBrk="1" hangingPunct="1"/>
            <a:endParaRPr lang="en-US" altLang="en-US" baseline="0" dirty="0" smtClean="0"/>
          </a:p>
          <a:p>
            <a:pPr eaLnBrk="1" hangingPunct="1"/>
            <a:r>
              <a:rPr lang="en-US" altLang="en-US" baseline="0" dirty="0" smtClean="0"/>
              <a:t>So, both table lookups and algorithmic transformations could be applied to either single field or multi-field transformations.</a:t>
            </a:r>
          </a:p>
          <a:p>
            <a:pPr eaLnBrk="1" hangingPunct="1"/>
            <a:endParaRPr lang="en-US" altLang="en-US" baseline="0" dirty="0" smtClean="0"/>
          </a:p>
        </p:txBody>
      </p:sp>
    </p:spTree>
    <p:extLst>
      <p:ext uri="{BB962C8B-B14F-4D97-AF65-F5344CB8AC3E}">
        <p14:creationId xmlns:p14="http://schemas.microsoft.com/office/powerpoint/2010/main" val="3544773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57379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The goals of data governance are transparency—both within the organization and for external regulators. Ultimately we want to ensure and increase the value of the organization’s data.</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Data governance involves measuring data quality and availability, as well as identifying targets for quality and availability.</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This process directs efforts to overcome risks associated with bad or unsecured data, and reviews the results of data audit processes.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Data governance is best chartered by the most senior leadership in the organization.</a:t>
            </a:r>
            <a:endParaRPr lang="en-US" dirty="0"/>
          </a:p>
        </p:txBody>
      </p:sp>
    </p:spTree>
    <p:extLst>
      <p:ext uri="{BB962C8B-B14F-4D97-AF65-F5344CB8AC3E}">
        <p14:creationId xmlns:p14="http://schemas.microsoft.com/office/powerpoint/2010/main" val="633721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150938" y="692150"/>
            <a:ext cx="4556125" cy="3416300"/>
          </a:xfrm>
          <a:ln/>
        </p:spPr>
      </p:sp>
      <p:sp>
        <p:nvSpPr>
          <p:cNvPr id="471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Sarbanes-Oxley Act of 2002 has made it imperative that organizations undertake actions to ensure data accuracy, timeliness, and consistency. This U.S. federal law is named after Senator Paul Sarbanes and Representative Michael Oxley.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Several high-profile scandals of major corporations (including Enron, Tyco, and WorldCom) led the U.S. Congress to create this legislation, which attempts to increase corporate public disclosure and transparency and reduce conflicts of interest. It’s had a tremendous impact on IT is </a:t>
            </a:r>
            <a:r>
              <a:rPr lang="en-US" altLang="en-US" sz="1200" b="0" i="0" u="none" strike="noStrike" kern="1200" baseline="0" dirty="0" err="1" smtClean="0">
                <a:solidFill>
                  <a:schemeClr val="tx1"/>
                </a:solidFill>
                <a:latin typeface="Times New Roman" pitchFamily="18" charset="0"/>
                <a:ea typeface="+mn-ea"/>
                <a:cs typeface="Arial" charset="0"/>
              </a:rPr>
              <a:t>is</a:t>
            </a:r>
            <a:r>
              <a:rPr lang="en-US" altLang="en-US" sz="1200" b="0" i="0" u="none" strike="noStrike" kern="1200" baseline="0" dirty="0" smtClean="0">
                <a:solidFill>
                  <a:schemeClr val="tx1"/>
                </a:solidFill>
                <a:latin typeface="Times New Roman" pitchFamily="18" charset="0"/>
                <a:ea typeface="+mn-ea"/>
                <a:cs typeface="Arial" charset="0"/>
              </a:rPr>
              <a:t> very relevant for database design, use, and maintenance.</a:t>
            </a:r>
            <a:endParaRPr lang="en-US" altLang="en-US" dirty="0" smtClean="0"/>
          </a:p>
        </p:txBody>
      </p:sp>
    </p:spTree>
    <p:extLst>
      <p:ext uri="{BB962C8B-B14F-4D97-AF65-F5344CB8AC3E}">
        <p14:creationId xmlns:p14="http://schemas.microsoft.com/office/powerpoint/2010/main" val="16491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50938" y="692150"/>
            <a:ext cx="4556125" cy="3416300"/>
          </a:xfrm>
          <a:ln/>
        </p:spPr>
      </p:sp>
      <p:sp>
        <p:nvSpPr>
          <p:cNvPr id="481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Uniqueness means that each entity exists no more than once within the database, and there is a key that can be used to uniquely access each entity. That’s one of the reasons we have primary keys in database tables.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Accuracy means the degree to which data correctly represents the real-life objects it models. Data must be both accurate and precise enough for their intended use.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Consistency means that values for data in one data set (database) are in agreement with the values for related data in another data set (database). This is aided within a single database through sound logical design of well-structured normalized databases, such as what we discussed in chapter 4. But remember that a company may have many databases, so consistency between databases is also important.</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Completeness refers to data having assigned values if they need to have values. The NOT NULL domain constraints help to ensure this.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Timeliness means meeting the expectation for the time between when data are expected and when they are readily available for use. In other words, the data should be available when it is needed without excessive delays.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Currency is the degree to which data are recent enough to be useful. For example, we may require that customers’ phone numbers be up-to-date so we can call them at any time. Outdated data is not of much use.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Conformance refers to whether data are stored, exchanged, or presented in a format that is as specified by their metadata. This includes both domain constraints of allowable values, as well as proper formatting of displayed data.</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We’ve discussed referential integrity already, and this is ensured via primary/foreign key relationships as well as the referential integrity rules that we discussed in chapter 4.</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p>
        </p:txBody>
      </p:sp>
    </p:spTree>
    <p:extLst>
      <p:ext uri="{BB962C8B-B14F-4D97-AF65-F5344CB8AC3E}">
        <p14:creationId xmlns:p14="http://schemas.microsoft.com/office/powerpoint/2010/main" val="344368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50938" y="692150"/>
            <a:ext cx="4556125" cy="3416300"/>
          </a:xfrm>
          <a:ln/>
        </p:spPr>
      </p:sp>
      <p:sp>
        <p:nvSpPr>
          <p:cNvPr id="491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many factors that can result in poor</a:t>
            </a:r>
            <a:r>
              <a:rPr lang="en-US" altLang="en-US" baseline="0" dirty="0" smtClean="0"/>
              <a:t> quality data. Some data comes from external sources, and if these are not pre-screened you can get the GIGO effect. </a:t>
            </a:r>
          </a:p>
          <a:p>
            <a:pPr eaLnBrk="1" hangingPunct="1"/>
            <a:endParaRPr lang="en-US" altLang="en-US" baseline="0" dirty="0" smtClean="0"/>
          </a:p>
          <a:p>
            <a:pPr eaLnBrk="1" hangingPunct="1"/>
            <a:r>
              <a:rPr lang="en-US" altLang="en-US" baseline="0" dirty="0" smtClean="0"/>
              <a:t>Recall also that the old, traditional file processing approach resulted in duplication of data and loss of integrity.</a:t>
            </a:r>
          </a:p>
          <a:p>
            <a:pPr eaLnBrk="1" hangingPunct="1"/>
            <a:endParaRPr lang="en-US" altLang="en-US" baseline="0" dirty="0" smtClean="0"/>
          </a:p>
          <a:p>
            <a:pPr eaLnBrk="1" hangingPunct="1"/>
            <a:r>
              <a:rPr lang="en-US" altLang="en-US" baseline="0" dirty="0" smtClean="0"/>
              <a:t>Even with well-designed databases, bad data can be entered by users. So applications should include validation checks.</a:t>
            </a:r>
          </a:p>
          <a:p>
            <a:pPr eaLnBrk="1" hangingPunct="1"/>
            <a:endParaRPr lang="en-US" altLang="en-US" baseline="0" dirty="0" smtClean="0"/>
          </a:p>
          <a:p>
            <a:r>
              <a:rPr lang="en-US" sz="1200" b="0" i="0" u="none" strike="noStrike" kern="1200" baseline="0" dirty="0" smtClean="0">
                <a:solidFill>
                  <a:schemeClr val="tx1"/>
                </a:solidFill>
                <a:latin typeface="Times New Roman" pitchFamily="18" charset="0"/>
                <a:ea typeface="+mn-ea"/>
                <a:cs typeface="Arial" charset="0"/>
              </a:rPr>
              <a:t>For a variety of reasons, many organizations simply have not made the commitment or invested the resources to improve their data quality. Some organizations are simply in denial about having problems with data quality. Others realize they have a problem but fear that the solution will be too costly or that they cannot quantify the return on investment. The situation is getting better but there’s still lots of improvement needed.</a:t>
            </a:r>
            <a:endParaRPr lang="en-US" altLang="en-US" dirty="0" smtClean="0"/>
          </a:p>
        </p:txBody>
      </p:sp>
    </p:spTree>
    <p:extLst>
      <p:ext uri="{BB962C8B-B14F-4D97-AF65-F5344CB8AC3E}">
        <p14:creationId xmlns:p14="http://schemas.microsoft.com/office/powerpoint/2010/main" val="411734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150938" y="692150"/>
            <a:ext cx="4556125" cy="3416300"/>
          </a:xfrm>
          <a:ln/>
        </p:spPr>
      </p:sp>
      <p:sp>
        <p:nvSpPr>
          <p:cNvPr id="501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60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eaLnBrk="1" hangingPunct="1"/>
            <a:r>
              <a:rPr lang="en-US" altLang="en-US" dirty="0" smtClean="0"/>
              <a:t>In</a:t>
            </a:r>
            <a:r>
              <a:rPr lang="en-US" altLang="en-US" baseline="0" dirty="0" smtClean="0"/>
              <a:t> order to get top-level executive buy-in for data quality improvement, you need to convince decision makers of the negative impacts of poor quality data. These include increased costs, decreased revenues, decreased confidence, and increased risks. In other words, executives need to be convinced that a data quality program </a:t>
            </a:r>
            <a:r>
              <a:rPr lang="en-US" sz="1200" b="0" i="0" u="none" strike="noStrike" kern="1200" baseline="0" dirty="0" smtClean="0">
                <a:solidFill>
                  <a:schemeClr val="tx1"/>
                </a:solidFill>
                <a:latin typeface="Times New Roman" pitchFamily="18" charset="0"/>
                <a:ea typeface="+mn-ea"/>
                <a:cs typeface="Arial" charset="0"/>
              </a:rPr>
              <a:t>will yield a sufficient return on investment (ROI). </a:t>
            </a:r>
          </a:p>
          <a:p>
            <a:pPr eaLnBrk="1" hangingPunct="1"/>
            <a:endParaRPr lang="en-US" altLang="en-US" sz="1200" b="0" i="0" u="none" strike="noStrike" kern="1200" baseline="0" dirty="0" smtClean="0">
              <a:solidFill>
                <a:schemeClr val="tx1"/>
              </a:solidFill>
              <a:latin typeface="Times New Roman" pitchFamily="18" charset="0"/>
              <a:ea typeface="+mn-ea"/>
              <a:cs typeface="Arial" charset="0"/>
            </a:endParaRPr>
          </a:p>
          <a:p>
            <a:pPr eaLnBrk="1" hangingPunct="1"/>
            <a:r>
              <a:rPr lang="en-US" altLang="en-US" sz="1200" b="0" i="0" u="none" strike="noStrike" kern="1200" baseline="0" dirty="0" smtClean="0">
                <a:solidFill>
                  <a:schemeClr val="tx1"/>
                </a:solidFill>
                <a:latin typeface="Times New Roman" pitchFamily="18" charset="0"/>
                <a:ea typeface="+mn-ea"/>
                <a:cs typeface="Arial" charset="0"/>
              </a:rPr>
              <a:t>Emphasize that costs includes both direct costs and opportunity costs. Direct costs involve the costs of correcting and dealing with the fallout that could occur. Opportunity costs refer to loss of potential business because pf lowered reputation.</a:t>
            </a:r>
          </a:p>
          <a:p>
            <a:pPr eaLnBrk="1" hangingPunct="1"/>
            <a:endParaRPr lang="en-US" altLang="en-US" sz="1200" b="0" i="0" u="none" strike="noStrike" kern="1200" baseline="0" dirty="0" smtClean="0">
              <a:solidFill>
                <a:schemeClr val="tx1"/>
              </a:solidFill>
              <a:latin typeface="Times New Roman" pitchFamily="18" charset="0"/>
              <a:ea typeface="+mn-ea"/>
              <a:cs typeface="Arial" charset="0"/>
            </a:endParaRPr>
          </a:p>
          <a:p>
            <a:pPr eaLnBrk="1" hangingPunct="1"/>
            <a:endParaRPr lang="en-US" altLang="en-US" dirty="0" smtClean="0"/>
          </a:p>
          <a:p>
            <a:endParaRPr lang="en-US" dirty="0"/>
          </a:p>
        </p:txBody>
      </p:sp>
    </p:spTree>
    <p:extLst>
      <p:ext uri="{BB962C8B-B14F-4D97-AF65-F5344CB8AC3E}">
        <p14:creationId xmlns:p14="http://schemas.microsoft.com/office/powerpoint/2010/main" val="253902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4173027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8432483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942921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10</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10-</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0217942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5" name="Date Placeholder 10"/>
          <p:cNvSpPr>
            <a:spLocks noGrp="1"/>
          </p:cNvSpPr>
          <p:nvPr>
            <p:ph type="dt" sz="half" idx="10"/>
          </p:nvPr>
        </p:nvSpPr>
        <p:spPr/>
        <p:txBody>
          <a:bodyPr/>
          <a:lstStyle>
            <a:lvl1pPr>
              <a:defRPr/>
            </a:lvl1pPr>
          </a:lstStyle>
          <a:p>
            <a:pPr>
              <a:defRPr/>
            </a:pPr>
            <a:endParaRPr lang="en-US" dirty="0"/>
          </a:p>
        </p:txBody>
      </p:sp>
      <p:sp>
        <p:nvSpPr>
          <p:cNvPr id="6"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223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13790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778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10</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10-</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88356570"/>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19" r:id="rId6"/>
    <p:sldLayoutId id="2147483916" r:id="rId7"/>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10:</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 Quality and Integration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838200"/>
          </a:xfrm>
        </p:spPr>
        <p:txBody>
          <a:bodyPr/>
          <a:lstStyle/>
          <a:p>
            <a:pPr>
              <a:defRPr/>
            </a:pPr>
            <a:r>
              <a:rPr dirty="0" smtClean="0"/>
              <a:t>Data Quality Audit</a:t>
            </a:r>
            <a:endParaRPr dirty="0"/>
          </a:p>
        </p:txBody>
      </p:sp>
      <p:sp>
        <p:nvSpPr>
          <p:cNvPr id="19459" name="Content Placeholder 2"/>
          <p:cNvSpPr>
            <a:spLocks noGrp="1"/>
          </p:cNvSpPr>
          <p:nvPr>
            <p:ph idx="1"/>
          </p:nvPr>
        </p:nvSpPr>
        <p:spPr>
          <a:xfrm>
            <a:off x="304800" y="1447800"/>
            <a:ext cx="8686800" cy="4525963"/>
          </a:xfrm>
        </p:spPr>
        <p:txBody>
          <a:bodyPr/>
          <a:lstStyle/>
          <a:p>
            <a:pPr eaLnBrk="1" hangingPunct="1"/>
            <a:r>
              <a:rPr lang="en-US" altLang="en-US" sz="3600" smtClean="0"/>
              <a:t>Statistically profile all data files</a:t>
            </a:r>
          </a:p>
          <a:p>
            <a:pPr eaLnBrk="1" hangingPunct="1"/>
            <a:r>
              <a:rPr lang="en-US" altLang="en-US" sz="3600" smtClean="0"/>
              <a:t>Document the set of values for all fields</a:t>
            </a:r>
          </a:p>
          <a:p>
            <a:pPr eaLnBrk="1" hangingPunct="1"/>
            <a:r>
              <a:rPr lang="en-US" altLang="en-US" sz="3600" smtClean="0"/>
              <a:t>Analyze data patterns (distribution, outliers, frequencies)</a:t>
            </a:r>
          </a:p>
          <a:p>
            <a:pPr eaLnBrk="1" hangingPunct="1"/>
            <a:r>
              <a:rPr lang="en-US" altLang="en-US" sz="3600" smtClean="0"/>
              <a:t>Verify whether controls and business rules are enforced </a:t>
            </a:r>
          </a:p>
          <a:p>
            <a:pPr eaLnBrk="1" hangingPunct="1"/>
            <a:r>
              <a:rPr lang="en-US" altLang="en-US" sz="3600" smtClean="0"/>
              <a:t>Use specialized data profiling tools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pPr>
              <a:defRPr/>
            </a:pPr>
            <a:r>
              <a:rPr dirty="0" smtClean="0"/>
              <a:t>Data Stewardship Program</a:t>
            </a:r>
            <a:endParaRPr dirty="0"/>
          </a:p>
        </p:txBody>
      </p:sp>
      <p:sp>
        <p:nvSpPr>
          <p:cNvPr id="20483" name="Content Placeholder 2"/>
          <p:cNvSpPr>
            <a:spLocks noGrp="1"/>
          </p:cNvSpPr>
          <p:nvPr>
            <p:ph idx="1"/>
          </p:nvPr>
        </p:nvSpPr>
        <p:spPr>
          <a:xfrm>
            <a:off x="304800" y="1371600"/>
            <a:ext cx="8305800" cy="4114800"/>
          </a:xfrm>
        </p:spPr>
        <p:txBody>
          <a:bodyPr/>
          <a:lstStyle/>
          <a:p>
            <a:pPr eaLnBrk="1" hangingPunct="1"/>
            <a:r>
              <a:rPr lang="en-US" altLang="en-US" sz="3600" smtClean="0"/>
              <a:t>Roles:</a:t>
            </a:r>
          </a:p>
          <a:p>
            <a:pPr lvl="1" eaLnBrk="1" hangingPunct="1"/>
            <a:r>
              <a:rPr lang="en-US" altLang="en-US" sz="3200" smtClean="0"/>
              <a:t>Oversight of data stewardship program</a:t>
            </a:r>
          </a:p>
          <a:p>
            <a:pPr lvl="1" eaLnBrk="1" hangingPunct="1"/>
            <a:r>
              <a:rPr lang="en-US" altLang="en-US" sz="3200" smtClean="0"/>
              <a:t>Manage data subject area</a:t>
            </a:r>
          </a:p>
          <a:p>
            <a:pPr lvl="1" eaLnBrk="1" hangingPunct="1"/>
            <a:r>
              <a:rPr lang="en-US" altLang="en-US" sz="3200" smtClean="0"/>
              <a:t>Oversee data definitions</a:t>
            </a:r>
          </a:p>
          <a:p>
            <a:pPr lvl="1" eaLnBrk="1" hangingPunct="1"/>
            <a:r>
              <a:rPr lang="en-US" altLang="en-US" sz="3200" smtClean="0"/>
              <a:t>Oversee production of data</a:t>
            </a:r>
          </a:p>
          <a:p>
            <a:pPr lvl="1" eaLnBrk="1" hangingPunct="1"/>
            <a:r>
              <a:rPr lang="en-US" altLang="en-US" sz="3200" smtClean="0"/>
              <a:t>Oversee use of data</a:t>
            </a:r>
          </a:p>
          <a:p>
            <a:pPr eaLnBrk="1" hangingPunct="1"/>
            <a:r>
              <a:rPr lang="en-US" altLang="en-US" sz="3600" smtClean="0"/>
              <a:t>Report to: business unit vs. IT organization?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05800" cy="838200"/>
          </a:xfrm>
        </p:spPr>
        <p:txBody>
          <a:bodyPr>
            <a:noAutofit/>
          </a:bodyPr>
          <a:lstStyle/>
          <a:p>
            <a:pPr>
              <a:defRPr/>
            </a:pPr>
            <a:r>
              <a:rPr dirty="0" smtClean="0"/>
              <a:t>Improving Data Capture Processes</a:t>
            </a:r>
            <a:endParaRPr dirty="0"/>
          </a:p>
        </p:txBody>
      </p:sp>
      <p:sp>
        <p:nvSpPr>
          <p:cNvPr id="21507" name="Content Placeholder 2"/>
          <p:cNvSpPr>
            <a:spLocks noGrp="1"/>
          </p:cNvSpPr>
          <p:nvPr>
            <p:ph idx="1"/>
          </p:nvPr>
        </p:nvSpPr>
        <p:spPr>
          <a:xfrm>
            <a:off x="304800" y="1798638"/>
            <a:ext cx="8686800" cy="4525962"/>
          </a:xfrm>
        </p:spPr>
        <p:txBody>
          <a:bodyPr/>
          <a:lstStyle/>
          <a:p>
            <a:pPr eaLnBrk="1" hangingPunct="1"/>
            <a:r>
              <a:rPr lang="en-US" altLang="en-US" sz="3400" smtClean="0"/>
              <a:t>Automate data entry as much as possible</a:t>
            </a:r>
          </a:p>
          <a:p>
            <a:pPr eaLnBrk="1" hangingPunct="1"/>
            <a:r>
              <a:rPr lang="en-US" altLang="en-US" sz="3400" smtClean="0"/>
              <a:t>Manual data entry should be selected from preset options</a:t>
            </a:r>
          </a:p>
          <a:p>
            <a:pPr eaLnBrk="1" hangingPunct="1"/>
            <a:r>
              <a:rPr lang="en-US" altLang="en-US" sz="3400" smtClean="0"/>
              <a:t>Use trained operators when possible</a:t>
            </a:r>
          </a:p>
          <a:p>
            <a:pPr eaLnBrk="1" hangingPunct="1"/>
            <a:r>
              <a:rPr lang="en-US" altLang="en-US" sz="3400" smtClean="0"/>
              <a:t>Follow good user interface design principles</a:t>
            </a:r>
          </a:p>
          <a:p>
            <a:pPr eaLnBrk="1" hangingPunct="1"/>
            <a:r>
              <a:rPr lang="en-US" altLang="en-US" sz="3400" smtClean="0"/>
              <a:t>Immediate data validation for entered data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305800" cy="838200"/>
          </a:xfrm>
        </p:spPr>
        <p:txBody>
          <a:bodyPr>
            <a:noAutofit/>
          </a:bodyPr>
          <a:lstStyle/>
          <a:p>
            <a:pPr>
              <a:defRPr/>
            </a:pPr>
            <a:r>
              <a:rPr dirty="0" smtClean="0"/>
              <a:t>Apply modern data management principles and technology</a:t>
            </a:r>
            <a:endParaRPr dirty="0"/>
          </a:p>
        </p:txBody>
      </p:sp>
      <p:sp>
        <p:nvSpPr>
          <p:cNvPr id="22531" name="Content Placeholder 2"/>
          <p:cNvSpPr>
            <a:spLocks noGrp="1"/>
          </p:cNvSpPr>
          <p:nvPr>
            <p:ph idx="1"/>
          </p:nvPr>
        </p:nvSpPr>
        <p:spPr>
          <a:xfrm>
            <a:off x="304800" y="1798638"/>
            <a:ext cx="8686800" cy="4525962"/>
          </a:xfrm>
        </p:spPr>
        <p:txBody>
          <a:bodyPr/>
          <a:lstStyle/>
          <a:p>
            <a:pPr eaLnBrk="1" hangingPunct="1"/>
            <a:r>
              <a:rPr lang="en-US" altLang="en-US" sz="3600" smtClean="0"/>
              <a:t>Software tools for analyzing and correcting data quality problems:</a:t>
            </a:r>
          </a:p>
          <a:p>
            <a:pPr lvl="1" eaLnBrk="1" hangingPunct="1"/>
            <a:r>
              <a:rPr lang="en-US" altLang="en-US" sz="3200" smtClean="0"/>
              <a:t>Pattern matching</a:t>
            </a:r>
          </a:p>
          <a:p>
            <a:pPr lvl="1" eaLnBrk="1" hangingPunct="1"/>
            <a:r>
              <a:rPr lang="en-US" altLang="en-US" sz="3200" smtClean="0"/>
              <a:t>Fuzzy logic</a:t>
            </a:r>
          </a:p>
          <a:p>
            <a:pPr lvl="1" eaLnBrk="1" hangingPunct="1"/>
            <a:r>
              <a:rPr lang="en-US" altLang="en-US" sz="3200" smtClean="0"/>
              <a:t>Expert systems</a:t>
            </a:r>
          </a:p>
          <a:p>
            <a:pPr eaLnBrk="1" hangingPunct="1"/>
            <a:r>
              <a:rPr lang="en-US" altLang="en-US" sz="3600" smtClean="0"/>
              <a:t>Sound data modeling and database design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686800" cy="838200"/>
          </a:xfrm>
        </p:spPr>
        <p:txBody>
          <a:bodyPr/>
          <a:lstStyle/>
          <a:p>
            <a:pPr>
              <a:defRPr/>
            </a:pPr>
            <a:r>
              <a:rPr dirty="0" smtClean="0"/>
              <a:t>TQM Principles and Practices</a:t>
            </a:r>
            <a:endParaRPr dirty="0"/>
          </a:p>
        </p:txBody>
      </p:sp>
      <p:sp>
        <p:nvSpPr>
          <p:cNvPr id="23555" name="Content Placeholder 2"/>
          <p:cNvSpPr>
            <a:spLocks noGrp="1"/>
          </p:cNvSpPr>
          <p:nvPr>
            <p:ph idx="1"/>
          </p:nvPr>
        </p:nvSpPr>
        <p:spPr>
          <a:xfrm>
            <a:off x="457200" y="1066800"/>
            <a:ext cx="8229600" cy="4114800"/>
          </a:xfrm>
        </p:spPr>
        <p:txBody>
          <a:bodyPr/>
          <a:lstStyle/>
          <a:p>
            <a:pPr eaLnBrk="1" hangingPunct="1"/>
            <a:r>
              <a:rPr lang="en-US" altLang="en-US" sz="3400" dirty="0" smtClean="0"/>
              <a:t>TQM – Total Quality Management</a:t>
            </a:r>
          </a:p>
          <a:p>
            <a:pPr eaLnBrk="1" hangingPunct="1"/>
            <a:r>
              <a:rPr lang="en-US" altLang="en-US" sz="3400" dirty="0" smtClean="0"/>
              <a:t>TQM Principles:</a:t>
            </a:r>
          </a:p>
          <a:p>
            <a:pPr lvl="1" eaLnBrk="1" hangingPunct="1"/>
            <a:r>
              <a:rPr lang="en-US" altLang="en-US" sz="3000" dirty="0" smtClean="0"/>
              <a:t>Defect prevention</a:t>
            </a:r>
          </a:p>
          <a:p>
            <a:pPr lvl="1" eaLnBrk="1" hangingPunct="1"/>
            <a:r>
              <a:rPr lang="en-US" altLang="en-US" sz="3000" dirty="0" smtClean="0"/>
              <a:t>Continuous improvement</a:t>
            </a:r>
          </a:p>
          <a:p>
            <a:pPr lvl="1" eaLnBrk="1" hangingPunct="1"/>
            <a:r>
              <a:rPr lang="en-US" altLang="en-US" sz="3000" dirty="0" smtClean="0"/>
              <a:t>Use of enterprise data standards</a:t>
            </a:r>
          </a:p>
          <a:p>
            <a:pPr eaLnBrk="1" hangingPunct="1"/>
            <a:r>
              <a:rPr lang="en-US" altLang="en-US" sz="3400" dirty="0" smtClean="0"/>
              <a:t>Balanced focus</a:t>
            </a:r>
          </a:p>
          <a:p>
            <a:pPr lvl="1" eaLnBrk="1" hangingPunct="1"/>
            <a:r>
              <a:rPr lang="en-US" altLang="en-US" sz="3000" dirty="0" smtClean="0"/>
              <a:t>Customer</a:t>
            </a:r>
          </a:p>
          <a:p>
            <a:pPr lvl="1" eaLnBrk="1" hangingPunct="1"/>
            <a:r>
              <a:rPr lang="en-US" altLang="en-US" sz="3000" dirty="0" smtClean="0"/>
              <a:t>Product/Service</a:t>
            </a:r>
          </a:p>
          <a:p>
            <a:pPr lvl="1" eaLnBrk="1" hangingPunct="1"/>
            <a:r>
              <a:rPr lang="en-US" altLang="en-US" sz="3000" dirty="0"/>
              <a:t>Strong foundation of measurement</a:t>
            </a:r>
          </a:p>
          <a:p>
            <a:pPr lvl="1" eaLnBrk="1" hangingPunct="1"/>
            <a:endParaRPr lang="en-US" altLang="en-US" sz="3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371600"/>
          </a:xfrm>
        </p:spPr>
        <p:txBody>
          <a:bodyPr/>
          <a:lstStyle/>
          <a:p>
            <a:pPr>
              <a:defRPr/>
            </a:pPr>
            <a:r>
              <a:rPr dirty="0" smtClean="0"/>
              <a:t>Master Data Management (MDM)</a:t>
            </a:r>
            <a:endParaRPr dirty="0"/>
          </a:p>
        </p:txBody>
      </p:sp>
      <p:sp>
        <p:nvSpPr>
          <p:cNvPr id="3" name="Content Placeholder 2"/>
          <p:cNvSpPr>
            <a:spLocks noGrp="1"/>
          </p:cNvSpPr>
          <p:nvPr>
            <p:ph idx="1"/>
          </p:nvPr>
        </p:nvSpPr>
        <p:spPr>
          <a:xfrm>
            <a:off x="457200" y="1524000"/>
            <a:ext cx="8229600" cy="4876800"/>
          </a:xfrm>
        </p:spPr>
        <p:txBody>
          <a:bodyPr>
            <a:normAutofit fontScale="77500" lnSpcReduction="20000"/>
          </a:bodyPr>
          <a:lstStyle/>
          <a:p>
            <a:pPr eaLnBrk="1" fontAlgn="auto" hangingPunct="1">
              <a:spcAft>
                <a:spcPts val="0"/>
              </a:spcAft>
              <a:buFont typeface="Wingdings 2"/>
              <a:buChar char=""/>
              <a:defRPr/>
            </a:pPr>
            <a:r>
              <a:rPr lang="en-US" sz="4300" dirty="0" smtClean="0"/>
              <a:t>Disciplines, technologies, and methods to ensure the currency, meaning, and quality of reference data within and across various subject areas</a:t>
            </a:r>
          </a:p>
          <a:p>
            <a:pPr eaLnBrk="1" fontAlgn="auto" hangingPunct="1">
              <a:spcAft>
                <a:spcPts val="0"/>
              </a:spcAft>
              <a:buFont typeface="Wingdings 2"/>
              <a:buChar char=""/>
              <a:defRPr/>
            </a:pPr>
            <a:r>
              <a:rPr lang="en-US" sz="4300" dirty="0" smtClean="0"/>
              <a:t>Three main architectures</a:t>
            </a:r>
          </a:p>
          <a:p>
            <a:pPr lvl="1" eaLnBrk="1" fontAlgn="auto" hangingPunct="1">
              <a:spcAft>
                <a:spcPts val="0"/>
              </a:spcAft>
              <a:buFont typeface="Wingdings 2"/>
              <a:buChar char=""/>
              <a:defRPr/>
            </a:pPr>
            <a:r>
              <a:rPr lang="en-US" sz="3100" b="1" dirty="0" smtClean="0"/>
              <a:t>Identity registry </a:t>
            </a:r>
            <a:r>
              <a:rPr lang="en-US" sz="3100" dirty="0" smtClean="0"/>
              <a:t>– master data remains in source systems; registry provides applications with location</a:t>
            </a:r>
          </a:p>
          <a:p>
            <a:pPr lvl="1" eaLnBrk="1" fontAlgn="auto" hangingPunct="1">
              <a:spcAft>
                <a:spcPts val="0"/>
              </a:spcAft>
              <a:buFont typeface="Wingdings 2"/>
              <a:buChar char=""/>
              <a:defRPr/>
            </a:pPr>
            <a:r>
              <a:rPr lang="en-US" sz="3100" b="1" dirty="0" smtClean="0"/>
              <a:t>Integration hub </a:t>
            </a:r>
            <a:r>
              <a:rPr lang="en-US" sz="3100" dirty="0" smtClean="0"/>
              <a:t>– data changes broadcast through central service to subscribing databases </a:t>
            </a:r>
          </a:p>
          <a:p>
            <a:pPr lvl="1" eaLnBrk="1" fontAlgn="auto" hangingPunct="1">
              <a:spcAft>
                <a:spcPts val="0"/>
              </a:spcAft>
              <a:buFont typeface="Wingdings 2"/>
              <a:buChar char=""/>
              <a:defRPr/>
            </a:pPr>
            <a:r>
              <a:rPr lang="en-US" sz="3100" b="1" dirty="0" smtClean="0"/>
              <a:t>Persistent </a:t>
            </a:r>
            <a:r>
              <a:rPr lang="en-US" sz="3100" dirty="0" smtClean="0"/>
              <a:t>– central “golden record” maintained; all applications have access. Requires applications to push data. Prone to data duplication.</a:t>
            </a:r>
            <a:endParaRPr lang="en-US" sz="3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81000"/>
            <a:ext cx="7543800" cy="838200"/>
          </a:xfrm>
        </p:spPr>
        <p:txBody>
          <a:bodyPr/>
          <a:lstStyle/>
          <a:p>
            <a:pPr>
              <a:defRPr/>
            </a:pPr>
            <a:r>
              <a:rPr dirty="0" smtClean="0"/>
              <a:t>Data Integration</a:t>
            </a:r>
            <a:endParaRPr dirty="0"/>
          </a:p>
        </p:txBody>
      </p:sp>
      <p:sp>
        <p:nvSpPr>
          <p:cNvPr id="25603" name="Content Placeholder 3"/>
          <p:cNvSpPr>
            <a:spLocks noGrp="1"/>
          </p:cNvSpPr>
          <p:nvPr>
            <p:ph idx="1"/>
          </p:nvPr>
        </p:nvSpPr>
        <p:spPr>
          <a:xfrm>
            <a:off x="304800" y="1371600"/>
            <a:ext cx="8229600" cy="4114800"/>
          </a:xfrm>
        </p:spPr>
        <p:txBody>
          <a:bodyPr/>
          <a:lstStyle/>
          <a:p>
            <a:pPr eaLnBrk="1" hangingPunct="1"/>
            <a:r>
              <a:rPr lang="en-US" altLang="en-US" smtClean="0"/>
              <a:t>Data integration creates a unified view of business data</a:t>
            </a:r>
          </a:p>
          <a:p>
            <a:pPr eaLnBrk="1" hangingPunct="1"/>
            <a:r>
              <a:rPr lang="en-US" altLang="en-US" smtClean="0"/>
              <a:t>Other possibilities:</a:t>
            </a:r>
          </a:p>
          <a:p>
            <a:pPr lvl="1" eaLnBrk="1" hangingPunct="1"/>
            <a:r>
              <a:rPr lang="en-US" altLang="en-US" sz="2400" smtClean="0"/>
              <a:t>Application integration</a:t>
            </a:r>
          </a:p>
          <a:p>
            <a:pPr lvl="1" eaLnBrk="1" hangingPunct="1"/>
            <a:r>
              <a:rPr lang="en-US" altLang="en-US" sz="2400" smtClean="0"/>
              <a:t>Business process integration</a:t>
            </a:r>
          </a:p>
          <a:p>
            <a:pPr lvl="1" eaLnBrk="1" hangingPunct="1"/>
            <a:r>
              <a:rPr lang="en-US" altLang="en-US" sz="2400" smtClean="0"/>
              <a:t>User interaction integration</a:t>
            </a:r>
          </a:p>
          <a:p>
            <a:pPr eaLnBrk="1" hangingPunct="1"/>
            <a:r>
              <a:rPr lang="en-US" altLang="en-US" smtClean="0"/>
              <a:t>Any approach requires </a:t>
            </a:r>
            <a:r>
              <a:rPr lang="en-US" altLang="en-US" b="1" smtClean="0"/>
              <a:t>changed data capture</a:t>
            </a:r>
            <a:r>
              <a:rPr lang="en-US" altLang="en-US" smtClean="0"/>
              <a:t> (CDC)</a:t>
            </a:r>
          </a:p>
          <a:p>
            <a:pPr lvl="1" eaLnBrk="1" hangingPunct="1"/>
            <a:r>
              <a:rPr lang="en-US" altLang="en-US" sz="2400" smtClean="0"/>
              <a:t>Indicates which data have changed since previous data integration activity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371600"/>
          </a:xfrm>
        </p:spPr>
        <p:txBody>
          <a:bodyPr/>
          <a:lstStyle/>
          <a:p>
            <a:pPr>
              <a:defRPr/>
            </a:pPr>
            <a:r>
              <a:rPr dirty="0" smtClean="0"/>
              <a:t>Techniques for Data Integration</a:t>
            </a:r>
            <a:endParaRPr dirty="0"/>
          </a:p>
        </p:txBody>
      </p:sp>
      <p:sp>
        <p:nvSpPr>
          <p:cNvPr id="3" name="Content Placeholder 2"/>
          <p:cNvSpPr>
            <a:spLocks noGrp="1"/>
          </p:cNvSpPr>
          <p:nvPr>
            <p:ph idx="1"/>
          </p:nvPr>
        </p:nvSpPr>
        <p:spPr>
          <a:xfrm>
            <a:off x="457200" y="1828800"/>
            <a:ext cx="8229600" cy="4114800"/>
          </a:xfrm>
        </p:spPr>
        <p:txBody>
          <a:bodyPr>
            <a:normAutofit fontScale="92500" lnSpcReduction="10000"/>
          </a:bodyPr>
          <a:lstStyle/>
          <a:p>
            <a:pPr eaLnBrk="1" fontAlgn="auto" hangingPunct="1">
              <a:spcAft>
                <a:spcPts val="0"/>
              </a:spcAft>
              <a:buFont typeface="Wingdings 2"/>
              <a:buChar char=""/>
              <a:defRPr/>
            </a:pPr>
            <a:r>
              <a:rPr lang="en-US" dirty="0" smtClean="0"/>
              <a:t>Consolidation (ETL)</a:t>
            </a:r>
          </a:p>
          <a:p>
            <a:pPr lvl="1" eaLnBrk="1" fontAlgn="auto" hangingPunct="1">
              <a:spcAft>
                <a:spcPts val="0"/>
              </a:spcAft>
              <a:buFont typeface="Wingdings 2"/>
              <a:buChar char=""/>
              <a:defRPr/>
            </a:pPr>
            <a:r>
              <a:rPr lang="en-US" dirty="0" smtClean="0"/>
              <a:t>Consolidating all data into a centralized database (like a data warehouse)</a:t>
            </a:r>
          </a:p>
          <a:p>
            <a:pPr eaLnBrk="1" fontAlgn="auto" hangingPunct="1">
              <a:spcAft>
                <a:spcPts val="0"/>
              </a:spcAft>
              <a:buFont typeface="Wingdings 2"/>
              <a:buChar char=""/>
              <a:defRPr/>
            </a:pPr>
            <a:r>
              <a:rPr lang="en-US" dirty="0" smtClean="0"/>
              <a:t>Data federation (EII)</a:t>
            </a:r>
          </a:p>
          <a:p>
            <a:pPr lvl="1" eaLnBrk="1" fontAlgn="auto" hangingPunct="1">
              <a:spcAft>
                <a:spcPts val="0"/>
              </a:spcAft>
              <a:buFont typeface="Wingdings 2"/>
              <a:buChar char=""/>
              <a:defRPr/>
            </a:pPr>
            <a:r>
              <a:rPr lang="en-US" dirty="0" smtClean="0"/>
              <a:t>Provides a virtual view of data without actually creating one centralized database</a:t>
            </a:r>
          </a:p>
          <a:p>
            <a:pPr eaLnBrk="1" fontAlgn="auto" hangingPunct="1">
              <a:spcAft>
                <a:spcPts val="0"/>
              </a:spcAft>
              <a:buFont typeface="Wingdings 2"/>
              <a:buChar char=""/>
              <a:defRPr/>
            </a:pPr>
            <a:r>
              <a:rPr lang="en-US" dirty="0" smtClean="0"/>
              <a:t>Data propagation (EAI and EDR)</a:t>
            </a:r>
          </a:p>
          <a:p>
            <a:pPr lvl="1" eaLnBrk="1" fontAlgn="auto" hangingPunct="1">
              <a:spcAft>
                <a:spcPts val="0"/>
              </a:spcAft>
              <a:buFont typeface="Wingdings 2"/>
              <a:buChar char=""/>
              <a:defRPr/>
            </a:pPr>
            <a:r>
              <a:rPr lang="en-US" dirty="0" smtClean="0"/>
              <a:t>Duplicate data across databases, with near real-time delay</a:t>
            </a:r>
          </a:p>
          <a:p>
            <a:pPr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33401"/>
            <a:ext cx="8858201"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85800" y="228600"/>
            <a:ext cx="7772400" cy="1143000"/>
          </a:xfrm>
        </p:spPr>
        <p:txBody>
          <a:bodyPr/>
          <a:lstStyle/>
          <a:p>
            <a:pPr>
              <a:defRPr/>
            </a:pPr>
            <a:r>
              <a:rPr dirty="0" smtClean="0"/>
              <a:t>The Reconciled Data Layer</a:t>
            </a:r>
          </a:p>
        </p:txBody>
      </p:sp>
      <p:sp>
        <p:nvSpPr>
          <p:cNvPr id="28675" name="Rectangle 3"/>
          <p:cNvSpPr>
            <a:spLocks noGrp="1" noChangeArrowheads="1"/>
          </p:cNvSpPr>
          <p:nvPr>
            <p:ph idx="1"/>
          </p:nvPr>
        </p:nvSpPr>
        <p:spPr>
          <a:xfrm>
            <a:off x="533400" y="1295400"/>
            <a:ext cx="7772400" cy="4876800"/>
          </a:xfrm>
        </p:spPr>
        <p:txBody>
          <a:bodyPr/>
          <a:lstStyle/>
          <a:p>
            <a:pPr eaLnBrk="1" hangingPunct="1">
              <a:lnSpc>
                <a:spcPct val="90000"/>
              </a:lnSpc>
            </a:pPr>
            <a:r>
              <a:rPr lang="en-US" altLang="en-US" sz="4400" dirty="0" smtClean="0"/>
              <a:t>Typical operational data is:</a:t>
            </a:r>
          </a:p>
          <a:p>
            <a:pPr lvl="1" eaLnBrk="1" hangingPunct="1">
              <a:lnSpc>
                <a:spcPct val="90000"/>
              </a:lnSpc>
            </a:pPr>
            <a:r>
              <a:rPr lang="en-US" altLang="en-US" sz="3600" dirty="0" smtClean="0"/>
              <a:t>Transient–not historical</a:t>
            </a:r>
          </a:p>
          <a:p>
            <a:pPr lvl="1" eaLnBrk="1" hangingPunct="1">
              <a:lnSpc>
                <a:spcPct val="90000"/>
              </a:lnSpc>
            </a:pPr>
            <a:r>
              <a:rPr lang="en-US" altLang="en-US" sz="3600" dirty="0" smtClean="0"/>
              <a:t>Not normalized (perhaps due to </a:t>
            </a:r>
            <a:r>
              <a:rPr lang="en-US" altLang="en-US" sz="3600" dirty="0" err="1" smtClean="0"/>
              <a:t>denormalization</a:t>
            </a:r>
            <a:r>
              <a:rPr lang="en-US" altLang="en-US" sz="3600" dirty="0" smtClean="0"/>
              <a:t> for performance)</a:t>
            </a:r>
          </a:p>
          <a:p>
            <a:pPr lvl="1" eaLnBrk="1" hangingPunct="1">
              <a:lnSpc>
                <a:spcPct val="90000"/>
              </a:lnSpc>
            </a:pPr>
            <a:r>
              <a:rPr lang="en-US" altLang="en-US" sz="3600" dirty="0" smtClean="0"/>
              <a:t>Restricted in scope–not comprehensive</a:t>
            </a:r>
          </a:p>
          <a:p>
            <a:pPr lvl="1" eaLnBrk="1" hangingPunct="1">
              <a:lnSpc>
                <a:spcPct val="90000"/>
              </a:lnSpc>
            </a:pPr>
            <a:r>
              <a:rPr lang="en-US" altLang="en-US" sz="3600" dirty="0" smtClean="0"/>
              <a:t>Sometimes poor quality–inconsistencies and errors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533400" y="76200"/>
            <a:ext cx="8229600" cy="1371600"/>
          </a:xfrm>
        </p:spPr>
        <p:txBody>
          <a:bodyPr/>
          <a:lstStyle/>
          <a:p>
            <a:pPr>
              <a:defRPr/>
            </a:pPr>
            <a:r>
              <a:rPr dirty="0" smtClean="0"/>
              <a:t>Objectives</a:t>
            </a:r>
          </a:p>
        </p:txBody>
      </p:sp>
      <p:sp>
        <p:nvSpPr>
          <p:cNvPr id="11267" name="Rectangle 3"/>
          <p:cNvSpPr>
            <a:spLocks noGrp="1" noChangeArrowheads="1"/>
          </p:cNvSpPr>
          <p:nvPr>
            <p:ph idx="1"/>
          </p:nvPr>
        </p:nvSpPr>
        <p:spPr>
          <a:xfrm>
            <a:off x="304800" y="1295400"/>
            <a:ext cx="8686800" cy="4495800"/>
          </a:xfrm>
        </p:spPr>
        <p:txBody>
          <a:bodyPr/>
          <a:lstStyle/>
          <a:p>
            <a:pPr eaLnBrk="1" hangingPunct="1">
              <a:lnSpc>
                <a:spcPct val="90000"/>
              </a:lnSpc>
            </a:pPr>
            <a:r>
              <a:rPr lang="en-US" altLang="en-US" sz="2500" dirty="0" smtClean="0"/>
              <a:t>Define terms</a:t>
            </a:r>
          </a:p>
          <a:p>
            <a:pPr eaLnBrk="1" hangingPunct="1">
              <a:lnSpc>
                <a:spcPct val="90000"/>
              </a:lnSpc>
            </a:pPr>
            <a:r>
              <a:rPr lang="en-US" altLang="en-US" sz="2500" dirty="0" smtClean="0"/>
              <a:t>Describe importance and goals of data governance</a:t>
            </a:r>
          </a:p>
          <a:p>
            <a:pPr eaLnBrk="1" hangingPunct="1">
              <a:lnSpc>
                <a:spcPct val="90000"/>
              </a:lnSpc>
            </a:pPr>
            <a:r>
              <a:rPr lang="en-US" altLang="en-US" sz="2500" dirty="0" smtClean="0"/>
              <a:t>Describe importance and measures of data quality</a:t>
            </a:r>
          </a:p>
          <a:p>
            <a:pPr eaLnBrk="1" hangingPunct="1">
              <a:lnSpc>
                <a:spcPct val="90000"/>
              </a:lnSpc>
            </a:pPr>
            <a:r>
              <a:rPr lang="en-US" altLang="en-US" sz="2500" dirty="0" smtClean="0"/>
              <a:t>Define characteristics of quality data</a:t>
            </a:r>
          </a:p>
          <a:p>
            <a:pPr eaLnBrk="1" hangingPunct="1">
              <a:lnSpc>
                <a:spcPct val="90000"/>
              </a:lnSpc>
            </a:pPr>
            <a:r>
              <a:rPr lang="en-US" altLang="en-US" sz="2500" dirty="0" smtClean="0"/>
              <a:t>Describe reasons for poor data quality in organizations</a:t>
            </a:r>
          </a:p>
          <a:p>
            <a:pPr eaLnBrk="1" hangingPunct="1">
              <a:lnSpc>
                <a:spcPct val="90000"/>
              </a:lnSpc>
            </a:pPr>
            <a:r>
              <a:rPr lang="en-US" altLang="en-US" sz="2500" dirty="0" smtClean="0"/>
              <a:t>Describe a program for improving data quality and data stewardship</a:t>
            </a:r>
          </a:p>
          <a:p>
            <a:pPr eaLnBrk="1" hangingPunct="1">
              <a:lnSpc>
                <a:spcPct val="90000"/>
              </a:lnSpc>
            </a:pPr>
            <a:r>
              <a:rPr lang="en-US" altLang="en-US" sz="2500" dirty="0"/>
              <a:t>Describe the purpose and role of master data management</a:t>
            </a:r>
          </a:p>
          <a:p>
            <a:pPr eaLnBrk="1" hangingPunct="1">
              <a:lnSpc>
                <a:spcPct val="90000"/>
              </a:lnSpc>
            </a:pPr>
            <a:r>
              <a:rPr lang="en-US" altLang="en-US" sz="2500" dirty="0" smtClean="0"/>
              <a:t>Describe three types of data integration approaches</a:t>
            </a:r>
          </a:p>
          <a:p>
            <a:pPr eaLnBrk="1" hangingPunct="1">
              <a:lnSpc>
                <a:spcPct val="90000"/>
              </a:lnSpc>
            </a:pPr>
            <a:r>
              <a:rPr lang="en-US" altLang="en-US" sz="2500" dirty="0" smtClean="0"/>
              <a:t>Describe four steps and activities of ETL for data integration for a data warehouse</a:t>
            </a:r>
          </a:p>
          <a:p>
            <a:pPr eaLnBrk="1" hangingPunct="1">
              <a:lnSpc>
                <a:spcPct val="90000"/>
              </a:lnSpc>
            </a:pPr>
            <a:r>
              <a:rPr lang="en-US" altLang="en-US" sz="2500" dirty="0" smtClean="0"/>
              <a:t>Explain various forms of data transformation for data warehouses</a:t>
            </a:r>
          </a:p>
          <a:p>
            <a:pPr eaLnBrk="1" hangingPunct="1">
              <a:lnSpc>
                <a:spcPct val="90000"/>
              </a:lnSpc>
            </a:pPr>
            <a:endParaRPr lang="en-US" altLang="en-US" sz="25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85800" y="152400"/>
            <a:ext cx="7772400" cy="1143000"/>
          </a:xfrm>
        </p:spPr>
        <p:txBody>
          <a:bodyPr/>
          <a:lstStyle/>
          <a:p>
            <a:pPr>
              <a:defRPr/>
            </a:pPr>
            <a:r>
              <a:rPr dirty="0" smtClean="0"/>
              <a:t>The Reconciled Data Layer</a:t>
            </a:r>
          </a:p>
        </p:txBody>
      </p:sp>
      <p:sp>
        <p:nvSpPr>
          <p:cNvPr id="29699" name="Rectangle 3"/>
          <p:cNvSpPr>
            <a:spLocks noGrp="1" noChangeArrowheads="1"/>
          </p:cNvSpPr>
          <p:nvPr>
            <p:ph idx="1"/>
          </p:nvPr>
        </p:nvSpPr>
        <p:spPr>
          <a:xfrm>
            <a:off x="304800" y="1524000"/>
            <a:ext cx="8610600" cy="4114800"/>
          </a:xfrm>
        </p:spPr>
        <p:txBody>
          <a:bodyPr/>
          <a:lstStyle/>
          <a:p>
            <a:pPr eaLnBrk="1" hangingPunct="1">
              <a:lnSpc>
                <a:spcPct val="90000"/>
              </a:lnSpc>
            </a:pPr>
            <a:r>
              <a:rPr lang="en-US" altLang="en-US" sz="4000" smtClean="0"/>
              <a:t>After ETL, data should be:</a:t>
            </a:r>
          </a:p>
          <a:p>
            <a:pPr lvl="1" eaLnBrk="1" hangingPunct="1">
              <a:lnSpc>
                <a:spcPct val="90000"/>
              </a:lnSpc>
            </a:pPr>
            <a:r>
              <a:rPr lang="en-US" altLang="en-US" sz="3200" smtClean="0"/>
              <a:t>Detailed–not summarized yet</a:t>
            </a:r>
          </a:p>
          <a:p>
            <a:pPr lvl="1" eaLnBrk="1" hangingPunct="1">
              <a:lnSpc>
                <a:spcPct val="90000"/>
              </a:lnSpc>
            </a:pPr>
            <a:r>
              <a:rPr lang="en-US" altLang="en-US" sz="3200" smtClean="0"/>
              <a:t>Historical–periodic</a:t>
            </a:r>
          </a:p>
          <a:p>
            <a:pPr lvl="1" eaLnBrk="1" hangingPunct="1">
              <a:lnSpc>
                <a:spcPct val="90000"/>
              </a:lnSpc>
            </a:pPr>
            <a:r>
              <a:rPr lang="en-US" altLang="en-US" sz="3200" smtClean="0"/>
              <a:t>Normalized–3</a:t>
            </a:r>
            <a:r>
              <a:rPr lang="en-US" altLang="en-US" sz="3200" baseline="30000" smtClean="0"/>
              <a:t>rd</a:t>
            </a:r>
            <a:r>
              <a:rPr lang="en-US" altLang="en-US" sz="3200" smtClean="0"/>
              <a:t> normal form or higher</a:t>
            </a:r>
          </a:p>
          <a:p>
            <a:pPr lvl="1" eaLnBrk="1" hangingPunct="1">
              <a:lnSpc>
                <a:spcPct val="90000"/>
              </a:lnSpc>
            </a:pPr>
            <a:r>
              <a:rPr lang="en-US" altLang="en-US" sz="3200" smtClean="0"/>
              <a:t>Comprehensive–enterprise-wide perspective</a:t>
            </a:r>
          </a:p>
          <a:p>
            <a:pPr lvl="1" eaLnBrk="1" hangingPunct="1">
              <a:lnSpc>
                <a:spcPct val="90000"/>
              </a:lnSpc>
            </a:pPr>
            <a:r>
              <a:rPr lang="en-US" altLang="en-US" sz="3200" smtClean="0"/>
              <a:t>Timely–data should be current enough to assist decision-making</a:t>
            </a:r>
          </a:p>
          <a:p>
            <a:pPr lvl="1" eaLnBrk="1" hangingPunct="1">
              <a:lnSpc>
                <a:spcPct val="90000"/>
              </a:lnSpc>
            </a:pPr>
            <a:r>
              <a:rPr lang="en-US" altLang="en-US" sz="3200" smtClean="0"/>
              <a:t>Quality controlled–accurate with full integrity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533400" y="381000"/>
            <a:ext cx="7848600" cy="838200"/>
          </a:xfrm>
        </p:spPr>
        <p:txBody>
          <a:bodyPr/>
          <a:lstStyle/>
          <a:p>
            <a:pPr>
              <a:defRPr/>
            </a:pPr>
            <a:r>
              <a:rPr dirty="0" smtClean="0"/>
              <a:t>The ETL Process</a:t>
            </a:r>
          </a:p>
        </p:txBody>
      </p:sp>
      <p:sp>
        <p:nvSpPr>
          <p:cNvPr id="30723" name="Rectangle 3"/>
          <p:cNvSpPr>
            <a:spLocks noGrp="1" noChangeArrowheads="1"/>
          </p:cNvSpPr>
          <p:nvPr>
            <p:ph idx="1"/>
          </p:nvPr>
        </p:nvSpPr>
        <p:spPr>
          <a:xfrm>
            <a:off x="609600" y="1219200"/>
            <a:ext cx="8229600" cy="3048000"/>
          </a:xfrm>
        </p:spPr>
        <p:txBody>
          <a:bodyPr/>
          <a:lstStyle/>
          <a:p>
            <a:pPr eaLnBrk="1" hangingPunct="1"/>
            <a:r>
              <a:rPr lang="en-US" altLang="en-US" sz="3600" smtClean="0"/>
              <a:t>Capture/Extract</a:t>
            </a:r>
          </a:p>
          <a:p>
            <a:pPr eaLnBrk="1" hangingPunct="1"/>
            <a:r>
              <a:rPr lang="en-US" altLang="en-US" sz="3600" smtClean="0"/>
              <a:t>Scrub or data cleansing</a:t>
            </a:r>
          </a:p>
          <a:p>
            <a:pPr eaLnBrk="1" hangingPunct="1"/>
            <a:r>
              <a:rPr lang="en-US" altLang="en-US" sz="3600" smtClean="0"/>
              <a:t>Transform</a:t>
            </a:r>
          </a:p>
          <a:p>
            <a:pPr eaLnBrk="1" hangingPunct="1"/>
            <a:r>
              <a:rPr lang="en-US" altLang="en-US" sz="3600" smtClean="0"/>
              <a:t>Load and Index</a:t>
            </a:r>
          </a:p>
        </p:txBody>
      </p:sp>
      <p:sp>
        <p:nvSpPr>
          <p:cNvPr id="30725" name="Text Box 4"/>
          <p:cNvSpPr txBox="1">
            <a:spLocks noChangeArrowheads="1"/>
          </p:cNvSpPr>
          <p:nvPr/>
        </p:nvSpPr>
        <p:spPr bwMode="auto">
          <a:xfrm>
            <a:off x="990600" y="4078288"/>
            <a:ext cx="7231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3600" b="1">
                <a:solidFill>
                  <a:srgbClr val="990000"/>
                </a:solidFill>
                <a:latin typeface="Times New Roman" pitchFamily="18" charset="0"/>
              </a:rPr>
              <a:t>ETL = Extract, transform, and load</a:t>
            </a:r>
          </a:p>
        </p:txBody>
      </p:sp>
      <p:sp>
        <p:nvSpPr>
          <p:cNvPr id="6" name="Rectangle 3"/>
          <p:cNvSpPr txBox="1">
            <a:spLocks noChangeArrowheads="1"/>
          </p:cNvSpPr>
          <p:nvPr/>
        </p:nvSpPr>
        <p:spPr>
          <a:xfrm>
            <a:off x="381000" y="5029200"/>
            <a:ext cx="8229600" cy="990600"/>
          </a:xfrm>
          <a:prstGeom prst="rect">
            <a:avLst/>
          </a:prstGeom>
        </p:spPr>
        <p:txBody>
          <a:bodyPr>
            <a:normAutofit/>
          </a:bodyPr>
          <a:lstStyle/>
          <a:p>
            <a:pPr marL="342900" indent="-342900" fontAlgn="auto">
              <a:spcBef>
                <a:spcPct val="20000"/>
              </a:spcBef>
              <a:spcAft>
                <a:spcPts val="0"/>
              </a:spcAft>
              <a:buClr>
                <a:schemeClr val="accent1"/>
              </a:buClr>
              <a:buSzPct val="70000"/>
              <a:buFont typeface="Wingdings 2"/>
              <a:buChar char=""/>
              <a:defRPr/>
            </a:pPr>
            <a:r>
              <a:rPr lang="en-US" sz="2600" dirty="0">
                <a:solidFill>
                  <a:schemeClr val="tx2"/>
                </a:solidFill>
                <a:latin typeface="+mn-lt"/>
                <a:cs typeface="+mn-cs"/>
              </a:rPr>
              <a:t>During initial load of Enterprise Data Warehouse (EDW)</a:t>
            </a:r>
          </a:p>
          <a:p>
            <a:pPr marL="342900" indent="-342900" fontAlgn="auto">
              <a:spcBef>
                <a:spcPct val="20000"/>
              </a:spcBef>
              <a:spcAft>
                <a:spcPts val="0"/>
              </a:spcAft>
              <a:buClr>
                <a:schemeClr val="accent1"/>
              </a:buClr>
              <a:buSzPct val="70000"/>
              <a:buFont typeface="Wingdings 2"/>
              <a:buChar char=""/>
              <a:defRPr/>
            </a:pPr>
            <a:r>
              <a:rPr lang="en-US" sz="2600" dirty="0">
                <a:solidFill>
                  <a:schemeClr val="tx2"/>
                </a:solidFill>
                <a:latin typeface="+mn-lt"/>
                <a:cs typeface="+mn-cs"/>
              </a:rPr>
              <a:t>During subsequent periodic updates to EDW</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Mapping and Metadata Management</a:t>
            </a:r>
            <a:endParaRPr lang="en-US" dirty="0"/>
          </a:p>
        </p:txBody>
      </p:sp>
      <p:sp>
        <p:nvSpPr>
          <p:cNvPr id="3" name="Content Placeholder 2"/>
          <p:cNvSpPr>
            <a:spLocks noGrp="1"/>
          </p:cNvSpPr>
          <p:nvPr>
            <p:ph idx="1"/>
          </p:nvPr>
        </p:nvSpPr>
        <p:spPr>
          <a:xfrm>
            <a:off x="304800" y="1371600"/>
            <a:ext cx="8686800" cy="4525962"/>
          </a:xfrm>
        </p:spPr>
        <p:txBody>
          <a:bodyPr/>
          <a:lstStyle/>
          <a:p>
            <a:r>
              <a:rPr lang="en-US" sz="2800" dirty="0" smtClean="0"/>
              <a:t>A design step prior to performing ETL</a:t>
            </a:r>
          </a:p>
          <a:p>
            <a:r>
              <a:rPr lang="en-US" sz="2800" dirty="0" smtClean="0"/>
              <a:t>Required data are mapped to data sources</a:t>
            </a:r>
          </a:p>
          <a:p>
            <a:pPr lvl="1"/>
            <a:r>
              <a:rPr lang="en-US" sz="2400" dirty="0" smtClean="0"/>
              <a:t>Graphical or matrix representations</a:t>
            </a:r>
          </a:p>
          <a:p>
            <a:r>
              <a:rPr lang="en-US" sz="2800" dirty="0" smtClean="0"/>
              <a:t>Explanations </a:t>
            </a:r>
            <a:r>
              <a:rPr lang="en-US" sz="2800" dirty="0"/>
              <a:t>of </a:t>
            </a:r>
            <a:r>
              <a:rPr lang="en-US" sz="2800" dirty="0" smtClean="0"/>
              <a:t>reformatting</a:t>
            </a:r>
            <a:r>
              <a:rPr lang="en-US" sz="2800" dirty="0"/>
              <a:t>, </a:t>
            </a:r>
            <a:r>
              <a:rPr lang="en-US" sz="2800" dirty="0" smtClean="0"/>
              <a:t>transformations</a:t>
            </a:r>
            <a:r>
              <a:rPr lang="en-US" sz="2800" dirty="0"/>
              <a:t>, and </a:t>
            </a:r>
            <a:r>
              <a:rPr lang="en-US" sz="2800" dirty="0" smtClean="0"/>
              <a:t>cleansing actions </a:t>
            </a:r>
            <a:r>
              <a:rPr lang="en-US" sz="2800" dirty="0"/>
              <a:t>to be </a:t>
            </a:r>
            <a:r>
              <a:rPr lang="en-US" sz="2800" dirty="0" smtClean="0"/>
              <a:t>done</a:t>
            </a:r>
          </a:p>
          <a:p>
            <a:r>
              <a:rPr lang="en-US" sz="2800" dirty="0" smtClean="0"/>
              <a:t>Process flow involving tasks and jobs</a:t>
            </a:r>
          </a:p>
          <a:p>
            <a:r>
              <a:rPr lang="en-US" sz="2800" dirty="0" smtClean="0"/>
              <a:t>Metadata that:</a:t>
            </a:r>
          </a:p>
          <a:p>
            <a:pPr lvl="1"/>
            <a:r>
              <a:rPr lang="en-US" sz="2400" dirty="0" smtClean="0"/>
              <a:t>Identifies data sources</a:t>
            </a:r>
          </a:p>
          <a:p>
            <a:pPr lvl="1"/>
            <a:r>
              <a:rPr lang="en-US" sz="2400" dirty="0" smtClean="0"/>
              <a:t>recognizes same data in different systems</a:t>
            </a:r>
          </a:p>
          <a:p>
            <a:pPr lvl="1"/>
            <a:r>
              <a:rPr lang="en-US" sz="2400" dirty="0" smtClean="0"/>
              <a:t>represents process flow steps</a:t>
            </a:r>
            <a:endParaRPr lang="en-US" sz="2400" dirty="0"/>
          </a:p>
        </p:txBody>
      </p:sp>
    </p:spTree>
    <p:extLst>
      <p:ext uri="{BB962C8B-B14F-4D97-AF65-F5344CB8AC3E}">
        <p14:creationId xmlns:p14="http://schemas.microsoft.com/office/powerpoint/2010/main" val="216172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38200"/>
            <a:ext cx="69342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4"/>
          <p:cNvSpPr>
            <a:spLocks noChangeArrowheads="1"/>
          </p:cNvSpPr>
          <p:nvPr/>
        </p:nvSpPr>
        <p:spPr bwMode="auto">
          <a:xfrm>
            <a:off x="1828800" y="2209800"/>
            <a:ext cx="12954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73765" name="Text Box 5"/>
          <p:cNvSpPr txBox="1">
            <a:spLocks noChangeArrowheads="1"/>
          </p:cNvSpPr>
          <p:nvPr/>
        </p:nvSpPr>
        <p:spPr bwMode="auto">
          <a:xfrm>
            <a:off x="457200" y="4953000"/>
            <a:ext cx="3962400" cy="1016000"/>
          </a:xfrm>
          <a:prstGeom prst="rect">
            <a:avLst/>
          </a:prstGeom>
          <a:noFill/>
          <a:ln w="9525">
            <a:noFill/>
            <a:miter lim="800000"/>
            <a:headEnd/>
            <a:tailEnd/>
          </a:ln>
          <a:effectLst/>
        </p:spPr>
        <p:txBody>
          <a:bodyPr>
            <a:spAutoFit/>
          </a:bodyPr>
          <a:lstStyle/>
          <a:p>
            <a:pPr>
              <a:defRPr/>
            </a:pPr>
            <a:r>
              <a:rPr lang="en-US" sz="2000" b="1" dirty="0">
                <a:solidFill>
                  <a:srgbClr val="990000"/>
                </a:solidFill>
                <a:effectLst>
                  <a:outerShdw blurRad="38100" dist="38100" dir="2700000" algn="tl">
                    <a:srgbClr val="000000"/>
                  </a:outerShdw>
                </a:effectLst>
                <a:cs typeface="Tahoma" pitchFamily="34" charset="0"/>
              </a:rPr>
              <a:t>Static extract</a:t>
            </a:r>
            <a:r>
              <a:rPr lang="en-US" sz="2000" dirty="0">
                <a:solidFill>
                  <a:srgbClr val="990000"/>
                </a:solidFill>
                <a:cs typeface="Tahoma" pitchFamily="34" charset="0"/>
              </a:rPr>
              <a:t> = capturing a snapshot of the source data at a point in time</a:t>
            </a:r>
          </a:p>
        </p:txBody>
      </p:sp>
      <p:sp>
        <p:nvSpPr>
          <p:cNvPr id="373766" name="Text Box 6"/>
          <p:cNvSpPr txBox="1">
            <a:spLocks noChangeArrowheads="1"/>
          </p:cNvSpPr>
          <p:nvPr/>
        </p:nvSpPr>
        <p:spPr bwMode="auto">
          <a:xfrm>
            <a:off x="4876800" y="4876800"/>
            <a:ext cx="3962400" cy="1323975"/>
          </a:xfrm>
          <a:prstGeom prst="rect">
            <a:avLst/>
          </a:prstGeom>
          <a:noFill/>
          <a:ln w="9525">
            <a:noFill/>
            <a:miter lim="800000"/>
            <a:headEnd/>
            <a:tailEnd/>
          </a:ln>
          <a:effectLst/>
        </p:spPr>
        <p:txBody>
          <a:bodyPr>
            <a:spAutoFit/>
          </a:bodyPr>
          <a:lstStyle/>
          <a:p>
            <a:pPr>
              <a:defRPr/>
            </a:pPr>
            <a:r>
              <a:rPr lang="en-US" sz="2000" b="1" dirty="0">
                <a:solidFill>
                  <a:srgbClr val="990000"/>
                </a:solidFill>
                <a:effectLst>
                  <a:outerShdw blurRad="38100" dist="38100" dir="2700000" algn="tl">
                    <a:srgbClr val="000000"/>
                  </a:outerShdw>
                </a:effectLst>
                <a:cs typeface="Tahoma" pitchFamily="34" charset="0"/>
              </a:rPr>
              <a:t>Incremental extract</a:t>
            </a:r>
            <a:r>
              <a:rPr lang="en-US" sz="2000" dirty="0">
                <a:solidFill>
                  <a:srgbClr val="990000"/>
                </a:solidFill>
                <a:cs typeface="Tahoma" pitchFamily="34" charset="0"/>
              </a:rPr>
              <a:t> = capturing changes that have occurred since the last static extract</a:t>
            </a:r>
          </a:p>
        </p:txBody>
      </p:sp>
      <p:sp>
        <p:nvSpPr>
          <p:cNvPr id="31751" name="Text Box 7"/>
          <p:cNvSpPr txBox="1">
            <a:spLocks noChangeArrowheads="1"/>
          </p:cNvSpPr>
          <p:nvPr/>
        </p:nvSpPr>
        <p:spPr bwMode="auto">
          <a:xfrm>
            <a:off x="1905000" y="152400"/>
            <a:ext cx="6172200" cy="6413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Capture/Extract…obtaining a snapshot of a chosen subset of the source data for loading into the data warehouse</a:t>
            </a:r>
          </a:p>
        </p:txBody>
      </p:sp>
      <p:sp>
        <p:nvSpPr>
          <p:cNvPr id="31752" name="Text Box 10"/>
          <p:cNvSpPr txBox="1">
            <a:spLocks noChangeArrowheads="1"/>
          </p:cNvSpPr>
          <p:nvPr/>
        </p:nvSpPr>
        <p:spPr bwMode="auto">
          <a:xfrm>
            <a:off x="0" y="838200"/>
            <a:ext cx="190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a:solidFill>
                  <a:srgbClr val="000000"/>
                </a:solidFill>
                <a:latin typeface="Arial" charset="0"/>
              </a:rPr>
              <a:t>Figure 10-1 Steps in data reconciliation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38200"/>
            <a:ext cx="69342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4"/>
          <p:cNvSpPr>
            <a:spLocks noChangeArrowheads="1"/>
          </p:cNvSpPr>
          <p:nvPr/>
        </p:nvSpPr>
        <p:spPr bwMode="auto">
          <a:xfrm>
            <a:off x="3124200" y="1447800"/>
            <a:ext cx="1219200" cy="3048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2773" name="Text Box 5"/>
          <p:cNvSpPr txBox="1">
            <a:spLocks noChangeArrowheads="1"/>
          </p:cNvSpPr>
          <p:nvPr/>
        </p:nvSpPr>
        <p:spPr bwMode="auto">
          <a:xfrm>
            <a:off x="1828800" y="228600"/>
            <a:ext cx="5943600" cy="6413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Scrub/Cleanse…uses pattern recognition and AI techniques to upgrade data quality</a:t>
            </a:r>
          </a:p>
        </p:txBody>
      </p:sp>
      <p:sp>
        <p:nvSpPr>
          <p:cNvPr id="374790" name="Text Box 6"/>
          <p:cNvSpPr txBox="1">
            <a:spLocks noChangeArrowheads="1"/>
          </p:cNvSpPr>
          <p:nvPr/>
        </p:nvSpPr>
        <p:spPr bwMode="auto">
          <a:xfrm>
            <a:off x="152400" y="4800600"/>
            <a:ext cx="4419600" cy="1277938"/>
          </a:xfrm>
          <a:prstGeom prst="rect">
            <a:avLst/>
          </a:prstGeom>
          <a:noFill/>
          <a:ln w="9525">
            <a:noFill/>
            <a:miter lim="800000"/>
            <a:headEnd/>
            <a:tailEnd/>
          </a:ln>
          <a:effectLst/>
        </p:spPr>
        <p:txBody>
          <a:bodyPr>
            <a:spAutoFit/>
          </a:bodyPr>
          <a:lstStyle/>
          <a:p>
            <a:pPr>
              <a:defRPr/>
            </a:pPr>
            <a:r>
              <a:rPr lang="en-US" sz="2000" b="1" dirty="0">
                <a:solidFill>
                  <a:srgbClr val="990000"/>
                </a:solidFill>
                <a:effectLst>
                  <a:outerShdw blurRad="38100" dist="38100" dir="2700000" algn="tl">
                    <a:srgbClr val="000000"/>
                  </a:outerShdw>
                </a:effectLst>
                <a:cs typeface="Tahoma" pitchFamily="34" charset="0"/>
              </a:rPr>
              <a:t>Fixing errors:</a:t>
            </a:r>
            <a:r>
              <a:rPr lang="en-US" dirty="0">
                <a:solidFill>
                  <a:srgbClr val="990000"/>
                </a:solidFill>
                <a:cs typeface="Tahoma" pitchFamily="34" charset="0"/>
              </a:rPr>
              <a:t> </a:t>
            </a:r>
            <a:r>
              <a:rPr lang="en-US" sz="1900" dirty="0">
                <a:solidFill>
                  <a:srgbClr val="990000"/>
                </a:solidFill>
                <a:cs typeface="Tahoma" pitchFamily="34" charset="0"/>
              </a:rPr>
              <a:t>misspellings, erroneous dates, incorrect field usage, mismatched addresses, missing data, duplicate data, inconsistencies</a:t>
            </a:r>
          </a:p>
        </p:txBody>
      </p:sp>
      <p:sp>
        <p:nvSpPr>
          <p:cNvPr id="374791" name="Text Box 7"/>
          <p:cNvSpPr txBox="1">
            <a:spLocks noChangeArrowheads="1"/>
          </p:cNvSpPr>
          <p:nvPr/>
        </p:nvSpPr>
        <p:spPr bwMode="auto">
          <a:xfrm>
            <a:off x="4724400" y="4800600"/>
            <a:ext cx="4419600" cy="1277938"/>
          </a:xfrm>
          <a:prstGeom prst="rect">
            <a:avLst/>
          </a:prstGeom>
          <a:noFill/>
          <a:ln w="9525">
            <a:noFill/>
            <a:miter lim="800000"/>
            <a:headEnd/>
            <a:tailEnd/>
          </a:ln>
          <a:effectLst/>
        </p:spPr>
        <p:txBody>
          <a:bodyPr>
            <a:spAutoFit/>
          </a:bodyPr>
          <a:lstStyle/>
          <a:p>
            <a:pPr>
              <a:defRPr/>
            </a:pPr>
            <a:r>
              <a:rPr lang="en-US" sz="2000" b="1" dirty="0">
                <a:solidFill>
                  <a:srgbClr val="990000"/>
                </a:solidFill>
                <a:effectLst>
                  <a:outerShdw blurRad="38100" dist="38100" dir="2700000" algn="tl">
                    <a:srgbClr val="000000"/>
                  </a:outerShdw>
                </a:effectLst>
                <a:cs typeface="Tahoma" pitchFamily="34" charset="0"/>
              </a:rPr>
              <a:t>Also:</a:t>
            </a:r>
            <a:r>
              <a:rPr lang="en-US" dirty="0">
                <a:solidFill>
                  <a:srgbClr val="990000"/>
                </a:solidFill>
                <a:cs typeface="Tahoma" pitchFamily="34" charset="0"/>
              </a:rPr>
              <a:t> </a:t>
            </a:r>
            <a:r>
              <a:rPr lang="en-US" sz="1900" dirty="0">
                <a:solidFill>
                  <a:srgbClr val="990000"/>
                </a:solidFill>
                <a:cs typeface="Tahoma" pitchFamily="34" charset="0"/>
              </a:rPr>
              <a:t>decoding, reformatting, time stamping, conversion, key generation, merging, error detection/logging, locating missing data</a:t>
            </a:r>
          </a:p>
        </p:txBody>
      </p:sp>
      <p:sp>
        <p:nvSpPr>
          <p:cNvPr id="32776" name="Text Box 11"/>
          <p:cNvSpPr txBox="1">
            <a:spLocks noChangeArrowheads="1"/>
          </p:cNvSpPr>
          <p:nvPr/>
        </p:nvSpPr>
        <p:spPr bwMode="auto">
          <a:xfrm>
            <a:off x="0" y="838200"/>
            <a:ext cx="1905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a:solidFill>
                  <a:srgbClr val="000000"/>
                </a:solidFill>
                <a:latin typeface="Arial" charset="0"/>
              </a:rPr>
              <a:t>Figure 10-1 Steps in data reconciliation</a:t>
            </a:r>
          </a:p>
          <a:p>
            <a:pPr algn="ctr"/>
            <a:r>
              <a:rPr lang="en-US" altLang="en-US" sz="2000">
                <a:solidFill>
                  <a:srgbClr val="000000"/>
                </a:solidFill>
                <a:latin typeface="Arial" charset="0"/>
              </a:rPr>
              <a:t>(cont.)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38200"/>
            <a:ext cx="69342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4"/>
          <p:cNvSpPr>
            <a:spLocks noChangeArrowheads="1"/>
          </p:cNvSpPr>
          <p:nvPr/>
        </p:nvSpPr>
        <p:spPr bwMode="auto">
          <a:xfrm>
            <a:off x="5029200" y="1447800"/>
            <a:ext cx="990600" cy="3048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3797" name="Text Box 5"/>
          <p:cNvSpPr txBox="1">
            <a:spLocks noChangeArrowheads="1"/>
          </p:cNvSpPr>
          <p:nvPr/>
        </p:nvSpPr>
        <p:spPr bwMode="auto">
          <a:xfrm>
            <a:off x="1636713" y="152400"/>
            <a:ext cx="5754687" cy="6413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Transform … convert data from format of operational system to format of data warehouse</a:t>
            </a:r>
          </a:p>
        </p:txBody>
      </p:sp>
      <p:sp>
        <p:nvSpPr>
          <p:cNvPr id="375814" name="Text Box 6"/>
          <p:cNvSpPr txBox="1">
            <a:spLocks noChangeArrowheads="1"/>
          </p:cNvSpPr>
          <p:nvPr/>
        </p:nvSpPr>
        <p:spPr bwMode="auto">
          <a:xfrm>
            <a:off x="317500" y="4800600"/>
            <a:ext cx="4194175" cy="1371600"/>
          </a:xfrm>
          <a:prstGeom prst="rect">
            <a:avLst/>
          </a:prstGeom>
          <a:noFill/>
          <a:ln w="9525">
            <a:noFill/>
            <a:miter lim="800000"/>
            <a:headEnd/>
            <a:tailEnd/>
          </a:ln>
          <a:effectLst/>
        </p:spPr>
        <p:txBody>
          <a:bodyPr>
            <a:spAutoFit/>
          </a:bodyPr>
          <a:lstStyle/>
          <a:p>
            <a:pPr>
              <a:defRPr/>
            </a:pPr>
            <a:r>
              <a:rPr lang="en-US" sz="2300" b="1" dirty="0">
                <a:solidFill>
                  <a:srgbClr val="990000"/>
                </a:solidFill>
                <a:effectLst>
                  <a:outerShdw blurRad="38100" dist="38100" dir="2700000" algn="tl">
                    <a:srgbClr val="000000"/>
                  </a:outerShdw>
                </a:effectLst>
                <a:cs typeface="Tahoma" pitchFamily="34" charset="0"/>
              </a:rPr>
              <a:t>Record-level:</a:t>
            </a:r>
          </a:p>
          <a:p>
            <a:pPr>
              <a:defRPr/>
            </a:pPr>
            <a:r>
              <a:rPr lang="en-US" sz="2000" i="1" dirty="0">
                <a:solidFill>
                  <a:srgbClr val="990000"/>
                </a:solidFill>
                <a:cs typeface="Tahoma" pitchFamily="34" charset="0"/>
              </a:rPr>
              <a:t>Selection</a:t>
            </a:r>
            <a:r>
              <a:rPr lang="en-US" sz="2000" dirty="0">
                <a:solidFill>
                  <a:srgbClr val="990000"/>
                </a:solidFill>
                <a:cs typeface="Tahoma" pitchFamily="34" charset="0"/>
              </a:rPr>
              <a:t>–data partitioning</a:t>
            </a:r>
          </a:p>
          <a:p>
            <a:pPr>
              <a:defRPr/>
            </a:pPr>
            <a:r>
              <a:rPr lang="en-US" sz="2000" i="1" dirty="0">
                <a:solidFill>
                  <a:srgbClr val="990000"/>
                </a:solidFill>
                <a:cs typeface="Tahoma" pitchFamily="34" charset="0"/>
              </a:rPr>
              <a:t>Joining</a:t>
            </a:r>
            <a:r>
              <a:rPr lang="en-US" sz="2000" dirty="0">
                <a:solidFill>
                  <a:srgbClr val="990000"/>
                </a:solidFill>
                <a:cs typeface="Tahoma" pitchFamily="34" charset="0"/>
              </a:rPr>
              <a:t>–data combining</a:t>
            </a:r>
          </a:p>
          <a:p>
            <a:pPr>
              <a:defRPr/>
            </a:pPr>
            <a:r>
              <a:rPr lang="en-US" sz="2000" i="1" dirty="0">
                <a:solidFill>
                  <a:srgbClr val="990000"/>
                </a:solidFill>
                <a:cs typeface="Tahoma" pitchFamily="34" charset="0"/>
              </a:rPr>
              <a:t>Aggregation</a:t>
            </a:r>
            <a:r>
              <a:rPr lang="en-US" sz="2000" dirty="0">
                <a:solidFill>
                  <a:srgbClr val="990000"/>
                </a:solidFill>
                <a:cs typeface="Tahoma" pitchFamily="34" charset="0"/>
              </a:rPr>
              <a:t>–data summarization</a:t>
            </a:r>
          </a:p>
        </p:txBody>
      </p:sp>
      <p:sp>
        <p:nvSpPr>
          <p:cNvPr id="375815" name="Text Box 7"/>
          <p:cNvSpPr txBox="1">
            <a:spLocks noChangeArrowheads="1"/>
          </p:cNvSpPr>
          <p:nvPr/>
        </p:nvSpPr>
        <p:spPr bwMode="auto">
          <a:xfrm>
            <a:off x="4419600" y="4876800"/>
            <a:ext cx="4724400" cy="1371600"/>
          </a:xfrm>
          <a:prstGeom prst="rect">
            <a:avLst/>
          </a:prstGeom>
          <a:noFill/>
          <a:ln w="9525">
            <a:noFill/>
            <a:miter lim="800000"/>
            <a:headEnd/>
            <a:tailEnd/>
          </a:ln>
          <a:effectLst/>
        </p:spPr>
        <p:txBody>
          <a:bodyPr>
            <a:spAutoFit/>
          </a:bodyPr>
          <a:lstStyle/>
          <a:p>
            <a:pPr>
              <a:defRPr/>
            </a:pPr>
            <a:r>
              <a:rPr lang="en-US" sz="2300" b="1" dirty="0">
                <a:solidFill>
                  <a:srgbClr val="990000"/>
                </a:solidFill>
                <a:effectLst>
                  <a:outerShdw blurRad="38100" dist="38100" dir="2700000" algn="tl">
                    <a:srgbClr val="000000"/>
                  </a:outerShdw>
                </a:effectLst>
                <a:cs typeface="Tahoma" pitchFamily="34" charset="0"/>
              </a:rPr>
              <a:t>Field-level:</a:t>
            </a:r>
            <a:r>
              <a:rPr lang="en-US" sz="2300" dirty="0">
                <a:solidFill>
                  <a:srgbClr val="990000"/>
                </a:solidFill>
                <a:cs typeface="Tahoma" pitchFamily="34" charset="0"/>
              </a:rPr>
              <a:t> </a:t>
            </a:r>
          </a:p>
          <a:p>
            <a:pPr>
              <a:defRPr/>
            </a:pPr>
            <a:r>
              <a:rPr lang="en-US" sz="2000" i="1" dirty="0">
                <a:solidFill>
                  <a:srgbClr val="990000"/>
                </a:solidFill>
                <a:cs typeface="Tahoma" pitchFamily="34" charset="0"/>
              </a:rPr>
              <a:t>single-field</a:t>
            </a:r>
            <a:r>
              <a:rPr lang="en-US" sz="2000" dirty="0">
                <a:solidFill>
                  <a:srgbClr val="990000"/>
                </a:solidFill>
                <a:cs typeface="Tahoma" pitchFamily="34" charset="0"/>
              </a:rPr>
              <a:t>–from one field to one field</a:t>
            </a:r>
          </a:p>
          <a:p>
            <a:pPr>
              <a:defRPr/>
            </a:pPr>
            <a:r>
              <a:rPr lang="en-US" sz="2000" i="1" dirty="0">
                <a:solidFill>
                  <a:srgbClr val="990000"/>
                </a:solidFill>
                <a:cs typeface="Tahoma" pitchFamily="34" charset="0"/>
              </a:rPr>
              <a:t>multi-field</a:t>
            </a:r>
            <a:r>
              <a:rPr lang="en-US" sz="2000" dirty="0">
                <a:solidFill>
                  <a:srgbClr val="990000"/>
                </a:solidFill>
                <a:cs typeface="Tahoma" pitchFamily="34" charset="0"/>
              </a:rPr>
              <a:t>–from many fields to one, or one field to many</a:t>
            </a:r>
          </a:p>
        </p:txBody>
      </p:sp>
      <p:sp>
        <p:nvSpPr>
          <p:cNvPr id="33800" name="Text Box 11"/>
          <p:cNvSpPr txBox="1">
            <a:spLocks noChangeArrowheads="1"/>
          </p:cNvSpPr>
          <p:nvPr/>
        </p:nvSpPr>
        <p:spPr bwMode="auto">
          <a:xfrm>
            <a:off x="0" y="838200"/>
            <a:ext cx="1905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a:solidFill>
                  <a:srgbClr val="000000"/>
                </a:solidFill>
                <a:latin typeface="Arial" charset="0"/>
              </a:rPr>
              <a:t>Figure 10-1 Steps in data reconciliation</a:t>
            </a:r>
          </a:p>
          <a:p>
            <a:pPr algn="ctr"/>
            <a:r>
              <a:rPr lang="en-US" altLang="en-US" sz="2000">
                <a:solidFill>
                  <a:srgbClr val="000000"/>
                </a:solidFill>
                <a:latin typeface="Arial" charset="0"/>
              </a:rPr>
              <a:t>(cont.)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38200"/>
            <a:ext cx="69342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4"/>
          <p:cNvSpPr>
            <a:spLocks noChangeArrowheads="1"/>
          </p:cNvSpPr>
          <p:nvPr/>
        </p:nvSpPr>
        <p:spPr bwMode="auto">
          <a:xfrm>
            <a:off x="6324600" y="2057400"/>
            <a:ext cx="685800" cy="6858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4821" name="Text Box 5"/>
          <p:cNvSpPr txBox="1">
            <a:spLocks noChangeArrowheads="1"/>
          </p:cNvSpPr>
          <p:nvPr/>
        </p:nvSpPr>
        <p:spPr bwMode="auto">
          <a:xfrm>
            <a:off x="2590800" y="228600"/>
            <a:ext cx="4114800" cy="6413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Load/Index…place transformed data into the warehouse and create indexes</a:t>
            </a:r>
          </a:p>
        </p:txBody>
      </p:sp>
      <p:sp>
        <p:nvSpPr>
          <p:cNvPr id="376838" name="Text Box 6"/>
          <p:cNvSpPr txBox="1">
            <a:spLocks noChangeArrowheads="1"/>
          </p:cNvSpPr>
          <p:nvPr/>
        </p:nvSpPr>
        <p:spPr bwMode="auto">
          <a:xfrm>
            <a:off x="457200" y="5181600"/>
            <a:ext cx="4054475" cy="762000"/>
          </a:xfrm>
          <a:prstGeom prst="rect">
            <a:avLst/>
          </a:prstGeom>
          <a:noFill/>
          <a:ln w="9525">
            <a:noFill/>
            <a:miter lim="800000"/>
            <a:headEnd/>
            <a:tailEnd/>
          </a:ln>
          <a:effectLst/>
        </p:spPr>
        <p:txBody>
          <a:bodyPr>
            <a:spAutoFit/>
          </a:bodyPr>
          <a:lstStyle/>
          <a:p>
            <a:pPr>
              <a:defRPr/>
            </a:pPr>
            <a:r>
              <a:rPr lang="en-US" sz="2300" b="1" dirty="0">
                <a:solidFill>
                  <a:srgbClr val="990000"/>
                </a:solidFill>
                <a:effectLst>
                  <a:outerShdw blurRad="38100" dist="38100" dir="2700000" algn="tl">
                    <a:srgbClr val="000000"/>
                  </a:outerShdw>
                </a:effectLst>
                <a:cs typeface="Tahoma" pitchFamily="34" charset="0"/>
              </a:rPr>
              <a:t>Refresh mode:</a:t>
            </a:r>
            <a:r>
              <a:rPr lang="en-US" sz="2300" dirty="0">
                <a:solidFill>
                  <a:srgbClr val="990000"/>
                </a:solidFill>
                <a:cs typeface="Tahoma" pitchFamily="34" charset="0"/>
              </a:rPr>
              <a:t> </a:t>
            </a:r>
            <a:r>
              <a:rPr lang="en-US" sz="2000" dirty="0">
                <a:solidFill>
                  <a:srgbClr val="990000"/>
                </a:solidFill>
                <a:cs typeface="Tahoma" pitchFamily="34" charset="0"/>
              </a:rPr>
              <a:t>bulk rewriting of target data at periodic intervals</a:t>
            </a:r>
          </a:p>
        </p:txBody>
      </p:sp>
      <p:sp>
        <p:nvSpPr>
          <p:cNvPr id="376839" name="Text Box 7"/>
          <p:cNvSpPr txBox="1">
            <a:spLocks noChangeArrowheads="1"/>
          </p:cNvSpPr>
          <p:nvPr/>
        </p:nvSpPr>
        <p:spPr bwMode="auto">
          <a:xfrm>
            <a:off x="4724400" y="5181600"/>
            <a:ext cx="4054475" cy="1066800"/>
          </a:xfrm>
          <a:prstGeom prst="rect">
            <a:avLst/>
          </a:prstGeom>
          <a:noFill/>
          <a:ln w="9525">
            <a:noFill/>
            <a:miter lim="800000"/>
            <a:headEnd/>
            <a:tailEnd/>
          </a:ln>
          <a:effectLst/>
        </p:spPr>
        <p:txBody>
          <a:bodyPr>
            <a:spAutoFit/>
          </a:bodyPr>
          <a:lstStyle/>
          <a:p>
            <a:pPr>
              <a:defRPr/>
            </a:pPr>
            <a:r>
              <a:rPr lang="en-US" sz="2300" b="1" dirty="0">
                <a:solidFill>
                  <a:srgbClr val="990000"/>
                </a:solidFill>
                <a:effectLst>
                  <a:outerShdw blurRad="38100" dist="38100" dir="2700000" algn="tl">
                    <a:srgbClr val="000000"/>
                  </a:outerShdw>
                </a:effectLst>
                <a:cs typeface="Tahoma" pitchFamily="34" charset="0"/>
              </a:rPr>
              <a:t>Update mode:</a:t>
            </a:r>
            <a:r>
              <a:rPr lang="en-US" sz="2300" dirty="0">
                <a:solidFill>
                  <a:srgbClr val="990000"/>
                </a:solidFill>
                <a:cs typeface="Tahoma" pitchFamily="34" charset="0"/>
              </a:rPr>
              <a:t> </a:t>
            </a:r>
            <a:r>
              <a:rPr lang="en-US" sz="2000" dirty="0">
                <a:solidFill>
                  <a:srgbClr val="990000"/>
                </a:solidFill>
                <a:cs typeface="Tahoma" pitchFamily="34" charset="0"/>
              </a:rPr>
              <a:t>only changes in source data are written to data warehouse</a:t>
            </a:r>
          </a:p>
        </p:txBody>
      </p:sp>
      <p:sp>
        <p:nvSpPr>
          <p:cNvPr id="34824" name="Text Box 11"/>
          <p:cNvSpPr txBox="1">
            <a:spLocks noChangeArrowheads="1"/>
          </p:cNvSpPr>
          <p:nvPr/>
        </p:nvSpPr>
        <p:spPr bwMode="auto">
          <a:xfrm>
            <a:off x="0" y="838200"/>
            <a:ext cx="1905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a:solidFill>
                  <a:srgbClr val="000000"/>
                </a:solidFill>
                <a:latin typeface="Arial" charset="0"/>
              </a:rPr>
              <a:t>Figure 10-1 Steps in data reconciliation</a:t>
            </a:r>
          </a:p>
          <a:p>
            <a:pPr algn="ctr"/>
            <a:r>
              <a:rPr lang="en-US" altLang="en-US" sz="2000">
                <a:solidFill>
                  <a:srgbClr val="000000"/>
                </a:solidFill>
                <a:latin typeface="Arial" charset="0"/>
              </a:rPr>
              <a:t>(cont.)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686800" cy="838200"/>
          </a:xfrm>
        </p:spPr>
        <p:txBody>
          <a:bodyPr>
            <a:noAutofit/>
          </a:bodyPr>
          <a:lstStyle/>
          <a:p>
            <a:pPr>
              <a:defRPr/>
            </a:pPr>
            <a:r>
              <a:rPr dirty="0" smtClean="0"/>
              <a:t>Record Level Transformation Functions</a:t>
            </a:r>
            <a:endParaRPr dirty="0"/>
          </a:p>
        </p:txBody>
      </p:sp>
      <p:sp>
        <p:nvSpPr>
          <p:cNvPr id="35842" name="Content Placeholder 3"/>
          <p:cNvSpPr>
            <a:spLocks noGrp="1"/>
          </p:cNvSpPr>
          <p:nvPr>
            <p:ph idx="1"/>
          </p:nvPr>
        </p:nvSpPr>
        <p:spPr>
          <a:xfrm>
            <a:off x="304800" y="1295400"/>
            <a:ext cx="8686800" cy="4724400"/>
          </a:xfrm>
        </p:spPr>
        <p:txBody>
          <a:bodyPr/>
          <a:lstStyle/>
          <a:p>
            <a:pPr eaLnBrk="1" hangingPunct="1"/>
            <a:r>
              <a:rPr lang="en-US" altLang="en-US" b="1" dirty="0" smtClean="0"/>
              <a:t>Selection</a:t>
            </a:r>
            <a:r>
              <a:rPr lang="en-US" altLang="en-US" dirty="0" smtClean="0"/>
              <a:t> – the process of partitioning data according to predefined criteria</a:t>
            </a:r>
            <a:endParaRPr lang="en-US" altLang="en-US" b="1" dirty="0" smtClean="0"/>
          </a:p>
          <a:p>
            <a:pPr eaLnBrk="1" hangingPunct="1"/>
            <a:r>
              <a:rPr lang="en-US" altLang="en-US" b="1" dirty="0" smtClean="0"/>
              <a:t>Joining</a:t>
            </a:r>
            <a:r>
              <a:rPr lang="en-US" altLang="en-US" dirty="0" smtClean="0"/>
              <a:t> – the process of combining data from various sources into a single table or view</a:t>
            </a:r>
          </a:p>
          <a:p>
            <a:pPr eaLnBrk="1" hangingPunct="1"/>
            <a:r>
              <a:rPr lang="en-US" altLang="en-US" b="1" dirty="0" smtClean="0"/>
              <a:t>Normalization</a:t>
            </a:r>
            <a:r>
              <a:rPr lang="en-US" altLang="en-US" dirty="0" smtClean="0"/>
              <a:t> – the process of decomposing relations with anomalies to produce smaller, well-structured relations</a:t>
            </a:r>
          </a:p>
          <a:p>
            <a:pPr eaLnBrk="1" hangingPunct="1"/>
            <a:r>
              <a:rPr lang="en-US" altLang="en-US" b="1" dirty="0" smtClean="0"/>
              <a:t>Aggregation</a:t>
            </a:r>
            <a:r>
              <a:rPr lang="en-US" altLang="en-US" dirty="0" smtClean="0"/>
              <a:t> – the process of transforming data from detailed to summary level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1795463" y="0"/>
            <a:ext cx="5424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10-2 Single-field transformation</a:t>
            </a:r>
          </a:p>
        </p:txBody>
      </p:sp>
      <p:sp>
        <p:nvSpPr>
          <p:cNvPr id="36868" name="Text Box 5"/>
          <p:cNvSpPr txBox="1">
            <a:spLocks noChangeArrowheads="1"/>
          </p:cNvSpPr>
          <p:nvPr/>
        </p:nvSpPr>
        <p:spPr bwMode="auto">
          <a:xfrm>
            <a:off x="685800" y="4953000"/>
            <a:ext cx="7543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In general, some transformation function translates data from old form to new form</a:t>
            </a:r>
          </a:p>
        </p:txBody>
      </p:sp>
      <p:pic>
        <p:nvPicPr>
          <p:cNvPr id="36869"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0691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Box 8"/>
          <p:cNvSpPr txBox="1">
            <a:spLocks noChangeArrowheads="1"/>
          </p:cNvSpPr>
          <p:nvPr/>
        </p:nvSpPr>
        <p:spPr bwMode="auto">
          <a:xfrm>
            <a:off x="2895600" y="609600"/>
            <a:ext cx="285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000000"/>
                </a:solidFill>
              </a:rPr>
              <a:t>a) Basic Representation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1295400" y="0"/>
            <a:ext cx="6381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10-2 Single-field transformation (cont.)</a:t>
            </a:r>
          </a:p>
        </p:txBody>
      </p:sp>
      <p:sp>
        <p:nvSpPr>
          <p:cNvPr id="37892" name="Text Box 6"/>
          <p:cNvSpPr txBox="1">
            <a:spLocks noChangeArrowheads="1"/>
          </p:cNvSpPr>
          <p:nvPr/>
        </p:nvSpPr>
        <p:spPr bwMode="auto">
          <a:xfrm>
            <a:off x="1143000" y="5181600"/>
            <a:ext cx="6781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i="1">
                <a:solidFill>
                  <a:srgbClr val="990000"/>
                </a:solidFill>
                <a:cs typeface="Tahoma" pitchFamily="34" charset="0"/>
              </a:rPr>
              <a:t>Algorithmic</a:t>
            </a:r>
            <a:r>
              <a:rPr lang="en-US" altLang="en-US" sz="2400">
                <a:solidFill>
                  <a:srgbClr val="990000"/>
                </a:solidFill>
                <a:cs typeface="Tahoma" pitchFamily="34" charset="0"/>
              </a:rPr>
              <a:t>  transformation uses a formula or logical expression</a:t>
            </a:r>
          </a:p>
        </p:txBody>
      </p:sp>
      <p:sp>
        <p:nvSpPr>
          <p:cNvPr id="37893" name="TextBox 7"/>
          <p:cNvSpPr txBox="1">
            <a:spLocks noChangeArrowheads="1"/>
          </p:cNvSpPr>
          <p:nvPr/>
        </p:nvSpPr>
        <p:spPr bwMode="auto">
          <a:xfrm>
            <a:off x="2895600" y="609600"/>
            <a:ext cx="1771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000000"/>
                </a:solidFill>
              </a:rPr>
              <a:t>b) Algorithmic</a:t>
            </a:r>
          </a:p>
        </p:txBody>
      </p:sp>
      <p:pic>
        <p:nvPicPr>
          <p:cNvPr id="37894"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5152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010400" cy="838200"/>
          </a:xfrm>
        </p:spPr>
        <p:txBody>
          <a:bodyPr/>
          <a:lstStyle/>
          <a:p>
            <a:pPr>
              <a:defRPr/>
            </a:pPr>
            <a:r>
              <a:rPr dirty="0" smtClean="0"/>
              <a:t>Data Governance</a:t>
            </a:r>
            <a:endParaRPr dirty="0"/>
          </a:p>
        </p:txBody>
      </p:sp>
      <p:sp>
        <p:nvSpPr>
          <p:cNvPr id="12291" name="Content Placeholder 2"/>
          <p:cNvSpPr>
            <a:spLocks noGrp="1"/>
          </p:cNvSpPr>
          <p:nvPr>
            <p:ph idx="1"/>
          </p:nvPr>
        </p:nvSpPr>
        <p:spPr>
          <a:xfrm>
            <a:off x="304800" y="1447800"/>
            <a:ext cx="8534400" cy="4114800"/>
          </a:xfrm>
        </p:spPr>
        <p:txBody>
          <a:bodyPr/>
          <a:lstStyle/>
          <a:p>
            <a:pPr eaLnBrk="1" hangingPunct="1"/>
            <a:r>
              <a:rPr lang="en-US" altLang="en-US" sz="3600" smtClean="0"/>
              <a:t>Data governance</a:t>
            </a:r>
          </a:p>
          <a:p>
            <a:pPr lvl="1" eaLnBrk="1" hangingPunct="1"/>
            <a:r>
              <a:rPr lang="en-US" altLang="en-US" sz="3200" smtClean="0"/>
              <a:t>High-level organizational groups and processes overseeing data stewardship across the organization</a:t>
            </a:r>
          </a:p>
          <a:p>
            <a:pPr eaLnBrk="1" hangingPunct="1"/>
            <a:r>
              <a:rPr lang="en-US" altLang="en-US" sz="3600" smtClean="0"/>
              <a:t>Data steward</a:t>
            </a:r>
          </a:p>
          <a:p>
            <a:pPr lvl="1" eaLnBrk="1" hangingPunct="1"/>
            <a:r>
              <a:rPr lang="en-US" altLang="en-US" sz="3200" smtClean="0"/>
              <a:t>A person responsible for ensuring that organizational applications properly support the organization’s data quality goals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4"/>
          <p:cNvSpPr txBox="1">
            <a:spLocks noChangeArrowheads="1"/>
          </p:cNvSpPr>
          <p:nvPr/>
        </p:nvSpPr>
        <p:spPr bwMode="auto">
          <a:xfrm>
            <a:off x="1316038" y="0"/>
            <a:ext cx="6383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10-2 Single-field transformation (cont.)</a:t>
            </a:r>
          </a:p>
        </p:txBody>
      </p:sp>
      <p:sp>
        <p:nvSpPr>
          <p:cNvPr id="38916" name="Text Box 7"/>
          <p:cNvSpPr txBox="1">
            <a:spLocks noChangeArrowheads="1"/>
          </p:cNvSpPr>
          <p:nvPr/>
        </p:nvSpPr>
        <p:spPr bwMode="auto">
          <a:xfrm>
            <a:off x="838200" y="4953000"/>
            <a:ext cx="7467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i="1">
                <a:solidFill>
                  <a:srgbClr val="990000"/>
                </a:solidFill>
                <a:cs typeface="Tahoma" pitchFamily="34" charset="0"/>
              </a:rPr>
              <a:t>Table</a:t>
            </a:r>
            <a:r>
              <a:rPr lang="en-US" altLang="en-US" sz="2400">
                <a:solidFill>
                  <a:srgbClr val="990000"/>
                </a:solidFill>
                <a:cs typeface="Tahoma" pitchFamily="34" charset="0"/>
              </a:rPr>
              <a:t> </a:t>
            </a:r>
            <a:r>
              <a:rPr lang="en-US" altLang="en-US" sz="2400" b="1" i="1">
                <a:solidFill>
                  <a:srgbClr val="990000"/>
                </a:solidFill>
                <a:cs typeface="Tahoma" pitchFamily="34" charset="0"/>
              </a:rPr>
              <a:t>lookup</a:t>
            </a:r>
            <a:r>
              <a:rPr lang="en-US" altLang="en-US" sz="2400">
                <a:solidFill>
                  <a:srgbClr val="990000"/>
                </a:solidFill>
                <a:cs typeface="Tahoma" pitchFamily="34" charset="0"/>
              </a:rPr>
              <a:t> uses a separate table keyed by source record code</a:t>
            </a:r>
          </a:p>
        </p:txBody>
      </p:sp>
      <p:sp>
        <p:nvSpPr>
          <p:cNvPr id="38917" name="TextBox 7"/>
          <p:cNvSpPr txBox="1">
            <a:spLocks noChangeArrowheads="1"/>
          </p:cNvSpPr>
          <p:nvPr/>
        </p:nvSpPr>
        <p:spPr bwMode="auto">
          <a:xfrm>
            <a:off x="2895600" y="609600"/>
            <a:ext cx="1901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000000"/>
                </a:solidFill>
              </a:rPr>
              <a:t>c) Table lookup</a:t>
            </a:r>
          </a:p>
        </p:txBody>
      </p:sp>
      <p:pic>
        <p:nvPicPr>
          <p:cNvPr id="38918"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3914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2138363" y="152400"/>
            <a:ext cx="5216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10-3 Multi-field transformation</a:t>
            </a:r>
          </a:p>
        </p:txBody>
      </p:sp>
      <p:pic>
        <p:nvPicPr>
          <p:cNvPr id="39940"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5596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7"/>
          <p:cNvSpPr txBox="1">
            <a:spLocks noChangeArrowheads="1"/>
          </p:cNvSpPr>
          <p:nvPr/>
        </p:nvSpPr>
        <p:spPr bwMode="auto">
          <a:xfrm>
            <a:off x="2895600" y="609600"/>
            <a:ext cx="3590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000000"/>
                </a:solidFill>
              </a:rPr>
              <a:t>a) Many sources to one target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1658938" y="152400"/>
            <a:ext cx="6175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10-3 Multi-field transformation (cont.)</a:t>
            </a:r>
          </a:p>
        </p:txBody>
      </p:sp>
      <p:pic>
        <p:nvPicPr>
          <p:cNvPr id="40964"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295400"/>
            <a:ext cx="79724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7"/>
          <p:cNvSpPr txBox="1">
            <a:spLocks noChangeArrowheads="1"/>
          </p:cNvSpPr>
          <p:nvPr/>
        </p:nvSpPr>
        <p:spPr bwMode="auto">
          <a:xfrm>
            <a:off x="2895600" y="609600"/>
            <a:ext cx="3656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000000"/>
                </a:solidFill>
              </a:rPr>
              <a:t>b) One source to many targets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924800" cy="838200"/>
          </a:xfrm>
        </p:spPr>
        <p:txBody>
          <a:bodyPr>
            <a:noAutofit/>
          </a:bodyPr>
          <a:lstStyle/>
          <a:p>
            <a:pPr>
              <a:defRPr/>
            </a:pPr>
            <a:r>
              <a:rPr dirty="0" smtClean="0"/>
              <a:t>Requirements for Data Governance</a:t>
            </a:r>
            <a:endParaRPr dirty="0"/>
          </a:p>
        </p:txBody>
      </p:sp>
      <p:sp>
        <p:nvSpPr>
          <p:cNvPr id="13315" name="Content Placeholder 2"/>
          <p:cNvSpPr>
            <a:spLocks noGrp="1"/>
          </p:cNvSpPr>
          <p:nvPr>
            <p:ph idx="1"/>
          </p:nvPr>
        </p:nvSpPr>
        <p:spPr>
          <a:xfrm>
            <a:off x="228600" y="1600200"/>
            <a:ext cx="8686800" cy="4525963"/>
          </a:xfrm>
        </p:spPr>
        <p:txBody>
          <a:bodyPr/>
          <a:lstStyle/>
          <a:p>
            <a:pPr eaLnBrk="1" hangingPunct="1"/>
            <a:r>
              <a:rPr lang="en-US" altLang="en-US" sz="3000" dirty="0" smtClean="0"/>
              <a:t>Sponsorship from both senior management and business units</a:t>
            </a:r>
          </a:p>
          <a:p>
            <a:pPr eaLnBrk="1" hangingPunct="1"/>
            <a:r>
              <a:rPr lang="en-US" altLang="en-US" sz="3000" dirty="0" smtClean="0"/>
              <a:t>A data steward manager to support, train, and coordinate data stewards</a:t>
            </a:r>
          </a:p>
          <a:p>
            <a:pPr eaLnBrk="1" hangingPunct="1"/>
            <a:r>
              <a:rPr lang="en-US" altLang="en-US" sz="3000" dirty="0" smtClean="0"/>
              <a:t>Data stewards for different business units, subjects, and/or source systems</a:t>
            </a:r>
          </a:p>
          <a:p>
            <a:pPr eaLnBrk="1" hangingPunct="1"/>
            <a:r>
              <a:rPr lang="en-US" altLang="en-US" sz="3000" dirty="0" smtClean="0"/>
              <a:t>A governance committee to provide data management guidelines and standards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533400" y="76200"/>
            <a:ext cx="8229600" cy="1371600"/>
          </a:xfrm>
        </p:spPr>
        <p:txBody>
          <a:bodyPr/>
          <a:lstStyle/>
          <a:p>
            <a:pPr>
              <a:defRPr/>
            </a:pPr>
            <a:r>
              <a:rPr dirty="0" smtClean="0"/>
              <a:t>Importance of Data Quality</a:t>
            </a:r>
          </a:p>
        </p:txBody>
      </p:sp>
      <p:sp>
        <p:nvSpPr>
          <p:cNvPr id="14339" name="Rectangle 3"/>
          <p:cNvSpPr>
            <a:spLocks noGrp="1" noChangeArrowheads="1"/>
          </p:cNvSpPr>
          <p:nvPr>
            <p:ph idx="1"/>
          </p:nvPr>
        </p:nvSpPr>
        <p:spPr>
          <a:xfrm>
            <a:off x="457200" y="1219200"/>
            <a:ext cx="8229600" cy="4724400"/>
          </a:xfrm>
        </p:spPr>
        <p:txBody>
          <a:bodyPr/>
          <a:lstStyle/>
          <a:p>
            <a:pPr eaLnBrk="1" hangingPunct="1">
              <a:lnSpc>
                <a:spcPct val="80000"/>
              </a:lnSpc>
            </a:pPr>
            <a:r>
              <a:rPr lang="en-US" altLang="en-US" sz="3600" dirty="0"/>
              <a:t>If the data are bad, the business fails. Period.</a:t>
            </a:r>
          </a:p>
          <a:p>
            <a:pPr lvl="1" eaLnBrk="1" hangingPunct="1">
              <a:lnSpc>
                <a:spcPct val="80000"/>
              </a:lnSpc>
            </a:pPr>
            <a:r>
              <a:rPr lang="en-US" altLang="en-US" sz="3200" dirty="0" smtClean="0"/>
              <a:t>GIGO – garbage in, garbage out</a:t>
            </a:r>
          </a:p>
          <a:p>
            <a:pPr lvl="1" eaLnBrk="1" hangingPunct="1">
              <a:lnSpc>
                <a:spcPct val="80000"/>
              </a:lnSpc>
            </a:pPr>
            <a:r>
              <a:rPr lang="en-US" altLang="en-US" sz="3200" dirty="0" smtClean="0"/>
              <a:t>Sarbanes-Oxley (SOX) compliance by law sets data and metadata quality standards</a:t>
            </a:r>
          </a:p>
          <a:p>
            <a:pPr eaLnBrk="1" hangingPunct="1">
              <a:lnSpc>
                <a:spcPct val="80000"/>
              </a:lnSpc>
            </a:pPr>
            <a:r>
              <a:rPr lang="en-US" altLang="en-US" sz="3600" dirty="0" smtClean="0"/>
              <a:t>Purposes of data quality</a:t>
            </a:r>
          </a:p>
          <a:p>
            <a:pPr lvl="1" eaLnBrk="1" hangingPunct="1">
              <a:lnSpc>
                <a:spcPct val="80000"/>
              </a:lnSpc>
            </a:pPr>
            <a:r>
              <a:rPr lang="en-US" altLang="en-US" sz="3200" dirty="0" smtClean="0"/>
              <a:t>Minimize IT project risk</a:t>
            </a:r>
          </a:p>
          <a:p>
            <a:pPr lvl="1" eaLnBrk="1" hangingPunct="1">
              <a:lnSpc>
                <a:spcPct val="80000"/>
              </a:lnSpc>
            </a:pPr>
            <a:r>
              <a:rPr lang="en-US" altLang="en-US" sz="3200" dirty="0" smtClean="0"/>
              <a:t>Make timely business decisions</a:t>
            </a:r>
          </a:p>
          <a:p>
            <a:pPr lvl="1" eaLnBrk="1" hangingPunct="1">
              <a:lnSpc>
                <a:spcPct val="80000"/>
              </a:lnSpc>
            </a:pPr>
            <a:r>
              <a:rPr lang="en-US" altLang="en-US" sz="3200" dirty="0" smtClean="0"/>
              <a:t>Ensure regulatory compliance</a:t>
            </a:r>
          </a:p>
          <a:p>
            <a:pPr lvl="1" eaLnBrk="1" hangingPunct="1">
              <a:lnSpc>
                <a:spcPct val="80000"/>
              </a:lnSpc>
            </a:pPr>
            <a:r>
              <a:rPr lang="en-US" altLang="en-US" sz="3200" dirty="0" smtClean="0"/>
              <a:t>Expand customer base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sz="half" idx="1"/>
          </p:nvPr>
        </p:nvSpPr>
        <p:spPr/>
        <p:txBody>
          <a:bodyPr/>
          <a:lstStyle/>
          <a:p>
            <a:pPr eaLnBrk="1" hangingPunct="1"/>
            <a:r>
              <a:rPr lang="en-US" altLang="en-US" sz="4400" smtClean="0"/>
              <a:t>Uniqueness</a:t>
            </a:r>
          </a:p>
          <a:p>
            <a:pPr eaLnBrk="1" hangingPunct="1"/>
            <a:r>
              <a:rPr lang="en-US" altLang="en-US" sz="4400" smtClean="0"/>
              <a:t>Accuracy</a:t>
            </a:r>
          </a:p>
          <a:p>
            <a:pPr eaLnBrk="1" hangingPunct="1"/>
            <a:r>
              <a:rPr lang="en-US" altLang="en-US" sz="4400" smtClean="0"/>
              <a:t>Consistency</a:t>
            </a:r>
          </a:p>
          <a:p>
            <a:pPr eaLnBrk="1" hangingPunct="1"/>
            <a:r>
              <a:rPr lang="en-US" altLang="en-US" sz="4400" smtClean="0"/>
              <a:t>Completeness</a:t>
            </a:r>
          </a:p>
          <a:p>
            <a:pPr eaLnBrk="1" hangingPunct="1"/>
            <a:endParaRPr lang="en-US" altLang="en-US" sz="3600" smtClean="0"/>
          </a:p>
        </p:txBody>
      </p:sp>
      <p:sp>
        <p:nvSpPr>
          <p:cNvPr id="15363" name="Content Placeholder 6"/>
          <p:cNvSpPr>
            <a:spLocks noGrp="1"/>
          </p:cNvSpPr>
          <p:nvPr>
            <p:ph sz="half" idx="2"/>
          </p:nvPr>
        </p:nvSpPr>
        <p:spPr/>
        <p:txBody>
          <a:bodyPr/>
          <a:lstStyle/>
          <a:p>
            <a:pPr eaLnBrk="1" hangingPunct="1"/>
            <a:r>
              <a:rPr lang="en-US" altLang="en-US" sz="4400" smtClean="0"/>
              <a:t>Timeliness</a:t>
            </a:r>
          </a:p>
          <a:p>
            <a:pPr eaLnBrk="1" hangingPunct="1"/>
            <a:r>
              <a:rPr lang="en-US" altLang="en-US" sz="4400" smtClean="0"/>
              <a:t>Currency</a:t>
            </a:r>
          </a:p>
          <a:p>
            <a:pPr eaLnBrk="1" hangingPunct="1"/>
            <a:r>
              <a:rPr lang="en-US" altLang="en-US" sz="4400" smtClean="0"/>
              <a:t>Conformance</a:t>
            </a:r>
          </a:p>
          <a:p>
            <a:pPr eaLnBrk="1" hangingPunct="1"/>
            <a:r>
              <a:rPr lang="en-US" altLang="en-US" sz="4400" smtClean="0"/>
              <a:t>Referential integrity</a:t>
            </a:r>
          </a:p>
        </p:txBody>
      </p:sp>
      <p:sp>
        <p:nvSpPr>
          <p:cNvPr id="14" name="Title 13"/>
          <p:cNvSpPr>
            <a:spLocks noGrp="1"/>
          </p:cNvSpPr>
          <p:nvPr>
            <p:ph type="title"/>
          </p:nvPr>
        </p:nvSpPr>
        <p:spPr>
          <a:xfrm>
            <a:off x="457200" y="457200"/>
            <a:ext cx="8686800" cy="838200"/>
          </a:xfrm>
        </p:spPr>
        <p:txBody>
          <a:bodyPr/>
          <a:lstStyle/>
          <a:p>
            <a:pPr>
              <a:defRPr/>
            </a:pPr>
            <a:r>
              <a:rPr dirty="0" smtClean="0"/>
              <a:t>Characteristics of Quality Data</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533400" y="76200"/>
            <a:ext cx="8229600" cy="1371600"/>
          </a:xfrm>
        </p:spPr>
        <p:txBody>
          <a:bodyPr/>
          <a:lstStyle/>
          <a:p>
            <a:pPr>
              <a:lnSpc>
                <a:spcPct val="80000"/>
              </a:lnSpc>
              <a:defRPr/>
            </a:pPr>
            <a:r>
              <a:rPr dirty="0" smtClean="0"/>
              <a:t>Causes of poor data quality</a:t>
            </a:r>
          </a:p>
        </p:txBody>
      </p:sp>
      <p:sp>
        <p:nvSpPr>
          <p:cNvPr id="16387" name="Rectangle 3"/>
          <p:cNvSpPr>
            <a:spLocks noGrp="1" noChangeArrowheads="1"/>
          </p:cNvSpPr>
          <p:nvPr>
            <p:ph idx="1"/>
          </p:nvPr>
        </p:nvSpPr>
        <p:spPr>
          <a:xfrm>
            <a:off x="381000" y="1143000"/>
            <a:ext cx="8229600" cy="4495800"/>
          </a:xfrm>
        </p:spPr>
        <p:txBody>
          <a:bodyPr/>
          <a:lstStyle/>
          <a:p>
            <a:pPr eaLnBrk="1" hangingPunct="1">
              <a:lnSpc>
                <a:spcPct val="80000"/>
              </a:lnSpc>
            </a:pPr>
            <a:r>
              <a:rPr lang="en-US" altLang="en-US" sz="3600" smtClean="0"/>
              <a:t>External data sources</a:t>
            </a:r>
          </a:p>
          <a:p>
            <a:pPr lvl="1" eaLnBrk="1" hangingPunct="1">
              <a:lnSpc>
                <a:spcPct val="80000"/>
              </a:lnSpc>
            </a:pPr>
            <a:r>
              <a:rPr lang="en-US" altLang="en-US" sz="3000" smtClean="0"/>
              <a:t>Lack of control over data quality</a:t>
            </a:r>
          </a:p>
          <a:p>
            <a:pPr eaLnBrk="1" hangingPunct="1">
              <a:lnSpc>
                <a:spcPct val="80000"/>
              </a:lnSpc>
            </a:pPr>
            <a:r>
              <a:rPr lang="en-US" altLang="en-US" sz="3600" smtClean="0"/>
              <a:t>Redundant data storage and inconsistent metadata</a:t>
            </a:r>
          </a:p>
          <a:p>
            <a:pPr lvl="1" eaLnBrk="1" hangingPunct="1">
              <a:lnSpc>
                <a:spcPct val="80000"/>
              </a:lnSpc>
            </a:pPr>
            <a:r>
              <a:rPr lang="en-US" altLang="en-US" sz="3000" smtClean="0"/>
              <a:t>Proliferation of databases with uncontrolled redundancy and metadata</a:t>
            </a:r>
          </a:p>
          <a:p>
            <a:pPr eaLnBrk="1" hangingPunct="1">
              <a:lnSpc>
                <a:spcPct val="80000"/>
              </a:lnSpc>
            </a:pPr>
            <a:r>
              <a:rPr lang="en-US" altLang="en-US" sz="3600" smtClean="0"/>
              <a:t>Data entry</a:t>
            </a:r>
          </a:p>
          <a:p>
            <a:pPr lvl="1" eaLnBrk="1" hangingPunct="1">
              <a:lnSpc>
                <a:spcPct val="80000"/>
              </a:lnSpc>
            </a:pPr>
            <a:r>
              <a:rPr lang="en-US" altLang="en-US" sz="3000" smtClean="0"/>
              <a:t>Poor data capture controls</a:t>
            </a:r>
          </a:p>
          <a:p>
            <a:pPr eaLnBrk="1" hangingPunct="1">
              <a:lnSpc>
                <a:spcPct val="80000"/>
              </a:lnSpc>
            </a:pPr>
            <a:r>
              <a:rPr lang="en-US" altLang="en-US" sz="3600" smtClean="0"/>
              <a:t>Lack of organizational commitment</a:t>
            </a:r>
          </a:p>
          <a:p>
            <a:pPr lvl="1" eaLnBrk="1" hangingPunct="1">
              <a:lnSpc>
                <a:spcPct val="80000"/>
              </a:lnSpc>
            </a:pPr>
            <a:r>
              <a:rPr lang="en-US" altLang="en-US" sz="3000" smtClean="0"/>
              <a:t>Not recognizing poor data quality as an organizational issue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457200" y="152400"/>
            <a:ext cx="8229600" cy="1371600"/>
          </a:xfrm>
        </p:spPr>
        <p:txBody>
          <a:bodyPr/>
          <a:lstStyle/>
          <a:p>
            <a:pPr>
              <a:lnSpc>
                <a:spcPct val="80000"/>
              </a:lnSpc>
              <a:defRPr/>
            </a:pPr>
            <a:r>
              <a:rPr dirty="0" smtClean="0"/>
              <a:t>Steps in Data quality improvement</a:t>
            </a:r>
          </a:p>
        </p:txBody>
      </p:sp>
      <p:sp>
        <p:nvSpPr>
          <p:cNvPr id="17411" name="Rectangle 3"/>
          <p:cNvSpPr>
            <a:spLocks noGrp="1" noChangeArrowheads="1"/>
          </p:cNvSpPr>
          <p:nvPr>
            <p:ph idx="1"/>
          </p:nvPr>
        </p:nvSpPr>
        <p:spPr>
          <a:xfrm>
            <a:off x="457200" y="1447800"/>
            <a:ext cx="8229600" cy="4495800"/>
          </a:xfrm>
        </p:spPr>
        <p:txBody>
          <a:bodyPr/>
          <a:lstStyle/>
          <a:p>
            <a:pPr eaLnBrk="1" hangingPunct="1">
              <a:lnSpc>
                <a:spcPct val="80000"/>
              </a:lnSpc>
            </a:pPr>
            <a:r>
              <a:rPr lang="en-US" altLang="en-US" sz="3600" dirty="0" smtClean="0"/>
              <a:t>Get business buy-in</a:t>
            </a:r>
          </a:p>
          <a:p>
            <a:pPr eaLnBrk="1" hangingPunct="1">
              <a:lnSpc>
                <a:spcPct val="80000"/>
              </a:lnSpc>
            </a:pPr>
            <a:r>
              <a:rPr lang="en-US" altLang="en-US" sz="3600" dirty="0" smtClean="0"/>
              <a:t>Perform data quality audit</a:t>
            </a:r>
          </a:p>
          <a:p>
            <a:pPr eaLnBrk="1" hangingPunct="1">
              <a:lnSpc>
                <a:spcPct val="80000"/>
              </a:lnSpc>
            </a:pPr>
            <a:r>
              <a:rPr lang="en-US" altLang="en-US" sz="3600" dirty="0" smtClean="0"/>
              <a:t>Establish data stewardship program</a:t>
            </a:r>
          </a:p>
          <a:p>
            <a:pPr eaLnBrk="1" hangingPunct="1">
              <a:lnSpc>
                <a:spcPct val="80000"/>
              </a:lnSpc>
            </a:pPr>
            <a:r>
              <a:rPr lang="en-US" altLang="en-US" sz="3600" dirty="0" smtClean="0"/>
              <a:t>Improve data capture processes</a:t>
            </a:r>
          </a:p>
          <a:p>
            <a:pPr eaLnBrk="1" hangingPunct="1">
              <a:lnSpc>
                <a:spcPct val="80000"/>
              </a:lnSpc>
            </a:pPr>
            <a:r>
              <a:rPr lang="en-US" altLang="en-US" sz="3600" dirty="0" smtClean="0"/>
              <a:t>Apply modern data management principles and  technology</a:t>
            </a:r>
          </a:p>
          <a:p>
            <a:pPr eaLnBrk="1" hangingPunct="1">
              <a:lnSpc>
                <a:spcPct val="80000"/>
              </a:lnSpc>
            </a:pPr>
            <a:r>
              <a:rPr lang="en-US" altLang="en-US" sz="3600" dirty="0" smtClean="0"/>
              <a:t>Apply total quality management (TQM) practices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6629400" cy="838200"/>
          </a:xfrm>
        </p:spPr>
        <p:txBody>
          <a:bodyPr/>
          <a:lstStyle/>
          <a:p>
            <a:pPr>
              <a:defRPr/>
            </a:pPr>
            <a:r>
              <a:rPr dirty="0" smtClean="0"/>
              <a:t>Business Buy-in</a:t>
            </a:r>
            <a:endParaRPr dirty="0"/>
          </a:p>
        </p:txBody>
      </p:sp>
      <p:sp>
        <p:nvSpPr>
          <p:cNvPr id="18435" name="Content Placeholder 2"/>
          <p:cNvSpPr>
            <a:spLocks noGrp="1"/>
          </p:cNvSpPr>
          <p:nvPr>
            <p:ph idx="1"/>
          </p:nvPr>
        </p:nvSpPr>
        <p:spPr/>
        <p:txBody>
          <a:bodyPr/>
          <a:lstStyle/>
          <a:p>
            <a:pPr eaLnBrk="1" hangingPunct="1"/>
            <a:r>
              <a:rPr lang="en-US" altLang="en-US" sz="3600" smtClean="0"/>
              <a:t>Executive sponsorship</a:t>
            </a:r>
          </a:p>
          <a:p>
            <a:pPr eaLnBrk="1" hangingPunct="1"/>
            <a:r>
              <a:rPr lang="en-US" altLang="en-US" sz="3600" smtClean="0"/>
              <a:t>Building a business case</a:t>
            </a:r>
          </a:p>
          <a:p>
            <a:pPr eaLnBrk="1" hangingPunct="1"/>
            <a:r>
              <a:rPr lang="en-US" altLang="en-US" sz="3600" smtClean="0"/>
              <a:t>Prove a return on investment (ROI)</a:t>
            </a:r>
          </a:p>
          <a:p>
            <a:pPr eaLnBrk="1" hangingPunct="1"/>
            <a:r>
              <a:rPr lang="en-US" altLang="en-US" sz="3600" smtClean="0"/>
              <a:t>Avoidance of cost</a:t>
            </a:r>
          </a:p>
          <a:p>
            <a:pPr eaLnBrk="1" hangingPunct="1"/>
            <a:r>
              <a:rPr lang="en-US" altLang="en-US" sz="3600" smtClean="0"/>
              <a:t>Avoidance of opportunity loss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8743</TotalTime>
  <Pages>9</Pages>
  <Words>3803</Words>
  <Application>Microsoft Office PowerPoint</Application>
  <PresentationFormat>On-screen Show (4:3)</PresentationFormat>
  <Paragraphs>307</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Franklin Gothic Book</vt:lpstr>
      <vt:lpstr>Franklin Gothic Medium</vt:lpstr>
      <vt:lpstr>Tahoma</vt:lpstr>
      <vt:lpstr>Times New Roman</vt:lpstr>
      <vt:lpstr>Wingdings 2</vt:lpstr>
      <vt:lpstr>1_Trek</vt:lpstr>
      <vt:lpstr>Chapter 10: data Quality and Integration</vt:lpstr>
      <vt:lpstr>Objectives</vt:lpstr>
      <vt:lpstr>Data Governance</vt:lpstr>
      <vt:lpstr>Requirements for Data Governance</vt:lpstr>
      <vt:lpstr>Importance of Data Quality</vt:lpstr>
      <vt:lpstr>Characteristics of Quality Data</vt:lpstr>
      <vt:lpstr>Causes of poor data quality</vt:lpstr>
      <vt:lpstr>Steps in Data quality improvement</vt:lpstr>
      <vt:lpstr>Business Buy-in</vt:lpstr>
      <vt:lpstr>Data Quality Audit</vt:lpstr>
      <vt:lpstr>Data Stewardship Program</vt:lpstr>
      <vt:lpstr>Improving Data Capture Processes</vt:lpstr>
      <vt:lpstr>Apply modern data management principles and technology</vt:lpstr>
      <vt:lpstr>TQM Principles and Practices</vt:lpstr>
      <vt:lpstr>Master Data Management (MDM)</vt:lpstr>
      <vt:lpstr>Data Integration</vt:lpstr>
      <vt:lpstr>Techniques for Data Integration</vt:lpstr>
      <vt:lpstr>PowerPoint Presentation</vt:lpstr>
      <vt:lpstr>The Reconciled Data Layer</vt:lpstr>
      <vt:lpstr>The Reconciled Data Layer</vt:lpstr>
      <vt:lpstr>The ETL Process</vt:lpstr>
      <vt:lpstr>Mapping and Metadata Management</vt:lpstr>
      <vt:lpstr>PowerPoint Presentation</vt:lpstr>
      <vt:lpstr>PowerPoint Presentation</vt:lpstr>
      <vt:lpstr>PowerPoint Presentation</vt:lpstr>
      <vt:lpstr>PowerPoint Presentation</vt:lpstr>
      <vt:lpstr>Record Level Transformation Functions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Michel Mitri</dc:creator>
  <cp:lastModifiedBy>Vignone, Olivia</cp:lastModifiedBy>
  <cp:revision>692</cp:revision>
  <cp:lastPrinted>1998-01-19T09:29:56Z</cp:lastPrinted>
  <dcterms:created xsi:type="dcterms:W3CDTF">1998-01-19T10:00:26Z</dcterms:created>
  <dcterms:modified xsi:type="dcterms:W3CDTF">2015-08-04T20:43:25Z</dcterms:modified>
</cp:coreProperties>
</file>