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45"/>
  </p:notesMasterIdLst>
  <p:handoutMasterIdLst>
    <p:handoutMasterId r:id="rId46"/>
  </p:handoutMasterIdLst>
  <p:sldIdLst>
    <p:sldId id="256" r:id="rId2"/>
    <p:sldId id="298" r:id="rId3"/>
    <p:sldId id="317" r:id="rId4"/>
    <p:sldId id="323" r:id="rId5"/>
    <p:sldId id="324" r:id="rId6"/>
    <p:sldId id="305" r:id="rId7"/>
    <p:sldId id="326" r:id="rId8"/>
    <p:sldId id="325"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2" r:id="rId24"/>
    <p:sldId id="341" r:id="rId25"/>
    <p:sldId id="343" r:id="rId26"/>
    <p:sldId id="344" r:id="rId27"/>
    <p:sldId id="345" r:id="rId28"/>
    <p:sldId id="346" r:id="rId29"/>
    <p:sldId id="347" r:id="rId30"/>
    <p:sldId id="348" r:id="rId31"/>
    <p:sldId id="350" r:id="rId32"/>
    <p:sldId id="349" r:id="rId33"/>
    <p:sldId id="352" r:id="rId34"/>
    <p:sldId id="351" r:id="rId35"/>
    <p:sldId id="353" r:id="rId36"/>
    <p:sldId id="354" r:id="rId37"/>
    <p:sldId id="355" r:id="rId38"/>
    <p:sldId id="356" r:id="rId39"/>
    <p:sldId id="357" r:id="rId40"/>
    <p:sldId id="358" r:id="rId41"/>
    <p:sldId id="359" r:id="rId42"/>
    <p:sldId id="360" r:id="rId43"/>
    <p:sldId id="322" r:id="rId4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7771" autoAdjust="0"/>
  </p:normalViewPr>
  <p:slideViewPr>
    <p:cSldViewPr>
      <p:cViewPr varScale="1">
        <p:scale>
          <a:sx n="29" d="100"/>
          <a:sy n="29" d="100"/>
        </p:scale>
        <p:origin x="17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250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301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501452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50938" y="692150"/>
            <a:ext cx="4556125" cy="3416300"/>
          </a:xfrm>
          <a:ln/>
        </p:spPr>
      </p:sp>
      <p:sp>
        <p:nvSpPr>
          <p:cNvPr id="440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9442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NoSQL brings</a:t>
            </a:r>
            <a:r>
              <a:rPr lang="en-US" baseline="0" dirty="0" smtClean="0"/>
              <a:t> an exciting new dimension to the database profession.</a:t>
            </a:r>
          </a:p>
          <a:p>
            <a:endParaRPr lang="en-US" baseline="0" dirty="0" smtClean="0"/>
          </a:p>
          <a:p>
            <a:r>
              <a:rPr lang="en-US" baseline="0" dirty="0" smtClean="0"/>
              <a:t>Note that “NoSQL” does not mean “No SQL”. It means “Not Only SQL”. SQL will be a part of database systems for some time to come. </a:t>
            </a:r>
            <a:endParaRPr lang="en-US" dirty="0"/>
          </a:p>
        </p:txBody>
      </p:sp>
    </p:spTree>
    <p:extLst>
      <p:ext uri="{BB962C8B-B14F-4D97-AF65-F5344CB8AC3E}">
        <p14:creationId xmlns:p14="http://schemas.microsoft.com/office/powerpoint/2010/main" val="197315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key feature of big data is highly distributed processing. The internet allows you to do this,</a:t>
            </a:r>
            <a:r>
              <a:rPr lang="en-US" baseline="0" dirty="0" smtClean="0"/>
              <a:t> by sharing tasks across hundreds or thousands of computers. Hadoop is made up of MapReduce and HDFS. </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Hadoop’s essence is in processing very large amounts (terabytes or petabytes) of data by distributing the data and processing tasks among a large number of low-cost </a:t>
            </a:r>
            <a:r>
              <a:rPr lang="en-US" sz="1200" b="1" i="0" u="none" strike="noStrike" kern="1200" baseline="0" dirty="0" smtClean="0">
                <a:solidFill>
                  <a:schemeClr val="tx1"/>
                </a:solidFill>
                <a:latin typeface="Times New Roman" pitchFamily="18" charset="0"/>
                <a:ea typeface="+mn-ea"/>
                <a:cs typeface="Arial" charset="0"/>
              </a:rPr>
              <a:t>commodity servers</a:t>
            </a:r>
            <a:r>
              <a:rPr lang="en-US" sz="1200" b="0" i="0" u="none" strike="noStrike" kern="1200" baseline="0" dirty="0" smtClean="0">
                <a:solidFill>
                  <a:schemeClr val="tx1"/>
                </a:solidFill>
                <a:latin typeface="Times New Roman" pitchFamily="18" charset="0"/>
                <a:ea typeface="+mn-ea"/>
                <a:cs typeface="Arial" charset="0"/>
              </a:rPr>
              <a:t>. That means plain old PCs and servers. </a:t>
            </a:r>
            <a:endParaRPr lang="en-US" dirty="0"/>
          </a:p>
        </p:txBody>
      </p:sp>
    </p:spTree>
    <p:extLst>
      <p:ext uri="{BB962C8B-B14F-4D97-AF65-F5344CB8AC3E}">
        <p14:creationId xmlns:p14="http://schemas.microsoft.com/office/powerpoint/2010/main" val="1493692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Hadoop is made up of the</a:t>
            </a:r>
            <a:r>
              <a:rPr lang="en-US" baseline="0" dirty="0" smtClean="0"/>
              <a:t> MapReduce engine and HDFS clusters. We’ll talk about each of these next. Note that the MapReduce engine includes an overall </a:t>
            </a:r>
            <a:r>
              <a:rPr lang="en-US" b="1" baseline="0" dirty="0" smtClean="0"/>
              <a:t>job tracker </a:t>
            </a:r>
            <a:r>
              <a:rPr lang="en-US" baseline="0" dirty="0" smtClean="0"/>
              <a:t>to manage activity on the entire cluster in the master server, and </a:t>
            </a:r>
            <a:r>
              <a:rPr lang="en-US" b="1" baseline="0" dirty="0" smtClean="0"/>
              <a:t>task trackers </a:t>
            </a:r>
            <a:r>
              <a:rPr lang="en-US" baseline="0" dirty="0" smtClean="0"/>
              <a:t>for each slave of the cluster. Each slave is a data node, and the master is a name node.</a:t>
            </a:r>
            <a:endParaRPr lang="en-US" dirty="0"/>
          </a:p>
        </p:txBody>
      </p:sp>
    </p:spTree>
    <p:extLst>
      <p:ext uri="{BB962C8B-B14F-4D97-AF65-F5344CB8AC3E}">
        <p14:creationId xmlns:p14="http://schemas.microsoft.com/office/powerpoint/2010/main" val="169215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Parallel</a:t>
            </a:r>
            <a:r>
              <a:rPr lang="en-US" baseline="0" dirty="0" smtClean="0"/>
              <a:t> programming has existed before MapReduce, but it is very complicated. MapReduce purports to simplify this a lot.</a:t>
            </a:r>
            <a:endParaRPr lang="en-US" dirty="0"/>
          </a:p>
        </p:txBody>
      </p:sp>
    </p:spTree>
    <p:extLst>
      <p:ext uri="{BB962C8B-B14F-4D97-AF65-F5344CB8AC3E}">
        <p14:creationId xmlns:p14="http://schemas.microsoft.com/office/powerpoint/2010/main" val="1899225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this example, </a:t>
            </a:r>
            <a:r>
              <a:rPr lang="en-US" baseline="0" dirty="0" smtClean="0"/>
              <a:t>the form of this data is in key-value pairs. So, the keys in the figure are k1, k2, etc. Assume that the problem is to get an overall count of how many times the key appears in the data. For example, consider that the keys are customer IDs and the values are individual orders for each customer. So, we’re trying to figure out how many orders each customer made. Also assume that the original input data is very, very, very large. In other words, bigger than what a single relational DBMS can handle.</a:t>
            </a:r>
            <a:endParaRPr lang="en-US" dirty="0" smtClean="0"/>
          </a:p>
          <a:p>
            <a:endParaRPr lang="en-US" dirty="0" smtClean="0"/>
          </a:p>
          <a:p>
            <a:r>
              <a:rPr lang="en-US" dirty="0" smtClean="0"/>
              <a:t>The original</a:t>
            </a:r>
            <a:r>
              <a:rPr lang="en-US" baseline="0" dirty="0" smtClean="0"/>
              <a:t> input data is received at the master and then divided into subsets, each of which goes to an individual slave node. So, each slave node gets some number of sales orders. This is the map process. There may be hundreds of these nodes.</a:t>
            </a:r>
          </a:p>
          <a:p>
            <a:endParaRPr lang="en-US" baseline="0" dirty="0" smtClean="0"/>
          </a:p>
          <a:p>
            <a:r>
              <a:rPr lang="en-US" baseline="0" dirty="0" smtClean="0"/>
              <a:t>Each node works on its subset of the data.  Its task is to find out how many orders for each customer. So for example, the node at the bottom found 3 k1 orders and 2 k5 orders. Note that multiple nodes may have found examples of the same key. For instance, k2 is found in two of the nodes.</a:t>
            </a:r>
          </a:p>
          <a:p>
            <a:endParaRPr lang="en-US" baseline="0" dirty="0" smtClean="0"/>
          </a:p>
          <a:p>
            <a:r>
              <a:rPr lang="en-US" baseline="0" dirty="0" smtClean="0"/>
              <a:t>The shuffle step is at the end of mapping, and merges all the map outputs and packages them for the reduce phase. At this point, we’ve collected all results and grouped them by key value.</a:t>
            </a:r>
          </a:p>
          <a:p>
            <a:endParaRPr lang="en-US" baseline="0" dirty="0" smtClean="0"/>
          </a:p>
          <a:p>
            <a:r>
              <a:rPr lang="en-US" baseline="0" dirty="0" smtClean="0"/>
              <a:t>The reduce stage </a:t>
            </a:r>
            <a:r>
              <a:rPr lang="en-US" sz="1200" b="0" i="0" u="none" strike="noStrike" kern="1200" baseline="0" dirty="0" smtClean="0">
                <a:solidFill>
                  <a:schemeClr val="tx1"/>
                </a:solidFill>
                <a:latin typeface="Times New Roman" pitchFamily="18" charset="0"/>
                <a:ea typeface="+mn-ea"/>
                <a:cs typeface="Arial" charset="0"/>
              </a:rPr>
              <a:t>integrates the results of each of the map</a:t>
            </a:r>
            <a:r>
              <a:rPr lang="en-US" sz="1200" b="0" i="1" u="none" strike="noStrike" kern="1200" baseline="0" dirty="0" smtClean="0">
                <a:solidFill>
                  <a:schemeClr val="tx1"/>
                </a:solidFill>
                <a:latin typeface="Times New Roman" pitchFamily="18" charset="0"/>
                <a:ea typeface="+mn-ea"/>
                <a:cs typeface="Arial" charset="0"/>
              </a:rPr>
              <a:t> </a:t>
            </a:r>
            <a:r>
              <a:rPr lang="en-US" sz="1200" b="0" i="0" u="none" strike="noStrike" kern="1200" baseline="0" dirty="0" smtClean="0">
                <a:solidFill>
                  <a:schemeClr val="tx1"/>
                </a:solidFill>
                <a:latin typeface="Times New Roman" pitchFamily="18" charset="0"/>
                <a:ea typeface="+mn-ea"/>
                <a:cs typeface="Arial" charset="0"/>
              </a:rPr>
              <a:t>processes, creating the final result</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It is up to the developer to define the mapper and the reducer so that they together get the work done. So, MapReduce programming involves writing code to do the mapping and writing code to do the reducing.</a:t>
            </a:r>
            <a:endParaRPr lang="en-US" baseline="0" dirty="0" smtClean="0"/>
          </a:p>
          <a:p>
            <a:endParaRPr lang="en-US" dirty="0"/>
          </a:p>
        </p:txBody>
      </p:sp>
    </p:spTree>
    <p:extLst>
      <p:ext uri="{BB962C8B-B14F-4D97-AF65-F5344CB8AC3E}">
        <p14:creationId xmlns:p14="http://schemas.microsoft.com/office/powerpoint/2010/main" val="1757908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Pig and Hive help to make Hadoop more</a:t>
            </a:r>
            <a:r>
              <a:rPr lang="en-US" baseline="0" dirty="0" smtClean="0"/>
              <a:t> accessible to traditional developers.</a:t>
            </a:r>
            <a:endParaRPr lang="en-US" dirty="0"/>
          </a:p>
        </p:txBody>
      </p:sp>
    </p:spTree>
    <p:extLst>
      <p:ext uri="{BB962C8B-B14F-4D97-AF65-F5344CB8AC3E}">
        <p14:creationId xmlns:p14="http://schemas.microsoft.com/office/powerpoint/2010/main" val="64504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8815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Teradata’s model of</a:t>
            </a:r>
            <a:r>
              <a:rPr lang="en-US" baseline="0" dirty="0" smtClean="0"/>
              <a:t> </a:t>
            </a:r>
            <a:r>
              <a:rPr lang="en-US" sz="1200" b="0" i="0" u="none" strike="noStrike" kern="1200" baseline="0" dirty="0" smtClean="0">
                <a:solidFill>
                  <a:schemeClr val="tx1"/>
                </a:solidFill>
                <a:latin typeface="Times New Roman" pitchFamily="18" charset="0"/>
                <a:ea typeface="+mn-ea"/>
                <a:cs typeface="Arial" charset="0"/>
              </a:rPr>
              <a:t>how various elements of a modern data management environment belong together. Here we see a logical view. Data sources are at one end and users at another. In between are three core activities: data, insights, and actions.</a:t>
            </a:r>
            <a:endParaRPr lang="en-US" dirty="0"/>
          </a:p>
        </p:txBody>
      </p:sp>
    </p:spTree>
    <p:extLst>
      <p:ext uri="{BB962C8B-B14F-4D97-AF65-F5344CB8AC3E}">
        <p14:creationId xmlns:p14="http://schemas.microsoft.com/office/powerpoint/2010/main" val="951840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see the system conceptual view. Notice the intersection of Teradata’s proprietary</a:t>
            </a:r>
            <a:r>
              <a:rPr lang="en-US" baseline="0" dirty="0" smtClean="0"/>
              <a:t> database engine with Hadoop, and the use of Aster for discovery. The Data Platform allows for capturing data from the sources and prepare and store it for analytical purposes. </a:t>
            </a:r>
            <a:endParaRPr lang="en-US" dirty="0"/>
          </a:p>
        </p:txBody>
      </p:sp>
    </p:spTree>
    <p:extLst>
      <p:ext uri="{BB962C8B-B14F-4D97-AF65-F5344CB8AC3E}">
        <p14:creationId xmlns:p14="http://schemas.microsoft.com/office/powerpoint/2010/main" val="373774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a:t>
            </a:r>
            <a:r>
              <a:rPr lang="en-US" baseline="0" dirty="0" smtClean="0"/>
              <a:t> IT field is full of jargon and buzzwords whose names change over time. In one book or article, you may read that BI is an umbrella term and includes analytics as a component. Others describe them in exactly the opposite relationship. And some say that BI and analytics are exactly the same thing. </a:t>
            </a:r>
            <a:endParaRPr lang="en-US" dirty="0"/>
          </a:p>
        </p:txBody>
      </p:sp>
    </p:spTree>
    <p:extLst>
      <p:ext uri="{BB962C8B-B14F-4D97-AF65-F5344CB8AC3E}">
        <p14:creationId xmlns:p14="http://schemas.microsoft.com/office/powerpoint/2010/main" val="363563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730425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With descriptive analytics</a:t>
            </a:r>
            <a:r>
              <a:rPr lang="en-US" baseline="0" dirty="0" smtClean="0"/>
              <a:t> we ask what happened already (last week, last year, etc.). With predictive analytics we ask what’s going to happen in the future and how will it affect us. With prescriptive analytics, we ask what is the best decision to make.</a:t>
            </a:r>
            <a:endParaRPr lang="en-US" dirty="0"/>
          </a:p>
        </p:txBody>
      </p:sp>
    </p:spTree>
    <p:extLst>
      <p:ext uri="{BB962C8B-B14F-4D97-AF65-F5344CB8AC3E}">
        <p14:creationId xmlns:p14="http://schemas.microsoft.com/office/powerpoint/2010/main" val="1229328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BI&amp;A has evolved along with other elements of information technology. It should</a:t>
            </a:r>
            <a:r>
              <a:rPr lang="en-US" baseline="0" dirty="0" smtClean="0"/>
              <a:t> be noted that there is far more unstructured and semistructured data (characteristic of Web and mobile technology) than there is structured data (typically found in relational databases). And although all data (structured and unstructured alike) is increasing in volume over time, the rate of growth is largest in the unstructured space.</a:t>
            </a:r>
            <a:endParaRPr lang="en-US" dirty="0"/>
          </a:p>
        </p:txBody>
      </p:sp>
    </p:spTree>
    <p:extLst>
      <p:ext uri="{BB962C8B-B14F-4D97-AF65-F5344CB8AC3E}">
        <p14:creationId xmlns:p14="http://schemas.microsoft.com/office/powerpoint/2010/main" val="1017787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query answers the question:</a:t>
            </a:r>
            <a:r>
              <a:rPr lang="en-US" baseline="0" dirty="0" smtClean="0"/>
              <a:t> </a:t>
            </a:r>
          </a:p>
          <a:p>
            <a:r>
              <a:rPr lang="en-US" sz="1200" b="0" i="0" u="none" strike="noStrike" kern="1200" baseline="0" dirty="0" smtClean="0">
                <a:solidFill>
                  <a:schemeClr val="tx1"/>
                </a:solidFill>
                <a:latin typeface="Times New Roman" pitchFamily="18" charset="0"/>
                <a:ea typeface="+mn-ea"/>
                <a:cs typeface="Arial" charset="0"/>
              </a:rPr>
              <a:t>Which customer has bought the most of each product we sell? Show the product ID and description, customer ID and name, and the total quantity sold of that product to that customer; show the results in sequence by product ID.</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This approach uses a correlated </a:t>
            </a:r>
            <a:r>
              <a:rPr lang="en-US" sz="1200" b="0" i="0" u="none" strike="noStrike" kern="1200" baseline="0" dirty="0" err="1" smtClean="0">
                <a:solidFill>
                  <a:schemeClr val="tx1"/>
                </a:solidFill>
                <a:latin typeface="Times New Roman" pitchFamily="18" charset="0"/>
                <a:ea typeface="+mn-ea"/>
                <a:cs typeface="Arial" charset="0"/>
              </a:rPr>
              <a:t>subquery</a:t>
            </a:r>
            <a:r>
              <a:rPr lang="en-US" sz="1200" b="0" i="0" u="none" strike="noStrike" kern="1200" baseline="0" dirty="0" smtClean="0">
                <a:solidFill>
                  <a:schemeClr val="tx1"/>
                </a:solidFill>
                <a:latin typeface="Times New Roman" pitchFamily="18" charset="0"/>
                <a:ea typeface="+mn-ea"/>
                <a:cs typeface="Arial" charset="0"/>
              </a:rPr>
              <a:t> to find the set of total quantity ordered across all customers for each product, and then the outer query selects the customer whose total is greater than or equal to all of these (in other words, equal to the maximum of the set).</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very labor-intensive and difficult query to write.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But the boxed-in part could be eliminated if you use the </a:t>
            </a:r>
            <a:r>
              <a:rPr lang="en-US" sz="1200" b="1" i="0" u="none" strike="noStrike" kern="1200" baseline="0" dirty="0" smtClean="0">
                <a:solidFill>
                  <a:schemeClr val="tx1"/>
                </a:solidFill>
                <a:latin typeface="Times New Roman" pitchFamily="18" charset="0"/>
                <a:ea typeface="+mn-ea"/>
                <a:cs typeface="Arial" charset="0"/>
              </a:rPr>
              <a:t>TOP 1 </a:t>
            </a:r>
            <a:r>
              <a:rPr lang="en-US" sz="1200" b="0" i="0" u="none" strike="noStrike" kern="1200" baseline="0" dirty="0" smtClean="0">
                <a:solidFill>
                  <a:schemeClr val="tx1"/>
                </a:solidFill>
                <a:latin typeface="Times New Roman" pitchFamily="18" charset="0"/>
                <a:ea typeface="+mn-ea"/>
                <a:cs typeface="Arial" charset="0"/>
              </a:rPr>
              <a:t>clause (which was discussed in chapter 7). TOP and BOTTOM are not standard SQL, but are supported by some relational DBMSs.</a:t>
            </a:r>
            <a:endParaRPr lang="en-US" dirty="0"/>
          </a:p>
        </p:txBody>
      </p:sp>
    </p:spTree>
    <p:extLst>
      <p:ext uri="{BB962C8B-B14F-4D97-AF65-F5344CB8AC3E}">
        <p14:creationId xmlns:p14="http://schemas.microsoft.com/office/powerpoint/2010/main" val="170337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query includes several special OLAP clauses</a:t>
            </a:r>
            <a:r>
              <a:rPr lang="en-US" baseline="0" dirty="0" smtClean="0"/>
              <a:t> and does a complex operation with considerable simplicity compared to standard SQL.</a:t>
            </a:r>
          </a:p>
          <a:p>
            <a:endParaRPr lang="en-US" baseline="0" dirty="0" smtClean="0"/>
          </a:p>
          <a:p>
            <a:r>
              <a:rPr lang="en-US" baseline="0" dirty="0" smtClean="0"/>
              <a:t>Other special OLAP SQL clauses include QUALIFY, RANK, DENSE_RANK, CUME_DIST, and SAMPLE. </a:t>
            </a:r>
            <a:endParaRPr lang="en-US" dirty="0"/>
          </a:p>
        </p:txBody>
      </p:sp>
    </p:spTree>
    <p:extLst>
      <p:ext uri="{BB962C8B-B14F-4D97-AF65-F5344CB8AC3E}">
        <p14:creationId xmlns:p14="http://schemas.microsoft.com/office/powerpoint/2010/main" val="760357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OLAP is often</a:t>
            </a:r>
            <a:r>
              <a:rPr lang="en-US" baseline="0" dirty="0" smtClean="0"/>
              <a:t> (but not always) associated with multidimensional database structures, otherwise known as cubes. The next slide shows a figure of a cube.</a:t>
            </a:r>
            <a:endParaRPr lang="en-US" dirty="0"/>
          </a:p>
        </p:txBody>
      </p:sp>
    </p:spTree>
    <p:extLst>
      <p:ext uri="{BB962C8B-B14F-4D97-AF65-F5344CB8AC3E}">
        <p14:creationId xmlns:p14="http://schemas.microsoft.com/office/powerpoint/2010/main" val="2255990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a three dimensional cube Each cell in the cube pertains to a particular measure of a particular product of a particular month. When you slice a cube, you reduce</a:t>
            </a:r>
            <a:r>
              <a:rPr lang="en-US" altLang="en-US" baseline="0" dirty="0" smtClean="0">
                <a:cs typeface="Arial" panose="020B0604020202020204" pitchFamily="34" charset="0"/>
              </a:rPr>
              <a:t> the number of dimensions by focusing on one “slice” of a particular dimension. In this case, we focused on shoes. So, the two dimensional result is to see, for each month, the different measures (units, revenue, and cost).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82558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term drill-down refers</a:t>
            </a:r>
            <a:r>
              <a:rPr lang="en-US" baseline="0" dirty="0" smtClean="0"/>
              <a:t> to going from higher levels of aggregation (summary information) to more detail. You could also call it “disaggregation”.</a:t>
            </a:r>
          </a:p>
          <a:p>
            <a:endParaRPr lang="en-US" baseline="0" dirty="0" smtClean="0"/>
          </a:p>
          <a:p>
            <a:r>
              <a:rPr lang="en-US" sz="1200" b="0" i="0" u="none" strike="noStrike" kern="1200" baseline="0" dirty="0" smtClean="0">
                <a:solidFill>
                  <a:schemeClr val="tx1"/>
                </a:solidFill>
                <a:latin typeface="Times New Roman" pitchFamily="18" charset="0"/>
                <a:ea typeface="+mn-ea"/>
                <a:cs typeface="Arial" charset="0"/>
              </a:rPr>
              <a:t>Executing a drill-down (as in this example) may require that the OLAP tool “reach back” to the data warehouse (or even the operational data) to obtain the detail data necessary for the drill-down. Automating this type of operation in an OLAP tool requires an integrated set of metadata. </a:t>
            </a:r>
            <a:endParaRPr lang="en-US" baseline="0" dirty="0" smtClean="0"/>
          </a:p>
          <a:p>
            <a:endParaRPr lang="en-US" dirty="0"/>
          </a:p>
        </p:txBody>
      </p:sp>
    </p:spTree>
    <p:extLst>
      <p:ext uri="{BB962C8B-B14F-4D97-AF65-F5344CB8AC3E}">
        <p14:creationId xmlns:p14="http://schemas.microsoft.com/office/powerpoint/2010/main" val="3835740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shows a schematic of what the user interface for a cube might look like. Often, the user interface</a:t>
            </a:r>
            <a:r>
              <a:rPr lang="en-US" altLang="en-US" baseline="0" dirty="0" smtClean="0">
                <a:cs typeface="Arial" panose="020B0604020202020204" pitchFamily="34" charset="0"/>
              </a:rPr>
              <a:t> is done in spreadsheet software like Excel.</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Cubes</a:t>
            </a:r>
            <a:r>
              <a:rPr lang="en-US" altLang="en-US" baseline="0" dirty="0" smtClean="0">
                <a:cs typeface="Arial" panose="020B0604020202020204" pitchFamily="34" charset="0"/>
              </a:rPr>
              <a:t> can display as many dimensions as you want. And the user interface also supports pivoting. So, for example, it would be simple to switch the view such that resort name would appear in the columns and travel method in the row, or to bring countries into the columns and number of days into the pages..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852790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22639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are some examples of questions that might be answered through predictive analytics:</a:t>
            </a:r>
          </a:p>
          <a:p>
            <a:endParaRPr lang="en-US" dirty="0" smtClean="0"/>
          </a:p>
          <a:p>
            <a:pPr lvl="1"/>
            <a:r>
              <a:rPr lang="en-US" sz="1200" b="0" i="0" u="none" strike="noStrike" kern="1200" baseline="0" dirty="0" smtClean="0">
                <a:solidFill>
                  <a:schemeClr val="tx1"/>
                </a:solidFill>
                <a:latin typeface="Times New Roman" pitchFamily="18" charset="0"/>
                <a:ea typeface="+mn-ea"/>
                <a:cs typeface="Arial" charset="0"/>
              </a:rPr>
              <a:t>• What type of an offer will a specific prospective customer need so that she/he will become a new customer?</a:t>
            </a:r>
          </a:p>
          <a:p>
            <a:pPr lvl="1"/>
            <a:r>
              <a:rPr lang="en-US" sz="1200" b="0" i="0" u="none" strike="noStrike" kern="1200" baseline="0" dirty="0" smtClean="0">
                <a:solidFill>
                  <a:schemeClr val="tx1"/>
                </a:solidFill>
                <a:latin typeface="Times New Roman" pitchFamily="18" charset="0"/>
                <a:ea typeface="+mn-ea"/>
                <a:cs typeface="Arial" charset="0"/>
              </a:rPr>
              <a:t>• What solicitation approaches are most likely to lead to new donations from the patrons of a non-profit organization?</a:t>
            </a:r>
          </a:p>
          <a:p>
            <a:pPr lvl="1"/>
            <a:r>
              <a:rPr lang="en-US" sz="1200" b="0" i="0" u="none" strike="noStrike" kern="1200" baseline="0" dirty="0" smtClean="0">
                <a:solidFill>
                  <a:schemeClr val="tx1"/>
                </a:solidFill>
                <a:latin typeface="Times New Roman" pitchFamily="18" charset="0"/>
                <a:ea typeface="+mn-ea"/>
                <a:cs typeface="Arial" charset="0"/>
              </a:rPr>
              <a:t>• What approach will increase the probability of a telecommunications company succeeding in making a household switch to their services?</a:t>
            </a:r>
          </a:p>
          <a:p>
            <a:pPr lvl="1"/>
            <a:r>
              <a:rPr lang="en-US" sz="1200" b="0" i="0" u="none" strike="noStrike" kern="1200" baseline="0" dirty="0" smtClean="0">
                <a:solidFill>
                  <a:schemeClr val="tx1"/>
                </a:solidFill>
                <a:latin typeface="Times New Roman" pitchFamily="18" charset="0"/>
                <a:ea typeface="+mn-ea"/>
                <a:cs typeface="Arial" charset="0"/>
              </a:rPr>
              <a:t>• What will prevent an existing customer of a mobile phone company from moving to another provider?</a:t>
            </a:r>
          </a:p>
          <a:p>
            <a:pPr lvl="1"/>
            <a:r>
              <a:rPr lang="en-US" sz="1200" b="0" i="0" u="none" strike="noStrike" kern="1200" baseline="0" dirty="0" smtClean="0">
                <a:solidFill>
                  <a:schemeClr val="tx1"/>
                </a:solidFill>
                <a:latin typeface="Times New Roman" pitchFamily="18" charset="0"/>
                <a:ea typeface="+mn-ea"/>
                <a:cs typeface="Arial" charset="0"/>
              </a:rPr>
              <a:t>• How likely is a customer to lease their next automobile from the same company from which they leased their previous car?</a:t>
            </a:r>
          </a:p>
          <a:p>
            <a:pPr lvl="1"/>
            <a:r>
              <a:rPr lang="en-US" sz="1200" b="0" i="0" u="none" strike="noStrike" kern="1200" baseline="0" dirty="0" smtClean="0">
                <a:solidFill>
                  <a:schemeClr val="tx1"/>
                </a:solidFill>
                <a:latin typeface="Times New Roman" pitchFamily="18" charset="0"/>
                <a:ea typeface="+mn-ea"/>
                <a:cs typeface="Arial" charset="0"/>
              </a:rPr>
              <a:t>• How profitable is a specific credit card customer likely to be during the next five years?</a:t>
            </a:r>
            <a:endParaRPr lang="en-US" dirty="0"/>
          </a:p>
        </p:txBody>
      </p:sp>
    </p:spTree>
    <p:extLst>
      <p:ext uri="{BB962C8B-B14F-4D97-AF65-F5344CB8AC3E}">
        <p14:creationId xmlns:p14="http://schemas.microsoft.com/office/powerpoint/2010/main" val="101317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This chapter</a:t>
            </a:r>
            <a:r>
              <a:rPr lang="en-US" altLang="en-US" baseline="0" dirty="0" smtClean="0"/>
              <a:t> is primarily about these two new advances in data technologies and approaches.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Traditional data management technologies were created to ensure accurate and efficient transaction processing. As we saw from chapter 9, later database structures were created to support decision-making and overall understanding of the business. We called these data warehouses. Big data and analytics takes us further down this road. </a:t>
            </a:r>
          </a:p>
          <a:p>
            <a:endParaRPr lang="en-US" altLang="en-US" dirty="0" smtClean="0"/>
          </a:p>
        </p:txBody>
      </p:sp>
    </p:spTree>
    <p:extLst>
      <p:ext uri="{BB962C8B-B14F-4D97-AF65-F5344CB8AC3E}">
        <p14:creationId xmlns:p14="http://schemas.microsoft.com/office/powerpoint/2010/main" val="3894616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Traditional data</a:t>
            </a:r>
            <a:r>
              <a:rPr lang="en-US" baseline="0" dirty="0" smtClean="0"/>
              <a:t> mining works with structured data, such as numerical and categorical data, that you would typically find in relational databases. But with the advent of the web and social media, there is a huge amount of unstructured data in the form of text entries in blogs, emails, and tweets. This is just as important as, and actually much higher in volume than, structured data. Wo text mining is an increasingly important part of data mining.</a:t>
            </a:r>
            <a:endParaRPr lang="en-US" dirty="0"/>
          </a:p>
        </p:txBody>
      </p:sp>
    </p:spTree>
    <p:extLst>
      <p:ext uri="{BB962C8B-B14F-4D97-AF65-F5344CB8AC3E}">
        <p14:creationId xmlns:p14="http://schemas.microsoft.com/office/powerpoint/2010/main" val="752157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These techniques are derived from computer science, artificial intelligence, and statistics.</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The choice of an appropriate technique depends on the nature of the data to be analyzed, as well as the size of the data set.</a:t>
            </a:r>
            <a:endParaRPr lang="en-US" dirty="0"/>
          </a:p>
        </p:txBody>
      </p:sp>
    </p:spTree>
    <p:extLst>
      <p:ext uri="{BB962C8B-B14F-4D97-AF65-F5344CB8AC3E}">
        <p14:creationId xmlns:p14="http://schemas.microsoft.com/office/powerpoint/2010/main" val="3839037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Different data</a:t>
            </a:r>
            <a:r>
              <a:rPr lang="en-US" baseline="0" dirty="0" smtClean="0"/>
              <a:t> mining techniques are appropriate for different applications. For example, applications dealing with classification problems are typically done using regression or decision trees. This is useful for target marketing and population profiling. Product affinity and upselling is done via the affinity technique (also called association). The textbook describes a product called </a:t>
            </a:r>
            <a:r>
              <a:rPr lang="en-US" sz="1200" b="0" i="0" u="none" strike="noStrike" kern="1200" baseline="0" dirty="0" smtClean="0">
                <a:solidFill>
                  <a:schemeClr val="tx1"/>
                </a:solidFill>
                <a:latin typeface="Times New Roman" pitchFamily="18" charset="0"/>
                <a:ea typeface="+mn-ea"/>
                <a:cs typeface="Arial" charset="0"/>
              </a:rPr>
              <a:t>KNIME that used k-means, a clustering algorithm, for analyzing churn.</a:t>
            </a:r>
            <a:endParaRPr lang="en-US" dirty="0"/>
          </a:p>
        </p:txBody>
      </p:sp>
    </p:spTree>
    <p:extLst>
      <p:ext uri="{BB962C8B-B14F-4D97-AF65-F5344CB8AC3E}">
        <p14:creationId xmlns:p14="http://schemas.microsoft.com/office/powerpoint/2010/main" val="2171417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KNIME</a:t>
            </a:r>
            <a:r>
              <a:rPr lang="en-US" baseline="0" dirty="0" smtClean="0"/>
              <a:t> </a:t>
            </a:r>
            <a:r>
              <a:rPr lang="en-US" dirty="0" smtClean="0"/>
              <a:t>is an open data mining platform. More information is found at https://www.knime.org/. KNIME stands for </a:t>
            </a:r>
            <a:r>
              <a:rPr lang="en-US" sz="1200" b="1" i="0" kern="1200" dirty="0" smtClean="0">
                <a:solidFill>
                  <a:schemeClr val="tx1"/>
                </a:solidFill>
                <a:effectLst/>
                <a:latin typeface="Times New Roman" pitchFamily="18" charset="0"/>
                <a:ea typeface="+mn-ea"/>
                <a:cs typeface="Arial" charset="0"/>
              </a:rPr>
              <a:t>K</a:t>
            </a:r>
            <a:r>
              <a:rPr lang="en-US" sz="1200" b="0" i="0" kern="1200" dirty="0" smtClean="0">
                <a:solidFill>
                  <a:schemeClr val="tx1"/>
                </a:solidFill>
                <a:effectLst/>
                <a:latin typeface="Times New Roman" pitchFamily="18" charset="0"/>
                <a:ea typeface="+mn-ea"/>
                <a:cs typeface="Arial" charset="0"/>
              </a:rPr>
              <a:t>o</a:t>
            </a:r>
            <a:r>
              <a:rPr lang="en-US" sz="1200" b="1" i="0" kern="1200" dirty="0" smtClean="0">
                <a:solidFill>
                  <a:schemeClr val="tx1"/>
                </a:solidFill>
                <a:effectLst/>
                <a:latin typeface="Times New Roman" pitchFamily="18" charset="0"/>
                <a:ea typeface="+mn-ea"/>
                <a:cs typeface="Arial" charset="0"/>
              </a:rPr>
              <a:t>N</a:t>
            </a:r>
            <a:r>
              <a:rPr lang="en-US" sz="1200" b="0" i="0" kern="1200" dirty="0" smtClean="0">
                <a:solidFill>
                  <a:schemeClr val="tx1"/>
                </a:solidFill>
                <a:effectLst/>
                <a:latin typeface="Times New Roman" pitchFamily="18" charset="0"/>
                <a:ea typeface="+mn-ea"/>
                <a:cs typeface="Arial" charset="0"/>
              </a:rPr>
              <a:t>stanz </a:t>
            </a:r>
            <a:r>
              <a:rPr lang="en-US" sz="1200" b="1" i="0" kern="1200" dirty="0" smtClean="0">
                <a:solidFill>
                  <a:schemeClr val="tx1"/>
                </a:solidFill>
                <a:effectLst/>
                <a:latin typeface="Times New Roman" pitchFamily="18" charset="0"/>
                <a:ea typeface="+mn-ea"/>
                <a:cs typeface="Arial" charset="0"/>
              </a:rPr>
              <a:t>I</a:t>
            </a:r>
            <a:r>
              <a:rPr lang="en-US" sz="1200" b="0" i="0" kern="1200" dirty="0" smtClean="0">
                <a:solidFill>
                  <a:schemeClr val="tx1"/>
                </a:solidFill>
                <a:effectLst/>
                <a:latin typeface="Times New Roman" pitchFamily="18" charset="0"/>
                <a:ea typeface="+mn-ea"/>
                <a:cs typeface="Arial" charset="0"/>
              </a:rPr>
              <a:t>nformation </a:t>
            </a:r>
            <a:r>
              <a:rPr lang="en-US" sz="1200" b="1" i="0" kern="1200" dirty="0" smtClean="0">
                <a:solidFill>
                  <a:schemeClr val="tx1"/>
                </a:solidFill>
                <a:effectLst/>
                <a:latin typeface="Times New Roman" pitchFamily="18" charset="0"/>
                <a:ea typeface="+mn-ea"/>
                <a:cs typeface="Arial" charset="0"/>
              </a:rPr>
              <a:t>M</a:t>
            </a:r>
            <a:r>
              <a:rPr lang="en-US" sz="1200" b="0" i="0" kern="1200" dirty="0" smtClean="0">
                <a:solidFill>
                  <a:schemeClr val="tx1"/>
                </a:solidFill>
                <a:effectLst/>
                <a:latin typeface="Times New Roman" pitchFamily="18" charset="0"/>
                <a:ea typeface="+mn-ea"/>
                <a:cs typeface="Arial" charset="0"/>
              </a:rPr>
              <a:t>in</a:t>
            </a:r>
            <a:r>
              <a:rPr lang="en-US" sz="1200" b="1" i="0" kern="1200" dirty="0" smtClean="0">
                <a:solidFill>
                  <a:schemeClr val="tx1"/>
                </a:solidFill>
                <a:effectLst/>
                <a:latin typeface="Times New Roman" pitchFamily="18" charset="0"/>
                <a:ea typeface="+mn-ea"/>
                <a:cs typeface="Arial" charset="0"/>
              </a:rPr>
              <a:t>E</a:t>
            </a:r>
            <a:r>
              <a:rPr lang="en-US" sz="1200" b="0" i="0" kern="1200" dirty="0" smtClean="0">
                <a:solidFill>
                  <a:schemeClr val="tx1"/>
                </a:solidFill>
                <a:effectLst/>
                <a:latin typeface="Times New Roman" pitchFamily="18" charset="0"/>
                <a:ea typeface="+mn-ea"/>
                <a:cs typeface="Arial" charset="0"/>
              </a:rPr>
              <a:t>r and is based in Zurich, Switzerland.</a:t>
            </a:r>
            <a:endParaRPr lang="en-US" dirty="0" smtClean="0"/>
          </a:p>
          <a:p>
            <a:endParaRPr lang="en-US" dirty="0" smtClean="0"/>
          </a:p>
          <a:p>
            <a:r>
              <a:rPr lang="en-US" dirty="0" smtClean="0"/>
              <a:t>There are many open and proprietary data mining software products. One popular proprietary product is SAS Enterprise</a:t>
            </a:r>
            <a:r>
              <a:rPr lang="en-US" baseline="0" dirty="0" smtClean="0"/>
              <a:t> Miner.</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14288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2730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984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Big data and analytics have already significantly affected these areas of human activity. There is potential for much more significant transformation in these and other areas as time goes on.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Success in these areas require significant effort in collection, organizing, quality control, and analysis.</a:t>
            </a:r>
            <a:endParaRPr lang="en-US" dirty="0"/>
          </a:p>
        </p:txBody>
      </p:sp>
    </p:spTree>
    <p:extLst>
      <p:ext uri="{BB962C8B-B14F-4D97-AF65-F5344CB8AC3E}">
        <p14:creationId xmlns:p14="http://schemas.microsoft.com/office/powerpoint/2010/main" val="4232860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Big data analytics raises a number of important questions regarding possible negative implications.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This list of issues was identified in a 2014 workshop hosted by the U.S. National Science Foundation.</a:t>
            </a:r>
            <a:endParaRPr lang="en-US" dirty="0" smtClean="0"/>
          </a:p>
          <a:p>
            <a:endParaRPr lang="en-US" dirty="0"/>
          </a:p>
        </p:txBody>
      </p:sp>
    </p:spTree>
    <p:extLst>
      <p:ext uri="{BB962C8B-B14F-4D97-AF65-F5344CB8AC3E}">
        <p14:creationId xmlns:p14="http://schemas.microsoft.com/office/powerpoint/2010/main" val="339120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57379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543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smtClean="0"/>
          </a:p>
          <a:p>
            <a:r>
              <a:rPr lang="en-US" dirty="0" smtClean="0"/>
              <a:t>Big data processing is done in batch mode, and may take hours to sift through</a:t>
            </a:r>
            <a:r>
              <a:rPr lang="en-US" baseline="0" dirty="0" smtClean="0"/>
              <a:t> the huge volume of data for an analytical task.</a:t>
            </a:r>
            <a:endParaRPr lang="en-US" dirty="0" smtClean="0"/>
          </a:p>
          <a:p>
            <a:endParaRPr lang="en-US" dirty="0" smtClean="0"/>
          </a:p>
          <a:p>
            <a:r>
              <a:rPr lang="en-US" dirty="0" smtClean="0"/>
              <a:t>Big Data processing via Hadoop is good for long analytical tasks but not so good for exploring individual cases and their relationships. For this, relational databases and data warehouses are better.</a:t>
            </a:r>
          </a:p>
          <a:p>
            <a:endParaRPr lang="en-US" dirty="0"/>
          </a:p>
        </p:txBody>
      </p:sp>
    </p:spTree>
    <p:extLst>
      <p:ext uri="{BB962C8B-B14F-4D97-AF65-F5344CB8AC3E}">
        <p14:creationId xmlns:p14="http://schemas.microsoft.com/office/powerpoint/2010/main" val="120049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Both JSON and XML provide a semi-structured means of representing data hierarchically. JSON is also a major component of the JavaScript language.</a:t>
            </a:r>
            <a:r>
              <a:rPr lang="en-US" altLang="en-US" baseline="0" dirty="0" smtClean="0"/>
              <a:t> We talked a lot about XML in chapter 8.</a:t>
            </a:r>
            <a:endParaRPr lang="en-US" altLang="en-US" dirty="0" smtClean="0"/>
          </a:p>
        </p:txBody>
      </p:sp>
    </p:spTree>
    <p:extLst>
      <p:ext uri="{BB962C8B-B14F-4D97-AF65-F5344CB8AC3E}">
        <p14:creationId xmlns:p14="http://schemas.microsoft.com/office/powerpoint/2010/main" val="237273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Collect and store everything into the data</a:t>
            </a:r>
            <a:r>
              <a:rPr lang="en-US" altLang="en-US" baseline="0" dirty="0" smtClean="0"/>
              <a:t> lake</a:t>
            </a:r>
            <a:r>
              <a:rPr lang="en-US" altLang="en-US" dirty="0" smtClean="0"/>
              <a:t>. Worry about what you’re going to do with it later. That’s the big data approach. There are lots of ways to structure data and you can do it after the fact, as long as the data obeys certain data</a:t>
            </a:r>
            <a:r>
              <a:rPr lang="en-US" altLang="en-US" baseline="0" dirty="0" smtClean="0"/>
              <a:t> standards (like XML or JSON).</a:t>
            </a:r>
            <a:endParaRPr lang="en-US" altLang="en-US" dirty="0" smtClean="0"/>
          </a:p>
        </p:txBody>
      </p:sp>
    </p:spTree>
    <p:extLst>
      <p:ext uri="{BB962C8B-B14F-4D97-AF65-F5344CB8AC3E}">
        <p14:creationId xmlns:p14="http://schemas.microsoft.com/office/powerpoint/2010/main" val="1404398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475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these are very different from relational databases. But you still have the notion of a unique entity, identified by its key, and the notion that this entity has attributes.  Also remember from</a:t>
            </a:r>
            <a:r>
              <a:rPr lang="en-US" altLang="en-US" baseline="0" dirty="0" smtClean="0"/>
              <a:t> chapter 5 that key-value storage is nothing new. Remember hashed file organizations?</a:t>
            </a:r>
            <a:endParaRPr lang="en-US" altLang="en-US" dirty="0" smtClean="0"/>
          </a:p>
        </p:txBody>
      </p:sp>
    </p:spTree>
    <p:extLst>
      <p:ext uri="{BB962C8B-B14F-4D97-AF65-F5344CB8AC3E}">
        <p14:creationId xmlns:p14="http://schemas.microsoft.com/office/powerpoint/2010/main" val="338267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8/4/2015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4173027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8/4/2015</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8432483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8/4/2015</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9429212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8/4/2015</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11</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0217942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1379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77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8/4/2015</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11</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11-</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88356570"/>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19" r:id="rId5"/>
    <p:sldLayoutId id="2147483916"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11:</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Big Data and Analytics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98263" y="1143000"/>
            <a:ext cx="5418936" cy="5178220"/>
          </a:xfrm>
          <a:prstGeom prst="rect">
            <a:avLst/>
          </a:prstGeom>
        </p:spPr>
      </p:pic>
      <p:sp>
        <p:nvSpPr>
          <p:cNvPr id="4" name="Text Box 4"/>
          <p:cNvSpPr txBox="1">
            <a:spLocks noChangeArrowheads="1"/>
          </p:cNvSpPr>
          <p:nvPr/>
        </p:nvSpPr>
        <p:spPr bwMode="auto">
          <a:xfrm>
            <a:off x="503558" y="376535"/>
            <a:ext cx="8008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11-3 Four-part figure illustrating NoSQL databases</a:t>
            </a:r>
            <a:endParaRPr lang="en-US" altLang="en-US" sz="2400" dirty="0">
              <a:solidFill>
                <a:srgbClr val="000000"/>
              </a:solidFill>
              <a:latin typeface="Arial" charset="0"/>
            </a:endParaRPr>
          </a:p>
        </p:txBody>
      </p:sp>
    </p:spTree>
    <p:extLst>
      <p:ext uri="{BB962C8B-B14F-4D97-AF65-F5344CB8AC3E}">
        <p14:creationId xmlns:p14="http://schemas.microsoft.com/office/powerpoint/2010/main" val="1773045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45" y="304800"/>
            <a:ext cx="8546690" cy="838200"/>
          </a:xfrm>
        </p:spPr>
        <p:txBody>
          <a:bodyPr/>
          <a:lstStyle/>
          <a:p>
            <a:r>
              <a:rPr lang="en-US" dirty="0" smtClean="0"/>
              <a:t>NoSQL Comparison</a:t>
            </a:r>
            <a:endParaRPr lang="en-US" dirty="0"/>
          </a:p>
        </p:txBody>
      </p:sp>
      <p:sp>
        <p:nvSpPr>
          <p:cNvPr id="3" name="Content Placeholder 2"/>
          <p:cNvSpPr>
            <a:spLocks noGrp="1"/>
          </p:cNvSpPr>
          <p:nvPr>
            <p:ph idx="1"/>
          </p:nvPr>
        </p:nvSpPr>
        <p:spPr>
          <a:xfrm>
            <a:off x="310945" y="4267200"/>
            <a:ext cx="8686800" cy="2209800"/>
          </a:xfrm>
        </p:spPr>
        <p:txBody>
          <a:bodyPr/>
          <a:lstStyle/>
          <a:p>
            <a:r>
              <a:rPr lang="en-US" sz="2800" dirty="0" err="1" smtClean="0"/>
              <a:t>Redis</a:t>
            </a:r>
            <a:r>
              <a:rPr lang="en-US" sz="2800" dirty="0" smtClean="0"/>
              <a:t> – Key-value store DBMS</a:t>
            </a:r>
            <a:endParaRPr lang="en-US" sz="2800" dirty="0"/>
          </a:p>
          <a:p>
            <a:r>
              <a:rPr lang="en-US" sz="2800" dirty="0" smtClean="0"/>
              <a:t>MongoDB – document store DBMS</a:t>
            </a:r>
            <a:endParaRPr lang="en-US" sz="2800" dirty="0"/>
          </a:p>
          <a:p>
            <a:r>
              <a:rPr lang="en-US" sz="2800" dirty="0" smtClean="0"/>
              <a:t>Apache Cassandra – wide-column store DBMS</a:t>
            </a:r>
            <a:endParaRPr lang="en-US" sz="2800" dirty="0"/>
          </a:p>
          <a:p>
            <a:r>
              <a:rPr lang="en-US" sz="2800" dirty="0" smtClean="0"/>
              <a:t>Neo4j – graph DBMS</a:t>
            </a:r>
          </a:p>
          <a:p>
            <a:endParaRPr lang="en-US" sz="2800" dirty="0"/>
          </a:p>
        </p:txBody>
      </p:sp>
      <p:sp>
        <p:nvSpPr>
          <p:cNvPr id="4" name="Title 1"/>
          <p:cNvSpPr txBox="1">
            <a:spLocks/>
          </p:cNvSpPr>
          <p:nvPr/>
        </p:nvSpPr>
        <p:spPr>
          <a:xfrm>
            <a:off x="281448" y="3606800"/>
            <a:ext cx="8546690" cy="736600"/>
          </a:xfrm>
          <a:prstGeom prst="rect">
            <a:avLst/>
          </a:prstGeom>
        </p:spPr>
        <p:txBody>
          <a:bodyPr vert="horz" anchor="ctr">
            <a:normAutofit/>
          </a:bodyPr>
          <a:lst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r>
              <a:rPr lang="en-US" sz="2800" dirty="0" smtClean="0"/>
              <a:t>NoSQL Examples</a:t>
            </a:r>
            <a:endParaRPr lang="en-US" sz="2800" dirty="0"/>
          </a:p>
        </p:txBody>
      </p:sp>
      <p:pic>
        <p:nvPicPr>
          <p:cNvPr id="5" name="Picture 4"/>
          <p:cNvPicPr>
            <a:picLocks noChangeAspect="1"/>
          </p:cNvPicPr>
          <p:nvPr/>
        </p:nvPicPr>
        <p:blipFill>
          <a:blip r:embed="rId3"/>
          <a:stretch>
            <a:fillRect/>
          </a:stretch>
        </p:blipFill>
        <p:spPr>
          <a:xfrm>
            <a:off x="990600" y="1044575"/>
            <a:ext cx="6839533" cy="2460625"/>
          </a:xfrm>
          <a:prstGeom prst="rect">
            <a:avLst/>
          </a:prstGeom>
        </p:spPr>
      </p:pic>
    </p:spTree>
    <p:extLst>
      <p:ext uri="{BB962C8B-B14F-4D97-AF65-F5344CB8AC3E}">
        <p14:creationId xmlns:p14="http://schemas.microsoft.com/office/powerpoint/2010/main" val="1210418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686800" cy="838200"/>
          </a:xfrm>
        </p:spPr>
        <p:txBody>
          <a:bodyPr/>
          <a:lstStyle/>
          <a:p>
            <a:r>
              <a:rPr lang="en-US" dirty="0" smtClean="0"/>
              <a:t>Hadoop</a:t>
            </a:r>
            <a:endParaRPr lang="en-US" dirty="0"/>
          </a:p>
        </p:txBody>
      </p:sp>
      <p:sp>
        <p:nvSpPr>
          <p:cNvPr id="3" name="Content Placeholder 2"/>
          <p:cNvSpPr>
            <a:spLocks noGrp="1"/>
          </p:cNvSpPr>
          <p:nvPr>
            <p:ph idx="1"/>
          </p:nvPr>
        </p:nvSpPr>
        <p:spPr>
          <a:xfrm>
            <a:off x="346587" y="1219200"/>
            <a:ext cx="8686800" cy="4525962"/>
          </a:xfrm>
        </p:spPr>
        <p:txBody>
          <a:bodyPr/>
          <a:lstStyle/>
          <a:p>
            <a:r>
              <a:rPr lang="en-US" sz="2800" b="1" dirty="0">
                <a:solidFill>
                  <a:srgbClr val="C00000"/>
                </a:solidFill>
                <a:effectLst>
                  <a:outerShdw blurRad="38100" dist="38100" dir="2700000" algn="tl">
                    <a:srgbClr val="000000">
                      <a:alpha val="43137"/>
                    </a:srgbClr>
                  </a:outerShdw>
                </a:effectLst>
              </a:rPr>
              <a:t>Hadoop</a:t>
            </a:r>
            <a:r>
              <a:rPr lang="en-US" sz="2800" dirty="0">
                <a:solidFill>
                  <a:srgbClr val="C00000"/>
                </a:solidFill>
                <a:effectLst>
                  <a:outerShdw blurRad="38100" dist="38100" dir="2700000" algn="tl">
                    <a:srgbClr val="000000">
                      <a:alpha val="43137"/>
                    </a:srgbClr>
                  </a:outerShdw>
                </a:effectLst>
              </a:rPr>
              <a:t> </a:t>
            </a:r>
            <a:r>
              <a:rPr lang="en-US" sz="2800" dirty="0"/>
              <a:t>is </a:t>
            </a:r>
            <a:r>
              <a:rPr lang="en-US" sz="2800" dirty="0" smtClean="0"/>
              <a:t>an </a:t>
            </a:r>
            <a:r>
              <a:rPr lang="en-US" sz="2800" dirty="0"/>
              <a:t>open source </a:t>
            </a:r>
            <a:r>
              <a:rPr lang="en-US" sz="2800" dirty="0" smtClean="0"/>
              <a:t>implementation framework </a:t>
            </a:r>
            <a:r>
              <a:rPr lang="en-US" sz="2800" dirty="0"/>
              <a:t>of </a:t>
            </a:r>
            <a:r>
              <a:rPr lang="en-US" sz="2800" dirty="0" smtClean="0"/>
              <a:t>MapReduce</a:t>
            </a:r>
          </a:p>
          <a:p>
            <a:r>
              <a:rPr lang="en-US" sz="2800" b="1" dirty="0" smtClean="0">
                <a:solidFill>
                  <a:srgbClr val="C00000"/>
                </a:solidFill>
                <a:effectLst>
                  <a:outerShdw blurRad="38100" dist="38100" dir="2700000" algn="tl">
                    <a:srgbClr val="000000">
                      <a:alpha val="43137"/>
                    </a:srgbClr>
                  </a:outerShdw>
                </a:effectLst>
              </a:rPr>
              <a:t>MapReduce</a:t>
            </a:r>
            <a:r>
              <a:rPr lang="en-US" sz="2800" dirty="0" smtClean="0">
                <a:solidFill>
                  <a:srgbClr val="C00000"/>
                </a:solidFill>
                <a:effectLst>
                  <a:outerShdw blurRad="38100" dist="38100" dir="2700000" algn="tl">
                    <a:srgbClr val="000000">
                      <a:alpha val="43137"/>
                    </a:srgbClr>
                  </a:outerShdw>
                </a:effectLst>
              </a:rPr>
              <a:t> </a:t>
            </a:r>
            <a:r>
              <a:rPr lang="en-US" sz="2800" dirty="0" smtClean="0"/>
              <a:t>is an </a:t>
            </a:r>
            <a:r>
              <a:rPr lang="en-US" sz="2800" dirty="0"/>
              <a:t>algorithm for massive </a:t>
            </a:r>
            <a:r>
              <a:rPr lang="en-US" sz="2800" dirty="0" smtClean="0"/>
              <a:t>parallel processing </a:t>
            </a:r>
            <a:r>
              <a:rPr lang="en-US" sz="2800" dirty="0"/>
              <a:t>of various types </a:t>
            </a:r>
            <a:r>
              <a:rPr lang="en-US" sz="2800" dirty="0" smtClean="0"/>
              <a:t>of computing tasks</a:t>
            </a:r>
          </a:p>
          <a:p>
            <a:r>
              <a:rPr lang="en-US" sz="2800" b="1" dirty="0" smtClean="0">
                <a:solidFill>
                  <a:srgbClr val="C00000"/>
                </a:solidFill>
                <a:effectLst>
                  <a:outerShdw blurRad="38100" dist="38100" dir="2700000" algn="tl">
                    <a:srgbClr val="000000">
                      <a:alpha val="43137"/>
                    </a:srgbClr>
                  </a:outerShdw>
                </a:effectLst>
              </a:rPr>
              <a:t>Hadoop Distributed File System (HDFS) </a:t>
            </a:r>
            <a:r>
              <a:rPr lang="en-US" sz="2800" dirty="0" smtClean="0"/>
              <a:t>is a </a:t>
            </a:r>
            <a:r>
              <a:rPr lang="en-US" sz="2800" dirty="0"/>
              <a:t>file system </a:t>
            </a:r>
            <a:r>
              <a:rPr lang="en-US" sz="2800" dirty="0" smtClean="0"/>
              <a:t>designed for </a:t>
            </a:r>
            <a:r>
              <a:rPr lang="en-US" sz="2800" dirty="0"/>
              <a:t>managing a large number </a:t>
            </a:r>
            <a:r>
              <a:rPr lang="en-US" sz="2800" dirty="0" smtClean="0"/>
              <a:t>of potentially </a:t>
            </a:r>
            <a:r>
              <a:rPr lang="en-US" sz="2800" dirty="0"/>
              <a:t>very large files in </a:t>
            </a:r>
            <a:r>
              <a:rPr lang="en-US" sz="2800" dirty="0" smtClean="0"/>
              <a:t>a highly </a:t>
            </a:r>
            <a:r>
              <a:rPr lang="en-US" sz="2800" dirty="0"/>
              <a:t>distributed environment</a:t>
            </a:r>
          </a:p>
          <a:p>
            <a:r>
              <a:rPr lang="en-US" sz="2800" dirty="0" smtClean="0"/>
              <a:t>Hadoop is the most talked about Big-Data data management product today</a:t>
            </a:r>
          </a:p>
          <a:p>
            <a:r>
              <a:rPr lang="en-US" sz="2800" dirty="0" smtClean="0"/>
              <a:t>Hadoop is a good way to take a big problem and allow many computers to work on it simultaneously</a:t>
            </a:r>
            <a:endParaRPr lang="en-US" sz="2800" dirty="0"/>
          </a:p>
        </p:txBody>
      </p:sp>
    </p:spTree>
    <p:extLst>
      <p:ext uri="{BB962C8B-B14F-4D97-AF65-F5344CB8AC3E}">
        <p14:creationId xmlns:p14="http://schemas.microsoft.com/office/powerpoint/2010/main" val="3533163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68" y="425245"/>
            <a:ext cx="8686800" cy="838200"/>
          </a:xfrm>
        </p:spPr>
        <p:txBody>
          <a:bodyPr/>
          <a:lstStyle/>
          <a:p>
            <a:r>
              <a:rPr lang="en-US" dirty="0" smtClean="0"/>
              <a:t>Hadoop Distributed File System (HDFS)</a:t>
            </a:r>
            <a:endParaRPr lang="en-US" dirty="0"/>
          </a:p>
        </p:txBody>
      </p:sp>
      <p:sp>
        <p:nvSpPr>
          <p:cNvPr id="3" name="Content Placeholder 2"/>
          <p:cNvSpPr>
            <a:spLocks noGrp="1"/>
          </p:cNvSpPr>
          <p:nvPr>
            <p:ph idx="1"/>
          </p:nvPr>
        </p:nvSpPr>
        <p:spPr>
          <a:xfrm>
            <a:off x="260555" y="1143000"/>
            <a:ext cx="8686800" cy="4525962"/>
          </a:xfrm>
        </p:spPr>
        <p:txBody>
          <a:bodyPr/>
          <a:lstStyle/>
          <a:p>
            <a:r>
              <a:rPr lang="en-US" sz="2800" dirty="0" smtClean="0"/>
              <a:t>A file system, not a DBMS, not relational</a:t>
            </a:r>
          </a:p>
          <a:p>
            <a:r>
              <a:rPr lang="en-US" sz="2800" dirty="0" smtClean="0"/>
              <a:t>Breaks </a:t>
            </a:r>
            <a:r>
              <a:rPr lang="en-US" sz="2800" dirty="0"/>
              <a:t>data into </a:t>
            </a:r>
            <a:r>
              <a:rPr lang="en-US" sz="2800" b="1" dirty="0" smtClean="0">
                <a:solidFill>
                  <a:srgbClr val="C00000"/>
                </a:solidFill>
              </a:rPr>
              <a:t>blocks</a:t>
            </a:r>
            <a:r>
              <a:rPr lang="en-US" sz="2800" dirty="0" smtClean="0">
                <a:solidFill>
                  <a:srgbClr val="C00000"/>
                </a:solidFill>
              </a:rPr>
              <a:t> </a:t>
            </a:r>
            <a:r>
              <a:rPr lang="en-US" sz="2800" dirty="0"/>
              <a:t>and distributes them on </a:t>
            </a:r>
            <a:r>
              <a:rPr lang="en-US" sz="2800" dirty="0" smtClean="0"/>
              <a:t>various computers </a:t>
            </a:r>
            <a:r>
              <a:rPr lang="en-US" sz="2800" dirty="0"/>
              <a:t>(</a:t>
            </a:r>
            <a:r>
              <a:rPr lang="en-US" sz="2800" b="1" dirty="0">
                <a:solidFill>
                  <a:srgbClr val="C00000"/>
                </a:solidFill>
              </a:rPr>
              <a:t>nodes</a:t>
            </a:r>
            <a:r>
              <a:rPr lang="en-US" sz="2800" dirty="0"/>
              <a:t>) throughout </a:t>
            </a:r>
            <a:r>
              <a:rPr lang="en-US" sz="2800" dirty="0" smtClean="0"/>
              <a:t>a Hadoop </a:t>
            </a:r>
            <a:r>
              <a:rPr lang="en-US" sz="2800" b="1" dirty="0" smtClean="0">
                <a:solidFill>
                  <a:srgbClr val="C00000"/>
                </a:solidFill>
              </a:rPr>
              <a:t>cluster</a:t>
            </a:r>
          </a:p>
          <a:p>
            <a:r>
              <a:rPr lang="en-US" sz="2800" dirty="0" smtClean="0"/>
              <a:t>Each cluster consists of a </a:t>
            </a:r>
            <a:r>
              <a:rPr lang="en-US" sz="2800" b="1" dirty="0" smtClean="0">
                <a:solidFill>
                  <a:srgbClr val="C00000"/>
                </a:solidFill>
              </a:rPr>
              <a:t>NameNode</a:t>
            </a:r>
            <a:r>
              <a:rPr lang="en-US" sz="2800" dirty="0" smtClean="0">
                <a:solidFill>
                  <a:srgbClr val="C00000"/>
                </a:solidFill>
              </a:rPr>
              <a:t> </a:t>
            </a:r>
            <a:r>
              <a:rPr lang="en-US" sz="2800" dirty="0" smtClean="0"/>
              <a:t>(master server) and some </a:t>
            </a:r>
            <a:r>
              <a:rPr lang="en-US" sz="2800" b="1" dirty="0" smtClean="0">
                <a:solidFill>
                  <a:srgbClr val="C00000"/>
                </a:solidFill>
              </a:rPr>
              <a:t>DataNodes</a:t>
            </a:r>
            <a:r>
              <a:rPr lang="en-US" sz="2800" dirty="0" smtClean="0">
                <a:solidFill>
                  <a:srgbClr val="C00000"/>
                </a:solidFill>
              </a:rPr>
              <a:t> </a:t>
            </a:r>
            <a:r>
              <a:rPr lang="en-US" sz="2800" dirty="0" smtClean="0"/>
              <a:t>(slaves)</a:t>
            </a:r>
          </a:p>
          <a:p>
            <a:r>
              <a:rPr lang="en-US" sz="2800" dirty="0" smtClean="0"/>
              <a:t>Overall control through </a:t>
            </a:r>
            <a:r>
              <a:rPr lang="en-US" sz="2800" b="1" dirty="0" smtClean="0">
                <a:solidFill>
                  <a:srgbClr val="C00000"/>
                </a:solidFill>
              </a:rPr>
              <a:t>YARN</a:t>
            </a:r>
            <a:r>
              <a:rPr lang="en-US" sz="2800" dirty="0" smtClean="0"/>
              <a:t> (“yet another resource allocator”)</a:t>
            </a:r>
            <a:endParaRPr lang="en-US" sz="2800" dirty="0"/>
          </a:p>
          <a:p>
            <a:r>
              <a:rPr lang="en-US" sz="2800" dirty="0" smtClean="0">
                <a:solidFill>
                  <a:schemeClr val="tx1"/>
                </a:solidFill>
              </a:rPr>
              <a:t>No updates to existing data in files, just appending to files</a:t>
            </a:r>
          </a:p>
          <a:p>
            <a:r>
              <a:rPr lang="en-US" sz="2800" dirty="0" smtClean="0">
                <a:solidFill>
                  <a:schemeClr val="tx1"/>
                </a:solidFill>
              </a:rPr>
              <a:t>“Move computation to the data”, not vice versa</a:t>
            </a:r>
          </a:p>
          <a:p>
            <a:endParaRPr lang="en-US" sz="2800" dirty="0"/>
          </a:p>
        </p:txBody>
      </p:sp>
    </p:spTree>
    <p:extLst>
      <p:ext uri="{BB962C8B-B14F-4D97-AF65-F5344CB8AC3E}">
        <p14:creationId xmlns:p14="http://schemas.microsoft.com/office/powerpoint/2010/main" val="898227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12374" y="376535"/>
            <a:ext cx="79907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11-5 Four part figure illustrating NoSQL databases</a:t>
            </a:r>
            <a:endParaRPr lang="en-US" altLang="en-US" sz="2400" dirty="0">
              <a:solidFill>
                <a:srgbClr val="000000"/>
              </a:solidFill>
              <a:latin typeface="Arial" charset="0"/>
            </a:endParaRPr>
          </a:p>
        </p:txBody>
      </p:sp>
      <p:pic>
        <p:nvPicPr>
          <p:cNvPr id="5" name="Picture 4"/>
          <p:cNvPicPr>
            <a:picLocks noChangeAspect="1"/>
          </p:cNvPicPr>
          <p:nvPr/>
        </p:nvPicPr>
        <p:blipFill>
          <a:blip r:embed="rId3"/>
          <a:stretch>
            <a:fillRect/>
          </a:stretch>
        </p:blipFill>
        <p:spPr>
          <a:xfrm>
            <a:off x="897411" y="1143000"/>
            <a:ext cx="7220639" cy="4572000"/>
          </a:xfrm>
          <a:prstGeom prst="rect">
            <a:avLst/>
          </a:prstGeom>
        </p:spPr>
      </p:pic>
    </p:spTree>
    <p:extLst>
      <p:ext uri="{BB962C8B-B14F-4D97-AF65-F5344CB8AC3E}">
        <p14:creationId xmlns:p14="http://schemas.microsoft.com/office/powerpoint/2010/main" val="730424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MapReduce</a:t>
            </a:r>
            <a:endParaRPr lang="en-US" dirty="0"/>
          </a:p>
        </p:txBody>
      </p:sp>
      <p:sp>
        <p:nvSpPr>
          <p:cNvPr id="3" name="Content Placeholder 2"/>
          <p:cNvSpPr>
            <a:spLocks noGrp="1"/>
          </p:cNvSpPr>
          <p:nvPr>
            <p:ph idx="1"/>
          </p:nvPr>
        </p:nvSpPr>
        <p:spPr>
          <a:xfrm>
            <a:off x="304800" y="1371600"/>
            <a:ext cx="8686800" cy="4525962"/>
          </a:xfrm>
        </p:spPr>
        <p:txBody>
          <a:bodyPr/>
          <a:lstStyle/>
          <a:p>
            <a:r>
              <a:rPr lang="en-US" sz="2400" dirty="0" smtClean="0"/>
              <a:t>Enables parallelization of </a:t>
            </a:r>
            <a:r>
              <a:rPr lang="en-US" sz="2400" dirty="0"/>
              <a:t>data storage and computational problem solving in an </a:t>
            </a:r>
            <a:r>
              <a:rPr lang="en-US" sz="2400" dirty="0" smtClean="0"/>
              <a:t>environment consisting </a:t>
            </a:r>
            <a:r>
              <a:rPr lang="en-US" sz="2400" dirty="0"/>
              <a:t>of </a:t>
            </a:r>
            <a:r>
              <a:rPr lang="en-US" sz="2400" dirty="0" smtClean="0"/>
              <a:t>a large </a:t>
            </a:r>
            <a:r>
              <a:rPr lang="en-US" sz="2400" dirty="0"/>
              <a:t>number of commodity </a:t>
            </a:r>
            <a:r>
              <a:rPr lang="en-US" sz="2400" dirty="0" smtClean="0"/>
              <a:t>servers</a:t>
            </a:r>
          </a:p>
          <a:p>
            <a:r>
              <a:rPr lang="en-US" sz="2400" dirty="0" smtClean="0"/>
              <a:t>Programmers don’t have to be experts at parallel processing</a:t>
            </a:r>
          </a:p>
          <a:p>
            <a:r>
              <a:rPr lang="en-US" sz="2400" dirty="0" smtClean="0"/>
              <a:t>Core idea – divide a computing task so that a multiple nodes can work on it at the same time</a:t>
            </a:r>
          </a:p>
          <a:p>
            <a:r>
              <a:rPr lang="en-US" sz="2400" dirty="0" smtClean="0"/>
              <a:t>Each node works on local data doing local processing.</a:t>
            </a:r>
          </a:p>
          <a:p>
            <a:r>
              <a:rPr lang="en-US" sz="2400" dirty="0" smtClean="0"/>
              <a:t>Two stages:</a:t>
            </a:r>
          </a:p>
          <a:p>
            <a:pPr lvl="1"/>
            <a:r>
              <a:rPr lang="en-US" sz="2400" b="1" dirty="0" smtClean="0">
                <a:solidFill>
                  <a:srgbClr val="C00000"/>
                </a:solidFill>
              </a:rPr>
              <a:t>Map</a:t>
            </a:r>
            <a:r>
              <a:rPr lang="en-US" sz="2400" dirty="0" smtClean="0">
                <a:solidFill>
                  <a:srgbClr val="C00000"/>
                </a:solidFill>
              </a:rPr>
              <a:t> </a:t>
            </a:r>
            <a:r>
              <a:rPr lang="en-US" sz="2400" dirty="0" smtClean="0"/>
              <a:t>stage – divide for local processing</a:t>
            </a:r>
          </a:p>
          <a:p>
            <a:pPr lvl="1"/>
            <a:r>
              <a:rPr lang="en-US" sz="2400" b="1" dirty="0" smtClean="0">
                <a:solidFill>
                  <a:srgbClr val="C00000"/>
                </a:solidFill>
              </a:rPr>
              <a:t>Reduce</a:t>
            </a:r>
            <a:r>
              <a:rPr lang="en-US" sz="2400" dirty="0" smtClean="0">
                <a:solidFill>
                  <a:srgbClr val="C00000"/>
                </a:solidFill>
              </a:rPr>
              <a:t> </a:t>
            </a:r>
            <a:r>
              <a:rPr lang="en-US" sz="2400" dirty="0" smtClean="0"/>
              <a:t>stage – integrate the results of the individual map processes</a:t>
            </a:r>
          </a:p>
          <a:p>
            <a:endParaRPr lang="en-US" sz="2400" dirty="0" smtClean="0"/>
          </a:p>
          <a:p>
            <a:endParaRPr lang="en-US" sz="2400" dirty="0" smtClean="0"/>
          </a:p>
          <a:p>
            <a:endParaRPr lang="en-US" sz="2800" dirty="0"/>
          </a:p>
        </p:txBody>
      </p:sp>
    </p:spTree>
    <p:extLst>
      <p:ext uri="{BB962C8B-B14F-4D97-AF65-F5344CB8AC3E}">
        <p14:creationId xmlns:p14="http://schemas.microsoft.com/office/powerpoint/2010/main" val="3216384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05637" y="376535"/>
            <a:ext cx="7404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11-6 Schematic representation of MapReduce</a:t>
            </a:r>
            <a:endParaRPr lang="en-US" altLang="en-US" sz="2400" dirty="0">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685800" y="1066800"/>
            <a:ext cx="7696200" cy="4961455"/>
          </a:xfrm>
          <a:prstGeom prst="rect">
            <a:avLst/>
          </a:prstGeom>
        </p:spPr>
      </p:pic>
    </p:spTree>
    <p:extLst>
      <p:ext uri="{BB962C8B-B14F-4D97-AF65-F5344CB8AC3E}">
        <p14:creationId xmlns:p14="http://schemas.microsoft.com/office/powerpoint/2010/main" val="1999910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Other Hadoop Components</a:t>
            </a:r>
            <a:endParaRPr lang="en-US" dirty="0"/>
          </a:p>
        </p:txBody>
      </p:sp>
      <p:sp>
        <p:nvSpPr>
          <p:cNvPr id="3" name="Content Placeholder 2"/>
          <p:cNvSpPr>
            <a:spLocks noGrp="1"/>
          </p:cNvSpPr>
          <p:nvPr>
            <p:ph idx="1"/>
          </p:nvPr>
        </p:nvSpPr>
        <p:spPr>
          <a:xfrm>
            <a:off x="304800" y="1371600"/>
            <a:ext cx="8686800" cy="4525962"/>
          </a:xfrm>
        </p:spPr>
        <p:txBody>
          <a:bodyPr/>
          <a:lstStyle/>
          <a:p>
            <a:r>
              <a:rPr lang="en-US" sz="2400" dirty="0" smtClean="0"/>
              <a:t>Pig</a:t>
            </a:r>
          </a:p>
          <a:p>
            <a:pPr lvl="1"/>
            <a:r>
              <a:rPr lang="en-US" sz="2000" dirty="0"/>
              <a:t>A tool that integrates a </a:t>
            </a:r>
            <a:r>
              <a:rPr lang="en-US" sz="2000" dirty="0" smtClean="0"/>
              <a:t>scripting language </a:t>
            </a:r>
            <a:r>
              <a:rPr lang="en-US" sz="2000" dirty="0"/>
              <a:t>and an </a:t>
            </a:r>
            <a:r>
              <a:rPr lang="en-US" sz="2000" dirty="0" smtClean="0"/>
              <a:t>execution environment </a:t>
            </a:r>
            <a:r>
              <a:rPr lang="en-US" sz="2000" dirty="0"/>
              <a:t>intended to </a:t>
            </a:r>
            <a:r>
              <a:rPr lang="en-US" sz="2000" dirty="0" smtClean="0"/>
              <a:t>simplify the </a:t>
            </a:r>
            <a:r>
              <a:rPr lang="en-US" sz="2000" dirty="0"/>
              <a:t>use of </a:t>
            </a:r>
            <a:r>
              <a:rPr lang="en-US" sz="2000" dirty="0" smtClean="0"/>
              <a:t>MapReduce</a:t>
            </a:r>
          </a:p>
          <a:p>
            <a:pPr lvl="1"/>
            <a:r>
              <a:rPr lang="en-US" sz="2000" dirty="0" smtClean="0"/>
              <a:t>Useful development tool</a:t>
            </a:r>
            <a:endParaRPr lang="en-US" sz="2000" dirty="0"/>
          </a:p>
          <a:p>
            <a:r>
              <a:rPr lang="en-US" sz="2400" dirty="0" smtClean="0"/>
              <a:t>Hive</a:t>
            </a:r>
          </a:p>
          <a:p>
            <a:pPr lvl="1"/>
            <a:r>
              <a:rPr lang="en-US" sz="2000" dirty="0"/>
              <a:t>An Apache project that </a:t>
            </a:r>
            <a:r>
              <a:rPr lang="en-US" sz="2000" dirty="0" smtClean="0"/>
              <a:t>supports the </a:t>
            </a:r>
            <a:r>
              <a:rPr lang="en-US" sz="2000" dirty="0"/>
              <a:t>management and querying </a:t>
            </a:r>
            <a:r>
              <a:rPr lang="en-US" sz="2000" dirty="0" smtClean="0"/>
              <a:t>of large </a:t>
            </a:r>
            <a:r>
              <a:rPr lang="en-US" sz="2000" dirty="0"/>
              <a:t>data sets using HiveQL, </a:t>
            </a:r>
            <a:r>
              <a:rPr lang="en-US" sz="2000" dirty="0" smtClean="0"/>
              <a:t>an SQL-like </a:t>
            </a:r>
            <a:r>
              <a:rPr lang="en-US" sz="2000" dirty="0"/>
              <a:t>language that provides </a:t>
            </a:r>
            <a:r>
              <a:rPr lang="en-US" sz="2000" dirty="0" smtClean="0"/>
              <a:t>a declarative </a:t>
            </a:r>
            <a:r>
              <a:rPr lang="en-US" sz="2000" dirty="0"/>
              <a:t>interface for </a:t>
            </a:r>
            <a:r>
              <a:rPr lang="en-US" sz="2000" dirty="0" smtClean="0"/>
              <a:t>managing data </a:t>
            </a:r>
            <a:r>
              <a:rPr lang="en-US" sz="2000" dirty="0"/>
              <a:t>stored in Hadoop</a:t>
            </a:r>
            <a:r>
              <a:rPr lang="en-US" sz="2000" dirty="0" smtClean="0"/>
              <a:t>.</a:t>
            </a:r>
          </a:p>
          <a:p>
            <a:pPr lvl="1"/>
            <a:r>
              <a:rPr lang="en-US" sz="2000" dirty="0" smtClean="0"/>
              <a:t>Useful for ETL tasks</a:t>
            </a:r>
            <a:endParaRPr lang="en-US" sz="2000" dirty="0"/>
          </a:p>
          <a:p>
            <a:r>
              <a:rPr lang="en-US" sz="2400" dirty="0" smtClean="0"/>
              <a:t>HBase</a:t>
            </a:r>
          </a:p>
          <a:p>
            <a:pPr lvl="1"/>
            <a:r>
              <a:rPr lang="en-US" sz="2000" dirty="0" smtClean="0"/>
              <a:t>A wide-column store </a:t>
            </a:r>
            <a:r>
              <a:rPr lang="en-US" sz="2000" dirty="0"/>
              <a:t>database that runs on top of </a:t>
            </a:r>
            <a:r>
              <a:rPr lang="en-US" sz="2000" dirty="0" smtClean="0"/>
              <a:t>HDFS</a:t>
            </a:r>
          </a:p>
          <a:p>
            <a:pPr lvl="1"/>
            <a:r>
              <a:rPr lang="en-US" sz="2000" dirty="0" smtClean="0"/>
              <a:t>Not as popular as Cassandra</a:t>
            </a:r>
            <a:endParaRPr lang="en-US" sz="2000" dirty="0"/>
          </a:p>
          <a:p>
            <a:endParaRPr lang="en-US" sz="2400" dirty="0" smtClean="0"/>
          </a:p>
          <a:p>
            <a:endParaRPr lang="en-US" sz="2400" dirty="0" smtClean="0"/>
          </a:p>
          <a:p>
            <a:endParaRPr lang="en-US" sz="2800" dirty="0"/>
          </a:p>
        </p:txBody>
      </p:sp>
    </p:spTree>
    <p:extLst>
      <p:ext uri="{BB962C8B-B14F-4D97-AF65-F5344CB8AC3E}">
        <p14:creationId xmlns:p14="http://schemas.microsoft.com/office/powerpoint/2010/main" val="4232202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686800" cy="838200"/>
          </a:xfrm>
        </p:spPr>
        <p:txBody>
          <a:bodyPr>
            <a:normAutofit fontScale="90000"/>
          </a:bodyPr>
          <a:lstStyle/>
          <a:p>
            <a:r>
              <a:rPr lang="en-US" dirty="0" smtClean="0"/>
              <a:t>Integrated Analytics and Data Science Platforms</a:t>
            </a:r>
            <a:endParaRPr lang="en-US" dirty="0"/>
          </a:p>
        </p:txBody>
      </p:sp>
      <p:sp>
        <p:nvSpPr>
          <p:cNvPr id="3" name="Content Placeholder 2"/>
          <p:cNvSpPr>
            <a:spLocks noGrp="1"/>
          </p:cNvSpPr>
          <p:nvPr>
            <p:ph idx="1"/>
          </p:nvPr>
        </p:nvSpPr>
        <p:spPr>
          <a:xfrm>
            <a:off x="0" y="1676400"/>
            <a:ext cx="8915400" cy="4525962"/>
          </a:xfrm>
        </p:spPr>
        <p:txBody>
          <a:bodyPr/>
          <a:lstStyle/>
          <a:p>
            <a:r>
              <a:rPr lang="en-US" sz="2800" dirty="0" smtClean="0"/>
              <a:t>Some vendors are bringing together traditional data warehousing and big data capabilities</a:t>
            </a:r>
          </a:p>
          <a:p>
            <a:r>
              <a:rPr lang="en-US" sz="2800" dirty="0" smtClean="0"/>
              <a:t>Examples</a:t>
            </a:r>
          </a:p>
          <a:p>
            <a:pPr lvl="1"/>
            <a:r>
              <a:rPr lang="en-US" sz="2400" dirty="0" smtClean="0"/>
              <a:t>HP HSAVEn – Hewlett Packard technologies combined with Hadoop open source and an analytics engine</a:t>
            </a:r>
          </a:p>
          <a:p>
            <a:pPr lvl="1"/>
            <a:r>
              <a:rPr lang="en-US" sz="2400" dirty="0" smtClean="0"/>
              <a:t>Teradata Aster – integrate SQL, graph analysis, MapReduce, R</a:t>
            </a:r>
          </a:p>
          <a:p>
            <a:pPr lvl="1"/>
            <a:r>
              <a:rPr lang="en-US" sz="2400" dirty="0" smtClean="0"/>
              <a:t>IBM Big Data Platform – combine IBM technologies with Hadoop, JSON Query Language (JAQL),DB2, </a:t>
            </a:r>
            <a:r>
              <a:rPr lang="en-US" sz="2400" dirty="0" err="1" smtClean="0"/>
              <a:t>Netezza</a:t>
            </a:r>
            <a:r>
              <a:rPr lang="en-US" sz="2400" dirty="0" smtClean="0"/>
              <a:t> </a:t>
            </a:r>
          </a:p>
          <a:p>
            <a:pPr lvl="1"/>
            <a:endParaRPr lang="en-US" sz="2400" dirty="0"/>
          </a:p>
        </p:txBody>
      </p:sp>
    </p:spTree>
    <p:extLst>
      <p:ext uri="{BB962C8B-B14F-4D97-AF65-F5344CB8AC3E}">
        <p14:creationId xmlns:p14="http://schemas.microsoft.com/office/powerpoint/2010/main" val="4272028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2" y="304800"/>
            <a:ext cx="8686800" cy="841248"/>
          </a:xfrm>
        </p:spPr>
        <p:txBody>
          <a:bodyPr>
            <a:normAutofit/>
          </a:bodyPr>
          <a:lstStyle/>
          <a:p>
            <a:r>
              <a:rPr lang="en-US" dirty="0" smtClean="0"/>
              <a:t>Integrated Data Architecture</a:t>
            </a:r>
            <a:endParaRPr lang="en-US" dirty="0"/>
          </a:p>
        </p:txBody>
      </p:sp>
      <p:sp>
        <p:nvSpPr>
          <p:cNvPr id="5" name="Text Box 4"/>
          <p:cNvSpPr txBox="1">
            <a:spLocks noChangeArrowheads="1"/>
          </p:cNvSpPr>
          <p:nvPr/>
        </p:nvSpPr>
        <p:spPr bwMode="auto">
          <a:xfrm>
            <a:off x="1133122" y="5867400"/>
            <a:ext cx="704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dirty="0">
                <a:solidFill>
                  <a:srgbClr val="000000"/>
                </a:solidFill>
                <a:latin typeface="Arial" charset="0"/>
              </a:rPr>
              <a:t>Figure </a:t>
            </a:r>
            <a:r>
              <a:rPr lang="en-US" altLang="en-US" sz="2000" dirty="0" smtClean="0">
                <a:solidFill>
                  <a:srgbClr val="000000"/>
                </a:solidFill>
                <a:latin typeface="Arial" charset="0"/>
              </a:rPr>
              <a:t>11-8 Teradata Unified Data Architecture – logical view</a:t>
            </a:r>
            <a:endParaRPr lang="en-US" altLang="en-US" sz="2000" dirty="0">
              <a:solidFill>
                <a:srgbClr val="000000"/>
              </a:solidFill>
              <a:latin typeface="Arial" charset="0"/>
            </a:endParaRPr>
          </a:p>
        </p:txBody>
      </p:sp>
      <p:pic>
        <p:nvPicPr>
          <p:cNvPr id="6" name="Picture 5"/>
          <p:cNvPicPr>
            <a:picLocks noChangeAspect="1"/>
          </p:cNvPicPr>
          <p:nvPr/>
        </p:nvPicPr>
        <p:blipFill>
          <a:blip r:embed="rId3"/>
          <a:stretch>
            <a:fillRect/>
          </a:stretch>
        </p:blipFill>
        <p:spPr>
          <a:xfrm>
            <a:off x="609600" y="1295400"/>
            <a:ext cx="7799690" cy="4495800"/>
          </a:xfrm>
          <a:prstGeom prst="rect">
            <a:avLst/>
          </a:prstGeom>
        </p:spPr>
      </p:pic>
    </p:spTree>
    <p:extLst>
      <p:ext uri="{BB962C8B-B14F-4D97-AF65-F5344CB8AC3E}">
        <p14:creationId xmlns:p14="http://schemas.microsoft.com/office/powerpoint/2010/main" val="677282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533400" y="76200"/>
            <a:ext cx="8229600" cy="1371600"/>
          </a:xfrm>
        </p:spPr>
        <p:txBody>
          <a:bodyPr/>
          <a:lstStyle/>
          <a:p>
            <a:pPr>
              <a:defRPr/>
            </a:pPr>
            <a:r>
              <a:rPr dirty="0" smtClean="0"/>
              <a:t>Objectives</a:t>
            </a:r>
          </a:p>
        </p:txBody>
      </p:sp>
      <p:sp>
        <p:nvSpPr>
          <p:cNvPr id="11267" name="Rectangle 3"/>
          <p:cNvSpPr>
            <a:spLocks noGrp="1" noChangeArrowheads="1"/>
          </p:cNvSpPr>
          <p:nvPr>
            <p:ph idx="1"/>
          </p:nvPr>
        </p:nvSpPr>
        <p:spPr>
          <a:xfrm>
            <a:off x="304800" y="1295400"/>
            <a:ext cx="8686800" cy="4495800"/>
          </a:xfrm>
        </p:spPr>
        <p:txBody>
          <a:bodyPr/>
          <a:lstStyle/>
          <a:p>
            <a:pPr eaLnBrk="1" hangingPunct="1">
              <a:lnSpc>
                <a:spcPct val="90000"/>
              </a:lnSpc>
            </a:pPr>
            <a:r>
              <a:rPr lang="en-US" altLang="en-US" sz="2800" dirty="0" smtClean="0"/>
              <a:t>Define terms</a:t>
            </a:r>
          </a:p>
          <a:p>
            <a:pPr eaLnBrk="1" hangingPunct="1">
              <a:lnSpc>
                <a:spcPct val="90000"/>
              </a:lnSpc>
            </a:pPr>
            <a:r>
              <a:rPr lang="en-US" altLang="en-US" sz="2800" dirty="0" smtClean="0"/>
              <a:t>Describe why database management extends beyond relational DBs and DWs</a:t>
            </a:r>
          </a:p>
          <a:p>
            <a:pPr eaLnBrk="1" hangingPunct="1">
              <a:lnSpc>
                <a:spcPct val="90000"/>
              </a:lnSpc>
            </a:pPr>
            <a:r>
              <a:rPr lang="en-US" sz="2800" dirty="0"/>
              <a:t>List </a:t>
            </a:r>
            <a:r>
              <a:rPr lang="en-US" sz="2800" dirty="0" smtClean="0"/>
              <a:t>the main </a:t>
            </a:r>
            <a:r>
              <a:rPr lang="en-US" sz="2800" dirty="0"/>
              <a:t>NoSQL </a:t>
            </a:r>
            <a:r>
              <a:rPr lang="en-US" sz="2800" dirty="0" smtClean="0"/>
              <a:t>DBMS categories </a:t>
            </a:r>
          </a:p>
          <a:p>
            <a:pPr eaLnBrk="1" hangingPunct="1">
              <a:lnSpc>
                <a:spcPct val="90000"/>
              </a:lnSpc>
            </a:pPr>
            <a:r>
              <a:rPr lang="en-US" altLang="en-US" sz="2800" dirty="0" smtClean="0"/>
              <a:t>Choose between relational and NoSQL databases</a:t>
            </a:r>
          </a:p>
          <a:p>
            <a:pPr eaLnBrk="1" hangingPunct="1">
              <a:lnSpc>
                <a:spcPct val="90000"/>
              </a:lnSpc>
            </a:pPr>
            <a:r>
              <a:rPr lang="en-US" altLang="en-US" sz="2800" dirty="0" smtClean="0"/>
              <a:t>Describe meanings and demands of big data</a:t>
            </a:r>
          </a:p>
          <a:p>
            <a:pPr eaLnBrk="1" hangingPunct="1">
              <a:lnSpc>
                <a:spcPct val="90000"/>
              </a:lnSpc>
            </a:pPr>
            <a:r>
              <a:rPr lang="en-US" altLang="en-US" sz="2800" dirty="0" smtClean="0"/>
              <a:t>List and describe components of Hadoop environment</a:t>
            </a:r>
            <a:endParaRPr lang="en-US" altLang="en-US" sz="2800" dirty="0"/>
          </a:p>
          <a:p>
            <a:pPr eaLnBrk="1" hangingPunct="1">
              <a:lnSpc>
                <a:spcPct val="90000"/>
              </a:lnSpc>
            </a:pPr>
            <a:r>
              <a:rPr lang="en-US" altLang="en-US" sz="2800" dirty="0" smtClean="0"/>
              <a:t>Compare descriptive, predictive, and prescriptive analytics</a:t>
            </a:r>
          </a:p>
          <a:p>
            <a:pPr eaLnBrk="1" hangingPunct="1">
              <a:lnSpc>
                <a:spcPct val="90000"/>
              </a:lnSpc>
            </a:pPr>
            <a:r>
              <a:rPr lang="en-US" altLang="en-US" sz="2800" dirty="0" smtClean="0"/>
              <a:t>Describe impact of analytics on data management technologies</a:t>
            </a:r>
          </a:p>
          <a:p>
            <a:pPr eaLnBrk="1" hangingPunct="1">
              <a:lnSpc>
                <a:spcPct val="90000"/>
              </a:lnSpc>
            </a:pPr>
            <a:endParaRPr lang="en-US" alt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2" y="304800"/>
            <a:ext cx="8686800" cy="841248"/>
          </a:xfrm>
        </p:spPr>
        <p:txBody>
          <a:bodyPr>
            <a:normAutofit/>
          </a:bodyPr>
          <a:lstStyle/>
          <a:p>
            <a:r>
              <a:rPr lang="en-US" dirty="0" smtClean="0"/>
              <a:t>Integrated Data Architecture</a:t>
            </a:r>
            <a:endParaRPr lang="en-US" dirty="0"/>
          </a:p>
        </p:txBody>
      </p:sp>
      <p:sp>
        <p:nvSpPr>
          <p:cNvPr id="5" name="Text Box 4"/>
          <p:cNvSpPr txBox="1">
            <a:spLocks noChangeArrowheads="1"/>
          </p:cNvSpPr>
          <p:nvPr/>
        </p:nvSpPr>
        <p:spPr bwMode="auto">
          <a:xfrm>
            <a:off x="290437" y="5915971"/>
            <a:ext cx="84380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dirty="0">
                <a:solidFill>
                  <a:srgbClr val="000000"/>
                </a:solidFill>
                <a:latin typeface="Arial" charset="0"/>
              </a:rPr>
              <a:t>Figure </a:t>
            </a:r>
            <a:r>
              <a:rPr lang="en-US" altLang="en-US" sz="2000" dirty="0" smtClean="0">
                <a:solidFill>
                  <a:srgbClr val="000000"/>
                </a:solidFill>
                <a:latin typeface="Arial" charset="0"/>
              </a:rPr>
              <a:t>11-9 Teradata Unified Data Architecture – system conceptual view</a:t>
            </a:r>
            <a:endParaRPr lang="en-US" altLang="en-US" sz="2000" dirty="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066800" y="1146048"/>
            <a:ext cx="6629400" cy="4750918"/>
          </a:xfrm>
          <a:prstGeom prst="rect">
            <a:avLst/>
          </a:prstGeom>
        </p:spPr>
      </p:pic>
    </p:spTree>
    <p:extLst>
      <p:ext uri="{BB962C8B-B14F-4D97-AF65-F5344CB8AC3E}">
        <p14:creationId xmlns:p14="http://schemas.microsoft.com/office/powerpoint/2010/main" val="13848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86800" cy="3505200"/>
          </a:xfrm>
        </p:spPr>
        <p:txBody>
          <a:bodyPr/>
          <a:lstStyle/>
          <a:p>
            <a:r>
              <a:rPr lang="en-US" sz="2400" dirty="0" smtClean="0"/>
              <a:t>Historical precedents to analytics:</a:t>
            </a:r>
          </a:p>
          <a:p>
            <a:pPr lvl="1"/>
            <a:r>
              <a:rPr lang="en-US" sz="2000" dirty="0" smtClean="0"/>
              <a:t>Management information systems (MIS) </a:t>
            </a:r>
            <a:r>
              <a:rPr lang="en-US" sz="2000" dirty="0" smtClean="0">
                <a:sym typeface="Wingdings" panose="05000000000000000000" pitchFamily="2" charset="2"/>
              </a:rPr>
              <a:t> Decision Support Systems (DSS)  Executive Information Systems (EIS)</a:t>
            </a:r>
          </a:p>
          <a:p>
            <a:pPr lvl="1"/>
            <a:r>
              <a:rPr lang="en-US" sz="2000" dirty="0" smtClean="0">
                <a:sym typeface="Wingdings" panose="05000000000000000000" pitchFamily="2" charset="2"/>
              </a:rPr>
              <a:t>DSS idea evolved into Business Intelligence (BI)</a:t>
            </a:r>
          </a:p>
          <a:p>
            <a:r>
              <a:rPr lang="en-US" sz="2400" dirty="0" smtClean="0">
                <a:sym typeface="Wingdings" panose="05000000000000000000" pitchFamily="2" charset="2"/>
              </a:rPr>
              <a:t>Business Intelligence </a:t>
            </a:r>
            <a:r>
              <a:rPr lang="en-US" sz="2400" dirty="0">
                <a:sym typeface="Wingdings" panose="05000000000000000000" pitchFamily="2" charset="2"/>
              </a:rPr>
              <a:t>– </a:t>
            </a:r>
            <a:r>
              <a:rPr lang="en-US" sz="2400" dirty="0" smtClean="0">
                <a:sym typeface="Wingdings" panose="05000000000000000000" pitchFamily="2" charset="2"/>
              </a:rPr>
              <a:t>a </a:t>
            </a:r>
            <a:r>
              <a:rPr lang="en-US" sz="2400" dirty="0">
                <a:sym typeface="Wingdings" panose="05000000000000000000" pitchFamily="2" charset="2"/>
              </a:rPr>
              <a:t>set of methodologies, processes, architectures, and technologies that transform raw data into meaningful and useful information</a:t>
            </a:r>
            <a:r>
              <a:rPr lang="en-US" sz="2400" dirty="0" smtClean="0">
                <a:sym typeface="Wingdings" panose="05000000000000000000" pitchFamily="2" charset="2"/>
              </a:rPr>
              <a:t>.</a:t>
            </a:r>
          </a:p>
          <a:p>
            <a:r>
              <a:rPr lang="en-US" sz="2400" dirty="0" smtClean="0">
                <a:sym typeface="Wingdings" panose="05000000000000000000" pitchFamily="2" charset="2"/>
              </a:rPr>
              <a:t>Analytics encompasses more than BI</a:t>
            </a:r>
          </a:p>
          <a:p>
            <a:pPr lvl="1"/>
            <a:r>
              <a:rPr lang="en-US" sz="2000" dirty="0" smtClean="0">
                <a:sym typeface="Wingdings" panose="05000000000000000000" pitchFamily="2" charset="2"/>
              </a:rPr>
              <a:t>Umbrella term that includes BI</a:t>
            </a:r>
          </a:p>
          <a:p>
            <a:pPr lvl="1"/>
            <a:r>
              <a:rPr lang="en-US" sz="2000" dirty="0" smtClean="0">
                <a:sym typeface="Wingdings" panose="05000000000000000000" pitchFamily="2" charset="2"/>
              </a:rPr>
              <a:t>Transform data to useful form</a:t>
            </a:r>
          </a:p>
          <a:p>
            <a:pPr lvl="1"/>
            <a:r>
              <a:rPr lang="en-US" sz="2000" dirty="0" smtClean="0">
                <a:sym typeface="Wingdings" panose="05000000000000000000" pitchFamily="2" charset="2"/>
              </a:rPr>
              <a:t>Infrastructure for analysis</a:t>
            </a:r>
          </a:p>
          <a:p>
            <a:pPr lvl="1"/>
            <a:r>
              <a:rPr lang="en-US" sz="2000" dirty="0" smtClean="0">
                <a:sym typeface="Wingdings" panose="05000000000000000000" pitchFamily="2" charset="2"/>
              </a:rPr>
              <a:t>Data cleanup processes</a:t>
            </a:r>
          </a:p>
          <a:p>
            <a:pPr lvl="1"/>
            <a:r>
              <a:rPr lang="en-US" sz="2000" dirty="0" smtClean="0">
                <a:sym typeface="Wingdings" panose="05000000000000000000" pitchFamily="2" charset="2"/>
              </a:rPr>
              <a:t>User interfaces</a:t>
            </a:r>
          </a:p>
          <a:p>
            <a:pPr marL="0" indent="0">
              <a:buNone/>
            </a:pPr>
            <a:endParaRPr lang="en-US" sz="2400" dirty="0"/>
          </a:p>
        </p:txBody>
      </p:sp>
      <p:sp>
        <p:nvSpPr>
          <p:cNvPr id="2" name="Title 1"/>
          <p:cNvSpPr>
            <a:spLocks noGrp="1"/>
          </p:cNvSpPr>
          <p:nvPr>
            <p:ph type="title"/>
          </p:nvPr>
        </p:nvSpPr>
        <p:spPr/>
        <p:txBody>
          <a:bodyPr/>
          <a:lstStyle/>
          <a:p>
            <a:r>
              <a:rPr lang="en-US" dirty="0" smtClean="0"/>
              <a:t>Analytics</a:t>
            </a:r>
            <a:endParaRPr lang="en-US" dirty="0"/>
          </a:p>
        </p:txBody>
      </p:sp>
      <p:pic>
        <p:nvPicPr>
          <p:cNvPr id="4" name="Picture 3"/>
          <p:cNvPicPr>
            <a:picLocks noChangeAspect="1"/>
          </p:cNvPicPr>
          <p:nvPr/>
        </p:nvPicPr>
        <p:blipFill>
          <a:blip r:embed="rId3"/>
          <a:stretch>
            <a:fillRect/>
          </a:stretch>
        </p:blipFill>
        <p:spPr>
          <a:xfrm>
            <a:off x="4876800" y="4154301"/>
            <a:ext cx="4114800" cy="2246499"/>
          </a:xfrm>
          <a:prstGeom prst="rect">
            <a:avLst/>
          </a:prstGeom>
        </p:spPr>
      </p:pic>
    </p:spTree>
    <p:extLst>
      <p:ext uri="{BB962C8B-B14F-4D97-AF65-F5344CB8AC3E}">
        <p14:creationId xmlns:p14="http://schemas.microsoft.com/office/powerpoint/2010/main" val="3557112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189038"/>
            <a:ext cx="8915400" cy="4525962"/>
          </a:xfrm>
        </p:spPr>
        <p:txBody>
          <a:bodyPr/>
          <a:lstStyle/>
          <a:p>
            <a:r>
              <a:rPr lang="en-US" sz="2800" b="1" dirty="0">
                <a:solidFill>
                  <a:srgbClr val="C00000"/>
                </a:solidFill>
              </a:rPr>
              <a:t>Descriptive analytics </a:t>
            </a:r>
            <a:r>
              <a:rPr lang="en-US" sz="2800" dirty="0" smtClean="0"/>
              <a:t>– describes </a:t>
            </a:r>
            <a:r>
              <a:rPr lang="en-US" sz="2800" dirty="0"/>
              <a:t>the past status of the domain of interest using a variety of tools through techniques such as reporting, data </a:t>
            </a:r>
            <a:r>
              <a:rPr lang="en-US" sz="2800" dirty="0" smtClean="0"/>
              <a:t>visualization, dashboards</a:t>
            </a:r>
            <a:r>
              <a:rPr lang="en-US" sz="2800" dirty="0"/>
              <a:t>, and </a:t>
            </a:r>
            <a:r>
              <a:rPr lang="en-US" sz="2800" dirty="0" smtClean="0"/>
              <a:t>scorecards</a:t>
            </a:r>
          </a:p>
          <a:p>
            <a:r>
              <a:rPr lang="en-US" sz="2800" b="1" dirty="0">
                <a:solidFill>
                  <a:srgbClr val="C00000"/>
                </a:solidFill>
              </a:rPr>
              <a:t>Predictive analytics</a:t>
            </a:r>
            <a:r>
              <a:rPr lang="en-US" sz="2800" dirty="0" smtClean="0"/>
              <a:t> </a:t>
            </a:r>
            <a:r>
              <a:rPr lang="en-US" sz="2800" dirty="0"/>
              <a:t>– </a:t>
            </a:r>
            <a:r>
              <a:rPr lang="en-US" sz="2800" dirty="0" smtClean="0"/>
              <a:t>applies </a:t>
            </a:r>
            <a:r>
              <a:rPr lang="en-US" sz="2800" dirty="0"/>
              <a:t>statistical and computational methods and models to data regarding past and current events to predict what might happen in the future</a:t>
            </a:r>
            <a:endParaRPr lang="en-US" sz="2800" dirty="0" smtClean="0"/>
          </a:p>
          <a:p>
            <a:r>
              <a:rPr lang="en-US" sz="2800" b="1" dirty="0">
                <a:solidFill>
                  <a:srgbClr val="C00000"/>
                </a:solidFill>
              </a:rPr>
              <a:t>Prescriptive analytics</a:t>
            </a:r>
            <a:r>
              <a:rPr lang="en-US" sz="2800" dirty="0"/>
              <a:t> </a:t>
            </a:r>
            <a:r>
              <a:rPr lang="en-US" sz="2800" dirty="0" smtClean="0"/>
              <a:t>–uses </a:t>
            </a:r>
            <a:r>
              <a:rPr lang="en-US" sz="2800" dirty="0"/>
              <a:t>results of predictive analytics </a:t>
            </a:r>
            <a:r>
              <a:rPr lang="en-US" sz="2800" dirty="0" smtClean="0"/>
              <a:t>along with </a:t>
            </a:r>
            <a:r>
              <a:rPr lang="en-US" sz="2800" dirty="0"/>
              <a:t>optimization and simulation tools to recommend actions that will lead to a desired outcome</a:t>
            </a:r>
            <a:endParaRPr lang="en-US" sz="2800" dirty="0" smtClean="0"/>
          </a:p>
          <a:p>
            <a:endParaRPr lang="en-US" sz="2800" dirty="0"/>
          </a:p>
        </p:txBody>
      </p:sp>
      <p:sp>
        <p:nvSpPr>
          <p:cNvPr id="3" name="Title 2"/>
          <p:cNvSpPr>
            <a:spLocks noGrp="1"/>
          </p:cNvSpPr>
          <p:nvPr>
            <p:ph type="title"/>
          </p:nvPr>
        </p:nvSpPr>
        <p:spPr/>
        <p:txBody>
          <a:bodyPr/>
          <a:lstStyle/>
          <a:p>
            <a:r>
              <a:rPr lang="en-US" dirty="0" smtClean="0"/>
              <a:t>Types of Analytics</a:t>
            </a:r>
            <a:endParaRPr lang="en-US" dirty="0"/>
          </a:p>
        </p:txBody>
      </p:sp>
    </p:spTree>
    <p:extLst>
      <p:ext uri="{BB962C8B-B14F-4D97-AF65-F5344CB8AC3E}">
        <p14:creationId xmlns:p14="http://schemas.microsoft.com/office/powerpoint/2010/main" val="2464605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2143" y="376535"/>
            <a:ext cx="88712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11-11 Generations of Business Intelligence and Analytics</a:t>
            </a:r>
            <a:endParaRPr lang="en-US" altLang="en-US" sz="2400" dirty="0">
              <a:solidFill>
                <a:srgbClr val="000000"/>
              </a:solidFill>
              <a:latin typeface="Arial" charset="0"/>
            </a:endParaRPr>
          </a:p>
        </p:txBody>
      </p:sp>
      <p:pic>
        <p:nvPicPr>
          <p:cNvPr id="3" name="Picture 2"/>
          <p:cNvPicPr>
            <a:picLocks noChangeAspect="1"/>
          </p:cNvPicPr>
          <p:nvPr/>
        </p:nvPicPr>
        <p:blipFill>
          <a:blip r:embed="rId3"/>
          <a:stretch>
            <a:fillRect/>
          </a:stretch>
        </p:blipFill>
        <p:spPr>
          <a:xfrm>
            <a:off x="1600200" y="838200"/>
            <a:ext cx="5934075" cy="3048000"/>
          </a:xfrm>
          <a:prstGeom prst="rect">
            <a:avLst/>
          </a:prstGeom>
        </p:spPr>
      </p:pic>
      <p:sp>
        <p:nvSpPr>
          <p:cNvPr id="5" name="Rectangle 4"/>
          <p:cNvSpPr/>
          <p:nvPr/>
        </p:nvSpPr>
        <p:spPr>
          <a:xfrm>
            <a:off x="2871901" y="3810000"/>
            <a:ext cx="3390672" cy="369332"/>
          </a:xfrm>
          <a:prstGeom prst="rect">
            <a:avLst/>
          </a:prstGeom>
        </p:spPr>
        <p:txBody>
          <a:bodyPr wrap="none">
            <a:spAutoFit/>
          </a:bodyPr>
          <a:lstStyle/>
          <a:p>
            <a:r>
              <a:rPr lang="da-DK" dirty="0">
                <a:latin typeface="FrutigerLTStd-Roman"/>
              </a:rPr>
              <a:t>Adapted from Chen et al., 2012</a:t>
            </a:r>
            <a:endParaRPr lang="en-US" dirty="0"/>
          </a:p>
        </p:txBody>
      </p:sp>
      <p:sp>
        <p:nvSpPr>
          <p:cNvPr id="6" name="TextBox 5"/>
          <p:cNvSpPr txBox="1"/>
          <p:nvPr/>
        </p:nvSpPr>
        <p:spPr>
          <a:xfrm>
            <a:off x="381000" y="4343400"/>
            <a:ext cx="2743200" cy="1692771"/>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1.0</a:t>
            </a:r>
            <a:endParaRPr lang="en-US" dirty="0"/>
          </a:p>
          <a:p>
            <a:r>
              <a:rPr lang="en-US" sz="2000" dirty="0" smtClean="0"/>
              <a:t>Focus on structured quantitative data largely from relational databases</a:t>
            </a:r>
            <a:endParaRPr lang="en-US" sz="2000" dirty="0"/>
          </a:p>
        </p:txBody>
      </p:sp>
      <p:sp>
        <p:nvSpPr>
          <p:cNvPr id="7" name="TextBox 6"/>
          <p:cNvSpPr txBox="1"/>
          <p:nvPr/>
        </p:nvSpPr>
        <p:spPr>
          <a:xfrm>
            <a:off x="3300299" y="4324052"/>
            <a:ext cx="2338501" cy="2000548"/>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2.0</a:t>
            </a:r>
            <a:endParaRPr lang="en-US" dirty="0"/>
          </a:p>
          <a:p>
            <a:r>
              <a:rPr lang="en-US" sz="2000" dirty="0" smtClean="0"/>
              <a:t>Include data from the Web (web interaction logs, customer reviews, social media)</a:t>
            </a:r>
            <a:endParaRPr lang="en-US" sz="2000" dirty="0"/>
          </a:p>
        </p:txBody>
      </p:sp>
      <p:sp>
        <p:nvSpPr>
          <p:cNvPr id="8" name="TextBox 7"/>
          <p:cNvSpPr txBox="1"/>
          <p:nvPr/>
        </p:nvSpPr>
        <p:spPr>
          <a:xfrm>
            <a:off x="6119699" y="4324052"/>
            <a:ext cx="2338501" cy="2000548"/>
          </a:xfrm>
          <a:prstGeom prst="rect">
            <a:avLst/>
          </a:prstGeom>
          <a:noFill/>
        </p:spPr>
        <p:txBody>
          <a:bodyPr wrap="square" rtlCol="0">
            <a:spAutoFit/>
          </a:bodyPr>
          <a:lstStyle/>
          <a:p>
            <a:r>
              <a:rPr lang="en-US" sz="2400" b="1" dirty="0" smtClean="0">
                <a:solidFill>
                  <a:srgbClr val="C00000"/>
                </a:solidFill>
                <a:effectLst>
                  <a:outerShdw blurRad="38100" dist="38100" dir="2700000" algn="tl">
                    <a:srgbClr val="000000">
                      <a:alpha val="43137"/>
                    </a:srgbClr>
                  </a:outerShdw>
                </a:effectLst>
              </a:rPr>
              <a:t>BI&amp;A 2.0</a:t>
            </a:r>
            <a:endParaRPr lang="en-US" dirty="0" smtClean="0"/>
          </a:p>
          <a:p>
            <a:r>
              <a:rPr lang="en-US" sz="2000" dirty="0" smtClean="0"/>
              <a:t>Include data from mobile devices, (location, sensors, etc.) as well as Internet of Things</a:t>
            </a:r>
            <a:endParaRPr lang="en-US" sz="2000" dirty="0"/>
          </a:p>
        </p:txBody>
      </p:sp>
    </p:spTree>
    <p:extLst>
      <p:ext uri="{BB962C8B-B14F-4D97-AF65-F5344CB8AC3E}">
        <p14:creationId xmlns:p14="http://schemas.microsoft.com/office/powerpoint/2010/main" val="2540215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686800" cy="4525962"/>
          </a:xfrm>
        </p:spPr>
        <p:txBody>
          <a:bodyPr/>
          <a:lstStyle/>
          <a:p>
            <a:r>
              <a:rPr lang="en-US" dirty="0" smtClean="0"/>
              <a:t>Descriptive analytics was the original emphasis of BI</a:t>
            </a:r>
          </a:p>
          <a:p>
            <a:r>
              <a:rPr lang="en-US" dirty="0" smtClean="0"/>
              <a:t>Reporting of aggregate quantitative query results</a:t>
            </a:r>
          </a:p>
          <a:p>
            <a:r>
              <a:rPr lang="en-US" dirty="0" smtClean="0"/>
              <a:t>Tabular or data visualization displays</a:t>
            </a:r>
          </a:p>
          <a:p>
            <a:r>
              <a:rPr lang="en-US" dirty="0" smtClean="0"/>
              <a:t>Dashboard – a few key indicators</a:t>
            </a:r>
          </a:p>
          <a:p>
            <a:r>
              <a:rPr lang="en-US" dirty="0" smtClean="0"/>
              <a:t>Scorecard – like a dashboard, but broader range</a:t>
            </a:r>
          </a:p>
          <a:p>
            <a:r>
              <a:rPr lang="en-US" dirty="0" smtClean="0"/>
              <a:t>OLAP – online analytical processing</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Use of Descriptive Analytics</a:t>
            </a:r>
            <a:endParaRPr lang="en-US" dirty="0"/>
          </a:p>
        </p:txBody>
      </p:sp>
    </p:spTree>
    <p:extLst>
      <p:ext uri="{BB962C8B-B14F-4D97-AF65-F5344CB8AC3E}">
        <p14:creationId xmlns:p14="http://schemas.microsoft.com/office/powerpoint/2010/main" val="3848483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4525962"/>
          </a:xfrm>
        </p:spPr>
        <p:txBody>
          <a:bodyPr/>
          <a:lstStyle/>
          <a:p>
            <a:r>
              <a:rPr lang="en-US" dirty="0" smtClean="0"/>
              <a:t>SQL is generally not an analytic language, but it can be used for analysis.</a:t>
            </a:r>
          </a:p>
          <a:p>
            <a:r>
              <a:rPr lang="en-US" dirty="0" smtClean="0"/>
              <a:t>However, OLAP extensions to SQL make this easier.</a:t>
            </a:r>
          </a:p>
          <a:p>
            <a:r>
              <a:rPr lang="en-US" dirty="0" smtClean="0"/>
              <a:t>OLAP queries should support:</a:t>
            </a:r>
          </a:p>
          <a:p>
            <a:pPr lvl="1"/>
            <a:r>
              <a:rPr lang="en-US" dirty="0" smtClean="0"/>
              <a:t>Categorization – e.g. group data by dimension characteristics</a:t>
            </a:r>
          </a:p>
          <a:p>
            <a:pPr lvl="1"/>
            <a:r>
              <a:rPr lang="en-US" dirty="0" smtClean="0"/>
              <a:t>Aggregation – e.g. create averages per category</a:t>
            </a:r>
          </a:p>
          <a:p>
            <a:pPr lvl="1"/>
            <a:r>
              <a:rPr lang="en-US" dirty="0" smtClean="0"/>
              <a:t>Ranking – e.g. find customer in some category with highest average monthly sales</a:t>
            </a:r>
          </a:p>
          <a:p>
            <a:endParaRPr lang="en-US" dirty="0"/>
          </a:p>
        </p:txBody>
      </p:sp>
      <p:sp>
        <p:nvSpPr>
          <p:cNvPr id="3" name="Title 2"/>
          <p:cNvSpPr>
            <a:spLocks noGrp="1"/>
          </p:cNvSpPr>
          <p:nvPr>
            <p:ph type="title"/>
          </p:nvPr>
        </p:nvSpPr>
        <p:spPr/>
        <p:txBody>
          <a:bodyPr/>
          <a:lstStyle/>
          <a:p>
            <a:r>
              <a:rPr lang="en-US" dirty="0" smtClean="0"/>
              <a:t>SQL OLAP Querying</a:t>
            </a:r>
            <a:endParaRPr lang="en-US" dirty="0"/>
          </a:p>
        </p:txBody>
      </p:sp>
    </p:spTree>
    <p:extLst>
      <p:ext uri="{BB962C8B-B14F-4D97-AF65-F5344CB8AC3E}">
        <p14:creationId xmlns:p14="http://schemas.microsoft.com/office/powerpoint/2010/main" val="274776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377952"/>
            <a:ext cx="8686800" cy="841248"/>
          </a:xfrm>
        </p:spPr>
        <p:txBody>
          <a:bodyPr>
            <a:normAutofit/>
          </a:bodyPr>
          <a:lstStyle/>
          <a:p>
            <a:r>
              <a:rPr lang="en-US" sz="4000" dirty="0" smtClean="0"/>
              <a:t>Regular SQL Query</a:t>
            </a:r>
            <a:endParaRPr lang="en-US" sz="4000" dirty="0"/>
          </a:p>
        </p:txBody>
      </p:sp>
      <p:pic>
        <p:nvPicPr>
          <p:cNvPr id="4" name="Picture 3"/>
          <p:cNvPicPr>
            <a:picLocks noChangeAspect="1"/>
          </p:cNvPicPr>
          <p:nvPr/>
        </p:nvPicPr>
        <p:blipFill>
          <a:blip r:embed="rId3"/>
          <a:stretch>
            <a:fillRect/>
          </a:stretch>
        </p:blipFill>
        <p:spPr>
          <a:xfrm>
            <a:off x="990600" y="1562601"/>
            <a:ext cx="6616571" cy="4761999"/>
          </a:xfrm>
          <a:prstGeom prst="rect">
            <a:avLst/>
          </a:prstGeom>
        </p:spPr>
      </p:pic>
      <p:sp>
        <p:nvSpPr>
          <p:cNvPr id="5" name="Rectangle 4"/>
          <p:cNvSpPr>
            <a:spLocks noChangeArrowheads="1"/>
          </p:cNvSpPr>
          <p:nvPr/>
        </p:nvSpPr>
        <p:spPr bwMode="auto">
          <a:xfrm>
            <a:off x="1218858" y="4038600"/>
            <a:ext cx="4501977" cy="1890449"/>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6" name="Rectangle 5"/>
          <p:cNvSpPr/>
          <p:nvPr/>
        </p:nvSpPr>
        <p:spPr>
          <a:xfrm>
            <a:off x="685800" y="1100936"/>
            <a:ext cx="1057341" cy="461665"/>
          </a:xfrm>
          <a:prstGeom prst="rect">
            <a:avLst/>
          </a:prstGeom>
        </p:spPr>
        <p:txBody>
          <a:bodyPr wrap="none">
            <a:spAutoFit/>
          </a:bodyPr>
          <a:lstStyle/>
          <a:p>
            <a:r>
              <a:rPr lang="en-US" sz="2400" dirty="0" smtClean="0">
                <a:solidFill>
                  <a:srgbClr val="C00000"/>
                </a:solidFill>
                <a:latin typeface="Times New Roman" pitchFamily="18" charset="0"/>
              </a:rPr>
              <a:t>TOP 1 </a:t>
            </a:r>
            <a:endParaRPr lang="en-US" sz="2400" dirty="0">
              <a:solidFill>
                <a:srgbClr val="C00000"/>
              </a:solidFill>
            </a:endParaRPr>
          </a:p>
        </p:txBody>
      </p:sp>
      <p:cxnSp>
        <p:nvCxnSpPr>
          <p:cNvPr id="10" name="Straight Arrow Connector 9"/>
          <p:cNvCxnSpPr/>
          <p:nvPr/>
        </p:nvCxnSpPr>
        <p:spPr>
          <a:xfrm>
            <a:off x="1632112" y="1331768"/>
            <a:ext cx="184996" cy="420832"/>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800660" y="4338935"/>
            <a:ext cx="1806512" cy="830997"/>
          </a:xfrm>
          <a:prstGeom prst="rect">
            <a:avLst/>
          </a:prstGeom>
        </p:spPr>
        <p:txBody>
          <a:bodyPr wrap="square">
            <a:spAutoFit/>
          </a:bodyPr>
          <a:lstStyle/>
          <a:p>
            <a:r>
              <a:rPr lang="en-US" sz="2400" dirty="0" smtClean="0">
                <a:solidFill>
                  <a:srgbClr val="C00000"/>
                </a:solidFill>
                <a:latin typeface="Times New Roman" pitchFamily="18" charset="0"/>
              </a:rPr>
              <a:t>Can be removed </a:t>
            </a:r>
            <a:endParaRPr lang="en-US" sz="2400" dirty="0">
              <a:solidFill>
                <a:srgbClr val="C00000"/>
              </a:solidFill>
            </a:endParaRPr>
          </a:p>
        </p:txBody>
      </p:sp>
    </p:spTree>
    <p:extLst>
      <p:ext uri="{BB962C8B-B14F-4D97-AF65-F5344CB8AC3E}">
        <p14:creationId xmlns:p14="http://schemas.microsoft.com/office/powerpoint/2010/main" val="2556788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377952"/>
            <a:ext cx="8686800" cy="841248"/>
          </a:xfrm>
        </p:spPr>
        <p:txBody>
          <a:bodyPr>
            <a:normAutofit/>
          </a:bodyPr>
          <a:lstStyle/>
          <a:p>
            <a:r>
              <a:rPr lang="en-US" sz="4000" dirty="0" smtClean="0"/>
              <a:t>OLAP SQL Query</a:t>
            </a:r>
            <a:endParaRPr lang="en-US" sz="4000" dirty="0"/>
          </a:p>
        </p:txBody>
      </p:sp>
      <p:pic>
        <p:nvPicPr>
          <p:cNvPr id="2" name="Picture 1"/>
          <p:cNvPicPr>
            <a:picLocks noChangeAspect="1"/>
          </p:cNvPicPr>
          <p:nvPr/>
        </p:nvPicPr>
        <p:blipFill>
          <a:blip r:embed="rId3"/>
          <a:stretch>
            <a:fillRect/>
          </a:stretch>
        </p:blipFill>
        <p:spPr>
          <a:xfrm>
            <a:off x="271368" y="1922500"/>
            <a:ext cx="6353175" cy="1362075"/>
          </a:xfrm>
          <a:prstGeom prst="rect">
            <a:avLst/>
          </a:prstGeom>
        </p:spPr>
      </p:pic>
      <p:pic>
        <p:nvPicPr>
          <p:cNvPr id="5" name="Picture 4"/>
          <p:cNvPicPr>
            <a:picLocks noChangeAspect="1"/>
          </p:cNvPicPr>
          <p:nvPr/>
        </p:nvPicPr>
        <p:blipFill>
          <a:blip r:embed="rId4"/>
          <a:stretch>
            <a:fillRect/>
          </a:stretch>
        </p:blipFill>
        <p:spPr>
          <a:xfrm>
            <a:off x="262687" y="3505200"/>
            <a:ext cx="5244296" cy="2381437"/>
          </a:xfrm>
          <a:prstGeom prst="rect">
            <a:avLst/>
          </a:prstGeom>
        </p:spPr>
      </p:pic>
      <p:sp>
        <p:nvSpPr>
          <p:cNvPr id="6" name="Rectangle 5"/>
          <p:cNvSpPr/>
          <p:nvPr/>
        </p:nvSpPr>
        <p:spPr>
          <a:xfrm>
            <a:off x="301752" y="1219200"/>
            <a:ext cx="7843295" cy="646331"/>
          </a:xfrm>
          <a:prstGeom prst="rect">
            <a:avLst/>
          </a:prstGeom>
        </p:spPr>
        <p:txBody>
          <a:bodyPr wrap="square">
            <a:spAutoFit/>
          </a:bodyPr>
          <a:lstStyle/>
          <a:p>
            <a:r>
              <a:rPr lang="en-US" dirty="0" smtClean="0">
                <a:latin typeface="PalatinoLTStd-Roman"/>
              </a:rPr>
              <a:t>Consider </a:t>
            </a:r>
            <a:r>
              <a:rPr lang="en-US" dirty="0">
                <a:latin typeface="PalatinoLTStd-Roman"/>
              </a:rPr>
              <a:t>a SalesHistory table (</a:t>
            </a:r>
            <a:r>
              <a:rPr lang="en-US" dirty="0" smtClean="0">
                <a:latin typeface="PalatinoLTStd-Roman"/>
              </a:rPr>
              <a:t>columns </a:t>
            </a:r>
            <a:r>
              <a:rPr lang="en-US" dirty="0" err="1" smtClean="0">
                <a:latin typeface="PalatinoLTStd-Roman"/>
              </a:rPr>
              <a:t>TerritoryID</a:t>
            </a:r>
            <a:r>
              <a:rPr lang="en-US" dirty="0" smtClean="0">
                <a:latin typeface="PalatinoLTStd-Roman"/>
              </a:rPr>
              <a:t>, Quarter</a:t>
            </a:r>
            <a:r>
              <a:rPr lang="en-US" dirty="0">
                <a:latin typeface="PalatinoLTStd-Roman"/>
              </a:rPr>
              <a:t>, and Sales) and the desire to show a three-quarter moving average of sales.</a:t>
            </a:r>
            <a:endParaRPr lang="en-US" dirty="0"/>
          </a:p>
        </p:txBody>
      </p:sp>
      <p:sp>
        <p:nvSpPr>
          <p:cNvPr id="7" name="Rectangle 6"/>
          <p:cNvSpPr/>
          <p:nvPr/>
        </p:nvSpPr>
        <p:spPr>
          <a:xfrm>
            <a:off x="5791200" y="3505200"/>
            <a:ext cx="2792065" cy="2031325"/>
          </a:xfrm>
          <a:prstGeom prst="rect">
            <a:avLst/>
          </a:prstGeom>
        </p:spPr>
        <p:txBody>
          <a:bodyPr wrap="square">
            <a:spAutoFit/>
          </a:bodyPr>
          <a:lstStyle/>
          <a:p>
            <a:r>
              <a:rPr lang="en-US" dirty="0" smtClean="0">
                <a:latin typeface="PalatinoLTStd-Roman"/>
              </a:rPr>
              <a:t>OVER (also called WINDOW) is a special clause that provide a “sliding view” of rows from a query. PARTITION BY  is like a GROUP by for OVER. </a:t>
            </a:r>
            <a:endParaRPr lang="en-US" dirty="0"/>
          </a:p>
        </p:txBody>
      </p:sp>
    </p:spTree>
    <p:extLst>
      <p:ext uri="{BB962C8B-B14F-4D97-AF65-F5344CB8AC3E}">
        <p14:creationId xmlns:p14="http://schemas.microsoft.com/office/powerpoint/2010/main" val="2030051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381000"/>
            <a:ext cx="8839200" cy="838200"/>
          </a:xfrm>
        </p:spPr>
        <p:txBody>
          <a:bodyPr>
            <a:noAutofit/>
          </a:bodyPr>
          <a:lstStyle/>
          <a:p>
            <a:r>
              <a:rPr lang="en-US" dirty="0" smtClean="0"/>
              <a:t>Online Analytical Processing (OLAP) Tools</a:t>
            </a:r>
            <a:endParaRPr lang="en-US" dirty="0"/>
          </a:p>
        </p:txBody>
      </p:sp>
      <p:sp>
        <p:nvSpPr>
          <p:cNvPr id="4" name="Content Placeholder 3"/>
          <p:cNvSpPr>
            <a:spLocks noGrp="1"/>
          </p:cNvSpPr>
          <p:nvPr>
            <p:ph idx="1"/>
          </p:nvPr>
        </p:nvSpPr>
        <p:spPr>
          <a:xfrm>
            <a:off x="152400" y="1265238"/>
            <a:ext cx="8763000" cy="4525962"/>
          </a:xfrm>
        </p:spPr>
        <p:txBody>
          <a:bodyPr/>
          <a:lstStyle/>
          <a:p>
            <a:r>
              <a:rPr lang="en-US" sz="2800" b="1" dirty="0" smtClean="0">
                <a:solidFill>
                  <a:srgbClr val="C00000"/>
                </a:solidFill>
                <a:effectLst>
                  <a:outerShdw blurRad="38100" dist="38100" dir="2700000" algn="tl">
                    <a:srgbClr val="000000">
                      <a:alpha val="43137"/>
                    </a:srgbClr>
                  </a:outerShdw>
                </a:effectLst>
              </a:rPr>
              <a:t>Online </a:t>
            </a:r>
            <a:r>
              <a:rPr lang="en-US" sz="2800" b="1" dirty="0">
                <a:solidFill>
                  <a:srgbClr val="C00000"/>
                </a:solidFill>
                <a:effectLst>
                  <a:outerShdw blurRad="38100" dist="38100" dir="2700000" algn="tl">
                    <a:srgbClr val="000000">
                      <a:alpha val="43137"/>
                    </a:srgbClr>
                  </a:outerShdw>
                </a:effectLst>
              </a:rPr>
              <a:t>Analytical Processing (OLAP) </a:t>
            </a:r>
            <a:r>
              <a:rPr lang="en-US" sz="2800" dirty="0"/>
              <a:t>-- </a:t>
            </a:r>
            <a:r>
              <a:rPr lang="en-US" sz="2800" dirty="0" smtClean="0"/>
              <a:t>the </a:t>
            </a:r>
            <a:r>
              <a:rPr lang="en-US" sz="2800" dirty="0"/>
              <a:t>use of a set of graphical tools that provides users </a:t>
            </a:r>
            <a:r>
              <a:rPr lang="en-US" sz="2800" dirty="0" smtClean="0"/>
              <a:t>with </a:t>
            </a:r>
            <a:r>
              <a:rPr lang="en-US" sz="2800" b="1" u="sng" dirty="0" smtClean="0"/>
              <a:t>multidimensional</a:t>
            </a:r>
            <a:r>
              <a:rPr lang="en-US" sz="2800" dirty="0" smtClean="0"/>
              <a:t> </a:t>
            </a:r>
            <a:r>
              <a:rPr lang="en-US" sz="2800" dirty="0"/>
              <a:t>views of their data and allows them to analyze the data using simple </a:t>
            </a:r>
            <a:r>
              <a:rPr lang="en-US" sz="2800" dirty="0" smtClean="0"/>
              <a:t>windowing techniques</a:t>
            </a:r>
          </a:p>
          <a:p>
            <a:r>
              <a:rPr lang="en-US" sz="2800" b="1" dirty="0" smtClean="0">
                <a:solidFill>
                  <a:srgbClr val="C00000"/>
                </a:solidFill>
                <a:effectLst>
                  <a:outerShdw blurRad="38100" dist="38100" dir="2700000" algn="tl">
                    <a:srgbClr val="000000">
                      <a:alpha val="43137"/>
                    </a:srgbClr>
                  </a:outerShdw>
                </a:effectLst>
              </a:rPr>
              <a:t>Relational OLAP (ROLAP) </a:t>
            </a:r>
            <a:r>
              <a:rPr lang="en-US" sz="2800" dirty="0"/>
              <a:t>– OLAP tools that view the database as a traditional relational database in either a star schema or other normalized or denormalized set of </a:t>
            </a:r>
            <a:r>
              <a:rPr lang="en-US" sz="2800" dirty="0" smtClean="0"/>
              <a:t>tables</a:t>
            </a:r>
          </a:p>
          <a:p>
            <a:r>
              <a:rPr lang="en-US" sz="2800" b="1" dirty="0" smtClean="0">
                <a:solidFill>
                  <a:srgbClr val="C00000"/>
                </a:solidFill>
                <a:effectLst>
                  <a:outerShdw blurRad="38100" dist="38100" dir="2700000" algn="tl">
                    <a:srgbClr val="000000">
                      <a:alpha val="43137"/>
                    </a:srgbClr>
                  </a:outerShdw>
                </a:effectLst>
              </a:rPr>
              <a:t>Multidimensional </a:t>
            </a:r>
            <a:r>
              <a:rPr lang="en-US" sz="2800" b="1" dirty="0">
                <a:solidFill>
                  <a:srgbClr val="C00000"/>
                </a:solidFill>
                <a:effectLst>
                  <a:outerShdw blurRad="38100" dist="38100" dir="2700000" algn="tl">
                    <a:srgbClr val="000000">
                      <a:alpha val="43137"/>
                    </a:srgbClr>
                  </a:outerShdw>
                </a:effectLst>
              </a:rPr>
              <a:t>OLAP </a:t>
            </a:r>
            <a:r>
              <a:rPr lang="en-US" sz="2800" b="1" dirty="0" smtClean="0">
                <a:solidFill>
                  <a:srgbClr val="C00000"/>
                </a:solidFill>
                <a:effectLst>
                  <a:outerShdw blurRad="38100" dist="38100" dir="2700000" algn="tl">
                    <a:srgbClr val="000000">
                      <a:alpha val="43137"/>
                    </a:srgbClr>
                  </a:outerShdw>
                </a:effectLst>
              </a:rPr>
              <a:t>(MOLAP</a:t>
            </a:r>
            <a:r>
              <a:rPr lang="en-US" sz="2800" b="1" dirty="0">
                <a:solidFill>
                  <a:srgbClr val="C00000"/>
                </a:solidFill>
                <a:effectLst>
                  <a:outerShdw blurRad="38100" dist="38100" dir="2700000" algn="tl">
                    <a:srgbClr val="000000">
                      <a:alpha val="43137"/>
                    </a:srgbClr>
                  </a:outerShdw>
                </a:effectLst>
              </a:rPr>
              <a:t>) </a:t>
            </a:r>
            <a:r>
              <a:rPr lang="en-US" sz="2800" dirty="0" smtClean="0"/>
              <a:t>–</a:t>
            </a:r>
            <a:r>
              <a:rPr lang="en-US" sz="2800" dirty="0"/>
              <a:t>OLAP tools that load data into </a:t>
            </a:r>
            <a:r>
              <a:rPr lang="en-US" sz="2800" dirty="0" smtClean="0"/>
              <a:t>an intermediate </a:t>
            </a:r>
            <a:r>
              <a:rPr lang="en-US" sz="2800" dirty="0"/>
              <a:t>structure, usually </a:t>
            </a:r>
            <a:r>
              <a:rPr lang="en-US" sz="2800" dirty="0" smtClean="0"/>
              <a:t>a three- </a:t>
            </a:r>
            <a:r>
              <a:rPr lang="en-US" sz="2800" dirty="0"/>
              <a:t>or higher-dimensional array.</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2936472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781350" y="228600"/>
            <a:ext cx="50590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11-12 </a:t>
            </a:r>
            <a:r>
              <a:rPr lang="en-US" altLang="en-US" sz="2400" dirty="0">
                <a:solidFill>
                  <a:srgbClr val="000000"/>
                </a:solidFill>
                <a:latin typeface="Arial" panose="020B0604020202020204" pitchFamily="34" charset="0"/>
              </a:rPr>
              <a:t>Slicing a data cube</a:t>
            </a:r>
          </a:p>
        </p:txBody>
      </p:sp>
      <p:pic>
        <p:nvPicPr>
          <p:cNvPr id="54276"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8551863"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
          <p:cNvSpPr txBox="1">
            <a:spLocks noChangeArrowheads="1"/>
          </p:cNvSpPr>
          <p:nvPr/>
        </p:nvSpPr>
        <p:spPr bwMode="auto">
          <a:xfrm>
            <a:off x="426749" y="5710535"/>
            <a:ext cx="8073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000" dirty="0" smtClean="0">
                <a:solidFill>
                  <a:srgbClr val="000000"/>
                </a:solidFill>
                <a:latin typeface="Arial" panose="020B0604020202020204" pitchFamily="34" charset="0"/>
              </a:rPr>
              <a:t>Slicing, dicing, pivoting, and drill-down are useful cube operations</a:t>
            </a:r>
            <a:endParaRPr lang="en-US" alt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256240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81000"/>
            <a:ext cx="7543800" cy="838200"/>
          </a:xfrm>
        </p:spPr>
        <p:txBody>
          <a:bodyPr/>
          <a:lstStyle/>
          <a:p>
            <a:pPr>
              <a:defRPr/>
            </a:pPr>
            <a:r>
              <a:rPr dirty="0" smtClean="0"/>
              <a:t>Introduction</a:t>
            </a:r>
            <a:endParaRPr dirty="0"/>
          </a:p>
        </p:txBody>
      </p:sp>
      <p:sp>
        <p:nvSpPr>
          <p:cNvPr id="25603" name="Content Placeholder 3"/>
          <p:cNvSpPr>
            <a:spLocks noGrp="1"/>
          </p:cNvSpPr>
          <p:nvPr>
            <p:ph idx="1"/>
          </p:nvPr>
        </p:nvSpPr>
        <p:spPr>
          <a:xfrm>
            <a:off x="304800" y="1371600"/>
            <a:ext cx="8458200" cy="4114800"/>
          </a:xfrm>
        </p:spPr>
        <p:txBody>
          <a:bodyPr/>
          <a:lstStyle/>
          <a:p>
            <a:pPr eaLnBrk="1" hangingPunct="1"/>
            <a:r>
              <a:rPr lang="en-US" altLang="en-US" sz="3600" b="1" dirty="0" smtClean="0">
                <a:solidFill>
                  <a:srgbClr val="C00000"/>
                </a:solidFill>
                <a:effectLst>
                  <a:outerShdw blurRad="38100" dist="38100" dir="2700000" algn="tl">
                    <a:srgbClr val="000000">
                      <a:alpha val="43137"/>
                    </a:srgbClr>
                  </a:outerShdw>
                </a:effectLst>
              </a:rPr>
              <a:t>Big Data</a:t>
            </a:r>
          </a:p>
          <a:p>
            <a:pPr lvl="1" eaLnBrk="1" hangingPunct="1"/>
            <a:r>
              <a:rPr lang="en-US" altLang="en-US" sz="3000" dirty="0"/>
              <a:t>Data that exist in very large volumes and many different varieties (data types) and that need to be processed at a very high velocity (speed</a:t>
            </a:r>
            <a:r>
              <a:rPr lang="en-US" altLang="en-US" sz="3000" dirty="0" smtClean="0"/>
              <a:t>).</a:t>
            </a:r>
          </a:p>
          <a:p>
            <a:pPr eaLnBrk="1" hangingPunct="1"/>
            <a:r>
              <a:rPr lang="en-US" altLang="en-US" sz="3600" b="1" dirty="0">
                <a:solidFill>
                  <a:srgbClr val="C00000"/>
                </a:solidFill>
                <a:effectLst>
                  <a:outerShdw blurRad="38100" dist="38100" dir="2700000" algn="tl">
                    <a:srgbClr val="000000">
                      <a:alpha val="43137"/>
                    </a:srgbClr>
                  </a:outerShdw>
                </a:effectLst>
              </a:rPr>
              <a:t>Analytics</a:t>
            </a:r>
          </a:p>
          <a:p>
            <a:pPr lvl="1" eaLnBrk="1" hangingPunct="1"/>
            <a:r>
              <a:rPr lang="en-US" altLang="en-US" sz="3000" dirty="0"/>
              <a:t>Systematic analysis and interpretation of data—typically using mathematical, statistical, and computational tools—to improve our understanding of a real-world domain.</a:t>
            </a:r>
            <a:endParaRPr lang="en-US" altLang="en-US" sz="3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2400"/>
            <a:ext cx="54197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a:spLocks noChangeArrowheads="1"/>
          </p:cNvSpPr>
          <p:nvPr/>
        </p:nvSpPr>
        <p:spPr bwMode="auto">
          <a:xfrm>
            <a:off x="0" y="10668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11-13 </a:t>
            </a:r>
            <a:endParaRPr lang="en-US" altLang="en-US" sz="2400" dirty="0">
              <a:solidFill>
                <a:srgbClr val="000000"/>
              </a:solidFill>
              <a:latin typeface="Arial" panose="020B0604020202020204" pitchFamily="34" charset="0"/>
            </a:endParaRPr>
          </a:p>
          <a:p>
            <a:pPr algn="r"/>
            <a:r>
              <a:rPr lang="en-US" altLang="en-US" sz="2400" dirty="0">
                <a:solidFill>
                  <a:srgbClr val="000000"/>
                </a:solidFill>
                <a:latin typeface="Arial" panose="020B0604020202020204" pitchFamily="34" charset="0"/>
              </a:rPr>
              <a:t>Example of drill-down</a:t>
            </a:r>
          </a:p>
        </p:txBody>
      </p:sp>
      <p:sp>
        <p:nvSpPr>
          <p:cNvPr id="5" name="Text Box 4"/>
          <p:cNvSpPr txBox="1">
            <a:spLocks noChangeArrowheads="1"/>
          </p:cNvSpPr>
          <p:nvPr/>
        </p:nvSpPr>
        <p:spPr bwMode="auto">
          <a:xfrm>
            <a:off x="3429000" y="2286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Summary report</a:t>
            </a:r>
          </a:p>
        </p:txBody>
      </p:sp>
      <p:sp>
        <p:nvSpPr>
          <p:cNvPr id="6" name="Text Box 5"/>
          <p:cNvSpPr txBox="1">
            <a:spLocks noChangeArrowheads="1"/>
          </p:cNvSpPr>
          <p:nvPr/>
        </p:nvSpPr>
        <p:spPr bwMode="auto">
          <a:xfrm>
            <a:off x="3429000" y="2514600"/>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Drill-down with color added</a:t>
            </a:r>
          </a:p>
        </p:txBody>
      </p:sp>
      <p:sp>
        <p:nvSpPr>
          <p:cNvPr id="7" name="Text Box 6"/>
          <p:cNvSpPr txBox="1">
            <a:spLocks noChangeArrowheads="1"/>
          </p:cNvSpPr>
          <p:nvPr/>
        </p:nvSpPr>
        <p:spPr bwMode="auto">
          <a:xfrm>
            <a:off x="593725" y="2317750"/>
            <a:ext cx="2606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Starting with summary data, users can obtain details for particular cells.</a:t>
            </a:r>
          </a:p>
        </p:txBody>
      </p:sp>
    </p:spTree>
    <p:extLst>
      <p:ext uri="{BB962C8B-B14F-4D97-AF65-F5344CB8AC3E}">
        <p14:creationId xmlns:p14="http://schemas.microsoft.com/office/powerpoint/2010/main" val="3934723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60913" y="228600"/>
            <a:ext cx="8943539"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sz="2000" dirty="0">
                <a:solidFill>
                  <a:srgbClr val="000000"/>
                </a:solidFill>
                <a:latin typeface="Arial" panose="020B0604020202020204" pitchFamily="34" charset="0"/>
              </a:rPr>
              <a:t>Figure 11-14 Sample pivot table with four dimensions: </a:t>
            </a:r>
            <a:endParaRPr lang="en-US" altLang="en-US" sz="2000" dirty="0" smtClean="0">
              <a:solidFill>
                <a:srgbClr val="000000"/>
              </a:solidFill>
              <a:latin typeface="Arial" panose="020B0604020202020204" pitchFamily="34" charset="0"/>
            </a:endParaRPr>
          </a:p>
          <a:p>
            <a:pPr lvl="1" algn="ctr"/>
            <a:r>
              <a:rPr lang="en-US" altLang="en-US" dirty="0" smtClean="0">
                <a:solidFill>
                  <a:srgbClr val="000000"/>
                </a:solidFill>
                <a:latin typeface="Arial" panose="020B0604020202020204" pitchFamily="34" charset="0"/>
              </a:rPr>
              <a:t>Country </a:t>
            </a:r>
            <a:r>
              <a:rPr lang="en-US" altLang="en-US" dirty="0">
                <a:solidFill>
                  <a:srgbClr val="000000"/>
                </a:solidFill>
                <a:latin typeface="Arial" panose="020B0604020202020204" pitchFamily="34" charset="0"/>
              </a:rPr>
              <a:t>(pages), Resort Name (rows), Travel Method, and No. of Days (columns)</a:t>
            </a:r>
          </a:p>
        </p:txBody>
      </p:sp>
      <p:sp>
        <p:nvSpPr>
          <p:cNvPr id="8" name="Text Box 2"/>
          <p:cNvSpPr txBox="1">
            <a:spLocks noChangeArrowheads="1"/>
          </p:cNvSpPr>
          <p:nvPr/>
        </p:nvSpPr>
        <p:spPr bwMode="auto">
          <a:xfrm>
            <a:off x="-102032" y="5562600"/>
            <a:ext cx="88257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lvl="1" algn="ctr"/>
            <a:r>
              <a:rPr lang="en-US" altLang="en-US" dirty="0" smtClean="0">
                <a:solidFill>
                  <a:srgbClr val="000000"/>
                </a:solidFill>
                <a:latin typeface="Arial" panose="020B0604020202020204" pitchFamily="34" charset="0"/>
              </a:rPr>
              <a:t>Although the screen is only two dimensions, you can include more dimensions by combining multiple in a row or column, and by including paging</a:t>
            </a:r>
            <a:endParaRPr lang="en-US" altLang="en-US" dirty="0">
              <a:solidFill>
                <a:srgbClr val="000000"/>
              </a:solidFill>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228600" y="1066800"/>
            <a:ext cx="8758843" cy="4419600"/>
          </a:xfrm>
          <a:prstGeom prst="rect">
            <a:avLst/>
          </a:prstGeom>
        </p:spPr>
      </p:pic>
    </p:spTree>
    <p:extLst>
      <p:ext uri="{BB962C8B-B14F-4D97-AF65-F5344CB8AC3E}">
        <p14:creationId xmlns:p14="http://schemas.microsoft.com/office/powerpoint/2010/main" val="379746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effectLst/>
              </a:rPr>
              <a:t>Data Visualization</a:t>
            </a:r>
            <a:endParaRPr lang="en-US" sz="4000" dirty="0">
              <a:effectLst/>
            </a:endParaRPr>
          </a:p>
        </p:txBody>
      </p:sp>
      <p:sp>
        <p:nvSpPr>
          <p:cNvPr id="3" name="Content Placeholder 2"/>
          <p:cNvSpPr>
            <a:spLocks noGrp="1"/>
          </p:cNvSpPr>
          <p:nvPr>
            <p:ph idx="1"/>
          </p:nvPr>
        </p:nvSpPr>
        <p:spPr/>
        <p:txBody>
          <a:bodyPr/>
          <a:lstStyle/>
          <a:p>
            <a:r>
              <a:rPr lang="en-US" dirty="0"/>
              <a:t>R</a:t>
            </a:r>
            <a:r>
              <a:rPr lang="en-US" dirty="0" smtClean="0"/>
              <a:t>epresentation </a:t>
            </a:r>
            <a:r>
              <a:rPr lang="en-US" dirty="0"/>
              <a:t>of data in graphical </a:t>
            </a:r>
            <a:r>
              <a:rPr lang="en-US" dirty="0" smtClean="0"/>
              <a:t>and multimedia </a:t>
            </a:r>
            <a:r>
              <a:rPr lang="en-US" dirty="0"/>
              <a:t>formats for human </a:t>
            </a:r>
            <a:r>
              <a:rPr lang="en-US" dirty="0" smtClean="0"/>
              <a:t>analysis</a:t>
            </a:r>
          </a:p>
          <a:p>
            <a:r>
              <a:rPr lang="en-US" dirty="0" smtClean="0"/>
              <a:t>“A picture tells a thousand words”</a:t>
            </a:r>
          </a:p>
          <a:p>
            <a:r>
              <a:rPr lang="en-US" dirty="0" smtClean="0"/>
              <a:t>Without showing precise values, graphs and charts can depict relationships in the data</a:t>
            </a:r>
          </a:p>
          <a:p>
            <a:r>
              <a:rPr lang="en-US" dirty="0" smtClean="0"/>
              <a:t>Often used in dashboards, as shown in next slide</a:t>
            </a:r>
            <a:endParaRPr lang="en-US" dirty="0"/>
          </a:p>
        </p:txBody>
      </p:sp>
    </p:spTree>
    <p:extLst>
      <p:ext uri="{BB962C8B-B14F-4D97-AF65-F5344CB8AC3E}">
        <p14:creationId xmlns:p14="http://schemas.microsoft.com/office/powerpoint/2010/main" val="1353645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 y="381000"/>
            <a:ext cx="9144000" cy="990600"/>
          </a:xfrm>
        </p:spPr>
        <p:txBody>
          <a:bodyPr lIns="90488" tIns="44450" rIns="90488" bIns="44450" anchor="t">
            <a:noAutofit/>
          </a:bodyPr>
          <a:lstStyle/>
          <a:p>
            <a:pPr eaLnBrk="1" fontAlgn="auto" hangingPunct="1">
              <a:spcAft>
                <a:spcPts val="0"/>
              </a:spcAft>
              <a:defRPr/>
            </a:pPr>
            <a:r>
              <a:rPr lang="en-US" sz="3600" dirty="0" smtClean="0">
                <a:solidFill>
                  <a:srgbClr val="000000"/>
                </a:solidFill>
                <a:effectLst/>
              </a:rPr>
              <a:t>Business Performance Mgmt (BPM)</a:t>
            </a:r>
          </a:p>
        </p:txBody>
      </p:sp>
      <p:sp>
        <p:nvSpPr>
          <p:cNvPr id="87043" name="Slide Number Placeholder 3"/>
          <p:cNvSpPr>
            <a:spLocks noGrp="1"/>
          </p:cNvSpPr>
          <p:nvPr>
            <p:ph type="sldNum" sz="quarter" idx="4294967295"/>
          </p:nvPr>
        </p:nvSpPr>
        <p:spPr bwMode="auto">
          <a:xfrm>
            <a:off x="8229600" y="6477000"/>
            <a:ext cx="762000" cy="244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fld id="{3C3974E7-ABDC-49E5-B7B5-C0746C235AA4}" type="slidenum">
              <a:rPr lang="en-US" altLang="en-US" sz="1200">
                <a:solidFill>
                  <a:srgbClr val="D38E27"/>
                </a:solidFill>
                <a:latin typeface="Tahoma" panose="020B0604030504040204" pitchFamily="34" charset="0"/>
              </a:rPr>
              <a:pPr>
                <a:spcBef>
                  <a:spcPct val="0"/>
                </a:spcBef>
                <a:buClrTx/>
                <a:buSzTx/>
                <a:buFontTx/>
                <a:buNone/>
              </a:pPr>
              <a:t>33</a:t>
            </a:fld>
            <a:endParaRPr lang="en-US" altLang="en-US" sz="1200">
              <a:solidFill>
                <a:srgbClr val="D38E27"/>
              </a:solidFill>
              <a:latin typeface="Tahoma" panose="020B0604030504040204" pitchFamily="34" charset="0"/>
            </a:endParaRPr>
          </a:p>
        </p:txBody>
      </p:sp>
      <p:sp>
        <p:nvSpPr>
          <p:cNvPr id="87044" name="Text Box 3"/>
          <p:cNvSpPr txBox="1">
            <a:spLocks noChangeArrowheads="1"/>
          </p:cNvSpPr>
          <p:nvPr/>
        </p:nvSpPr>
        <p:spPr bwMode="auto">
          <a:xfrm>
            <a:off x="0" y="1219200"/>
            <a:ext cx="3352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r">
              <a:spcBef>
                <a:spcPct val="0"/>
              </a:spcBef>
              <a:buClrTx/>
              <a:buSzTx/>
              <a:buFontTx/>
              <a:buNone/>
            </a:pPr>
            <a:r>
              <a:rPr lang="en-US" altLang="en-US" sz="2400" dirty="0">
                <a:solidFill>
                  <a:srgbClr val="000000"/>
                </a:solidFill>
                <a:latin typeface="Arial" panose="020B0604020202020204" pitchFamily="34" charset="0"/>
              </a:rPr>
              <a:t>Figure </a:t>
            </a:r>
            <a:r>
              <a:rPr lang="en-US" altLang="en-US" sz="2400" dirty="0" smtClean="0">
                <a:solidFill>
                  <a:srgbClr val="000000"/>
                </a:solidFill>
                <a:latin typeface="Arial" panose="020B0604020202020204" pitchFamily="34" charset="0"/>
              </a:rPr>
              <a:t>11-16 </a:t>
            </a:r>
            <a:endParaRPr lang="en-US" altLang="en-US" sz="2400" dirty="0">
              <a:solidFill>
                <a:srgbClr val="000000"/>
              </a:solidFill>
              <a:latin typeface="Arial" panose="020B0604020202020204" pitchFamily="34" charset="0"/>
            </a:endParaRPr>
          </a:p>
          <a:p>
            <a:pPr algn="r">
              <a:spcBef>
                <a:spcPct val="0"/>
              </a:spcBef>
              <a:buClrTx/>
              <a:buSzTx/>
              <a:buFontTx/>
              <a:buNone/>
            </a:pPr>
            <a:r>
              <a:rPr lang="en-US" altLang="en-US" sz="2400" dirty="0">
                <a:solidFill>
                  <a:srgbClr val="000000"/>
                </a:solidFill>
                <a:latin typeface="Arial" panose="020B0604020202020204" pitchFamily="34" charset="0"/>
              </a:rPr>
              <a:t>Sample Dashboard</a:t>
            </a:r>
          </a:p>
        </p:txBody>
      </p:sp>
      <p:sp>
        <p:nvSpPr>
          <p:cNvPr id="87045" name="Text Box 6"/>
          <p:cNvSpPr txBox="1">
            <a:spLocks noChangeArrowheads="1"/>
          </p:cNvSpPr>
          <p:nvPr/>
        </p:nvSpPr>
        <p:spPr bwMode="auto">
          <a:xfrm>
            <a:off x="457200" y="2286000"/>
            <a:ext cx="2895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C00000"/>
                </a:solidFill>
                <a:latin typeface="Tahoma" panose="020B0604030504040204" pitchFamily="34" charset="0"/>
              </a:rPr>
              <a:t>BPM systems allow managers to measure,</a:t>
            </a:r>
          </a:p>
          <a:p>
            <a:pPr eaLnBrk="1" hangingPunct="1">
              <a:spcBef>
                <a:spcPct val="0"/>
              </a:spcBef>
              <a:buClrTx/>
              <a:buSzTx/>
              <a:buFontTx/>
              <a:buNone/>
            </a:pPr>
            <a:r>
              <a:rPr lang="en-US" altLang="en-US" sz="2000">
                <a:solidFill>
                  <a:srgbClr val="C00000"/>
                </a:solidFill>
                <a:latin typeface="Tahoma" panose="020B0604030504040204" pitchFamily="34" charset="0"/>
              </a:rPr>
              <a:t>monitor, and manage key activities and processes to achieve organizational goals.</a:t>
            </a:r>
          </a:p>
          <a:p>
            <a:pPr eaLnBrk="1" hangingPunct="1">
              <a:spcBef>
                <a:spcPct val="0"/>
              </a:spcBef>
              <a:buClrTx/>
              <a:buSzTx/>
              <a:buFontTx/>
              <a:buNone/>
            </a:pPr>
            <a:r>
              <a:rPr lang="en-US" altLang="en-US" sz="2000">
                <a:solidFill>
                  <a:srgbClr val="C00000"/>
                </a:solidFill>
                <a:latin typeface="Tahoma" panose="020B0604030504040204" pitchFamily="34" charset="0"/>
              </a:rPr>
              <a:t>Dashboards are often used to provide an information system in support of BPM.</a:t>
            </a:r>
          </a:p>
        </p:txBody>
      </p:sp>
      <p:sp>
        <p:nvSpPr>
          <p:cNvPr id="87047" name="Text Box 6"/>
          <p:cNvSpPr txBox="1">
            <a:spLocks noChangeArrowheads="1"/>
          </p:cNvSpPr>
          <p:nvPr/>
        </p:nvSpPr>
        <p:spPr bwMode="auto">
          <a:xfrm>
            <a:off x="304800" y="5486400"/>
            <a:ext cx="8610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rgbClr val="C00000"/>
                </a:solidFill>
                <a:latin typeface="Tahoma" panose="020B0604030504040204" pitchFamily="34" charset="0"/>
              </a:rPr>
              <a:t>Charts like these are examples of </a:t>
            </a:r>
            <a:r>
              <a:rPr lang="en-US" altLang="en-US" sz="2000" b="1" dirty="0">
                <a:solidFill>
                  <a:srgbClr val="C00000"/>
                </a:solidFill>
                <a:latin typeface="Tahoma" panose="020B0604030504040204" pitchFamily="34" charset="0"/>
              </a:rPr>
              <a:t>data visualization</a:t>
            </a:r>
            <a:r>
              <a:rPr lang="en-US" altLang="en-US" sz="2000" dirty="0">
                <a:solidFill>
                  <a:srgbClr val="C00000"/>
                </a:solidFill>
                <a:latin typeface="Tahoma" panose="020B0604030504040204" pitchFamily="34" charset="0"/>
              </a:rPr>
              <a:t>, the representation of data in graphical and multimedia formats for human analysis.</a:t>
            </a:r>
          </a:p>
        </p:txBody>
      </p:sp>
      <p:pic>
        <p:nvPicPr>
          <p:cNvPr id="2" name="Picture 1"/>
          <p:cNvPicPr>
            <a:picLocks noChangeAspect="1"/>
          </p:cNvPicPr>
          <p:nvPr/>
        </p:nvPicPr>
        <p:blipFill>
          <a:blip r:embed="rId3"/>
          <a:stretch>
            <a:fillRect/>
          </a:stretch>
        </p:blipFill>
        <p:spPr>
          <a:xfrm>
            <a:off x="3810000" y="1216742"/>
            <a:ext cx="4822066" cy="4179888"/>
          </a:xfrm>
          <a:prstGeom prst="rect">
            <a:avLst/>
          </a:prstGeom>
        </p:spPr>
      </p:pic>
    </p:spTree>
    <p:extLst>
      <p:ext uri="{BB962C8B-B14F-4D97-AF65-F5344CB8AC3E}">
        <p14:creationId xmlns:p14="http://schemas.microsoft.com/office/powerpoint/2010/main" val="4238389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t>Predictive Analytics</a:t>
            </a:r>
            <a:endParaRPr lang="en-US" sz="4000" dirty="0"/>
          </a:p>
        </p:txBody>
      </p:sp>
      <p:sp>
        <p:nvSpPr>
          <p:cNvPr id="3" name="Content Placeholder 2"/>
          <p:cNvSpPr>
            <a:spLocks noGrp="1"/>
          </p:cNvSpPr>
          <p:nvPr>
            <p:ph idx="1"/>
          </p:nvPr>
        </p:nvSpPr>
        <p:spPr/>
        <p:txBody>
          <a:bodyPr/>
          <a:lstStyle/>
          <a:p>
            <a:r>
              <a:rPr lang="en-US" dirty="0" smtClean="0"/>
              <a:t>Statistical </a:t>
            </a:r>
            <a:r>
              <a:rPr lang="en-US" dirty="0"/>
              <a:t>and computational </a:t>
            </a:r>
            <a:r>
              <a:rPr lang="en-US" dirty="0" smtClean="0"/>
              <a:t>methods that </a:t>
            </a:r>
            <a:r>
              <a:rPr lang="en-US" dirty="0"/>
              <a:t>use data regarding past and current events to form models regarding what </a:t>
            </a:r>
            <a:r>
              <a:rPr lang="en-US" dirty="0" smtClean="0"/>
              <a:t>might happen in </a:t>
            </a:r>
            <a:r>
              <a:rPr lang="en-US" dirty="0"/>
              <a:t>the </a:t>
            </a:r>
            <a:r>
              <a:rPr lang="en-US" dirty="0" smtClean="0"/>
              <a:t>future</a:t>
            </a:r>
          </a:p>
          <a:p>
            <a:r>
              <a:rPr lang="en-US" dirty="0" smtClean="0"/>
              <a:t>Examples: classification trees</a:t>
            </a:r>
            <a:r>
              <a:rPr lang="en-US" dirty="0"/>
              <a:t>, linear and logistic regression analysis, machine learning, </a:t>
            </a:r>
            <a:r>
              <a:rPr lang="en-US" dirty="0" smtClean="0"/>
              <a:t>neural networks, time series analysis, Bayesian modeling</a:t>
            </a:r>
          </a:p>
          <a:p>
            <a:endParaRPr lang="en-US" dirty="0"/>
          </a:p>
        </p:txBody>
      </p:sp>
    </p:spTree>
    <p:extLst>
      <p:ext uri="{BB962C8B-B14F-4D97-AF65-F5344CB8AC3E}">
        <p14:creationId xmlns:p14="http://schemas.microsoft.com/office/powerpoint/2010/main" val="2135187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000" dirty="0" smtClean="0"/>
              <a:t>Data Mining Tools</a:t>
            </a:r>
            <a:endParaRPr lang="en-US" sz="4000" dirty="0"/>
          </a:p>
        </p:txBody>
      </p:sp>
      <p:sp>
        <p:nvSpPr>
          <p:cNvPr id="3" name="Content Placeholder 2"/>
          <p:cNvSpPr>
            <a:spLocks noGrp="1"/>
          </p:cNvSpPr>
          <p:nvPr>
            <p:ph idx="1"/>
          </p:nvPr>
        </p:nvSpPr>
        <p:spPr>
          <a:xfrm>
            <a:off x="152400" y="1341438"/>
            <a:ext cx="8839200" cy="4525962"/>
          </a:xfrm>
        </p:spPr>
        <p:txBody>
          <a:bodyPr/>
          <a:lstStyle/>
          <a:p>
            <a:r>
              <a:rPr lang="en-US" sz="2800" dirty="0"/>
              <a:t>Knowledge discovery using </a:t>
            </a:r>
            <a:r>
              <a:rPr lang="en-US" sz="2800" dirty="0" smtClean="0"/>
              <a:t>a sophisticated </a:t>
            </a:r>
            <a:r>
              <a:rPr lang="en-US" sz="2800" dirty="0"/>
              <a:t>blend of </a:t>
            </a:r>
            <a:r>
              <a:rPr lang="en-US" sz="2800" dirty="0" smtClean="0"/>
              <a:t>techniques from </a:t>
            </a:r>
            <a:r>
              <a:rPr lang="en-US" sz="2800" dirty="0"/>
              <a:t>traditional statistics, </a:t>
            </a:r>
            <a:r>
              <a:rPr lang="en-US" sz="2800" dirty="0" smtClean="0"/>
              <a:t>artificial intelligence</a:t>
            </a:r>
            <a:r>
              <a:rPr lang="en-US" sz="2800" dirty="0"/>
              <a:t>, and </a:t>
            </a:r>
            <a:r>
              <a:rPr lang="en-US" sz="2800" dirty="0" smtClean="0"/>
              <a:t>computer graphics</a:t>
            </a:r>
            <a:endParaRPr lang="en-US" sz="2800" dirty="0"/>
          </a:p>
          <a:p>
            <a:r>
              <a:rPr lang="en-US" sz="2800" dirty="0"/>
              <a:t>Goals:</a:t>
            </a:r>
          </a:p>
          <a:p>
            <a:pPr lvl="1"/>
            <a:r>
              <a:rPr lang="en-US" sz="2400" dirty="0" smtClean="0"/>
              <a:t>Explanatory – explain </a:t>
            </a:r>
            <a:r>
              <a:rPr lang="en-US" sz="2400" dirty="0"/>
              <a:t>observed events or conditions</a:t>
            </a:r>
          </a:p>
          <a:p>
            <a:pPr lvl="1"/>
            <a:r>
              <a:rPr lang="en-US" sz="2400" dirty="0" smtClean="0"/>
              <a:t>Confirmatory – confirm </a:t>
            </a:r>
            <a:r>
              <a:rPr lang="en-US" sz="2400" dirty="0"/>
              <a:t>hypotheses</a:t>
            </a:r>
          </a:p>
          <a:p>
            <a:pPr lvl="1"/>
            <a:r>
              <a:rPr lang="en-US" sz="2400" dirty="0" smtClean="0"/>
              <a:t>Exploratory –analyze data </a:t>
            </a:r>
            <a:r>
              <a:rPr lang="en-US" sz="2400" dirty="0"/>
              <a:t>for new or unexpected </a:t>
            </a:r>
            <a:r>
              <a:rPr lang="en-US" sz="2400" dirty="0" smtClean="0"/>
              <a:t>relationships</a:t>
            </a:r>
          </a:p>
          <a:p>
            <a:r>
              <a:rPr lang="en-US" sz="2800" dirty="0"/>
              <a:t>Text mining – Discovering meaningful information algorithmically based on computational analysis of unstructured textual information</a:t>
            </a:r>
          </a:p>
          <a:p>
            <a:endParaRPr lang="en-US" dirty="0" smtClean="0"/>
          </a:p>
          <a:p>
            <a:endParaRPr lang="en-US" sz="2800" dirty="0"/>
          </a:p>
          <a:p>
            <a:endParaRPr lang="en-US" sz="2800" dirty="0"/>
          </a:p>
        </p:txBody>
      </p:sp>
    </p:spTree>
    <p:extLst>
      <p:ext uri="{BB962C8B-B14F-4D97-AF65-F5344CB8AC3E}">
        <p14:creationId xmlns:p14="http://schemas.microsoft.com/office/powerpoint/2010/main" val="3526605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609600"/>
            <a:ext cx="8534400" cy="5029200"/>
          </a:xfrm>
          <a:prstGeom prst="rect">
            <a:avLst/>
          </a:prstGeom>
        </p:spPr>
      </p:pic>
    </p:spTree>
    <p:extLst>
      <p:ext uri="{BB962C8B-B14F-4D97-AF65-F5344CB8AC3E}">
        <p14:creationId xmlns:p14="http://schemas.microsoft.com/office/powerpoint/2010/main" val="3096250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04812" y="304800"/>
            <a:ext cx="8334375" cy="5800725"/>
          </a:xfrm>
          <a:prstGeom prst="rect">
            <a:avLst/>
          </a:prstGeom>
        </p:spPr>
      </p:pic>
    </p:spTree>
    <p:extLst>
      <p:ext uri="{BB962C8B-B14F-4D97-AF65-F5344CB8AC3E}">
        <p14:creationId xmlns:p14="http://schemas.microsoft.com/office/powerpoint/2010/main" val="16572292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686800" cy="838200"/>
          </a:xfrm>
        </p:spPr>
        <p:txBody>
          <a:bodyPr>
            <a:noAutofit/>
          </a:bodyPr>
          <a:lstStyle/>
          <a:p>
            <a:r>
              <a:rPr lang="en-US" sz="3600" dirty="0" smtClean="0"/>
              <a:t>KNIME Example of Predictive Analytics</a:t>
            </a:r>
            <a:endParaRPr lang="en-US" sz="3600" dirty="0"/>
          </a:p>
        </p:txBody>
      </p:sp>
      <p:sp>
        <p:nvSpPr>
          <p:cNvPr id="3" name="Content Placeholder 2"/>
          <p:cNvSpPr>
            <a:spLocks noGrp="1"/>
          </p:cNvSpPr>
          <p:nvPr>
            <p:ph idx="1"/>
          </p:nvPr>
        </p:nvSpPr>
        <p:spPr>
          <a:xfrm>
            <a:off x="304800" y="1798638"/>
            <a:ext cx="8686800" cy="4525962"/>
          </a:xfrm>
        </p:spPr>
        <p:txBody>
          <a:bodyPr/>
          <a:lstStyle/>
          <a:p>
            <a:r>
              <a:rPr lang="en-US" sz="2800" dirty="0" smtClean="0"/>
              <a:t>Credit scoring</a:t>
            </a:r>
          </a:p>
          <a:p>
            <a:pPr lvl="1"/>
            <a:r>
              <a:rPr lang="en-US" sz="2400" dirty="0" smtClean="0"/>
              <a:t>Takes past financial data to produce a credit score</a:t>
            </a:r>
          </a:p>
          <a:p>
            <a:pPr lvl="1"/>
            <a:r>
              <a:rPr lang="en-US" sz="2400" dirty="0" smtClean="0"/>
              <a:t>Starts with decision trees, neural networks, and support vector machine (SVM) algorithms for initial model</a:t>
            </a:r>
          </a:p>
          <a:p>
            <a:pPr lvl="1"/>
            <a:r>
              <a:rPr lang="en-US" sz="2400" dirty="0" smtClean="0"/>
              <a:t>Next uses Predictive Modeling Markup Language (PMML)</a:t>
            </a:r>
          </a:p>
          <a:p>
            <a:r>
              <a:rPr lang="en-US" sz="2800" dirty="0" smtClean="0"/>
              <a:t>Marketing</a:t>
            </a:r>
          </a:p>
          <a:p>
            <a:pPr lvl="1"/>
            <a:r>
              <a:rPr lang="en-US" sz="2400" dirty="0" smtClean="0"/>
              <a:t>Churn analysis – predicting which customers will leave using clustering via k-means algorithm</a:t>
            </a:r>
          </a:p>
          <a:p>
            <a:pPr lvl="1"/>
            <a:r>
              <a:rPr lang="en-US" sz="2400" dirty="0" smtClean="0"/>
              <a:t>Social media analysis using association rules</a:t>
            </a:r>
          </a:p>
          <a:p>
            <a:endParaRPr lang="en-US" dirty="0"/>
          </a:p>
        </p:txBody>
      </p:sp>
    </p:spTree>
    <p:extLst>
      <p:ext uri="{BB962C8B-B14F-4D97-AF65-F5344CB8AC3E}">
        <p14:creationId xmlns:p14="http://schemas.microsoft.com/office/powerpoint/2010/main" val="3866132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3600" dirty="0" smtClean="0"/>
              <a:t>Use of Prescriptive Analytics</a:t>
            </a:r>
            <a:endParaRPr lang="en-US" sz="3600" dirty="0"/>
          </a:p>
        </p:txBody>
      </p:sp>
      <p:sp>
        <p:nvSpPr>
          <p:cNvPr id="3" name="Content Placeholder 2"/>
          <p:cNvSpPr>
            <a:spLocks noGrp="1"/>
          </p:cNvSpPr>
          <p:nvPr>
            <p:ph idx="1"/>
          </p:nvPr>
        </p:nvSpPr>
        <p:spPr>
          <a:xfrm>
            <a:off x="304800" y="1219200"/>
            <a:ext cx="8686800" cy="4525962"/>
          </a:xfrm>
        </p:spPr>
        <p:txBody>
          <a:bodyPr/>
          <a:lstStyle/>
          <a:p>
            <a:r>
              <a:rPr lang="en-US" dirty="0" smtClean="0"/>
              <a:t>Use of optimization and simulation tools for prescribing the best action to take</a:t>
            </a:r>
          </a:p>
          <a:p>
            <a:r>
              <a:rPr lang="en-US" dirty="0" smtClean="0"/>
              <a:t>Example applications</a:t>
            </a:r>
          </a:p>
          <a:p>
            <a:pPr lvl="1"/>
            <a:r>
              <a:rPr lang="en-US" dirty="0" smtClean="0"/>
              <a:t>Making trading decisions in securities and stock market</a:t>
            </a:r>
          </a:p>
          <a:p>
            <a:pPr lvl="1"/>
            <a:r>
              <a:rPr lang="en-US" dirty="0" smtClean="0"/>
              <a:t>Making pricing decisions for airlines and hotels</a:t>
            </a:r>
          </a:p>
          <a:p>
            <a:pPr lvl="1"/>
            <a:r>
              <a:rPr lang="en-US" dirty="0" smtClean="0"/>
              <a:t>Making product recommendations (e.g. Amazon and Netflix)</a:t>
            </a:r>
          </a:p>
          <a:p>
            <a:r>
              <a:rPr lang="en-US" dirty="0" smtClean="0"/>
              <a:t>Often requires predictive analytics and game theory</a:t>
            </a:r>
            <a:endParaRPr lang="en-US" dirty="0"/>
          </a:p>
        </p:txBody>
      </p:sp>
    </p:spTree>
    <p:extLst>
      <p:ext uri="{BB962C8B-B14F-4D97-AF65-F5344CB8AC3E}">
        <p14:creationId xmlns:p14="http://schemas.microsoft.com/office/powerpoint/2010/main" val="2386308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Characteristics of Big Data</a:t>
            </a:r>
            <a:endParaRPr lang="en-US" dirty="0"/>
          </a:p>
        </p:txBody>
      </p:sp>
      <p:sp>
        <p:nvSpPr>
          <p:cNvPr id="3" name="Content Placeholder 2"/>
          <p:cNvSpPr>
            <a:spLocks noGrp="1"/>
          </p:cNvSpPr>
          <p:nvPr>
            <p:ph idx="1"/>
          </p:nvPr>
        </p:nvSpPr>
        <p:spPr>
          <a:xfrm>
            <a:off x="304800" y="1295400"/>
            <a:ext cx="8686800" cy="4525962"/>
          </a:xfrm>
        </p:spPr>
        <p:txBody>
          <a:bodyPr/>
          <a:lstStyle/>
          <a:p>
            <a:r>
              <a:rPr lang="en-US" b="1" dirty="0" smtClean="0"/>
              <a:t>The Five Vs of Big Data</a:t>
            </a:r>
          </a:p>
          <a:p>
            <a:pPr lvl="1"/>
            <a:r>
              <a:rPr lang="en-US" b="1" dirty="0" smtClean="0"/>
              <a:t>Volume</a:t>
            </a:r>
            <a:r>
              <a:rPr lang="en-US" dirty="0" smtClean="0"/>
              <a:t> </a:t>
            </a:r>
            <a:r>
              <a:rPr lang="en-US" sz="2400" dirty="0" smtClean="0"/>
              <a:t>– much larger quantity of data than typical for relational databases</a:t>
            </a:r>
          </a:p>
          <a:p>
            <a:pPr lvl="1"/>
            <a:r>
              <a:rPr lang="en-US" b="1" dirty="0" smtClean="0"/>
              <a:t>Variety</a:t>
            </a:r>
            <a:r>
              <a:rPr lang="en-US" dirty="0" smtClean="0"/>
              <a:t> </a:t>
            </a:r>
            <a:r>
              <a:rPr lang="en-US" sz="2400" dirty="0" smtClean="0"/>
              <a:t>– lots of different data types and formats</a:t>
            </a:r>
          </a:p>
          <a:p>
            <a:pPr lvl="1"/>
            <a:r>
              <a:rPr lang="en-US" b="1" dirty="0" smtClean="0"/>
              <a:t>Velocity</a:t>
            </a:r>
            <a:r>
              <a:rPr lang="en-US" dirty="0" smtClean="0"/>
              <a:t> </a:t>
            </a:r>
            <a:r>
              <a:rPr lang="en-US" sz="2400" dirty="0" smtClean="0"/>
              <a:t>– data comes at very fast rate (e.g. mobile sensors, web click stream)</a:t>
            </a:r>
          </a:p>
          <a:p>
            <a:pPr lvl="1"/>
            <a:r>
              <a:rPr lang="en-US" b="1" dirty="0" smtClean="0"/>
              <a:t>Veracity</a:t>
            </a:r>
            <a:r>
              <a:rPr lang="en-US" dirty="0" smtClean="0"/>
              <a:t> </a:t>
            </a:r>
            <a:r>
              <a:rPr lang="en-US" sz="2400" dirty="0" smtClean="0"/>
              <a:t>– traditional data quality methods don’t apply; how to judge the data’s accuracy and relevance?</a:t>
            </a:r>
          </a:p>
          <a:p>
            <a:pPr lvl="1"/>
            <a:r>
              <a:rPr lang="en-US" b="1" dirty="0" smtClean="0"/>
              <a:t>Value</a:t>
            </a:r>
            <a:r>
              <a:rPr lang="en-US" sz="3200" dirty="0" smtClean="0"/>
              <a:t> </a:t>
            </a:r>
            <a:r>
              <a:rPr lang="en-US" sz="2400" dirty="0" smtClean="0"/>
              <a:t>– big data is valuable to the bottom line, and for fostering good organizational actions and decisions</a:t>
            </a:r>
          </a:p>
          <a:p>
            <a:endParaRPr lang="en-US" sz="2800" dirty="0"/>
          </a:p>
        </p:txBody>
      </p:sp>
    </p:spTree>
    <p:extLst>
      <p:ext uri="{BB962C8B-B14F-4D97-AF65-F5344CB8AC3E}">
        <p14:creationId xmlns:p14="http://schemas.microsoft.com/office/powerpoint/2010/main" val="4151231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fontScale="90000"/>
          </a:bodyPr>
          <a:lstStyle/>
          <a:p>
            <a:r>
              <a:rPr lang="en-US" dirty="0" smtClean="0"/>
              <a:t>Analytics Data Management Infrastructure</a:t>
            </a:r>
            <a:endParaRPr lang="en-US" dirty="0"/>
          </a:p>
        </p:txBody>
      </p:sp>
      <p:sp>
        <p:nvSpPr>
          <p:cNvPr id="3" name="Content Placeholder 2"/>
          <p:cNvSpPr>
            <a:spLocks noGrp="1"/>
          </p:cNvSpPr>
          <p:nvPr>
            <p:ph idx="1"/>
          </p:nvPr>
        </p:nvSpPr>
        <p:spPr>
          <a:xfrm>
            <a:off x="304800" y="1265238"/>
            <a:ext cx="8686800" cy="1630362"/>
          </a:xfrm>
        </p:spPr>
        <p:txBody>
          <a:bodyPr/>
          <a:lstStyle/>
          <a:p>
            <a:r>
              <a:rPr lang="en-US" sz="2800" dirty="0" smtClean="0"/>
              <a:t>Important criteria: scalability, parallelism, low latency, and data optimization </a:t>
            </a:r>
          </a:p>
          <a:p>
            <a:r>
              <a:rPr lang="en-US" sz="2800" dirty="0" smtClean="0"/>
              <a:t>These criteria ensure speed, availability, and access</a:t>
            </a:r>
          </a:p>
          <a:p>
            <a:endParaRPr lang="en-US" sz="2800" dirty="0"/>
          </a:p>
        </p:txBody>
      </p:sp>
      <p:pic>
        <p:nvPicPr>
          <p:cNvPr id="4" name="Picture 3"/>
          <p:cNvPicPr>
            <a:picLocks noChangeAspect="1"/>
          </p:cNvPicPr>
          <p:nvPr/>
        </p:nvPicPr>
        <p:blipFill>
          <a:blip r:embed="rId3"/>
          <a:stretch>
            <a:fillRect/>
          </a:stretch>
        </p:blipFill>
        <p:spPr>
          <a:xfrm>
            <a:off x="228600" y="2819400"/>
            <a:ext cx="8763000" cy="3388226"/>
          </a:xfrm>
          <a:prstGeom prst="rect">
            <a:avLst/>
          </a:prstGeom>
        </p:spPr>
      </p:pic>
    </p:spTree>
    <p:extLst>
      <p:ext uri="{BB962C8B-B14F-4D97-AF65-F5344CB8AC3E}">
        <p14:creationId xmlns:p14="http://schemas.microsoft.com/office/powerpoint/2010/main" val="26406378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838200"/>
          </a:xfrm>
        </p:spPr>
        <p:txBody>
          <a:bodyPr>
            <a:noAutofit/>
          </a:bodyPr>
          <a:lstStyle/>
          <a:p>
            <a:r>
              <a:rPr lang="en-US" sz="3600" dirty="0" smtClean="0"/>
              <a:t>Big Data and Analytics Impact:</a:t>
            </a:r>
            <a:br>
              <a:rPr lang="en-US" sz="3600" dirty="0" smtClean="0"/>
            </a:br>
            <a:r>
              <a:rPr lang="en-US" sz="3600" dirty="0" smtClean="0"/>
              <a:t>Applications</a:t>
            </a:r>
            <a:endParaRPr lang="en-US" sz="3600" dirty="0"/>
          </a:p>
        </p:txBody>
      </p:sp>
      <p:sp>
        <p:nvSpPr>
          <p:cNvPr id="3" name="Content Placeholder 2"/>
          <p:cNvSpPr>
            <a:spLocks noGrp="1"/>
          </p:cNvSpPr>
          <p:nvPr>
            <p:ph idx="1"/>
          </p:nvPr>
        </p:nvSpPr>
        <p:spPr>
          <a:xfrm>
            <a:off x="304800" y="1858963"/>
            <a:ext cx="8686800" cy="3475037"/>
          </a:xfrm>
        </p:spPr>
        <p:txBody>
          <a:bodyPr/>
          <a:lstStyle/>
          <a:p>
            <a:r>
              <a:rPr lang="en-US" sz="3600" dirty="0" smtClean="0"/>
              <a:t>Business</a:t>
            </a:r>
          </a:p>
          <a:p>
            <a:r>
              <a:rPr lang="en-US" sz="3600" dirty="0" smtClean="0"/>
              <a:t>E-government and politics</a:t>
            </a:r>
          </a:p>
          <a:p>
            <a:r>
              <a:rPr lang="en-US" sz="3600" dirty="0" smtClean="0"/>
              <a:t>Science and technology</a:t>
            </a:r>
          </a:p>
          <a:p>
            <a:r>
              <a:rPr lang="en-US" sz="3600" dirty="0" smtClean="0"/>
              <a:t>Smart health and well-being</a:t>
            </a:r>
          </a:p>
          <a:p>
            <a:r>
              <a:rPr lang="en-US" sz="3600" dirty="0" smtClean="0"/>
              <a:t>Security and public safety</a:t>
            </a:r>
          </a:p>
          <a:p>
            <a:endParaRPr lang="en-US" sz="3600" dirty="0"/>
          </a:p>
        </p:txBody>
      </p:sp>
    </p:spTree>
    <p:extLst>
      <p:ext uri="{BB962C8B-B14F-4D97-AF65-F5344CB8AC3E}">
        <p14:creationId xmlns:p14="http://schemas.microsoft.com/office/powerpoint/2010/main" val="7934749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838200"/>
          </a:xfrm>
        </p:spPr>
        <p:txBody>
          <a:bodyPr>
            <a:noAutofit/>
          </a:bodyPr>
          <a:lstStyle/>
          <a:p>
            <a:r>
              <a:rPr lang="en-US" sz="3600" dirty="0" smtClean="0"/>
              <a:t>Big Data and Analytics Impact:</a:t>
            </a:r>
            <a:br>
              <a:rPr lang="en-US" sz="3600" dirty="0" smtClean="0"/>
            </a:br>
            <a:r>
              <a:rPr lang="en-US" sz="3600" dirty="0" smtClean="0"/>
              <a:t>Social Implications</a:t>
            </a:r>
            <a:endParaRPr lang="en-US" sz="3600" dirty="0"/>
          </a:p>
        </p:txBody>
      </p:sp>
      <p:sp>
        <p:nvSpPr>
          <p:cNvPr id="3" name="Content Placeholder 2"/>
          <p:cNvSpPr>
            <a:spLocks noGrp="1"/>
          </p:cNvSpPr>
          <p:nvPr>
            <p:ph idx="1"/>
          </p:nvPr>
        </p:nvSpPr>
        <p:spPr>
          <a:xfrm>
            <a:off x="304800" y="1874838"/>
            <a:ext cx="8686800" cy="3840162"/>
          </a:xfrm>
        </p:spPr>
        <p:txBody>
          <a:bodyPr/>
          <a:lstStyle/>
          <a:p>
            <a:r>
              <a:rPr lang="en-US" sz="3600" dirty="0" smtClean="0"/>
              <a:t>Personal privacy vs. collective benefit</a:t>
            </a:r>
          </a:p>
          <a:p>
            <a:r>
              <a:rPr lang="en-US" sz="3600" dirty="0" smtClean="0"/>
              <a:t>Ownership and access</a:t>
            </a:r>
          </a:p>
          <a:p>
            <a:r>
              <a:rPr lang="en-US" sz="3600" dirty="0" smtClean="0"/>
              <a:t>Data/algorithm quality and reuse</a:t>
            </a:r>
          </a:p>
          <a:p>
            <a:r>
              <a:rPr lang="en-US" sz="3600" dirty="0" smtClean="0"/>
              <a:t>Transparency and validation</a:t>
            </a:r>
          </a:p>
          <a:p>
            <a:r>
              <a:rPr lang="en-US" sz="3600" dirty="0" smtClean="0"/>
              <a:t>Demands for workforce capabilities and education</a:t>
            </a:r>
            <a:endParaRPr lang="en-US" sz="3600" dirty="0"/>
          </a:p>
        </p:txBody>
      </p:sp>
    </p:spTree>
    <p:extLst>
      <p:ext uri="{BB962C8B-B14F-4D97-AF65-F5344CB8AC3E}">
        <p14:creationId xmlns:p14="http://schemas.microsoft.com/office/powerpoint/2010/main" val="1908216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Characteristics of Big Data</a:t>
            </a:r>
            <a:endParaRPr lang="en-US" dirty="0"/>
          </a:p>
        </p:txBody>
      </p:sp>
      <p:sp>
        <p:nvSpPr>
          <p:cNvPr id="3" name="Content Placeholder 2"/>
          <p:cNvSpPr>
            <a:spLocks noGrp="1"/>
          </p:cNvSpPr>
          <p:nvPr>
            <p:ph idx="1"/>
          </p:nvPr>
        </p:nvSpPr>
        <p:spPr>
          <a:xfrm>
            <a:off x="304800" y="1295400"/>
            <a:ext cx="8686800" cy="4525962"/>
          </a:xfrm>
        </p:spPr>
        <p:txBody>
          <a:bodyPr/>
          <a:lstStyle/>
          <a:p>
            <a:r>
              <a:rPr lang="en-US" b="1" dirty="0" smtClean="0"/>
              <a:t>Schema on Read, rather than Schema on Write</a:t>
            </a:r>
          </a:p>
          <a:p>
            <a:pPr marL="742950" lvl="2" indent="-342900">
              <a:buFont typeface="Wingdings 2" pitchFamily="18" charset="2"/>
              <a:buChar char=""/>
            </a:pPr>
            <a:r>
              <a:rPr lang="en-US" dirty="0" smtClean="0"/>
              <a:t>Schema on Write</a:t>
            </a:r>
            <a:r>
              <a:rPr lang="en-US" sz="2000" dirty="0" smtClean="0"/>
              <a:t>– preexisting data model, how traditional databases are designed (relational databases)</a:t>
            </a:r>
          </a:p>
          <a:p>
            <a:pPr marL="742950" lvl="2" indent="-342900">
              <a:buFont typeface="Wingdings 2" pitchFamily="18" charset="2"/>
              <a:buChar char=""/>
            </a:pPr>
            <a:r>
              <a:rPr lang="en-US" dirty="0"/>
              <a:t>Schema on Read</a:t>
            </a:r>
            <a:r>
              <a:rPr lang="en-US" sz="2000" dirty="0"/>
              <a:t> </a:t>
            </a:r>
            <a:r>
              <a:rPr lang="en-US" sz="2000" dirty="0" smtClean="0"/>
              <a:t>– data model determined later, depends on how you want to use it (XML, JSON)</a:t>
            </a:r>
          </a:p>
          <a:p>
            <a:pPr marL="742950" lvl="2" indent="-342900">
              <a:buFont typeface="Wingdings 2" pitchFamily="18" charset="2"/>
              <a:buChar char=""/>
            </a:pPr>
            <a:r>
              <a:rPr lang="en-US" sz="2000" dirty="0" smtClean="0"/>
              <a:t>Capture and store the data, and worry about how you want to use it later</a:t>
            </a:r>
          </a:p>
          <a:p>
            <a:r>
              <a:rPr lang="en-US" b="1" dirty="0" smtClean="0"/>
              <a:t>Data Lake</a:t>
            </a:r>
          </a:p>
          <a:p>
            <a:pPr lvl="1"/>
            <a:r>
              <a:rPr lang="en-US" sz="2400" dirty="0"/>
              <a:t>A large integrated repository </a:t>
            </a:r>
            <a:r>
              <a:rPr lang="en-US" sz="2400" dirty="0" smtClean="0"/>
              <a:t>for internal </a:t>
            </a:r>
            <a:r>
              <a:rPr lang="en-US" sz="2400" dirty="0"/>
              <a:t>and external data that </a:t>
            </a:r>
            <a:r>
              <a:rPr lang="en-US" sz="2400" dirty="0" smtClean="0"/>
              <a:t>does not </a:t>
            </a:r>
            <a:r>
              <a:rPr lang="en-US" sz="2400" dirty="0"/>
              <a:t>follow a predefined </a:t>
            </a:r>
            <a:r>
              <a:rPr lang="en-US" sz="2400" dirty="0" smtClean="0"/>
              <a:t>schema</a:t>
            </a:r>
          </a:p>
          <a:p>
            <a:pPr lvl="1"/>
            <a:r>
              <a:rPr lang="en-US" sz="2400" dirty="0" smtClean="0"/>
              <a:t>Capture everything, dive in anywhere, flexible access</a:t>
            </a:r>
          </a:p>
          <a:p>
            <a:pPr lvl="1"/>
            <a:endParaRPr lang="en-US" sz="2400" dirty="0" smtClean="0"/>
          </a:p>
        </p:txBody>
      </p:sp>
    </p:spTree>
    <p:extLst>
      <p:ext uri="{BB962C8B-B14F-4D97-AF65-F5344CB8AC3E}">
        <p14:creationId xmlns:p14="http://schemas.microsoft.com/office/powerpoint/2010/main" val="2234835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41094" y="1143000"/>
            <a:ext cx="7391400" cy="5174768"/>
          </a:xfrm>
          <a:prstGeom prst="rect">
            <a:avLst/>
          </a:prstGeom>
        </p:spPr>
      </p:pic>
      <p:sp>
        <p:nvSpPr>
          <p:cNvPr id="36867" name="Text Box 4"/>
          <p:cNvSpPr txBox="1">
            <a:spLocks noChangeArrowheads="1"/>
          </p:cNvSpPr>
          <p:nvPr/>
        </p:nvSpPr>
        <p:spPr bwMode="auto">
          <a:xfrm>
            <a:off x="1637568" y="376535"/>
            <a:ext cx="57402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11-1 Examples of JSON and XML</a:t>
            </a:r>
            <a:endParaRPr lang="en-US" altLang="en-US" sz="2400" dirty="0">
              <a:solidFill>
                <a:srgbClr val="000000"/>
              </a:solidFill>
              <a:latin typeface="Arial" charset="0"/>
            </a:endParaRPr>
          </a:p>
        </p:txBody>
      </p:sp>
      <p:sp>
        <p:nvSpPr>
          <p:cNvPr id="36868" name="Text Box 5"/>
          <p:cNvSpPr txBox="1">
            <a:spLocks noChangeArrowheads="1"/>
          </p:cNvSpPr>
          <p:nvPr/>
        </p:nvSpPr>
        <p:spPr bwMode="auto">
          <a:xfrm>
            <a:off x="5715000" y="1828800"/>
            <a:ext cx="2653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JavaScript Object Notation</a:t>
            </a:r>
            <a:endParaRPr lang="en-US" altLang="en-US" sz="2400" dirty="0">
              <a:solidFill>
                <a:srgbClr val="990000"/>
              </a:solidFill>
              <a:cs typeface="Tahoma" pitchFamily="34" charset="0"/>
            </a:endParaRPr>
          </a:p>
        </p:txBody>
      </p:sp>
      <p:sp>
        <p:nvSpPr>
          <p:cNvPr id="7" name="Text Box 5"/>
          <p:cNvSpPr txBox="1">
            <a:spLocks noChangeArrowheads="1"/>
          </p:cNvSpPr>
          <p:nvPr/>
        </p:nvSpPr>
        <p:spPr bwMode="auto">
          <a:xfrm>
            <a:off x="4302928" y="3124200"/>
            <a:ext cx="26534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eXtensible Markup Language</a:t>
            </a:r>
            <a:endParaRPr lang="en-US" altLang="en-US" sz="2400" dirty="0">
              <a:solidFill>
                <a:srgbClr val="990000"/>
              </a:solidFill>
              <a:cs typeface="Tahom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90600" y="1143000"/>
            <a:ext cx="5867400" cy="5186362"/>
          </a:xfrm>
          <a:prstGeom prst="rect">
            <a:avLst/>
          </a:prstGeom>
        </p:spPr>
      </p:pic>
      <p:sp>
        <p:nvSpPr>
          <p:cNvPr id="36867" name="Text Box 4"/>
          <p:cNvSpPr txBox="1">
            <a:spLocks noChangeArrowheads="1"/>
          </p:cNvSpPr>
          <p:nvPr/>
        </p:nvSpPr>
        <p:spPr bwMode="auto">
          <a:xfrm>
            <a:off x="1063701" y="376535"/>
            <a:ext cx="68880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dirty="0">
                <a:solidFill>
                  <a:srgbClr val="000000"/>
                </a:solidFill>
                <a:latin typeface="Arial" charset="0"/>
              </a:rPr>
              <a:t>Figure </a:t>
            </a:r>
            <a:r>
              <a:rPr lang="en-US" altLang="en-US" sz="2400" dirty="0" smtClean="0">
                <a:solidFill>
                  <a:srgbClr val="000000"/>
                </a:solidFill>
                <a:latin typeface="Arial" charset="0"/>
              </a:rPr>
              <a:t>11-2 Schema on write vs. schema on read</a:t>
            </a:r>
            <a:endParaRPr lang="en-US" altLang="en-US" sz="2400" dirty="0">
              <a:solidFill>
                <a:srgbClr val="000000"/>
              </a:solidFill>
              <a:latin typeface="Arial" charset="0"/>
            </a:endParaRPr>
          </a:p>
        </p:txBody>
      </p:sp>
      <p:sp>
        <p:nvSpPr>
          <p:cNvPr id="36868" name="Text Box 5"/>
          <p:cNvSpPr txBox="1">
            <a:spLocks noChangeArrowheads="1"/>
          </p:cNvSpPr>
          <p:nvPr/>
        </p:nvSpPr>
        <p:spPr bwMode="auto">
          <a:xfrm>
            <a:off x="6957418" y="1600200"/>
            <a:ext cx="2034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Traditional database design</a:t>
            </a:r>
            <a:endParaRPr lang="en-US" altLang="en-US" sz="2400" dirty="0">
              <a:solidFill>
                <a:srgbClr val="990000"/>
              </a:solidFill>
              <a:cs typeface="Tahoma" pitchFamily="34" charset="0"/>
            </a:endParaRPr>
          </a:p>
        </p:txBody>
      </p:sp>
      <p:sp>
        <p:nvSpPr>
          <p:cNvPr id="7" name="Text Box 5"/>
          <p:cNvSpPr txBox="1">
            <a:spLocks noChangeArrowheads="1"/>
          </p:cNvSpPr>
          <p:nvPr/>
        </p:nvSpPr>
        <p:spPr bwMode="auto">
          <a:xfrm>
            <a:off x="6957418" y="3886200"/>
            <a:ext cx="2209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dirty="0" smtClean="0">
                <a:solidFill>
                  <a:srgbClr val="990000"/>
                </a:solidFill>
                <a:cs typeface="Tahoma" pitchFamily="34" charset="0"/>
              </a:rPr>
              <a:t>The big data approach</a:t>
            </a:r>
            <a:endParaRPr lang="en-US" altLang="en-US" sz="2400" dirty="0">
              <a:solidFill>
                <a:srgbClr val="990000"/>
              </a:solidFill>
              <a:cs typeface="Tahoma" pitchFamily="34" charset="0"/>
            </a:endParaRPr>
          </a:p>
        </p:txBody>
      </p:sp>
    </p:spTree>
    <p:extLst>
      <p:ext uri="{BB962C8B-B14F-4D97-AF65-F5344CB8AC3E}">
        <p14:creationId xmlns:p14="http://schemas.microsoft.com/office/powerpoint/2010/main" val="4195419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595" y="381000"/>
            <a:ext cx="8686800" cy="838200"/>
          </a:xfrm>
        </p:spPr>
        <p:txBody>
          <a:bodyPr/>
          <a:lstStyle/>
          <a:p>
            <a:r>
              <a:rPr lang="en-US" dirty="0" smtClean="0"/>
              <a:t>NoSQL</a:t>
            </a:r>
            <a:endParaRPr lang="en-US" dirty="0"/>
          </a:p>
        </p:txBody>
      </p:sp>
      <p:sp>
        <p:nvSpPr>
          <p:cNvPr id="3" name="Content Placeholder 2"/>
          <p:cNvSpPr>
            <a:spLocks noGrp="1"/>
          </p:cNvSpPr>
          <p:nvPr>
            <p:ph idx="1"/>
          </p:nvPr>
        </p:nvSpPr>
        <p:spPr>
          <a:xfrm>
            <a:off x="76200" y="1219200"/>
            <a:ext cx="8915400" cy="4525962"/>
          </a:xfrm>
        </p:spPr>
        <p:txBody>
          <a:bodyPr/>
          <a:lstStyle/>
          <a:p>
            <a:r>
              <a:rPr lang="en-US" sz="2800" dirty="0" smtClean="0"/>
              <a:t>NoSQL = Not Only SQL</a:t>
            </a:r>
          </a:p>
          <a:p>
            <a:r>
              <a:rPr lang="en-US" sz="2800" dirty="0"/>
              <a:t>A category of recently </a:t>
            </a:r>
            <a:r>
              <a:rPr lang="en-US" sz="2800" dirty="0" smtClean="0"/>
              <a:t>introduced data </a:t>
            </a:r>
            <a:r>
              <a:rPr lang="en-US" sz="2800" dirty="0"/>
              <a:t>storage and </a:t>
            </a:r>
            <a:r>
              <a:rPr lang="en-US" sz="2800" dirty="0" smtClean="0"/>
              <a:t>retrieval technologies not based on </a:t>
            </a:r>
            <a:r>
              <a:rPr lang="en-US" sz="2800" dirty="0"/>
              <a:t>the relational </a:t>
            </a:r>
            <a:r>
              <a:rPr lang="en-US" sz="2800" dirty="0" smtClean="0"/>
              <a:t>model</a:t>
            </a:r>
          </a:p>
          <a:p>
            <a:r>
              <a:rPr lang="en-US" sz="2800" dirty="0" smtClean="0"/>
              <a:t>Scaling out rather than scaling up</a:t>
            </a:r>
          </a:p>
          <a:p>
            <a:r>
              <a:rPr lang="en-US" sz="2800" dirty="0" smtClean="0"/>
              <a:t>Natural for a cloud environment</a:t>
            </a:r>
          </a:p>
          <a:p>
            <a:r>
              <a:rPr lang="en-US" sz="2800" dirty="0" smtClean="0"/>
              <a:t>Supports schema on read</a:t>
            </a:r>
          </a:p>
          <a:p>
            <a:r>
              <a:rPr lang="en-US" sz="2800" dirty="0" smtClean="0"/>
              <a:t>Largely open source</a:t>
            </a:r>
          </a:p>
          <a:p>
            <a:r>
              <a:rPr lang="en-US" sz="2800" dirty="0" smtClean="0"/>
              <a:t>Not ACID compliant!</a:t>
            </a:r>
          </a:p>
          <a:p>
            <a:r>
              <a:rPr lang="en-US" sz="2800" dirty="0" smtClean="0"/>
              <a:t>BASE – basically available, soft state, eventually consistent</a:t>
            </a:r>
          </a:p>
          <a:p>
            <a:endParaRPr lang="en-US" sz="2800" dirty="0"/>
          </a:p>
        </p:txBody>
      </p:sp>
    </p:spTree>
    <p:extLst>
      <p:ext uri="{BB962C8B-B14F-4D97-AF65-F5344CB8AC3E}">
        <p14:creationId xmlns:p14="http://schemas.microsoft.com/office/powerpoint/2010/main" val="71661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NoSQL Classifications</a:t>
            </a:r>
            <a:endParaRPr lang="en-US" dirty="0"/>
          </a:p>
        </p:txBody>
      </p:sp>
      <p:sp>
        <p:nvSpPr>
          <p:cNvPr id="3" name="Content Placeholder 2"/>
          <p:cNvSpPr>
            <a:spLocks noGrp="1"/>
          </p:cNvSpPr>
          <p:nvPr>
            <p:ph idx="1"/>
          </p:nvPr>
        </p:nvSpPr>
        <p:spPr>
          <a:xfrm>
            <a:off x="76200" y="1066800"/>
            <a:ext cx="9067800" cy="4525962"/>
          </a:xfrm>
        </p:spPr>
        <p:txBody>
          <a:bodyPr/>
          <a:lstStyle/>
          <a:p>
            <a:r>
              <a:rPr lang="en-US" sz="2800" dirty="0" smtClean="0"/>
              <a:t>Key-value stores</a:t>
            </a:r>
          </a:p>
          <a:p>
            <a:pPr lvl="1"/>
            <a:r>
              <a:rPr lang="en-US" sz="2000" dirty="0"/>
              <a:t>A</a:t>
            </a:r>
            <a:r>
              <a:rPr lang="en-US" sz="2000" dirty="0" smtClean="0"/>
              <a:t> simple pair </a:t>
            </a:r>
            <a:r>
              <a:rPr lang="en-US" sz="2000" dirty="0"/>
              <a:t>of a key and an associated collection of values</a:t>
            </a:r>
            <a:r>
              <a:rPr lang="en-US" sz="2000" dirty="0" smtClean="0"/>
              <a:t>. Key is usually a string. Database has no knowledge of the structure or meaning of the values.</a:t>
            </a:r>
            <a:endParaRPr lang="en-US" sz="2000" dirty="0"/>
          </a:p>
          <a:p>
            <a:r>
              <a:rPr lang="en-US" sz="2800" dirty="0" smtClean="0"/>
              <a:t>Document stores</a:t>
            </a:r>
          </a:p>
          <a:p>
            <a:pPr lvl="1">
              <a:buClr>
                <a:srgbClr val="F0A22E"/>
              </a:buClr>
            </a:pPr>
            <a:r>
              <a:rPr lang="en-US" sz="2000" dirty="0" smtClean="0">
                <a:solidFill>
                  <a:srgbClr val="4E3B30"/>
                </a:solidFill>
              </a:rPr>
              <a:t>Like a key-value store, but “document” goes further than “value”. Document is structured so specific elements can be manipulated separately.</a:t>
            </a:r>
            <a:endParaRPr lang="en-US" sz="2400" dirty="0" smtClean="0"/>
          </a:p>
          <a:p>
            <a:r>
              <a:rPr lang="en-US" sz="2800" dirty="0" smtClean="0"/>
              <a:t>Wide-column stores</a:t>
            </a:r>
          </a:p>
          <a:p>
            <a:pPr lvl="1"/>
            <a:r>
              <a:rPr lang="en-US" sz="2000" dirty="0" smtClean="0"/>
              <a:t>Rows </a:t>
            </a:r>
            <a:r>
              <a:rPr lang="en-US" sz="2000" dirty="0"/>
              <a:t>and columns</a:t>
            </a:r>
            <a:r>
              <a:rPr lang="en-US" sz="2000" dirty="0">
                <a:solidFill>
                  <a:srgbClr val="4E3B30"/>
                </a:solidFill>
              </a:rPr>
              <a:t>. </a:t>
            </a:r>
            <a:r>
              <a:rPr lang="en-US" sz="2000" dirty="0" smtClean="0">
                <a:solidFill>
                  <a:srgbClr val="4E3B30"/>
                </a:solidFill>
              </a:rPr>
              <a:t>Distribution </a:t>
            </a:r>
            <a:r>
              <a:rPr lang="en-US" sz="2000" dirty="0">
                <a:solidFill>
                  <a:srgbClr val="4E3B30"/>
                </a:solidFill>
              </a:rPr>
              <a:t>of data based on both key values (records) and columns, using “column groups/families”</a:t>
            </a:r>
            <a:endParaRPr lang="en-US" sz="2000" dirty="0" smtClean="0"/>
          </a:p>
          <a:p>
            <a:r>
              <a:rPr lang="en-US" sz="2800" dirty="0" smtClean="0"/>
              <a:t>Graph-oriented database</a:t>
            </a:r>
          </a:p>
          <a:p>
            <a:pPr lvl="1"/>
            <a:r>
              <a:rPr lang="en-US" sz="2000" dirty="0" smtClean="0"/>
              <a:t>Maintain </a:t>
            </a:r>
            <a:r>
              <a:rPr lang="en-US" sz="2000" dirty="0"/>
              <a:t>information regarding the relationships between data </a:t>
            </a:r>
            <a:r>
              <a:rPr lang="en-US" sz="2000" dirty="0" smtClean="0"/>
              <a:t>items</a:t>
            </a:r>
            <a:r>
              <a:rPr lang="en-US" sz="2000" dirty="0"/>
              <a:t>. </a:t>
            </a:r>
            <a:r>
              <a:rPr lang="en-US" sz="2000" dirty="0" smtClean="0"/>
              <a:t>Nodes </a:t>
            </a:r>
            <a:r>
              <a:rPr lang="en-US" sz="2000" dirty="0"/>
              <a:t>with </a:t>
            </a:r>
            <a:r>
              <a:rPr lang="en-US" sz="2000" dirty="0" smtClean="0"/>
              <a:t>properties, Connections between nodes (relationships) can also have properties.</a:t>
            </a:r>
            <a:endParaRPr lang="en-US" sz="2400" dirty="0"/>
          </a:p>
        </p:txBody>
      </p:sp>
    </p:spTree>
    <p:extLst>
      <p:ext uri="{BB962C8B-B14F-4D97-AF65-F5344CB8AC3E}">
        <p14:creationId xmlns:p14="http://schemas.microsoft.com/office/powerpoint/2010/main" val="1179856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14490</TotalTime>
  <Pages>9</Pages>
  <Words>3980</Words>
  <Application>Microsoft Office PowerPoint</Application>
  <PresentationFormat>On-screen Show (4:3)</PresentationFormat>
  <Paragraphs>299</Paragraphs>
  <Slides>43</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FrutigerLTStd-Roman</vt:lpstr>
      <vt:lpstr>PalatinoLTStd-Roman</vt:lpstr>
      <vt:lpstr>Arial</vt:lpstr>
      <vt:lpstr>Franklin Gothic Book</vt:lpstr>
      <vt:lpstr>Franklin Gothic Medium</vt:lpstr>
      <vt:lpstr>Tahoma</vt:lpstr>
      <vt:lpstr>Times New Roman</vt:lpstr>
      <vt:lpstr>Wingdings</vt:lpstr>
      <vt:lpstr>Wingdings 2</vt:lpstr>
      <vt:lpstr>1_Trek</vt:lpstr>
      <vt:lpstr>Chapter 11: Big Data and Analytics</vt:lpstr>
      <vt:lpstr>Objectives</vt:lpstr>
      <vt:lpstr>Introduction</vt:lpstr>
      <vt:lpstr>Characteristics of Big Data</vt:lpstr>
      <vt:lpstr>Characteristics of Big Data</vt:lpstr>
      <vt:lpstr>PowerPoint Presentation</vt:lpstr>
      <vt:lpstr>PowerPoint Presentation</vt:lpstr>
      <vt:lpstr>NoSQL</vt:lpstr>
      <vt:lpstr>NoSQL Classifications</vt:lpstr>
      <vt:lpstr>PowerPoint Presentation</vt:lpstr>
      <vt:lpstr>NoSQL Comparison</vt:lpstr>
      <vt:lpstr>Hadoop</vt:lpstr>
      <vt:lpstr>Hadoop Distributed File System (HDFS)</vt:lpstr>
      <vt:lpstr>PowerPoint Presentation</vt:lpstr>
      <vt:lpstr>MapReduce</vt:lpstr>
      <vt:lpstr>PowerPoint Presentation</vt:lpstr>
      <vt:lpstr>Other Hadoop Components</vt:lpstr>
      <vt:lpstr>Integrated Analytics and Data Science Platforms</vt:lpstr>
      <vt:lpstr>Integrated Data Architecture</vt:lpstr>
      <vt:lpstr>Integrated Data Architecture</vt:lpstr>
      <vt:lpstr>Analytics</vt:lpstr>
      <vt:lpstr>Types of Analytics</vt:lpstr>
      <vt:lpstr>PowerPoint Presentation</vt:lpstr>
      <vt:lpstr>Use of Descriptive Analytics</vt:lpstr>
      <vt:lpstr>SQL OLAP Querying</vt:lpstr>
      <vt:lpstr>Regular SQL Query</vt:lpstr>
      <vt:lpstr>OLAP SQL Query</vt:lpstr>
      <vt:lpstr>Online Analytical Processing (OLAP) Tools</vt:lpstr>
      <vt:lpstr>PowerPoint Presentation</vt:lpstr>
      <vt:lpstr>PowerPoint Presentation</vt:lpstr>
      <vt:lpstr>PowerPoint Presentation</vt:lpstr>
      <vt:lpstr>Data Visualization</vt:lpstr>
      <vt:lpstr>Business Performance Mgmt (BPM)</vt:lpstr>
      <vt:lpstr>Predictive Analytics</vt:lpstr>
      <vt:lpstr>Data Mining Tools</vt:lpstr>
      <vt:lpstr>PowerPoint Presentation</vt:lpstr>
      <vt:lpstr>PowerPoint Presentation</vt:lpstr>
      <vt:lpstr>KNIME Example of Predictive Analytics</vt:lpstr>
      <vt:lpstr>Use of Prescriptive Analytics</vt:lpstr>
      <vt:lpstr>Analytics Data Management Infrastructure</vt:lpstr>
      <vt:lpstr>Big Data and Analytics Impact: Applications</vt:lpstr>
      <vt:lpstr>Big Data and Analytics Impact: Social Implications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Michel Mitri</dc:creator>
  <cp:lastModifiedBy>Vignone, Olivia</cp:lastModifiedBy>
  <cp:revision>1066</cp:revision>
  <cp:lastPrinted>1998-01-19T09:29:56Z</cp:lastPrinted>
  <dcterms:created xsi:type="dcterms:W3CDTF">1998-01-19T10:00:26Z</dcterms:created>
  <dcterms:modified xsi:type="dcterms:W3CDTF">2015-08-04T20:43:46Z</dcterms:modified>
</cp:coreProperties>
</file>