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6" r:id="rId1"/>
  </p:sldMasterIdLst>
  <p:notesMasterIdLst>
    <p:notesMasterId r:id="rId53"/>
  </p:notesMasterIdLst>
  <p:handoutMasterIdLst>
    <p:handoutMasterId r:id="rId54"/>
  </p:handoutMasterIdLst>
  <p:sldIdLst>
    <p:sldId id="256" r:id="rId2"/>
    <p:sldId id="298" r:id="rId3"/>
    <p:sldId id="314" r:id="rId4"/>
    <p:sldId id="257" r:id="rId5"/>
    <p:sldId id="258" r:id="rId6"/>
    <p:sldId id="259" r:id="rId7"/>
    <p:sldId id="260" r:id="rId8"/>
    <p:sldId id="294" r:id="rId9"/>
    <p:sldId id="315" r:id="rId10"/>
    <p:sldId id="261" r:id="rId11"/>
    <p:sldId id="262" r:id="rId12"/>
    <p:sldId id="263" r:id="rId13"/>
    <p:sldId id="300" r:id="rId14"/>
    <p:sldId id="301" r:id="rId15"/>
    <p:sldId id="302" r:id="rId16"/>
    <p:sldId id="264" r:id="rId17"/>
    <p:sldId id="265" r:id="rId18"/>
    <p:sldId id="266" r:id="rId19"/>
    <p:sldId id="268" r:id="rId20"/>
    <p:sldId id="295" r:id="rId21"/>
    <p:sldId id="269" r:id="rId22"/>
    <p:sldId id="296" r:id="rId23"/>
    <p:sldId id="309" r:id="rId24"/>
    <p:sldId id="310" r:id="rId25"/>
    <p:sldId id="311" r:id="rId26"/>
    <p:sldId id="312" r:id="rId27"/>
    <p:sldId id="270" r:id="rId28"/>
    <p:sldId id="271" r:id="rId29"/>
    <p:sldId id="272" r:id="rId30"/>
    <p:sldId id="273" r:id="rId31"/>
    <p:sldId id="274" r:id="rId32"/>
    <p:sldId id="275" r:id="rId33"/>
    <p:sldId id="303"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9" r:id="rId47"/>
    <p:sldId id="290" r:id="rId48"/>
    <p:sldId id="291" r:id="rId49"/>
    <p:sldId id="313" r:id="rId50"/>
    <p:sldId id="304" r:id="rId51"/>
    <p:sldId id="305" r:id="rId5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0000"/>
    <a:srgbClr val="FFFF00"/>
    <a:srgbClr val="0066FF"/>
    <a:srgbClr val="00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5829" autoAdjust="0"/>
  </p:normalViewPr>
  <p:slideViewPr>
    <p:cSldViewPr>
      <p:cViewPr varScale="1">
        <p:scale>
          <a:sx n="28" d="100"/>
          <a:sy n="28" d="100"/>
        </p:scale>
        <p:origin x="1746"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32.xml"/><Relationship Id="rId13" Type="http://schemas.openxmlformats.org/officeDocument/2006/relationships/slide" Target="slides/slide42.xml"/><Relationship Id="rId3" Type="http://schemas.openxmlformats.org/officeDocument/2006/relationships/slide" Target="slides/slide6.xml"/><Relationship Id="rId7" Type="http://schemas.openxmlformats.org/officeDocument/2006/relationships/slide" Target="slides/slide27.xml"/><Relationship Id="rId12" Type="http://schemas.openxmlformats.org/officeDocument/2006/relationships/slide" Target="slides/slide41.xml"/><Relationship Id="rId2" Type="http://schemas.openxmlformats.org/officeDocument/2006/relationships/slide" Target="slides/slide5.xml"/><Relationship Id="rId16" Type="http://schemas.openxmlformats.org/officeDocument/2006/relationships/slide" Target="slides/slide46.xml"/><Relationship Id="rId1" Type="http://schemas.openxmlformats.org/officeDocument/2006/relationships/slide" Target="slides/slide4.xml"/><Relationship Id="rId6" Type="http://schemas.openxmlformats.org/officeDocument/2006/relationships/slide" Target="slides/slide16.xml"/><Relationship Id="rId11" Type="http://schemas.openxmlformats.org/officeDocument/2006/relationships/slide" Target="slides/slide39.xml"/><Relationship Id="rId5" Type="http://schemas.openxmlformats.org/officeDocument/2006/relationships/slide" Target="slides/slide12.xml"/><Relationship Id="rId15" Type="http://schemas.openxmlformats.org/officeDocument/2006/relationships/slide" Target="slides/slide44.xml"/><Relationship Id="rId10" Type="http://schemas.openxmlformats.org/officeDocument/2006/relationships/slide" Target="slides/slide37.xml"/><Relationship Id="rId4" Type="http://schemas.openxmlformats.org/officeDocument/2006/relationships/slide" Target="slides/slide10.xml"/><Relationship Id="rId9" Type="http://schemas.openxmlformats.org/officeDocument/2006/relationships/slide" Target="slides/slide36.xml"/><Relationship Id="rId14" Type="http://schemas.openxmlformats.org/officeDocument/2006/relationships/slide" Target="slides/slide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860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1443"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01750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0709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200" dirty="0" smtClean="0"/>
              <a:t>Data security is a critical part of any company’s IT procedures,</a:t>
            </a:r>
            <a:r>
              <a:rPr lang="en-US" altLang="en-US" sz="1200" baseline="0" dirty="0" smtClean="0"/>
              <a:t> </a:t>
            </a:r>
            <a:r>
              <a:rPr lang="en-US" altLang="en-US" sz="1200" dirty="0" smtClean="0"/>
              <a:t>policies, and infrastructure. This is an important task for the DA</a:t>
            </a:r>
            <a:r>
              <a:rPr lang="en-US" altLang="en-US" sz="1200" baseline="0" dirty="0" smtClean="0"/>
              <a:t> and </a:t>
            </a:r>
            <a:r>
              <a:rPr lang="en-US" altLang="en-US" sz="1200" dirty="0" smtClean="0"/>
              <a:t>DBA roles.</a:t>
            </a:r>
          </a:p>
          <a:p>
            <a:pPr eaLnBrk="1" hangingPunct="1"/>
            <a:endParaRPr lang="en-US" altLang="en-US" sz="1200" dirty="0" smtClean="0"/>
          </a:p>
          <a:p>
            <a:r>
              <a:rPr lang="en-US" sz="1200" b="0" i="0" u="none" strike="noStrike" kern="1200" baseline="0" dirty="0" smtClean="0">
                <a:solidFill>
                  <a:schemeClr val="tx1"/>
                </a:solidFill>
                <a:latin typeface="Times New Roman" pitchFamily="18" charset="0"/>
                <a:ea typeface="+mn-ea"/>
                <a:cs typeface="Arial" charset="0"/>
              </a:rPr>
              <a:t>Because data are a critical resource, people in an organization must be sensitive to security threats and take measures to protect their data. Data administrators are responsible for developing overall policies and procedures to protect databases. Database administrators administer database security on a daily basis. Again, one is more managerial and the other is more technical.</a:t>
            </a:r>
            <a:endParaRPr lang="en-US" altLang="en-US" sz="1200" dirty="0" smtClean="0"/>
          </a:p>
        </p:txBody>
      </p:sp>
    </p:spTree>
    <p:extLst>
      <p:ext uri="{BB962C8B-B14F-4D97-AF65-F5344CB8AC3E}">
        <p14:creationId xmlns:p14="http://schemas.microsoft.com/office/powerpoint/2010/main" val="102898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Threats to data security may be direct threats to the database. For example, those who gain unauthorized access to a database may then browse, change, or even steal the data to which they have gained access. But threats come from other places as well, so focusing on database security alone won’t ensure a secure database. All parts of the system must be secure, including the database, the applications using the database, the network, the operating system, the building(s) that house the database, and all personnel who have access to the system.</a:t>
            </a:r>
            <a:endParaRPr lang="en-US" altLang="en-US" dirty="0" smtClean="0"/>
          </a:p>
        </p:txBody>
      </p:sp>
    </p:spTree>
    <p:extLst>
      <p:ext uri="{BB962C8B-B14F-4D97-AF65-F5344CB8AC3E}">
        <p14:creationId xmlns:p14="http://schemas.microsoft.com/office/powerpoint/2010/main" val="4154110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All of these losses can be very costly, and some can threaten</a:t>
            </a:r>
            <a:r>
              <a:rPr lang="en-US" altLang="en-US" baseline="0" dirty="0" smtClean="0"/>
              <a:t> the very existence of a company.</a:t>
            </a:r>
            <a:endParaRPr lang="en-US" altLang="en-US" dirty="0" smtClean="0"/>
          </a:p>
        </p:txBody>
      </p:sp>
    </p:spTree>
    <p:extLst>
      <p:ext uri="{BB962C8B-B14F-4D97-AF65-F5344CB8AC3E}">
        <p14:creationId xmlns:p14="http://schemas.microsoft.com/office/powerpoint/2010/main" val="1967166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For static</a:t>
            </a:r>
            <a:r>
              <a:rPr lang="en-US" altLang="en-US" baseline="0" dirty="0" smtClean="0"/>
              <a:t> web pages, the security concerns are on access to the html files on the server. With dynamic web pages though, there is also concern about database access.</a:t>
            </a:r>
          </a:p>
          <a:p>
            <a:pPr eaLnBrk="1" hangingPunct="1"/>
            <a:endParaRPr lang="en-US" altLang="en-US" baseline="0" dirty="0" smtClean="0"/>
          </a:p>
          <a:p>
            <a:r>
              <a:rPr lang="en-US" sz="1200" b="0" i="0" u="none" strike="noStrike" kern="1200" baseline="0" dirty="0" smtClean="0">
                <a:solidFill>
                  <a:schemeClr val="tx1"/>
                </a:solidFill>
                <a:latin typeface="Times New Roman" pitchFamily="18" charset="0"/>
                <a:ea typeface="+mn-ea"/>
                <a:cs typeface="Arial" charset="0"/>
              </a:rPr>
              <a:t>The server that owns the database connection should be physically secure, and the execution of programs on the server</a:t>
            </a:r>
          </a:p>
          <a:p>
            <a:r>
              <a:rPr lang="en-US" sz="1200" b="0" i="0" u="none" strike="noStrike" kern="1200" baseline="0" dirty="0" smtClean="0">
                <a:solidFill>
                  <a:schemeClr val="tx1"/>
                </a:solidFill>
                <a:latin typeface="Times New Roman" pitchFamily="18" charset="0"/>
                <a:ea typeface="+mn-ea"/>
                <a:cs typeface="Arial" charset="0"/>
              </a:rPr>
              <a:t>should be controlled. User input, which could embed SQL commands, also needs to be filtered so unauthorized scripts are not executed. In other words, the system needs to protect against </a:t>
            </a:r>
            <a:r>
              <a:rPr lang="en-US" sz="1200" b="1" i="0" u="none" strike="noStrike" kern="1200" baseline="0" dirty="0" smtClean="0">
                <a:solidFill>
                  <a:schemeClr val="tx1"/>
                </a:solidFill>
                <a:latin typeface="Times New Roman" pitchFamily="18" charset="0"/>
                <a:ea typeface="+mn-ea"/>
                <a:cs typeface="Arial" charset="0"/>
              </a:rPr>
              <a:t>SQL Injection</a:t>
            </a:r>
            <a:r>
              <a:rPr lang="en-US" sz="1200" b="0" i="0" u="none" strike="noStrike" kern="1200" baseline="0" dirty="0" smtClean="0">
                <a:solidFill>
                  <a:schemeClr val="tx1"/>
                </a:solidFill>
                <a:latin typeface="Times New Roman" pitchFamily="18" charset="0"/>
                <a:ea typeface="+mn-ea"/>
                <a:cs typeface="Arial" charset="0"/>
              </a:rPr>
              <a:t>, a particularly harmful data security threat in Web application environments.</a:t>
            </a:r>
            <a:endParaRPr lang="en-US" altLang="en-US" dirty="0" smtClean="0"/>
          </a:p>
        </p:txBody>
      </p:sp>
    </p:spTree>
    <p:extLst>
      <p:ext uri="{BB962C8B-B14F-4D97-AF65-F5344CB8AC3E}">
        <p14:creationId xmlns:p14="http://schemas.microsoft.com/office/powerpoint/2010/main" val="663237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is an interesting Web</a:t>
            </a:r>
            <a:r>
              <a:rPr lang="en-US" altLang="en-US" baseline="0" dirty="0" smtClean="0"/>
              <a:t> security project called OWASP at http://owasp.org. They have a lot of useful information for security of dynamic web application systems. OWASP stands for Open Web Application Security Project.</a:t>
            </a:r>
            <a:endParaRPr lang="en-US" altLang="en-US" dirty="0" smtClean="0"/>
          </a:p>
        </p:txBody>
      </p:sp>
    </p:spTree>
    <p:extLst>
      <p:ext uri="{BB962C8B-B14F-4D97-AF65-F5344CB8AC3E}">
        <p14:creationId xmlns:p14="http://schemas.microsoft.com/office/powerpoint/2010/main" val="280650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Privacy is an increasing concern. </a:t>
            </a:r>
          </a:p>
          <a:p>
            <a:pPr eaLnBrk="1" hangingPunct="1"/>
            <a:endParaRPr lang="en-US" altLang="en-US" dirty="0" smtClean="0"/>
          </a:p>
          <a:p>
            <a:r>
              <a:rPr lang="en-US" sz="1200" b="0" i="0" u="none" strike="noStrike" kern="1200" baseline="0" dirty="0" smtClean="0">
                <a:solidFill>
                  <a:schemeClr val="tx1"/>
                </a:solidFill>
                <a:latin typeface="Times New Roman" pitchFamily="18" charset="0"/>
                <a:ea typeface="+mn-ea"/>
                <a:cs typeface="Arial" charset="0"/>
              </a:rPr>
              <a:t>E-mail, e-commerce, and other online resources allow organizations (employers, governments, and businesses) to get data about people’s Internet behavior. Applications that return individualized responses require that information be collected about the individual, but at the same time proper respect for the privacy and dignity of employees, citizens, and customers should be observed. It’s a delicate balancing act.</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Information privacy legislation gives individuals the right to know what data have been collected about them and to correct any errors in those data. As the amount of data exchanged continues to grow, the need is also growing to develop</a:t>
            </a:r>
          </a:p>
          <a:p>
            <a:r>
              <a:rPr lang="en-US" sz="1200" b="0" i="0" u="none" strike="noStrike" kern="1200" baseline="0" dirty="0" smtClean="0">
                <a:solidFill>
                  <a:schemeClr val="tx1"/>
                </a:solidFill>
                <a:latin typeface="Times New Roman" pitchFamily="18" charset="0"/>
                <a:ea typeface="+mn-ea"/>
                <a:cs typeface="Arial" charset="0"/>
              </a:rPr>
              <a:t>adequate data protection.</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W3C’s Platform for Privacy Preferences (P3P) standard communicates a Web site’s stated privacy policies and compare that statement with the user’s own policy preferences. P3P uses XML code on Web site servers that can be fetched automatically by any browser or plug-in equipped for P3P.</a:t>
            </a:r>
            <a:endParaRPr lang="en-US" altLang="en-US" dirty="0" smtClean="0"/>
          </a:p>
        </p:txBody>
      </p:sp>
    </p:spTree>
    <p:extLst>
      <p:ext uri="{BB962C8B-B14F-4D97-AF65-F5344CB8AC3E}">
        <p14:creationId xmlns:p14="http://schemas.microsoft.com/office/powerpoint/2010/main" val="2149014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All of these are DBMS features that enable a DBA</a:t>
            </a:r>
            <a:r>
              <a:rPr lang="en-US" altLang="en-US" baseline="0" dirty="0" smtClean="0"/>
              <a:t> to implement data security in an organization’s database. We’ll discuss these in the next few slides.</a:t>
            </a:r>
            <a:endParaRPr lang="en-US" altLang="en-US" dirty="0" smtClean="0"/>
          </a:p>
        </p:txBody>
      </p:sp>
    </p:spTree>
    <p:extLst>
      <p:ext uri="{BB962C8B-B14F-4D97-AF65-F5344CB8AC3E}">
        <p14:creationId xmlns:p14="http://schemas.microsoft.com/office/powerpoint/2010/main" val="2263149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We discussed Views in</a:t>
            </a:r>
            <a:r>
              <a:rPr lang="en-US" altLang="en-US" baseline="0" dirty="0" smtClean="0"/>
              <a:t> chapter 7. We can set access privileges on these views to control which users get to see which aspects of the database. </a:t>
            </a:r>
          </a:p>
          <a:p>
            <a:pPr eaLnBrk="1" hangingPunct="1"/>
            <a:endParaRPr lang="en-US" altLang="en-US" baseline="0" dirty="0" smtClean="0"/>
          </a:p>
          <a:p>
            <a:pPr eaLnBrk="1" hangingPunct="1"/>
            <a:r>
              <a:rPr lang="en-US" altLang="en-US" baseline="0" dirty="0" smtClean="0"/>
              <a:t>As you can see, the integrity controls discussed in chapter 4 also serve a security purpose.</a:t>
            </a:r>
            <a:endParaRPr lang="en-US" altLang="en-US" dirty="0" smtClean="0"/>
          </a:p>
        </p:txBody>
      </p:sp>
    </p:spTree>
    <p:extLst>
      <p:ext uri="{BB962C8B-B14F-4D97-AF65-F5344CB8AC3E}">
        <p14:creationId xmlns:p14="http://schemas.microsoft.com/office/powerpoint/2010/main" val="1516647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Authorization rules grant subjects</a:t>
            </a:r>
            <a:r>
              <a:rPr lang="en-US" altLang="en-US" baseline="0" dirty="0" smtClean="0"/>
              <a:t> access to objects, specifying which actions and constraints govern the subjects’ access.</a:t>
            </a:r>
            <a:endParaRPr lang="en-US" altLang="en-US" dirty="0" smtClean="0"/>
          </a:p>
          <a:p>
            <a:pPr eaLnBrk="1" hangingPunct="1"/>
            <a:endParaRPr lang="en-US" altLang="en-US" dirty="0" smtClean="0"/>
          </a:p>
          <a:p>
            <a:pPr eaLnBrk="1" hangingPunct="1"/>
            <a:endParaRPr lang="en-US" altLang="en-US" dirty="0" smtClean="0"/>
          </a:p>
          <a:p>
            <a:pPr eaLnBrk="1" hangingPunct="1"/>
            <a:r>
              <a:rPr lang="en-US" altLang="en-US" dirty="0" smtClean="0"/>
              <a:t>Subjects</a:t>
            </a:r>
            <a:r>
              <a:rPr lang="en-US" altLang="en-US" baseline="0" dirty="0" smtClean="0"/>
              <a:t> are users or groups of users. Objects are entities in the database. Actions are the types of DML commands permitted for a given subject on a given object (SELECT, INSERT, UPDATE, DELETE). And these actions can be further constrained, based on the authorization rule.</a:t>
            </a:r>
          </a:p>
          <a:p>
            <a:pPr eaLnBrk="1" hangingPunct="1"/>
            <a:endParaRPr lang="en-US" altLang="en-US" baseline="0" dirty="0" smtClean="0"/>
          </a:p>
          <a:p>
            <a:pPr eaLnBrk="1" hangingPunct="1"/>
            <a:r>
              <a:rPr lang="en-US" altLang="en-US" baseline="0" dirty="0" smtClean="0"/>
              <a:t>All of these are available to the DBA to control via the DBMS software.</a:t>
            </a:r>
          </a:p>
          <a:p>
            <a:pPr eaLnBrk="1" hangingPunct="1"/>
            <a:endParaRPr lang="en-US" altLang="en-US" baseline="0" dirty="0" smtClean="0"/>
          </a:p>
          <a:p>
            <a:pPr eaLnBrk="1" hangingPunct="1"/>
            <a:r>
              <a:rPr lang="en-US" altLang="en-US" baseline="0" dirty="0" smtClean="0"/>
              <a:t>Here we see these rules expressed as an </a:t>
            </a:r>
            <a:r>
              <a:rPr lang="en-US" altLang="en-US" b="1" baseline="0" dirty="0" smtClean="0"/>
              <a:t>authorization matrix</a:t>
            </a:r>
            <a:r>
              <a:rPr lang="en-US" altLang="en-US" baseline="0" dirty="0" smtClean="0"/>
              <a:t>.</a:t>
            </a:r>
            <a:endParaRPr lang="en-US" altLang="en-US" dirty="0" smtClean="0"/>
          </a:p>
        </p:txBody>
      </p:sp>
    </p:spTree>
    <p:extLst>
      <p:ext uri="{BB962C8B-B14F-4D97-AF65-F5344CB8AC3E}">
        <p14:creationId xmlns:p14="http://schemas.microsoft.com/office/powerpoint/2010/main" val="2386865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These </a:t>
            </a:r>
            <a:r>
              <a:rPr lang="en-US" altLang="en-US" b="1" dirty="0" smtClean="0"/>
              <a:t>authorization</a:t>
            </a:r>
            <a:r>
              <a:rPr lang="en-US" altLang="en-US" b="1" baseline="0" dirty="0" smtClean="0"/>
              <a:t> tables </a:t>
            </a:r>
            <a:r>
              <a:rPr lang="en-US" altLang="en-US" dirty="0" smtClean="0"/>
              <a:t>are simplified representations of authorization</a:t>
            </a:r>
            <a:r>
              <a:rPr lang="en-US" altLang="en-US" baseline="0" dirty="0" smtClean="0"/>
              <a:t> rules. </a:t>
            </a:r>
            <a:r>
              <a:rPr lang="en-US" altLang="en-US" dirty="0" smtClean="0"/>
              <a:t> One is</a:t>
            </a:r>
            <a:r>
              <a:rPr lang="en-US" altLang="en-US" baseline="0" dirty="0" smtClean="0"/>
              <a:t> for subjects and the other is for objects. </a:t>
            </a:r>
          </a:p>
          <a:p>
            <a:pPr eaLnBrk="1" hangingPunct="1"/>
            <a:endParaRPr lang="en-US" altLang="en-US" baseline="0" dirty="0" smtClean="0"/>
          </a:p>
          <a:p>
            <a:pPr eaLnBrk="1" hangingPunct="1"/>
            <a:r>
              <a:rPr lang="en-US" altLang="en-US" baseline="0" dirty="0" smtClean="0"/>
              <a:t>The key idea in both authorization matrices and authorization tables is that you are  controlling who gets what kind of access to which data elements.</a:t>
            </a:r>
            <a:endParaRPr lang="en-US" altLang="en-US" dirty="0" smtClean="0"/>
          </a:p>
        </p:txBody>
      </p:sp>
    </p:spTree>
    <p:extLst>
      <p:ext uri="{BB962C8B-B14F-4D97-AF65-F5344CB8AC3E}">
        <p14:creationId xmlns:p14="http://schemas.microsoft.com/office/powerpoint/2010/main" val="124774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149344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Some DBMS products include encryption routines that automatically encode sensitive data when they are stored or transmitted over communications channels. For example, encryption is commonly used in electronic funds transfer (EFT) systems. Other DBMS products provide exits that allow users to code their own encryption routines</a:t>
            </a:r>
            <a:endParaRPr lang="en-US" altLang="en-US" dirty="0" smtClean="0"/>
          </a:p>
        </p:txBody>
      </p:sp>
    </p:spTree>
    <p:extLst>
      <p:ext uri="{BB962C8B-B14F-4D97-AF65-F5344CB8AC3E}">
        <p14:creationId xmlns:p14="http://schemas.microsoft.com/office/powerpoint/2010/main" val="3142921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smtClean="0"/>
              <a:t>Authentication</a:t>
            </a:r>
            <a:r>
              <a:rPr lang="en-US" altLang="en-US" dirty="0" smtClean="0"/>
              <a:t> is not the same as </a:t>
            </a:r>
            <a:r>
              <a:rPr lang="en-US" altLang="en-US" b="1" dirty="0" smtClean="0"/>
              <a:t>authorization</a:t>
            </a:r>
            <a:r>
              <a:rPr lang="en-US" altLang="en-US" dirty="0" smtClean="0"/>
              <a:t>. Authorization rules specify who has what access rights to what</a:t>
            </a:r>
            <a:r>
              <a:rPr lang="en-US" altLang="en-US" baseline="0" dirty="0" smtClean="0"/>
              <a:t> data elements. Authentication schemes are means of ensuring that a user is who he or she claims to be. </a:t>
            </a:r>
          </a:p>
          <a:p>
            <a:pPr eaLnBrk="1" hangingPunct="1"/>
            <a:endParaRPr lang="en-US" altLang="en-US" baseline="0" dirty="0" smtClean="0"/>
          </a:p>
          <a:p>
            <a:pPr eaLnBrk="1" hangingPunct="1"/>
            <a:r>
              <a:rPr lang="en-US" altLang="en-US" baseline="0" dirty="0" smtClean="0"/>
              <a:t>Obviously passwords are the first line of defense, but these are imperfect. It’s hard to remember multiple complex passwords, so people tend to simplify them, or worse, write them down.</a:t>
            </a:r>
            <a:endParaRPr lang="en-US" altLang="en-US" dirty="0" smtClean="0"/>
          </a:p>
        </p:txBody>
      </p:sp>
    </p:spTree>
    <p:extLst>
      <p:ext uri="{BB962C8B-B14F-4D97-AF65-F5344CB8AC3E}">
        <p14:creationId xmlns:p14="http://schemas.microsoft.com/office/powerpoint/2010/main" val="104951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Smart cards, biometric, and combinations are some current means of improving</a:t>
            </a:r>
            <a:r>
              <a:rPr lang="en-US" altLang="en-US" baseline="0" dirty="0" smtClean="0"/>
              <a:t> authentication.</a:t>
            </a:r>
            <a:endParaRPr lang="en-US" altLang="en-US" dirty="0" smtClean="0"/>
          </a:p>
        </p:txBody>
      </p:sp>
    </p:spTree>
    <p:extLst>
      <p:ext uri="{BB962C8B-B14F-4D97-AF65-F5344CB8AC3E}">
        <p14:creationId xmlns:p14="http://schemas.microsoft.com/office/powerpoint/2010/main" val="3371520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In chapter 10, we discussed Sarbanes-Oxley in terms of data quality (</a:t>
            </a:r>
            <a:r>
              <a:rPr lang="en-US" sz="1200" b="0" i="0" u="none" strike="noStrike" kern="1200" baseline="0" dirty="0" smtClean="0">
                <a:solidFill>
                  <a:schemeClr val="tx1"/>
                </a:solidFill>
                <a:latin typeface="Times New Roman" pitchFamily="18" charset="0"/>
                <a:ea typeface="+mn-ea"/>
                <a:cs typeface="Arial" charset="0"/>
              </a:rPr>
              <a:t>accuracy, timeliness, and consistency). SOX is also highly relevant for security-related compliance.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DA and DBA roles are important in this effort.</a:t>
            </a:r>
            <a:endParaRPr lang="en-US" dirty="0"/>
          </a:p>
        </p:txBody>
      </p:sp>
    </p:spTree>
    <p:extLst>
      <p:ext uri="{BB962C8B-B14F-4D97-AF65-F5344CB8AC3E}">
        <p14:creationId xmlns:p14="http://schemas.microsoft.com/office/powerpoint/2010/main" val="2369651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Segregation of duties helps to ensure that no one person has inordinate authority and power over</a:t>
            </a:r>
            <a:r>
              <a:rPr lang="en-US" baseline="0" dirty="0" smtClean="0"/>
              <a:t> the system. </a:t>
            </a:r>
            <a:endParaRPr lang="en-US" dirty="0"/>
          </a:p>
        </p:txBody>
      </p:sp>
    </p:spTree>
    <p:extLst>
      <p:ext uri="{BB962C8B-B14F-4D97-AF65-F5344CB8AC3E}">
        <p14:creationId xmlns:p14="http://schemas.microsoft.com/office/powerpoint/2010/main" val="2912707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Security</a:t>
            </a:r>
            <a:r>
              <a:rPr lang="en-US" baseline="0" dirty="0" smtClean="0"/>
              <a:t> requires the cooperation of employees, so training and smart hiring is important. Physical access is the means by which employees interact with the system, so these means must also be protected.</a:t>
            </a:r>
            <a:endParaRPr lang="en-US" dirty="0"/>
          </a:p>
        </p:txBody>
      </p:sp>
    </p:spTree>
    <p:extLst>
      <p:ext uri="{BB962C8B-B14F-4D97-AF65-F5344CB8AC3E}">
        <p14:creationId xmlns:p14="http://schemas.microsoft.com/office/powerpoint/2010/main" val="3857061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9494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Sometimes data is lost or damaged, so DBMS systems include facilities for recovering from this lost. Generally this involves backing</a:t>
            </a:r>
            <a:r>
              <a:rPr lang="en-US" altLang="en-US" baseline="0" dirty="0" smtClean="0"/>
              <a:t> data up and allowing it to be restored.</a:t>
            </a:r>
            <a:endParaRPr lang="en-US" altLang="en-US" dirty="0" smtClean="0"/>
          </a:p>
        </p:txBody>
      </p:sp>
    </p:spTree>
    <p:extLst>
      <p:ext uri="{BB962C8B-B14F-4D97-AF65-F5344CB8AC3E}">
        <p14:creationId xmlns:p14="http://schemas.microsoft.com/office/powerpoint/2010/main" val="3273446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We’ll talk more about the mechanics of backup-and-recovery</a:t>
            </a:r>
            <a:r>
              <a:rPr lang="en-US" altLang="en-US" baseline="0" dirty="0" smtClean="0"/>
              <a:t> shortly.</a:t>
            </a:r>
            <a:endParaRPr lang="en-US" altLang="en-US" dirty="0" smtClean="0"/>
          </a:p>
        </p:txBody>
      </p:sp>
    </p:spTree>
    <p:extLst>
      <p:ext uri="{BB962C8B-B14F-4D97-AF65-F5344CB8AC3E}">
        <p14:creationId xmlns:p14="http://schemas.microsoft.com/office/powerpoint/2010/main" val="3158310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Actually, the recover process requires both the backup</a:t>
            </a:r>
            <a:r>
              <a:rPr lang="en-US" altLang="en-US" baseline="0" dirty="0" smtClean="0"/>
              <a:t> snapshot and the change log, as we’ll see shortly. </a:t>
            </a:r>
            <a:endParaRPr lang="en-US" altLang="en-US" dirty="0" smtClean="0"/>
          </a:p>
        </p:txBody>
      </p:sp>
    </p:spTree>
    <p:extLst>
      <p:ext uri="{BB962C8B-B14F-4D97-AF65-F5344CB8AC3E}">
        <p14:creationId xmlns:p14="http://schemas.microsoft.com/office/powerpoint/2010/main" val="3416158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Many of these conditions put an organization at risk for failing to comply with regulations, such as the Sarbanes-Oxley Act (SOX), the Health Insurance Portability and Accountability Act (HIPAA), and the Gramm-Leach-Bliley Act for adequate internal controls and procedures in support of financial control, data transparency, and data privacy. We talked about these issues in chapter 10.</a:t>
            </a:r>
            <a:endParaRPr lang="en-US" dirty="0"/>
          </a:p>
        </p:txBody>
      </p:sp>
    </p:spTree>
    <p:extLst>
      <p:ext uri="{BB962C8B-B14F-4D97-AF65-F5344CB8AC3E}">
        <p14:creationId xmlns:p14="http://schemas.microsoft.com/office/powerpoint/2010/main" val="1441539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Imagine that the database was last backed up</a:t>
            </a:r>
            <a:r>
              <a:rPr lang="en-US" altLang="en-US" baseline="0" dirty="0" smtClean="0"/>
              <a:t> on Sunday at midnight. This means the we need all transaction/change log entries since Sunday at midnight in order to bring it up to date. We start with the backup and then repeat the database changes.</a:t>
            </a:r>
          </a:p>
          <a:p>
            <a:pPr eaLnBrk="1" hangingPunct="1"/>
            <a:endParaRPr lang="en-US" altLang="en-US" baseline="0" dirty="0" smtClean="0"/>
          </a:p>
          <a:p>
            <a:pPr eaLnBrk="1" hangingPunct="1"/>
            <a:r>
              <a:rPr lang="en-US" altLang="en-US" baseline="0" dirty="0" smtClean="0"/>
              <a:t>Note the difference between the transaction log and the database change log. We will see that transaction logs are use for one form of recovery (restore/rerun) and database change logs are used for another (forward recovery).</a:t>
            </a:r>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684667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database</a:t>
            </a:r>
            <a:r>
              <a:rPr lang="en-US" altLang="en-US" baseline="0" dirty="0" smtClean="0"/>
              <a:t> needs to be in a quiet state in order for backup to occur. </a:t>
            </a:r>
          </a:p>
          <a:p>
            <a:pPr eaLnBrk="1" hangingPunct="1"/>
            <a:endParaRPr lang="en-US" altLang="en-US" baseline="0" dirty="0" smtClean="0"/>
          </a:p>
          <a:p>
            <a:r>
              <a:rPr lang="en-US" sz="1200" b="0" i="0" u="none" strike="noStrike" kern="1200" baseline="0" dirty="0" smtClean="0">
                <a:solidFill>
                  <a:schemeClr val="tx1"/>
                </a:solidFill>
                <a:latin typeface="Times New Roman" pitchFamily="18" charset="0"/>
                <a:ea typeface="+mn-ea"/>
                <a:cs typeface="Arial" charset="0"/>
              </a:rPr>
              <a:t>A DBMS may perform checkpoints automatically (which is preferred) or in response to commands in user application programs. Checkpoints should be taken frequently (say, several times an hour).</a:t>
            </a:r>
            <a:endParaRPr lang="en-US" altLang="en-US" dirty="0" smtClean="0"/>
          </a:p>
        </p:txBody>
      </p:sp>
    </p:spTree>
    <p:extLst>
      <p:ext uri="{BB962C8B-B14F-4D97-AF65-F5344CB8AC3E}">
        <p14:creationId xmlns:p14="http://schemas.microsoft.com/office/powerpoint/2010/main" val="3895076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666638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ACID is kind of a mantra when it comes to relational database management. This isn’t true for all data sources, however. For example, most XML data that is exchanged over the internet is not ACID compliant. For ensuring data integrity in transaction processing systems,</a:t>
            </a:r>
            <a:r>
              <a:rPr lang="en-US" altLang="en-US" baseline="0" dirty="0" smtClean="0"/>
              <a:t> though, ACID is essential.</a:t>
            </a:r>
            <a:endParaRPr lang="en-US" altLang="en-US" dirty="0" smtClean="0"/>
          </a:p>
        </p:txBody>
      </p:sp>
    </p:spTree>
    <p:extLst>
      <p:ext uri="{BB962C8B-B14F-4D97-AF65-F5344CB8AC3E}">
        <p14:creationId xmlns:p14="http://schemas.microsoft.com/office/powerpoint/2010/main" val="2470260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Rollback is the typical means of cancelling</a:t>
            </a:r>
            <a:r>
              <a:rPr lang="en-US" altLang="en-US" baseline="0" dirty="0" smtClean="0"/>
              <a:t> transactions when there is an error in the insert/update/deletes. Recall that we talked about atomic transactions in chapter 7. At that time, we encountered the ROLLBACK SQL command.</a:t>
            </a:r>
            <a:endParaRPr lang="en-US" altLang="en-US" dirty="0" smtClean="0"/>
          </a:p>
        </p:txBody>
      </p:sp>
    </p:spTree>
    <p:extLst>
      <p:ext uri="{BB962C8B-B14F-4D97-AF65-F5344CB8AC3E}">
        <p14:creationId xmlns:p14="http://schemas.microsoft.com/office/powerpoint/2010/main" val="4227607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approach is an alternative to restore/rerun. It is much faster and doesn’t require the</a:t>
            </a:r>
            <a:r>
              <a:rPr lang="en-US" altLang="en-US" baseline="0" dirty="0" smtClean="0"/>
              <a:t> use of the transaction log and repetition of transactions. Instead, it makes use of database change log. Of course, this requires more up-front activity (maintaining the database change log in addition to the transaction log). But the actual recovery itself, if needed, runs much faster and with more accuracy.</a:t>
            </a:r>
            <a:endParaRPr lang="en-US" altLang="en-US" dirty="0" smtClean="0"/>
          </a:p>
        </p:txBody>
      </p:sp>
    </p:spTree>
    <p:extLst>
      <p:ext uri="{BB962C8B-B14F-4D97-AF65-F5344CB8AC3E}">
        <p14:creationId xmlns:p14="http://schemas.microsoft.com/office/powerpoint/2010/main" val="28565173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a:t>
            </a:r>
            <a:r>
              <a:rPr lang="en-US" altLang="en-US" baseline="0" dirty="0" smtClean="0"/>
              <a:t> table shows several types of failures and the best recovery techniques to use. Notice that reprocessing transactions is never a preferred option. Notice also all these are possible because of disk mirroring, backups, and the maintenance of transaction and database change logs. All of these are techniques to make the database “fault tolerant”. </a:t>
            </a:r>
            <a:endParaRPr lang="en-US" altLang="en-US" dirty="0" smtClean="0"/>
          </a:p>
        </p:txBody>
      </p:sp>
    </p:spTree>
    <p:extLst>
      <p:ext uri="{BB962C8B-B14F-4D97-AF65-F5344CB8AC3E}">
        <p14:creationId xmlns:p14="http://schemas.microsoft.com/office/powerpoint/2010/main" val="3401676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We’re going to see that multi-user</a:t>
            </a:r>
            <a:r>
              <a:rPr lang="en-US" altLang="en-US" baseline="0" dirty="0" smtClean="0"/>
              <a:t> environments add some complexity. The lost update problem is one reason. But, as we’ll see, solving the lost update problem could lead to another problem, called </a:t>
            </a:r>
            <a:r>
              <a:rPr lang="en-US" altLang="en-US" b="1" baseline="0" dirty="0" smtClean="0"/>
              <a:t>deadlock</a:t>
            </a:r>
            <a:r>
              <a:rPr lang="en-US" altLang="en-US" baseline="0" dirty="0" smtClean="0"/>
              <a:t>. We’ll explore these in the next few slides.</a:t>
            </a:r>
            <a:endParaRPr lang="en-US" altLang="en-US" dirty="0" smtClean="0"/>
          </a:p>
        </p:txBody>
      </p:sp>
    </p:spTree>
    <p:extLst>
      <p:ext uri="{BB962C8B-B14F-4D97-AF65-F5344CB8AC3E}">
        <p14:creationId xmlns:p14="http://schemas.microsoft.com/office/powerpoint/2010/main" val="3192673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So, the idea here is that if two</a:t>
            </a:r>
            <a:r>
              <a:rPr lang="en-US" altLang="en-US" baseline="0" dirty="0" smtClean="0"/>
              <a:t> programs can read and write to the same record at the same time, then one may “step on the other”, thereby negating the effect of one program.</a:t>
            </a:r>
          </a:p>
          <a:p>
            <a:pPr eaLnBrk="1" hangingPunct="1"/>
            <a:endParaRPr lang="en-US" altLang="en-US" baseline="0" dirty="0" smtClean="0"/>
          </a:p>
          <a:p>
            <a:pPr eaLnBrk="1" hangingPunct="1"/>
            <a:r>
              <a:rPr lang="en-US" altLang="en-US" baseline="0" dirty="0" smtClean="0"/>
              <a:t>How do we prevent this? Through </a:t>
            </a:r>
            <a:r>
              <a:rPr lang="en-US" altLang="en-US" b="1" baseline="0" dirty="0" smtClean="0"/>
              <a:t>locking</a:t>
            </a:r>
            <a:r>
              <a:rPr lang="en-US" altLang="en-US" baseline="0" dirty="0" smtClean="0"/>
              <a:t>. Let’s talk about that next.</a:t>
            </a:r>
            <a:endParaRPr lang="en-US" altLang="en-US" dirty="0" smtClean="0"/>
          </a:p>
        </p:txBody>
      </p:sp>
    </p:spTree>
    <p:extLst>
      <p:ext uri="{BB962C8B-B14F-4D97-AF65-F5344CB8AC3E}">
        <p14:creationId xmlns:p14="http://schemas.microsoft.com/office/powerpoint/2010/main" val="2418520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idea here is to accomplish serializability. This is usually done via locking. </a:t>
            </a:r>
          </a:p>
        </p:txBody>
      </p:sp>
    </p:spTree>
    <p:extLst>
      <p:ext uri="{BB962C8B-B14F-4D97-AF65-F5344CB8AC3E}">
        <p14:creationId xmlns:p14="http://schemas.microsoft.com/office/powerpoint/2010/main" val="2362183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These are two different roles. One is more managerial and the other is more technical.</a:t>
            </a:r>
          </a:p>
        </p:txBody>
      </p:sp>
    </p:spTree>
    <p:extLst>
      <p:ext uri="{BB962C8B-B14F-4D97-AF65-F5344CB8AC3E}">
        <p14:creationId xmlns:p14="http://schemas.microsoft.com/office/powerpoint/2010/main" val="1546210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 you can see from this figure, locking</a:t>
            </a:r>
            <a:r>
              <a:rPr lang="en-US" altLang="en-US" baseline="0" dirty="0" smtClean="0"/>
              <a:t> helps to alleviate the lost update problem. You can lock at the table level or at the record level, and you can lock for updates only or updates plus queries. There are SQL commands for locking, and most DBMSs adopt a default locking (e.g. record level for updates) mechanism. </a:t>
            </a:r>
            <a:endParaRPr lang="en-US" altLang="en-US" dirty="0" smtClean="0"/>
          </a:p>
        </p:txBody>
      </p:sp>
    </p:spTree>
    <p:extLst>
      <p:ext uri="{BB962C8B-B14F-4D97-AF65-F5344CB8AC3E}">
        <p14:creationId xmlns:p14="http://schemas.microsoft.com/office/powerpoint/2010/main" val="21889282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So, here we see details of the types and</a:t>
            </a:r>
            <a:r>
              <a:rPr lang="en-US" altLang="en-US" baseline="0" dirty="0" smtClean="0"/>
              <a:t> levels of locks. </a:t>
            </a:r>
            <a:endParaRPr lang="en-US" altLang="en-US" dirty="0" smtClean="0"/>
          </a:p>
        </p:txBody>
      </p:sp>
    </p:spTree>
    <p:extLst>
      <p:ext uri="{BB962C8B-B14F-4D97-AF65-F5344CB8AC3E}">
        <p14:creationId xmlns:p14="http://schemas.microsoft.com/office/powerpoint/2010/main" val="26084701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a:t>
            </a:r>
            <a:r>
              <a:rPr lang="en-US" altLang="en-US" baseline="0" dirty="0" smtClean="0"/>
              <a:t> problem with locking is that it can lead to a situation called “deadlock”. If one program has resource A locked and wants resource B, while at the same time another program has resource B locked and wants resource A, you have a deadlock. Neither can proceed until the other releases the resource it wants. So, they are both stuck. </a:t>
            </a:r>
          </a:p>
          <a:p>
            <a:pPr eaLnBrk="1" hangingPunct="1"/>
            <a:endParaRPr lang="en-US" altLang="en-US" dirty="0" smtClean="0"/>
          </a:p>
        </p:txBody>
      </p:sp>
    </p:spTree>
    <p:extLst>
      <p:ext uri="{BB962C8B-B14F-4D97-AF65-F5344CB8AC3E}">
        <p14:creationId xmlns:p14="http://schemas.microsoft.com/office/powerpoint/2010/main" val="21099715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are two main approaches to dealing with deadlock. One is to try and prevent it from happening in the first place, and this can get pretty</a:t>
            </a:r>
            <a:r>
              <a:rPr lang="en-US" altLang="en-US" baseline="0" dirty="0" smtClean="0"/>
              <a:t> complications.</a:t>
            </a:r>
          </a:p>
          <a:p>
            <a:pPr eaLnBrk="1" hangingPunct="1"/>
            <a:endParaRPr lang="en-US" altLang="en-US" baseline="0" dirty="0" smtClean="0"/>
          </a:p>
          <a:p>
            <a:pPr eaLnBrk="1" hangingPunct="1"/>
            <a:r>
              <a:rPr lang="en-US" altLang="en-US" baseline="0" dirty="0" smtClean="0"/>
              <a:t>A second is to just deal with it when it happens. Deadlock is not a very frequent occurrence, so if you can quickly resolve it, this is as good as preventing it in the first place.</a:t>
            </a:r>
            <a:endParaRPr lang="en-US" altLang="en-US" dirty="0" smtClean="0"/>
          </a:p>
        </p:txBody>
      </p:sp>
    </p:spTree>
    <p:extLst>
      <p:ext uri="{BB962C8B-B14F-4D97-AF65-F5344CB8AC3E}">
        <p14:creationId xmlns:p14="http://schemas.microsoft.com/office/powerpoint/2010/main" val="33600697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Versioning is an alternative to locking. You won’t have deadlock, but you may require an application to redo its transaction.</a:t>
            </a:r>
          </a:p>
          <a:p>
            <a:pPr eaLnBrk="1" hangingPunct="1"/>
            <a:endParaRPr lang="en-US" altLang="en-US" dirty="0" smtClean="0"/>
          </a:p>
          <a:p>
            <a:pPr eaLnBrk="1" hangingPunct="1"/>
            <a:r>
              <a:rPr lang="en-US" altLang="en-US" dirty="0" smtClean="0"/>
              <a:t>The assumption here is that simultaneous</a:t>
            </a:r>
            <a:r>
              <a:rPr lang="en-US" altLang="en-US" baseline="0" dirty="0" smtClean="0"/>
              <a:t> updates aren’t going to happen that often. There versioning could be considered to be “optimistic” concurrency control, whereas locking is “pessimistic” concurrency control.</a:t>
            </a:r>
            <a:endParaRPr lang="en-US" altLang="en-US" dirty="0" smtClean="0"/>
          </a:p>
        </p:txBody>
      </p:sp>
    </p:spTree>
    <p:extLst>
      <p:ext uri="{BB962C8B-B14F-4D97-AF65-F5344CB8AC3E}">
        <p14:creationId xmlns:p14="http://schemas.microsoft.com/office/powerpoint/2010/main" val="38379177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a:t>
            </a:r>
            <a:r>
              <a:rPr lang="en-US" altLang="en-US" baseline="0" dirty="0" smtClean="0"/>
              <a:t> we see the result of versioning. If John’s transaction begins before Marsha’s transaction, then Marsha needs to redo hers. </a:t>
            </a:r>
          </a:p>
          <a:p>
            <a:pPr eaLnBrk="1" hangingPunct="1"/>
            <a:endParaRPr lang="en-US" altLang="en-US" baseline="0" dirty="0" smtClean="0"/>
          </a:p>
          <a:p>
            <a:pPr eaLnBrk="1" hangingPunct="1"/>
            <a:r>
              <a:rPr lang="en-US" altLang="en-US" baseline="0" dirty="0" smtClean="0"/>
              <a:t>Note that with versioning, you’re not going to encounter deadlock.</a:t>
            </a:r>
            <a:endParaRPr lang="en-US" altLang="en-US" dirty="0" smtClean="0"/>
          </a:p>
        </p:txBody>
      </p:sp>
    </p:spTree>
    <p:extLst>
      <p:ext uri="{BB962C8B-B14F-4D97-AF65-F5344CB8AC3E}">
        <p14:creationId xmlns:p14="http://schemas.microsoft.com/office/powerpoint/2010/main" val="35394412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“Data</a:t>
            </a:r>
            <a:r>
              <a:rPr lang="en-US" altLang="en-US" baseline="0" dirty="0" smtClean="0"/>
              <a:t> dictionary” is an older term. “Repository” is a newer term.</a:t>
            </a:r>
          </a:p>
          <a:p>
            <a:pPr eaLnBrk="1" hangingPunct="1"/>
            <a:endParaRPr lang="en-US" altLang="en-US" baseline="0" dirty="0" smtClean="0"/>
          </a:p>
          <a:p>
            <a:pPr eaLnBrk="1" hangingPunct="1"/>
            <a:r>
              <a:rPr lang="en-US" altLang="en-US" baseline="0" dirty="0" smtClean="0"/>
              <a:t>All of this is about the representation and maintenance of </a:t>
            </a:r>
            <a:r>
              <a:rPr lang="en-US" altLang="en-US" b="1" baseline="0" dirty="0" smtClean="0"/>
              <a:t>metadata</a:t>
            </a:r>
            <a:r>
              <a:rPr lang="en-US" altLang="en-US" baseline="0" dirty="0" smtClean="0"/>
              <a:t>. This is another important task for DAs and DBAs.</a:t>
            </a:r>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20544480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Everything has an architecture,</a:t>
            </a:r>
            <a:r>
              <a:rPr lang="en-US" altLang="en-US" baseline="0" dirty="0" smtClean="0"/>
              <a:t> including metadata management. DBAs and DWAs use Repository Engine tools to administer the organization’s metadata.</a:t>
            </a:r>
          </a:p>
        </p:txBody>
      </p:sp>
    </p:spTree>
    <p:extLst>
      <p:ext uri="{BB962C8B-B14F-4D97-AF65-F5344CB8AC3E}">
        <p14:creationId xmlns:p14="http://schemas.microsoft.com/office/powerpoint/2010/main" val="35082087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50938" y="692150"/>
            <a:ext cx="4556125" cy="3416300"/>
          </a:xfrm>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This is another technical task performed by DBAs (an</a:t>
            </a:r>
            <a:r>
              <a:rPr lang="en-US" altLang="en-US" baseline="0" dirty="0" smtClean="0"/>
              <a:t>d other system administrators). </a:t>
            </a:r>
            <a:endParaRPr lang="en-US" altLang="en-US" dirty="0" smtClean="0"/>
          </a:p>
          <a:p>
            <a:endParaRPr lang="en-US" altLang="en-US" dirty="0" smtClean="0"/>
          </a:p>
          <a:p>
            <a:r>
              <a:rPr lang="en-US" altLang="en-US" dirty="0" smtClean="0"/>
              <a:t>Data archiving is </a:t>
            </a:r>
            <a:r>
              <a:rPr lang="en-US" altLang="en-US" sz="1200" b="0" i="0" u="none" strike="noStrike" kern="1200" baseline="0" dirty="0" smtClean="0">
                <a:solidFill>
                  <a:schemeClr val="tx1"/>
                </a:solidFill>
                <a:latin typeface="Times New Roman" pitchFamily="18" charset="0"/>
                <a:ea typeface="+mn-ea"/>
                <a:cs typeface="Arial" charset="0"/>
              </a:rPr>
              <a:t>t</a:t>
            </a:r>
            <a:r>
              <a:rPr lang="en-US" sz="1200" b="0" i="0" u="none" strike="noStrike" kern="1200" baseline="0" dirty="0" smtClean="0">
                <a:solidFill>
                  <a:schemeClr val="tx1"/>
                </a:solidFill>
                <a:latin typeface="Times New Roman" pitchFamily="18" charset="0"/>
                <a:ea typeface="+mn-ea"/>
                <a:cs typeface="Arial" charset="0"/>
              </a:rPr>
              <a:t>he process of moving inactive data to another storage location where it can be accessed when needed.</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Striping helps to reduce I/O contention and improve performance.</a:t>
            </a: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dirty="0" smtClean="0"/>
          </a:p>
        </p:txBody>
      </p:sp>
    </p:spTree>
    <p:extLst>
      <p:ext uri="{BB962C8B-B14F-4D97-AF65-F5344CB8AC3E}">
        <p14:creationId xmlns:p14="http://schemas.microsoft.com/office/powerpoint/2010/main" val="17688298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big mission of system administrators is to prevent downtime.</a:t>
            </a:r>
            <a:r>
              <a:rPr lang="en-US" baseline="0" dirty="0" smtClean="0"/>
              <a:t> Here’s why.</a:t>
            </a:r>
            <a:endParaRPr lang="en-US" dirty="0"/>
          </a:p>
        </p:txBody>
      </p:sp>
    </p:spTree>
    <p:extLst>
      <p:ext uri="{BB962C8B-B14F-4D97-AF65-F5344CB8AC3E}">
        <p14:creationId xmlns:p14="http://schemas.microsoft.com/office/powerpoint/2010/main" val="3249681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Many of these have to do with tasks related to governance. </a:t>
            </a:r>
          </a:p>
          <a:p>
            <a:pPr eaLnBrk="1" hangingPunct="1"/>
            <a:endParaRPr lang="en-US" altLang="en-US" dirty="0" smtClean="0"/>
          </a:p>
        </p:txBody>
      </p:sp>
    </p:spTree>
    <p:extLst>
      <p:ext uri="{BB962C8B-B14F-4D97-AF65-F5344CB8AC3E}">
        <p14:creationId xmlns:p14="http://schemas.microsoft.com/office/powerpoint/2010/main" val="1153607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System</a:t>
            </a:r>
            <a:r>
              <a:rPr lang="en-US" altLang="en-US" baseline="0" dirty="0" smtClean="0"/>
              <a:t> administrators are responsible for maximizing availability. Here are some of the things that they do to accomplish this.</a:t>
            </a:r>
            <a:endParaRPr lang="en-US" altLang="en-US" dirty="0" smtClean="0"/>
          </a:p>
        </p:txBody>
      </p:sp>
    </p:spTree>
    <p:extLst>
      <p:ext uri="{BB962C8B-B14F-4D97-AF65-F5344CB8AC3E}">
        <p14:creationId xmlns:p14="http://schemas.microsoft.com/office/powerpoint/2010/main" val="25028007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50938" y="692150"/>
            <a:ext cx="4556125" cy="3416300"/>
          </a:xfrm>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31436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 database administrator</a:t>
            </a:r>
            <a:r>
              <a:rPr lang="en-US" altLang="en-US" baseline="0" dirty="0" smtClean="0"/>
              <a:t> will typically use database administration tools for tuning, security management, and backup/recovery. These tools are also useful for logical and physical database design.</a:t>
            </a:r>
            <a:endParaRPr lang="en-US" altLang="en-US" dirty="0" smtClean="0"/>
          </a:p>
        </p:txBody>
      </p:sp>
    </p:spTree>
    <p:extLst>
      <p:ext uri="{BB962C8B-B14F-4D97-AF65-F5344CB8AC3E}">
        <p14:creationId xmlns:p14="http://schemas.microsoft.com/office/powerpoint/2010/main" val="3650176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Similar to DA and DBA roles, DWAs are involved in communicating with users about data needs, making performance and capacity decisions, and budgeting and planning.</a:t>
            </a:r>
          </a:p>
          <a:p>
            <a:pPr eaLnBrk="1" hangingPunct="1"/>
            <a:endParaRPr lang="en-US" altLang="en-US" dirty="0" smtClean="0"/>
          </a:p>
          <a:p>
            <a:pPr eaLnBrk="1" hangingPunct="1"/>
            <a:r>
              <a:rPr lang="en-US" altLang="en-US" dirty="0" smtClean="0"/>
              <a:t>The term “corporate information factory” was coined by data warehouse pioneer Bill </a:t>
            </a:r>
            <a:r>
              <a:rPr lang="en-US" altLang="en-US" dirty="0" err="1" smtClean="0"/>
              <a:t>Inmon</a:t>
            </a:r>
            <a:r>
              <a:rPr lang="en-US" altLang="en-US" dirty="0" smtClean="0"/>
              <a:t>, referring to the dependent</a:t>
            </a:r>
            <a:r>
              <a:rPr lang="en-US" altLang="en-US" baseline="0" dirty="0" smtClean="0"/>
              <a:t> data mart (hub-and-spoke) architecture. The DWA role tends to be an enterprise-wise role, so this implies a centralized EDW architecture.</a:t>
            </a:r>
          </a:p>
          <a:p>
            <a:pPr eaLnBrk="1" hangingPunct="1"/>
            <a:endParaRPr lang="en-US" altLang="en-US" baseline="0" dirty="0" smtClean="0"/>
          </a:p>
          <a:p>
            <a:pPr eaLnBrk="1" hangingPunct="1"/>
            <a:r>
              <a:rPr lang="en-US" altLang="en-US" baseline="0" dirty="0" smtClean="0"/>
              <a:t>Whether the company emphasizes this approach or Kimball’s independent data marts, the architecture should be well-understood and supported, a task for the DWA</a:t>
            </a:r>
            <a:r>
              <a:rPr lang="en-US" altLang="en-US" dirty="0" smtClean="0"/>
              <a:t>. </a:t>
            </a:r>
          </a:p>
          <a:p>
            <a:pPr eaLnBrk="1" hangingPunct="1"/>
            <a:endParaRPr lang="en-US" altLang="en-US" dirty="0" smtClean="0"/>
          </a:p>
          <a:p>
            <a:r>
              <a:rPr lang="en-US" sz="1200" b="0" i="0" u="none" strike="noStrike" kern="1200" baseline="0" dirty="0" smtClean="0">
                <a:solidFill>
                  <a:schemeClr val="tx1"/>
                </a:solidFill>
                <a:latin typeface="Times New Roman" pitchFamily="18" charset="0"/>
                <a:ea typeface="+mn-ea"/>
                <a:cs typeface="Arial" charset="0"/>
              </a:rPr>
              <a:t>DWAs typically report through the IT unit of an organization but have strong relationships with other management of various business functions who need analytical decision support.</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Note that organizations may combine the DA, DBA, and DWA roles. </a:t>
            </a:r>
            <a:endParaRPr lang="en-US" altLang="en-US" dirty="0" smtClean="0"/>
          </a:p>
        </p:txBody>
      </p:sp>
    </p:spTree>
    <p:extLst>
      <p:ext uri="{BB962C8B-B14F-4D97-AF65-F5344CB8AC3E}">
        <p14:creationId xmlns:p14="http://schemas.microsoft.com/office/powerpoint/2010/main" val="2794506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An open source DBMS is free or nearly free database software whose source code is publicly available.</a:t>
            </a:r>
          </a:p>
          <a:p>
            <a:pPr eaLnBrk="1" hangingPunct="1"/>
            <a:endParaRPr lang="en-US" altLang="en-US" dirty="0" smtClean="0"/>
          </a:p>
          <a:p>
            <a:pPr eaLnBrk="1" hangingPunct="1"/>
            <a:r>
              <a:rPr lang="en-US" altLang="en-US" dirty="0" smtClean="0"/>
              <a:t>Recall from chapter 8 that Java and PHP are open source web application APIs. So, not surprisingly,</a:t>
            </a:r>
            <a:r>
              <a:rPr lang="en-US" altLang="en-US" baseline="0" dirty="0" smtClean="0"/>
              <a:t> applications using MySQL tend to involve PHP or Java programming, whereas applications involving SQL Server tend to be done using Microsoft’s proprietary .NET API. It’s not a hard-and-fast rule, but it’s the tendency.</a:t>
            </a:r>
            <a:endParaRPr lang="en-US" altLang="en-US" dirty="0" smtClean="0"/>
          </a:p>
        </p:txBody>
      </p:sp>
    </p:spTree>
    <p:extLst>
      <p:ext uri="{BB962C8B-B14F-4D97-AF65-F5344CB8AC3E}">
        <p14:creationId xmlns:p14="http://schemas.microsoft.com/office/powerpoint/2010/main" val="384991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Here’s a list of things to consider. This applies to all DBMS</a:t>
            </a:r>
            <a:r>
              <a:rPr lang="en-US" altLang="en-US" baseline="0" dirty="0" smtClean="0"/>
              <a:t> selection, but is especially relevant for open source, where you may find gaps in functionality and ease-of-use.</a:t>
            </a:r>
          </a:p>
          <a:p>
            <a:pPr eaLnBrk="1" hangingPunct="1"/>
            <a:endParaRPr lang="en-US" altLang="en-US" baseline="0" dirty="0" smtClean="0"/>
          </a:p>
          <a:p>
            <a:r>
              <a:rPr lang="en-US" sz="1200" b="0" i="0" u="none" strike="noStrike" kern="1200" baseline="0" dirty="0" smtClean="0">
                <a:solidFill>
                  <a:schemeClr val="tx1"/>
                </a:solidFill>
                <a:latin typeface="Times New Roman" pitchFamily="18" charset="0"/>
                <a:ea typeface="+mn-ea"/>
                <a:cs typeface="Arial" charset="0"/>
              </a:rPr>
              <a:t>Open source DBMSs are improving rapidly to include more powerful features, such as the transaction controls described later in this chapter, needed for mission-critical applications. Open source DBMSs are fully SQL compliant and run on most popular operating systems.</a:t>
            </a:r>
            <a:endParaRPr lang="en-US" altLang="en-US" dirty="0" smtClean="0"/>
          </a:p>
        </p:txBody>
      </p:sp>
    </p:spTree>
    <p:extLst>
      <p:ext uri="{BB962C8B-B14F-4D97-AF65-F5344CB8AC3E}">
        <p14:creationId xmlns:p14="http://schemas.microsoft.com/office/powerpoint/2010/main" val="78570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4CFB307-BF75-4D26-926F-EC583EA34CE1}" type="datetime1">
              <a:rPr lang="en-US" smtClean="0"/>
              <a:t>8/4/2015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19822970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1ABE3D12-88D7-4E3C-B6C4-0178F2C7E4DA}"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3391933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0A4BDFEF-BD2A-4A1B-A3D7-88782879C723}"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2883516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A35B0FD2-09B1-4070-B0E1-09580DFADE9E}" type="datetime1">
              <a:rPr lang="en-US" smtClean="0"/>
              <a:t>8/4/2015</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12</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12-</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7040502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4" name="Date Placeholder 24"/>
          <p:cNvSpPr>
            <a:spLocks noGrp="1"/>
          </p:cNvSpPr>
          <p:nvPr>
            <p:ph type="dt" sz="half" idx="10"/>
          </p:nvPr>
        </p:nvSpPr>
        <p:spPr/>
        <p:txBody>
          <a:bodyPr/>
          <a:lstStyle>
            <a:lvl1pPr>
              <a:defRPr/>
            </a:lvl1pPr>
          </a:lstStyle>
          <a:p>
            <a:pPr>
              <a:defRPr/>
            </a:pPr>
            <a:fld id="{384E1E7D-DA10-4E6B-929F-1D032FE9C759}"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427462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5" name="Date Placeholder 10"/>
          <p:cNvSpPr>
            <a:spLocks noGrp="1"/>
          </p:cNvSpPr>
          <p:nvPr>
            <p:ph type="dt" sz="half" idx="10"/>
          </p:nvPr>
        </p:nvSpPr>
        <p:spPr/>
        <p:txBody>
          <a:bodyPr/>
          <a:lstStyle>
            <a:lvl1pPr>
              <a:defRPr/>
            </a:lvl1pPr>
          </a:lstStyle>
          <a:p>
            <a:pPr>
              <a:defRPr/>
            </a:pPr>
            <a:fld id="{9DF4B528-322B-4539-86F8-AC356F8643ED}" type="datetime1">
              <a:rPr lang="en-US" smtClean="0"/>
              <a:t>8/4/2015</a:t>
            </a:fld>
            <a:endParaRPr lang="en-US" dirty="0"/>
          </a:p>
        </p:txBody>
      </p:sp>
      <p:sp>
        <p:nvSpPr>
          <p:cNvPr id="6"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58281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3" name="Date Placeholder 10"/>
          <p:cNvSpPr>
            <a:spLocks noGrp="1"/>
          </p:cNvSpPr>
          <p:nvPr>
            <p:ph type="dt" sz="half" idx="10"/>
          </p:nvPr>
        </p:nvSpPr>
        <p:spPr/>
        <p:txBody>
          <a:bodyPr/>
          <a:lstStyle>
            <a:lvl1pPr>
              <a:defRPr/>
            </a:lvl1pPr>
          </a:lstStyle>
          <a:p>
            <a:pPr>
              <a:defRPr/>
            </a:pPr>
            <a:fld id="{2AABB1E0-DEA9-4A84-84BC-7E28B947947D}"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8229600" y="6477000"/>
            <a:ext cx="762000" cy="244475"/>
          </a:xfrm>
          <a:prstGeom prst="rect">
            <a:avLst/>
          </a:prstGeom>
        </p:spPr>
        <p:txBody>
          <a:bodyPr/>
          <a:lstStyle>
            <a:lvl1pPr>
              <a:defRPr/>
            </a:lvl1pPr>
          </a:lstStyle>
          <a:p>
            <a:pPr>
              <a:defRPr/>
            </a:pPr>
            <a:fld id="{650A1C04-10A3-4309-8C3E-6E170416D3B6}" type="slidenum">
              <a:rPr lang="en-US"/>
              <a:pPr>
                <a:defRPr/>
              </a:pPr>
              <a:t>‹#›</a:t>
            </a:fld>
            <a:endParaRPr lang="en-US" dirty="0"/>
          </a:p>
        </p:txBody>
      </p:sp>
    </p:spTree>
    <p:extLst>
      <p:ext uri="{BB962C8B-B14F-4D97-AF65-F5344CB8AC3E}">
        <p14:creationId xmlns:p14="http://schemas.microsoft.com/office/powerpoint/2010/main" val="94224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06ED6379-1790-4A7C-858C-77A7E52DEFEA}" type="datetime1">
              <a:rPr lang="en-US" smtClean="0"/>
              <a:t>8/4/2015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12</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12-</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136643932"/>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19" r:id="rId5"/>
    <p:sldLayoutId id="2147483917" r:id="rId6"/>
    <p:sldLayoutId id="2147483916" r:id="rId7"/>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12:</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data and Database Administration</a:t>
            </a:r>
          </a:p>
        </p:txBody>
      </p:sp>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457200" y="304800"/>
            <a:ext cx="8686800" cy="838200"/>
          </a:xfrm>
        </p:spPr>
        <p:txBody>
          <a:bodyPr>
            <a:normAutofit/>
          </a:bodyPr>
          <a:lstStyle/>
          <a:p>
            <a:pPr>
              <a:defRPr/>
            </a:pPr>
            <a:r>
              <a:rPr sz="4000" dirty="0" smtClean="0"/>
              <a:t>Data Security</a:t>
            </a:r>
          </a:p>
        </p:txBody>
      </p:sp>
      <p:sp>
        <p:nvSpPr>
          <p:cNvPr id="396291" name="Rectangle 3"/>
          <p:cNvSpPr>
            <a:spLocks noGrp="1" noChangeArrowheads="1"/>
          </p:cNvSpPr>
          <p:nvPr>
            <p:ph idx="1"/>
          </p:nvPr>
        </p:nvSpPr>
        <p:spPr>
          <a:xfrm>
            <a:off x="304800" y="1600200"/>
            <a:ext cx="8686800" cy="4525963"/>
          </a:xfrm>
        </p:spPr>
        <p:txBody>
          <a:bodyPr>
            <a:normAutofit/>
          </a:bodyPr>
          <a:lstStyle/>
          <a:p>
            <a:pPr eaLnBrk="1" fontAlgn="auto" hangingPunct="1">
              <a:spcAft>
                <a:spcPts val="0"/>
              </a:spcAft>
              <a:buFont typeface="Wingdings 2"/>
              <a:buChar char=""/>
              <a:defRPr/>
            </a:pPr>
            <a:r>
              <a:rPr lang="en-US" sz="4000" b="1" dirty="0" smtClean="0">
                <a:solidFill>
                  <a:srgbClr val="990000"/>
                </a:solidFill>
                <a:effectLst>
                  <a:outerShdw blurRad="38100" dist="38100" dir="2700000" algn="tl">
                    <a:srgbClr val="000000"/>
                  </a:outerShdw>
                </a:effectLst>
              </a:rPr>
              <a:t>Database Security:</a:t>
            </a:r>
            <a:r>
              <a:rPr lang="en-US" sz="4000" dirty="0" smtClean="0"/>
              <a:t> Protection of the data against accidental or intentional loss, destruction, or misuse</a:t>
            </a:r>
          </a:p>
          <a:p>
            <a:pPr eaLnBrk="1" fontAlgn="auto" hangingPunct="1">
              <a:spcAft>
                <a:spcPts val="0"/>
              </a:spcAft>
              <a:buFont typeface="Wingdings 2"/>
              <a:buChar char=""/>
              <a:defRPr/>
            </a:pPr>
            <a:r>
              <a:rPr lang="en-US" sz="4000" dirty="0" smtClean="0"/>
              <a:t>Increased difficulty due to Internet access and client/server technologies</a:t>
            </a:r>
          </a:p>
          <a:p>
            <a:pPr eaLnBrk="1" fontAlgn="auto" hangingPunct="1">
              <a:spcAft>
                <a:spcPts val="0"/>
              </a:spcAft>
              <a:buFont typeface="Wingdings" pitchFamily="2" charset="2"/>
              <a:buNone/>
              <a:defRPr/>
            </a:pPr>
            <a:endParaRPr lang="en-US" sz="4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01688" y="336550"/>
            <a:ext cx="7443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12-2 </a:t>
            </a:r>
            <a:r>
              <a:rPr lang="en-US" altLang="en-US" sz="2400" dirty="0">
                <a:solidFill>
                  <a:srgbClr val="000000"/>
                </a:solidFill>
                <a:cs typeface="Tahoma" pitchFamily="34" charset="0"/>
              </a:rPr>
              <a:t>Possible locations of data security threats</a:t>
            </a:r>
          </a:p>
        </p:txBody>
      </p:sp>
      <p:pic>
        <p:nvPicPr>
          <p:cNvPr id="1946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1628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457200" y="76200"/>
            <a:ext cx="8229600" cy="1371600"/>
          </a:xfrm>
        </p:spPr>
        <p:txBody>
          <a:bodyPr/>
          <a:lstStyle/>
          <a:p>
            <a:pPr>
              <a:defRPr/>
            </a:pPr>
            <a:r>
              <a:rPr dirty="0" smtClean="0"/>
              <a:t>Threats to Data Security</a:t>
            </a:r>
          </a:p>
        </p:txBody>
      </p:sp>
      <p:sp>
        <p:nvSpPr>
          <p:cNvPr id="20483" name="Rectangle 3"/>
          <p:cNvSpPr>
            <a:spLocks noGrp="1" noChangeArrowheads="1"/>
          </p:cNvSpPr>
          <p:nvPr>
            <p:ph idx="1"/>
          </p:nvPr>
        </p:nvSpPr>
        <p:spPr>
          <a:xfrm>
            <a:off x="381000" y="1143000"/>
            <a:ext cx="8534400" cy="4114800"/>
          </a:xfrm>
        </p:spPr>
        <p:txBody>
          <a:bodyPr/>
          <a:lstStyle/>
          <a:p>
            <a:pPr eaLnBrk="1" hangingPunct="1">
              <a:lnSpc>
                <a:spcPct val="90000"/>
              </a:lnSpc>
            </a:pPr>
            <a:r>
              <a:rPr lang="en-US" altLang="en-US" smtClean="0"/>
              <a:t>Accidental losses attributable to:</a:t>
            </a:r>
          </a:p>
          <a:p>
            <a:pPr lvl="1" eaLnBrk="1" hangingPunct="1">
              <a:lnSpc>
                <a:spcPct val="90000"/>
              </a:lnSpc>
            </a:pPr>
            <a:r>
              <a:rPr lang="en-US" altLang="en-US" smtClean="0"/>
              <a:t>Human error</a:t>
            </a:r>
          </a:p>
          <a:p>
            <a:pPr lvl="1" eaLnBrk="1" hangingPunct="1">
              <a:lnSpc>
                <a:spcPct val="90000"/>
              </a:lnSpc>
            </a:pPr>
            <a:r>
              <a:rPr lang="en-US" altLang="en-US" smtClean="0"/>
              <a:t>Software failure</a:t>
            </a:r>
          </a:p>
          <a:p>
            <a:pPr lvl="1" eaLnBrk="1" hangingPunct="1">
              <a:lnSpc>
                <a:spcPct val="90000"/>
              </a:lnSpc>
            </a:pPr>
            <a:r>
              <a:rPr lang="en-US" altLang="en-US" smtClean="0"/>
              <a:t>Hardware failure</a:t>
            </a:r>
          </a:p>
          <a:p>
            <a:pPr eaLnBrk="1" hangingPunct="1">
              <a:lnSpc>
                <a:spcPct val="90000"/>
              </a:lnSpc>
            </a:pPr>
            <a:r>
              <a:rPr lang="en-US" altLang="en-US" smtClean="0"/>
              <a:t>Theft and fraud</a:t>
            </a:r>
            <a:endParaRPr lang="en-US" altLang="en-US" sz="3600" smtClean="0"/>
          </a:p>
          <a:p>
            <a:pPr eaLnBrk="1" hangingPunct="1">
              <a:lnSpc>
                <a:spcPct val="90000"/>
              </a:lnSpc>
            </a:pPr>
            <a:r>
              <a:rPr lang="en-US" altLang="en-US" smtClean="0"/>
              <a:t>Loss of privacy or confidentiality</a:t>
            </a:r>
          </a:p>
          <a:p>
            <a:pPr lvl="1" eaLnBrk="1" hangingPunct="1">
              <a:lnSpc>
                <a:spcPct val="90000"/>
              </a:lnSpc>
            </a:pPr>
            <a:r>
              <a:rPr lang="en-US" altLang="en-US" smtClean="0"/>
              <a:t>Loss of privacy (personal data)</a:t>
            </a:r>
          </a:p>
          <a:p>
            <a:pPr lvl="1" eaLnBrk="1" hangingPunct="1">
              <a:lnSpc>
                <a:spcPct val="90000"/>
              </a:lnSpc>
            </a:pPr>
            <a:r>
              <a:rPr lang="en-US" altLang="en-US" smtClean="0"/>
              <a:t>Loss of confidentiality (corporate data)</a:t>
            </a:r>
          </a:p>
          <a:p>
            <a:pPr eaLnBrk="1" hangingPunct="1">
              <a:lnSpc>
                <a:spcPct val="90000"/>
              </a:lnSpc>
            </a:pPr>
            <a:r>
              <a:rPr lang="en-US" altLang="en-US" smtClean="0"/>
              <a:t>Loss of data integrity</a:t>
            </a:r>
          </a:p>
          <a:p>
            <a:pPr eaLnBrk="1" hangingPunct="1">
              <a:lnSpc>
                <a:spcPct val="90000"/>
              </a:lnSpc>
            </a:pPr>
            <a:r>
              <a:rPr lang="en-US" altLang="en-US" smtClean="0"/>
              <a:t>Loss of availability (e.g., through sabotage)</a:t>
            </a:r>
            <a:endParaRPr lang="en-US" altLang="en-US" sz="36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5"/>
          <p:cNvSpPr txBox="1">
            <a:spLocks noChangeArrowheads="1"/>
          </p:cNvSpPr>
          <p:nvPr/>
        </p:nvSpPr>
        <p:spPr bwMode="auto">
          <a:xfrm>
            <a:off x="1631950" y="336550"/>
            <a:ext cx="581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12-3 </a:t>
            </a:r>
            <a:r>
              <a:rPr lang="en-US" altLang="en-US" sz="2400" dirty="0">
                <a:solidFill>
                  <a:srgbClr val="000000"/>
                </a:solidFill>
                <a:cs typeface="Tahoma" pitchFamily="34" charset="0"/>
              </a:rPr>
              <a:t>Establishing Internet Security</a:t>
            </a:r>
          </a:p>
        </p:txBody>
      </p:sp>
      <p:pic>
        <p:nvPicPr>
          <p:cNvPr id="2" name="Picture 1"/>
          <p:cNvPicPr>
            <a:picLocks noChangeAspect="1"/>
          </p:cNvPicPr>
          <p:nvPr/>
        </p:nvPicPr>
        <p:blipFill>
          <a:blip r:embed="rId3"/>
          <a:stretch>
            <a:fillRect/>
          </a:stretch>
        </p:blipFill>
        <p:spPr>
          <a:xfrm>
            <a:off x="469106" y="990600"/>
            <a:ext cx="8143875" cy="489970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457200" y="381000"/>
            <a:ext cx="8077200" cy="838200"/>
          </a:xfrm>
        </p:spPr>
        <p:txBody>
          <a:bodyPr>
            <a:noAutofit/>
          </a:bodyPr>
          <a:lstStyle/>
          <a:p>
            <a:pPr>
              <a:defRPr/>
            </a:pPr>
            <a:r>
              <a:rPr dirty="0" smtClean="0"/>
              <a:t>Client – Server Application security</a:t>
            </a:r>
          </a:p>
        </p:txBody>
      </p:sp>
      <p:sp>
        <p:nvSpPr>
          <p:cNvPr id="22531" name="Rectangle 3"/>
          <p:cNvSpPr>
            <a:spLocks noGrp="1" noChangeArrowheads="1"/>
          </p:cNvSpPr>
          <p:nvPr>
            <p:ph idx="1"/>
          </p:nvPr>
        </p:nvSpPr>
        <p:spPr>
          <a:xfrm>
            <a:off x="304800" y="1371600"/>
            <a:ext cx="8686800" cy="4800600"/>
          </a:xfrm>
        </p:spPr>
        <p:txBody>
          <a:bodyPr/>
          <a:lstStyle/>
          <a:p>
            <a:pPr eaLnBrk="1" hangingPunct="1">
              <a:lnSpc>
                <a:spcPct val="80000"/>
              </a:lnSpc>
            </a:pPr>
            <a:r>
              <a:rPr lang="en-US" altLang="en-US" sz="3600" dirty="0" smtClean="0"/>
              <a:t>Static HTML files are easy to secure</a:t>
            </a:r>
          </a:p>
          <a:p>
            <a:pPr lvl="1" eaLnBrk="1" hangingPunct="1">
              <a:lnSpc>
                <a:spcPct val="80000"/>
              </a:lnSpc>
            </a:pPr>
            <a:r>
              <a:rPr lang="en-US" altLang="en-US" sz="3200" dirty="0" smtClean="0"/>
              <a:t>Standard database access controls</a:t>
            </a:r>
          </a:p>
          <a:p>
            <a:pPr lvl="1" eaLnBrk="1" hangingPunct="1">
              <a:lnSpc>
                <a:spcPct val="80000"/>
              </a:lnSpc>
            </a:pPr>
            <a:r>
              <a:rPr lang="en-US" altLang="en-US" sz="3200" dirty="0" smtClean="0"/>
              <a:t>Place Web files in protected directories on server</a:t>
            </a:r>
          </a:p>
          <a:p>
            <a:pPr eaLnBrk="1" hangingPunct="1">
              <a:lnSpc>
                <a:spcPct val="80000"/>
              </a:lnSpc>
            </a:pPr>
            <a:r>
              <a:rPr lang="en-US" altLang="en-US" sz="3600" dirty="0" smtClean="0"/>
              <a:t>Dynamic pages are harder</a:t>
            </a:r>
          </a:p>
          <a:p>
            <a:pPr lvl="1" eaLnBrk="1" hangingPunct="1">
              <a:lnSpc>
                <a:spcPct val="80000"/>
              </a:lnSpc>
            </a:pPr>
            <a:r>
              <a:rPr lang="en-US" altLang="en-US" sz="3200" dirty="0" smtClean="0"/>
              <a:t>User authentication</a:t>
            </a:r>
          </a:p>
          <a:p>
            <a:pPr lvl="1" eaLnBrk="1" hangingPunct="1">
              <a:lnSpc>
                <a:spcPct val="80000"/>
              </a:lnSpc>
            </a:pPr>
            <a:r>
              <a:rPr lang="en-US" altLang="en-US" sz="3200" dirty="0" smtClean="0"/>
              <a:t>Session security</a:t>
            </a:r>
          </a:p>
          <a:p>
            <a:pPr lvl="1" eaLnBrk="1" hangingPunct="1">
              <a:lnSpc>
                <a:spcPct val="80000"/>
              </a:lnSpc>
            </a:pPr>
            <a:r>
              <a:rPr lang="en-US" altLang="en-US" sz="3200" dirty="0" smtClean="0"/>
              <a:t>SSL for encryption</a:t>
            </a:r>
          </a:p>
          <a:p>
            <a:pPr lvl="1" eaLnBrk="1" hangingPunct="1">
              <a:lnSpc>
                <a:spcPct val="80000"/>
              </a:lnSpc>
            </a:pPr>
            <a:r>
              <a:rPr lang="en-US" altLang="en-US" sz="3200" dirty="0" smtClean="0"/>
              <a:t>Restrict number of users and open ports</a:t>
            </a:r>
          </a:p>
          <a:p>
            <a:pPr lvl="1" eaLnBrk="1" hangingPunct="1">
              <a:lnSpc>
                <a:spcPct val="80000"/>
              </a:lnSpc>
            </a:pPr>
            <a:r>
              <a:rPr lang="en-US" altLang="en-US" sz="3200" dirty="0" smtClean="0"/>
              <a:t>Remove unnecessary programs </a:t>
            </a:r>
          </a:p>
          <a:p>
            <a:pPr lvl="1" eaLnBrk="1" hangingPunct="1">
              <a:lnSpc>
                <a:spcPct val="80000"/>
              </a:lnSpc>
            </a:pPr>
            <a:endParaRPr lang="en-US" altLang="en-US" sz="3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381000" y="381000"/>
            <a:ext cx="8686800" cy="838200"/>
          </a:xfrm>
        </p:spPr>
        <p:txBody>
          <a:bodyPr/>
          <a:lstStyle/>
          <a:p>
            <a:pPr>
              <a:defRPr/>
            </a:pPr>
            <a:r>
              <a:rPr dirty="0" smtClean="0"/>
              <a:t>W3C Web Privacy Standard</a:t>
            </a:r>
          </a:p>
        </p:txBody>
      </p:sp>
      <p:sp>
        <p:nvSpPr>
          <p:cNvPr id="23555" name="Rectangle 3"/>
          <p:cNvSpPr>
            <a:spLocks noGrp="1" noChangeArrowheads="1"/>
          </p:cNvSpPr>
          <p:nvPr>
            <p:ph idx="1"/>
          </p:nvPr>
        </p:nvSpPr>
        <p:spPr>
          <a:xfrm>
            <a:off x="381000" y="1143000"/>
            <a:ext cx="8229600" cy="4572000"/>
          </a:xfrm>
        </p:spPr>
        <p:txBody>
          <a:bodyPr/>
          <a:lstStyle/>
          <a:p>
            <a:pPr eaLnBrk="1" hangingPunct="1"/>
            <a:r>
              <a:rPr lang="en-US" altLang="en-US" dirty="0" smtClean="0"/>
              <a:t>Platform for Privacy Protection (P3P) </a:t>
            </a:r>
          </a:p>
          <a:p>
            <a:pPr eaLnBrk="1" hangingPunct="1"/>
            <a:r>
              <a:rPr lang="en-US" altLang="en-US" dirty="0" smtClean="0"/>
              <a:t>Addresses the following:</a:t>
            </a:r>
          </a:p>
          <a:p>
            <a:pPr lvl="1" eaLnBrk="1" hangingPunct="1"/>
            <a:r>
              <a:rPr lang="en-US" altLang="en-US" dirty="0" smtClean="0"/>
              <a:t>Who collects data</a:t>
            </a:r>
          </a:p>
          <a:p>
            <a:pPr lvl="1" eaLnBrk="1" hangingPunct="1"/>
            <a:r>
              <a:rPr lang="en-US" altLang="en-US" dirty="0" smtClean="0"/>
              <a:t>What data is collected and for what purpose</a:t>
            </a:r>
          </a:p>
          <a:p>
            <a:pPr lvl="1" eaLnBrk="1" hangingPunct="1"/>
            <a:r>
              <a:rPr lang="en-US" altLang="en-US" dirty="0" smtClean="0"/>
              <a:t>Who is data shared with</a:t>
            </a:r>
          </a:p>
          <a:p>
            <a:pPr lvl="1" eaLnBrk="1" hangingPunct="1"/>
            <a:r>
              <a:rPr lang="en-US" altLang="en-US" dirty="0" smtClean="0"/>
              <a:t>Can users control access to their data</a:t>
            </a:r>
          </a:p>
          <a:p>
            <a:pPr lvl="1" eaLnBrk="1" hangingPunct="1"/>
            <a:r>
              <a:rPr lang="en-US" altLang="en-US" dirty="0" smtClean="0"/>
              <a:t>How are disputes resolved</a:t>
            </a:r>
          </a:p>
          <a:p>
            <a:pPr lvl="1" eaLnBrk="1" hangingPunct="1"/>
            <a:r>
              <a:rPr lang="en-US" altLang="en-US" dirty="0" smtClean="0"/>
              <a:t>Policies for retaining data</a:t>
            </a:r>
          </a:p>
          <a:p>
            <a:pPr lvl="1" eaLnBrk="1" hangingPunct="1"/>
            <a:r>
              <a:rPr lang="en-US" altLang="en-US" dirty="0" smtClean="0"/>
              <a:t>Where are policies kept and how can they be accessed</a:t>
            </a:r>
          </a:p>
          <a:p>
            <a:pPr lvl="1" eaLnBrk="1" hangingPunct="1"/>
            <a:endParaRPr lang="en-US" altLang="en-US" dirty="0" smtClean="0"/>
          </a:p>
          <a:p>
            <a:pPr lvl="1" eaLnBrk="1" hangingPunct="1"/>
            <a:endParaRPr lang="en-US"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685800" y="457200"/>
            <a:ext cx="7772400" cy="1143000"/>
          </a:xfrm>
        </p:spPr>
        <p:txBody>
          <a:bodyPr>
            <a:normAutofit/>
          </a:bodyPr>
          <a:lstStyle/>
          <a:p>
            <a:pPr>
              <a:defRPr/>
            </a:pPr>
            <a:r>
              <a:rPr dirty="0" smtClean="0"/>
              <a:t>Database Software Security Features</a:t>
            </a:r>
          </a:p>
        </p:txBody>
      </p:sp>
      <p:sp>
        <p:nvSpPr>
          <p:cNvPr id="24579" name="Rectangle 3"/>
          <p:cNvSpPr>
            <a:spLocks noGrp="1" noChangeArrowheads="1"/>
          </p:cNvSpPr>
          <p:nvPr>
            <p:ph idx="1"/>
          </p:nvPr>
        </p:nvSpPr>
        <p:spPr>
          <a:xfrm>
            <a:off x="685800" y="1828800"/>
            <a:ext cx="7772400" cy="4114800"/>
          </a:xfrm>
        </p:spPr>
        <p:txBody>
          <a:bodyPr/>
          <a:lstStyle/>
          <a:p>
            <a:pPr eaLnBrk="1" hangingPunct="1">
              <a:buFontTx/>
              <a:buChar char="•"/>
            </a:pPr>
            <a:r>
              <a:rPr lang="en-US" altLang="en-US" smtClean="0"/>
              <a:t>Views or subschemas</a:t>
            </a:r>
          </a:p>
          <a:p>
            <a:pPr eaLnBrk="1" hangingPunct="1">
              <a:buFontTx/>
              <a:buChar char="•"/>
            </a:pPr>
            <a:r>
              <a:rPr lang="en-US" altLang="en-US" smtClean="0"/>
              <a:t>Integrity controls</a:t>
            </a:r>
          </a:p>
          <a:p>
            <a:pPr eaLnBrk="1" hangingPunct="1">
              <a:buFontTx/>
              <a:buChar char="•"/>
            </a:pPr>
            <a:r>
              <a:rPr lang="en-US" altLang="en-US" smtClean="0"/>
              <a:t>Authorization rules</a:t>
            </a:r>
          </a:p>
          <a:p>
            <a:pPr eaLnBrk="1" hangingPunct="1">
              <a:buFontTx/>
              <a:buChar char="•"/>
            </a:pPr>
            <a:r>
              <a:rPr lang="en-US" altLang="en-US" smtClean="0"/>
              <a:t>User-defined procedures</a:t>
            </a:r>
          </a:p>
          <a:p>
            <a:pPr eaLnBrk="1" hangingPunct="1">
              <a:buFontTx/>
              <a:buChar char="•"/>
            </a:pPr>
            <a:r>
              <a:rPr lang="en-US" altLang="en-US" smtClean="0"/>
              <a:t>Encryption</a:t>
            </a:r>
          </a:p>
          <a:p>
            <a:pPr eaLnBrk="1" hangingPunct="1">
              <a:buFontTx/>
              <a:buChar char="•"/>
            </a:pPr>
            <a:r>
              <a:rPr lang="en-US" altLang="en-US" smtClean="0"/>
              <a:t>Authentication schemes</a:t>
            </a:r>
          </a:p>
          <a:p>
            <a:pPr eaLnBrk="1" hangingPunct="1">
              <a:buFontTx/>
              <a:buChar char="•"/>
            </a:pPr>
            <a:r>
              <a:rPr lang="en-US" altLang="en-US" smtClean="0"/>
              <a:t>Backup, journalizing, and checkpointing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457200" y="76200"/>
            <a:ext cx="8229600" cy="1371600"/>
          </a:xfrm>
        </p:spPr>
        <p:txBody>
          <a:bodyPr/>
          <a:lstStyle/>
          <a:p>
            <a:pPr>
              <a:defRPr/>
            </a:pPr>
            <a:r>
              <a:rPr dirty="0" smtClean="0"/>
              <a:t>Views and Integrity Controls</a:t>
            </a:r>
          </a:p>
        </p:txBody>
      </p:sp>
      <p:sp>
        <p:nvSpPr>
          <p:cNvPr id="25603" name="Rectangle 3"/>
          <p:cNvSpPr>
            <a:spLocks noGrp="1" noChangeArrowheads="1"/>
          </p:cNvSpPr>
          <p:nvPr>
            <p:ph idx="1"/>
          </p:nvPr>
        </p:nvSpPr>
        <p:spPr>
          <a:xfrm>
            <a:off x="304800" y="1219200"/>
            <a:ext cx="8229600" cy="4114800"/>
          </a:xfrm>
        </p:spPr>
        <p:txBody>
          <a:bodyPr/>
          <a:lstStyle/>
          <a:p>
            <a:pPr eaLnBrk="1" hangingPunct="1"/>
            <a:r>
              <a:rPr lang="en-US" altLang="en-US" sz="2800" smtClean="0"/>
              <a:t>Views</a:t>
            </a:r>
          </a:p>
          <a:p>
            <a:pPr lvl="1" eaLnBrk="1" hangingPunct="1"/>
            <a:r>
              <a:rPr lang="en-US" altLang="en-US" sz="2400" smtClean="0"/>
              <a:t>Subset of the database that is presented to one or more users</a:t>
            </a:r>
          </a:p>
          <a:p>
            <a:pPr lvl="1" eaLnBrk="1" hangingPunct="1"/>
            <a:r>
              <a:rPr lang="en-US" altLang="en-US" sz="2400" smtClean="0"/>
              <a:t>User can be given access privilege to view without allowing access privilege to underlying tables</a:t>
            </a:r>
          </a:p>
          <a:p>
            <a:pPr eaLnBrk="1" hangingPunct="1"/>
            <a:r>
              <a:rPr lang="en-US" altLang="en-US" sz="2800" smtClean="0"/>
              <a:t>Integrity Controls</a:t>
            </a:r>
          </a:p>
          <a:p>
            <a:pPr lvl="1" eaLnBrk="1" hangingPunct="1"/>
            <a:r>
              <a:rPr lang="en-US" altLang="en-US" sz="2400" smtClean="0"/>
              <a:t>Protect data from unauthorized use</a:t>
            </a:r>
          </a:p>
          <a:p>
            <a:pPr lvl="1" eaLnBrk="1" hangingPunct="1"/>
            <a:r>
              <a:rPr lang="en-US" altLang="en-US" sz="2400" smtClean="0"/>
              <a:t>Domains–set allowable values</a:t>
            </a:r>
          </a:p>
          <a:p>
            <a:pPr lvl="1" eaLnBrk="1" hangingPunct="1"/>
            <a:r>
              <a:rPr lang="en-US" altLang="en-US" sz="2400" smtClean="0"/>
              <a:t>Assertions–enforce database conditions</a:t>
            </a:r>
          </a:p>
          <a:p>
            <a:pPr lvl="1" eaLnBrk="1" hangingPunct="1"/>
            <a:r>
              <a:rPr lang="en-US" altLang="en-US" sz="2400" smtClean="0"/>
              <a:t>Triggers – prevent inappropriate actions, invoke special handling procedures, write to log files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685800" y="228600"/>
            <a:ext cx="7772400" cy="1143000"/>
          </a:xfrm>
        </p:spPr>
        <p:txBody>
          <a:bodyPr/>
          <a:lstStyle/>
          <a:p>
            <a:pPr>
              <a:defRPr/>
            </a:pPr>
            <a:r>
              <a:rPr dirty="0" smtClean="0"/>
              <a:t>Authorization Rules</a:t>
            </a:r>
          </a:p>
        </p:txBody>
      </p:sp>
      <p:sp>
        <p:nvSpPr>
          <p:cNvPr id="26627" name="Rectangle 3"/>
          <p:cNvSpPr>
            <a:spLocks noGrp="1" noChangeArrowheads="1"/>
          </p:cNvSpPr>
          <p:nvPr>
            <p:ph idx="1"/>
          </p:nvPr>
        </p:nvSpPr>
        <p:spPr>
          <a:xfrm>
            <a:off x="381000" y="1143000"/>
            <a:ext cx="8382000" cy="4114800"/>
          </a:xfrm>
        </p:spPr>
        <p:txBody>
          <a:bodyPr/>
          <a:lstStyle/>
          <a:p>
            <a:pPr eaLnBrk="1" hangingPunct="1">
              <a:lnSpc>
                <a:spcPct val="90000"/>
              </a:lnSpc>
            </a:pPr>
            <a:r>
              <a:rPr lang="en-US" altLang="en-US" smtClean="0"/>
              <a:t>Controls incorporated in the data management system</a:t>
            </a:r>
          </a:p>
          <a:p>
            <a:pPr eaLnBrk="1" hangingPunct="1">
              <a:lnSpc>
                <a:spcPct val="90000"/>
              </a:lnSpc>
            </a:pPr>
            <a:r>
              <a:rPr lang="en-US" altLang="en-US" smtClean="0"/>
              <a:t>Restrict: </a:t>
            </a:r>
          </a:p>
          <a:p>
            <a:pPr lvl="1" eaLnBrk="1" hangingPunct="1">
              <a:lnSpc>
                <a:spcPct val="90000"/>
              </a:lnSpc>
            </a:pPr>
            <a:r>
              <a:rPr lang="en-US" altLang="en-US" smtClean="0"/>
              <a:t>access to data</a:t>
            </a:r>
          </a:p>
          <a:p>
            <a:pPr lvl="1" eaLnBrk="1" hangingPunct="1">
              <a:lnSpc>
                <a:spcPct val="90000"/>
              </a:lnSpc>
            </a:pPr>
            <a:r>
              <a:rPr lang="en-US" altLang="en-US" smtClean="0"/>
              <a:t>actions that people can take on data</a:t>
            </a:r>
          </a:p>
          <a:p>
            <a:pPr eaLnBrk="1" hangingPunct="1">
              <a:lnSpc>
                <a:spcPct val="90000"/>
              </a:lnSpc>
            </a:pPr>
            <a:r>
              <a:rPr lang="en-US" altLang="en-US" smtClean="0"/>
              <a:t>Authorization matrix for:</a:t>
            </a:r>
          </a:p>
          <a:p>
            <a:pPr lvl="1" eaLnBrk="1" hangingPunct="1">
              <a:lnSpc>
                <a:spcPct val="90000"/>
              </a:lnSpc>
            </a:pPr>
            <a:r>
              <a:rPr lang="en-US" altLang="en-US" smtClean="0"/>
              <a:t>Subjects</a:t>
            </a:r>
          </a:p>
          <a:p>
            <a:pPr lvl="1" eaLnBrk="1" hangingPunct="1">
              <a:lnSpc>
                <a:spcPct val="90000"/>
              </a:lnSpc>
            </a:pPr>
            <a:r>
              <a:rPr lang="en-US" altLang="en-US" smtClean="0"/>
              <a:t>Objects</a:t>
            </a:r>
          </a:p>
          <a:p>
            <a:pPr lvl="1" eaLnBrk="1" hangingPunct="1">
              <a:lnSpc>
                <a:spcPct val="90000"/>
              </a:lnSpc>
            </a:pPr>
            <a:r>
              <a:rPr lang="en-US" altLang="en-US" smtClean="0"/>
              <a:t>Actions</a:t>
            </a:r>
          </a:p>
          <a:p>
            <a:pPr lvl="1" eaLnBrk="1" hangingPunct="1">
              <a:lnSpc>
                <a:spcPct val="90000"/>
              </a:lnSpc>
            </a:pPr>
            <a:r>
              <a:rPr lang="en-US" altLang="en-US" smtClean="0"/>
              <a:t>Constraints</a:t>
            </a:r>
          </a:p>
          <a:p>
            <a:pPr lvl="1" eaLnBrk="1" hangingPunct="1">
              <a:lnSpc>
                <a:spcPct val="90000"/>
              </a:lnSpc>
              <a:buFont typeface="Wingdings" pitchFamily="2" charset="2"/>
              <a:buNone/>
            </a:pPr>
            <a:endParaRPr lang="en-US" altLang="en-US" smtClean="0"/>
          </a:p>
        </p:txBody>
      </p:sp>
      <p:pic>
        <p:nvPicPr>
          <p:cNvPr id="26629"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4191000"/>
            <a:ext cx="51149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3"/>
          <p:cNvSpPr txBox="1">
            <a:spLocks noChangeArrowheads="1"/>
          </p:cNvSpPr>
          <p:nvPr/>
        </p:nvSpPr>
        <p:spPr bwMode="auto">
          <a:xfrm>
            <a:off x="5172075" y="5715000"/>
            <a:ext cx="347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dirty="0">
                <a:solidFill>
                  <a:srgbClr val="000000"/>
                </a:solidFill>
                <a:cs typeface="Tahoma" pitchFamily="34" charset="0"/>
              </a:rPr>
              <a:t>Figure </a:t>
            </a:r>
            <a:r>
              <a:rPr lang="en-US" altLang="en-US" dirty="0" smtClean="0">
                <a:solidFill>
                  <a:srgbClr val="000000"/>
                </a:solidFill>
                <a:cs typeface="Tahoma" pitchFamily="34" charset="0"/>
              </a:rPr>
              <a:t>12-4 </a:t>
            </a:r>
            <a:r>
              <a:rPr lang="en-US" altLang="en-US" dirty="0">
                <a:solidFill>
                  <a:srgbClr val="000000"/>
                </a:solidFill>
                <a:cs typeface="Tahoma" pitchFamily="34" charset="0"/>
              </a:rPr>
              <a:t>Authorization matrix</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5638800" y="4267200"/>
            <a:ext cx="3276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Some DBMSs also provide capabilities for </a:t>
            </a:r>
            <a:r>
              <a:rPr lang="en-US" altLang="en-US" sz="2400" b="1" i="1">
                <a:solidFill>
                  <a:srgbClr val="990000"/>
                </a:solidFill>
                <a:cs typeface="Tahoma" pitchFamily="34" charset="0"/>
              </a:rPr>
              <a:t>user-defined procedures</a:t>
            </a:r>
            <a:r>
              <a:rPr lang="en-US" altLang="en-US" sz="2000">
                <a:solidFill>
                  <a:srgbClr val="990000"/>
                </a:solidFill>
                <a:cs typeface="Tahoma" pitchFamily="34" charset="0"/>
              </a:rPr>
              <a:t> to customize the authorization process.</a:t>
            </a:r>
          </a:p>
        </p:txBody>
      </p:sp>
      <p:sp>
        <p:nvSpPr>
          <p:cNvPr id="27652" name="Text Box 3"/>
          <p:cNvSpPr txBox="1">
            <a:spLocks noChangeArrowheads="1"/>
          </p:cNvSpPr>
          <p:nvPr/>
        </p:nvSpPr>
        <p:spPr bwMode="auto">
          <a:xfrm>
            <a:off x="2667000" y="147638"/>
            <a:ext cx="6257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dirty="0">
                <a:solidFill>
                  <a:srgbClr val="000000"/>
                </a:solidFill>
                <a:cs typeface="Tahoma" pitchFamily="34" charset="0"/>
              </a:rPr>
              <a:t>Figure </a:t>
            </a:r>
            <a:r>
              <a:rPr lang="en-US" altLang="en-US" dirty="0" smtClean="0">
                <a:solidFill>
                  <a:srgbClr val="000000"/>
                </a:solidFill>
                <a:cs typeface="Tahoma" pitchFamily="34" charset="0"/>
              </a:rPr>
              <a:t>12-5a </a:t>
            </a:r>
            <a:r>
              <a:rPr lang="en-US" altLang="en-US" dirty="0">
                <a:solidFill>
                  <a:srgbClr val="000000"/>
                </a:solidFill>
                <a:cs typeface="Tahoma" pitchFamily="34" charset="0"/>
              </a:rPr>
              <a:t>Authorization table for subjects (salespersons)</a:t>
            </a:r>
          </a:p>
        </p:txBody>
      </p:sp>
      <p:sp>
        <p:nvSpPr>
          <p:cNvPr id="27653" name="Text Box 4"/>
          <p:cNvSpPr txBox="1">
            <a:spLocks noChangeArrowheads="1"/>
          </p:cNvSpPr>
          <p:nvPr/>
        </p:nvSpPr>
        <p:spPr bwMode="auto">
          <a:xfrm>
            <a:off x="3352800" y="2052638"/>
            <a:ext cx="550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dirty="0">
                <a:solidFill>
                  <a:srgbClr val="000000"/>
                </a:solidFill>
                <a:cs typeface="Tahoma" pitchFamily="34" charset="0"/>
              </a:rPr>
              <a:t>Figure </a:t>
            </a:r>
            <a:r>
              <a:rPr lang="en-US" altLang="en-US" dirty="0" smtClean="0">
                <a:solidFill>
                  <a:srgbClr val="000000"/>
                </a:solidFill>
                <a:cs typeface="Tahoma" pitchFamily="34" charset="0"/>
              </a:rPr>
              <a:t>12-5b </a:t>
            </a:r>
            <a:r>
              <a:rPr lang="en-US" altLang="en-US" dirty="0">
                <a:solidFill>
                  <a:srgbClr val="000000"/>
                </a:solidFill>
                <a:cs typeface="Tahoma" pitchFamily="34" charset="0"/>
              </a:rPr>
              <a:t>Authorization table for objects (orders)</a:t>
            </a:r>
          </a:p>
        </p:txBody>
      </p:sp>
      <p:sp>
        <p:nvSpPr>
          <p:cNvPr id="27654" name="Text Box 5"/>
          <p:cNvSpPr txBox="1">
            <a:spLocks noChangeArrowheads="1"/>
          </p:cNvSpPr>
          <p:nvPr/>
        </p:nvSpPr>
        <p:spPr bwMode="auto">
          <a:xfrm>
            <a:off x="381000" y="3819525"/>
            <a:ext cx="3103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a:solidFill>
                  <a:srgbClr val="000000"/>
                </a:solidFill>
                <a:cs typeface="Tahoma" pitchFamily="34" charset="0"/>
              </a:rPr>
              <a:t>Figure 11-6 Oracle privileges</a:t>
            </a:r>
          </a:p>
        </p:txBody>
      </p:sp>
      <p:sp>
        <p:nvSpPr>
          <p:cNvPr id="27655" name="Text Box 12"/>
          <p:cNvSpPr txBox="1">
            <a:spLocks noChangeArrowheads="1"/>
          </p:cNvSpPr>
          <p:nvPr/>
        </p:nvSpPr>
        <p:spPr bwMode="auto">
          <a:xfrm>
            <a:off x="592138" y="914400"/>
            <a:ext cx="23034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cs typeface="Tahoma" pitchFamily="34" charset="0"/>
              </a:rPr>
              <a:t>Implementing authorization rules</a:t>
            </a:r>
          </a:p>
        </p:txBody>
      </p:sp>
      <p:pic>
        <p:nvPicPr>
          <p:cNvPr id="27656" name="Picture 10"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533400"/>
            <a:ext cx="5248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11"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362200"/>
            <a:ext cx="60198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3" descr="Noname.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191000"/>
            <a:ext cx="490378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457200" y="76200"/>
            <a:ext cx="8229600" cy="1371600"/>
          </a:xfrm>
        </p:spPr>
        <p:txBody>
          <a:bodyPr/>
          <a:lstStyle/>
          <a:p>
            <a:pPr>
              <a:defRPr/>
            </a:pPr>
            <a:r>
              <a:rPr dirty="0" smtClean="0"/>
              <a:t>Objectives</a:t>
            </a:r>
          </a:p>
        </p:txBody>
      </p:sp>
      <p:sp>
        <p:nvSpPr>
          <p:cNvPr id="11267" name="Rectangle 3"/>
          <p:cNvSpPr>
            <a:spLocks noGrp="1" noChangeArrowheads="1"/>
          </p:cNvSpPr>
          <p:nvPr>
            <p:ph idx="1"/>
          </p:nvPr>
        </p:nvSpPr>
        <p:spPr>
          <a:xfrm>
            <a:off x="457200" y="1295400"/>
            <a:ext cx="8229600" cy="4495800"/>
          </a:xfrm>
        </p:spPr>
        <p:txBody>
          <a:bodyPr/>
          <a:lstStyle/>
          <a:p>
            <a:pPr eaLnBrk="1" hangingPunct="1">
              <a:lnSpc>
                <a:spcPct val="90000"/>
              </a:lnSpc>
            </a:pPr>
            <a:r>
              <a:rPr lang="en-US" altLang="en-US" sz="2500" dirty="0" smtClean="0"/>
              <a:t>Define terms</a:t>
            </a:r>
          </a:p>
          <a:p>
            <a:pPr eaLnBrk="1" hangingPunct="1">
              <a:lnSpc>
                <a:spcPct val="90000"/>
              </a:lnSpc>
            </a:pPr>
            <a:r>
              <a:rPr lang="en-US" altLang="en-US" sz="2500" dirty="0" smtClean="0"/>
              <a:t>List functions and roles of data/database administration</a:t>
            </a:r>
          </a:p>
          <a:p>
            <a:pPr eaLnBrk="1" hangingPunct="1">
              <a:lnSpc>
                <a:spcPct val="90000"/>
              </a:lnSpc>
            </a:pPr>
            <a:r>
              <a:rPr lang="en-US" altLang="en-US" sz="2500" dirty="0" smtClean="0"/>
              <a:t>Describe role of data dictionaries and information repositories</a:t>
            </a:r>
          </a:p>
          <a:p>
            <a:pPr eaLnBrk="1" hangingPunct="1">
              <a:lnSpc>
                <a:spcPct val="90000"/>
              </a:lnSpc>
            </a:pPr>
            <a:r>
              <a:rPr lang="en-US" altLang="en-US" sz="2500" dirty="0" smtClean="0"/>
              <a:t>Compare optimistic and pessimistic concurrency control</a:t>
            </a:r>
          </a:p>
          <a:p>
            <a:pPr eaLnBrk="1" hangingPunct="1">
              <a:lnSpc>
                <a:spcPct val="90000"/>
              </a:lnSpc>
            </a:pPr>
            <a:r>
              <a:rPr lang="en-US" altLang="en-US" sz="2500" dirty="0" smtClean="0"/>
              <a:t>Describe problems and techniques for data security</a:t>
            </a:r>
          </a:p>
          <a:p>
            <a:pPr eaLnBrk="1" hangingPunct="1">
              <a:lnSpc>
                <a:spcPct val="90000"/>
              </a:lnSpc>
            </a:pPr>
            <a:r>
              <a:rPr lang="en-US" altLang="en-US" sz="2500" dirty="0" smtClean="0"/>
              <a:t>Understand role of databases in Sarbanes-Oxley compliance</a:t>
            </a:r>
          </a:p>
          <a:p>
            <a:pPr eaLnBrk="1" hangingPunct="1">
              <a:lnSpc>
                <a:spcPct val="90000"/>
              </a:lnSpc>
            </a:pPr>
            <a:r>
              <a:rPr lang="en-US" altLang="en-US" sz="2500" dirty="0" smtClean="0"/>
              <a:t>Describe problems and facilities for data recovery</a:t>
            </a:r>
          </a:p>
          <a:p>
            <a:pPr eaLnBrk="1" hangingPunct="1">
              <a:lnSpc>
                <a:spcPct val="90000"/>
              </a:lnSpc>
            </a:pPr>
            <a:r>
              <a:rPr lang="en-US" altLang="en-US" sz="2500" dirty="0" smtClean="0"/>
              <a:t>Describe database tuning issues and list areas where changes can be done to tune the database</a:t>
            </a:r>
          </a:p>
          <a:p>
            <a:pPr eaLnBrk="1" hangingPunct="1">
              <a:lnSpc>
                <a:spcPct val="90000"/>
              </a:lnSpc>
            </a:pPr>
            <a:r>
              <a:rPr lang="en-US" altLang="en-US" sz="2500" dirty="0" smtClean="0"/>
              <a:t>Describe importance and measures of data availability</a:t>
            </a:r>
          </a:p>
          <a:p>
            <a:pPr eaLnBrk="1" hangingPunct="1">
              <a:lnSpc>
                <a:spcPct val="90000"/>
              </a:lnSpc>
            </a:pPr>
            <a:endParaRPr lang="en-US" altLang="en-US" sz="25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6"/>
          <p:cNvSpPr txBox="1">
            <a:spLocks noChangeArrowheads="1"/>
          </p:cNvSpPr>
          <p:nvPr/>
        </p:nvSpPr>
        <p:spPr bwMode="auto">
          <a:xfrm>
            <a:off x="5943600" y="2209800"/>
            <a:ext cx="28956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b="1" i="1">
                <a:solidFill>
                  <a:srgbClr val="990000"/>
                </a:solidFill>
                <a:cs typeface="Tahoma" pitchFamily="34" charset="0"/>
              </a:rPr>
              <a:t>Encryption</a:t>
            </a:r>
            <a:r>
              <a:rPr lang="en-US" altLang="en-US">
                <a:solidFill>
                  <a:srgbClr val="990000"/>
                </a:solidFill>
                <a:cs typeface="Tahoma" pitchFamily="34" charset="0"/>
              </a:rPr>
              <a:t> – the coding or scrambling of data so that humans cannot read them</a:t>
            </a:r>
          </a:p>
          <a:p>
            <a:pPr eaLnBrk="1" hangingPunct="1"/>
            <a:endParaRPr lang="en-US" altLang="en-US">
              <a:solidFill>
                <a:srgbClr val="990000"/>
              </a:solidFill>
              <a:cs typeface="Tahoma" pitchFamily="34" charset="0"/>
            </a:endParaRPr>
          </a:p>
          <a:p>
            <a:pPr eaLnBrk="1" hangingPunct="1"/>
            <a:endParaRPr lang="en-US" altLang="en-US">
              <a:solidFill>
                <a:srgbClr val="990000"/>
              </a:solidFill>
              <a:cs typeface="Tahoma" pitchFamily="34" charset="0"/>
            </a:endParaRPr>
          </a:p>
          <a:p>
            <a:pPr eaLnBrk="1" hangingPunct="1"/>
            <a:r>
              <a:rPr lang="en-US" altLang="en-US">
                <a:solidFill>
                  <a:srgbClr val="990000"/>
                </a:solidFill>
                <a:cs typeface="Tahoma" pitchFamily="34" charset="0"/>
              </a:rPr>
              <a:t>Secure Sockets Layer (SSL) is a popular encryption scheme for TCP/IP connections.</a:t>
            </a:r>
          </a:p>
        </p:txBody>
      </p:sp>
      <p:sp>
        <p:nvSpPr>
          <p:cNvPr id="28676" name="Text Box 8"/>
          <p:cNvSpPr txBox="1">
            <a:spLocks noChangeArrowheads="1"/>
          </p:cNvSpPr>
          <p:nvPr/>
        </p:nvSpPr>
        <p:spPr bwMode="auto">
          <a:xfrm>
            <a:off x="1219200" y="122238"/>
            <a:ext cx="4381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000">
                <a:solidFill>
                  <a:srgbClr val="000000"/>
                </a:solidFill>
                <a:cs typeface="Tahoma" pitchFamily="34" charset="0"/>
              </a:rPr>
              <a:t>Figure 11-7 Basic two-key encryption</a:t>
            </a:r>
          </a:p>
        </p:txBody>
      </p:sp>
      <p:pic>
        <p:nvPicPr>
          <p:cNvPr id="28677"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
            <a:ext cx="55816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685800" y="152400"/>
            <a:ext cx="7772400" cy="1143000"/>
          </a:xfrm>
        </p:spPr>
        <p:txBody>
          <a:bodyPr/>
          <a:lstStyle/>
          <a:p>
            <a:pPr>
              <a:defRPr/>
            </a:pPr>
            <a:r>
              <a:rPr dirty="0" smtClean="0"/>
              <a:t>Authentication Schemes</a:t>
            </a:r>
          </a:p>
        </p:txBody>
      </p:sp>
      <p:sp>
        <p:nvSpPr>
          <p:cNvPr id="29699" name="Rectangle 3"/>
          <p:cNvSpPr>
            <a:spLocks noGrp="1" noChangeArrowheads="1"/>
          </p:cNvSpPr>
          <p:nvPr>
            <p:ph idx="1"/>
          </p:nvPr>
        </p:nvSpPr>
        <p:spPr>
          <a:xfrm>
            <a:off x="685800" y="1371600"/>
            <a:ext cx="7772400" cy="4114800"/>
          </a:xfrm>
        </p:spPr>
        <p:txBody>
          <a:bodyPr/>
          <a:lstStyle/>
          <a:p>
            <a:pPr eaLnBrk="1" hangingPunct="1">
              <a:lnSpc>
                <a:spcPct val="90000"/>
              </a:lnSpc>
            </a:pPr>
            <a:r>
              <a:rPr lang="en-US" altLang="en-US" sz="3600" smtClean="0"/>
              <a:t>Goal – obtain a </a:t>
            </a:r>
            <a:r>
              <a:rPr lang="en-US" altLang="en-US" sz="3600" i="1" smtClean="0"/>
              <a:t>positive</a:t>
            </a:r>
            <a:r>
              <a:rPr lang="en-US" altLang="en-US" sz="3600" smtClean="0"/>
              <a:t> identification of the user</a:t>
            </a:r>
          </a:p>
          <a:p>
            <a:pPr eaLnBrk="1" hangingPunct="1">
              <a:lnSpc>
                <a:spcPct val="90000"/>
              </a:lnSpc>
            </a:pPr>
            <a:r>
              <a:rPr lang="en-US" altLang="en-US" sz="3600" smtClean="0"/>
              <a:t>Passwords: First line of defense</a:t>
            </a:r>
          </a:p>
          <a:p>
            <a:pPr lvl="1" eaLnBrk="1" hangingPunct="1">
              <a:lnSpc>
                <a:spcPct val="90000"/>
              </a:lnSpc>
            </a:pPr>
            <a:r>
              <a:rPr lang="en-US" altLang="en-US" sz="3200" smtClean="0"/>
              <a:t>Should be at least 8 characters long</a:t>
            </a:r>
          </a:p>
          <a:p>
            <a:pPr lvl="1" eaLnBrk="1" hangingPunct="1">
              <a:lnSpc>
                <a:spcPct val="90000"/>
              </a:lnSpc>
            </a:pPr>
            <a:r>
              <a:rPr lang="en-US" altLang="en-US" sz="3200" smtClean="0"/>
              <a:t>Should combine alphabetic and numeric data</a:t>
            </a:r>
          </a:p>
          <a:p>
            <a:pPr lvl="1" eaLnBrk="1" hangingPunct="1">
              <a:lnSpc>
                <a:spcPct val="90000"/>
              </a:lnSpc>
            </a:pPr>
            <a:r>
              <a:rPr lang="en-US" altLang="en-US" sz="3200" smtClean="0"/>
              <a:t>Should not be complete words or personal information</a:t>
            </a:r>
          </a:p>
          <a:p>
            <a:pPr lvl="1" eaLnBrk="1" hangingPunct="1">
              <a:lnSpc>
                <a:spcPct val="90000"/>
              </a:lnSpc>
            </a:pPr>
            <a:r>
              <a:rPr lang="en-US" altLang="en-US" sz="3200" smtClean="0"/>
              <a:t>Should be changed frequently</a:t>
            </a:r>
          </a:p>
          <a:p>
            <a:pPr eaLnBrk="1" hangingPunct="1">
              <a:lnSpc>
                <a:spcPct val="90000"/>
              </a:lnSpc>
              <a:buFont typeface="Wingdings" pitchFamily="2" charset="2"/>
              <a:buNone/>
            </a:pPr>
            <a:endParaRPr lang="en-US" altLang="en-US" sz="3600" smtClean="0"/>
          </a:p>
          <a:p>
            <a:pPr lvl="1"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533400" y="152400"/>
            <a:ext cx="8077200" cy="1143000"/>
          </a:xfrm>
        </p:spPr>
        <p:txBody>
          <a:bodyPr/>
          <a:lstStyle/>
          <a:p>
            <a:pPr>
              <a:defRPr/>
            </a:pPr>
            <a:r>
              <a:rPr dirty="0" smtClean="0"/>
              <a:t>Authentication Schemes (cont.)</a:t>
            </a:r>
          </a:p>
        </p:txBody>
      </p:sp>
      <p:sp>
        <p:nvSpPr>
          <p:cNvPr id="30723" name="Rectangle 3"/>
          <p:cNvSpPr>
            <a:spLocks noGrp="1" noChangeArrowheads="1"/>
          </p:cNvSpPr>
          <p:nvPr>
            <p:ph idx="1"/>
          </p:nvPr>
        </p:nvSpPr>
        <p:spPr>
          <a:xfrm>
            <a:off x="228600" y="1143000"/>
            <a:ext cx="8458200" cy="4114800"/>
          </a:xfrm>
        </p:spPr>
        <p:txBody>
          <a:bodyPr/>
          <a:lstStyle/>
          <a:p>
            <a:pPr eaLnBrk="1" hangingPunct="1">
              <a:lnSpc>
                <a:spcPct val="90000"/>
              </a:lnSpc>
            </a:pPr>
            <a:r>
              <a:rPr lang="en-US" altLang="en-US" sz="3600" smtClean="0"/>
              <a:t>Strong Authentication</a:t>
            </a:r>
          </a:p>
          <a:p>
            <a:pPr lvl="1" eaLnBrk="1" hangingPunct="1">
              <a:lnSpc>
                <a:spcPct val="90000"/>
              </a:lnSpc>
            </a:pPr>
            <a:r>
              <a:rPr lang="en-US" altLang="en-US" sz="3200" smtClean="0"/>
              <a:t>Passwords are flawed:</a:t>
            </a:r>
          </a:p>
          <a:p>
            <a:pPr lvl="2" eaLnBrk="1" hangingPunct="1">
              <a:lnSpc>
                <a:spcPct val="90000"/>
              </a:lnSpc>
            </a:pPr>
            <a:r>
              <a:rPr lang="en-US" altLang="en-US" sz="2800" smtClean="0"/>
              <a:t>Users share them with each other</a:t>
            </a:r>
          </a:p>
          <a:p>
            <a:pPr lvl="2" eaLnBrk="1" hangingPunct="1">
              <a:lnSpc>
                <a:spcPct val="90000"/>
              </a:lnSpc>
            </a:pPr>
            <a:r>
              <a:rPr lang="en-US" altLang="en-US" sz="2800" smtClean="0"/>
              <a:t>They get written down, could be copied</a:t>
            </a:r>
          </a:p>
          <a:p>
            <a:pPr lvl="2" eaLnBrk="1" hangingPunct="1">
              <a:lnSpc>
                <a:spcPct val="90000"/>
              </a:lnSpc>
            </a:pPr>
            <a:r>
              <a:rPr lang="en-US" altLang="en-US" sz="2800" smtClean="0"/>
              <a:t>Automatic logon scripts remove need to explicitly type them in</a:t>
            </a:r>
          </a:p>
          <a:p>
            <a:pPr lvl="2" eaLnBrk="1" hangingPunct="1">
              <a:lnSpc>
                <a:spcPct val="90000"/>
              </a:lnSpc>
            </a:pPr>
            <a:r>
              <a:rPr lang="en-US" altLang="en-US" sz="2800" smtClean="0"/>
              <a:t>Unencrypted passwords travel the Internet</a:t>
            </a:r>
          </a:p>
          <a:p>
            <a:pPr eaLnBrk="1" hangingPunct="1">
              <a:lnSpc>
                <a:spcPct val="90000"/>
              </a:lnSpc>
            </a:pPr>
            <a:r>
              <a:rPr lang="en-US" altLang="en-US" sz="3600" smtClean="0"/>
              <a:t>Possible solutions:</a:t>
            </a:r>
          </a:p>
          <a:p>
            <a:pPr lvl="1" eaLnBrk="1" hangingPunct="1">
              <a:lnSpc>
                <a:spcPct val="90000"/>
              </a:lnSpc>
            </a:pPr>
            <a:r>
              <a:rPr lang="en-US" altLang="en-US" sz="3000" smtClean="0"/>
              <a:t>Two factor–e.g., smart card plus PIN</a:t>
            </a:r>
          </a:p>
          <a:p>
            <a:pPr lvl="1" eaLnBrk="1" hangingPunct="1">
              <a:lnSpc>
                <a:spcPct val="90000"/>
              </a:lnSpc>
            </a:pPr>
            <a:r>
              <a:rPr lang="en-US" altLang="en-US" sz="3000" smtClean="0"/>
              <a:t>Three factor–e.g., smart card, biometric, PIN</a:t>
            </a:r>
          </a:p>
          <a:p>
            <a:pPr eaLnBrk="1" hangingPunct="1">
              <a:lnSpc>
                <a:spcPct val="90000"/>
              </a:lnSpc>
            </a:pPr>
            <a:endParaRPr lang="en-US" altLang="en-US" sz="3600" smtClean="0"/>
          </a:p>
          <a:p>
            <a:pPr lvl="1" eaLnBrk="1" hangingPunct="1">
              <a:lnSpc>
                <a:spcPct val="90000"/>
              </a:lnSpc>
            </a:pPr>
            <a:endParaRPr lang="en-US" altLang="en-US" sz="32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543800" cy="838200"/>
          </a:xfrm>
        </p:spPr>
        <p:txBody>
          <a:bodyPr/>
          <a:lstStyle/>
          <a:p>
            <a:pPr>
              <a:defRPr/>
            </a:pPr>
            <a:r>
              <a:rPr dirty="0" smtClean="0"/>
              <a:t>Sarbanes-Oxley (SOX)</a:t>
            </a:r>
            <a:endParaRPr dirty="0"/>
          </a:p>
        </p:txBody>
      </p:sp>
      <p:sp>
        <p:nvSpPr>
          <p:cNvPr id="31747" name="Content Placeholder 2"/>
          <p:cNvSpPr>
            <a:spLocks noGrp="1"/>
          </p:cNvSpPr>
          <p:nvPr>
            <p:ph idx="1"/>
          </p:nvPr>
        </p:nvSpPr>
        <p:spPr>
          <a:xfrm>
            <a:off x="457200" y="1295400"/>
            <a:ext cx="8229600" cy="4114800"/>
          </a:xfrm>
        </p:spPr>
        <p:txBody>
          <a:bodyPr/>
          <a:lstStyle/>
          <a:p>
            <a:pPr eaLnBrk="1" hangingPunct="1"/>
            <a:r>
              <a:rPr lang="en-US" altLang="en-US" sz="3600" smtClean="0"/>
              <a:t>Requires companies to audit the access to sensitive data</a:t>
            </a:r>
          </a:p>
          <a:p>
            <a:pPr eaLnBrk="1" hangingPunct="1"/>
            <a:r>
              <a:rPr lang="en-US" altLang="en-US" sz="3600" smtClean="0"/>
              <a:t>Designed to ensure integrity of public companies’ financial statements</a:t>
            </a:r>
          </a:p>
          <a:p>
            <a:pPr eaLnBrk="1" hangingPunct="1"/>
            <a:r>
              <a:rPr lang="en-US" altLang="en-US" sz="3600" smtClean="0"/>
              <a:t>SOX audit involves:</a:t>
            </a:r>
          </a:p>
          <a:p>
            <a:pPr lvl="1" eaLnBrk="1" hangingPunct="1"/>
            <a:r>
              <a:rPr lang="en-US" altLang="en-US" sz="3200" smtClean="0"/>
              <a:t>IT change management</a:t>
            </a:r>
          </a:p>
          <a:p>
            <a:pPr lvl="1" eaLnBrk="1" hangingPunct="1"/>
            <a:r>
              <a:rPr lang="en-US" altLang="en-US" sz="3200" smtClean="0"/>
              <a:t>Logical access to data</a:t>
            </a:r>
          </a:p>
          <a:p>
            <a:pPr lvl="1" eaLnBrk="1" hangingPunct="1"/>
            <a:r>
              <a:rPr lang="en-US" altLang="en-US" sz="3200" smtClean="0"/>
              <a:t>IT operations</a:t>
            </a:r>
          </a:p>
          <a:p>
            <a:pPr eaLnBrk="1" hangingPunct="1"/>
            <a:endParaRPr lang="en-US" altLang="en-US" sz="36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924800" cy="838200"/>
          </a:xfrm>
        </p:spPr>
        <p:txBody>
          <a:bodyPr/>
          <a:lstStyle/>
          <a:p>
            <a:pPr>
              <a:defRPr/>
            </a:pPr>
            <a:r>
              <a:rPr dirty="0" smtClean="0"/>
              <a:t>IT Change Management</a:t>
            </a:r>
            <a:endParaRPr dirty="0"/>
          </a:p>
        </p:txBody>
      </p:sp>
      <p:sp>
        <p:nvSpPr>
          <p:cNvPr id="32771" name="Content Placeholder 2"/>
          <p:cNvSpPr>
            <a:spLocks noGrp="1"/>
          </p:cNvSpPr>
          <p:nvPr>
            <p:ph idx="1"/>
          </p:nvPr>
        </p:nvSpPr>
        <p:spPr>
          <a:xfrm>
            <a:off x="457200" y="1371600"/>
            <a:ext cx="8229600" cy="4114800"/>
          </a:xfrm>
        </p:spPr>
        <p:txBody>
          <a:bodyPr/>
          <a:lstStyle/>
          <a:p>
            <a:pPr eaLnBrk="1" hangingPunct="1"/>
            <a:r>
              <a:rPr lang="en-US" altLang="en-US" sz="3600" smtClean="0"/>
              <a:t>The process by which changes to operational systems and databases are authorized</a:t>
            </a:r>
          </a:p>
          <a:p>
            <a:pPr eaLnBrk="1" hangingPunct="1"/>
            <a:r>
              <a:rPr lang="en-US" altLang="en-US" sz="3600" smtClean="0"/>
              <a:t>For database, changes to: schema, database configuration, updates to DBMS software</a:t>
            </a:r>
          </a:p>
          <a:p>
            <a:pPr eaLnBrk="1" hangingPunct="1"/>
            <a:r>
              <a:rPr lang="en-US" altLang="en-US" sz="3600" smtClean="0"/>
              <a:t>Segregation of duties: development, test, production</a:t>
            </a:r>
          </a:p>
          <a:p>
            <a:pPr eaLnBrk="1" hangingPunct="1"/>
            <a:endParaRPr lang="en-US" altLang="en-US" sz="3600" smtClean="0"/>
          </a:p>
          <a:p>
            <a:pPr eaLnBrk="1" hangingPunct="1"/>
            <a:endParaRPr lang="en-US" altLang="en-US" sz="36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315200" cy="838200"/>
          </a:xfrm>
        </p:spPr>
        <p:txBody>
          <a:bodyPr/>
          <a:lstStyle/>
          <a:p>
            <a:pPr>
              <a:defRPr/>
            </a:pPr>
            <a:r>
              <a:rPr dirty="0" smtClean="0"/>
              <a:t>Logical Access to Data</a:t>
            </a:r>
            <a:endParaRPr dirty="0"/>
          </a:p>
        </p:txBody>
      </p:sp>
      <p:sp>
        <p:nvSpPr>
          <p:cNvPr id="33795" name="Content Placeholder 2"/>
          <p:cNvSpPr>
            <a:spLocks noGrp="1"/>
          </p:cNvSpPr>
          <p:nvPr>
            <p:ph idx="1"/>
          </p:nvPr>
        </p:nvSpPr>
        <p:spPr>
          <a:xfrm>
            <a:off x="304800" y="1341438"/>
            <a:ext cx="8686800" cy="4525962"/>
          </a:xfrm>
        </p:spPr>
        <p:txBody>
          <a:bodyPr/>
          <a:lstStyle/>
          <a:p>
            <a:pPr eaLnBrk="1" hangingPunct="1"/>
            <a:r>
              <a:rPr lang="en-US" altLang="en-US" sz="4000" smtClean="0"/>
              <a:t>Personnel controls</a:t>
            </a:r>
          </a:p>
          <a:p>
            <a:pPr lvl="1" eaLnBrk="1" hangingPunct="1"/>
            <a:r>
              <a:rPr lang="en-US" altLang="en-US" sz="3600" smtClean="0"/>
              <a:t>Hiring practices, employee monitoring, security training, separation of duties</a:t>
            </a:r>
          </a:p>
          <a:p>
            <a:pPr eaLnBrk="1" hangingPunct="1"/>
            <a:r>
              <a:rPr lang="en-US" altLang="en-US" sz="4000" smtClean="0"/>
              <a:t>Physical access controls</a:t>
            </a:r>
          </a:p>
          <a:p>
            <a:pPr marL="742950" lvl="2" indent="-342900" eaLnBrk="1" hangingPunct="1">
              <a:buFont typeface="Wingdings 2" pitchFamily="18" charset="2"/>
              <a:buChar char=""/>
            </a:pPr>
            <a:r>
              <a:rPr lang="en-US" altLang="en-US" sz="3200" smtClean="0"/>
              <a:t>Swipe cards, equipment locking, check-out procedures, screen placement, laptop protection</a:t>
            </a:r>
          </a:p>
          <a:p>
            <a:pPr eaLnBrk="1" hangingPunct="1"/>
            <a:endParaRPr lang="en-US" altLang="en-US" sz="40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838200"/>
          </a:xfrm>
        </p:spPr>
        <p:txBody>
          <a:bodyPr/>
          <a:lstStyle/>
          <a:p>
            <a:pPr>
              <a:defRPr/>
            </a:pPr>
            <a:r>
              <a:rPr dirty="0" smtClean="0"/>
              <a:t>IT Operations</a:t>
            </a:r>
            <a:endParaRPr dirty="0"/>
          </a:p>
        </p:txBody>
      </p:sp>
      <p:sp>
        <p:nvSpPr>
          <p:cNvPr id="34819" name="Content Placeholder 2"/>
          <p:cNvSpPr>
            <a:spLocks noGrp="1"/>
          </p:cNvSpPr>
          <p:nvPr>
            <p:ph idx="1"/>
          </p:nvPr>
        </p:nvSpPr>
        <p:spPr/>
        <p:txBody>
          <a:bodyPr/>
          <a:lstStyle/>
          <a:p>
            <a:pPr eaLnBrk="1" hangingPunct="1"/>
            <a:r>
              <a:rPr lang="en-US" altLang="en-US" sz="3600" dirty="0" smtClean="0"/>
              <a:t>Policies and procedures for day-to-day management of infrastructure, applications, and databases in an organization</a:t>
            </a:r>
          </a:p>
          <a:p>
            <a:pPr eaLnBrk="1" hangingPunct="1"/>
            <a:r>
              <a:rPr lang="en-US" altLang="en-US" sz="3600" dirty="0" smtClean="0"/>
              <a:t>Also involves vendor management</a:t>
            </a:r>
          </a:p>
          <a:p>
            <a:pPr lvl="1" eaLnBrk="1" hangingPunct="1"/>
            <a:r>
              <a:rPr lang="en-US" altLang="en-US" dirty="0" smtClean="0"/>
              <a:t>Review external maintenance agreements</a:t>
            </a:r>
          </a:p>
          <a:p>
            <a:pPr lvl="1" eaLnBrk="1" hangingPunct="1"/>
            <a:r>
              <a:rPr lang="en-US" altLang="en-US" dirty="0" smtClean="0"/>
              <a:t>Access source code? (if vendor goes out of business)</a:t>
            </a:r>
          </a:p>
          <a:p>
            <a:pPr lvl="1" eaLnBrk="1" hangingPunct="1"/>
            <a:endParaRPr lang="en-US" altLang="en-US" dirty="0" smtClean="0"/>
          </a:p>
          <a:p>
            <a:pPr eaLnBrk="1" hangingPunct="1">
              <a:buFont typeface="Wingdings" pitchFamily="2" charset="2"/>
              <a:buNone/>
            </a:pPr>
            <a:endParaRPr lang="en-US" altLang="en-US" sz="3600" dirty="0" smtClean="0"/>
          </a:p>
          <a:p>
            <a:pPr eaLnBrk="1" hangingPunct="1"/>
            <a:endParaRPr lang="en-US" altLang="en-US" sz="36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62000" y="228600"/>
            <a:ext cx="7772400" cy="1143000"/>
          </a:xfrm>
        </p:spPr>
        <p:txBody>
          <a:bodyPr/>
          <a:lstStyle/>
          <a:p>
            <a:pPr>
              <a:defRPr/>
            </a:pPr>
            <a:r>
              <a:rPr dirty="0" smtClean="0"/>
              <a:t>Database Recovery</a:t>
            </a:r>
          </a:p>
        </p:txBody>
      </p:sp>
      <p:sp>
        <p:nvSpPr>
          <p:cNvPr id="35843" name="Rectangle 3"/>
          <p:cNvSpPr>
            <a:spLocks noGrp="1" noChangeArrowheads="1"/>
          </p:cNvSpPr>
          <p:nvPr>
            <p:ph idx="1"/>
          </p:nvPr>
        </p:nvSpPr>
        <p:spPr>
          <a:xfrm>
            <a:off x="762000" y="1295400"/>
            <a:ext cx="7772400" cy="4114800"/>
          </a:xfrm>
        </p:spPr>
        <p:txBody>
          <a:bodyPr/>
          <a:lstStyle/>
          <a:p>
            <a:pPr eaLnBrk="1" hangingPunct="1">
              <a:buSzTx/>
              <a:buFont typeface="Wingdings" pitchFamily="2" charset="2"/>
              <a:buChar char="§"/>
            </a:pPr>
            <a:r>
              <a:rPr lang="en-US" altLang="en-US" sz="3600" smtClean="0"/>
              <a:t>Mechanism for restoring a database quickly and accurately after loss or damage</a:t>
            </a:r>
          </a:p>
          <a:p>
            <a:pPr eaLnBrk="1" hangingPunct="1">
              <a:buSzTx/>
              <a:buFont typeface="Wingdings" pitchFamily="2" charset="2"/>
              <a:buChar char="§"/>
            </a:pPr>
            <a:r>
              <a:rPr lang="en-US" altLang="en-US" sz="3600" smtClean="0"/>
              <a:t>Recovery facilities:</a:t>
            </a:r>
          </a:p>
          <a:p>
            <a:pPr lvl="1" eaLnBrk="1" hangingPunct="1">
              <a:buFontTx/>
              <a:buChar char="•"/>
            </a:pPr>
            <a:r>
              <a:rPr lang="en-US" altLang="en-US" sz="3200" smtClean="0"/>
              <a:t>Backup Facilities</a:t>
            </a:r>
          </a:p>
          <a:p>
            <a:pPr lvl="1" eaLnBrk="1" hangingPunct="1">
              <a:buFontTx/>
              <a:buChar char="•"/>
            </a:pPr>
            <a:r>
              <a:rPr lang="en-US" altLang="en-US" sz="3200" smtClean="0"/>
              <a:t>Journalizing Facilities</a:t>
            </a:r>
          </a:p>
          <a:p>
            <a:pPr lvl="1" eaLnBrk="1" hangingPunct="1">
              <a:buFontTx/>
              <a:buChar char="•"/>
            </a:pPr>
            <a:r>
              <a:rPr lang="en-US" altLang="en-US" sz="3200" smtClean="0"/>
              <a:t>Checkpoint Facility</a:t>
            </a:r>
          </a:p>
          <a:p>
            <a:pPr lvl="1" eaLnBrk="1" hangingPunct="1">
              <a:buFontTx/>
              <a:buChar char="•"/>
            </a:pPr>
            <a:r>
              <a:rPr lang="en-US" altLang="en-US" sz="3200" smtClean="0"/>
              <a:t>Recovery Manager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685800" y="381000"/>
            <a:ext cx="7772400" cy="762000"/>
          </a:xfrm>
        </p:spPr>
        <p:txBody>
          <a:bodyPr/>
          <a:lstStyle/>
          <a:p>
            <a:pPr>
              <a:defRPr/>
            </a:pPr>
            <a:r>
              <a:rPr dirty="0" smtClean="0"/>
              <a:t>Back-up Facilities</a:t>
            </a:r>
          </a:p>
        </p:txBody>
      </p:sp>
      <p:sp>
        <p:nvSpPr>
          <p:cNvPr id="36867" name="Rectangle 3"/>
          <p:cNvSpPr>
            <a:spLocks noGrp="1" noChangeArrowheads="1"/>
          </p:cNvSpPr>
          <p:nvPr>
            <p:ph idx="1"/>
          </p:nvPr>
        </p:nvSpPr>
        <p:spPr>
          <a:xfrm>
            <a:off x="685800" y="1219200"/>
            <a:ext cx="7772400" cy="4572000"/>
          </a:xfrm>
        </p:spPr>
        <p:txBody>
          <a:bodyPr/>
          <a:lstStyle/>
          <a:p>
            <a:pPr eaLnBrk="1" hangingPunct="1"/>
            <a:r>
              <a:rPr lang="en-US" altLang="en-US" sz="3400" smtClean="0"/>
              <a:t>DBMS copy utility that produces backup copy of the entire database or subset</a:t>
            </a:r>
          </a:p>
          <a:p>
            <a:pPr eaLnBrk="1" hangingPunct="1"/>
            <a:r>
              <a:rPr lang="en-US" altLang="en-US" sz="3400" smtClean="0"/>
              <a:t>Periodic backup (e.g. nightly, weekly)</a:t>
            </a:r>
          </a:p>
          <a:p>
            <a:pPr eaLnBrk="1" hangingPunct="1"/>
            <a:r>
              <a:rPr lang="en-US" altLang="en-US" sz="3400" smtClean="0"/>
              <a:t>Cold backup–database is shut down during backup</a:t>
            </a:r>
          </a:p>
          <a:p>
            <a:pPr eaLnBrk="1" hangingPunct="1"/>
            <a:r>
              <a:rPr lang="en-US" altLang="en-US" sz="3400" smtClean="0"/>
              <a:t>Hot backup–selected portion is shut down and backed up at a given time</a:t>
            </a:r>
          </a:p>
          <a:p>
            <a:pPr eaLnBrk="1" hangingPunct="1"/>
            <a:r>
              <a:rPr lang="en-US" altLang="en-US" sz="3400" smtClean="0"/>
              <a:t>Backups stored in secure, off-site location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685800" y="228600"/>
            <a:ext cx="7772400" cy="1143000"/>
          </a:xfrm>
        </p:spPr>
        <p:txBody>
          <a:bodyPr/>
          <a:lstStyle/>
          <a:p>
            <a:pPr>
              <a:defRPr/>
            </a:pPr>
            <a:r>
              <a:rPr dirty="0" smtClean="0"/>
              <a:t>Journalizing Facilities</a:t>
            </a:r>
          </a:p>
        </p:txBody>
      </p:sp>
      <p:sp>
        <p:nvSpPr>
          <p:cNvPr id="37891" name="Rectangle 3"/>
          <p:cNvSpPr>
            <a:spLocks noGrp="1" noChangeArrowheads="1"/>
          </p:cNvSpPr>
          <p:nvPr>
            <p:ph idx="1"/>
          </p:nvPr>
        </p:nvSpPr>
        <p:spPr>
          <a:xfrm>
            <a:off x="685800" y="1143000"/>
            <a:ext cx="7772400" cy="4114800"/>
          </a:xfrm>
        </p:spPr>
        <p:txBody>
          <a:bodyPr/>
          <a:lstStyle/>
          <a:p>
            <a:pPr eaLnBrk="1" hangingPunct="1">
              <a:lnSpc>
                <a:spcPct val="90000"/>
              </a:lnSpc>
            </a:pPr>
            <a:r>
              <a:rPr lang="en-US" altLang="en-US" smtClean="0"/>
              <a:t>Audit trail of transactions and database updates</a:t>
            </a:r>
          </a:p>
          <a:p>
            <a:pPr eaLnBrk="1" hangingPunct="1">
              <a:lnSpc>
                <a:spcPct val="90000"/>
              </a:lnSpc>
            </a:pPr>
            <a:r>
              <a:rPr lang="en-US" altLang="en-US" smtClean="0"/>
              <a:t>Transaction log–record of essential data for each transaction processed against the database</a:t>
            </a:r>
          </a:p>
          <a:p>
            <a:pPr eaLnBrk="1" hangingPunct="1">
              <a:lnSpc>
                <a:spcPct val="90000"/>
              </a:lnSpc>
            </a:pPr>
            <a:r>
              <a:rPr lang="en-US" altLang="en-US" smtClean="0"/>
              <a:t>Database change log–images of updated data</a:t>
            </a:r>
          </a:p>
          <a:p>
            <a:pPr lvl="1" eaLnBrk="1" hangingPunct="1">
              <a:lnSpc>
                <a:spcPct val="90000"/>
              </a:lnSpc>
            </a:pPr>
            <a:r>
              <a:rPr lang="en-US" altLang="en-US" sz="3200" smtClean="0"/>
              <a:t>Before-image–copy before modification</a:t>
            </a:r>
          </a:p>
          <a:p>
            <a:pPr lvl="1" eaLnBrk="1" hangingPunct="1">
              <a:lnSpc>
                <a:spcPct val="90000"/>
              </a:lnSpc>
            </a:pPr>
            <a:r>
              <a:rPr lang="en-US" altLang="en-US" sz="3200" smtClean="0"/>
              <a:t>After-image–copy after modification</a:t>
            </a:r>
          </a:p>
          <a:p>
            <a:pPr eaLnBrk="1" hangingPunct="1">
              <a:lnSpc>
                <a:spcPct val="90000"/>
              </a:lnSpc>
            </a:pPr>
            <a:endParaRPr lang="en-US" altLang="en-US" smtClean="0"/>
          </a:p>
        </p:txBody>
      </p:sp>
      <p:sp>
        <p:nvSpPr>
          <p:cNvPr id="407556" name="Text Box 4"/>
          <p:cNvSpPr txBox="1">
            <a:spLocks noChangeArrowheads="1"/>
          </p:cNvSpPr>
          <p:nvPr/>
        </p:nvSpPr>
        <p:spPr bwMode="auto">
          <a:xfrm>
            <a:off x="2514600" y="5705475"/>
            <a:ext cx="3968750" cy="519113"/>
          </a:xfrm>
          <a:prstGeom prst="rect">
            <a:avLst/>
          </a:prstGeom>
          <a:noFill/>
          <a:ln w="9525">
            <a:noFill/>
            <a:miter lim="800000"/>
            <a:headEnd/>
            <a:tailEnd/>
          </a:ln>
          <a:effectLst/>
        </p:spPr>
        <p:txBody>
          <a:bodyPr wrap="none">
            <a:spAutoFit/>
          </a:bodyPr>
          <a:lstStyle/>
          <a:p>
            <a:pPr>
              <a:spcBef>
                <a:spcPct val="20000"/>
              </a:spcBef>
              <a:buClr>
                <a:schemeClr val="accent2"/>
              </a:buClr>
              <a:buSzPct val="80000"/>
              <a:buFont typeface="Wingdings" pitchFamily="2" charset="2"/>
              <a:buNone/>
              <a:defRPr/>
            </a:pPr>
            <a:r>
              <a:rPr lang="en-US" sz="2800" dirty="0">
                <a:solidFill>
                  <a:srgbClr val="990000"/>
                </a:solidFill>
                <a:cs typeface="Tahoma" pitchFamily="34" charset="0"/>
              </a:rPr>
              <a:t>Produces an </a:t>
            </a:r>
            <a:r>
              <a:rPr lang="en-US" sz="2800" b="1" i="1" dirty="0">
                <a:solidFill>
                  <a:srgbClr val="990000"/>
                </a:solidFill>
                <a:cs typeface="Tahoma" pitchFamily="34" charset="0"/>
              </a:rPr>
              <a:t>audit</a:t>
            </a:r>
            <a:r>
              <a:rPr lang="en-US" sz="2800" b="1" i="1" dirty="0">
                <a:solidFill>
                  <a:srgbClr val="990000"/>
                </a:solidFill>
                <a:effectLst>
                  <a:outerShdw blurRad="38100" dist="38100" dir="2700000" algn="tl">
                    <a:srgbClr val="000000"/>
                  </a:outerShdw>
                </a:effectLst>
                <a:cs typeface="Tahoma" pitchFamily="34" charset="0"/>
              </a:rPr>
              <a:t> </a:t>
            </a:r>
            <a:r>
              <a:rPr lang="en-US" sz="2800" b="1" i="1" dirty="0">
                <a:solidFill>
                  <a:srgbClr val="990000"/>
                </a:solidFill>
                <a:cs typeface="Tahoma" pitchFamily="34" charset="0"/>
              </a:rPr>
              <a:t>trail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609600"/>
            <a:ext cx="8686800" cy="838200"/>
          </a:xfrm>
        </p:spPr>
        <p:txBody>
          <a:bodyPr>
            <a:normAutofit fontScale="90000"/>
          </a:bodyPr>
          <a:lstStyle/>
          <a:p>
            <a:pPr>
              <a:defRPr/>
            </a:pPr>
            <a:r>
              <a:rPr dirty="0" smtClean="0"/>
              <a:t>Ineffective data administration </a:t>
            </a:r>
            <a:r>
              <a:rPr dirty="0" smtClean="0">
                <a:sym typeface="Wingdings" pitchFamily="2" charset="2"/>
              </a:rPr>
              <a:t></a:t>
            </a:r>
            <a:br>
              <a:rPr dirty="0" smtClean="0">
                <a:sym typeface="Wingdings" pitchFamily="2" charset="2"/>
              </a:rPr>
            </a:br>
            <a:r>
              <a:rPr dirty="0" smtClean="0">
                <a:sym typeface="Wingdings" pitchFamily="2" charset="2"/>
              </a:rPr>
              <a:t>poor data quality</a:t>
            </a:r>
            <a:endParaRPr dirty="0"/>
          </a:p>
        </p:txBody>
      </p:sp>
      <p:sp>
        <p:nvSpPr>
          <p:cNvPr id="2" name="Content Placeholder 1"/>
          <p:cNvSpPr>
            <a:spLocks noGrp="1"/>
          </p:cNvSpPr>
          <p:nvPr>
            <p:ph idx="1"/>
          </p:nvPr>
        </p:nvSpPr>
        <p:spPr>
          <a:xfrm>
            <a:off x="304800" y="1844675"/>
            <a:ext cx="8686800" cy="4327525"/>
          </a:xfrm>
        </p:spPr>
        <p:txBody>
          <a:bodyPr>
            <a:normAutofit fontScale="92500" lnSpcReduction="20000"/>
          </a:bodyPr>
          <a:lstStyle/>
          <a:p>
            <a:pPr eaLnBrk="1" fontAlgn="auto" hangingPunct="1">
              <a:spcAft>
                <a:spcPts val="0"/>
              </a:spcAft>
              <a:buFont typeface="Wingdings 2"/>
              <a:buChar char=""/>
              <a:defRPr/>
            </a:pPr>
            <a:r>
              <a:rPr lang="en-US" sz="2800" dirty="0" smtClean="0"/>
              <a:t>Multiple data definitions, causing data integration problems</a:t>
            </a:r>
          </a:p>
          <a:p>
            <a:pPr eaLnBrk="1" fontAlgn="auto" hangingPunct="1">
              <a:spcAft>
                <a:spcPts val="0"/>
              </a:spcAft>
              <a:buFont typeface="Wingdings 2"/>
              <a:buChar char=""/>
              <a:defRPr/>
            </a:pPr>
            <a:r>
              <a:rPr lang="en-US" sz="2800" dirty="0" smtClean="0"/>
              <a:t>Missing data elements, causing reduction in data value</a:t>
            </a:r>
          </a:p>
          <a:p>
            <a:pPr eaLnBrk="1" fontAlgn="auto" hangingPunct="1">
              <a:spcAft>
                <a:spcPts val="0"/>
              </a:spcAft>
              <a:buFont typeface="Wingdings 2"/>
              <a:buChar char=""/>
              <a:defRPr/>
            </a:pPr>
            <a:r>
              <a:rPr lang="en-US" sz="2800" dirty="0" smtClean="0"/>
              <a:t>Inappropriate data sources and timing, causing lowered reliability</a:t>
            </a:r>
          </a:p>
          <a:p>
            <a:pPr eaLnBrk="1" fontAlgn="auto" hangingPunct="1">
              <a:spcAft>
                <a:spcPts val="0"/>
              </a:spcAft>
              <a:buFont typeface="Wingdings 2"/>
              <a:buChar char=""/>
              <a:defRPr/>
            </a:pPr>
            <a:r>
              <a:rPr lang="en-US" sz="2800" dirty="0" smtClean="0"/>
              <a:t>Inadequate familiarity, causing ineffective use of data for planning and strategy</a:t>
            </a:r>
          </a:p>
          <a:p>
            <a:pPr eaLnBrk="1" fontAlgn="auto" hangingPunct="1">
              <a:spcAft>
                <a:spcPts val="0"/>
              </a:spcAft>
              <a:buFont typeface="Wingdings 2"/>
              <a:buChar char=""/>
              <a:defRPr/>
            </a:pPr>
            <a:r>
              <a:rPr lang="en-US" sz="2800" dirty="0" smtClean="0"/>
              <a:t>Poor response time and excessive downtime</a:t>
            </a:r>
          </a:p>
          <a:p>
            <a:pPr eaLnBrk="1" fontAlgn="auto" hangingPunct="1">
              <a:spcAft>
                <a:spcPts val="0"/>
              </a:spcAft>
              <a:buFont typeface="Wingdings 2"/>
              <a:buChar char=""/>
              <a:defRPr/>
            </a:pPr>
            <a:r>
              <a:rPr lang="en-US" sz="2800" dirty="0" smtClean="0"/>
              <a:t>Damaged, sabotaged, and stolen data</a:t>
            </a:r>
          </a:p>
          <a:p>
            <a:pPr eaLnBrk="1" fontAlgn="auto" hangingPunct="1">
              <a:spcAft>
                <a:spcPts val="0"/>
              </a:spcAft>
              <a:buFont typeface="Wingdings 2"/>
              <a:buChar char=""/>
              <a:defRPr/>
            </a:pPr>
            <a:r>
              <a:rPr lang="en-US" sz="2800" dirty="0" smtClean="0"/>
              <a:t>Unauthorized access, leading to ….</a:t>
            </a:r>
          </a:p>
          <a:p>
            <a:pPr eaLnBrk="1" fontAlgn="auto" hangingPunct="1">
              <a:spcAft>
                <a:spcPts val="0"/>
              </a:spcAft>
              <a:buFont typeface="Wingdings 2"/>
              <a:buChar char=""/>
              <a:defRPr/>
            </a:pPr>
            <a:r>
              <a:rPr lang="en-US" sz="2800" dirty="0" smtClean="0"/>
              <a:t>Embarrassment to organization</a:t>
            </a:r>
          </a:p>
          <a:p>
            <a:pPr eaLnBrk="1" fontAlgn="auto" hangingPunct="1">
              <a:spcAft>
                <a:spcPts val="0"/>
              </a:spcAft>
              <a:buFont typeface="Wingdings 2"/>
              <a:buChar char=""/>
              <a:defRPr/>
            </a:pP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85800"/>
            <a:ext cx="7672388"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3"/>
          <p:cNvSpPr txBox="1">
            <a:spLocks noChangeArrowheads="1"/>
          </p:cNvSpPr>
          <p:nvPr/>
        </p:nvSpPr>
        <p:spPr bwMode="auto">
          <a:xfrm>
            <a:off x="1981200" y="1524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12-8 </a:t>
            </a:r>
            <a:r>
              <a:rPr lang="en-US" altLang="en-US" sz="2400" dirty="0">
                <a:solidFill>
                  <a:srgbClr val="000000"/>
                </a:solidFill>
                <a:cs typeface="Tahoma" pitchFamily="34" charset="0"/>
              </a:rPr>
              <a:t>Database audit trail</a:t>
            </a:r>
          </a:p>
        </p:txBody>
      </p:sp>
      <p:sp>
        <p:nvSpPr>
          <p:cNvPr id="38917" name="Text Box 4"/>
          <p:cNvSpPr txBox="1">
            <a:spLocks noChangeArrowheads="1"/>
          </p:cNvSpPr>
          <p:nvPr/>
        </p:nvSpPr>
        <p:spPr bwMode="auto">
          <a:xfrm>
            <a:off x="3581400" y="4349750"/>
            <a:ext cx="32924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400">
                <a:solidFill>
                  <a:srgbClr val="990000"/>
                </a:solidFill>
                <a:cs typeface="Tahoma" pitchFamily="34" charset="0"/>
              </a:rPr>
              <a:t>From the backup and logs, databases can be restored in case of damage or loss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defRPr/>
            </a:pPr>
            <a:r>
              <a:rPr dirty="0" smtClean="0"/>
              <a:t>Checkpoint Facilities</a:t>
            </a:r>
          </a:p>
        </p:txBody>
      </p:sp>
      <p:sp>
        <p:nvSpPr>
          <p:cNvPr id="39939" name="Rectangle 3"/>
          <p:cNvSpPr>
            <a:spLocks noGrp="1" noChangeArrowheads="1"/>
          </p:cNvSpPr>
          <p:nvPr>
            <p:ph idx="1"/>
          </p:nvPr>
        </p:nvSpPr>
        <p:spPr>
          <a:xfrm>
            <a:off x="381000" y="1524000"/>
            <a:ext cx="8229600" cy="3048000"/>
          </a:xfrm>
        </p:spPr>
        <p:txBody>
          <a:bodyPr/>
          <a:lstStyle/>
          <a:p>
            <a:pPr eaLnBrk="1" hangingPunct="1"/>
            <a:r>
              <a:rPr lang="en-US" altLang="en-US" sz="3600" dirty="0" smtClean="0"/>
              <a:t>DBMS periodically refuses to accept new transactions</a:t>
            </a:r>
          </a:p>
          <a:p>
            <a:pPr eaLnBrk="1" hangingPunct="1"/>
            <a:r>
              <a:rPr lang="en-US" altLang="en-US" sz="3600" dirty="0" smtClean="0">
                <a:sym typeface="Wingdings" pitchFamily="2" charset="2"/>
              </a:rPr>
              <a:t> system is in a </a:t>
            </a:r>
            <a:r>
              <a:rPr lang="en-US" altLang="en-US" sz="3600" i="1" dirty="0" smtClean="0">
                <a:sym typeface="Wingdings" pitchFamily="2" charset="2"/>
              </a:rPr>
              <a:t>quiet</a:t>
            </a:r>
            <a:r>
              <a:rPr lang="en-US" altLang="en-US" sz="3600" dirty="0" smtClean="0">
                <a:sym typeface="Wingdings" pitchFamily="2" charset="2"/>
              </a:rPr>
              <a:t> state</a:t>
            </a:r>
          </a:p>
          <a:p>
            <a:pPr eaLnBrk="1" hangingPunct="1"/>
            <a:r>
              <a:rPr lang="en-US" altLang="en-US" sz="3600" dirty="0" smtClean="0">
                <a:sym typeface="Wingdings" pitchFamily="2" charset="2"/>
              </a:rPr>
              <a:t>Database and transaction logs are synchronized</a:t>
            </a:r>
            <a:endParaRPr lang="en-US" altLang="en-US" sz="3600" dirty="0" smtClean="0"/>
          </a:p>
        </p:txBody>
      </p:sp>
      <p:sp>
        <p:nvSpPr>
          <p:cNvPr id="39941" name="Text Box 4"/>
          <p:cNvSpPr txBox="1">
            <a:spLocks noChangeArrowheads="1"/>
          </p:cNvSpPr>
          <p:nvPr/>
        </p:nvSpPr>
        <p:spPr bwMode="auto">
          <a:xfrm>
            <a:off x="457200" y="5121275"/>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400" b="1">
                <a:solidFill>
                  <a:srgbClr val="990000"/>
                </a:solidFill>
                <a:cs typeface="Tahoma" pitchFamily="34" charset="0"/>
              </a:rPr>
              <a:t>This allows recovery manager to resume processing from short period, instead of repeating entire day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533400" y="381000"/>
            <a:ext cx="7620000" cy="838200"/>
          </a:xfrm>
        </p:spPr>
        <p:txBody>
          <a:bodyPr>
            <a:noAutofit/>
          </a:bodyPr>
          <a:lstStyle/>
          <a:p>
            <a:pPr>
              <a:defRPr/>
            </a:pPr>
            <a:r>
              <a:rPr dirty="0" smtClean="0"/>
              <a:t>Recover Manager</a:t>
            </a:r>
          </a:p>
        </p:txBody>
      </p:sp>
      <p:sp>
        <p:nvSpPr>
          <p:cNvPr id="40963" name="Rectangle 3"/>
          <p:cNvSpPr>
            <a:spLocks noGrp="1" noChangeArrowheads="1"/>
          </p:cNvSpPr>
          <p:nvPr>
            <p:ph idx="1"/>
          </p:nvPr>
        </p:nvSpPr>
        <p:spPr>
          <a:xfrm>
            <a:off x="457200" y="1371600"/>
            <a:ext cx="7772400" cy="4114800"/>
          </a:xfrm>
        </p:spPr>
        <p:txBody>
          <a:bodyPr/>
          <a:lstStyle/>
          <a:p>
            <a:pPr eaLnBrk="1" hangingPunct="1">
              <a:lnSpc>
                <a:spcPct val="80000"/>
              </a:lnSpc>
            </a:pPr>
            <a:r>
              <a:rPr lang="en-US" sz="2800" dirty="0"/>
              <a:t>Recovery Manager – DBMS </a:t>
            </a:r>
            <a:r>
              <a:rPr lang="en-US" sz="2800" dirty="0" smtClean="0"/>
              <a:t>module that </a:t>
            </a:r>
            <a:r>
              <a:rPr lang="en-US" sz="2800" dirty="0"/>
              <a:t>restores </a:t>
            </a:r>
            <a:r>
              <a:rPr lang="en-US" sz="2800" dirty="0" smtClean="0"/>
              <a:t>the database </a:t>
            </a:r>
            <a:r>
              <a:rPr lang="en-US" sz="2800" dirty="0"/>
              <a:t>to a correct condition when a failure occurs and then resumes </a:t>
            </a:r>
            <a:r>
              <a:rPr lang="en-US" sz="2800" dirty="0" smtClean="0"/>
              <a:t> processing user requests</a:t>
            </a:r>
          </a:p>
          <a:p>
            <a:pPr eaLnBrk="1" hangingPunct="1">
              <a:lnSpc>
                <a:spcPct val="80000"/>
              </a:lnSpc>
            </a:pPr>
            <a:r>
              <a:rPr lang="en-US" sz="2800" dirty="0" smtClean="0"/>
              <a:t>Recovery </a:t>
            </a:r>
            <a:r>
              <a:rPr lang="en-US" sz="2800" dirty="0"/>
              <a:t>and Restart Procedures</a:t>
            </a:r>
            <a:endParaRPr lang="en-US" altLang="en-US" sz="2800" dirty="0" smtClean="0"/>
          </a:p>
          <a:p>
            <a:pPr lvl="1" eaLnBrk="1" hangingPunct="1">
              <a:lnSpc>
                <a:spcPct val="80000"/>
              </a:lnSpc>
            </a:pPr>
            <a:r>
              <a:rPr lang="en-US" altLang="en-US" sz="2400" dirty="0" smtClean="0"/>
              <a:t>Disk Mirroring–switch between identical copies of databases</a:t>
            </a:r>
          </a:p>
          <a:p>
            <a:pPr lvl="1" eaLnBrk="1" hangingPunct="1">
              <a:lnSpc>
                <a:spcPct val="80000"/>
              </a:lnSpc>
            </a:pPr>
            <a:r>
              <a:rPr lang="en-US" altLang="en-US" sz="2400" dirty="0" smtClean="0"/>
              <a:t>Restore/Rerun–reprocess transactions against the backup (only done as a last resort)</a:t>
            </a:r>
          </a:p>
          <a:p>
            <a:pPr lvl="1" eaLnBrk="1" hangingPunct="1">
              <a:lnSpc>
                <a:spcPct val="80000"/>
              </a:lnSpc>
            </a:pPr>
            <a:r>
              <a:rPr lang="en-US" altLang="en-US" sz="2400" dirty="0" smtClean="0"/>
              <a:t>Transaction Integrity–commit or abort all transaction changes</a:t>
            </a:r>
          </a:p>
          <a:p>
            <a:pPr lvl="1" eaLnBrk="1" hangingPunct="1">
              <a:lnSpc>
                <a:spcPct val="80000"/>
              </a:lnSpc>
            </a:pPr>
            <a:r>
              <a:rPr lang="en-US" altLang="en-US" sz="2400" dirty="0" smtClean="0"/>
              <a:t>Backward Recovery (Rollback)–apply before images</a:t>
            </a:r>
          </a:p>
          <a:p>
            <a:pPr lvl="1" eaLnBrk="1" hangingPunct="1">
              <a:lnSpc>
                <a:spcPct val="80000"/>
              </a:lnSpc>
            </a:pPr>
            <a:r>
              <a:rPr lang="en-US" altLang="en-US" sz="2400" dirty="0" smtClean="0"/>
              <a:t>Forward Recovery (Roll Forward)–apply after images (preferable to restore/rerun)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a:xfrm>
            <a:off x="304800" y="304800"/>
            <a:ext cx="8686800" cy="838200"/>
          </a:xfrm>
        </p:spPr>
        <p:txBody>
          <a:bodyPr/>
          <a:lstStyle/>
          <a:p>
            <a:pPr>
              <a:defRPr/>
            </a:pPr>
            <a:r>
              <a:rPr dirty="0" smtClean="0"/>
              <a:t>Transaction </a:t>
            </a:r>
            <a:r>
              <a:rPr sz="4800" dirty="0" smtClean="0"/>
              <a:t>ACID</a:t>
            </a:r>
            <a:r>
              <a:rPr dirty="0" smtClean="0"/>
              <a:t> Properties</a:t>
            </a:r>
          </a:p>
        </p:txBody>
      </p:sp>
      <p:sp>
        <p:nvSpPr>
          <p:cNvPr id="41987" name="Rectangle 3"/>
          <p:cNvSpPr>
            <a:spLocks noGrp="1" noChangeArrowheads="1"/>
          </p:cNvSpPr>
          <p:nvPr>
            <p:ph idx="1"/>
          </p:nvPr>
        </p:nvSpPr>
        <p:spPr>
          <a:xfrm>
            <a:off x="457200" y="1371600"/>
            <a:ext cx="8686800" cy="4525963"/>
          </a:xfrm>
        </p:spPr>
        <p:txBody>
          <a:bodyPr/>
          <a:lstStyle/>
          <a:p>
            <a:pPr eaLnBrk="1" hangingPunct="1">
              <a:lnSpc>
                <a:spcPct val="80000"/>
              </a:lnSpc>
            </a:pPr>
            <a:r>
              <a:rPr lang="en-US" altLang="en-US" sz="3600" smtClean="0"/>
              <a:t>Atomic</a:t>
            </a:r>
          </a:p>
          <a:p>
            <a:pPr lvl="1" eaLnBrk="1" hangingPunct="1">
              <a:lnSpc>
                <a:spcPct val="80000"/>
              </a:lnSpc>
            </a:pPr>
            <a:r>
              <a:rPr lang="en-US" altLang="en-US" sz="3200" smtClean="0"/>
              <a:t>Transaction cannot be subdivided</a:t>
            </a:r>
          </a:p>
          <a:p>
            <a:pPr eaLnBrk="1" hangingPunct="1">
              <a:lnSpc>
                <a:spcPct val="80000"/>
              </a:lnSpc>
            </a:pPr>
            <a:r>
              <a:rPr lang="en-US" altLang="en-US" sz="3600" smtClean="0"/>
              <a:t>Consistent</a:t>
            </a:r>
          </a:p>
          <a:p>
            <a:pPr lvl="1" eaLnBrk="1" hangingPunct="1">
              <a:lnSpc>
                <a:spcPct val="80000"/>
              </a:lnSpc>
            </a:pPr>
            <a:r>
              <a:rPr lang="en-US" altLang="en-US" sz="3200" smtClean="0"/>
              <a:t>Constraints don’t change from before transaction to after transaction</a:t>
            </a:r>
          </a:p>
          <a:p>
            <a:pPr eaLnBrk="1" hangingPunct="1">
              <a:lnSpc>
                <a:spcPct val="80000"/>
              </a:lnSpc>
            </a:pPr>
            <a:r>
              <a:rPr lang="en-US" altLang="en-US" sz="3600" smtClean="0"/>
              <a:t>Isolated</a:t>
            </a:r>
          </a:p>
          <a:p>
            <a:pPr lvl="1" eaLnBrk="1" hangingPunct="1">
              <a:lnSpc>
                <a:spcPct val="80000"/>
              </a:lnSpc>
            </a:pPr>
            <a:r>
              <a:rPr lang="en-US" altLang="en-US" sz="3200" smtClean="0"/>
              <a:t>Database changes not revealed to users until after transaction has completed</a:t>
            </a:r>
          </a:p>
          <a:p>
            <a:pPr eaLnBrk="1" hangingPunct="1">
              <a:lnSpc>
                <a:spcPct val="80000"/>
              </a:lnSpc>
            </a:pPr>
            <a:r>
              <a:rPr lang="en-US" altLang="en-US" sz="3600" smtClean="0"/>
              <a:t>Durable</a:t>
            </a:r>
          </a:p>
          <a:p>
            <a:pPr lvl="1" eaLnBrk="1" hangingPunct="1">
              <a:lnSpc>
                <a:spcPct val="80000"/>
              </a:lnSpc>
            </a:pPr>
            <a:r>
              <a:rPr lang="en-US" altLang="en-US" sz="3200" smtClean="0"/>
              <a:t>Database changes are permanent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1712913" y="261938"/>
            <a:ext cx="53435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12-9 </a:t>
            </a:r>
            <a:r>
              <a:rPr lang="en-US" altLang="en-US" sz="2400" dirty="0">
                <a:solidFill>
                  <a:srgbClr val="000000"/>
                </a:solidFill>
                <a:cs typeface="Tahoma" pitchFamily="34" charset="0"/>
              </a:rPr>
              <a:t>Basic recovery techniques</a:t>
            </a:r>
          </a:p>
          <a:p>
            <a:pPr algn="ctr"/>
            <a:r>
              <a:rPr lang="en-US" altLang="en-US" sz="2400" dirty="0">
                <a:solidFill>
                  <a:srgbClr val="000000"/>
                </a:solidFill>
                <a:cs typeface="Tahoma" pitchFamily="34" charset="0"/>
              </a:rPr>
              <a:t> a) </a:t>
            </a:r>
            <a:r>
              <a:rPr lang="en-US" altLang="en-US" sz="2400" dirty="0" smtClean="0">
                <a:solidFill>
                  <a:srgbClr val="000000"/>
                </a:solidFill>
                <a:cs typeface="Tahoma" pitchFamily="34" charset="0"/>
              </a:rPr>
              <a:t>Rollback (backward recovery)</a:t>
            </a:r>
            <a:endParaRPr lang="en-US" altLang="en-US" sz="2400" dirty="0">
              <a:solidFill>
                <a:srgbClr val="000000"/>
              </a:solidFill>
              <a:cs typeface="Tahoma" pitchFamily="34" charset="0"/>
            </a:endParaRPr>
          </a:p>
        </p:txBody>
      </p:sp>
      <p:pic>
        <p:nvPicPr>
          <p:cNvPr id="43012"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92200"/>
            <a:ext cx="85915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38400" y="4694872"/>
            <a:ext cx="6629400" cy="1477328"/>
          </a:xfrm>
          <a:prstGeom prst="rect">
            <a:avLst/>
          </a:prstGeom>
        </p:spPr>
        <p:txBody>
          <a:bodyPr wrap="square">
            <a:spAutoFit/>
          </a:bodyPr>
          <a:lstStyle/>
          <a:p>
            <a:r>
              <a:rPr lang="en-US" dirty="0">
                <a:latin typeface="PalatinoLTStd-Roman"/>
              </a:rPr>
              <a:t>The backout, or undo, of </a:t>
            </a:r>
            <a:r>
              <a:rPr lang="en-US" dirty="0" smtClean="0">
                <a:latin typeface="PalatinoLTStd-Roman"/>
              </a:rPr>
              <a:t>unwanted changes </a:t>
            </a:r>
            <a:r>
              <a:rPr lang="en-US" dirty="0">
                <a:latin typeface="PalatinoLTStd-Roman"/>
              </a:rPr>
              <a:t>to a database. </a:t>
            </a:r>
            <a:r>
              <a:rPr lang="en-US" dirty="0" smtClean="0">
                <a:latin typeface="PalatinoLTStd-Roman"/>
              </a:rPr>
              <a:t>Before images </a:t>
            </a:r>
            <a:r>
              <a:rPr lang="en-US" dirty="0">
                <a:latin typeface="PalatinoLTStd-Roman"/>
              </a:rPr>
              <a:t>of the records that </a:t>
            </a:r>
            <a:r>
              <a:rPr lang="en-US" dirty="0" smtClean="0">
                <a:latin typeface="PalatinoLTStd-Roman"/>
              </a:rPr>
              <a:t>have been </a:t>
            </a:r>
            <a:r>
              <a:rPr lang="en-US" dirty="0">
                <a:latin typeface="PalatinoLTStd-Roman"/>
              </a:rPr>
              <a:t>changed are applied </a:t>
            </a:r>
            <a:r>
              <a:rPr lang="en-US" dirty="0" smtClean="0">
                <a:latin typeface="PalatinoLTStd-Roman"/>
              </a:rPr>
              <a:t>to the </a:t>
            </a:r>
            <a:r>
              <a:rPr lang="en-US" dirty="0">
                <a:latin typeface="PalatinoLTStd-Roman"/>
              </a:rPr>
              <a:t>database, and the </a:t>
            </a:r>
            <a:r>
              <a:rPr lang="en-US" dirty="0" smtClean="0">
                <a:latin typeface="PalatinoLTStd-Roman"/>
              </a:rPr>
              <a:t>database is </a:t>
            </a:r>
            <a:r>
              <a:rPr lang="en-US" dirty="0">
                <a:latin typeface="PalatinoLTStd-Roman"/>
              </a:rPr>
              <a:t>returned to an earlier </a:t>
            </a:r>
            <a:r>
              <a:rPr lang="en-US" dirty="0" smtClean="0">
                <a:latin typeface="PalatinoLTStd-Roman"/>
              </a:rPr>
              <a:t>state. Rollback </a:t>
            </a:r>
            <a:r>
              <a:rPr lang="en-US" dirty="0">
                <a:latin typeface="PalatinoLTStd-Roman"/>
              </a:rPr>
              <a:t>is used to reverse </a:t>
            </a:r>
            <a:r>
              <a:rPr lang="en-US" dirty="0" smtClean="0">
                <a:latin typeface="PalatinoLTStd-Roman"/>
              </a:rPr>
              <a:t>the changes </a:t>
            </a:r>
            <a:r>
              <a:rPr lang="en-US" dirty="0">
                <a:latin typeface="PalatinoLTStd-Roman"/>
              </a:rPr>
              <a:t>made by transactions </a:t>
            </a:r>
            <a:r>
              <a:rPr lang="en-US" dirty="0" smtClean="0">
                <a:latin typeface="PalatinoLTStd-Roman"/>
              </a:rPr>
              <a:t>that have </a:t>
            </a:r>
            <a:r>
              <a:rPr lang="en-US" dirty="0">
                <a:latin typeface="PalatinoLTStd-Roman"/>
              </a:rPr>
              <a:t>been aborted, or </a:t>
            </a:r>
            <a:r>
              <a:rPr lang="en-US" dirty="0" smtClean="0">
                <a:latin typeface="PalatinoLTStd-Roman"/>
              </a:rPr>
              <a:t>terminated abnormally</a:t>
            </a:r>
            <a:r>
              <a:rPr lang="en-US" dirty="0">
                <a:latin typeface="PalatinoLTStd-Roman"/>
              </a:rPr>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1490663" y="69850"/>
            <a:ext cx="63388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12-9 </a:t>
            </a:r>
            <a:r>
              <a:rPr lang="en-US" altLang="en-US" sz="2400" dirty="0">
                <a:solidFill>
                  <a:srgbClr val="000000"/>
                </a:solidFill>
                <a:cs typeface="Tahoma" pitchFamily="34" charset="0"/>
              </a:rPr>
              <a:t>Basic recovery techniques (cont.)</a:t>
            </a:r>
          </a:p>
          <a:p>
            <a:pPr algn="ctr"/>
            <a:r>
              <a:rPr lang="en-US" altLang="en-US" sz="2400" dirty="0">
                <a:solidFill>
                  <a:srgbClr val="000000"/>
                </a:solidFill>
                <a:cs typeface="Tahoma" pitchFamily="34" charset="0"/>
              </a:rPr>
              <a:t>b) </a:t>
            </a:r>
            <a:r>
              <a:rPr lang="en-US" altLang="en-US" sz="2400" dirty="0" smtClean="0">
                <a:solidFill>
                  <a:srgbClr val="000000"/>
                </a:solidFill>
                <a:cs typeface="Tahoma" pitchFamily="34" charset="0"/>
              </a:rPr>
              <a:t>Rollforward (forward recovery)</a:t>
            </a:r>
            <a:endParaRPr lang="en-US" altLang="en-US" sz="2400" dirty="0">
              <a:solidFill>
                <a:srgbClr val="000000"/>
              </a:solidFill>
              <a:cs typeface="Tahoma" pitchFamily="34" charset="0"/>
            </a:endParaRPr>
          </a:p>
        </p:txBody>
      </p:sp>
      <p:pic>
        <p:nvPicPr>
          <p:cNvPr id="4403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 y="990600"/>
            <a:ext cx="86487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743200" y="4495800"/>
            <a:ext cx="5715000" cy="1200329"/>
          </a:xfrm>
          <a:prstGeom prst="rect">
            <a:avLst/>
          </a:prstGeom>
        </p:spPr>
        <p:txBody>
          <a:bodyPr wrap="square">
            <a:spAutoFit/>
          </a:bodyPr>
          <a:lstStyle/>
          <a:p>
            <a:r>
              <a:rPr lang="en-US" dirty="0"/>
              <a:t>A technique that starts with an earlier copy of a database. After images (the results of good transactions) are applied to the database, and the database </a:t>
            </a:r>
            <a:r>
              <a:rPr lang="en-US" dirty="0" smtClean="0"/>
              <a:t>is quickly </a:t>
            </a:r>
            <a:r>
              <a:rPr lang="en-US" dirty="0"/>
              <a:t>moved forward to a later state.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 y="457200"/>
            <a:ext cx="8839200" cy="57912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685800" y="152400"/>
            <a:ext cx="7772400" cy="1143000"/>
          </a:xfrm>
        </p:spPr>
        <p:txBody>
          <a:bodyPr/>
          <a:lstStyle/>
          <a:p>
            <a:pPr>
              <a:defRPr/>
            </a:pPr>
            <a:r>
              <a:rPr dirty="0" smtClean="0"/>
              <a:t>Control concurrent Access</a:t>
            </a:r>
          </a:p>
        </p:txBody>
      </p:sp>
      <p:sp>
        <p:nvSpPr>
          <p:cNvPr id="414723" name="Rectangle 3"/>
          <p:cNvSpPr>
            <a:spLocks noGrp="1" noChangeArrowheads="1"/>
          </p:cNvSpPr>
          <p:nvPr>
            <p:ph idx="1"/>
          </p:nvPr>
        </p:nvSpPr>
        <p:spPr>
          <a:xfrm>
            <a:off x="685800" y="1143000"/>
            <a:ext cx="7772400" cy="4114800"/>
          </a:xfrm>
        </p:spPr>
        <p:txBody>
          <a:bodyPr>
            <a:noAutofit/>
          </a:bodyPr>
          <a:lstStyle/>
          <a:p>
            <a:pPr eaLnBrk="1" fontAlgn="auto" hangingPunct="1">
              <a:lnSpc>
                <a:spcPct val="90000"/>
              </a:lnSpc>
              <a:spcAft>
                <a:spcPts val="0"/>
              </a:spcAft>
              <a:buFont typeface="Wingdings 2"/>
              <a:buChar char=""/>
              <a:defRPr/>
            </a:pPr>
            <a:r>
              <a:rPr lang="en-US" sz="3600" i="1" dirty="0" smtClean="0"/>
              <a:t>Problem</a:t>
            </a:r>
            <a:r>
              <a:rPr lang="en-US" sz="3600" dirty="0" smtClean="0"/>
              <a:t>–in a multi-user environment, simultaneous access to data can result in interference and data loss (</a:t>
            </a:r>
            <a:r>
              <a:rPr lang="en-US" sz="3600" b="1" dirty="0" smtClean="0">
                <a:solidFill>
                  <a:srgbClr val="FF0000"/>
                </a:solidFill>
              </a:rPr>
              <a:t>lost update </a:t>
            </a:r>
            <a:r>
              <a:rPr lang="en-US" sz="3600" dirty="0" smtClean="0"/>
              <a:t>problem)</a:t>
            </a:r>
          </a:p>
          <a:p>
            <a:pPr eaLnBrk="1" fontAlgn="auto" hangingPunct="1">
              <a:lnSpc>
                <a:spcPct val="90000"/>
              </a:lnSpc>
              <a:spcAft>
                <a:spcPts val="0"/>
              </a:spcAft>
              <a:buFont typeface="Wingdings 2"/>
              <a:buChar char=""/>
              <a:defRPr/>
            </a:pPr>
            <a:r>
              <a:rPr lang="en-US" sz="3600" b="1" i="1" dirty="0" smtClean="0"/>
              <a:t>Solution</a:t>
            </a:r>
            <a:r>
              <a:rPr lang="en-US" sz="3600" dirty="0" smtClean="0"/>
              <a:t>–</a:t>
            </a:r>
            <a:r>
              <a:rPr lang="en-US" sz="3600" b="1" dirty="0" smtClean="0">
                <a:solidFill>
                  <a:srgbClr val="990000"/>
                </a:solidFill>
                <a:effectLst>
                  <a:outerShdw blurRad="38100" dist="38100" dir="2700000" algn="tl">
                    <a:srgbClr val="000000"/>
                  </a:outerShdw>
                </a:effectLst>
              </a:rPr>
              <a:t>Concurrency Control</a:t>
            </a:r>
          </a:p>
          <a:p>
            <a:pPr lvl="1" eaLnBrk="1" fontAlgn="auto" hangingPunct="1">
              <a:lnSpc>
                <a:spcPct val="90000"/>
              </a:lnSpc>
              <a:spcAft>
                <a:spcPts val="0"/>
              </a:spcAft>
              <a:buFont typeface="Wingdings 2"/>
              <a:buChar char=""/>
              <a:defRPr/>
            </a:pPr>
            <a:r>
              <a:rPr lang="en-US" sz="3200" dirty="0" smtClean="0"/>
              <a:t>The process of managing simultaneous operations against a database so that data integrity is maintained and the operations do not interfere with each other in a multi-user environment</a:t>
            </a:r>
          </a:p>
          <a:p>
            <a:pPr eaLnBrk="1" fontAlgn="auto" hangingPunct="1">
              <a:lnSpc>
                <a:spcPct val="90000"/>
              </a:lnSpc>
              <a:spcAft>
                <a:spcPts val="0"/>
              </a:spcAft>
              <a:buFont typeface="Wingdings 2"/>
              <a:buChar char=""/>
              <a:defRPr/>
            </a:pPr>
            <a:endParaRPr lang="en-US" sz="36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6"/>
          <p:cNvSpPr txBox="1">
            <a:spLocks noChangeArrowheads="1"/>
          </p:cNvSpPr>
          <p:nvPr/>
        </p:nvSpPr>
        <p:spPr bwMode="auto">
          <a:xfrm>
            <a:off x="533400" y="609600"/>
            <a:ext cx="8329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12-10  </a:t>
            </a:r>
            <a:r>
              <a:rPr lang="en-US" altLang="en-US" sz="2400" dirty="0">
                <a:solidFill>
                  <a:srgbClr val="000000"/>
                </a:solidFill>
                <a:cs typeface="Tahoma" pitchFamily="34" charset="0"/>
              </a:rPr>
              <a:t>Lost update (no concurrency control in effect)</a:t>
            </a:r>
          </a:p>
        </p:txBody>
      </p:sp>
      <p:sp>
        <p:nvSpPr>
          <p:cNvPr id="47108" name="Text Box 7"/>
          <p:cNvSpPr txBox="1">
            <a:spLocks noChangeArrowheads="1"/>
          </p:cNvSpPr>
          <p:nvPr/>
        </p:nvSpPr>
        <p:spPr bwMode="auto">
          <a:xfrm>
            <a:off x="687388" y="5402263"/>
            <a:ext cx="8070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Simultaneous access causes updates to cancel each other.</a:t>
            </a:r>
          </a:p>
        </p:txBody>
      </p:sp>
      <p:sp>
        <p:nvSpPr>
          <p:cNvPr id="47109" name="Text Box 8"/>
          <p:cNvSpPr txBox="1">
            <a:spLocks noChangeArrowheads="1"/>
          </p:cNvSpPr>
          <p:nvPr/>
        </p:nvSpPr>
        <p:spPr bwMode="auto">
          <a:xfrm>
            <a:off x="827088" y="5783263"/>
            <a:ext cx="7446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A similar problem is the </a:t>
            </a:r>
            <a:r>
              <a:rPr lang="en-US" altLang="en-US" sz="2400" b="1">
                <a:solidFill>
                  <a:srgbClr val="990000"/>
                </a:solidFill>
                <a:cs typeface="Tahoma" pitchFamily="34" charset="0"/>
              </a:rPr>
              <a:t>inconsistent read</a:t>
            </a:r>
            <a:r>
              <a:rPr lang="en-US" altLang="en-US" sz="2400">
                <a:solidFill>
                  <a:srgbClr val="990000"/>
                </a:solidFill>
                <a:cs typeface="Tahoma" pitchFamily="34" charset="0"/>
              </a:rPr>
              <a:t> problem.</a:t>
            </a:r>
          </a:p>
        </p:txBody>
      </p:sp>
      <p:pic>
        <p:nvPicPr>
          <p:cNvPr id="47110"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143000"/>
            <a:ext cx="5233988"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762000" y="228600"/>
            <a:ext cx="7772400" cy="1143000"/>
          </a:xfrm>
        </p:spPr>
        <p:txBody>
          <a:bodyPr>
            <a:normAutofit/>
          </a:bodyPr>
          <a:lstStyle/>
          <a:p>
            <a:pPr>
              <a:defRPr/>
            </a:pPr>
            <a:r>
              <a:rPr dirty="0" smtClean="0"/>
              <a:t>Concurrency Control Techniques</a:t>
            </a:r>
          </a:p>
        </p:txBody>
      </p:sp>
      <p:sp>
        <p:nvSpPr>
          <p:cNvPr id="48131" name="Rectangle 3"/>
          <p:cNvSpPr>
            <a:spLocks noGrp="1" noChangeArrowheads="1"/>
          </p:cNvSpPr>
          <p:nvPr>
            <p:ph idx="1"/>
          </p:nvPr>
        </p:nvSpPr>
        <p:spPr>
          <a:xfrm>
            <a:off x="685800" y="1295400"/>
            <a:ext cx="7772400" cy="4876800"/>
          </a:xfrm>
        </p:spPr>
        <p:txBody>
          <a:bodyPr/>
          <a:lstStyle/>
          <a:p>
            <a:pPr eaLnBrk="1" hangingPunct="1">
              <a:lnSpc>
                <a:spcPct val="90000"/>
              </a:lnSpc>
            </a:pPr>
            <a:r>
              <a:rPr lang="en-US" altLang="en-US" dirty="0" smtClean="0"/>
              <a:t>Serializability</a:t>
            </a:r>
          </a:p>
          <a:p>
            <a:pPr lvl="1" eaLnBrk="1" hangingPunct="1">
              <a:lnSpc>
                <a:spcPct val="90000"/>
              </a:lnSpc>
            </a:pPr>
            <a:r>
              <a:rPr lang="en-US" altLang="en-US" dirty="0" smtClean="0"/>
              <a:t> Finish one transaction before starting another</a:t>
            </a:r>
          </a:p>
          <a:p>
            <a:pPr eaLnBrk="1" hangingPunct="1">
              <a:lnSpc>
                <a:spcPct val="90000"/>
              </a:lnSpc>
            </a:pPr>
            <a:r>
              <a:rPr lang="en-US" altLang="en-US" dirty="0" smtClean="0"/>
              <a:t>Locking Mechanisms </a:t>
            </a:r>
          </a:p>
          <a:p>
            <a:pPr lvl="1" eaLnBrk="1" hangingPunct="1">
              <a:lnSpc>
                <a:spcPct val="90000"/>
              </a:lnSpc>
            </a:pPr>
            <a:r>
              <a:rPr lang="en-US" altLang="en-US" dirty="0" smtClean="0"/>
              <a:t>The most  common way of achieving serialization</a:t>
            </a:r>
          </a:p>
          <a:p>
            <a:pPr lvl="1" eaLnBrk="1" hangingPunct="1">
              <a:lnSpc>
                <a:spcPct val="90000"/>
              </a:lnSpc>
            </a:pPr>
            <a:r>
              <a:rPr lang="en-US" altLang="en-US" dirty="0" smtClean="0"/>
              <a:t>Data that is retrieved for the purpose of updating is locked for the updater</a:t>
            </a:r>
          </a:p>
          <a:p>
            <a:pPr lvl="1" eaLnBrk="1" hangingPunct="1">
              <a:lnSpc>
                <a:spcPct val="90000"/>
              </a:lnSpc>
            </a:pPr>
            <a:r>
              <a:rPr lang="en-US" altLang="en-US" dirty="0" smtClean="0"/>
              <a:t>No other user can perform update until unlocked</a:t>
            </a:r>
          </a:p>
          <a:p>
            <a:pPr eaLnBrk="1" hangingPunct="1">
              <a:lnSpc>
                <a:spcPct val="90000"/>
              </a:lnSpc>
            </a:pPr>
            <a:endParaRPr lang="en-US"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pPr>
              <a:defRPr/>
            </a:pPr>
            <a:r>
              <a:rPr dirty="0" smtClean="0"/>
              <a:t>Traditional Administration Definitions</a:t>
            </a:r>
          </a:p>
        </p:txBody>
      </p:sp>
      <p:sp>
        <p:nvSpPr>
          <p:cNvPr id="392195" name="Rectangle 3"/>
          <p:cNvSpPr>
            <a:spLocks noGrp="1" noChangeArrowheads="1"/>
          </p:cNvSpPr>
          <p:nvPr>
            <p:ph idx="1"/>
          </p:nvPr>
        </p:nvSpPr>
        <p:spPr>
          <a:xfrm>
            <a:off x="304800" y="1447800"/>
            <a:ext cx="8686800" cy="4525963"/>
          </a:xfrm>
        </p:spPr>
        <p:txBody>
          <a:bodyPr>
            <a:noAutofit/>
          </a:bodyPr>
          <a:lstStyle/>
          <a:p>
            <a:pPr eaLnBrk="1" fontAlgn="auto" hangingPunct="1">
              <a:lnSpc>
                <a:spcPct val="90000"/>
              </a:lnSpc>
              <a:spcAft>
                <a:spcPts val="0"/>
              </a:spcAft>
              <a:buFont typeface="Wingdings 2"/>
              <a:buChar char=""/>
              <a:defRPr/>
            </a:pPr>
            <a:r>
              <a:rPr lang="en-US" b="1" i="1" dirty="0" smtClean="0">
                <a:solidFill>
                  <a:srgbClr val="990000"/>
                </a:solidFill>
                <a:effectLst>
                  <a:outerShdw blurRad="38100" dist="38100" dir="2700000" algn="tl">
                    <a:srgbClr val="000000"/>
                  </a:outerShdw>
                </a:effectLst>
              </a:rPr>
              <a:t>Data Administration</a:t>
            </a:r>
            <a:r>
              <a:rPr lang="en-US" i="1" dirty="0" smtClean="0"/>
              <a:t>:</a:t>
            </a:r>
            <a:r>
              <a:rPr lang="en-US" dirty="0" smtClean="0"/>
              <a:t> A high-level function that is responsible for the overall management of data resources in an organization, including maintaining corporate-wide definitions and standards</a:t>
            </a:r>
          </a:p>
          <a:p>
            <a:pPr eaLnBrk="1" fontAlgn="auto" hangingPunct="1">
              <a:lnSpc>
                <a:spcPct val="90000"/>
              </a:lnSpc>
              <a:spcAft>
                <a:spcPts val="0"/>
              </a:spcAft>
              <a:buFont typeface="Wingdings 2"/>
              <a:buChar char=""/>
              <a:defRPr/>
            </a:pPr>
            <a:r>
              <a:rPr lang="en-US" b="1" i="1" dirty="0" smtClean="0">
                <a:solidFill>
                  <a:srgbClr val="990000"/>
                </a:solidFill>
                <a:effectLst>
                  <a:outerShdw blurRad="38100" dist="38100" dir="2700000" algn="tl">
                    <a:srgbClr val="000000"/>
                  </a:outerShdw>
                </a:effectLst>
              </a:rPr>
              <a:t>Database Administration</a:t>
            </a:r>
            <a:r>
              <a:rPr lang="en-US" i="1" dirty="0" smtClean="0"/>
              <a:t>:</a:t>
            </a:r>
            <a:r>
              <a:rPr lang="en-US" dirty="0" smtClean="0"/>
              <a:t> A technical function that is responsible for physical database design and for dealing with technical issues such as security enforcement, database performance, and backup and recovery</a:t>
            </a:r>
            <a:endParaRPr lang="en-US" sz="36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746125" y="144463"/>
            <a:ext cx="7937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12-11</a:t>
            </a:r>
            <a:r>
              <a:rPr lang="en-US" altLang="en-US" sz="2400" dirty="0">
                <a:solidFill>
                  <a:srgbClr val="000000"/>
                </a:solidFill>
                <a:cs typeface="Tahoma" pitchFamily="34" charset="0"/>
              </a:rPr>
              <a:t>: Updates with locking (concurrency control)</a:t>
            </a:r>
          </a:p>
        </p:txBody>
      </p:sp>
      <p:sp>
        <p:nvSpPr>
          <p:cNvPr id="49156" name="Text Box 3"/>
          <p:cNvSpPr txBox="1">
            <a:spLocks noChangeArrowheads="1"/>
          </p:cNvSpPr>
          <p:nvPr/>
        </p:nvSpPr>
        <p:spPr bwMode="auto">
          <a:xfrm>
            <a:off x="1611313" y="5791200"/>
            <a:ext cx="600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cs typeface="Tahoma" pitchFamily="34" charset="0"/>
              </a:rPr>
              <a:t>This prevents the lost update problem</a:t>
            </a:r>
          </a:p>
        </p:txBody>
      </p:sp>
      <p:pic>
        <p:nvPicPr>
          <p:cNvPr id="49157"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685800"/>
            <a:ext cx="5181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762000" y="381000"/>
            <a:ext cx="7772400" cy="838200"/>
          </a:xfrm>
        </p:spPr>
        <p:txBody>
          <a:bodyPr/>
          <a:lstStyle/>
          <a:p>
            <a:pPr>
              <a:defRPr/>
            </a:pPr>
            <a:r>
              <a:rPr dirty="0" smtClean="0"/>
              <a:t>Locking Mechanisms</a:t>
            </a:r>
          </a:p>
        </p:txBody>
      </p:sp>
      <p:sp>
        <p:nvSpPr>
          <p:cNvPr id="50179" name="Rectangle 3"/>
          <p:cNvSpPr>
            <a:spLocks noGrp="1" noChangeArrowheads="1"/>
          </p:cNvSpPr>
          <p:nvPr>
            <p:ph idx="1"/>
          </p:nvPr>
        </p:nvSpPr>
        <p:spPr>
          <a:xfrm>
            <a:off x="685800" y="1143000"/>
            <a:ext cx="7772400" cy="4876800"/>
          </a:xfrm>
        </p:spPr>
        <p:txBody>
          <a:bodyPr/>
          <a:lstStyle/>
          <a:p>
            <a:pPr eaLnBrk="1" hangingPunct="1">
              <a:lnSpc>
                <a:spcPct val="90000"/>
              </a:lnSpc>
            </a:pPr>
            <a:r>
              <a:rPr lang="en-US" altLang="en-US" sz="2800" smtClean="0"/>
              <a:t>Locking level:</a:t>
            </a:r>
          </a:p>
          <a:p>
            <a:pPr lvl="1" eaLnBrk="1" hangingPunct="1">
              <a:lnSpc>
                <a:spcPct val="90000"/>
              </a:lnSpc>
            </a:pPr>
            <a:r>
              <a:rPr lang="en-US" altLang="en-US" sz="2400" smtClean="0"/>
              <a:t>Database–used during database updates</a:t>
            </a:r>
          </a:p>
          <a:p>
            <a:pPr lvl="1" eaLnBrk="1" hangingPunct="1">
              <a:lnSpc>
                <a:spcPct val="90000"/>
              </a:lnSpc>
            </a:pPr>
            <a:r>
              <a:rPr lang="en-US" altLang="en-US" sz="2400" smtClean="0"/>
              <a:t>Table–used for bulk updates</a:t>
            </a:r>
          </a:p>
          <a:p>
            <a:pPr lvl="1" eaLnBrk="1" hangingPunct="1">
              <a:lnSpc>
                <a:spcPct val="90000"/>
              </a:lnSpc>
            </a:pPr>
            <a:r>
              <a:rPr lang="en-US" altLang="en-US" sz="2400" smtClean="0"/>
              <a:t>Block or page–very commonly used</a:t>
            </a:r>
          </a:p>
          <a:p>
            <a:pPr lvl="1" eaLnBrk="1" hangingPunct="1">
              <a:lnSpc>
                <a:spcPct val="90000"/>
              </a:lnSpc>
            </a:pPr>
            <a:r>
              <a:rPr lang="en-US" altLang="en-US" sz="2400" smtClean="0"/>
              <a:t>Record–only requested row; fairly commonly used</a:t>
            </a:r>
          </a:p>
          <a:p>
            <a:pPr lvl="1" eaLnBrk="1" hangingPunct="1">
              <a:lnSpc>
                <a:spcPct val="90000"/>
              </a:lnSpc>
            </a:pPr>
            <a:r>
              <a:rPr lang="en-US" altLang="en-US" sz="2400" smtClean="0"/>
              <a:t>Field–requires significant overhead; impractical</a:t>
            </a:r>
          </a:p>
          <a:p>
            <a:pPr eaLnBrk="1" hangingPunct="1">
              <a:lnSpc>
                <a:spcPct val="90000"/>
              </a:lnSpc>
            </a:pPr>
            <a:r>
              <a:rPr lang="en-US" altLang="en-US" sz="2800" smtClean="0"/>
              <a:t>Types of locks:</a:t>
            </a:r>
          </a:p>
          <a:p>
            <a:pPr lvl="1" eaLnBrk="1" hangingPunct="1">
              <a:lnSpc>
                <a:spcPct val="90000"/>
              </a:lnSpc>
            </a:pPr>
            <a:r>
              <a:rPr lang="en-US" altLang="en-US" sz="2400" smtClean="0"/>
              <a:t>Shared lock–Read but no update permitted.  Used when just reading to prevent another user from placing an exclusive lock on the record</a:t>
            </a:r>
          </a:p>
          <a:p>
            <a:pPr lvl="1" eaLnBrk="1" hangingPunct="1">
              <a:lnSpc>
                <a:spcPct val="90000"/>
              </a:lnSpc>
            </a:pPr>
            <a:r>
              <a:rPr lang="en-US" altLang="en-US" sz="2400" smtClean="0"/>
              <a:t>Exclusive lock–No access permitted.  Used when preparing to update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685800" y="304800"/>
            <a:ext cx="7772400" cy="533400"/>
          </a:xfrm>
        </p:spPr>
        <p:txBody>
          <a:bodyPr>
            <a:normAutofit fontScale="90000"/>
          </a:bodyPr>
          <a:lstStyle/>
          <a:p>
            <a:pPr>
              <a:defRPr/>
            </a:pPr>
            <a:r>
              <a:rPr dirty="0" smtClean="0"/>
              <a:t>Deadlock</a:t>
            </a:r>
          </a:p>
        </p:txBody>
      </p:sp>
      <p:sp>
        <p:nvSpPr>
          <p:cNvPr id="51203" name="Rectangle 3"/>
          <p:cNvSpPr>
            <a:spLocks noGrp="1" noChangeArrowheads="1"/>
          </p:cNvSpPr>
          <p:nvPr>
            <p:ph idx="1"/>
          </p:nvPr>
        </p:nvSpPr>
        <p:spPr>
          <a:xfrm>
            <a:off x="838200" y="1066800"/>
            <a:ext cx="7772400" cy="1219200"/>
          </a:xfrm>
        </p:spPr>
        <p:txBody>
          <a:bodyPr/>
          <a:lstStyle/>
          <a:p>
            <a:pPr eaLnBrk="1" hangingPunct="1"/>
            <a:r>
              <a:rPr lang="en-US" altLang="en-US" sz="2400" smtClean="0"/>
              <a:t>An impasse that results when two or more transactions have locked common resources, and each waits for the other to unlock their resources</a:t>
            </a:r>
          </a:p>
        </p:txBody>
      </p:sp>
      <p:sp>
        <p:nvSpPr>
          <p:cNvPr id="51205" name="Text Box 4"/>
          <p:cNvSpPr txBox="1">
            <a:spLocks noChangeArrowheads="1"/>
          </p:cNvSpPr>
          <p:nvPr/>
        </p:nvSpPr>
        <p:spPr bwMode="auto">
          <a:xfrm>
            <a:off x="0" y="2506663"/>
            <a:ext cx="35544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12-12</a:t>
            </a:r>
            <a:endParaRPr lang="en-US" altLang="en-US" sz="2400" dirty="0">
              <a:solidFill>
                <a:srgbClr val="000000"/>
              </a:solidFill>
              <a:cs typeface="Tahoma" pitchFamily="34" charset="0"/>
            </a:endParaRPr>
          </a:p>
          <a:p>
            <a:pPr eaLnBrk="1" hangingPunct="1"/>
            <a:r>
              <a:rPr lang="en-US" altLang="en-US" sz="2400" dirty="0">
                <a:solidFill>
                  <a:srgbClr val="000000"/>
                </a:solidFill>
                <a:cs typeface="Tahoma" pitchFamily="34" charset="0"/>
              </a:rPr>
              <a:t>The problem of deadlock</a:t>
            </a:r>
          </a:p>
        </p:txBody>
      </p:sp>
      <p:sp>
        <p:nvSpPr>
          <p:cNvPr id="419845" name="Text Box 5"/>
          <p:cNvSpPr txBox="1">
            <a:spLocks noChangeArrowheads="1"/>
          </p:cNvSpPr>
          <p:nvPr/>
        </p:nvSpPr>
        <p:spPr bwMode="auto">
          <a:xfrm>
            <a:off x="76200" y="3794125"/>
            <a:ext cx="3429000" cy="1311275"/>
          </a:xfrm>
          <a:prstGeom prst="rect">
            <a:avLst/>
          </a:prstGeom>
          <a:noFill/>
          <a:ln w="9525">
            <a:noFill/>
            <a:miter lim="800000"/>
            <a:headEnd/>
            <a:tailEnd/>
          </a:ln>
          <a:effectLst/>
        </p:spPr>
        <p:txBody>
          <a:bodyPr>
            <a:spAutoFit/>
          </a:bodyPr>
          <a:lstStyle/>
          <a:p>
            <a:pPr>
              <a:defRPr/>
            </a:pPr>
            <a:r>
              <a:rPr lang="en-US" sz="2000" i="1" dirty="0">
                <a:solidFill>
                  <a:srgbClr val="990000"/>
                </a:solidFill>
                <a:effectLst>
                  <a:outerShdw blurRad="38100" dist="38100" dir="2700000" algn="tl">
                    <a:srgbClr val="000000"/>
                  </a:outerShdw>
                </a:effectLst>
                <a:cs typeface="Tahoma" pitchFamily="34" charset="0"/>
              </a:rPr>
              <a:t>John and Marsha will wait forever for each other to release their locked resources!</a:t>
            </a:r>
          </a:p>
        </p:txBody>
      </p:sp>
      <p:pic>
        <p:nvPicPr>
          <p:cNvPr id="51207"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286000"/>
            <a:ext cx="52006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762000" y="152400"/>
            <a:ext cx="7772400" cy="1143000"/>
          </a:xfrm>
        </p:spPr>
        <p:txBody>
          <a:bodyPr/>
          <a:lstStyle/>
          <a:p>
            <a:pPr>
              <a:defRPr/>
            </a:pPr>
            <a:r>
              <a:rPr dirty="0" smtClean="0"/>
              <a:t>Managing Deadlock</a:t>
            </a:r>
          </a:p>
        </p:txBody>
      </p:sp>
      <p:sp>
        <p:nvSpPr>
          <p:cNvPr id="52227" name="Rectangle 3"/>
          <p:cNvSpPr>
            <a:spLocks noGrp="1" noChangeArrowheads="1"/>
          </p:cNvSpPr>
          <p:nvPr>
            <p:ph idx="1"/>
          </p:nvPr>
        </p:nvSpPr>
        <p:spPr>
          <a:xfrm>
            <a:off x="304800" y="1066800"/>
            <a:ext cx="7772400" cy="4114800"/>
          </a:xfrm>
        </p:spPr>
        <p:txBody>
          <a:bodyPr/>
          <a:lstStyle/>
          <a:p>
            <a:pPr eaLnBrk="1" hangingPunct="1">
              <a:lnSpc>
                <a:spcPct val="90000"/>
              </a:lnSpc>
            </a:pPr>
            <a:r>
              <a:rPr lang="en-US" altLang="en-US" smtClean="0"/>
              <a:t>Deadlock prevention:</a:t>
            </a:r>
          </a:p>
          <a:p>
            <a:pPr lvl="1" eaLnBrk="1" hangingPunct="1">
              <a:lnSpc>
                <a:spcPct val="90000"/>
              </a:lnSpc>
            </a:pPr>
            <a:r>
              <a:rPr lang="en-US" altLang="en-US" sz="2700" smtClean="0"/>
              <a:t>Lock all records required at the beginning of a transaction</a:t>
            </a:r>
          </a:p>
          <a:p>
            <a:pPr lvl="1" eaLnBrk="1" hangingPunct="1">
              <a:lnSpc>
                <a:spcPct val="90000"/>
              </a:lnSpc>
            </a:pPr>
            <a:r>
              <a:rPr lang="en-US" altLang="en-US" sz="2700" smtClean="0"/>
              <a:t>Two-phase locking protocol</a:t>
            </a:r>
          </a:p>
          <a:p>
            <a:pPr lvl="2" eaLnBrk="1" hangingPunct="1">
              <a:lnSpc>
                <a:spcPct val="90000"/>
              </a:lnSpc>
            </a:pPr>
            <a:r>
              <a:rPr lang="en-US" altLang="en-US" sz="2300" smtClean="0"/>
              <a:t>Growing phase</a:t>
            </a:r>
          </a:p>
          <a:p>
            <a:pPr lvl="2" eaLnBrk="1" hangingPunct="1">
              <a:lnSpc>
                <a:spcPct val="90000"/>
              </a:lnSpc>
            </a:pPr>
            <a:r>
              <a:rPr lang="en-US" altLang="en-US" sz="2300" smtClean="0"/>
              <a:t>Shrinking phase</a:t>
            </a:r>
          </a:p>
          <a:p>
            <a:pPr lvl="1" eaLnBrk="1" hangingPunct="1">
              <a:lnSpc>
                <a:spcPct val="90000"/>
              </a:lnSpc>
            </a:pPr>
            <a:r>
              <a:rPr lang="en-US" altLang="en-US" sz="2700" smtClean="0"/>
              <a:t>May be difficult to determine all needed resources in advance</a:t>
            </a:r>
          </a:p>
          <a:p>
            <a:pPr eaLnBrk="1" hangingPunct="1">
              <a:lnSpc>
                <a:spcPct val="90000"/>
              </a:lnSpc>
            </a:pPr>
            <a:r>
              <a:rPr lang="en-US" altLang="en-US" smtClean="0"/>
              <a:t>Deadlock Resolution:</a:t>
            </a:r>
          </a:p>
          <a:p>
            <a:pPr lvl="1" eaLnBrk="1" hangingPunct="1">
              <a:lnSpc>
                <a:spcPct val="90000"/>
              </a:lnSpc>
            </a:pPr>
            <a:r>
              <a:rPr lang="en-US" altLang="en-US" sz="2700" smtClean="0"/>
              <a:t>Allow deadlocks to occur</a:t>
            </a:r>
          </a:p>
          <a:p>
            <a:pPr lvl="1" eaLnBrk="1" hangingPunct="1">
              <a:lnSpc>
                <a:spcPct val="90000"/>
              </a:lnSpc>
            </a:pPr>
            <a:r>
              <a:rPr lang="en-US" altLang="en-US" sz="2700" smtClean="0"/>
              <a:t>Mechanisms for detecting and breaking them</a:t>
            </a:r>
          </a:p>
          <a:p>
            <a:pPr lvl="2" eaLnBrk="1" hangingPunct="1">
              <a:lnSpc>
                <a:spcPct val="90000"/>
              </a:lnSpc>
            </a:pPr>
            <a:r>
              <a:rPr lang="en-US" altLang="en-US" smtClean="0"/>
              <a:t>Resource usage matrix</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685800" y="228600"/>
            <a:ext cx="7772400" cy="1143000"/>
          </a:xfrm>
        </p:spPr>
        <p:txBody>
          <a:bodyPr/>
          <a:lstStyle/>
          <a:p>
            <a:pPr>
              <a:defRPr/>
            </a:pPr>
            <a:r>
              <a:rPr dirty="0" smtClean="0"/>
              <a:t>Versioning</a:t>
            </a:r>
          </a:p>
        </p:txBody>
      </p:sp>
      <p:sp>
        <p:nvSpPr>
          <p:cNvPr id="53251" name="Rectangle 3"/>
          <p:cNvSpPr>
            <a:spLocks noGrp="1" noChangeArrowheads="1"/>
          </p:cNvSpPr>
          <p:nvPr>
            <p:ph idx="1"/>
          </p:nvPr>
        </p:nvSpPr>
        <p:spPr>
          <a:xfrm>
            <a:off x="457200" y="1143000"/>
            <a:ext cx="8001000" cy="4114800"/>
          </a:xfrm>
        </p:spPr>
        <p:txBody>
          <a:bodyPr/>
          <a:lstStyle/>
          <a:p>
            <a:pPr eaLnBrk="1" hangingPunct="1">
              <a:lnSpc>
                <a:spcPct val="90000"/>
              </a:lnSpc>
            </a:pPr>
            <a:r>
              <a:rPr lang="en-US" altLang="en-US" sz="2800" dirty="0" smtClean="0"/>
              <a:t>Optimistic approach to concurrency control</a:t>
            </a:r>
          </a:p>
          <a:p>
            <a:pPr eaLnBrk="1" hangingPunct="1">
              <a:lnSpc>
                <a:spcPct val="90000"/>
              </a:lnSpc>
            </a:pPr>
            <a:r>
              <a:rPr lang="en-US" altLang="en-US" sz="2800" dirty="0" smtClean="0"/>
              <a:t>Instead of locking</a:t>
            </a:r>
          </a:p>
          <a:p>
            <a:pPr eaLnBrk="1" hangingPunct="1">
              <a:lnSpc>
                <a:spcPct val="90000"/>
              </a:lnSpc>
            </a:pPr>
            <a:r>
              <a:rPr lang="en-US" altLang="en-US" sz="2800" dirty="0" smtClean="0"/>
              <a:t>Assumption is that simultaneous updates will be infrequent</a:t>
            </a:r>
          </a:p>
          <a:p>
            <a:pPr eaLnBrk="1" hangingPunct="1">
              <a:lnSpc>
                <a:spcPct val="90000"/>
              </a:lnSpc>
            </a:pPr>
            <a:r>
              <a:rPr lang="en-US" altLang="en-US" sz="2800" dirty="0" smtClean="0"/>
              <a:t>Each transaction can attempt an update as it wishes</a:t>
            </a:r>
          </a:p>
          <a:p>
            <a:pPr eaLnBrk="1" hangingPunct="1">
              <a:lnSpc>
                <a:spcPct val="90000"/>
              </a:lnSpc>
            </a:pPr>
            <a:r>
              <a:rPr lang="en-US" altLang="en-US" sz="2800" dirty="0" smtClean="0"/>
              <a:t>The system will create a new version of a record instead of replacing the old one</a:t>
            </a:r>
          </a:p>
          <a:p>
            <a:pPr eaLnBrk="1" hangingPunct="1">
              <a:lnSpc>
                <a:spcPct val="90000"/>
              </a:lnSpc>
            </a:pPr>
            <a:r>
              <a:rPr lang="en-US" altLang="en-US" sz="2800" dirty="0" smtClean="0"/>
              <a:t>When a conflict occurs, accept one user’s update and inform the other user that its update needs to be tried again.</a:t>
            </a:r>
          </a:p>
          <a:p>
            <a:pPr eaLnBrk="1" hangingPunct="1">
              <a:lnSpc>
                <a:spcPct val="90000"/>
              </a:lnSpc>
            </a:pPr>
            <a:r>
              <a:rPr lang="en-US" altLang="en-US" sz="2800" dirty="0" smtClean="0"/>
              <a:t>Use of rollback and commit for this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66800" y="762000"/>
            <a:ext cx="7091363" cy="5486400"/>
          </a:xfrm>
          <a:prstGeom prst="rect">
            <a:avLst/>
          </a:prstGeom>
        </p:spPr>
      </p:pic>
      <p:sp>
        <p:nvSpPr>
          <p:cNvPr id="54276" name="Text Box 3"/>
          <p:cNvSpPr txBox="1">
            <a:spLocks noChangeArrowheads="1"/>
          </p:cNvSpPr>
          <p:nvPr/>
        </p:nvSpPr>
        <p:spPr bwMode="auto">
          <a:xfrm>
            <a:off x="2209800" y="296863"/>
            <a:ext cx="4926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12-14 </a:t>
            </a:r>
            <a:r>
              <a:rPr lang="en-US" altLang="en-US" sz="2400" dirty="0">
                <a:solidFill>
                  <a:srgbClr val="000000"/>
                </a:solidFill>
                <a:cs typeface="Tahoma" pitchFamily="34" charset="0"/>
              </a:rPr>
              <a:t>The use of versioning</a:t>
            </a:r>
          </a:p>
        </p:txBody>
      </p:sp>
      <p:sp>
        <p:nvSpPr>
          <p:cNvPr id="54277" name="Text Box 4"/>
          <p:cNvSpPr txBox="1">
            <a:spLocks noChangeArrowheads="1"/>
          </p:cNvSpPr>
          <p:nvPr/>
        </p:nvSpPr>
        <p:spPr bwMode="auto">
          <a:xfrm>
            <a:off x="2413793" y="5867400"/>
            <a:ext cx="451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a:solidFill>
                  <a:srgbClr val="990000"/>
                </a:solidFill>
                <a:cs typeface="Tahoma" pitchFamily="34" charset="0"/>
              </a:rPr>
              <a:t>Better performance than locking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533400" y="152400"/>
            <a:ext cx="7696200" cy="1143000"/>
          </a:xfrm>
        </p:spPr>
        <p:txBody>
          <a:bodyPr>
            <a:noAutofit/>
          </a:bodyPr>
          <a:lstStyle/>
          <a:p>
            <a:pPr>
              <a:defRPr/>
            </a:pPr>
            <a:r>
              <a:rPr dirty="0" smtClean="0"/>
              <a:t>Data Dictionaries and Repositories</a:t>
            </a:r>
          </a:p>
        </p:txBody>
      </p:sp>
      <p:sp>
        <p:nvSpPr>
          <p:cNvPr id="55299" name="Rectangle 3"/>
          <p:cNvSpPr>
            <a:spLocks noGrp="1" noChangeArrowheads="1"/>
          </p:cNvSpPr>
          <p:nvPr>
            <p:ph idx="1"/>
          </p:nvPr>
        </p:nvSpPr>
        <p:spPr>
          <a:xfrm>
            <a:off x="152400" y="1371600"/>
            <a:ext cx="8915400" cy="4114800"/>
          </a:xfrm>
        </p:spPr>
        <p:txBody>
          <a:bodyPr/>
          <a:lstStyle/>
          <a:p>
            <a:pPr eaLnBrk="1" hangingPunct="1">
              <a:lnSpc>
                <a:spcPct val="90000"/>
              </a:lnSpc>
            </a:pPr>
            <a:r>
              <a:rPr lang="en-US" altLang="en-US" sz="4000" dirty="0" smtClean="0"/>
              <a:t>Data dictionary</a:t>
            </a:r>
          </a:p>
          <a:p>
            <a:pPr lvl="1" eaLnBrk="1" hangingPunct="1">
              <a:lnSpc>
                <a:spcPct val="90000"/>
              </a:lnSpc>
            </a:pPr>
            <a:r>
              <a:rPr lang="en-US" altLang="en-US" sz="3200" dirty="0" smtClean="0"/>
              <a:t>Documents data elements of a database</a:t>
            </a:r>
          </a:p>
          <a:p>
            <a:pPr eaLnBrk="1" hangingPunct="1">
              <a:lnSpc>
                <a:spcPct val="90000"/>
              </a:lnSpc>
            </a:pPr>
            <a:r>
              <a:rPr lang="en-US" altLang="en-US" sz="4000" dirty="0" smtClean="0"/>
              <a:t>System catalog</a:t>
            </a:r>
          </a:p>
          <a:p>
            <a:pPr lvl="1" eaLnBrk="1" hangingPunct="1">
              <a:lnSpc>
                <a:spcPct val="90000"/>
              </a:lnSpc>
            </a:pPr>
            <a:r>
              <a:rPr lang="en-US" altLang="en-US" sz="3200" dirty="0" smtClean="0"/>
              <a:t>System-created database that describes all database objects</a:t>
            </a:r>
          </a:p>
          <a:p>
            <a:pPr eaLnBrk="1" hangingPunct="1">
              <a:lnSpc>
                <a:spcPct val="90000"/>
              </a:lnSpc>
            </a:pPr>
            <a:r>
              <a:rPr lang="en-US" altLang="en-US" sz="4000" dirty="0" smtClean="0"/>
              <a:t>Information Repository</a:t>
            </a:r>
          </a:p>
          <a:p>
            <a:pPr lvl="1" eaLnBrk="1" hangingPunct="1">
              <a:lnSpc>
                <a:spcPct val="90000"/>
              </a:lnSpc>
            </a:pPr>
            <a:r>
              <a:rPr lang="en-US" altLang="en-US" sz="3200" dirty="0" smtClean="0"/>
              <a:t>Stores metadata describing data and data processing resources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1"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66788"/>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3"/>
          <p:cNvSpPr txBox="1">
            <a:spLocks noChangeArrowheads="1"/>
          </p:cNvSpPr>
          <p:nvPr/>
        </p:nvSpPr>
        <p:spPr bwMode="auto">
          <a:xfrm>
            <a:off x="838200" y="160338"/>
            <a:ext cx="8077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12-15 </a:t>
            </a:r>
            <a:r>
              <a:rPr lang="en-US" altLang="en-US" sz="2400" dirty="0">
                <a:solidFill>
                  <a:srgbClr val="000000"/>
                </a:solidFill>
                <a:cs typeface="Tahoma" pitchFamily="34" charset="0"/>
              </a:rPr>
              <a:t>Three components of the repository system architecture</a:t>
            </a:r>
          </a:p>
        </p:txBody>
      </p:sp>
      <p:sp>
        <p:nvSpPr>
          <p:cNvPr id="56325" name="Text Box 4"/>
          <p:cNvSpPr txBox="1">
            <a:spLocks noChangeArrowheads="1"/>
          </p:cNvSpPr>
          <p:nvPr/>
        </p:nvSpPr>
        <p:spPr bwMode="auto">
          <a:xfrm>
            <a:off x="5562600" y="1065213"/>
            <a:ext cx="23018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a:solidFill>
                  <a:srgbClr val="990000"/>
                </a:solidFill>
                <a:cs typeface="Tahoma" pitchFamily="34" charset="0"/>
              </a:rPr>
              <a:t>A schema of the repository information</a:t>
            </a:r>
          </a:p>
        </p:txBody>
      </p:sp>
      <p:sp>
        <p:nvSpPr>
          <p:cNvPr id="56326" name="Text Box 5"/>
          <p:cNvSpPr txBox="1">
            <a:spLocks noChangeArrowheads="1"/>
          </p:cNvSpPr>
          <p:nvPr/>
        </p:nvSpPr>
        <p:spPr bwMode="auto">
          <a:xfrm>
            <a:off x="7162800" y="2590800"/>
            <a:ext cx="12954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a:solidFill>
                  <a:srgbClr val="990000"/>
                </a:solidFill>
                <a:cs typeface="Tahoma" pitchFamily="34" charset="0"/>
              </a:rPr>
              <a:t>Software that manages the repository objects</a:t>
            </a:r>
          </a:p>
        </p:txBody>
      </p:sp>
      <p:sp>
        <p:nvSpPr>
          <p:cNvPr id="56327" name="Text Box 6"/>
          <p:cNvSpPr txBox="1">
            <a:spLocks noChangeArrowheads="1"/>
          </p:cNvSpPr>
          <p:nvPr/>
        </p:nvSpPr>
        <p:spPr bwMode="auto">
          <a:xfrm>
            <a:off x="5486400" y="5302250"/>
            <a:ext cx="251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a:solidFill>
                  <a:srgbClr val="990000"/>
                </a:solidFill>
                <a:cs typeface="Tahoma" pitchFamily="34" charset="0"/>
              </a:rPr>
              <a:t>Where repository objects are stored</a:t>
            </a:r>
          </a:p>
        </p:txBody>
      </p:sp>
      <p:sp>
        <p:nvSpPr>
          <p:cNvPr id="56328" name="Text Box 7"/>
          <p:cNvSpPr txBox="1">
            <a:spLocks noChangeArrowheads="1"/>
          </p:cNvSpPr>
          <p:nvPr/>
        </p:nvSpPr>
        <p:spPr bwMode="auto">
          <a:xfrm>
            <a:off x="1447800" y="5989638"/>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buClr>
                <a:schemeClr val="accent2"/>
              </a:buClr>
              <a:buSzPct val="80000"/>
              <a:buFont typeface="Wingdings" pitchFamily="2" charset="2"/>
              <a:buNone/>
            </a:pPr>
            <a:r>
              <a:rPr lang="en-US" altLang="en-US" sz="1000" b="1">
                <a:solidFill>
                  <a:srgbClr val="990000"/>
                </a:solidFill>
                <a:cs typeface="Tahoma" pitchFamily="34" charset="0"/>
              </a:rPr>
              <a:t>Source</a:t>
            </a:r>
            <a:r>
              <a:rPr lang="en-US" altLang="en-US" sz="1000">
                <a:solidFill>
                  <a:srgbClr val="990000"/>
                </a:solidFill>
                <a:cs typeface="Tahoma" pitchFamily="34" charset="0"/>
              </a:rPr>
              <a:t>: based on Bernstein, 1996.</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533400" y="228600"/>
            <a:ext cx="8153400" cy="1143000"/>
          </a:xfrm>
        </p:spPr>
        <p:txBody>
          <a:bodyPr/>
          <a:lstStyle/>
          <a:p>
            <a:pPr>
              <a:defRPr/>
            </a:pPr>
            <a:r>
              <a:rPr dirty="0" smtClean="0"/>
              <a:t>Database Performance Tuning</a:t>
            </a:r>
          </a:p>
        </p:txBody>
      </p:sp>
      <p:sp>
        <p:nvSpPr>
          <p:cNvPr id="427011" name="Rectangle 3"/>
          <p:cNvSpPr>
            <a:spLocks noGrp="1" noChangeArrowheads="1"/>
          </p:cNvSpPr>
          <p:nvPr>
            <p:ph idx="1"/>
          </p:nvPr>
        </p:nvSpPr>
        <p:spPr>
          <a:xfrm>
            <a:off x="685800" y="1143000"/>
            <a:ext cx="7772400" cy="5181600"/>
          </a:xfrm>
        </p:spPr>
        <p:txBody>
          <a:bodyPr>
            <a:normAutofit lnSpcReduction="10000"/>
          </a:bodyPr>
          <a:lstStyle/>
          <a:p>
            <a:pPr eaLnBrk="1" fontAlgn="auto" hangingPunct="1">
              <a:lnSpc>
                <a:spcPct val="90000"/>
              </a:lnSpc>
              <a:spcAft>
                <a:spcPts val="0"/>
              </a:spcAft>
              <a:buFont typeface="Wingdings 2"/>
              <a:buChar char=""/>
              <a:defRPr/>
            </a:pPr>
            <a:r>
              <a:rPr lang="en-US" sz="2800" dirty="0" smtClean="0"/>
              <a:t>DBMS Installation</a:t>
            </a:r>
          </a:p>
          <a:p>
            <a:pPr lvl="1" eaLnBrk="1" fontAlgn="auto" hangingPunct="1">
              <a:lnSpc>
                <a:spcPct val="90000"/>
              </a:lnSpc>
              <a:spcAft>
                <a:spcPts val="0"/>
              </a:spcAft>
              <a:buFont typeface="Wingdings 2"/>
              <a:buChar char=""/>
              <a:defRPr/>
            </a:pPr>
            <a:r>
              <a:rPr lang="en-US" sz="2400" dirty="0" smtClean="0"/>
              <a:t>Setting installation parameters</a:t>
            </a:r>
          </a:p>
          <a:p>
            <a:pPr eaLnBrk="1" fontAlgn="auto" hangingPunct="1">
              <a:lnSpc>
                <a:spcPct val="90000"/>
              </a:lnSpc>
              <a:spcAft>
                <a:spcPts val="0"/>
              </a:spcAft>
              <a:buFont typeface="Wingdings 2"/>
              <a:buChar char=""/>
              <a:defRPr/>
            </a:pPr>
            <a:r>
              <a:rPr lang="en-US" sz="2800" dirty="0" smtClean="0"/>
              <a:t>Memory and Storage Space Usage </a:t>
            </a:r>
          </a:p>
          <a:p>
            <a:pPr lvl="1" eaLnBrk="1" fontAlgn="auto" hangingPunct="1">
              <a:lnSpc>
                <a:spcPct val="90000"/>
              </a:lnSpc>
              <a:spcAft>
                <a:spcPts val="0"/>
              </a:spcAft>
              <a:buFont typeface="Wingdings 2"/>
              <a:buChar char=""/>
              <a:defRPr/>
            </a:pPr>
            <a:r>
              <a:rPr lang="en-US" sz="2400" dirty="0" smtClean="0"/>
              <a:t>Set cache levels</a:t>
            </a:r>
          </a:p>
          <a:p>
            <a:pPr lvl="1" eaLnBrk="1" fontAlgn="auto" hangingPunct="1">
              <a:lnSpc>
                <a:spcPct val="90000"/>
              </a:lnSpc>
              <a:spcAft>
                <a:spcPts val="0"/>
              </a:spcAft>
              <a:buFont typeface="Wingdings 2"/>
              <a:buChar char=""/>
              <a:defRPr/>
            </a:pPr>
            <a:r>
              <a:rPr lang="en-US" sz="2400" dirty="0" smtClean="0"/>
              <a:t>Choose background processes</a:t>
            </a:r>
          </a:p>
          <a:p>
            <a:pPr lvl="1" eaLnBrk="1" fontAlgn="auto" hangingPunct="1">
              <a:lnSpc>
                <a:spcPct val="90000"/>
              </a:lnSpc>
              <a:spcAft>
                <a:spcPts val="0"/>
              </a:spcAft>
              <a:buFont typeface="Wingdings 2"/>
              <a:buChar char=""/>
              <a:defRPr/>
            </a:pPr>
            <a:r>
              <a:rPr lang="en-US" sz="2400" dirty="0" smtClean="0"/>
              <a:t>Data archiving</a:t>
            </a:r>
          </a:p>
          <a:p>
            <a:pPr eaLnBrk="1" fontAlgn="auto" hangingPunct="1">
              <a:lnSpc>
                <a:spcPct val="90000"/>
              </a:lnSpc>
              <a:spcAft>
                <a:spcPts val="0"/>
              </a:spcAft>
              <a:buFont typeface="Wingdings 2"/>
              <a:buChar char=""/>
              <a:defRPr/>
            </a:pPr>
            <a:r>
              <a:rPr lang="en-US" sz="2800" dirty="0" smtClean="0"/>
              <a:t>Input/output (I/O) Contention</a:t>
            </a:r>
          </a:p>
          <a:p>
            <a:pPr lvl="1" eaLnBrk="1" fontAlgn="auto" hangingPunct="1">
              <a:lnSpc>
                <a:spcPct val="90000"/>
              </a:lnSpc>
              <a:spcAft>
                <a:spcPts val="0"/>
              </a:spcAft>
              <a:buFont typeface="Wingdings 2"/>
              <a:buChar char=""/>
              <a:defRPr/>
            </a:pPr>
            <a:r>
              <a:rPr lang="en-US" sz="2400" dirty="0" smtClean="0"/>
              <a:t>Use striping</a:t>
            </a:r>
          </a:p>
          <a:p>
            <a:pPr lvl="1" eaLnBrk="1" fontAlgn="auto" hangingPunct="1">
              <a:lnSpc>
                <a:spcPct val="90000"/>
              </a:lnSpc>
              <a:spcAft>
                <a:spcPts val="0"/>
              </a:spcAft>
              <a:buFont typeface="Wingdings 2"/>
              <a:buChar char=""/>
              <a:defRPr/>
            </a:pPr>
            <a:r>
              <a:rPr lang="en-US" sz="2400" dirty="0" smtClean="0"/>
              <a:t>Distribution of heavily accessed files</a:t>
            </a:r>
          </a:p>
          <a:p>
            <a:pPr eaLnBrk="1" fontAlgn="auto" hangingPunct="1">
              <a:lnSpc>
                <a:spcPct val="90000"/>
              </a:lnSpc>
              <a:spcAft>
                <a:spcPts val="0"/>
              </a:spcAft>
              <a:buFont typeface="Wingdings 2"/>
              <a:buChar char=""/>
              <a:defRPr/>
            </a:pPr>
            <a:r>
              <a:rPr lang="en-US" sz="2800" dirty="0" smtClean="0"/>
              <a:t>CPU Usage –  </a:t>
            </a:r>
            <a:r>
              <a:rPr lang="en-US" sz="2400" dirty="0" smtClean="0"/>
              <a:t>Monitor CPU load</a:t>
            </a:r>
          </a:p>
          <a:p>
            <a:pPr eaLnBrk="1" fontAlgn="auto" hangingPunct="1">
              <a:lnSpc>
                <a:spcPct val="90000"/>
              </a:lnSpc>
              <a:spcAft>
                <a:spcPts val="0"/>
              </a:spcAft>
              <a:buFont typeface="Wingdings 2"/>
              <a:buChar char=""/>
              <a:defRPr/>
            </a:pPr>
            <a:r>
              <a:rPr lang="en-US" sz="2800" dirty="0" smtClean="0"/>
              <a:t>Application tuning</a:t>
            </a:r>
          </a:p>
          <a:p>
            <a:pPr lvl="1" eaLnBrk="1" fontAlgn="auto" hangingPunct="1">
              <a:lnSpc>
                <a:spcPct val="90000"/>
              </a:lnSpc>
              <a:spcAft>
                <a:spcPts val="0"/>
              </a:spcAft>
              <a:buFont typeface="Wingdings 2"/>
              <a:buChar char=""/>
              <a:defRPr/>
            </a:pPr>
            <a:r>
              <a:rPr lang="en-US" sz="2400" dirty="0" smtClean="0"/>
              <a:t>Modification of SQL code in applications</a:t>
            </a:r>
          </a:p>
          <a:p>
            <a:pPr lvl="1" eaLnBrk="1" fontAlgn="auto" hangingPunct="1">
              <a:lnSpc>
                <a:spcPct val="90000"/>
              </a:lnSpc>
              <a:spcAft>
                <a:spcPts val="0"/>
              </a:spcAft>
              <a:buFont typeface="Wingdings 2"/>
              <a:buChar char=""/>
              <a:defRPr/>
            </a:pPr>
            <a:r>
              <a:rPr lang="en-US" sz="2400" dirty="0" smtClean="0"/>
              <a:t>Use of heartbeat queries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smtClean="0"/>
              <a:t>Cost of Downtime</a:t>
            </a:r>
            <a:endParaRPr dirty="0"/>
          </a:p>
        </p:txBody>
      </p:sp>
      <p:sp>
        <p:nvSpPr>
          <p:cNvPr id="58372" name="Rectangle 7"/>
          <p:cNvSpPr>
            <a:spLocks noChangeArrowheads="1"/>
          </p:cNvSpPr>
          <p:nvPr/>
        </p:nvSpPr>
        <p:spPr bwMode="auto">
          <a:xfrm>
            <a:off x="5257800" y="1133475"/>
            <a:ext cx="472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800" dirty="0">
                <a:solidFill>
                  <a:srgbClr val="990000"/>
                </a:solidFill>
              </a:rPr>
              <a:t>Downtime is expensive</a:t>
            </a:r>
          </a:p>
        </p:txBody>
      </p:sp>
      <p:pic>
        <p:nvPicPr>
          <p:cNvPr id="3" name="Picture 2"/>
          <p:cNvPicPr>
            <a:picLocks noChangeAspect="1"/>
          </p:cNvPicPr>
          <p:nvPr/>
        </p:nvPicPr>
        <p:blipFill>
          <a:blip r:embed="rId3"/>
          <a:stretch>
            <a:fillRect/>
          </a:stretch>
        </p:blipFill>
        <p:spPr>
          <a:xfrm>
            <a:off x="228600" y="1213230"/>
            <a:ext cx="4774793" cy="2672970"/>
          </a:xfrm>
          <a:prstGeom prst="rect">
            <a:avLst/>
          </a:prstGeom>
        </p:spPr>
      </p:pic>
      <p:pic>
        <p:nvPicPr>
          <p:cNvPr id="4" name="Picture 3"/>
          <p:cNvPicPr>
            <a:picLocks noChangeAspect="1"/>
          </p:cNvPicPr>
          <p:nvPr/>
        </p:nvPicPr>
        <p:blipFill>
          <a:blip r:embed="rId4"/>
          <a:stretch>
            <a:fillRect/>
          </a:stretch>
        </p:blipFill>
        <p:spPr>
          <a:xfrm>
            <a:off x="3505200" y="3352801"/>
            <a:ext cx="5181600" cy="280301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normAutofit fontScale="90000"/>
          </a:bodyPr>
          <a:lstStyle/>
          <a:p>
            <a:pPr>
              <a:defRPr/>
            </a:pPr>
            <a:r>
              <a:rPr dirty="0" smtClean="0"/>
              <a:t>Traditional Data Administration Functions</a:t>
            </a:r>
          </a:p>
        </p:txBody>
      </p:sp>
      <p:sp>
        <p:nvSpPr>
          <p:cNvPr id="14339" name="Rectangle 3"/>
          <p:cNvSpPr>
            <a:spLocks noGrp="1" noChangeArrowheads="1"/>
          </p:cNvSpPr>
          <p:nvPr>
            <p:ph idx="1"/>
          </p:nvPr>
        </p:nvSpPr>
        <p:spPr>
          <a:xfrm>
            <a:off x="304800" y="1447800"/>
            <a:ext cx="8686800" cy="4953000"/>
          </a:xfrm>
        </p:spPr>
        <p:txBody>
          <a:bodyPr/>
          <a:lstStyle/>
          <a:p>
            <a:pPr eaLnBrk="1" hangingPunct="1"/>
            <a:r>
              <a:rPr lang="en-US" altLang="en-US" sz="3600" dirty="0" smtClean="0"/>
              <a:t>Data policies, procedures, standards</a:t>
            </a:r>
          </a:p>
          <a:p>
            <a:pPr eaLnBrk="1" hangingPunct="1"/>
            <a:r>
              <a:rPr lang="en-US" altLang="en-US" sz="3600" dirty="0" smtClean="0"/>
              <a:t>Planning</a:t>
            </a:r>
          </a:p>
          <a:p>
            <a:pPr eaLnBrk="1" hangingPunct="1"/>
            <a:r>
              <a:rPr lang="en-US" altLang="en-US" sz="3600" dirty="0" smtClean="0"/>
              <a:t>Data conflict (ownership) resolution</a:t>
            </a:r>
          </a:p>
          <a:p>
            <a:pPr eaLnBrk="1" hangingPunct="1"/>
            <a:r>
              <a:rPr lang="en-US" altLang="en-US" sz="3600" dirty="0" smtClean="0"/>
              <a:t>Managing the information repository</a:t>
            </a:r>
          </a:p>
          <a:p>
            <a:pPr eaLnBrk="1" hangingPunct="1"/>
            <a:r>
              <a:rPr lang="en-US" altLang="en-US" sz="3600" dirty="0" smtClean="0"/>
              <a:t>Internal marketing of DA concepts</a:t>
            </a:r>
          </a:p>
          <a:p>
            <a:pPr eaLnBrk="1" hangingPunct="1"/>
            <a:endParaRPr lang="en-US" altLang="en-US" sz="36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533400" y="152400"/>
            <a:ext cx="8229600" cy="1371600"/>
          </a:xfrm>
        </p:spPr>
        <p:txBody>
          <a:bodyPr/>
          <a:lstStyle/>
          <a:p>
            <a:pPr>
              <a:defRPr/>
            </a:pPr>
            <a:r>
              <a:rPr dirty="0" smtClean="0"/>
              <a:t>Data Availability</a:t>
            </a:r>
          </a:p>
        </p:txBody>
      </p:sp>
      <p:sp>
        <p:nvSpPr>
          <p:cNvPr id="59395" name="Rectangle 3"/>
          <p:cNvSpPr>
            <a:spLocks noGrp="1" noChangeArrowheads="1"/>
          </p:cNvSpPr>
          <p:nvPr>
            <p:ph idx="1"/>
          </p:nvPr>
        </p:nvSpPr>
        <p:spPr>
          <a:xfrm>
            <a:off x="304800" y="1219200"/>
            <a:ext cx="8382000" cy="5029200"/>
          </a:xfrm>
        </p:spPr>
        <p:txBody>
          <a:bodyPr/>
          <a:lstStyle/>
          <a:p>
            <a:pPr eaLnBrk="1" hangingPunct="1"/>
            <a:r>
              <a:rPr lang="en-US" altLang="en-US" smtClean="0"/>
              <a:t>How to ensure availability</a:t>
            </a:r>
          </a:p>
          <a:p>
            <a:pPr lvl="1" eaLnBrk="1" hangingPunct="1"/>
            <a:r>
              <a:rPr lang="en-US" altLang="en-US" smtClean="0"/>
              <a:t>Hardware failures–provide redundancy for fault tolerance</a:t>
            </a:r>
          </a:p>
          <a:p>
            <a:pPr lvl="1" eaLnBrk="1" hangingPunct="1"/>
            <a:r>
              <a:rPr lang="en-US" altLang="en-US" smtClean="0"/>
              <a:t>Loss of data–database mirroring</a:t>
            </a:r>
          </a:p>
          <a:p>
            <a:pPr lvl="1" eaLnBrk="1" hangingPunct="1"/>
            <a:r>
              <a:rPr lang="en-US" altLang="en-US" smtClean="0"/>
              <a:t>Human error–standard operating procedures, training, documentation</a:t>
            </a:r>
          </a:p>
          <a:p>
            <a:pPr lvl="1" eaLnBrk="1" hangingPunct="1"/>
            <a:r>
              <a:rPr lang="en-US" altLang="en-US" smtClean="0"/>
              <a:t>Maintenance downtime–automated and non-disruptive maintenance utilities</a:t>
            </a:r>
          </a:p>
          <a:p>
            <a:pPr lvl="1" eaLnBrk="1" hangingPunct="1"/>
            <a:r>
              <a:rPr lang="en-US" altLang="en-US" smtClean="0"/>
              <a:t>Network problems–careful traffic monitoring, firewalls, and routers</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0419"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457200" y="381000"/>
            <a:ext cx="8229600" cy="1371600"/>
          </a:xfrm>
        </p:spPr>
        <p:txBody>
          <a:bodyPr/>
          <a:lstStyle/>
          <a:p>
            <a:pPr>
              <a:defRPr/>
            </a:pPr>
            <a:r>
              <a:rPr dirty="0" smtClean="0"/>
              <a:t>Traditional Database Administration Functions</a:t>
            </a:r>
          </a:p>
        </p:txBody>
      </p:sp>
      <p:sp>
        <p:nvSpPr>
          <p:cNvPr id="15363" name="Rectangle 3"/>
          <p:cNvSpPr>
            <a:spLocks noGrp="1" noChangeArrowheads="1"/>
          </p:cNvSpPr>
          <p:nvPr>
            <p:ph idx="1"/>
          </p:nvPr>
        </p:nvSpPr>
        <p:spPr>
          <a:xfrm>
            <a:off x="457200" y="1828800"/>
            <a:ext cx="8229600" cy="4114800"/>
          </a:xfrm>
        </p:spPr>
        <p:txBody>
          <a:bodyPr/>
          <a:lstStyle/>
          <a:p>
            <a:pPr eaLnBrk="1" hangingPunct="1"/>
            <a:r>
              <a:rPr lang="en-US" altLang="en-US" smtClean="0"/>
              <a:t>Analyzing and designing databases</a:t>
            </a:r>
          </a:p>
          <a:p>
            <a:pPr eaLnBrk="1" hangingPunct="1"/>
            <a:r>
              <a:rPr lang="en-US" altLang="en-US" smtClean="0"/>
              <a:t>Selecting DBMS and software tools</a:t>
            </a:r>
          </a:p>
          <a:p>
            <a:pPr eaLnBrk="1" hangingPunct="1"/>
            <a:r>
              <a:rPr lang="en-US" altLang="en-US" smtClean="0"/>
              <a:t>Installing/upgrading DBMS</a:t>
            </a:r>
          </a:p>
          <a:p>
            <a:pPr eaLnBrk="1" hangingPunct="1"/>
            <a:r>
              <a:rPr lang="en-US" altLang="en-US" smtClean="0"/>
              <a:t>Tuning database performance</a:t>
            </a:r>
          </a:p>
          <a:p>
            <a:pPr eaLnBrk="1" hangingPunct="1"/>
            <a:r>
              <a:rPr lang="en-US" altLang="en-US" smtClean="0"/>
              <a:t>Improving query processing performance</a:t>
            </a:r>
          </a:p>
          <a:p>
            <a:pPr eaLnBrk="1" hangingPunct="1"/>
            <a:r>
              <a:rPr lang="en-US" altLang="en-US" smtClean="0"/>
              <a:t>Managing data security, privacy, and integrity</a:t>
            </a:r>
          </a:p>
          <a:p>
            <a:pPr eaLnBrk="1" hangingPunct="1"/>
            <a:r>
              <a:rPr lang="en-US" altLang="en-US" smtClean="0"/>
              <a:t>Data backup and recovery</a:t>
            </a:r>
          </a:p>
          <a:p>
            <a:pPr eaLnBrk="1" hangingPunct="1"/>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685800" y="228600"/>
            <a:ext cx="7772400" cy="1143000"/>
          </a:xfrm>
        </p:spPr>
        <p:txBody>
          <a:bodyPr>
            <a:normAutofit/>
          </a:bodyPr>
          <a:lstStyle/>
          <a:p>
            <a:pPr>
              <a:defRPr/>
            </a:pPr>
            <a:r>
              <a:rPr dirty="0" smtClean="0"/>
              <a:t>Data Warehouse Administration</a:t>
            </a:r>
          </a:p>
        </p:txBody>
      </p:sp>
      <p:sp>
        <p:nvSpPr>
          <p:cNvPr id="16387" name="Rectangle 3"/>
          <p:cNvSpPr>
            <a:spLocks noGrp="1" noChangeArrowheads="1"/>
          </p:cNvSpPr>
          <p:nvPr>
            <p:ph idx="1"/>
          </p:nvPr>
        </p:nvSpPr>
        <p:spPr>
          <a:xfrm>
            <a:off x="228600" y="1219200"/>
            <a:ext cx="8763000" cy="4114800"/>
          </a:xfrm>
        </p:spPr>
        <p:txBody>
          <a:bodyPr/>
          <a:lstStyle/>
          <a:p>
            <a:pPr eaLnBrk="1" hangingPunct="1">
              <a:lnSpc>
                <a:spcPct val="90000"/>
              </a:lnSpc>
            </a:pPr>
            <a:r>
              <a:rPr lang="en-US" altLang="en-US" dirty="0" smtClean="0"/>
              <a:t>New role, coming with growth in data warehouses</a:t>
            </a:r>
          </a:p>
          <a:p>
            <a:pPr eaLnBrk="1" hangingPunct="1">
              <a:lnSpc>
                <a:spcPct val="90000"/>
              </a:lnSpc>
            </a:pPr>
            <a:r>
              <a:rPr lang="en-US" altLang="en-US" dirty="0" smtClean="0"/>
              <a:t>Similar to DA/DBA roles</a:t>
            </a:r>
          </a:p>
          <a:p>
            <a:pPr eaLnBrk="1" hangingPunct="1">
              <a:lnSpc>
                <a:spcPct val="90000"/>
              </a:lnSpc>
            </a:pPr>
            <a:r>
              <a:rPr lang="en-US" altLang="en-US" dirty="0" smtClean="0"/>
              <a:t>Emphasis on integration and coordination of metadata/data across many data sources</a:t>
            </a:r>
          </a:p>
          <a:p>
            <a:pPr eaLnBrk="1" hangingPunct="1">
              <a:lnSpc>
                <a:spcPct val="90000"/>
              </a:lnSpc>
            </a:pPr>
            <a:r>
              <a:rPr lang="en-US" altLang="en-US" dirty="0" smtClean="0"/>
              <a:t>Specific roles:</a:t>
            </a:r>
          </a:p>
          <a:p>
            <a:pPr lvl="1" eaLnBrk="1" hangingPunct="1">
              <a:lnSpc>
                <a:spcPct val="90000"/>
              </a:lnSpc>
            </a:pPr>
            <a:r>
              <a:rPr lang="en-US" altLang="en-US" dirty="0" smtClean="0"/>
              <a:t>Support decision support applications</a:t>
            </a:r>
          </a:p>
          <a:p>
            <a:pPr lvl="1" eaLnBrk="1" hangingPunct="1">
              <a:lnSpc>
                <a:spcPct val="90000"/>
              </a:lnSpc>
            </a:pPr>
            <a:r>
              <a:rPr lang="en-US" altLang="en-US" dirty="0" smtClean="0"/>
              <a:t>Build a stable architecture – corporate information factory</a:t>
            </a:r>
          </a:p>
          <a:p>
            <a:pPr lvl="1" eaLnBrk="1" hangingPunct="1">
              <a:lnSpc>
                <a:spcPct val="90000"/>
              </a:lnSpc>
            </a:pPr>
            <a:r>
              <a:rPr lang="en-US" altLang="en-US" dirty="0" smtClean="0"/>
              <a:t>Establish service level agreements regarding data warehouses and data marts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609600" y="76200"/>
            <a:ext cx="8229600" cy="1371600"/>
          </a:xfrm>
        </p:spPr>
        <p:txBody>
          <a:bodyPr/>
          <a:lstStyle/>
          <a:p>
            <a:pPr>
              <a:defRPr/>
            </a:pPr>
            <a:r>
              <a:rPr dirty="0" smtClean="0"/>
              <a:t>Open Source DB Management</a:t>
            </a:r>
          </a:p>
        </p:txBody>
      </p:sp>
      <p:sp>
        <p:nvSpPr>
          <p:cNvPr id="17411" name="Rectangle 3"/>
          <p:cNvSpPr>
            <a:spLocks noGrp="1" noChangeArrowheads="1"/>
          </p:cNvSpPr>
          <p:nvPr>
            <p:ph idx="1"/>
          </p:nvPr>
        </p:nvSpPr>
        <p:spPr>
          <a:xfrm>
            <a:off x="381000" y="1219200"/>
            <a:ext cx="8229600" cy="4114800"/>
          </a:xfrm>
        </p:spPr>
        <p:txBody>
          <a:bodyPr/>
          <a:lstStyle/>
          <a:p>
            <a:pPr eaLnBrk="1" hangingPunct="1"/>
            <a:r>
              <a:rPr lang="en-US" altLang="en-US" sz="2400" dirty="0" smtClean="0"/>
              <a:t>Open Source DBMS: an alternative to proprietary packages such as Oracle, Microsoft SQL Server, or DB2</a:t>
            </a:r>
          </a:p>
          <a:p>
            <a:pPr eaLnBrk="1" hangingPunct="1"/>
            <a:r>
              <a:rPr lang="en-US" altLang="en-US" sz="2400" dirty="0" smtClean="0"/>
              <a:t>Examples: MySQL, PostgreSQL</a:t>
            </a:r>
          </a:p>
          <a:p>
            <a:pPr eaLnBrk="1" hangingPunct="1"/>
            <a:r>
              <a:rPr lang="en-US" altLang="en-US" sz="2400" dirty="0" smtClean="0"/>
              <a:t>Advantages:</a:t>
            </a:r>
          </a:p>
          <a:p>
            <a:pPr lvl="1" eaLnBrk="1" hangingPunct="1"/>
            <a:r>
              <a:rPr lang="en-US" altLang="en-US" sz="2000" dirty="0" smtClean="0"/>
              <a:t>Pool of volunteer developers and testers</a:t>
            </a:r>
          </a:p>
          <a:p>
            <a:pPr lvl="1" eaLnBrk="1" hangingPunct="1"/>
            <a:r>
              <a:rPr lang="en-US" altLang="en-US" sz="2000" dirty="0" smtClean="0"/>
              <a:t>Less expensive than proprietary packages</a:t>
            </a:r>
          </a:p>
          <a:p>
            <a:pPr lvl="1" eaLnBrk="1" hangingPunct="1"/>
            <a:r>
              <a:rPr lang="en-US" altLang="en-US" sz="2000" dirty="0" smtClean="0"/>
              <a:t>Source code available, for modification</a:t>
            </a:r>
          </a:p>
          <a:p>
            <a:pPr eaLnBrk="1" hangingPunct="1"/>
            <a:r>
              <a:rPr lang="en-US" altLang="en-US" sz="2400" dirty="0"/>
              <a:t>Disadvantages</a:t>
            </a:r>
          </a:p>
          <a:p>
            <a:pPr lvl="1" eaLnBrk="1" hangingPunct="1"/>
            <a:r>
              <a:rPr lang="en-US" altLang="en-US" sz="2000" dirty="0"/>
              <a:t>Absence of complete documentation</a:t>
            </a:r>
          </a:p>
          <a:p>
            <a:pPr lvl="1" eaLnBrk="1" hangingPunct="1"/>
            <a:r>
              <a:rPr lang="en-US" altLang="en-US" sz="2000" dirty="0"/>
              <a:t>Ambiguous licensing concerns</a:t>
            </a:r>
          </a:p>
          <a:p>
            <a:pPr lvl="1" eaLnBrk="1" hangingPunct="1"/>
            <a:r>
              <a:rPr lang="en-US" altLang="en-US" sz="2000" dirty="0"/>
              <a:t>Not as feature-rich as proprietary DBMSs</a:t>
            </a:r>
          </a:p>
          <a:p>
            <a:pPr lvl="1" eaLnBrk="1" hangingPunct="1"/>
            <a:r>
              <a:rPr lang="en-US" altLang="en-US" sz="2000" dirty="0"/>
              <a:t>Vendors may not have certification programs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609600" y="76200"/>
            <a:ext cx="8229600" cy="1371600"/>
          </a:xfrm>
        </p:spPr>
        <p:txBody>
          <a:bodyPr/>
          <a:lstStyle/>
          <a:p>
            <a:pPr>
              <a:defRPr/>
            </a:pPr>
            <a:r>
              <a:rPr dirty="0" smtClean="0"/>
              <a:t>Open Source DB Management (Cont.) </a:t>
            </a:r>
          </a:p>
        </p:txBody>
      </p:sp>
      <p:sp>
        <p:nvSpPr>
          <p:cNvPr id="17411" name="Rectangle 3"/>
          <p:cNvSpPr>
            <a:spLocks noGrp="1" noChangeArrowheads="1"/>
          </p:cNvSpPr>
          <p:nvPr>
            <p:ph idx="1"/>
          </p:nvPr>
        </p:nvSpPr>
        <p:spPr>
          <a:xfrm>
            <a:off x="381000" y="1219200"/>
            <a:ext cx="8229600" cy="4114800"/>
          </a:xfrm>
        </p:spPr>
        <p:txBody>
          <a:bodyPr/>
          <a:lstStyle/>
          <a:p>
            <a:pPr eaLnBrk="1" hangingPunct="1"/>
            <a:r>
              <a:rPr lang="en-US" altLang="en-US" dirty="0" smtClean="0"/>
              <a:t>Considerations when selecting an open source DBMS</a:t>
            </a:r>
          </a:p>
          <a:p>
            <a:pPr lvl="1" eaLnBrk="1" hangingPunct="1"/>
            <a:r>
              <a:rPr lang="en-US" altLang="en-US" dirty="0" smtClean="0"/>
              <a:t>Features</a:t>
            </a:r>
          </a:p>
          <a:p>
            <a:pPr lvl="1" eaLnBrk="1" hangingPunct="1"/>
            <a:r>
              <a:rPr lang="en-US" altLang="en-US" dirty="0" smtClean="0"/>
              <a:t>Support</a:t>
            </a:r>
          </a:p>
          <a:p>
            <a:pPr lvl="1" eaLnBrk="1" hangingPunct="1"/>
            <a:r>
              <a:rPr lang="en-US" altLang="en-US" dirty="0" smtClean="0"/>
              <a:t>Ease of use</a:t>
            </a:r>
          </a:p>
          <a:p>
            <a:pPr lvl="1" eaLnBrk="1" hangingPunct="1"/>
            <a:r>
              <a:rPr lang="en-US" altLang="en-US" dirty="0" smtClean="0"/>
              <a:t>Stability</a:t>
            </a:r>
          </a:p>
          <a:p>
            <a:pPr lvl="1" eaLnBrk="1" hangingPunct="1"/>
            <a:r>
              <a:rPr lang="en-US" altLang="en-US" dirty="0" smtClean="0"/>
              <a:t>Speed</a:t>
            </a:r>
          </a:p>
          <a:p>
            <a:pPr lvl="1" eaLnBrk="1" hangingPunct="1"/>
            <a:r>
              <a:rPr lang="en-US" altLang="en-US" dirty="0" smtClean="0"/>
              <a:t>Training</a:t>
            </a:r>
          </a:p>
          <a:p>
            <a:pPr lvl="1" eaLnBrk="1" hangingPunct="1"/>
            <a:r>
              <a:rPr lang="en-US" altLang="en-US" dirty="0" smtClean="0"/>
              <a:t>Licensing</a:t>
            </a:r>
          </a:p>
          <a:p>
            <a:pPr lvl="1" eaLnBrk="1" hangingPunct="1"/>
            <a:endParaRPr lang="en-US" altLang="en-US" sz="2000" dirty="0" smtClean="0"/>
          </a:p>
        </p:txBody>
      </p:sp>
    </p:spTree>
    <p:extLst>
      <p:ext uri="{BB962C8B-B14F-4D97-AF65-F5344CB8AC3E}">
        <p14:creationId xmlns:p14="http://schemas.microsoft.com/office/powerpoint/2010/main" val="3286131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6933</TotalTime>
  <Pages>9</Pages>
  <Words>4396</Words>
  <Application>Microsoft Office PowerPoint</Application>
  <PresentationFormat>On-screen Show (4:3)</PresentationFormat>
  <Paragraphs>423</Paragraphs>
  <Slides>51</Slides>
  <Notes>51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PalatinoLTStd-Roman</vt:lpstr>
      <vt:lpstr>Arial</vt:lpstr>
      <vt:lpstr>Franklin Gothic Book</vt:lpstr>
      <vt:lpstr>Franklin Gothic Medium</vt:lpstr>
      <vt:lpstr>Tahoma</vt:lpstr>
      <vt:lpstr>Times New Roman</vt:lpstr>
      <vt:lpstr>Wingdings</vt:lpstr>
      <vt:lpstr>Wingdings 2</vt:lpstr>
      <vt:lpstr>1_Trek</vt:lpstr>
      <vt:lpstr>Chapter 12: data and Database Administration</vt:lpstr>
      <vt:lpstr>Objectives</vt:lpstr>
      <vt:lpstr>Ineffective data administration  poor data quality</vt:lpstr>
      <vt:lpstr>Traditional Administration Definitions</vt:lpstr>
      <vt:lpstr>Traditional Data Administration Functions</vt:lpstr>
      <vt:lpstr>Traditional Database Administration Functions</vt:lpstr>
      <vt:lpstr>Data Warehouse Administration</vt:lpstr>
      <vt:lpstr>Open Source DB Management</vt:lpstr>
      <vt:lpstr>Open Source DB Management (Cont.) </vt:lpstr>
      <vt:lpstr>Data Security</vt:lpstr>
      <vt:lpstr>PowerPoint Presentation</vt:lpstr>
      <vt:lpstr>Threats to Data Security</vt:lpstr>
      <vt:lpstr>PowerPoint Presentation</vt:lpstr>
      <vt:lpstr>Client – Server Application security</vt:lpstr>
      <vt:lpstr>W3C Web Privacy Standard</vt:lpstr>
      <vt:lpstr>Database Software Security Features</vt:lpstr>
      <vt:lpstr>Views and Integrity Controls</vt:lpstr>
      <vt:lpstr>Authorization Rules</vt:lpstr>
      <vt:lpstr>PowerPoint Presentation</vt:lpstr>
      <vt:lpstr>PowerPoint Presentation</vt:lpstr>
      <vt:lpstr>Authentication Schemes</vt:lpstr>
      <vt:lpstr>Authentication Schemes (cont.)</vt:lpstr>
      <vt:lpstr>Sarbanes-Oxley (SOX)</vt:lpstr>
      <vt:lpstr>IT Change Management</vt:lpstr>
      <vt:lpstr>Logical Access to Data</vt:lpstr>
      <vt:lpstr>IT Operations</vt:lpstr>
      <vt:lpstr>Database Recovery</vt:lpstr>
      <vt:lpstr>Back-up Facilities</vt:lpstr>
      <vt:lpstr>Journalizing Facilities</vt:lpstr>
      <vt:lpstr>PowerPoint Presentation</vt:lpstr>
      <vt:lpstr>Checkpoint Facilities</vt:lpstr>
      <vt:lpstr>Recover Manager</vt:lpstr>
      <vt:lpstr>Transaction ACID Properties</vt:lpstr>
      <vt:lpstr>PowerPoint Presentation</vt:lpstr>
      <vt:lpstr>PowerPoint Presentation</vt:lpstr>
      <vt:lpstr>PowerPoint Presentation</vt:lpstr>
      <vt:lpstr>Control concurrent Access</vt:lpstr>
      <vt:lpstr>PowerPoint Presentation</vt:lpstr>
      <vt:lpstr>Concurrency Control Techniques</vt:lpstr>
      <vt:lpstr>PowerPoint Presentation</vt:lpstr>
      <vt:lpstr>Locking Mechanisms</vt:lpstr>
      <vt:lpstr>Deadlock</vt:lpstr>
      <vt:lpstr>Managing Deadlock</vt:lpstr>
      <vt:lpstr>Versioning</vt:lpstr>
      <vt:lpstr>PowerPoint Presentation</vt:lpstr>
      <vt:lpstr>Data Dictionaries and Repositories</vt:lpstr>
      <vt:lpstr>PowerPoint Presentation</vt:lpstr>
      <vt:lpstr>Database Performance Tuning</vt:lpstr>
      <vt:lpstr>Cost of Downtime</vt:lpstr>
      <vt:lpstr>Data Availability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Michel Mitri</dc:creator>
  <cp:lastModifiedBy>Vignone, Olivia</cp:lastModifiedBy>
  <cp:revision>750</cp:revision>
  <cp:lastPrinted>1998-01-19T09:29:56Z</cp:lastPrinted>
  <dcterms:created xsi:type="dcterms:W3CDTF">1998-01-19T10:00:26Z</dcterms:created>
  <dcterms:modified xsi:type="dcterms:W3CDTF">2015-08-04T20:44:07Z</dcterms:modified>
</cp:coreProperties>
</file>