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19" r:id="rId1"/>
  </p:sldMasterIdLst>
  <p:notesMasterIdLst>
    <p:notesMasterId r:id="rId44"/>
  </p:notesMasterIdLst>
  <p:handoutMasterIdLst>
    <p:handoutMasterId r:id="rId45"/>
  </p:handoutMasterIdLst>
  <p:sldIdLst>
    <p:sldId id="256" r:id="rId2"/>
    <p:sldId id="29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97"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6" r:id="rId43"/>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0000"/>
    <a:srgbClr val="FFFF00"/>
    <a:srgbClr val="0066FF"/>
    <a:srgbClr val="990000"/>
    <a:srgbClr val="00CCFF"/>
    <a:srgbClr val="3333C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76114" autoAdjust="0"/>
  </p:normalViewPr>
  <p:slideViewPr>
    <p:cSldViewPr>
      <p:cViewPr varScale="1">
        <p:scale>
          <a:sx n="32" d="100"/>
          <a:sy n="32" d="100"/>
        </p:scale>
        <p:origin x="1626"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5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18.xml"/><Relationship Id="rId18" Type="http://schemas.openxmlformats.org/officeDocument/2006/relationships/slide" Target="slides/slide23.xml"/><Relationship Id="rId26" Type="http://schemas.openxmlformats.org/officeDocument/2006/relationships/slide" Target="slides/slide36.xml"/><Relationship Id="rId3" Type="http://schemas.openxmlformats.org/officeDocument/2006/relationships/slide" Target="slides/slide6.xml"/><Relationship Id="rId21" Type="http://schemas.openxmlformats.org/officeDocument/2006/relationships/slide" Target="slides/slide28.xml"/><Relationship Id="rId7" Type="http://schemas.openxmlformats.org/officeDocument/2006/relationships/slide" Target="slides/slide12.xml"/><Relationship Id="rId12" Type="http://schemas.openxmlformats.org/officeDocument/2006/relationships/slide" Target="slides/slide17.xml"/><Relationship Id="rId17" Type="http://schemas.openxmlformats.org/officeDocument/2006/relationships/slide" Target="slides/slide22.xml"/><Relationship Id="rId25" Type="http://schemas.openxmlformats.org/officeDocument/2006/relationships/slide" Target="slides/slide35.xml"/><Relationship Id="rId2" Type="http://schemas.openxmlformats.org/officeDocument/2006/relationships/slide" Target="slides/slide4.xml"/><Relationship Id="rId16" Type="http://schemas.openxmlformats.org/officeDocument/2006/relationships/slide" Target="slides/slide21.xml"/><Relationship Id="rId20" Type="http://schemas.openxmlformats.org/officeDocument/2006/relationships/slide" Target="slides/slide26.xml"/><Relationship Id="rId29" Type="http://schemas.openxmlformats.org/officeDocument/2006/relationships/slide" Target="slides/slide39.xml"/><Relationship Id="rId1" Type="http://schemas.openxmlformats.org/officeDocument/2006/relationships/slide" Target="slides/slide3.xml"/><Relationship Id="rId6" Type="http://schemas.openxmlformats.org/officeDocument/2006/relationships/slide" Target="slides/slide10.xml"/><Relationship Id="rId11" Type="http://schemas.openxmlformats.org/officeDocument/2006/relationships/slide" Target="slides/slide16.xml"/><Relationship Id="rId24" Type="http://schemas.openxmlformats.org/officeDocument/2006/relationships/slide" Target="slides/slide33.xml"/><Relationship Id="rId5" Type="http://schemas.openxmlformats.org/officeDocument/2006/relationships/slide" Target="slides/slide8.xml"/><Relationship Id="rId15" Type="http://schemas.openxmlformats.org/officeDocument/2006/relationships/slide" Target="slides/slide20.xml"/><Relationship Id="rId23" Type="http://schemas.openxmlformats.org/officeDocument/2006/relationships/slide" Target="slides/slide31.xml"/><Relationship Id="rId28" Type="http://schemas.openxmlformats.org/officeDocument/2006/relationships/slide" Target="slides/slide38.xml"/><Relationship Id="rId10" Type="http://schemas.openxmlformats.org/officeDocument/2006/relationships/slide" Target="slides/slide15.xml"/><Relationship Id="rId19" Type="http://schemas.openxmlformats.org/officeDocument/2006/relationships/slide" Target="slides/slide25.xml"/><Relationship Id="rId31" Type="http://schemas.openxmlformats.org/officeDocument/2006/relationships/slide" Target="slides/slide41.xml"/><Relationship Id="rId4" Type="http://schemas.openxmlformats.org/officeDocument/2006/relationships/slide" Target="slides/slide7.xml"/><Relationship Id="rId9" Type="http://schemas.openxmlformats.org/officeDocument/2006/relationships/slide" Target="slides/slide14.xml"/><Relationship Id="rId14" Type="http://schemas.openxmlformats.org/officeDocument/2006/relationships/slide" Target="slides/slide19.xml"/><Relationship Id="rId22" Type="http://schemas.openxmlformats.org/officeDocument/2006/relationships/slide" Target="slides/slide29.xml"/><Relationship Id="rId27" Type="http://schemas.openxmlformats.org/officeDocument/2006/relationships/slide" Target="slides/slide37.xml"/><Relationship Id="rId30"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72808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54275"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680197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1150938" y="692150"/>
            <a:ext cx="4556125" cy="3416300"/>
          </a:xfrm>
          <a:ln/>
        </p:spPr>
      </p:sp>
      <p:sp>
        <p:nvSpPr>
          <p:cNvPr id="552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10856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150938" y="692150"/>
            <a:ext cx="4556125" cy="3416300"/>
          </a:xfrm>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As you can see the heterogeneous environment differs from the homogeneous in a three main </a:t>
            </a:r>
            <a:r>
              <a:rPr lang="en-US" altLang="en-US" baseline="0" dirty="0" smtClean="0"/>
              <a:t>ways. First, you can have Oracle at one node, SQL Server at another, and MySQL at a third. </a:t>
            </a:r>
          </a:p>
          <a:p>
            <a:pPr eaLnBrk="1" hangingPunct="1"/>
            <a:endParaRPr lang="en-US" altLang="en-US" baseline="0" dirty="0" smtClean="0"/>
          </a:p>
          <a:p>
            <a:pPr eaLnBrk="1" hangingPunct="1"/>
            <a:r>
              <a:rPr lang="en-US" altLang="en-US" baseline="0" dirty="0" smtClean="0"/>
              <a:t>Second, you can have each DBMS operate independently. Actually, this is not unique to heterogeneous environments, because autonomous homogeneous environments also allow this. </a:t>
            </a:r>
          </a:p>
          <a:p>
            <a:pPr eaLnBrk="1" hangingPunct="1"/>
            <a:endParaRPr lang="en-US" altLang="en-US" baseline="0" dirty="0" smtClean="0"/>
          </a:p>
          <a:p>
            <a:pPr eaLnBrk="1" hangingPunct="1"/>
            <a:r>
              <a:rPr lang="en-US" altLang="en-US" dirty="0" smtClean="0"/>
              <a:t>Third, in addition to global users, you also can</a:t>
            </a:r>
            <a:r>
              <a:rPr lang="en-US" altLang="en-US" baseline="0" dirty="0" smtClean="0"/>
              <a:t> have local databases for users, in addition to the global distributed database.</a:t>
            </a:r>
          </a:p>
          <a:p>
            <a:pPr eaLnBrk="1" hangingPunct="1"/>
            <a:endParaRPr lang="en-US" altLang="en-US" baseline="0" dirty="0" smtClean="0"/>
          </a:p>
          <a:p>
            <a:pPr eaLnBrk="1" hangingPunct="1"/>
            <a:r>
              <a:rPr lang="en-US" altLang="en-US" baseline="0" dirty="0" smtClean="0"/>
              <a:t>The next slide’s figure illustrates this.</a:t>
            </a:r>
            <a:endParaRPr lang="en-US" altLang="en-US" dirty="0" smtClean="0"/>
          </a:p>
        </p:txBody>
      </p:sp>
    </p:spTree>
    <p:extLst>
      <p:ext uri="{BB962C8B-B14F-4D97-AF65-F5344CB8AC3E}">
        <p14:creationId xmlns:p14="http://schemas.microsoft.com/office/powerpoint/2010/main" val="1525837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As you can see</a:t>
            </a:r>
            <a:r>
              <a:rPr lang="en-US" baseline="0" dirty="0" smtClean="0"/>
              <a:t> here, the local users does not need to interact with the distributed DBMS in order to access data on their own local database.</a:t>
            </a:r>
            <a:endParaRPr lang="en-US" dirty="0"/>
          </a:p>
        </p:txBody>
      </p:sp>
    </p:spTree>
    <p:extLst>
      <p:ext uri="{BB962C8B-B14F-4D97-AF65-F5344CB8AC3E}">
        <p14:creationId xmlns:p14="http://schemas.microsoft.com/office/powerpoint/2010/main" val="2181881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Ease of access is important in distributed databases. Users</a:t>
            </a:r>
            <a:r>
              <a:rPr lang="en-US" altLang="en-US" baseline="0" dirty="0" smtClean="0"/>
              <a:t> should not need to worry about where the data is; all they should need to  worry about is what data they want. Also, administrators at each site should be able to use their own controls and rules. So, both users and DBAs should be able to work with the distributed database as if it is a local database.</a:t>
            </a:r>
          </a:p>
          <a:p>
            <a:pPr eaLnBrk="1" hangingPunct="1"/>
            <a:endParaRPr lang="en-US" altLang="en-US" baseline="0" dirty="0" smtClean="0"/>
          </a:p>
          <a:p>
            <a:pPr eaLnBrk="1" hangingPunct="1"/>
            <a:r>
              <a:rPr lang="en-US" altLang="en-US" baseline="0" dirty="0" smtClean="0"/>
              <a:t>This is a design challenge at the global distributed level, and there are various approaches for doing this.</a:t>
            </a:r>
            <a:endParaRPr lang="en-US" altLang="en-US" dirty="0" smtClean="0"/>
          </a:p>
        </p:txBody>
      </p:sp>
    </p:spTree>
    <p:extLst>
      <p:ext uri="{BB962C8B-B14F-4D97-AF65-F5344CB8AC3E}">
        <p14:creationId xmlns:p14="http://schemas.microsoft.com/office/powerpoint/2010/main" val="1149479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150938" y="692150"/>
            <a:ext cx="4556125" cy="3416300"/>
          </a:xfrm>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544856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You can see that there are</a:t>
            </a:r>
            <a:r>
              <a:rPr lang="en-US" altLang="en-US" baseline="0" dirty="0" smtClean="0"/>
              <a:t> a lot of advantages of disturbed databases. For many companies, this makes the extra effort and cost worthwhile.</a:t>
            </a:r>
          </a:p>
          <a:p>
            <a:pPr eaLnBrk="1" hangingPunct="1"/>
            <a:endParaRPr lang="en-US" altLang="en-US" baseline="0" dirty="0" smtClean="0"/>
          </a:p>
          <a:p>
            <a:pPr eaLnBrk="1" hangingPunct="1"/>
            <a:r>
              <a:rPr lang="en-US" altLang="en-US" baseline="0" dirty="0" smtClean="0"/>
              <a:t>But there are also disadvantages, as we will see in the next slide.</a:t>
            </a:r>
            <a:endParaRPr lang="en-US" altLang="en-US" dirty="0" smtClean="0"/>
          </a:p>
        </p:txBody>
      </p:sp>
    </p:spTree>
    <p:extLst>
      <p:ext uri="{BB962C8B-B14F-4D97-AF65-F5344CB8AC3E}">
        <p14:creationId xmlns:p14="http://schemas.microsoft.com/office/powerpoint/2010/main" val="1888352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50938" y="692150"/>
            <a:ext cx="4556125" cy="3416300"/>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Distributed DBMSs are considerably more complex to implement than centralized ones. And, the extra work</a:t>
            </a:r>
            <a:r>
              <a:rPr lang="en-US" altLang="en-US" baseline="0" dirty="0" smtClean="0"/>
              <a:t> of ensuring consistency in replicated and partitioned data adds to the computational load. With replication (like any data duplication as we discussed in chapter 4), there are problems with ensuring data integrity. </a:t>
            </a:r>
          </a:p>
          <a:p>
            <a:pPr eaLnBrk="1" hangingPunct="1"/>
            <a:r>
              <a:rPr lang="en-US" altLang="en-US" baseline="0" dirty="0" smtClean="0"/>
              <a:t>And, if you query on data that is actually distributed in many places, the extra network time can be problematic.</a:t>
            </a:r>
          </a:p>
          <a:p>
            <a:pPr eaLnBrk="1" hangingPunct="1"/>
            <a:endParaRPr lang="en-US" altLang="en-US" baseline="0" dirty="0" smtClean="0"/>
          </a:p>
          <a:p>
            <a:pPr eaLnBrk="1" hangingPunct="1"/>
            <a:r>
              <a:rPr lang="en-US" altLang="en-US" baseline="0" dirty="0" smtClean="0"/>
              <a:t>What do I mean by replication and partitioning? We will see in the next few slides.</a:t>
            </a:r>
            <a:endParaRPr lang="en-US" altLang="en-US" dirty="0" smtClean="0"/>
          </a:p>
        </p:txBody>
      </p:sp>
    </p:spTree>
    <p:extLst>
      <p:ext uri="{BB962C8B-B14F-4D97-AF65-F5344CB8AC3E}">
        <p14:creationId xmlns:p14="http://schemas.microsoft.com/office/powerpoint/2010/main" val="2507022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aseline="0" dirty="0" smtClean="0"/>
              <a:t>Replication simply means copying. Of course this means data duplication, which implies that extra work needs to be done to ensure integrity and consistency.</a:t>
            </a:r>
          </a:p>
          <a:p>
            <a:pPr eaLnBrk="1" hangingPunct="1"/>
            <a:endParaRPr lang="en-US" altLang="en-US" baseline="0" dirty="0" smtClean="0"/>
          </a:p>
          <a:p>
            <a:pPr eaLnBrk="1" hangingPunct="1"/>
            <a:r>
              <a:rPr lang="en-US" altLang="en-US" baseline="0" dirty="0" smtClean="0"/>
              <a:t>Partitioning means dividing the data between different DBMS nodes on the network. Essentially, a distributed database involves some combination of replication and partitioning.</a:t>
            </a:r>
          </a:p>
          <a:p>
            <a:pPr eaLnBrk="1" hangingPunct="1"/>
            <a:endParaRPr lang="en-US" altLang="en-US" baseline="0" dirty="0" smtClean="0"/>
          </a:p>
          <a:p>
            <a:pPr eaLnBrk="1" hangingPunct="1"/>
            <a:endParaRPr lang="en-US" altLang="en-US" baseline="0" dirty="0" smtClean="0"/>
          </a:p>
        </p:txBody>
      </p:sp>
    </p:spTree>
    <p:extLst>
      <p:ext uri="{BB962C8B-B14F-4D97-AF65-F5344CB8AC3E}">
        <p14:creationId xmlns:p14="http://schemas.microsoft.com/office/powerpoint/2010/main" val="3318087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smtClean="0"/>
              <a:t>One advantage of data replication, as we discussed earlier, is that you have extra copies of the data in case a DBMS</a:t>
            </a:r>
            <a:r>
              <a:rPr lang="en-US" altLang="en-US" baseline="0" dirty="0" smtClean="0"/>
              <a:t> </a:t>
            </a:r>
            <a:r>
              <a:rPr lang="en-US" altLang="en-US" dirty="0" smtClean="0"/>
              <a:t>node crashes on the network. This is where reliability and fault tolerance comes into play.</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smtClean="0"/>
              <a:t>Another obvious advantage is performance.</a:t>
            </a:r>
            <a:r>
              <a:rPr lang="en-US" altLang="en-US" baseline="0" dirty="0" smtClean="0"/>
              <a:t> If data is copied then there is less contention on any one node for a particular segment of the database. </a:t>
            </a:r>
          </a:p>
          <a:p>
            <a:pPr eaLnBrk="1" hangingPunct="1"/>
            <a:endParaRPr lang="en-US" altLang="en-US" dirty="0" smtClean="0"/>
          </a:p>
        </p:txBody>
      </p:sp>
    </p:spTree>
    <p:extLst>
      <p:ext uri="{BB962C8B-B14F-4D97-AF65-F5344CB8AC3E}">
        <p14:creationId xmlns:p14="http://schemas.microsoft.com/office/powerpoint/2010/main" val="2423683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Remember the data duplication issues we talked about when we were discussing well structured and normalized databases earlier</a:t>
            </a:r>
            <a:r>
              <a:rPr lang="en-US" altLang="en-US" baseline="0" dirty="0" smtClean="0"/>
              <a:t> (in chapter 4)? The same issues can occur in distributed databases.</a:t>
            </a:r>
          </a:p>
          <a:p>
            <a:pPr eaLnBrk="1" hangingPunct="1"/>
            <a:endParaRPr lang="en-US" altLang="en-US" baseline="0" dirty="0" smtClean="0"/>
          </a:p>
          <a:p>
            <a:pPr eaLnBrk="1" hangingPunct="1"/>
            <a:r>
              <a:rPr lang="en-US" altLang="en-US" baseline="0" dirty="0" smtClean="0"/>
              <a:t>The storage space requirements aren’t that problematic when you consider the ever-increasing reduction of storage costs.</a:t>
            </a:r>
          </a:p>
        </p:txBody>
      </p:sp>
    </p:spTree>
    <p:extLst>
      <p:ext uri="{BB962C8B-B14F-4D97-AF65-F5344CB8AC3E}">
        <p14:creationId xmlns:p14="http://schemas.microsoft.com/office/powerpoint/2010/main" val="359713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Remember when we talked about data integration in chapter 10? EAI refers to “push” and traditional</a:t>
            </a:r>
            <a:r>
              <a:rPr lang="en-US" altLang="en-US" baseline="0" dirty="0" smtClean="0"/>
              <a:t> ETL refers to “pull”. So, the same sorts of factors that influence choices of data integration also apply to data distribution. </a:t>
            </a:r>
            <a:endParaRPr lang="en-US" altLang="en-US" dirty="0" smtClean="0"/>
          </a:p>
        </p:txBody>
      </p:sp>
    </p:spTree>
    <p:extLst>
      <p:ext uri="{BB962C8B-B14F-4D97-AF65-F5344CB8AC3E}">
        <p14:creationId xmlns:p14="http://schemas.microsoft.com/office/powerpoint/2010/main" val="2660442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150938" y="692150"/>
            <a:ext cx="4556125" cy="3416300"/>
          </a:xfrm>
          <a:ln/>
        </p:spPr>
      </p:sp>
      <p:sp>
        <p:nvSpPr>
          <p:cNvPr id="563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267393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The cost to perform a snapshot refresh may depend on whether the snapshot is simple or complex. A simple snapshot is one that references all or a portion of only one table. A complex snapshot involves multiple tables, usually from transactions that involve joins. Some distributed DBMSs support only simple snapshots.</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In near real-time replication using</a:t>
            </a:r>
            <a:r>
              <a:rPr lang="en-US" sz="1200" b="0" i="0" u="none" strike="noStrike" kern="1200" baseline="0" dirty="0" smtClean="0">
                <a:solidFill>
                  <a:schemeClr val="tx1"/>
                </a:solidFill>
                <a:latin typeface="Times New Roman" pitchFamily="18" charset="0"/>
                <a:ea typeface="+mn-ea"/>
                <a:cs typeface="Arial" charset="0"/>
              </a:rPr>
              <a:t> triggers, each database update event can be handled individually and transparently to programs and users. If network connections to a node are down or the node is busy, these messages informing the node to update its database are held in a queue to be processed when possible.</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Synchronization is less disruptive with pull replication than with push replication. </a:t>
            </a:r>
            <a:endParaRPr lang="en-US" altLang="en-US" dirty="0" smtClean="0"/>
          </a:p>
        </p:txBody>
      </p:sp>
    </p:spTree>
    <p:extLst>
      <p:ext uri="{BB962C8B-B14F-4D97-AF65-F5344CB8AC3E}">
        <p14:creationId xmlns:p14="http://schemas.microsoft.com/office/powerpoint/2010/main" val="18973311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As mentioned before,</a:t>
            </a:r>
            <a:r>
              <a:rPr lang="en-US" altLang="en-US" baseline="0" dirty="0" smtClean="0"/>
              <a:t> data replication has its costs, which are listed here.</a:t>
            </a:r>
            <a:endParaRPr lang="en-US" altLang="en-US" dirty="0" smtClean="0"/>
          </a:p>
        </p:txBody>
      </p:sp>
    </p:spTree>
    <p:extLst>
      <p:ext uri="{BB962C8B-B14F-4D97-AF65-F5344CB8AC3E}">
        <p14:creationId xmlns:p14="http://schemas.microsoft.com/office/powerpoint/2010/main" val="1742255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Table partitioning was discussed in chapter 5.</a:t>
            </a:r>
          </a:p>
          <a:p>
            <a:pPr eaLnBrk="1" hangingPunct="1"/>
            <a:endParaRPr lang="en-US" altLang="en-US" dirty="0" smtClean="0"/>
          </a:p>
          <a:p>
            <a:pPr eaLnBrk="1" hangingPunct="1"/>
            <a:r>
              <a:rPr lang="en-US" altLang="en-US" dirty="0" smtClean="0"/>
              <a:t>One</a:t>
            </a:r>
            <a:r>
              <a:rPr lang="en-US" altLang="en-US" baseline="0" dirty="0" smtClean="0"/>
              <a:t> reason for horizontal partitioning would be to divide the table so that rows relevant to a particular location are stored at that location’s site. Thus, the most relevant data for a particular location would be available through local access, not requiring global access through the distributed DBMS.</a:t>
            </a:r>
            <a:endParaRPr lang="en-US" altLang="en-US" dirty="0" smtClean="0"/>
          </a:p>
        </p:txBody>
      </p:sp>
    </p:spTree>
    <p:extLst>
      <p:ext uri="{BB962C8B-B14F-4D97-AF65-F5344CB8AC3E}">
        <p14:creationId xmlns:p14="http://schemas.microsoft.com/office/powerpoint/2010/main" val="16651622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063630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50938" y="692150"/>
            <a:ext cx="4556125" cy="3416300"/>
          </a:xfrm>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If different business functions are located at different sites, then it makes</a:t>
            </a:r>
            <a:r>
              <a:rPr lang="en-US" altLang="en-US" baseline="0" dirty="0" smtClean="0"/>
              <a:t> sense to partition the data so that the most relevant data for a particular function is stored local to that function’s site. So, in general, the idea with partitioning is to make data as local as possible while still being accessible globally if needed.</a:t>
            </a:r>
            <a:endParaRPr lang="en-US" altLang="en-US" dirty="0" smtClean="0"/>
          </a:p>
        </p:txBody>
      </p:sp>
    </p:spTree>
    <p:extLst>
      <p:ext uri="{BB962C8B-B14F-4D97-AF65-F5344CB8AC3E}">
        <p14:creationId xmlns:p14="http://schemas.microsoft.com/office/powerpoint/2010/main" val="3083592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6927587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50938" y="692150"/>
            <a:ext cx="4556125" cy="3416300"/>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463165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As with all design alternatives, each distributed DBMS strategy has its advantages and disadvantages.</a:t>
            </a:r>
          </a:p>
          <a:p>
            <a:pPr eaLnBrk="1" hangingPunct="1"/>
            <a:endParaRPr lang="en-US" altLang="en-US" dirty="0" smtClean="0"/>
          </a:p>
          <a:p>
            <a:pPr eaLnBrk="1" hangingPunct="1"/>
            <a:r>
              <a:rPr lang="en-US" altLang="en-US" dirty="0" smtClean="0"/>
              <a:t>Question: which strategy would you use is you wanted an easily managed and expandable</a:t>
            </a:r>
            <a:r>
              <a:rPr lang="en-US" altLang="en-US" baseline="0" dirty="0" smtClean="0"/>
              <a:t> database?</a:t>
            </a:r>
          </a:p>
          <a:p>
            <a:pPr eaLnBrk="1" hangingPunct="1"/>
            <a:r>
              <a:rPr lang="en-US" altLang="en-US" baseline="0" dirty="0" smtClean="0"/>
              <a:t>Answer: probably replication with snapshots.</a:t>
            </a:r>
          </a:p>
          <a:p>
            <a:pPr eaLnBrk="1" hangingPunct="1"/>
            <a:endParaRPr lang="en-US" altLang="en-US" baseline="0" dirty="0" smtClean="0"/>
          </a:p>
          <a:p>
            <a:pPr eaLnBrk="1" hangingPunct="1"/>
            <a:r>
              <a:rPr lang="en-US" altLang="en-US" baseline="0" dirty="0" smtClean="0"/>
              <a:t>Question: If data consistency is a major concern for you, what is the worst choice?</a:t>
            </a:r>
          </a:p>
          <a:p>
            <a:pPr eaLnBrk="1" hangingPunct="1"/>
            <a:r>
              <a:rPr lang="en-US" altLang="en-US" baseline="0" dirty="0" smtClean="0"/>
              <a:t>Answer: Integrated partitions</a:t>
            </a:r>
          </a:p>
        </p:txBody>
      </p:sp>
    </p:spTree>
    <p:extLst>
      <p:ext uri="{BB962C8B-B14F-4D97-AF65-F5344CB8AC3E}">
        <p14:creationId xmlns:p14="http://schemas.microsoft.com/office/powerpoint/2010/main" val="1632125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50938" y="692150"/>
            <a:ext cx="4556125" cy="3416300"/>
          </a:xfrm>
          <a:ln/>
        </p:spPr>
      </p:sp>
      <p:sp>
        <p:nvSpPr>
          <p:cNvPr id="808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72796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218289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1150938" y="692150"/>
            <a:ext cx="4556125" cy="3416300"/>
          </a:xfrm>
          <a:ln/>
        </p:spPr>
      </p:sp>
      <p:sp>
        <p:nvSpPr>
          <p:cNvPr id="573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With a distributed database, users at different locations can share data. Not so with a decentralized database.</a:t>
            </a:r>
          </a:p>
        </p:txBody>
      </p:sp>
    </p:spTree>
    <p:extLst>
      <p:ext uri="{BB962C8B-B14F-4D97-AF65-F5344CB8AC3E}">
        <p14:creationId xmlns:p14="http://schemas.microsoft.com/office/powerpoint/2010/main" val="31432926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50938" y="692150"/>
            <a:ext cx="4556125" cy="3416300"/>
          </a:xfrm>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Distributed DBMS</a:t>
            </a:r>
            <a:r>
              <a:rPr lang="en-US" altLang="en-US" baseline="0" dirty="0" smtClean="0"/>
              <a:t> processing is very complex compared to local DBMS processing, as we’ll see in the next few slides.</a:t>
            </a:r>
            <a:endParaRPr lang="en-US" altLang="en-US" dirty="0" smtClean="0"/>
          </a:p>
        </p:txBody>
      </p:sp>
    </p:spTree>
    <p:extLst>
      <p:ext uri="{BB962C8B-B14F-4D97-AF65-F5344CB8AC3E}">
        <p14:creationId xmlns:p14="http://schemas.microsoft.com/office/powerpoint/2010/main" val="9599379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150938" y="692150"/>
            <a:ext cx="4556125" cy="3416300"/>
          </a:xfrm>
          <a:ln/>
        </p:spPr>
      </p:sp>
      <p:sp>
        <p:nvSpPr>
          <p:cNvPr id="839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Here are the steps for local transactions. Let’s see a pictorial representation</a:t>
            </a:r>
            <a:r>
              <a:rPr lang="en-US" altLang="en-US" baseline="0" dirty="0" smtClean="0"/>
              <a:t> of these steps in the next slide.</a:t>
            </a:r>
            <a:endParaRPr lang="en-US" altLang="en-US" dirty="0" smtClean="0"/>
          </a:p>
        </p:txBody>
      </p:sp>
    </p:spTree>
    <p:extLst>
      <p:ext uri="{BB962C8B-B14F-4D97-AF65-F5344CB8AC3E}">
        <p14:creationId xmlns:p14="http://schemas.microsoft.com/office/powerpoint/2010/main" val="29333235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All steps are happening in one place. As soon as the distributed DBMS recognizes (by looking at the distributed data repository) that</a:t>
            </a:r>
            <a:r>
              <a:rPr lang="en-US" baseline="0" dirty="0" smtClean="0"/>
              <a:t> the desired data resides locally, it lets the local DBMS handle the request.</a:t>
            </a:r>
            <a:endParaRPr lang="en-US" dirty="0"/>
          </a:p>
        </p:txBody>
      </p:sp>
    </p:spTree>
    <p:extLst>
      <p:ext uri="{BB962C8B-B14F-4D97-AF65-F5344CB8AC3E}">
        <p14:creationId xmlns:p14="http://schemas.microsoft.com/office/powerpoint/2010/main" val="15472085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1150938" y="692150"/>
            <a:ext cx="4556125" cy="3416300"/>
          </a:xfrm>
          <a:ln/>
        </p:spPr>
      </p:sp>
      <p:sp>
        <p:nvSpPr>
          <p:cNvPr id="849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With global transactions, as you can see,</a:t>
            </a:r>
            <a:r>
              <a:rPr lang="en-US" altLang="en-US" baseline="0" dirty="0" smtClean="0"/>
              <a:t> there are more steps. Of course, requests are going to be sent across the Internet. We’ll see this in the next slide.</a:t>
            </a:r>
            <a:endParaRPr lang="en-US" altLang="en-US" dirty="0" smtClean="0"/>
          </a:p>
        </p:txBody>
      </p:sp>
    </p:spTree>
    <p:extLst>
      <p:ext uri="{BB962C8B-B14F-4D97-AF65-F5344CB8AC3E}">
        <p14:creationId xmlns:p14="http://schemas.microsoft.com/office/powerpoint/2010/main" val="3152687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In this case, the node’s distributed DBMS found (via the distributed data repository) that the desired data resides on another node in the network. So it sends the request to the distributed DBMS of the other node, which in turn sends it to that nodes local DBMS. When the result is returned to that node’s distributed DBMS, it sends the results back to the first node’s DBMS for final processing with the application program.</a:t>
            </a:r>
            <a:endParaRPr lang="en-US" dirty="0"/>
          </a:p>
        </p:txBody>
      </p:sp>
    </p:spTree>
    <p:extLst>
      <p:ext uri="{BB962C8B-B14F-4D97-AF65-F5344CB8AC3E}">
        <p14:creationId xmlns:p14="http://schemas.microsoft.com/office/powerpoint/2010/main" val="41788496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1150938" y="692150"/>
            <a:ext cx="4556125" cy="3416300"/>
          </a:xfrm>
          <a:ln/>
        </p:spPr>
      </p:sp>
      <p:sp>
        <p:nvSpPr>
          <p:cNvPr id="860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Transparence</a:t>
            </a:r>
            <a:r>
              <a:rPr lang="en-US" altLang="en-US" baseline="0" dirty="0" smtClean="0"/>
              <a:t> means the user doesn’t need to know or care where the data is. Al l of that is handled by the distributed DBMS. </a:t>
            </a:r>
            <a:endParaRPr lang="en-US" altLang="en-US" dirty="0" smtClean="0"/>
          </a:p>
        </p:txBody>
      </p:sp>
    </p:spTree>
    <p:extLst>
      <p:ext uri="{BB962C8B-B14F-4D97-AF65-F5344CB8AC3E}">
        <p14:creationId xmlns:p14="http://schemas.microsoft.com/office/powerpoint/2010/main" val="37934691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1150938" y="692150"/>
            <a:ext cx="4556125" cy="3416300"/>
          </a:xfrm>
          <a:ln/>
        </p:spPr>
      </p:sp>
      <p:sp>
        <p:nvSpPr>
          <p:cNvPr id="870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Recall</a:t>
            </a:r>
            <a:r>
              <a:rPr lang="en-US" altLang="en-US" baseline="0" dirty="0" smtClean="0"/>
              <a:t> from chapter 12 the notion of “committing” a transaction. This becomes more complicated in a distributed environment, because different database updates of the transaction could occur at different sites. </a:t>
            </a:r>
          </a:p>
          <a:p>
            <a:pPr eaLnBrk="1" hangingPunct="1"/>
            <a:endParaRPr lang="en-US" altLang="en-US" baseline="0" dirty="0" smtClean="0"/>
          </a:p>
          <a:p>
            <a:pPr eaLnBrk="1" hangingPunct="1"/>
            <a:r>
              <a:rPr lang="en-US" altLang="en-US" baseline="0" dirty="0" smtClean="0"/>
              <a:t>Remember the reason for “committing”. It was to ensure that the transaction is </a:t>
            </a:r>
            <a:r>
              <a:rPr lang="en-US" altLang="en-US" b="1" baseline="0" dirty="0" smtClean="0"/>
              <a:t>atomic</a:t>
            </a:r>
            <a:r>
              <a:rPr lang="en-US" altLang="en-US" baseline="0" dirty="0" smtClean="0"/>
              <a:t>. Either all the updates occur or none of them. So if one of the nodes fails, then all other nodes must be informed to roll back their updates.</a:t>
            </a:r>
            <a:endParaRPr lang="en-US" altLang="en-US" dirty="0" smtClean="0"/>
          </a:p>
        </p:txBody>
      </p:sp>
    </p:spTree>
    <p:extLst>
      <p:ext uri="{BB962C8B-B14F-4D97-AF65-F5344CB8AC3E}">
        <p14:creationId xmlns:p14="http://schemas.microsoft.com/office/powerpoint/2010/main" val="37813823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1150938" y="692150"/>
            <a:ext cx="4556125" cy="3416300"/>
          </a:xfrm>
          <a:ln/>
        </p:spPr>
      </p:sp>
      <p:sp>
        <p:nvSpPr>
          <p:cNvPr id="880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115665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1150938" y="692150"/>
            <a:ext cx="4556125" cy="3416300"/>
          </a:xfrm>
          <a:ln/>
        </p:spPr>
      </p:sp>
      <p:sp>
        <p:nvSpPr>
          <p:cNvPr id="89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Concurrency control</a:t>
            </a:r>
            <a:r>
              <a:rPr lang="en-US" altLang="en-US" baseline="0" dirty="0" smtClean="0"/>
              <a:t> was also discussed in chapter 12. Issues here were the lost update problem (solved by locking) and the possibility of deadlock. </a:t>
            </a:r>
            <a:endParaRPr lang="en-US" altLang="en-US" dirty="0" smtClean="0"/>
          </a:p>
        </p:txBody>
      </p:sp>
    </p:spTree>
    <p:extLst>
      <p:ext uri="{BB962C8B-B14F-4D97-AF65-F5344CB8AC3E}">
        <p14:creationId xmlns:p14="http://schemas.microsoft.com/office/powerpoint/2010/main" val="34683308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1150938" y="692150"/>
            <a:ext cx="4556125" cy="3416300"/>
          </a:xfrm>
          <a:ln/>
        </p:spPr>
      </p:sp>
      <p:sp>
        <p:nvSpPr>
          <p:cNvPr id="901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Query optimization was discussed in chapter 5 and again in chapter 7. During</a:t>
            </a:r>
            <a:r>
              <a:rPr lang="en-US" altLang="en-US" baseline="0" dirty="0" smtClean="0"/>
              <a:t> those discussions, the assumption was that we’re working with a centralized database. With a distributed database, optimization involves more factors.</a:t>
            </a:r>
          </a:p>
          <a:p>
            <a:pPr eaLnBrk="1" hangingPunct="1"/>
            <a:endParaRPr lang="en-US" altLang="en-US" baseline="0" dirty="0" smtClean="0"/>
          </a:p>
          <a:p>
            <a:pPr eaLnBrk="1" hangingPunct="1"/>
            <a:r>
              <a:rPr lang="en-US" altLang="en-US" baseline="0" dirty="0" smtClean="0"/>
              <a:t>Query decomposition, the query is simplified into a structured, relational algebra form. This is followed by data localization, the query is fragmented into multiple queries, each operating locally on the data on a local node. Finally, the global optimization involves the order of query fragment execution and movement of data between sites.</a:t>
            </a:r>
          </a:p>
          <a:p>
            <a:pPr eaLnBrk="1" hangingPunct="1"/>
            <a:endParaRPr lang="en-US" altLang="en-US" baseline="0" dirty="0" smtClean="0"/>
          </a:p>
          <a:p>
            <a:pPr eaLnBrk="1" hangingPunct="1"/>
            <a:endParaRPr lang="en-US" altLang="en-US" dirty="0" smtClean="0"/>
          </a:p>
        </p:txBody>
      </p:sp>
    </p:spTree>
    <p:extLst>
      <p:ext uri="{BB962C8B-B14F-4D97-AF65-F5344CB8AC3E}">
        <p14:creationId xmlns:p14="http://schemas.microsoft.com/office/powerpoint/2010/main" val="3172272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1150938" y="692150"/>
            <a:ext cx="4556125" cy="3416300"/>
          </a:xfrm>
          <a:ln/>
        </p:spPr>
      </p:sp>
      <p:sp>
        <p:nvSpPr>
          <p:cNvPr id="583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In large global corporations, where business units are geographically dispersed</a:t>
            </a:r>
            <a:r>
              <a:rPr lang="en-US" altLang="en-US" baseline="0" dirty="0" smtClean="0"/>
              <a:t> and may have different application software and DBMSs, there is still a need for some sort of cohesive view of corporate data available to all. This is a compelling reason to implement a distributed database. Distribution also leads to fault tolerance, where failures in one location can be mitigated, particularly if you replicate data. We’ll discuss data replication shortly.</a:t>
            </a:r>
          </a:p>
          <a:p>
            <a:pPr eaLnBrk="1" hangingPunct="1"/>
            <a:endParaRPr lang="en-US" altLang="en-US" baseline="0" dirty="0" smtClean="0"/>
          </a:p>
          <a:p>
            <a:pPr eaLnBrk="1" hangingPunct="1"/>
            <a:r>
              <a:rPr lang="en-US" altLang="en-US" baseline="0" dirty="0" smtClean="0"/>
              <a:t>Distributed databases have been around since the 1980s.</a:t>
            </a:r>
            <a:endParaRPr lang="en-US" altLang="en-US" dirty="0" smtClean="0"/>
          </a:p>
        </p:txBody>
      </p:sp>
    </p:spTree>
    <p:extLst>
      <p:ext uri="{BB962C8B-B14F-4D97-AF65-F5344CB8AC3E}">
        <p14:creationId xmlns:p14="http://schemas.microsoft.com/office/powerpoint/2010/main" val="602406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1150938" y="692150"/>
            <a:ext cx="4556125" cy="3416300"/>
          </a:xfrm>
          <a:ln/>
        </p:spPr>
      </p:sp>
      <p:sp>
        <p:nvSpPr>
          <p:cNvPr id="911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1170316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1150938" y="692150"/>
            <a:ext cx="4556125" cy="3416300"/>
          </a:xfrm>
          <a:ln/>
        </p:spPr>
      </p:sp>
      <p:sp>
        <p:nvSpPr>
          <p:cNvPr id="921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4357628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150938" y="692150"/>
            <a:ext cx="4556125" cy="3416300"/>
          </a:xfrm>
          <a:ln/>
        </p:spPr>
      </p:sp>
      <p:sp>
        <p:nvSpPr>
          <p:cNvPr id="931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818357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1150938" y="692150"/>
            <a:ext cx="4556125" cy="3416300"/>
          </a:xfrm>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This figure shows that there are many different</a:t>
            </a:r>
            <a:r>
              <a:rPr lang="en-US" altLang="en-US" baseline="0" dirty="0" smtClean="0"/>
              <a:t> possible types of distributed database environments. We’ll talk about a few of these in the next few slides.</a:t>
            </a:r>
            <a:endParaRPr lang="en-US" altLang="en-US" dirty="0" smtClean="0"/>
          </a:p>
        </p:txBody>
      </p:sp>
    </p:spTree>
    <p:extLst>
      <p:ext uri="{BB962C8B-B14F-4D97-AF65-F5344CB8AC3E}">
        <p14:creationId xmlns:p14="http://schemas.microsoft.com/office/powerpoint/2010/main" val="1501919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1150938" y="692150"/>
            <a:ext cx="4556125" cy="3416300"/>
          </a:xfrm>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53927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51630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150938" y="692150"/>
            <a:ext cx="4556125" cy="3416300"/>
          </a:xfrm>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 homogeneous environment is much easier to implement than a heterogeneous environment. But doing so requires you to enforce a common standard across the whole organization, and this can be very difficult. Imagine, for example, if two</a:t>
            </a:r>
            <a:r>
              <a:rPr lang="en-US" altLang="en-US" baseline="0" dirty="0" smtClean="0"/>
              <a:t> companies merge. Each of their original databases may have completely different architectures. Is one of the firms going to impose its architecture on the other?</a:t>
            </a:r>
            <a:endParaRPr lang="en-US" altLang="en-US" dirty="0" smtClean="0"/>
          </a:p>
        </p:txBody>
      </p:sp>
    </p:spTree>
    <p:extLst>
      <p:ext uri="{BB962C8B-B14F-4D97-AF65-F5344CB8AC3E}">
        <p14:creationId xmlns:p14="http://schemas.microsoft.com/office/powerpoint/2010/main" val="3792367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central DBMS software and global schema are characteristic of the non-autonomous variety of homogeneous databases. In the autonomous variety, you would have more independent nodes passing messages back and forth.</a:t>
            </a:r>
          </a:p>
          <a:p>
            <a:endParaRPr lang="en-US" dirty="0" smtClean="0"/>
          </a:p>
          <a:p>
            <a:r>
              <a:rPr lang="en-US" dirty="0" smtClean="0"/>
              <a:t>Each database contains</a:t>
            </a:r>
            <a:r>
              <a:rPr lang="en-US" baseline="0" dirty="0" smtClean="0"/>
              <a:t> its own data, but this is accessible all throughout the network through the distributed DBMS.</a:t>
            </a:r>
            <a:endParaRPr lang="en-US" dirty="0"/>
          </a:p>
        </p:txBody>
      </p:sp>
    </p:spTree>
    <p:extLst>
      <p:ext uri="{BB962C8B-B14F-4D97-AF65-F5344CB8AC3E}">
        <p14:creationId xmlns:p14="http://schemas.microsoft.com/office/powerpoint/2010/main" val="3302501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191F656-CF80-4D1F-88C3-1DB64F061EBF}" type="datetime1">
              <a:rPr lang="en-US" smtClean="0"/>
              <a:t>8/4/2015</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Tree>
    <p:extLst>
      <p:ext uri="{BB962C8B-B14F-4D97-AF65-F5344CB8AC3E}">
        <p14:creationId xmlns:p14="http://schemas.microsoft.com/office/powerpoint/2010/main" val="29963345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58DD3937-7F94-49D0-88D5-E4B67C71175C}" type="datetime1">
              <a:rPr lang="en-US" smtClean="0"/>
              <a:t>8/4/2015</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27706307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6622F787-A280-4A6E-A328-54314ACEE0AE}" type="datetime1">
              <a:rPr lang="en-US" smtClean="0"/>
              <a:t>8/4/2015</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0332670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04F2C2F9-C35C-4B27-B145-72504110E4EE}" type="datetime1">
              <a:rPr lang="en-US" smtClean="0"/>
              <a:t>8/4/2015</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13</a:t>
            </a:r>
            <a:endParaRPr lang="en-US" sz="1600" dirty="0"/>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13-</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42319896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B3801B0A-2E6A-4C7E-BC5D-3AFC3F9A3D91}" type="datetime1">
              <a:rPr lang="en-US" smtClean="0"/>
              <a:t>8/4/2015</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13</a:t>
            </a:r>
            <a:endParaRPr lang="en-US" sz="1600" dirty="0"/>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13-</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503604879"/>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cid:3287383400_217756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p:cNvSpPr>
            <a:spLocks noGrp="1" noChangeArrowheads="1"/>
          </p:cNvSpPr>
          <p:nvPr>
            <p:ph type="subTitle" idx="1"/>
          </p:nvPr>
        </p:nvSpPr>
        <p:spPr>
          <a:xfrm>
            <a:off x="990600" y="3352800"/>
            <a:ext cx="7315200" cy="1752600"/>
          </a:xfrm>
        </p:spPr>
        <p:txBody>
          <a:bodyPr lIns="90488" tIns="44450" rIns="90488" bIns="44450">
            <a:normAutofit/>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4098" name="Rectangle 2"/>
          <p:cNvSpPr>
            <a:spLocks noGrp="1" noChangeArrowheads="1"/>
          </p:cNvSpPr>
          <p:nvPr>
            <p:ph type="title"/>
          </p:nvPr>
        </p:nvSpPr>
        <p:spPr>
          <a:xfrm>
            <a:off x="762000" y="1371600"/>
            <a:ext cx="7772400" cy="1143000"/>
          </a:xfrm>
        </p:spPr>
        <p:txBody>
          <a:bodyPr>
            <a:noAutofit/>
          </a:bodyPr>
          <a:lstStyle/>
          <a:p>
            <a:pPr eaLnBrk="1" fontAlgn="auto" hangingPunct="1">
              <a:spcAft>
                <a:spcPts val="0"/>
              </a:spcAft>
              <a:defRPr/>
            </a:pPr>
            <a:r>
              <a:rPr dirty="0" smtClean="0"/>
              <a:t>Chapter 13 (Online):</a:t>
            </a:r>
            <a:br>
              <a:rPr dirty="0" smtClean="0"/>
            </a:br>
            <a:r>
              <a:rPr dirty="0" smtClean="0"/>
              <a:t> Distributed Databases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a:xfrm>
            <a:off x="304800" y="381000"/>
            <a:ext cx="8686800" cy="838200"/>
          </a:xfrm>
        </p:spPr>
        <p:txBody>
          <a:bodyPr>
            <a:normAutofit/>
          </a:bodyPr>
          <a:lstStyle/>
          <a:p>
            <a:pPr eaLnBrk="1" fontAlgn="auto" hangingPunct="1">
              <a:spcAft>
                <a:spcPts val="0"/>
              </a:spcAft>
              <a:defRPr/>
            </a:pPr>
            <a:r>
              <a:rPr dirty="0" smtClean="0"/>
              <a:t>Typical Heterogeneous Environment</a:t>
            </a:r>
          </a:p>
        </p:txBody>
      </p:sp>
      <p:sp>
        <p:nvSpPr>
          <p:cNvPr id="19459" name="Rectangle 3"/>
          <p:cNvSpPr>
            <a:spLocks noGrp="1" noChangeArrowheads="1"/>
          </p:cNvSpPr>
          <p:nvPr>
            <p:ph idx="1"/>
          </p:nvPr>
        </p:nvSpPr>
        <p:spPr>
          <a:xfrm>
            <a:off x="457200" y="1600200"/>
            <a:ext cx="8229600" cy="3657600"/>
          </a:xfrm>
        </p:spPr>
        <p:txBody>
          <a:bodyPr/>
          <a:lstStyle/>
          <a:p>
            <a:pPr eaLnBrk="1" hangingPunct="1"/>
            <a:r>
              <a:rPr lang="en-US" altLang="en-US" sz="3600" smtClean="0"/>
              <a:t>Data distributed across all the nodes</a:t>
            </a:r>
          </a:p>
          <a:p>
            <a:pPr eaLnBrk="1" hangingPunct="1"/>
            <a:r>
              <a:rPr lang="en-US" altLang="en-US" sz="3600" smtClean="0"/>
              <a:t>Different DBMSs may be used at each node</a:t>
            </a:r>
          </a:p>
          <a:p>
            <a:pPr eaLnBrk="1" hangingPunct="1"/>
            <a:r>
              <a:rPr lang="en-US" altLang="en-US" sz="3600" smtClean="0"/>
              <a:t>Local access is done using the local DBMS and schema</a:t>
            </a:r>
          </a:p>
          <a:p>
            <a:pPr eaLnBrk="1" hangingPunct="1"/>
            <a:r>
              <a:rPr lang="en-US" altLang="en-US" sz="3600" smtClean="0"/>
              <a:t>Remote access is done using the global schema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09600" y="1143000"/>
            <a:ext cx="7620000" cy="4962605"/>
          </a:xfrm>
          <a:prstGeom prst="rect">
            <a:avLst/>
          </a:prstGeom>
        </p:spPr>
      </p:pic>
      <p:grpSp>
        <p:nvGrpSpPr>
          <p:cNvPr id="20484" name="Group 4"/>
          <p:cNvGrpSpPr>
            <a:grpSpLocks/>
          </p:cNvGrpSpPr>
          <p:nvPr/>
        </p:nvGrpSpPr>
        <p:grpSpPr bwMode="auto">
          <a:xfrm>
            <a:off x="609600" y="3767138"/>
            <a:ext cx="7410450" cy="1490662"/>
            <a:chOff x="470" y="2277"/>
            <a:chExt cx="4906" cy="939"/>
          </a:xfrm>
        </p:grpSpPr>
        <p:sp>
          <p:nvSpPr>
            <p:cNvPr id="20487" name="Rectangle 5"/>
            <p:cNvSpPr>
              <a:spLocks noChangeArrowheads="1"/>
            </p:cNvSpPr>
            <p:nvPr/>
          </p:nvSpPr>
          <p:spPr bwMode="auto">
            <a:xfrm>
              <a:off x="528" y="2592"/>
              <a:ext cx="4848" cy="624"/>
            </a:xfrm>
            <a:prstGeom prst="rect">
              <a:avLst/>
            </a:prstGeom>
            <a:noFill/>
            <a:ln w="1905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20488" name="Text Box 6"/>
            <p:cNvSpPr txBox="1">
              <a:spLocks noChangeArrowheads="1"/>
            </p:cNvSpPr>
            <p:nvPr/>
          </p:nvSpPr>
          <p:spPr bwMode="auto">
            <a:xfrm>
              <a:off x="470" y="2277"/>
              <a:ext cx="17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rPr>
                <a:t>Non-identical DBMSs</a:t>
              </a:r>
            </a:p>
          </p:txBody>
        </p:sp>
      </p:grpSp>
      <p:sp>
        <p:nvSpPr>
          <p:cNvPr id="20485" name="Text Box 7"/>
          <p:cNvSpPr txBox="1">
            <a:spLocks noChangeArrowheads="1"/>
          </p:cNvSpPr>
          <p:nvPr/>
        </p:nvSpPr>
        <p:spPr bwMode="auto">
          <a:xfrm>
            <a:off x="381000" y="6080125"/>
            <a:ext cx="815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spcBef>
                <a:spcPct val="50000"/>
              </a:spcBef>
            </a:pPr>
            <a:r>
              <a:rPr lang="en-US" altLang="en-US" sz="1000" b="1" dirty="0">
                <a:solidFill>
                  <a:srgbClr val="000000"/>
                </a:solidFill>
              </a:rPr>
              <a:t>Source</a:t>
            </a:r>
            <a:r>
              <a:rPr lang="en-US" altLang="en-US" sz="1000" dirty="0">
                <a:solidFill>
                  <a:srgbClr val="000000"/>
                </a:solidFill>
              </a:rPr>
              <a:t>: Based on Bell and Grimson, 1992.</a:t>
            </a:r>
          </a:p>
        </p:txBody>
      </p:sp>
      <p:sp>
        <p:nvSpPr>
          <p:cNvPr id="20486" name="Rectangle 10"/>
          <p:cNvSpPr>
            <a:spLocks noChangeArrowheads="1"/>
          </p:cNvSpPr>
          <p:nvPr/>
        </p:nvSpPr>
        <p:spPr bwMode="auto">
          <a:xfrm>
            <a:off x="381000" y="541338"/>
            <a:ext cx="8610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dirty="0"/>
              <a:t>Figure </a:t>
            </a:r>
            <a:r>
              <a:rPr lang="en-US" altLang="en-US" sz="2400" dirty="0" smtClean="0"/>
              <a:t>13-3 </a:t>
            </a:r>
            <a:r>
              <a:rPr lang="en-US" altLang="en-US" sz="2400" dirty="0"/>
              <a:t>Heterogeneous Distributed Database Environment</a:t>
            </a:r>
            <a:br>
              <a:rPr lang="en-US" altLang="en-US" sz="2400" dirty="0"/>
            </a:br>
            <a:endParaRPr lang="en-US" alt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a:xfrm>
            <a:off x="685800" y="304800"/>
            <a:ext cx="7772400" cy="1143000"/>
          </a:xfrm>
        </p:spPr>
        <p:txBody>
          <a:bodyPr/>
          <a:lstStyle/>
          <a:p>
            <a:pPr eaLnBrk="1" fontAlgn="auto" hangingPunct="1">
              <a:spcAft>
                <a:spcPts val="0"/>
              </a:spcAft>
              <a:defRPr/>
            </a:pPr>
            <a:r>
              <a:rPr dirty="0" smtClean="0"/>
              <a:t>Major Objectives</a:t>
            </a:r>
          </a:p>
        </p:txBody>
      </p:sp>
      <p:sp>
        <p:nvSpPr>
          <p:cNvPr id="21507" name="Rectangle 3"/>
          <p:cNvSpPr>
            <a:spLocks noGrp="1" noChangeArrowheads="1"/>
          </p:cNvSpPr>
          <p:nvPr>
            <p:ph idx="1"/>
          </p:nvPr>
        </p:nvSpPr>
        <p:spPr>
          <a:xfrm>
            <a:off x="533400" y="1219200"/>
            <a:ext cx="7772400" cy="4114800"/>
          </a:xfrm>
        </p:spPr>
        <p:txBody>
          <a:bodyPr/>
          <a:lstStyle/>
          <a:p>
            <a:pPr eaLnBrk="1" hangingPunct="1"/>
            <a:r>
              <a:rPr lang="en-US" altLang="en-US" smtClean="0"/>
              <a:t>Location Transparency </a:t>
            </a:r>
          </a:p>
          <a:p>
            <a:pPr lvl="1" eaLnBrk="1" hangingPunct="1"/>
            <a:r>
              <a:rPr lang="en-US" altLang="en-US" smtClean="0"/>
              <a:t>User does not have to know the location of the data</a:t>
            </a:r>
          </a:p>
          <a:p>
            <a:pPr lvl="1" eaLnBrk="1" hangingPunct="1"/>
            <a:r>
              <a:rPr lang="en-US" altLang="en-US" smtClean="0"/>
              <a:t>Data requests automatically forwarded to appropriate sites</a:t>
            </a:r>
          </a:p>
          <a:p>
            <a:pPr eaLnBrk="1" hangingPunct="1"/>
            <a:r>
              <a:rPr lang="en-US" altLang="en-US" smtClean="0"/>
              <a:t>Local Autonomy </a:t>
            </a:r>
          </a:p>
          <a:p>
            <a:pPr lvl="1" eaLnBrk="1" hangingPunct="1"/>
            <a:r>
              <a:rPr lang="en-US" altLang="en-US" smtClean="0"/>
              <a:t>Local site can operate with its database when network connections fail</a:t>
            </a:r>
          </a:p>
          <a:p>
            <a:pPr lvl="1" eaLnBrk="1" hangingPunct="1"/>
            <a:r>
              <a:rPr lang="en-US" altLang="en-US" smtClean="0"/>
              <a:t>Each site controls its own data, security, logging, recovery</a:t>
            </a:r>
          </a:p>
          <a:p>
            <a:pPr eaLnBrk="1" hangingPunct="1"/>
            <a:endParaRPr lang="en-US" alt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a:xfrm>
            <a:off x="609600" y="228600"/>
            <a:ext cx="7772400" cy="1143000"/>
          </a:xfrm>
        </p:spPr>
        <p:txBody>
          <a:bodyPr/>
          <a:lstStyle/>
          <a:p>
            <a:pPr eaLnBrk="1" fontAlgn="auto" hangingPunct="1">
              <a:spcAft>
                <a:spcPts val="0"/>
              </a:spcAft>
              <a:defRPr/>
            </a:pPr>
            <a:r>
              <a:rPr dirty="0" smtClean="0"/>
              <a:t>Significant Trade-Offs</a:t>
            </a:r>
          </a:p>
        </p:txBody>
      </p:sp>
      <p:sp>
        <p:nvSpPr>
          <p:cNvPr id="22531" name="Rectangle 3"/>
          <p:cNvSpPr>
            <a:spLocks noGrp="1" noChangeArrowheads="1"/>
          </p:cNvSpPr>
          <p:nvPr>
            <p:ph idx="1"/>
          </p:nvPr>
        </p:nvSpPr>
        <p:spPr>
          <a:xfrm>
            <a:off x="685800" y="1143000"/>
            <a:ext cx="7772400" cy="4114800"/>
          </a:xfrm>
        </p:spPr>
        <p:txBody>
          <a:bodyPr/>
          <a:lstStyle/>
          <a:p>
            <a:pPr eaLnBrk="1" hangingPunct="1">
              <a:lnSpc>
                <a:spcPct val="90000"/>
              </a:lnSpc>
            </a:pPr>
            <a:r>
              <a:rPr lang="en-US" altLang="en-US" sz="2800" b="1" dirty="0" smtClean="0"/>
              <a:t>Synchronous</a:t>
            </a:r>
            <a:r>
              <a:rPr lang="en-US" altLang="en-US" sz="2800" dirty="0" smtClean="0"/>
              <a:t> Distributed Database</a:t>
            </a:r>
          </a:p>
          <a:p>
            <a:pPr lvl="1" eaLnBrk="1" hangingPunct="1">
              <a:lnSpc>
                <a:spcPct val="90000"/>
              </a:lnSpc>
            </a:pPr>
            <a:r>
              <a:rPr lang="en-US" altLang="en-US" sz="2600" dirty="0" smtClean="0"/>
              <a:t>All copies of the same data are always identical</a:t>
            </a:r>
          </a:p>
          <a:p>
            <a:pPr lvl="1" eaLnBrk="1" hangingPunct="1">
              <a:lnSpc>
                <a:spcPct val="90000"/>
              </a:lnSpc>
            </a:pPr>
            <a:r>
              <a:rPr lang="en-US" altLang="en-US" sz="2600" dirty="0" smtClean="0"/>
              <a:t>Data updates are immediately applied to all copies throughout network</a:t>
            </a:r>
          </a:p>
          <a:p>
            <a:pPr lvl="1" eaLnBrk="1" hangingPunct="1">
              <a:lnSpc>
                <a:spcPct val="90000"/>
              </a:lnSpc>
            </a:pPr>
            <a:r>
              <a:rPr lang="en-US" altLang="en-US" sz="2600" dirty="0" smtClean="0"/>
              <a:t>Good for data integrity</a:t>
            </a:r>
          </a:p>
          <a:p>
            <a:pPr lvl="1" eaLnBrk="1" hangingPunct="1">
              <a:lnSpc>
                <a:spcPct val="90000"/>
              </a:lnSpc>
            </a:pPr>
            <a:r>
              <a:rPr lang="en-US" altLang="en-US" sz="2600" dirty="0" smtClean="0"/>
              <a:t>High overhead </a:t>
            </a:r>
            <a:r>
              <a:rPr lang="en-US" altLang="en-US" sz="2600" dirty="0" smtClean="0">
                <a:sym typeface="Wingdings" pitchFamily="2" charset="2"/>
              </a:rPr>
              <a:t> slow response times</a:t>
            </a:r>
            <a:endParaRPr lang="en-US" altLang="en-US" sz="2600" dirty="0" smtClean="0"/>
          </a:p>
          <a:p>
            <a:pPr eaLnBrk="1" hangingPunct="1">
              <a:lnSpc>
                <a:spcPct val="90000"/>
              </a:lnSpc>
            </a:pPr>
            <a:r>
              <a:rPr lang="en-US" altLang="en-US" sz="2800" b="1" dirty="0" smtClean="0"/>
              <a:t>Asynchronous</a:t>
            </a:r>
            <a:r>
              <a:rPr lang="en-US" altLang="en-US" sz="2800" dirty="0" smtClean="0"/>
              <a:t> Distributed Database</a:t>
            </a:r>
          </a:p>
          <a:p>
            <a:pPr lvl="1" eaLnBrk="1" hangingPunct="1">
              <a:lnSpc>
                <a:spcPct val="90000"/>
              </a:lnSpc>
            </a:pPr>
            <a:r>
              <a:rPr lang="en-US" altLang="en-US" sz="2600" dirty="0" smtClean="0"/>
              <a:t>Some data inconsistency is tolerated</a:t>
            </a:r>
          </a:p>
          <a:p>
            <a:pPr lvl="1" eaLnBrk="1" hangingPunct="1">
              <a:lnSpc>
                <a:spcPct val="90000"/>
              </a:lnSpc>
            </a:pPr>
            <a:r>
              <a:rPr lang="en-US" altLang="en-US" sz="2600" dirty="0" smtClean="0"/>
              <a:t>Data update propagation is delayed</a:t>
            </a:r>
          </a:p>
          <a:p>
            <a:pPr lvl="1" eaLnBrk="1" hangingPunct="1">
              <a:lnSpc>
                <a:spcPct val="90000"/>
              </a:lnSpc>
            </a:pPr>
            <a:r>
              <a:rPr lang="en-US" altLang="en-US" sz="2600" dirty="0" smtClean="0"/>
              <a:t>Lower data integrity</a:t>
            </a:r>
          </a:p>
          <a:p>
            <a:pPr lvl="1" eaLnBrk="1" hangingPunct="1">
              <a:lnSpc>
                <a:spcPct val="90000"/>
              </a:lnSpc>
            </a:pPr>
            <a:r>
              <a:rPr lang="en-US" altLang="en-US" sz="2600" dirty="0" smtClean="0"/>
              <a:t>Less overhead </a:t>
            </a:r>
            <a:r>
              <a:rPr lang="en-US" altLang="en-US" sz="2600" dirty="0" smtClean="0">
                <a:sym typeface="Wingdings" pitchFamily="2" charset="2"/>
              </a:rPr>
              <a:t> faster response time</a:t>
            </a:r>
            <a:endParaRPr lang="en-US" altLang="en-US" sz="2600" dirty="0" smtClean="0"/>
          </a:p>
        </p:txBody>
      </p:sp>
      <p:sp>
        <p:nvSpPr>
          <p:cNvPr id="22533" name="Text Box 4"/>
          <p:cNvSpPr txBox="1">
            <a:spLocks noChangeArrowheads="1"/>
          </p:cNvSpPr>
          <p:nvPr/>
        </p:nvSpPr>
        <p:spPr bwMode="auto">
          <a:xfrm>
            <a:off x="608013" y="5927725"/>
            <a:ext cx="8002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b="1" i="1">
                <a:solidFill>
                  <a:srgbClr val="990000"/>
                </a:solidFill>
              </a:rPr>
              <a:t>NOTE: all this assumes replicated data (to be discussed later)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a:xfrm>
            <a:off x="304800" y="914400"/>
            <a:ext cx="8686800" cy="838200"/>
          </a:xfrm>
        </p:spPr>
        <p:txBody>
          <a:bodyPr>
            <a:noAutofit/>
          </a:bodyPr>
          <a:lstStyle/>
          <a:p>
            <a:pPr eaLnBrk="1" fontAlgn="auto" hangingPunct="1">
              <a:spcAft>
                <a:spcPts val="0"/>
              </a:spcAft>
              <a:defRPr/>
            </a:pPr>
            <a:r>
              <a:rPr sz="3600" dirty="0" smtClean="0"/>
              <a:t>Advantages of</a:t>
            </a:r>
            <a:br>
              <a:rPr sz="3600" dirty="0" smtClean="0"/>
            </a:br>
            <a:r>
              <a:rPr sz="3600" dirty="0" smtClean="0"/>
              <a:t>Distributed Database over Centralized Databases</a:t>
            </a:r>
          </a:p>
        </p:txBody>
      </p:sp>
      <p:sp>
        <p:nvSpPr>
          <p:cNvPr id="23555" name="Rectangle 3"/>
          <p:cNvSpPr>
            <a:spLocks noGrp="1" noChangeArrowheads="1"/>
          </p:cNvSpPr>
          <p:nvPr>
            <p:ph idx="1"/>
          </p:nvPr>
        </p:nvSpPr>
        <p:spPr>
          <a:xfrm>
            <a:off x="457200" y="2286000"/>
            <a:ext cx="8229600" cy="3048000"/>
          </a:xfrm>
        </p:spPr>
        <p:txBody>
          <a:bodyPr/>
          <a:lstStyle/>
          <a:p>
            <a:pPr eaLnBrk="1" hangingPunct="1"/>
            <a:r>
              <a:rPr lang="en-US" altLang="en-US" sz="3600" dirty="0" smtClean="0"/>
              <a:t>Increased reliability/availability</a:t>
            </a:r>
          </a:p>
          <a:p>
            <a:pPr eaLnBrk="1" hangingPunct="1"/>
            <a:r>
              <a:rPr lang="en-US" altLang="en-US" sz="3600" dirty="0" smtClean="0"/>
              <a:t>Local control over data</a:t>
            </a:r>
          </a:p>
          <a:p>
            <a:pPr eaLnBrk="1" hangingPunct="1"/>
            <a:r>
              <a:rPr lang="en-US" altLang="en-US" sz="3600" dirty="0" smtClean="0"/>
              <a:t>Modular growth</a:t>
            </a:r>
          </a:p>
          <a:p>
            <a:pPr eaLnBrk="1" hangingPunct="1"/>
            <a:r>
              <a:rPr lang="en-US" altLang="en-US" sz="3600" dirty="0" smtClean="0"/>
              <a:t>Lower communication costs</a:t>
            </a:r>
          </a:p>
          <a:p>
            <a:pPr eaLnBrk="1" hangingPunct="1"/>
            <a:r>
              <a:rPr lang="en-US" altLang="en-US" sz="3600" dirty="0" smtClean="0"/>
              <a:t>Faster response for certain queries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a:xfrm>
            <a:off x="228600" y="838200"/>
            <a:ext cx="8915400" cy="1143000"/>
          </a:xfrm>
        </p:spPr>
        <p:txBody>
          <a:bodyPr>
            <a:noAutofit/>
          </a:bodyPr>
          <a:lstStyle/>
          <a:p>
            <a:pPr eaLnBrk="1" fontAlgn="auto" hangingPunct="1">
              <a:spcAft>
                <a:spcPts val="0"/>
              </a:spcAft>
              <a:defRPr/>
            </a:pPr>
            <a:r>
              <a:rPr sz="3600" dirty="0" smtClean="0"/>
              <a:t>Disadvantages of</a:t>
            </a:r>
            <a:br>
              <a:rPr sz="3600" dirty="0" smtClean="0"/>
            </a:br>
            <a:r>
              <a:rPr sz="3600" dirty="0" smtClean="0"/>
              <a:t>Distributed Database Compared to </a:t>
            </a:r>
            <a:br>
              <a:rPr sz="3600" dirty="0" smtClean="0"/>
            </a:br>
            <a:r>
              <a:rPr sz="3600" dirty="0" smtClean="0"/>
              <a:t>Centralized Databases</a:t>
            </a:r>
          </a:p>
        </p:txBody>
      </p:sp>
      <p:sp>
        <p:nvSpPr>
          <p:cNvPr id="24579" name="Rectangle 3"/>
          <p:cNvSpPr>
            <a:spLocks noGrp="1" noChangeArrowheads="1"/>
          </p:cNvSpPr>
          <p:nvPr>
            <p:ph idx="1"/>
          </p:nvPr>
        </p:nvSpPr>
        <p:spPr>
          <a:xfrm>
            <a:off x="533400" y="2743200"/>
            <a:ext cx="7772400" cy="2514600"/>
          </a:xfrm>
        </p:spPr>
        <p:txBody>
          <a:bodyPr/>
          <a:lstStyle/>
          <a:p>
            <a:pPr eaLnBrk="1" hangingPunct="1"/>
            <a:r>
              <a:rPr lang="en-US" altLang="en-US" sz="3600" dirty="0" smtClean="0"/>
              <a:t>Software cost and complexity</a:t>
            </a:r>
          </a:p>
          <a:p>
            <a:pPr eaLnBrk="1" hangingPunct="1"/>
            <a:r>
              <a:rPr lang="en-US" altLang="en-US" sz="3600" dirty="0" smtClean="0"/>
              <a:t>Processing overhead</a:t>
            </a:r>
          </a:p>
          <a:p>
            <a:pPr eaLnBrk="1" hangingPunct="1"/>
            <a:r>
              <a:rPr lang="en-US" altLang="en-US" sz="3600" dirty="0" smtClean="0"/>
              <a:t>Data integrity exposure</a:t>
            </a:r>
          </a:p>
          <a:p>
            <a:pPr eaLnBrk="1" hangingPunct="1"/>
            <a:r>
              <a:rPr lang="en-US" altLang="en-US" sz="3600" dirty="0" smtClean="0"/>
              <a:t>Slower response for certain queries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a:xfrm>
            <a:off x="381000" y="685800"/>
            <a:ext cx="7620000" cy="838200"/>
          </a:xfrm>
        </p:spPr>
        <p:txBody>
          <a:bodyPr>
            <a:noAutofit/>
          </a:bodyPr>
          <a:lstStyle/>
          <a:p>
            <a:pPr eaLnBrk="1" fontAlgn="auto" hangingPunct="1">
              <a:spcAft>
                <a:spcPts val="0"/>
              </a:spcAft>
              <a:defRPr/>
            </a:pPr>
            <a:r>
              <a:rPr dirty="0" smtClean="0"/>
              <a:t>Options for</a:t>
            </a:r>
            <a:br>
              <a:rPr dirty="0" smtClean="0"/>
            </a:br>
            <a:r>
              <a:rPr dirty="0" smtClean="0"/>
              <a:t>Distributing a Database</a:t>
            </a:r>
          </a:p>
        </p:txBody>
      </p:sp>
      <p:sp>
        <p:nvSpPr>
          <p:cNvPr id="25603" name="Rectangle 3"/>
          <p:cNvSpPr>
            <a:spLocks noGrp="1" noChangeArrowheads="1"/>
          </p:cNvSpPr>
          <p:nvPr>
            <p:ph idx="1"/>
          </p:nvPr>
        </p:nvSpPr>
        <p:spPr>
          <a:xfrm>
            <a:off x="457200" y="1828800"/>
            <a:ext cx="8229600" cy="3200400"/>
          </a:xfrm>
        </p:spPr>
        <p:txBody>
          <a:bodyPr/>
          <a:lstStyle/>
          <a:p>
            <a:pPr eaLnBrk="1" hangingPunct="1">
              <a:lnSpc>
                <a:spcPct val="90000"/>
              </a:lnSpc>
            </a:pPr>
            <a:r>
              <a:rPr lang="en-US" altLang="en-US" dirty="0" smtClean="0"/>
              <a:t>Data replication </a:t>
            </a:r>
          </a:p>
          <a:p>
            <a:pPr lvl="1" eaLnBrk="1" hangingPunct="1">
              <a:lnSpc>
                <a:spcPct val="90000"/>
              </a:lnSpc>
            </a:pPr>
            <a:r>
              <a:rPr lang="en-US" altLang="en-US" dirty="0" smtClean="0"/>
              <a:t>Copies of data distributed to different sites</a:t>
            </a:r>
          </a:p>
          <a:p>
            <a:pPr eaLnBrk="1" hangingPunct="1">
              <a:lnSpc>
                <a:spcPct val="90000"/>
              </a:lnSpc>
            </a:pPr>
            <a:r>
              <a:rPr lang="en-US" altLang="en-US" dirty="0" smtClean="0"/>
              <a:t>Horizontal partitioning</a:t>
            </a:r>
          </a:p>
          <a:p>
            <a:pPr lvl="1" eaLnBrk="1" hangingPunct="1">
              <a:lnSpc>
                <a:spcPct val="90000"/>
              </a:lnSpc>
            </a:pPr>
            <a:r>
              <a:rPr lang="en-US" altLang="en-US" dirty="0" smtClean="0"/>
              <a:t>Different rows of a table distributed to different sites</a:t>
            </a:r>
          </a:p>
          <a:p>
            <a:pPr eaLnBrk="1" hangingPunct="1">
              <a:lnSpc>
                <a:spcPct val="90000"/>
              </a:lnSpc>
            </a:pPr>
            <a:r>
              <a:rPr lang="en-US" altLang="en-US" dirty="0" smtClean="0"/>
              <a:t>Vertical partitioning</a:t>
            </a:r>
          </a:p>
          <a:p>
            <a:pPr lvl="1" eaLnBrk="1" hangingPunct="1">
              <a:lnSpc>
                <a:spcPct val="90000"/>
              </a:lnSpc>
            </a:pPr>
            <a:r>
              <a:rPr lang="en-US" altLang="en-US" dirty="0" smtClean="0"/>
              <a:t>Different columns of a table distributed to different sites</a:t>
            </a:r>
          </a:p>
          <a:p>
            <a:pPr eaLnBrk="1" hangingPunct="1">
              <a:lnSpc>
                <a:spcPct val="90000"/>
              </a:lnSpc>
            </a:pPr>
            <a:r>
              <a:rPr lang="en-US" altLang="en-US" dirty="0" smtClean="0"/>
              <a:t>Combinations of the above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a:xfrm>
            <a:off x="381000" y="381000"/>
            <a:ext cx="8686800" cy="838200"/>
          </a:xfrm>
        </p:spPr>
        <p:txBody>
          <a:bodyPr/>
          <a:lstStyle/>
          <a:p>
            <a:pPr eaLnBrk="1" fontAlgn="auto" hangingPunct="1">
              <a:spcAft>
                <a:spcPts val="0"/>
              </a:spcAft>
              <a:defRPr/>
            </a:pPr>
            <a:r>
              <a:rPr dirty="0" smtClean="0"/>
              <a:t>Data Replication Advantages</a:t>
            </a:r>
          </a:p>
        </p:txBody>
      </p:sp>
      <p:sp>
        <p:nvSpPr>
          <p:cNvPr id="26627" name="Rectangle 3"/>
          <p:cNvSpPr>
            <a:spLocks noGrp="1" noChangeArrowheads="1"/>
          </p:cNvSpPr>
          <p:nvPr>
            <p:ph idx="1"/>
          </p:nvPr>
        </p:nvSpPr>
        <p:spPr>
          <a:xfrm>
            <a:off x="609600" y="1066800"/>
            <a:ext cx="7772400" cy="4114800"/>
          </a:xfrm>
        </p:spPr>
        <p:txBody>
          <a:bodyPr/>
          <a:lstStyle/>
          <a:p>
            <a:pPr eaLnBrk="1" hangingPunct="1">
              <a:lnSpc>
                <a:spcPct val="90000"/>
              </a:lnSpc>
            </a:pPr>
            <a:r>
              <a:rPr lang="en-US" altLang="en-US" sz="3400" dirty="0" smtClean="0"/>
              <a:t>Reliability</a:t>
            </a:r>
          </a:p>
          <a:p>
            <a:pPr eaLnBrk="1" hangingPunct="1">
              <a:lnSpc>
                <a:spcPct val="90000"/>
              </a:lnSpc>
            </a:pPr>
            <a:r>
              <a:rPr lang="en-US" altLang="en-US" sz="3400" dirty="0" smtClean="0"/>
              <a:t>Fast response</a:t>
            </a:r>
          </a:p>
          <a:p>
            <a:pPr eaLnBrk="1" hangingPunct="1">
              <a:lnSpc>
                <a:spcPct val="90000"/>
              </a:lnSpc>
            </a:pPr>
            <a:r>
              <a:rPr lang="en-US" altLang="en-US" sz="3400" dirty="0" smtClean="0"/>
              <a:t>May avoid complicated distributed transaction integrity routines (if replicated data is refreshed at scheduled intervals)</a:t>
            </a:r>
          </a:p>
          <a:p>
            <a:pPr eaLnBrk="1" hangingPunct="1">
              <a:lnSpc>
                <a:spcPct val="90000"/>
              </a:lnSpc>
            </a:pPr>
            <a:r>
              <a:rPr lang="en-US" altLang="en-US" sz="3400" dirty="0" smtClean="0"/>
              <a:t>Decouples nodes (transactions proceed even if some nodes are down)</a:t>
            </a:r>
          </a:p>
          <a:p>
            <a:pPr eaLnBrk="1" hangingPunct="1">
              <a:lnSpc>
                <a:spcPct val="90000"/>
              </a:lnSpc>
            </a:pPr>
            <a:r>
              <a:rPr lang="en-US" altLang="en-US" sz="3400" dirty="0" smtClean="0"/>
              <a:t>Reduced network traffic at prime time (if updates can be delayed)</a:t>
            </a:r>
          </a:p>
          <a:p>
            <a:pPr lvl="1" eaLnBrk="1" hangingPunct="1">
              <a:lnSpc>
                <a:spcPct val="90000"/>
              </a:lnSpc>
            </a:pPr>
            <a:endParaRPr lang="en-US" altLang="en-US" sz="3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xfrm>
            <a:off x="685800" y="228600"/>
            <a:ext cx="8153400" cy="1143000"/>
          </a:xfrm>
        </p:spPr>
        <p:txBody>
          <a:bodyPr>
            <a:noAutofit/>
          </a:bodyPr>
          <a:lstStyle/>
          <a:p>
            <a:pPr eaLnBrk="1" fontAlgn="auto" hangingPunct="1">
              <a:spcAft>
                <a:spcPts val="0"/>
              </a:spcAft>
              <a:defRPr/>
            </a:pPr>
            <a:r>
              <a:rPr dirty="0" smtClean="0"/>
              <a:t>Data Replication Disadvantages</a:t>
            </a:r>
          </a:p>
        </p:txBody>
      </p:sp>
      <p:sp>
        <p:nvSpPr>
          <p:cNvPr id="27651" name="Rectangle 3"/>
          <p:cNvSpPr>
            <a:spLocks noGrp="1" noChangeArrowheads="1"/>
          </p:cNvSpPr>
          <p:nvPr>
            <p:ph idx="1"/>
          </p:nvPr>
        </p:nvSpPr>
        <p:spPr>
          <a:xfrm>
            <a:off x="762000" y="1066800"/>
            <a:ext cx="7772400" cy="3276600"/>
          </a:xfrm>
        </p:spPr>
        <p:txBody>
          <a:bodyPr/>
          <a:lstStyle/>
          <a:p>
            <a:pPr eaLnBrk="1" hangingPunct="1"/>
            <a:r>
              <a:rPr lang="en-US" altLang="en-US" sz="3600" smtClean="0"/>
              <a:t>Additional requirements for storage space</a:t>
            </a:r>
          </a:p>
          <a:p>
            <a:pPr eaLnBrk="1" hangingPunct="1"/>
            <a:r>
              <a:rPr lang="en-US" altLang="en-US" sz="3600" smtClean="0"/>
              <a:t>Additional time for update operations</a:t>
            </a:r>
          </a:p>
          <a:p>
            <a:pPr eaLnBrk="1" hangingPunct="1"/>
            <a:r>
              <a:rPr lang="en-US" altLang="en-US" sz="3600" smtClean="0"/>
              <a:t>Complexity and cost of updating</a:t>
            </a:r>
          </a:p>
          <a:p>
            <a:pPr eaLnBrk="1" hangingPunct="1"/>
            <a:r>
              <a:rPr lang="en-US" altLang="en-US" sz="3600" smtClean="0"/>
              <a:t>Integrity exposure of getting incorrect data if replicated data is not updated simultaneously</a:t>
            </a:r>
          </a:p>
        </p:txBody>
      </p:sp>
      <p:sp>
        <p:nvSpPr>
          <p:cNvPr id="449540" name="Text Box 4"/>
          <p:cNvSpPr txBox="1">
            <a:spLocks noChangeArrowheads="1"/>
          </p:cNvSpPr>
          <p:nvPr/>
        </p:nvSpPr>
        <p:spPr bwMode="auto">
          <a:xfrm>
            <a:off x="533400" y="5426075"/>
            <a:ext cx="8077200" cy="822325"/>
          </a:xfrm>
          <a:prstGeom prst="rect">
            <a:avLst/>
          </a:prstGeom>
          <a:noFill/>
          <a:ln w="9525">
            <a:noFill/>
            <a:miter lim="800000"/>
            <a:headEnd/>
            <a:tailEnd/>
          </a:ln>
          <a:effectLst/>
        </p:spPr>
        <p:txBody>
          <a:bodyPr>
            <a:spAutoFit/>
          </a:bodyPr>
          <a:lstStyle/>
          <a:p>
            <a:pPr algn="ctr">
              <a:defRPr/>
            </a:pPr>
            <a:r>
              <a:rPr lang="en-US" sz="2400" b="1" i="1" dirty="0">
                <a:solidFill>
                  <a:srgbClr val="990000"/>
                </a:solidFill>
                <a:effectLst>
                  <a:outerShdw blurRad="38100" dist="38100" dir="2700000" algn="tl">
                    <a:srgbClr val="000000"/>
                  </a:outerShdw>
                </a:effectLst>
              </a:rPr>
              <a:t>Therefore, better when used for non-volatile </a:t>
            </a:r>
          </a:p>
          <a:p>
            <a:pPr algn="ctr">
              <a:defRPr/>
            </a:pPr>
            <a:r>
              <a:rPr lang="en-US" sz="2400" b="1" i="1" dirty="0">
                <a:solidFill>
                  <a:srgbClr val="990000"/>
                </a:solidFill>
                <a:effectLst>
                  <a:outerShdw blurRad="38100" dist="38100" dir="2700000" algn="tl">
                    <a:srgbClr val="000000"/>
                  </a:outerShdw>
                </a:effectLst>
              </a:rPr>
              <a:t>(read-only)  data</a:t>
            </a:r>
            <a:endParaRPr lang="en-US" sz="2400" dirty="0">
              <a:solidFill>
                <a:srgbClr val="99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a:xfrm>
            <a:off x="609600" y="304800"/>
            <a:ext cx="7772400" cy="1143000"/>
          </a:xfrm>
        </p:spPr>
        <p:txBody>
          <a:bodyPr/>
          <a:lstStyle/>
          <a:p>
            <a:pPr eaLnBrk="1" fontAlgn="auto" hangingPunct="1">
              <a:spcAft>
                <a:spcPts val="0"/>
              </a:spcAft>
              <a:defRPr/>
            </a:pPr>
            <a:r>
              <a:rPr dirty="0" smtClean="0"/>
              <a:t>Types of Data Replication</a:t>
            </a:r>
          </a:p>
        </p:txBody>
      </p:sp>
      <p:sp>
        <p:nvSpPr>
          <p:cNvPr id="28675" name="Rectangle 3"/>
          <p:cNvSpPr>
            <a:spLocks noGrp="1" noChangeArrowheads="1"/>
          </p:cNvSpPr>
          <p:nvPr>
            <p:ph idx="1"/>
          </p:nvPr>
        </p:nvSpPr>
        <p:spPr>
          <a:xfrm>
            <a:off x="685800" y="1524000"/>
            <a:ext cx="7772400" cy="4572000"/>
          </a:xfrm>
        </p:spPr>
        <p:txBody>
          <a:bodyPr/>
          <a:lstStyle/>
          <a:p>
            <a:pPr eaLnBrk="1" hangingPunct="1">
              <a:lnSpc>
                <a:spcPct val="90000"/>
              </a:lnSpc>
            </a:pPr>
            <a:r>
              <a:rPr lang="en-US" altLang="en-US" sz="4400" dirty="0" smtClean="0"/>
              <a:t>Push Replication– </a:t>
            </a:r>
          </a:p>
          <a:p>
            <a:pPr lvl="1" eaLnBrk="1" hangingPunct="1">
              <a:lnSpc>
                <a:spcPct val="90000"/>
              </a:lnSpc>
            </a:pPr>
            <a:r>
              <a:rPr lang="en-US" altLang="en-US" sz="4000" dirty="0" smtClean="0"/>
              <a:t>updating site sends changes to other sites</a:t>
            </a:r>
          </a:p>
          <a:p>
            <a:pPr eaLnBrk="1" hangingPunct="1">
              <a:lnSpc>
                <a:spcPct val="90000"/>
              </a:lnSpc>
            </a:pPr>
            <a:r>
              <a:rPr lang="en-US" altLang="en-US" sz="4400" dirty="0" smtClean="0"/>
              <a:t>Pull Replication– </a:t>
            </a:r>
          </a:p>
          <a:p>
            <a:pPr lvl="1" eaLnBrk="1" hangingPunct="1">
              <a:lnSpc>
                <a:spcPct val="90000"/>
              </a:lnSpc>
            </a:pPr>
            <a:r>
              <a:rPr lang="en-US" altLang="en-US" sz="4000" dirty="0" smtClean="0"/>
              <a:t>receiving sites control when update messages will be processed</a:t>
            </a:r>
          </a:p>
          <a:p>
            <a:pPr lvl="1" eaLnBrk="1" hangingPunct="1">
              <a:lnSpc>
                <a:spcPct val="90000"/>
              </a:lnSpc>
              <a:buFont typeface="Wingdings" pitchFamily="2" charset="2"/>
              <a:buNone/>
            </a:pPr>
            <a:endParaRPr lang="en-US" altLang="en-US" sz="4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xfrm>
            <a:off x="412898" y="381000"/>
            <a:ext cx="8229600" cy="762000"/>
          </a:xfrm>
        </p:spPr>
        <p:txBody>
          <a:bodyPr/>
          <a:lstStyle/>
          <a:p>
            <a:pPr eaLnBrk="1" fontAlgn="auto" hangingPunct="1">
              <a:spcAft>
                <a:spcPts val="0"/>
              </a:spcAft>
              <a:defRPr/>
            </a:pPr>
            <a:r>
              <a:rPr dirty="0" smtClean="0"/>
              <a:t>Objectives</a:t>
            </a:r>
          </a:p>
        </p:txBody>
      </p:sp>
      <p:sp>
        <p:nvSpPr>
          <p:cNvPr id="11267" name="Rectangle 3"/>
          <p:cNvSpPr>
            <a:spLocks noGrp="1" noChangeArrowheads="1"/>
          </p:cNvSpPr>
          <p:nvPr>
            <p:ph idx="1"/>
          </p:nvPr>
        </p:nvSpPr>
        <p:spPr>
          <a:xfrm>
            <a:off x="381000" y="1295400"/>
            <a:ext cx="8229600" cy="4495800"/>
          </a:xfrm>
        </p:spPr>
        <p:txBody>
          <a:bodyPr/>
          <a:lstStyle/>
          <a:p>
            <a:pPr eaLnBrk="1" hangingPunct="1">
              <a:lnSpc>
                <a:spcPct val="80000"/>
              </a:lnSpc>
            </a:pPr>
            <a:r>
              <a:rPr lang="en-US" altLang="en-US" sz="2800" dirty="0" smtClean="0"/>
              <a:t>Define terms</a:t>
            </a:r>
          </a:p>
          <a:p>
            <a:pPr eaLnBrk="1" hangingPunct="1">
              <a:lnSpc>
                <a:spcPct val="80000"/>
              </a:lnSpc>
            </a:pPr>
            <a:r>
              <a:rPr lang="en-US" altLang="en-US" sz="2800" dirty="0" smtClean="0"/>
              <a:t>Explain business conditions driving distributed databases</a:t>
            </a:r>
          </a:p>
          <a:p>
            <a:pPr eaLnBrk="1" hangingPunct="1">
              <a:lnSpc>
                <a:spcPct val="80000"/>
              </a:lnSpc>
            </a:pPr>
            <a:r>
              <a:rPr lang="en-US" altLang="en-US" sz="2800" dirty="0" smtClean="0"/>
              <a:t>Describe salient characteristics of distributed database environments</a:t>
            </a:r>
          </a:p>
          <a:p>
            <a:pPr eaLnBrk="1" hangingPunct="1">
              <a:lnSpc>
                <a:spcPct val="80000"/>
              </a:lnSpc>
            </a:pPr>
            <a:r>
              <a:rPr lang="en-US" altLang="en-US" sz="2800" dirty="0" smtClean="0"/>
              <a:t>Explain advantages and risks of distributed databases</a:t>
            </a:r>
          </a:p>
          <a:p>
            <a:pPr eaLnBrk="1" hangingPunct="1">
              <a:lnSpc>
                <a:spcPct val="80000"/>
              </a:lnSpc>
            </a:pPr>
            <a:r>
              <a:rPr lang="en-US" altLang="en-US" sz="2800" dirty="0" smtClean="0"/>
              <a:t>Explain strategies and options for distributed database design</a:t>
            </a:r>
          </a:p>
          <a:p>
            <a:pPr eaLnBrk="1" hangingPunct="1">
              <a:lnSpc>
                <a:spcPct val="80000"/>
              </a:lnSpc>
            </a:pPr>
            <a:r>
              <a:rPr lang="en-US" altLang="en-US" sz="2800" dirty="0" smtClean="0"/>
              <a:t>Discuss synchronous and asynchronous data replication and partitioning</a:t>
            </a:r>
          </a:p>
          <a:p>
            <a:pPr eaLnBrk="1" hangingPunct="1">
              <a:lnSpc>
                <a:spcPct val="80000"/>
              </a:lnSpc>
            </a:pPr>
            <a:r>
              <a:rPr lang="en-US" altLang="en-US" sz="2800" dirty="0" smtClean="0"/>
              <a:t>Discuss optimized query processing in distributed databases</a:t>
            </a:r>
          </a:p>
          <a:p>
            <a:pPr eaLnBrk="1" hangingPunct="1">
              <a:lnSpc>
                <a:spcPct val="80000"/>
              </a:lnSpc>
            </a:pPr>
            <a:endParaRPr lang="en-US" altLang="en-US" sz="2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a:xfrm>
            <a:off x="685800" y="228600"/>
            <a:ext cx="7772400" cy="1143000"/>
          </a:xfrm>
        </p:spPr>
        <p:txBody>
          <a:bodyPr/>
          <a:lstStyle/>
          <a:p>
            <a:pPr eaLnBrk="1" fontAlgn="auto" hangingPunct="1">
              <a:spcAft>
                <a:spcPts val="0"/>
              </a:spcAft>
              <a:defRPr/>
            </a:pPr>
            <a:r>
              <a:rPr dirty="0" smtClean="0"/>
              <a:t>Types of Push Replication</a:t>
            </a:r>
          </a:p>
        </p:txBody>
      </p:sp>
      <p:sp>
        <p:nvSpPr>
          <p:cNvPr id="29699" name="Rectangle 3"/>
          <p:cNvSpPr>
            <a:spLocks noGrp="1" noChangeArrowheads="1"/>
          </p:cNvSpPr>
          <p:nvPr>
            <p:ph idx="1"/>
          </p:nvPr>
        </p:nvSpPr>
        <p:spPr>
          <a:xfrm>
            <a:off x="381000" y="1066800"/>
            <a:ext cx="8534400" cy="5181600"/>
          </a:xfrm>
        </p:spPr>
        <p:txBody>
          <a:bodyPr/>
          <a:lstStyle/>
          <a:p>
            <a:pPr eaLnBrk="1" hangingPunct="1"/>
            <a:r>
              <a:rPr lang="en-US" altLang="en-US" dirty="0" smtClean="0"/>
              <a:t>Snapshot Replication–  </a:t>
            </a:r>
          </a:p>
          <a:p>
            <a:pPr lvl="1" eaLnBrk="1" hangingPunct="1"/>
            <a:r>
              <a:rPr lang="en-US" altLang="en-US" sz="2600" dirty="0" smtClean="0"/>
              <a:t>Changes periodically sent to master site </a:t>
            </a:r>
          </a:p>
          <a:p>
            <a:pPr lvl="1" eaLnBrk="1" hangingPunct="1"/>
            <a:r>
              <a:rPr lang="en-US" altLang="en-US" sz="2600" dirty="0" smtClean="0"/>
              <a:t>Master collects updates in log</a:t>
            </a:r>
          </a:p>
          <a:p>
            <a:pPr lvl="1" eaLnBrk="1" hangingPunct="1"/>
            <a:r>
              <a:rPr lang="en-US" altLang="en-US" sz="2600" dirty="0" smtClean="0"/>
              <a:t>Full or differential (incremental) snapshots</a:t>
            </a:r>
          </a:p>
          <a:p>
            <a:pPr lvl="1" eaLnBrk="1" hangingPunct="1"/>
            <a:r>
              <a:rPr lang="en-US" altLang="en-US" sz="2600" dirty="0" smtClean="0"/>
              <a:t>Dynamic vs. shared update ownership</a:t>
            </a:r>
          </a:p>
          <a:p>
            <a:pPr eaLnBrk="1" hangingPunct="1"/>
            <a:r>
              <a:rPr lang="en-US" altLang="en-US" sz="3000" dirty="0" smtClean="0"/>
              <a:t>Near Real-Time Replication–</a:t>
            </a:r>
          </a:p>
          <a:p>
            <a:pPr lvl="1" eaLnBrk="1" hangingPunct="1"/>
            <a:r>
              <a:rPr lang="en-US" altLang="en-US" sz="2600" dirty="0" smtClean="0"/>
              <a:t>Broadcast update orders w/out requiring confirmation</a:t>
            </a:r>
          </a:p>
          <a:p>
            <a:pPr lvl="1" eaLnBrk="1" hangingPunct="1"/>
            <a:r>
              <a:rPr lang="en-US" altLang="en-US" sz="2600" dirty="0" smtClean="0"/>
              <a:t>Done through use of triggers</a:t>
            </a:r>
          </a:p>
          <a:p>
            <a:pPr lvl="1" eaLnBrk="1" hangingPunct="1"/>
            <a:r>
              <a:rPr lang="en-US" altLang="en-US" sz="2600" dirty="0" smtClean="0"/>
              <a:t>Update messages stored in message queue until processed by receiving site</a:t>
            </a:r>
          </a:p>
          <a:p>
            <a:pPr eaLnBrk="1" hangingPunct="1"/>
            <a:endParaRPr lang="en-US" altLang="en-US" sz="28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a:xfrm>
            <a:off x="457200" y="381000"/>
            <a:ext cx="8686800" cy="838200"/>
          </a:xfrm>
        </p:spPr>
        <p:txBody>
          <a:bodyPr/>
          <a:lstStyle/>
          <a:p>
            <a:pPr eaLnBrk="1" fontAlgn="auto" hangingPunct="1">
              <a:spcAft>
                <a:spcPts val="0"/>
              </a:spcAft>
              <a:defRPr/>
            </a:pPr>
            <a:r>
              <a:rPr dirty="0" smtClean="0"/>
              <a:t>Issues for Data Replication</a:t>
            </a:r>
          </a:p>
        </p:txBody>
      </p:sp>
      <p:sp>
        <p:nvSpPr>
          <p:cNvPr id="30723" name="Rectangle 3"/>
          <p:cNvSpPr>
            <a:spLocks noGrp="1" noChangeArrowheads="1"/>
          </p:cNvSpPr>
          <p:nvPr>
            <p:ph idx="1"/>
          </p:nvPr>
        </p:nvSpPr>
        <p:spPr>
          <a:xfrm>
            <a:off x="304800" y="1265238"/>
            <a:ext cx="8686800" cy="4525962"/>
          </a:xfrm>
        </p:spPr>
        <p:txBody>
          <a:bodyPr/>
          <a:lstStyle/>
          <a:p>
            <a:pPr eaLnBrk="1" hangingPunct="1">
              <a:lnSpc>
                <a:spcPct val="90000"/>
              </a:lnSpc>
            </a:pPr>
            <a:r>
              <a:rPr lang="en-US" altLang="en-US" sz="3100" smtClean="0"/>
              <a:t>Data timeliness–high tolerance for out-of-date data may be required</a:t>
            </a:r>
          </a:p>
          <a:p>
            <a:pPr eaLnBrk="1" hangingPunct="1">
              <a:lnSpc>
                <a:spcPct val="90000"/>
              </a:lnSpc>
            </a:pPr>
            <a:r>
              <a:rPr lang="en-US" altLang="en-US" sz="3100" smtClean="0"/>
              <a:t>DBMS capabilities–if DBMS cannot support multi-node queries, replication may be necessary</a:t>
            </a:r>
          </a:p>
          <a:p>
            <a:pPr eaLnBrk="1" hangingPunct="1">
              <a:lnSpc>
                <a:spcPct val="90000"/>
              </a:lnSpc>
            </a:pPr>
            <a:r>
              <a:rPr lang="en-US" altLang="en-US" sz="3100" smtClean="0"/>
              <a:t>Performance implications–refreshing may cause performance problems for busy nodes</a:t>
            </a:r>
          </a:p>
          <a:p>
            <a:pPr eaLnBrk="1" hangingPunct="1">
              <a:lnSpc>
                <a:spcPct val="90000"/>
              </a:lnSpc>
            </a:pPr>
            <a:r>
              <a:rPr lang="en-US" altLang="en-US" sz="3100" smtClean="0"/>
              <a:t>Network heterogeneity–complicates replication</a:t>
            </a:r>
          </a:p>
          <a:p>
            <a:pPr eaLnBrk="1" hangingPunct="1">
              <a:lnSpc>
                <a:spcPct val="90000"/>
              </a:lnSpc>
            </a:pPr>
            <a:r>
              <a:rPr lang="en-US" altLang="en-US" sz="3100" smtClean="0"/>
              <a:t>Network communication capabilities–complete refreshes place heavy demand on telecommunications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685800" y="228600"/>
            <a:ext cx="7772400" cy="1143000"/>
          </a:xfrm>
        </p:spPr>
        <p:txBody>
          <a:bodyPr/>
          <a:lstStyle/>
          <a:p>
            <a:pPr eaLnBrk="1" fontAlgn="auto" hangingPunct="1">
              <a:spcAft>
                <a:spcPts val="0"/>
              </a:spcAft>
              <a:defRPr/>
            </a:pPr>
            <a:r>
              <a:rPr dirty="0" smtClean="0"/>
              <a:t>Horizontal Partitioning</a:t>
            </a:r>
          </a:p>
        </p:txBody>
      </p:sp>
      <p:sp>
        <p:nvSpPr>
          <p:cNvPr id="31747" name="Rectangle 3"/>
          <p:cNvSpPr>
            <a:spLocks noGrp="1" noChangeArrowheads="1"/>
          </p:cNvSpPr>
          <p:nvPr>
            <p:ph idx="1"/>
          </p:nvPr>
        </p:nvSpPr>
        <p:spPr>
          <a:xfrm>
            <a:off x="533400" y="1143000"/>
            <a:ext cx="7772400" cy="4114800"/>
          </a:xfrm>
        </p:spPr>
        <p:txBody>
          <a:bodyPr/>
          <a:lstStyle/>
          <a:p>
            <a:pPr eaLnBrk="1" hangingPunct="1">
              <a:lnSpc>
                <a:spcPct val="80000"/>
              </a:lnSpc>
            </a:pPr>
            <a:r>
              <a:rPr lang="en-US" altLang="en-US" smtClean="0"/>
              <a:t>Different rows of a table at different sites</a:t>
            </a:r>
          </a:p>
          <a:p>
            <a:pPr eaLnBrk="1" hangingPunct="1">
              <a:lnSpc>
                <a:spcPct val="80000"/>
              </a:lnSpc>
            </a:pPr>
            <a:r>
              <a:rPr lang="en-US" altLang="en-US" smtClean="0"/>
              <a:t>Advantages</a:t>
            </a:r>
          </a:p>
          <a:p>
            <a:pPr lvl="1" eaLnBrk="1" hangingPunct="1">
              <a:lnSpc>
                <a:spcPct val="80000"/>
              </a:lnSpc>
            </a:pPr>
            <a:r>
              <a:rPr lang="en-US" altLang="en-US" smtClean="0"/>
              <a:t>Data stored close to where it is used </a:t>
            </a:r>
            <a:r>
              <a:rPr lang="en-US" altLang="en-US" smtClean="0">
                <a:sym typeface="Wingdings" pitchFamily="2" charset="2"/>
              </a:rPr>
              <a:t> efficiency</a:t>
            </a:r>
            <a:endParaRPr lang="en-US" altLang="en-US" smtClean="0"/>
          </a:p>
          <a:p>
            <a:pPr lvl="1" eaLnBrk="1" hangingPunct="1">
              <a:lnSpc>
                <a:spcPct val="80000"/>
              </a:lnSpc>
            </a:pPr>
            <a:r>
              <a:rPr lang="en-US" altLang="en-US" smtClean="0"/>
              <a:t>Local access optimization </a:t>
            </a:r>
            <a:r>
              <a:rPr lang="en-US" altLang="en-US" smtClean="0">
                <a:sym typeface="Wingdings" pitchFamily="2" charset="2"/>
              </a:rPr>
              <a:t> better performance</a:t>
            </a:r>
            <a:endParaRPr lang="en-US" altLang="en-US" smtClean="0"/>
          </a:p>
          <a:p>
            <a:pPr lvl="1" eaLnBrk="1" hangingPunct="1">
              <a:lnSpc>
                <a:spcPct val="80000"/>
              </a:lnSpc>
            </a:pPr>
            <a:r>
              <a:rPr lang="en-US" altLang="en-US" smtClean="0"/>
              <a:t>Only relevant data is available </a:t>
            </a:r>
            <a:r>
              <a:rPr lang="en-US" altLang="en-US" smtClean="0">
                <a:sym typeface="Wingdings" pitchFamily="2" charset="2"/>
              </a:rPr>
              <a:t></a:t>
            </a:r>
            <a:r>
              <a:rPr lang="en-US" altLang="en-US" smtClean="0"/>
              <a:t> security</a:t>
            </a:r>
          </a:p>
          <a:p>
            <a:pPr lvl="1" eaLnBrk="1" hangingPunct="1">
              <a:lnSpc>
                <a:spcPct val="80000"/>
              </a:lnSpc>
            </a:pPr>
            <a:r>
              <a:rPr lang="en-US" altLang="en-US" smtClean="0"/>
              <a:t>Unions across partitions </a:t>
            </a:r>
            <a:r>
              <a:rPr lang="en-US" altLang="en-US" smtClean="0">
                <a:sym typeface="Wingdings" pitchFamily="2" charset="2"/>
              </a:rPr>
              <a:t> ease of query</a:t>
            </a:r>
            <a:endParaRPr lang="en-US" altLang="en-US" smtClean="0"/>
          </a:p>
          <a:p>
            <a:pPr eaLnBrk="1" hangingPunct="1">
              <a:lnSpc>
                <a:spcPct val="80000"/>
              </a:lnSpc>
            </a:pPr>
            <a:r>
              <a:rPr lang="en-US" altLang="en-US" smtClean="0"/>
              <a:t>Disadvantages</a:t>
            </a:r>
          </a:p>
          <a:p>
            <a:pPr lvl="1" eaLnBrk="1" hangingPunct="1">
              <a:lnSpc>
                <a:spcPct val="80000"/>
              </a:lnSpc>
            </a:pPr>
            <a:r>
              <a:rPr lang="en-US" altLang="en-US" smtClean="0"/>
              <a:t>Accessing data across partitions </a:t>
            </a:r>
            <a:r>
              <a:rPr lang="en-US" altLang="en-US" smtClean="0">
                <a:sym typeface="Wingdings" pitchFamily="2" charset="2"/>
              </a:rPr>
              <a:t> inconsistent access speed</a:t>
            </a:r>
            <a:endParaRPr lang="en-US" altLang="en-US" smtClean="0"/>
          </a:p>
          <a:p>
            <a:pPr lvl="1" eaLnBrk="1" hangingPunct="1">
              <a:lnSpc>
                <a:spcPct val="80000"/>
              </a:lnSpc>
            </a:pPr>
            <a:r>
              <a:rPr lang="en-US" altLang="en-US" smtClean="0"/>
              <a:t>No data replication </a:t>
            </a:r>
            <a:r>
              <a:rPr lang="en-US" altLang="en-US" smtClean="0">
                <a:sym typeface="Wingdings" pitchFamily="2" charset="2"/>
              </a:rPr>
              <a:t> backup vulnerability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a:xfrm>
            <a:off x="381000" y="381000"/>
            <a:ext cx="7924800" cy="838200"/>
          </a:xfrm>
        </p:spPr>
        <p:txBody>
          <a:bodyPr/>
          <a:lstStyle/>
          <a:p>
            <a:pPr eaLnBrk="1" fontAlgn="auto" hangingPunct="1">
              <a:spcAft>
                <a:spcPts val="0"/>
              </a:spcAft>
              <a:defRPr/>
            </a:pPr>
            <a:r>
              <a:rPr dirty="0" smtClean="0"/>
              <a:t>Vertical Partitioning</a:t>
            </a:r>
          </a:p>
        </p:txBody>
      </p:sp>
      <p:sp>
        <p:nvSpPr>
          <p:cNvPr id="32771" name="Rectangle 3"/>
          <p:cNvSpPr>
            <a:spLocks noGrp="1" noChangeArrowheads="1"/>
          </p:cNvSpPr>
          <p:nvPr>
            <p:ph idx="1"/>
          </p:nvPr>
        </p:nvSpPr>
        <p:spPr/>
        <p:txBody>
          <a:bodyPr/>
          <a:lstStyle/>
          <a:p>
            <a:pPr eaLnBrk="1" hangingPunct="1"/>
            <a:r>
              <a:rPr lang="en-US" altLang="en-US" sz="3600" smtClean="0"/>
              <a:t>Different columns of a table at different sites</a:t>
            </a:r>
          </a:p>
          <a:p>
            <a:pPr eaLnBrk="1" hangingPunct="1"/>
            <a:r>
              <a:rPr lang="en-US" altLang="en-US" sz="3600" smtClean="0"/>
              <a:t>Advantages and disadvantages are the same as for horizontal partitioning except that combining data across partitions is more difficult because it requires joins (instead of unions)</a:t>
            </a:r>
          </a:p>
          <a:p>
            <a:pPr eaLnBrk="1" hangingPunct="1"/>
            <a:endParaRPr lang="en-US" altLang="en-US" sz="36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3"/>
          <p:cNvSpPr txBox="1">
            <a:spLocks noChangeArrowheads="1"/>
          </p:cNvSpPr>
          <p:nvPr/>
        </p:nvSpPr>
        <p:spPr bwMode="auto">
          <a:xfrm>
            <a:off x="322263" y="185738"/>
            <a:ext cx="834231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rPr>
              <a:t>Figure </a:t>
            </a:r>
            <a:r>
              <a:rPr lang="en-US" altLang="en-US" sz="2400" dirty="0" smtClean="0">
                <a:solidFill>
                  <a:srgbClr val="000000"/>
                </a:solidFill>
              </a:rPr>
              <a:t>13-6 </a:t>
            </a:r>
            <a:endParaRPr lang="en-US" altLang="en-US" sz="2400" dirty="0">
              <a:solidFill>
                <a:srgbClr val="000000"/>
              </a:solidFill>
            </a:endParaRPr>
          </a:p>
          <a:p>
            <a:pPr algn="ctr"/>
            <a:r>
              <a:rPr lang="en-US" altLang="en-US" sz="2400" dirty="0">
                <a:solidFill>
                  <a:srgbClr val="000000"/>
                </a:solidFill>
              </a:rPr>
              <a:t>Distributed processing system for a manufacturing company</a:t>
            </a:r>
          </a:p>
        </p:txBody>
      </p:sp>
      <p:pic>
        <p:nvPicPr>
          <p:cNvPr id="33796"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9175" y="1323975"/>
            <a:ext cx="7105650"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normAutofit/>
          </a:bodyPr>
          <a:lstStyle/>
          <a:p>
            <a:pPr eaLnBrk="1" fontAlgn="auto" hangingPunct="1">
              <a:spcAft>
                <a:spcPts val="0"/>
              </a:spcAft>
              <a:defRPr/>
            </a:pPr>
            <a:r>
              <a:rPr dirty="0" smtClean="0"/>
              <a:t>Five Distributed Database Strategies</a:t>
            </a:r>
          </a:p>
        </p:txBody>
      </p:sp>
      <p:sp>
        <p:nvSpPr>
          <p:cNvPr id="34819" name="Rectangle 3"/>
          <p:cNvSpPr>
            <a:spLocks noGrp="1" noChangeArrowheads="1"/>
          </p:cNvSpPr>
          <p:nvPr>
            <p:ph idx="1"/>
          </p:nvPr>
        </p:nvSpPr>
        <p:spPr/>
        <p:txBody>
          <a:bodyPr/>
          <a:lstStyle/>
          <a:p>
            <a:pPr eaLnBrk="1" hangingPunct="1">
              <a:buSzPct val="105000"/>
              <a:buFont typeface="Wingdings" pitchFamily="2" charset="2"/>
              <a:buChar char="§"/>
            </a:pPr>
            <a:r>
              <a:rPr lang="en-US" altLang="en-US" sz="3600" smtClean="0"/>
              <a:t>Centralized database, distributed access</a:t>
            </a:r>
          </a:p>
          <a:p>
            <a:pPr eaLnBrk="1" hangingPunct="1">
              <a:buSzPct val="105000"/>
              <a:buFont typeface="Wingdings" pitchFamily="2" charset="2"/>
              <a:buChar char="§"/>
            </a:pPr>
            <a:r>
              <a:rPr lang="en-US" altLang="en-US" sz="3600" smtClean="0"/>
              <a:t>Replication with periodic snapshot update</a:t>
            </a:r>
          </a:p>
          <a:p>
            <a:pPr eaLnBrk="1" hangingPunct="1">
              <a:buSzPct val="105000"/>
              <a:buFont typeface="Wingdings" pitchFamily="2" charset="2"/>
              <a:buChar char="§"/>
            </a:pPr>
            <a:r>
              <a:rPr lang="en-US" altLang="en-US" sz="3600" smtClean="0"/>
              <a:t>Replication with near real-time synchronization of updates</a:t>
            </a:r>
          </a:p>
          <a:p>
            <a:pPr eaLnBrk="1" hangingPunct="1">
              <a:buSzPct val="105000"/>
              <a:buFont typeface="Wingdings" pitchFamily="2" charset="2"/>
              <a:buChar char="§"/>
            </a:pPr>
            <a:r>
              <a:rPr lang="en-US" altLang="en-US" sz="3600" smtClean="0"/>
              <a:t>Partitioned, one logical database</a:t>
            </a:r>
          </a:p>
          <a:p>
            <a:pPr eaLnBrk="1" hangingPunct="1">
              <a:buSzPct val="105000"/>
              <a:buFont typeface="Wingdings" pitchFamily="2" charset="2"/>
              <a:buChar char="§"/>
            </a:pPr>
            <a:r>
              <a:rPr lang="en-US" altLang="en-US" sz="3600" smtClean="0"/>
              <a:t>Partitioned, independent, nonintegrated segments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a:xfrm>
            <a:off x="457200" y="381000"/>
            <a:ext cx="8229600" cy="1371600"/>
          </a:xfrm>
        </p:spPr>
        <p:txBody>
          <a:bodyPr/>
          <a:lstStyle/>
          <a:p>
            <a:pPr eaLnBrk="1" fontAlgn="auto" hangingPunct="1">
              <a:spcAft>
                <a:spcPts val="0"/>
              </a:spcAft>
              <a:defRPr/>
            </a:pPr>
            <a:r>
              <a:rPr dirty="0" smtClean="0"/>
              <a:t>Factors in Choice of</a:t>
            </a:r>
            <a:br>
              <a:rPr dirty="0" smtClean="0"/>
            </a:br>
            <a:r>
              <a:rPr dirty="0" smtClean="0"/>
              <a:t>Distributed Strategy</a:t>
            </a:r>
          </a:p>
        </p:txBody>
      </p:sp>
      <p:sp>
        <p:nvSpPr>
          <p:cNvPr id="35843" name="Rectangle 3"/>
          <p:cNvSpPr>
            <a:spLocks noGrp="1" noChangeArrowheads="1"/>
          </p:cNvSpPr>
          <p:nvPr>
            <p:ph idx="1"/>
          </p:nvPr>
        </p:nvSpPr>
        <p:spPr>
          <a:xfrm>
            <a:off x="457200" y="1600200"/>
            <a:ext cx="8229600" cy="3657600"/>
          </a:xfrm>
        </p:spPr>
        <p:txBody>
          <a:bodyPr/>
          <a:lstStyle/>
          <a:p>
            <a:pPr eaLnBrk="1" hangingPunct="1"/>
            <a:r>
              <a:rPr lang="en-US" altLang="en-US" smtClean="0"/>
              <a:t>Organizational forces – funding, autonomy, security</a:t>
            </a:r>
          </a:p>
          <a:p>
            <a:pPr eaLnBrk="1" hangingPunct="1"/>
            <a:r>
              <a:rPr lang="en-US" altLang="en-US" smtClean="0"/>
              <a:t>Frequency and locality or clustering of reference to data</a:t>
            </a:r>
          </a:p>
          <a:p>
            <a:pPr eaLnBrk="1" hangingPunct="1"/>
            <a:r>
              <a:rPr lang="en-US" altLang="en-US" smtClean="0"/>
              <a:t>Growth and expansion needs</a:t>
            </a:r>
          </a:p>
          <a:p>
            <a:pPr eaLnBrk="1" hangingPunct="1"/>
            <a:r>
              <a:rPr lang="en-US" altLang="en-US" smtClean="0"/>
              <a:t>Technological capabilities</a:t>
            </a:r>
          </a:p>
          <a:p>
            <a:pPr eaLnBrk="1" hangingPunct="1"/>
            <a:r>
              <a:rPr lang="en-US" altLang="en-US" smtClean="0"/>
              <a:t>Costs of managing complex technologies</a:t>
            </a:r>
          </a:p>
          <a:p>
            <a:pPr eaLnBrk="1" hangingPunct="1"/>
            <a:r>
              <a:rPr lang="en-US" altLang="en-US" smtClean="0"/>
              <a:t>Need for reliable service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t="11514"/>
          <a:stretch/>
        </p:blipFill>
        <p:spPr>
          <a:xfrm>
            <a:off x="228600" y="228600"/>
            <a:ext cx="8610600" cy="58674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a:xfrm>
            <a:off x="457200" y="381000"/>
            <a:ext cx="8153400" cy="838200"/>
          </a:xfrm>
        </p:spPr>
        <p:txBody>
          <a:bodyPr>
            <a:normAutofit/>
          </a:bodyPr>
          <a:lstStyle/>
          <a:p>
            <a:pPr eaLnBrk="1" fontAlgn="auto" hangingPunct="1">
              <a:spcAft>
                <a:spcPts val="0"/>
              </a:spcAft>
              <a:defRPr/>
            </a:pPr>
            <a:r>
              <a:rPr dirty="0" smtClean="0"/>
              <a:t>Functions of a Distributed DBMS</a:t>
            </a:r>
          </a:p>
        </p:txBody>
      </p:sp>
      <p:sp>
        <p:nvSpPr>
          <p:cNvPr id="37891" name="Rectangle 3"/>
          <p:cNvSpPr>
            <a:spLocks noGrp="1" noChangeArrowheads="1"/>
          </p:cNvSpPr>
          <p:nvPr>
            <p:ph idx="1"/>
          </p:nvPr>
        </p:nvSpPr>
        <p:spPr>
          <a:xfrm>
            <a:off x="0" y="1219200"/>
            <a:ext cx="8915400" cy="4495800"/>
          </a:xfrm>
        </p:spPr>
        <p:txBody>
          <a:bodyPr/>
          <a:lstStyle/>
          <a:p>
            <a:pPr marL="971550" lvl="1" indent="-514350" eaLnBrk="1" hangingPunct="1">
              <a:lnSpc>
                <a:spcPct val="90000"/>
              </a:lnSpc>
              <a:buFont typeface="+mj-lt"/>
              <a:buAutoNum type="arabicPeriod"/>
            </a:pPr>
            <a:r>
              <a:rPr lang="en-US" altLang="en-US" sz="3200" dirty="0" smtClean="0"/>
              <a:t>Locate data with a </a:t>
            </a:r>
            <a:r>
              <a:rPr lang="en-US" altLang="en-US" sz="3200" i="1" dirty="0" smtClean="0"/>
              <a:t>distributed data dictionary</a:t>
            </a:r>
          </a:p>
          <a:p>
            <a:pPr marL="971550" lvl="1" indent="-514350" eaLnBrk="1" hangingPunct="1">
              <a:lnSpc>
                <a:spcPct val="90000"/>
              </a:lnSpc>
              <a:buFont typeface="+mj-lt"/>
              <a:buAutoNum type="arabicPeriod"/>
            </a:pPr>
            <a:r>
              <a:rPr lang="en-US" altLang="en-US" sz="3200" dirty="0" smtClean="0"/>
              <a:t>Determine location from which to retrieve data and process query components</a:t>
            </a:r>
          </a:p>
          <a:p>
            <a:pPr marL="971550" lvl="1" indent="-514350" eaLnBrk="1" hangingPunct="1">
              <a:lnSpc>
                <a:spcPct val="90000"/>
              </a:lnSpc>
              <a:buFont typeface="+mj-lt"/>
              <a:buAutoNum type="arabicPeriod"/>
            </a:pPr>
            <a:r>
              <a:rPr lang="en-US" altLang="en-US" sz="3200" dirty="0" smtClean="0"/>
              <a:t>Translate between nodes with different local DBMSs</a:t>
            </a:r>
          </a:p>
          <a:p>
            <a:pPr marL="971550" lvl="1" indent="-514350" eaLnBrk="1" hangingPunct="1">
              <a:lnSpc>
                <a:spcPct val="90000"/>
              </a:lnSpc>
              <a:buFont typeface="+mj-lt"/>
              <a:buAutoNum type="arabicPeriod"/>
            </a:pPr>
            <a:r>
              <a:rPr lang="en-US" altLang="en-US" sz="3200" dirty="0" smtClean="0"/>
              <a:t>Provide data management functions: security, concurrency, deadlock control, query optimization, failure recovery</a:t>
            </a:r>
          </a:p>
          <a:p>
            <a:pPr marL="971550" lvl="1" indent="-514350" eaLnBrk="1" hangingPunct="1">
              <a:lnSpc>
                <a:spcPct val="90000"/>
              </a:lnSpc>
              <a:buFont typeface="+mj-lt"/>
              <a:buAutoNum type="arabicPeriod"/>
            </a:pPr>
            <a:r>
              <a:rPr lang="en-US" altLang="en-US" sz="3200" dirty="0" smtClean="0"/>
              <a:t>Provide data consistency (via </a:t>
            </a:r>
            <a:r>
              <a:rPr lang="en-US" altLang="en-US" sz="3200" i="1" dirty="0" smtClean="0"/>
              <a:t>multiphase commit protocols</a:t>
            </a:r>
            <a:r>
              <a:rPr lang="en-US" altLang="en-US" sz="3200" dirty="0" smtClean="0"/>
              <a:t>)</a:t>
            </a:r>
          </a:p>
          <a:p>
            <a:pPr lvl="1" eaLnBrk="1" hangingPunct="1">
              <a:lnSpc>
                <a:spcPct val="90000"/>
              </a:lnSpc>
            </a:pPr>
            <a:endParaRPr lang="en-US" altLang="en-US" sz="24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a:xfrm>
            <a:off x="457200" y="228600"/>
            <a:ext cx="8534400" cy="1143000"/>
          </a:xfrm>
        </p:spPr>
        <p:txBody>
          <a:bodyPr>
            <a:noAutofit/>
          </a:bodyPr>
          <a:lstStyle/>
          <a:p>
            <a:pPr eaLnBrk="1" fontAlgn="auto" hangingPunct="1">
              <a:spcAft>
                <a:spcPts val="0"/>
              </a:spcAft>
              <a:defRPr/>
            </a:pPr>
            <a:r>
              <a:rPr dirty="0" smtClean="0"/>
              <a:t>Functions of a Distributed DBMS (cont.)</a:t>
            </a:r>
          </a:p>
        </p:txBody>
      </p:sp>
      <p:sp>
        <p:nvSpPr>
          <p:cNvPr id="38915" name="Rectangle 3"/>
          <p:cNvSpPr>
            <a:spLocks noGrp="1" noChangeArrowheads="1"/>
          </p:cNvSpPr>
          <p:nvPr>
            <p:ph idx="1"/>
          </p:nvPr>
        </p:nvSpPr>
        <p:spPr>
          <a:xfrm>
            <a:off x="0" y="1387549"/>
            <a:ext cx="8915400" cy="4953000"/>
          </a:xfrm>
        </p:spPr>
        <p:txBody>
          <a:bodyPr/>
          <a:lstStyle/>
          <a:p>
            <a:pPr marL="971550" lvl="1" indent="-514350" eaLnBrk="1" hangingPunct="1">
              <a:lnSpc>
                <a:spcPct val="90000"/>
              </a:lnSpc>
              <a:buFont typeface="+mj-lt"/>
              <a:buAutoNum type="arabicPeriod" startAt="6"/>
            </a:pPr>
            <a:r>
              <a:rPr lang="en-US" altLang="en-US" sz="3200" dirty="0" smtClean="0"/>
              <a:t>Provide a single logical database, physically distributed </a:t>
            </a:r>
            <a:r>
              <a:rPr lang="en-US" altLang="en-US" sz="3200" dirty="0" smtClean="0">
                <a:sym typeface="Wingdings" pitchFamily="2" charset="2"/>
              </a:rPr>
              <a:t> </a:t>
            </a:r>
            <a:r>
              <a:rPr lang="en-US" altLang="en-US" sz="3200" dirty="0" smtClean="0"/>
              <a:t>Global primary key control</a:t>
            </a:r>
          </a:p>
          <a:p>
            <a:pPr marL="971550" lvl="1" indent="-514350" eaLnBrk="1" hangingPunct="1">
              <a:lnSpc>
                <a:spcPct val="90000"/>
              </a:lnSpc>
              <a:buFont typeface="+mj-lt"/>
              <a:buAutoNum type="arabicPeriod" startAt="6"/>
            </a:pPr>
            <a:r>
              <a:rPr lang="en-US" altLang="en-US" sz="3200" dirty="0" smtClean="0"/>
              <a:t>Be scalable</a:t>
            </a:r>
          </a:p>
          <a:p>
            <a:pPr marL="971550" lvl="1" indent="-514350" eaLnBrk="1" hangingPunct="1">
              <a:lnSpc>
                <a:spcPct val="90000"/>
              </a:lnSpc>
              <a:buFont typeface="+mj-lt"/>
              <a:buAutoNum type="arabicPeriod" startAt="6"/>
            </a:pPr>
            <a:r>
              <a:rPr lang="en-US" altLang="en-US" sz="3200" dirty="0" smtClean="0"/>
              <a:t>Replicate data and stored procedure</a:t>
            </a:r>
          </a:p>
          <a:p>
            <a:pPr marL="971550" lvl="1" indent="-514350" eaLnBrk="1" hangingPunct="1">
              <a:lnSpc>
                <a:spcPct val="90000"/>
              </a:lnSpc>
              <a:buFont typeface="+mj-lt"/>
              <a:buAutoNum type="arabicPeriod" startAt="6"/>
            </a:pPr>
            <a:r>
              <a:rPr lang="en-US" altLang="en-US" sz="3200" dirty="0" smtClean="0"/>
              <a:t>Transparently use residual computing power to improve database processing performance</a:t>
            </a:r>
          </a:p>
          <a:p>
            <a:pPr marL="971550" lvl="1" indent="-514350" eaLnBrk="1" hangingPunct="1">
              <a:lnSpc>
                <a:spcPct val="90000"/>
              </a:lnSpc>
              <a:buFont typeface="+mj-lt"/>
              <a:buAutoNum type="arabicPeriod" startAt="6"/>
            </a:pPr>
            <a:r>
              <a:rPr lang="en-US" altLang="en-US" sz="3200" dirty="0" smtClean="0"/>
              <a:t>Permit different nodes to run different DBMSs </a:t>
            </a:r>
          </a:p>
          <a:p>
            <a:pPr marL="971550" lvl="1" indent="-514350" eaLnBrk="1" hangingPunct="1">
              <a:lnSpc>
                <a:spcPct val="90000"/>
              </a:lnSpc>
              <a:buFont typeface="+mj-lt"/>
              <a:buAutoNum type="arabicPeriod" startAt="6"/>
            </a:pPr>
            <a:r>
              <a:rPr lang="en-US" altLang="en-US" sz="3200" dirty="0" smtClean="0"/>
              <a:t>Allow different versions of application code to reside on different nodes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a:xfrm>
            <a:off x="762000" y="381000"/>
            <a:ext cx="7772400" cy="838200"/>
          </a:xfrm>
        </p:spPr>
        <p:txBody>
          <a:bodyPr/>
          <a:lstStyle/>
          <a:p>
            <a:pPr eaLnBrk="1" fontAlgn="auto" hangingPunct="1">
              <a:spcAft>
                <a:spcPts val="0"/>
              </a:spcAft>
              <a:defRPr/>
            </a:pPr>
            <a:r>
              <a:rPr dirty="0" smtClean="0"/>
              <a:t>Definitions</a:t>
            </a:r>
          </a:p>
        </p:txBody>
      </p:sp>
      <p:sp>
        <p:nvSpPr>
          <p:cNvPr id="12291" name="Rectangle 3"/>
          <p:cNvSpPr>
            <a:spLocks noGrp="1" noChangeArrowheads="1"/>
          </p:cNvSpPr>
          <p:nvPr>
            <p:ph idx="1"/>
          </p:nvPr>
        </p:nvSpPr>
        <p:spPr>
          <a:xfrm>
            <a:off x="762000" y="1295400"/>
            <a:ext cx="7772400" cy="3733800"/>
          </a:xfrm>
        </p:spPr>
        <p:txBody>
          <a:bodyPr/>
          <a:lstStyle/>
          <a:p>
            <a:pPr eaLnBrk="1" hangingPunct="1"/>
            <a:r>
              <a:rPr lang="en-US" altLang="en-US" sz="3600" b="1" dirty="0" smtClean="0"/>
              <a:t>Distributed Database:</a:t>
            </a:r>
            <a:r>
              <a:rPr lang="en-US" altLang="en-US" dirty="0" smtClean="0"/>
              <a:t>  A </a:t>
            </a:r>
            <a:r>
              <a:rPr lang="en-US" altLang="en-US" i="1" dirty="0" smtClean="0"/>
              <a:t>single logical database</a:t>
            </a:r>
            <a:r>
              <a:rPr lang="en-US" altLang="en-US" dirty="0" smtClean="0"/>
              <a:t> spread physically across computers in multiple locations that are connected by a data communications link</a:t>
            </a:r>
          </a:p>
          <a:p>
            <a:pPr eaLnBrk="1" hangingPunct="1"/>
            <a:r>
              <a:rPr lang="en-US" altLang="en-US" b="1" dirty="0" smtClean="0"/>
              <a:t>Decentralized Database:</a:t>
            </a:r>
            <a:r>
              <a:rPr lang="en-US" altLang="en-US" dirty="0" smtClean="0"/>
              <a:t> A collection of </a:t>
            </a:r>
            <a:r>
              <a:rPr lang="en-US" altLang="en-US" i="1" dirty="0" smtClean="0"/>
              <a:t>independent</a:t>
            </a:r>
            <a:r>
              <a:rPr lang="en-US" altLang="en-US" dirty="0" smtClean="0"/>
              <a:t> databases on non-networked computers</a:t>
            </a:r>
          </a:p>
        </p:txBody>
      </p:sp>
      <p:sp>
        <p:nvSpPr>
          <p:cNvPr id="12293" name="Text Box 4"/>
          <p:cNvSpPr txBox="1">
            <a:spLocks noChangeArrowheads="1"/>
          </p:cNvSpPr>
          <p:nvPr/>
        </p:nvSpPr>
        <p:spPr bwMode="auto">
          <a:xfrm>
            <a:off x="990600" y="5549900"/>
            <a:ext cx="70119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3600" b="1" i="1">
                <a:solidFill>
                  <a:srgbClr val="990000"/>
                </a:solidFill>
              </a:rPr>
              <a:t>They are NOT the same thing!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3"/>
          <p:cNvSpPr txBox="1">
            <a:spLocks noChangeArrowheads="1"/>
          </p:cNvSpPr>
          <p:nvPr/>
        </p:nvSpPr>
        <p:spPr bwMode="auto">
          <a:xfrm>
            <a:off x="1143000" y="3810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dirty="0">
                <a:solidFill>
                  <a:srgbClr val="000000"/>
                </a:solidFill>
              </a:rPr>
              <a:t>Figure </a:t>
            </a:r>
            <a:r>
              <a:rPr lang="en-US" altLang="en-US" sz="2400" dirty="0" smtClean="0">
                <a:solidFill>
                  <a:srgbClr val="000000"/>
                </a:solidFill>
              </a:rPr>
              <a:t>13-10  </a:t>
            </a:r>
            <a:r>
              <a:rPr lang="en-US" altLang="en-US" sz="2400" dirty="0">
                <a:solidFill>
                  <a:srgbClr val="000000"/>
                </a:solidFill>
              </a:rPr>
              <a:t>Distributed DBMS architecture</a:t>
            </a:r>
          </a:p>
        </p:txBody>
      </p:sp>
      <p:pic>
        <p:nvPicPr>
          <p:cNvPr id="39940"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7213" y="1138238"/>
            <a:ext cx="802957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a:xfrm>
            <a:off x="381000" y="381000"/>
            <a:ext cx="7696200" cy="838200"/>
          </a:xfrm>
        </p:spPr>
        <p:txBody>
          <a:bodyPr/>
          <a:lstStyle/>
          <a:p>
            <a:pPr eaLnBrk="1" fontAlgn="auto" hangingPunct="1">
              <a:spcAft>
                <a:spcPts val="0"/>
              </a:spcAft>
              <a:defRPr/>
            </a:pPr>
            <a:r>
              <a:rPr dirty="0" smtClean="0"/>
              <a:t>Local Transaction Steps</a:t>
            </a:r>
          </a:p>
        </p:txBody>
      </p:sp>
      <p:sp>
        <p:nvSpPr>
          <p:cNvPr id="40963" name="Rectangle 3"/>
          <p:cNvSpPr>
            <a:spLocks noGrp="1" noChangeArrowheads="1"/>
          </p:cNvSpPr>
          <p:nvPr>
            <p:ph idx="1"/>
          </p:nvPr>
        </p:nvSpPr>
        <p:spPr>
          <a:xfrm>
            <a:off x="457200" y="1219200"/>
            <a:ext cx="8534400" cy="4114800"/>
          </a:xfrm>
        </p:spPr>
        <p:txBody>
          <a:bodyPr/>
          <a:lstStyle/>
          <a:p>
            <a:pPr marL="609600" indent="-609600" eaLnBrk="1" hangingPunct="1">
              <a:lnSpc>
                <a:spcPct val="90000"/>
              </a:lnSpc>
              <a:buClr>
                <a:srgbClr val="000000"/>
              </a:buClr>
              <a:buFont typeface="Wingdings" pitchFamily="2" charset="2"/>
              <a:buAutoNum type="arabicPeriod"/>
            </a:pPr>
            <a:r>
              <a:rPr lang="en-US" altLang="en-US" sz="3400" smtClean="0"/>
              <a:t>Application makes request to distributed DBMS.</a:t>
            </a:r>
          </a:p>
          <a:p>
            <a:pPr marL="609600" indent="-609600" eaLnBrk="1" hangingPunct="1">
              <a:lnSpc>
                <a:spcPct val="90000"/>
              </a:lnSpc>
              <a:buClr>
                <a:srgbClr val="000000"/>
              </a:buClr>
              <a:buFont typeface="Wingdings" pitchFamily="2" charset="2"/>
              <a:buAutoNum type="arabicPeriod"/>
            </a:pPr>
            <a:r>
              <a:rPr lang="en-US" altLang="en-US" sz="3400" smtClean="0"/>
              <a:t>Distributed DBMS checks distributed data repository for location of data. Finds that it is </a:t>
            </a:r>
            <a:r>
              <a:rPr lang="en-US" altLang="en-US" sz="3400" b="1" smtClean="0"/>
              <a:t>local.</a:t>
            </a:r>
          </a:p>
          <a:p>
            <a:pPr marL="609600" indent="-609600" eaLnBrk="1" hangingPunct="1">
              <a:lnSpc>
                <a:spcPct val="90000"/>
              </a:lnSpc>
              <a:buClr>
                <a:srgbClr val="000000"/>
              </a:buClr>
              <a:buFont typeface="Wingdings" pitchFamily="2" charset="2"/>
              <a:buAutoNum type="arabicPeriod"/>
            </a:pPr>
            <a:r>
              <a:rPr lang="en-US" altLang="en-US" sz="3400" smtClean="0"/>
              <a:t>Distributed DBMS sends request to local DBMS.</a:t>
            </a:r>
          </a:p>
          <a:p>
            <a:pPr marL="609600" indent="-609600" eaLnBrk="1" hangingPunct="1">
              <a:lnSpc>
                <a:spcPct val="90000"/>
              </a:lnSpc>
              <a:buClr>
                <a:srgbClr val="000000"/>
              </a:buClr>
              <a:buFont typeface="Wingdings" pitchFamily="2" charset="2"/>
              <a:buAutoNum type="arabicPeriod"/>
            </a:pPr>
            <a:r>
              <a:rPr lang="en-US" altLang="en-US" sz="3400" smtClean="0"/>
              <a:t>Local DBMS processes request.</a:t>
            </a:r>
          </a:p>
          <a:p>
            <a:pPr marL="609600" indent="-609600" eaLnBrk="1" hangingPunct="1">
              <a:lnSpc>
                <a:spcPct val="90000"/>
              </a:lnSpc>
              <a:buClr>
                <a:srgbClr val="000000"/>
              </a:buClr>
              <a:buFont typeface="Wingdings" pitchFamily="2" charset="2"/>
              <a:buAutoNum type="arabicPeriod"/>
            </a:pPr>
            <a:r>
              <a:rPr lang="en-US" altLang="en-US" sz="3400" smtClean="0"/>
              <a:t>Local DBMS sends results to application.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0"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362075"/>
            <a:ext cx="802957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Text Box 3"/>
          <p:cNvSpPr txBox="1">
            <a:spLocks noChangeArrowheads="1"/>
          </p:cNvSpPr>
          <p:nvPr/>
        </p:nvSpPr>
        <p:spPr bwMode="auto">
          <a:xfrm>
            <a:off x="762000" y="236538"/>
            <a:ext cx="7467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latin typeface="Arial" charset="0"/>
              </a:rPr>
              <a:t>Figure </a:t>
            </a:r>
            <a:r>
              <a:rPr lang="en-US" altLang="en-US" sz="2400" dirty="0" smtClean="0">
                <a:solidFill>
                  <a:srgbClr val="000000"/>
                </a:solidFill>
                <a:latin typeface="Arial" charset="0"/>
              </a:rPr>
              <a:t>13-10 </a:t>
            </a:r>
            <a:r>
              <a:rPr lang="en-US" altLang="en-US" sz="2400" dirty="0">
                <a:solidFill>
                  <a:srgbClr val="000000"/>
                </a:solidFill>
                <a:latin typeface="Arial" charset="0"/>
              </a:rPr>
              <a:t>Distributed DBMS Architecture  (showing local transaction steps)</a:t>
            </a:r>
          </a:p>
        </p:txBody>
      </p:sp>
      <p:sp>
        <p:nvSpPr>
          <p:cNvPr id="41989" name="Text Box 4"/>
          <p:cNvSpPr txBox="1">
            <a:spLocks noChangeArrowheads="1"/>
          </p:cNvSpPr>
          <p:nvPr/>
        </p:nvSpPr>
        <p:spPr bwMode="auto">
          <a:xfrm>
            <a:off x="3276600" y="5105400"/>
            <a:ext cx="3200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latin typeface="Arial" charset="0"/>
              </a:rPr>
              <a:t>Local transaction–all data stored locally</a:t>
            </a:r>
          </a:p>
        </p:txBody>
      </p:sp>
      <p:grpSp>
        <p:nvGrpSpPr>
          <p:cNvPr id="2" name="Group 5"/>
          <p:cNvGrpSpPr>
            <a:grpSpLocks/>
          </p:cNvGrpSpPr>
          <p:nvPr/>
        </p:nvGrpSpPr>
        <p:grpSpPr bwMode="auto">
          <a:xfrm>
            <a:off x="2955925" y="2895600"/>
            <a:ext cx="701675" cy="914400"/>
            <a:chOff x="1824" y="1802"/>
            <a:chExt cx="442" cy="550"/>
          </a:xfrm>
        </p:grpSpPr>
        <p:sp>
          <p:nvSpPr>
            <p:cNvPr id="42003" name="Freeform 6"/>
            <p:cNvSpPr>
              <a:spLocks/>
            </p:cNvSpPr>
            <p:nvPr/>
          </p:nvSpPr>
          <p:spPr bwMode="auto">
            <a:xfrm>
              <a:off x="1824" y="1872"/>
              <a:ext cx="240" cy="480"/>
            </a:xfrm>
            <a:custGeom>
              <a:avLst/>
              <a:gdLst>
                <a:gd name="T0" fmla="*/ 0 w 240"/>
                <a:gd name="T1" fmla="*/ 480 h 480"/>
                <a:gd name="T2" fmla="*/ 240 w 240"/>
                <a:gd name="T3" fmla="*/ 192 h 480"/>
                <a:gd name="T4" fmla="*/ 0 w 240"/>
                <a:gd name="T5" fmla="*/ 0 h 480"/>
                <a:gd name="T6" fmla="*/ 0 60000 65536"/>
                <a:gd name="T7" fmla="*/ 0 60000 65536"/>
                <a:gd name="T8" fmla="*/ 0 60000 65536"/>
                <a:gd name="T9" fmla="*/ 0 w 240"/>
                <a:gd name="T10" fmla="*/ 0 h 480"/>
                <a:gd name="T11" fmla="*/ 240 w 240"/>
                <a:gd name="T12" fmla="*/ 480 h 480"/>
              </a:gdLst>
              <a:ahLst/>
              <a:cxnLst>
                <a:cxn ang="T6">
                  <a:pos x="T0" y="T1"/>
                </a:cxn>
                <a:cxn ang="T7">
                  <a:pos x="T2" y="T3"/>
                </a:cxn>
                <a:cxn ang="T8">
                  <a:pos x="T4" y="T5"/>
                </a:cxn>
              </a:cxnLst>
              <a:rect l="T9" t="T10" r="T11" b="T12"/>
              <a:pathLst>
                <a:path w="240" h="480">
                  <a:moveTo>
                    <a:pt x="0" y="480"/>
                  </a:moveTo>
                  <a:cubicBezTo>
                    <a:pt x="120" y="376"/>
                    <a:pt x="240" y="272"/>
                    <a:pt x="240" y="192"/>
                  </a:cubicBezTo>
                  <a:cubicBezTo>
                    <a:pt x="240" y="112"/>
                    <a:pt x="40" y="32"/>
                    <a:pt x="0" y="0"/>
                  </a:cubicBezTo>
                </a:path>
              </a:pathLst>
            </a:custGeom>
            <a:noFill/>
            <a:ln w="12700">
              <a:solidFill>
                <a:srgbClr val="99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2004" name="Text Box 7"/>
            <p:cNvSpPr txBox="1">
              <a:spLocks noChangeArrowheads="1"/>
            </p:cNvSpPr>
            <p:nvPr/>
          </p:nvSpPr>
          <p:spPr bwMode="auto">
            <a:xfrm>
              <a:off x="2054" y="180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latin typeface="Times New Roman" pitchFamily="18" charset="0"/>
                  <a:cs typeface="Times New Roman" pitchFamily="18" charset="0"/>
                </a:rPr>
                <a:t>1</a:t>
              </a:r>
            </a:p>
          </p:txBody>
        </p:sp>
      </p:grpSp>
      <p:grpSp>
        <p:nvGrpSpPr>
          <p:cNvPr id="3" name="Group 8"/>
          <p:cNvGrpSpPr>
            <a:grpSpLocks/>
          </p:cNvGrpSpPr>
          <p:nvPr/>
        </p:nvGrpSpPr>
        <p:grpSpPr bwMode="auto">
          <a:xfrm>
            <a:off x="1066800" y="3048000"/>
            <a:ext cx="685800" cy="1219200"/>
            <a:chOff x="576" y="1920"/>
            <a:chExt cx="432" cy="768"/>
          </a:xfrm>
        </p:grpSpPr>
        <p:sp>
          <p:nvSpPr>
            <p:cNvPr id="42001" name="Freeform 9"/>
            <p:cNvSpPr>
              <a:spLocks/>
            </p:cNvSpPr>
            <p:nvPr/>
          </p:nvSpPr>
          <p:spPr bwMode="auto">
            <a:xfrm flipH="1" flipV="1">
              <a:off x="768" y="1920"/>
              <a:ext cx="240" cy="720"/>
            </a:xfrm>
            <a:custGeom>
              <a:avLst/>
              <a:gdLst>
                <a:gd name="T0" fmla="*/ 0 w 240"/>
                <a:gd name="T1" fmla="*/ 41525 h 480"/>
                <a:gd name="T2" fmla="*/ 240 w 240"/>
                <a:gd name="T3" fmla="*/ 16613 h 480"/>
                <a:gd name="T4" fmla="*/ 0 w 240"/>
                <a:gd name="T5" fmla="*/ 0 h 480"/>
                <a:gd name="T6" fmla="*/ 0 60000 65536"/>
                <a:gd name="T7" fmla="*/ 0 60000 65536"/>
                <a:gd name="T8" fmla="*/ 0 60000 65536"/>
                <a:gd name="T9" fmla="*/ 0 w 240"/>
                <a:gd name="T10" fmla="*/ 0 h 480"/>
                <a:gd name="T11" fmla="*/ 240 w 240"/>
                <a:gd name="T12" fmla="*/ 480 h 480"/>
              </a:gdLst>
              <a:ahLst/>
              <a:cxnLst>
                <a:cxn ang="T6">
                  <a:pos x="T0" y="T1"/>
                </a:cxn>
                <a:cxn ang="T7">
                  <a:pos x="T2" y="T3"/>
                </a:cxn>
                <a:cxn ang="T8">
                  <a:pos x="T4" y="T5"/>
                </a:cxn>
              </a:cxnLst>
              <a:rect l="T9" t="T10" r="T11" b="T12"/>
              <a:pathLst>
                <a:path w="240" h="480">
                  <a:moveTo>
                    <a:pt x="0" y="480"/>
                  </a:moveTo>
                  <a:cubicBezTo>
                    <a:pt x="120" y="376"/>
                    <a:pt x="240" y="272"/>
                    <a:pt x="240" y="192"/>
                  </a:cubicBezTo>
                  <a:cubicBezTo>
                    <a:pt x="240" y="112"/>
                    <a:pt x="40" y="32"/>
                    <a:pt x="0" y="0"/>
                  </a:cubicBezTo>
                </a:path>
              </a:pathLst>
            </a:custGeom>
            <a:noFill/>
            <a:ln w="12700">
              <a:solidFill>
                <a:srgbClr val="99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2002" name="Text Box 10"/>
            <p:cNvSpPr txBox="1">
              <a:spLocks noChangeArrowheads="1"/>
            </p:cNvSpPr>
            <p:nvPr/>
          </p:nvSpPr>
          <p:spPr bwMode="auto">
            <a:xfrm>
              <a:off x="576" y="2400"/>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latin typeface="Times New Roman" pitchFamily="18" charset="0"/>
                  <a:cs typeface="Times New Roman" pitchFamily="18" charset="0"/>
                </a:rPr>
                <a:t>   3</a:t>
              </a:r>
            </a:p>
          </p:txBody>
        </p:sp>
      </p:grpSp>
      <p:grpSp>
        <p:nvGrpSpPr>
          <p:cNvPr id="4" name="Group 11"/>
          <p:cNvGrpSpPr>
            <a:grpSpLocks/>
          </p:cNvGrpSpPr>
          <p:nvPr/>
        </p:nvGrpSpPr>
        <p:grpSpPr bwMode="auto">
          <a:xfrm>
            <a:off x="2590800" y="4267200"/>
            <a:ext cx="1098550" cy="1219200"/>
            <a:chOff x="1680" y="2688"/>
            <a:chExt cx="692" cy="768"/>
          </a:xfrm>
        </p:grpSpPr>
        <p:sp>
          <p:nvSpPr>
            <p:cNvPr id="41999" name="Freeform 12"/>
            <p:cNvSpPr>
              <a:spLocks/>
            </p:cNvSpPr>
            <p:nvPr/>
          </p:nvSpPr>
          <p:spPr bwMode="auto">
            <a:xfrm>
              <a:off x="1680" y="2688"/>
              <a:ext cx="432" cy="768"/>
            </a:xfrm>
            <a:custGeom>
              <a:avLst/>
              <a:gdLst>
                <a:gd name="T0" fmla="*/ 0 w 240"/>
                <a:gd name="T1" fmla="*/ 84451 h 480"/>
                <a:gd name="T2" fmla="*/ 154285 w 240"/>
                <a:gd name="T3" fmla="*/ 33776 h 480"/>
                <a:gd name="T4" fmla="*/ 0 w 240"/>
                <a:gd name="T5" fmla="*/ 0 h 480"/>
                <a:gd name="T6" fmla="*/ 0 60000 65536"/>
                <a:gd name="T7" fmla="*/ 0 60000 65536"/>
                <a:gd name="T8" fmla="*/ 0 60000 65536"/>
                <a:gd name="T9" fmla="*/ 0 w 240"/>
                <a:gd name="T10" fmla="*/ 0 h 480"/>
                <a:gd name="T11" fmla="*/ 240 w 240"/>
                <a:gd name="T12" fmla="*/ 480 h 480"/>
              </a:gdLst>
              <a:ahLst/>
              <a:cxnLst>
                <a:cxn ang="T6">
                  <a:pos x="T0" y="T1"/>
                </a:cxn>
                <a:cxn ang="T7">
                  <a:pos x="T2" y="T3"/>
                </a:cxn>
                <a:cxn ang="T8">
                  <a:pos x="T4" y="T5"/>
                </a:cxn>
              </a:cxnLst>
              <a:rect l="T9" t="T10" r="T11" b="T12"/>
              <a:pathLst>
                <a:path w="240" h="480">
                  <a:moveTo>
                    <a:pt x="0" y="480"/>
                  </a:moveTo>
                  <a:cubicBezTo>
                    <a:pt x="120" y="376"/>
                    <a:pt x="240" y="272"/>
                    <a:pt x="240" y="192"/>
                  </a:cubicBezTo>
                  <a:cubicBezTo>
                    <a:pt x="240" y="112"/>
                    <a:pt x="40" y="32"/>
                    <a:pt x="0" y="0"/>
                  </a:cubicBezTo>
                </a:path>
              </a:pathLst>
            </a:custGeom>
            <a:noFill/>
            <a:ln w="12700">
              <a:solidFill>
                <a:srgbClr val="990000"/>
              </a:solidFill>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2000" name="Text Box 13"/>
            <p:cNvSpPr txBox="1">
              <a:spLocks noChangeArrowheads="1"/>
            </p:cNvSpPr>
            <p:nvPr/>
          </p:nvSpPr>
          <p:spPr bwMode="auto">
            <a:xfrm>
              <a:off x="2160" y="28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latin typeface="Times New Roman" pitchFamily="18" charset="0"/>
                  <a:cs typeface="Times New Roman" pitchFamily="18" charset="0"/>
                </a:rPr>
                <a:t>4</a:t>
              </a:r>
            </a:p>
          </p:txBody>
        </p:sp>
      </p:grpSp>
      <p:grpSp>
        <p:nvGrpSpPr>
          <p:cNvPr id="5" name="Group 14"/>
          <p:cNvGrpSpPr>
            <a:grpSpLocks/>
          </p:cNvGrpSpPr>
          <p:nvPr/>
        </p:nvGrpSpPr>
        <p:grpSpPr bwMode="auto">
          <a:xfrm>
            <a:off x="2711450" y="3429000"/>
            <a:ext cx="793750" cy="762000"/>
            <a:chOff x="1728" y="2208"/>
            <a:chExt cx="500" cy="480"/>
          </a:xfrm>
        </p:grpSpPr>
        <p:sp>
          <p:nvSpPr>
            <p:cNvPr id="41997" name="Freeform 15"/>
            <p:cNvSpPr>
              <a:spLocks/>
            </p:cNvSpPr>
            <p:nvPr/>
          </p:nvSpPr>
          <p:spPr bwMode="auto">
            <a:xfrm>
              <a:off x="1728" y="2208"/>
              <a:ext cx="240" cy="480"/>
            </a:xfrm>
            <a:custGeom>
              <a:avLst/>
              <a:gdLst>
                <a:gd name="T0" fmla="*/ 0 w 240"/>
                <a:gd name="T1" fmla="*/ 480 h 480"/>
                <a:gd name="T2" fmla="*/ 240 w 240"/>
                <a:gd name="T3" fmla="*/ 192 h 480"/>
                <a:gd name="T4" fmla="*/ 0 w 240"/>
                <a:gd name="T5" fmla="*/ 0 h 480"/>
                <a:gd name="T6" fmla="*/ 0 60000 65536"/>
                <a:gd name="T7" fmla="*/ 0 60000 65536"/>
                <a:gd name="T8" fmla="*/ 0 60000 65536"/>
                <a:gd name="T9" fmla="*/ 0 w 240"/>
                <a:gd name="T10" fmla="*/ 0 h 480"/>
                <a:gd name="T11" fmla="*/ 240 w 240"/>
                <a:gd name="T12" fmla="*/ 480 h 480"/>
              </a:gdLst>
              <a:ahLst/>
              <a:cxnLst>
                <a:cxn ang="T6">
                  <a:pos x="T0" y="T1"/>
                </a:cxn>
                <a:cxn ang="T7">
                  <a:pos x="T2" y="T3"/>
                </a:cxn>
                <a:cxn ang="T8">
                  <a:pos x="T4" y="T5"/>
                </a:cxn>
              </a:cxnLst>
              <a:rect l="T9" t="T10" r="T11" b="T12"/>
              <a:pathLst>
                <a:path w="240" h="480">
                  <a:moveTo>
                    <a:pt x="0" y="480"/>
                  </a:moveTo>
                  <a:cubicBezTo>
                    <a:pt x="120" y="376"/>
                    <a:pt x="240" y="272"/>
                    <a:pt x="240" y="192"/>
                  </a:cubicBezTo>
                  <a:cubicBezTo>
                    <a:pt x="240" y="112"/>
                    <a:pt x="40" y="32"/>
                    <a:pt x="0" y="0"/>
                  </a:cubicBezTo>
                </a:path>
              </a:pathLst>
            </a:custGeom>
            <a:noFill/>
            <a:ln w="12700">
              <a:solidFill>
                <a:srgbClr val="99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1998" name="Text Box 16"/>
            <p:cNvSpPr txBox="1">
              <a:spLocks noChangeArrowheads="1"/>
            </p:cNvSpPr>
            <p:nvPr/>
          </p:nvSpPr>
          <p:spPr bwMode="auto">
            <a:xfrm>
              <a:off x="2016" y="240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latin typeface="Times New Roman" pitchFamily="18" charset="0"/>
                  <a:cs typeface="Times New Roman" pitchFamily="18" charset="0"/>
                </a:rPr>
                <a:t>5</a:t>
              </a:r>
            </a:p>
          </p:txBody>
        </p:sp>
      </p:grpSp>
      <p:grpSp>
        <p:nvGrpSpPr>
          <p:cNvPr id="6" name="Group 17"/>
          <p:cNvGrpSpPr>
            <a:grpSpLocks/>
          </p:cNvGrpSpPr>
          <p:nvPr/>
        </p:nvGrpSpPr>
        <p:grpSpPr bwMode="auto">
          <a:xfrm>
            <a:off x="2711450" y="1905000"/>
            <a:ext cx="1098550" cy="1219200"/>
            <a:chOff x="1680" y="2688"/>
            <a:chExt cx="692" cy="768"/>
          </a:xfrm>
        </p:grpSpPr>
        <p:sp>
          <p:nvSpPr>
            <p:cNvPr id="41995" name="Freeform 18"/>
            <p:cNvSpPr>
              <a:spLocks/>
            </p:cNvSpPr>
            <p:nvPr/>
          </p:nvSpPr>
          <p:spPr bwMode="auto">
            <a:xfrm>
              <a:off x="1680" y="2688"/>
              <a:ext cx="432" cy="768"/>
            </a:xfrm>
            <a:custGeom>
              <a:avLst/>
              <a:gdLst>
                <a:gd name="T0" fmla="*/ 0 w 240"/>
                <a:gd name="T1" fmla="*/ 84451 h 480"/>
                <a:gd name="T2" fmla="*/ 154285 w 240"/>
                <a:gd name="T3" fmla="*/ 33776 h 480"/>
                <a:gd name="T4" fmla="*/ 0 w 240"/>
                <a:gd name="T5" fmla="*/ 0 h 480"/>
                <a:gd name="T6" fmla="*/ 0 60000 65536"/>
                <a:gd name="T7" fmla="*/ 0 60000 65536"/>
                <a:gd name="T8" fmla="*/ 0 60000 65536"/>
                <a:gd name="T9" fmla="*/ 0 w 240"/>
                <a:gd name="T10" fmla="*/ 0 h 480"/>
                <a:gd name="T11" fmla="*/ 240 w 240"/>
                <a:gd name="T12" fmla="*/ 480 h 480"/>
              </a:gdLst>
              <a:ahLst/>
              <a:cxnLst>
                <a:cxn ang="T6">
                  <a:pos x="T0" y="T1"/>
                </a:cxn>
                <a:cxn ang="T7">
                  <a:pos x="T2" y="T3"/>
                </a:cxn>
                <a:cxn ang="T8">
                  <a:pos x="T4" y="T5"/>
                </a:cxn>
              </a:cxnLst>
              <a:rect l="T9" t="T10" r="T11" b="T12"/>
              <a:pathLst>
                <a:path w="240" h="480">
                  <a:moveTo>
                    <a:pt x="0" y="480"/>
                  </a:moveTo>
                  <a:cubicBezTo>
                    <a:pt x="120" y="376"/>
                    <a:pt x="240" y="272"/>
                    <a:pt x="240" y="192"/>
                  </a:cubicBezTo>
                  <a:cubicBezTo>
                    <a:pt x="240" y="112"/>
                    <a:pt x="40" y="32"/>
                    <a:pt x="0" y="0"/>
                  </a:cubicBezTo>
                </a:path>
              </a:pathLst>
            </a:custGeom>
            <a:noFill/>
            <a:ln w="12700">
              <a:solidFill>
                <a:srgbClr val="990000"/>
              </a:solidFill>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1996" name="Text Box 19"/>
            <p:cNvSpPr txBox="1">
              <a:spLocks noChangeArrowheads="1"/>
            </p:cNvSpPr>
            <p:nvPr/>
          </p:nvSpPr>
          <p:spPr bwMode="auto">
            <a:xfrm>
              <a:off x="2160" y="28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latin typeface="Times New Roman" pitchFamily="18" charset="0"/>
                  <a:cs typeface="Times New Roman" pitchFamily="18" charset="0"/>
                </a:rPr>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animClr clrSpc="rgb" dir="cw">
                                      <p:cBhvr override="childStyle">
                                        <p:cTn dur="1" fill="hold" display="0" masterRel="nextClick" afterEffect="1"/>
                                        <p:tgtEl>
                                          <p:spTgt spid="2"/>
                                        </p:tgtEl>
                                        <p:attrNameLst>
                                          <p:attrName>ppt_c</p:attrName>
                                        </p:attrNameLst>
                                      </p:cBhvr>
                                      <p:to>
                                        <a:schemeClr val="accent1"/>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accent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chemeClr val="accent1"/>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subTnLst>
                                    <p:animClr clrSpc="rgb" dir="cw">
                                      <p:cBhvr override="childStyle">
                                        <p:cTn dur="1" fill="hold" display="0" masterRel="nextClick" afterEffect="1"/>
                                        <p:tgtEl>
                                          <p:spTgt spid="5"/>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a:xfrm>
            <a:off x="685800" y="381000"/>
            <a:ext cx="7772400" cy="685800"/>
          </a:xfrm>
        </p:spPr>
        <p:txBody>
          <a:bodyPr>
            <a:noAutofit/>
          </a:bodyPr>
          <a:lstStyle/>
          <a:p>
            <a:pPr eaLnBrk="1" fontAlgn="auto" hangingPunct="1">
              <a:spcAft>
                <a:spcPts val="0"/>
              </a:spcAft>
              <a:defRPr/>
            </a:pPr>
            <a:r>
              <a:rPr dirty="0" smtClean="0"/>
              <a:t>Global Transaction Steps</a:t>
            </a:r>
          </a:p>
        </p:txBody>
      </p:sp>
      <p:sp>
        <p:nvSpPr>
          <p:cNvPr id="43011" name="Rectangle 3"/>
          <p:cNvSpPr>
            <a:spLocks noGrp="1" noChangeArrowheads="1"/>
          </p:cNvSpPr>
          <p:nvPr>
            <p:ph idx="1"/>
          </p:nvPr>
        </p:nvSpPr>
        <p:spPr>
          <a:xfrm>
            <a:off x="76200" y="1143000"/>
            <a:ext cx="9144000" cy="4114800"/>
          </a:xfrm>
        </p:spPr>
        <p:txBody>
          <a:bodyPr/>
          <a:lstStyle/>
          <a:p>
            <a:pPr marL="609600" indent="-609600" eaLnBrk="1" hangingPunct="1">
              <a:lnSpc>
                <a:spcPct val="90000"/>
              </a:lnSpc>
              <a:buClr>
                <a:srgbClr val="000000"/>
              </a:buClr>
              <a:buFont typeface="Wingdings" pitchFamily="2" charset="2"/>
              <a:buAutoNum type="arabicPeriod"/>
            </a:pPr>
            <a:r>
              <a:rPr lang="en-US" altLang="en-US" sz="2500" smtClean="0"/>
              <a:t>Application makes request to distributed DBMS.</a:t>
            </a:r>
          </a:p>
          <a:p>
            <a:pPr marL="609600" indent="-609600" eaLnBrk="1" hangingPunct="1">
              <a:lnSpc>
                <a:spcPct val="90000"/>
              </a:lnSpc>
              <a:buClr>
                <a:srgbClr val="000000"/>
              </a:buClr>
              <a:buFont typeface="Wingdings" pitchFamily="2" charset="2"/>
              <a:buAutoNum type="arabicPeriod"/>
            </a:pPr>
            <a:r>
              <a:rPr lang="en-US" altLang="en-US" sz="2500" smtClean="0"/>
              <a:t>Distributed DBMS checks distributed data repository for location of data. Finds that it is </a:t>
            </a:r>
            <a:r>
              <a:rPr lang="en-US" altLang="en-US" sz="2500" b="1" smtClean="0"/>
              <a:t>remote.</a:t>
            </a:r>
          </a:p>
          <a:p>
            <a:pPr marL="609600" indent="-609600" eaLnBrk="1" hangingPunct="1">
              <a:lnSpc>
                <a:spcPct val="90000"/>
              </a:lnSpc>
              <a:buClr>
                <a:srgbClr val="000000"/>
              </a:buClr>
              <a:buFont typeface="Wingdings" pitchFamily="2" charset="2"/>
              <a:buAutoNum type="arabicPeriod"/>
            </a:pPr>
            <a:r>
              <a:rPr lang="en-US" altLang="en-US" sz="2500" smtClean="0"/>
              <a:t>Distributed DBMS routes request to remote site.</a:t>
            </a:r>
          </a:p>
          <a:p>
            <a:pPr marL="609600" indent="-609600" eaLnBrk="1" hangingPunct="1">
              <a:lnSpc>
                <a:spcPct val="90000"/>
              </a:lnSpc>
              <a:buClr>
                <a:srgbClr val="000000"/>
              </a:buClr>
              <a:buFont typeface="Wingdings" pitchFamily="2" charset="2"/>
              <a:buAutoNum type="arabicPeriod"/>
            </a:pPr>
            <a:r>
              <a:rPr lang="en-US" altLang="en-US" sz="2500" smtClean="0"/>
              <a:t>Distributed DBMS at remote site translates request for its local DBMS if necessary, and sends request to local DBMS.</a:t>
            </a:r>
          </a:p>
          <a:p>
            <a:pPr marL="609600" indent="-609600" eaLnBrk="1" hangingPunct="1">
              <a:lnSpc>
                <a:spcPct val="90000"/>
              </a:lnSpc>
              <a:buClr>
                <a:srgbClr val="000000"/>
              </a:buClr>
              <a:buFont typeface="Wingdings" pitchFamily="2" charset="2"/>
              <a:buAutoNum type="arabicPeriod"/>
            </a:pPr>
            <a:r>
              <a:rPr lang="en-US" altLang="en-US" sz="2500" smtClean="0"/>
              <a:t>Local DBMS at remote site processes request.</a:t>
            </a:r>
          </a:p>
          <a:p>
            <a:pPr marL="609600" indent="-609600" eaLnBrk="1" hangingPunct="1">
              <a:lnSpc>
                <a:spcPct val="90000"/>
              </a:lnSpc>
              <a:buClr>
                <a:srgbClr val="000000"/>
              </a:buClr>
              <a:buFont typeface="Wingdings" pitchFamily="2" charset="2"/>
              <a:buAutoNum type="arabicPeriod"/>
            </a:pPr>
            <a:r>
              <a:rPr lang="en-US" altLang="en-US" sz="2500" smtClean="0"/>
              <a:t>Local DBMS at remote site sends results to distributed DBMS at remote site.</a:t>
            </a:r>
          </a:p>
          <a:p>
            <a:pPr marL="609600" indent="-609600" eaLnBrk="1" hangingPunct="1">
              <a:lnSpc>
                <a:spcPct val="90000"/>
              </a:lnSpc>
              <a:buClr>
                <a:srgbClr val="000000"/>
              </a:buClr>
              <a:buFont typeface="Wingdings" pitchFamily="2" charset="2"/>
              <a:buAutoNum type="arabicPeriod"/>
            </a:pPr>
            <a:r>
              <a:rPr lang="en-US" altLang="en-US" sz="2500" smtClean="0"/>
              <a:t>Remote distributed DBMS sends results back to originating site.</a:t>
            </a:r>
          </a:p>
          <a:p>
            <a:pPr marL="609600" indent="-609600" eaLnBrk="1" hangingPunct="1">
              <a:lnSpc>
                <a:spcPct val="90000"/>
              </a:lnSpc>
              <a:buClr>
                <a:srgbClr val="000000"/>
              </a:buClr>
              <a:buFont typeface="Wingdings" pitchFamily="2" charset="2"/>
              <a:buAutoNum type="arabicPeriod"/>
            </a:pPr>
            <a:r>
              <a:rPr lang="en-US" altLang="en-US" sz="2500" smtClean="0"/>
              <a:t>Distributed DBMS at originating site sends results to application.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3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7213" y="1438275"/>
            <a:ext cx="8029575"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Text Box 3"/>
          <p:cNvSpPr txBox="1">
            <a:spLocks noChangeArrowheads="1"/>
          </p:cNvSpPr>
          <p:nvPr/>
        </p:nvSpPr>
        <p:spPr bwMode="auto">
          <a:xfrm>
            <a:off x="762000" y="381000"/>
            <a:ext cx="7315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rPr>
              <a:t>Figure </a:t>
            </a:r>
            <a:r>
              <a:rPr lang="en-US" altLang="en-US" sz="2400" dirty="0" smtClean="0">
                <a:solidFill>
                  <a:srgbClr val="000000"/>
                </a:solidFill>
              </a:rPr>
              <a:t>13-10 </a:t>
            </a:r>
            <a:r>
              <a:rPr lang="en-US" altLang="en-US" sz="2400" dirty="0">
                <a:solidFill>
                  <a:srgbClr val="000000"/>
                </a:solidFill>
              </a:rPr>
              <a:t>Distributed DBMS architecture (showing global transaction steps)</a:t>
            </a:r>
          </a:p>
        </p:txBody>
      </p:sp>
      <p:sp>
        <p:nvSpPr>
          <p:cNvPr id="44037" name="Text Box 4"/>
          <p:cNvSpPr txBox="1">
            <a:spLocks noChangeArrowheads="1"/>
          </p:cNvSpPr>
          <p:nvPr/>
        </p:nvSpPr>
        <p:spPr bwMode="auto">
          <a:xfrm>
            <a:off x="2819400" y="5273675"/>
            <a:ext cx="3505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rPr>
              <a:t>Global transaction–some data is at remote site(s)</a:t>
            </a:r>
          </a:p>
        </p:txBody>
      </p:sp>
      <p:grpSp>
        <p:nvGrpSpPr>
          <p:cNvPr id="2" name="Group 5"/>
          <p:cNvGrpSpPr>
            <a:grpSpLocks/>
          </p:cNvGrpSpPr>
          <p:nvPr/>
        </p:nvGrpSpPr>
        <p:grpSpPr bwMode="auto">
          <a:xfrm flipH="1">
            <a:off x="1219200" y="3048000"/>
            <a:ext cx="625475" cy="796925"/>
            <a:chOff x="1824" y="1850"/>
            <a:chExt cx="394" cy="502"/>
          </a:xfrm>
        </p:grpSpPr>
        <p:sp>
          <p:nvSpPr>
            <p:cNvPr id="44066" name="Freeform 6"/>
            <p:cNvSpPr>
              <a:spLocks/>
            </p:cNvSpPr>
            <p:nvPr/>
          </p:nvSpPr>
          <p:spPr bwMode="auto">
            <a:xfrm>
              <a:off x="1824" y="1946"/>
              <a:ext cx="240" cy="406"/>
            </a:xfrm>
            <a:custGeom>
              <a:avLst/>
              <a:gdLst>
                <a:gd name="T0" fmla="*/ 0 w 240"/>
                <a:gd name="T1" fmla="*/ 175 h 480"/>
                <a:gd name="T2" fmla="*/ 240 w 240"/>
                <a:gd name="T3" fmla="*/ 70 h 480"/>
                <a:gd name="T4" fmla="*/ 0 w 240"/>
                <a:gd name="T5" fmla="*/ 0 h 480"/>
                <a:gd name="T6" fmla="*/ 0 60000 65536"/>
                <a:gd name="T7" fmla="*/ 0 60000 65536"/>
                <a:gd name="T8" fmla="*/ 0 60000 65536"/>
                <a:gd name="T9" fmla="*/ 0 w 240"/>
                <a:gd name="T10" fmla="*/ 0 h 480"/>
                <a:gd name="T11" fmla="*/ 240 w 240"/>
                <a:gd name="T12" fmla="*/ 480 h 480"/>
              </a:gdLst>
              <a:ahLst/>
              <a:cxnLst>
                <a:cxn ang="T6">
                  <a:pos x="T0" y="T1"/>
                </a:cxn>
                <a:cxn ang="T7">
                  <a:pos x="T2" y="T3"/>
                </a:cxn>
                <a:cxn ang="T8">
                  <a:pos x="T4" y="T5"/>
                </a:cxn>
              </a:cxnLst>
              <a:rect l="T9" t="T10" r="T11" b="T12"/>
              <a:pathLst>
                <a:path w="240" h="480">
                  <a:moveTo>
                    <a:pt x="0" y="480"/>
                  </a:moveTo>
                  <a:cubicBezTo>
                    <a:pt x="120" y="376"/>
                    <a:pt x="240" y="272"/>
                    <a:pt x="240" y="192"/>
                  </a:cubicBezTo>
                  <a:cubicBezTo>
                    <a:pt x="240" y="112"/>
                    <a:pt x="40" y="32"/>
                    <a:pt x="0" y="0"/>
                  </a:cubicBezTo>
                </a:path>
              </a:pathLst>
            </a:custGeom>
            <a:noFill/>
            <a:ln w="12700">
              <a:solidFill>
                <a:srgbClr val="99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4067" name="Text Box 7"/>
            <p:cNvSpPr txBox="1">
              <a:spLocks noChangeArrowheads="1"/>
            </p:cNvSpPr>
            <p:nvPr/>
          </p:nvSpPr>
          <p:spPr bwMode="auto">
            <a:xfrm>
              <a:off x="2006" y="185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latin typeface="Times New Roman" pitchFamily="18" charset="0"/>
                </a:rPr>
                <a:t>1</a:t>
              </a:r>
            </a:p>
          </p:txBody>
        </p:sp>
      </p:grpSp>
      <p:grpSp>
        <p:nvGrpSpPr>
          <p:cNvPr id="3" name="Group 8"/>
          <p:cNvGrpSpPr>
            <a:grpSpLocks/>
          </p:cNvGrpSpPr>
          <p:nvPr/>
        </p:nvGrpSpPr>
        <p:grpSpPr bwMode="auto">
          <a:xfrm flipH="1">
            <a:off x="914400" y="1828800"/>
            <a:ext cx="990600" cy="1219200"/>
            <a:chOff x="1680" y="2773"/>
            <a:chExt cx="624" cy="683"/>
          </a:xfrm>
        </p:grpSpPr>
        <p:sp>
          <p:nvSpPr>
            <p:cNvPr id="44064" name="Freeform 9"/>
            <p:cNvSpPr>
              <a:spLocks/>
            </p:cNvSpPr>
            <p:nvPr/>
          </p:nvSpPr>
          <p:spPr bwMode="auto">
            <a:xfrm>
              <a:off x="1680" y="2816"/>
              <a:ext cx="432" cy="640"/>
            </a:xfrm>
            <a:custGeom>
              <a:avLst/>
              <a:gdLst>
                <a:gd name="T0" fmla="*/ 0 w 240"/>
                <a:gd name="T1" fmla="*/ 28283 h 480"/>
                <a:gd name="T2" fmla="*/ 154285 w 240"/>
                <a:gd name="T3" fmla="*/ 11312 h 480"/>
                <a:gd name="T4" fmla="*/ 0 w 240"/>
                <a:gd name="T5" fmla="*/ 0 h 480"/>
                <a:gd name="T6" fmla="*/ 0 60000 65536"/>
                <a:gd name="T7" fmla="*/ 0 60000 65536"/>
                <a:gd name="T8" fmla="*/ 0 60000 65536"/>
                <a:gd name="T9" fmla="*/ 0 w 240"/>
                <a:gd name="T10" fmla="*/ 0 h 480"/>
                <a:gd name="T11" fmla="*/ 240 w 240"/>
                <a:gd name="T12" fmla="*/ 480 h 480"/>
              </a:gdLst>
              <a:ahLst/>
              <a:cxnLst>
                <a:cxn ang="T6">
                  <a:pos x="T0" y="T1"/>
                </a:cxn>
                <a:cxn ang="T7">
                  <a:pos x="T2" y="T3"/>
                </a:cxn>
                <a:cxn ang="T8">
                  <a:pos x="T4" y="T5"/>
                </a:cxn>
              </a:cxnLst>
              <a:rect l="T9" t="T10" r="T11" b="T12"/>
              <a:pathLst>
                <a:path w="240" h="480">
                  <a:moveTo>
                    <a:pt x="0" y="480"/>
                  </a:moveTo>
                  <a:cubicBezTo>
                    <a:pt x="120" y="376"/>
                    <a:pt x="240" y="272"/>
                    <a:pt x="240" y="192"/>
                  </a:cubicBezTo>
                  <a:cubicBezTo>
                    <a:pt x="240" y="112"/>
                    <a:pt x="40" y="32"/>
                    <a:pt x="0" y="0"/>
                  </a:cubicBezTo>
                </a:path>
              </a:pathLst>
            </a:custGeom>
            <a:noFill/>
            <a:ln w="12700">
              <a:solidFill>
                <a:srgbClr val="990000"/>
              </a:solidFill>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4065" name="Text Box 10"/>
            <p:cNvSpPr txBox="1">
              <a:spLocks noChangeArrowheads="1"/>
            </p:cNvSpPr>
            <p:nvPr/>
          </p:nvSpPr>
          <p:spPr bwMode="auto">
            <a:xfrm>
              <a:off x="2092" y="277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latin typeface="Times New Roman" pitchFamily="18" charset="0"/>
                </a:rPr>
                <a:t>2</a:t>
              </a:r>
            </a:p>
          </p:txBody>
        </p:sp>
      </p:grpSp>
      <p:grpSp>
        <p:nvGrpSpPr>
          <p:cNvPr id="4" name="Group 11"/>
          <p:cNvGrpSpPr>
            <a:grpSpLocks/>
          </p:cNvGrpSpPr>
          <p:nvPr/>
        </p:nvGrpSpPr>
        <p:grpSpPr bwMode="auto">
          <a:xfrm>
            <a:off x="5638800" y="3352800"/>
            <a:ext cx="762000" cy="1219200"/>
            <a:chOff x="576" y="1920"/>
            <a:chExt cx="480" cy="768"/>
          </a:xfrm>
        </p:grpSpPr>
        <p:sp>
          <p:nvSpPr>
            <p:cNvPr id="44062" name="Freeform 12"/>
            <p:cNvSpPr>
              <a:spLocks/>
            </p:cNvSpPr>
            <p:nvPr/>
          </p:nvSpPr>
          <p:spPr bwMode="auto">
            <a:xfrm flipH="1" flipV="1">
              <a:off x="768" y="1920"/>
              <a:ext cx="288" cy="624"/>
            </a:xfrm>
            <a:custGeom>
              <a:avLst/>
              <a:gdLst>
                <a:gd name="T0" fmla="*/ 0 w 240"/>
                <a:gd name="T1" fmla="*/ 17597 h 480"/>
                <a:gd name="T2" fmla="*/ 718 w 240"/>
                <a:gd name="T3" fmla="*/ 7037 h 480"/>
                <a:gd name="T4" fmla="*/ 0 w 240"/>
                <a:gd name="T5" fmla="*/ 0 h 480"/>
                <a:gd name="T6" fmla="*/ 0 60000 65536"/>
                <a:gd name="T7" fmla="*/ 0 60000 65536"/>
                <a:gd name="T8" fmla="*/ 0 60000 65536"/>
                <a:gd name="T9" fmla="*/ 0 w 240"/>
                <a:gd name="T10" fmla="*/ 0 h 480"/>
                <a:gd name="T11" fmla="*/ 240 w 240"/>
                <a:gd name="T12" fmla="*/ 480 h 480"/>
              </a:gdLst>
              <a:ahLst/>
              <a:cxnLst>
                <a:cxn ang="T6">
                  <a:pos x="T0" y="T1"/>
                </a:cxn>
                <a:cxn ang="T7">
                  <a:pos x="T2" y="T3"/>
                </a:cxn>
                <a:cxn ang="T8">
                  <a:pos x="T4" y="T5"/>
                </a:cxn>
              </a:cxnLst>
              <a:rect l="T9" t="T10" r="T11" b="T12"/>
              <a:pathLst>
                <a:path w="240" h="480">
                  <a:moveTo>
                    <a:pt x="0" y="480"/>
                  </a:moveTo>
                  <a:cubicBezTo>
                    <a:pt x="120" y="376"/>
                    <a:pt x="240" y="272"/>
                    <a:pt x="240" y="192"/>
                  </a:cubicBezTo>
                  <a:cubicBezTo>
                    <a:pt x="240" y="112"/>
                    <a:pt x="40" y="32"/>
                    <a:pt x="0" y="0"/>
                  </a:cubicBezTo>
                </a:path>
              </a:pathLst>
            </a:custGeom>
            <a:noFill/>
            <a:ln w="12700">
              <a:solidFill>
                <a:srgbClr val="99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4063" name="Text Box 13"/>
            <p:cNvSpPr txBox="1">
              <a:spLocks noChangeArrowheads="1"/>
            </p:cNvSpPr>
            <p:nvPr/>
          </p:nvSpPr>
          <p:spPr bwMode="auto">
            <a:xfrm>
              <a:off x="576" y="240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latin typeface="Times New Roman" pitchFamily="18" charset="0"/>
                </a:rPr>
                <a:t>4</a:t>
              </a:r>
            </a:p>
          </p:txBody>
        </p:sp>
      </p:grpSp>
      <p:grpSp>
        <p:nvGrpSpPr>
          <p:cNvPr id="5" name="Group 14"/>
          <p:cNvGrpSpPr>
            <a:grpSpLocks/>
          </p:cNvGrpSpPr>
          <p:nvPr/>
        </p:nvGrpSpPr>
        <p:grpSpPr bwMode="auto">
          <a:xfrm>
            <a:off x="7315200" y="4283075"/>
            <a:ext cx="1174750" cy="1127125"/>
            <a:chOff x="1632" y="2688"/>
            <a:chExt cx="740" cy="710"/>
          </a:xfrm>
        </p:grpSpPr>
        <p:sp>
          <p:nvSpPr>
            <p:cNvPr id="44060" name="Freeform 15"/>
            <p:cNvSpPr>
              <a:spLocks/>
            </p:cNvSpPr>
            <p:nvPr/>
          </p:nvSpPr>
          <p:spPr bwMode="auto">
            <a:xfrm>
              <a:off x="1632" y="2688"/>
              <a:ext cx="480" cy="710"/>
            </a:xfrm>
            <a:custGeom>
              <a:avLst/>
              <a:gdLst>
                <a:gd name="T0" fmla="*/ 0 w 240"/>
                <a:gd name="T1" fmla="*/ 52726 h 480"/>
                <a:gd name="T2" fmla="*/ 290304 w 240"/>
                <a:gd name="T3" fmla="*/ 21087 h 480"/>
                <a:gd name="T4" fmla="*/ 0 w 240"/>
                <a:gd name="T5" fmla="*/ 0 h 480"/>
                <a:gd name="T6" fmla="*/ 0 60000 65536"/>
                <a:gd name="T7" fmla="*/ 0 60000 65536"/>
                <a:gd name="T8" fmla="*/ 0 60000 65536"/>
                <a:gd name="T9" fmla="*/ 0 w 240"/>
                <a:gd name="T10" fmla="*/ 0 h 480"/>
                <a:gd name="T11" fmla="*/ 240 w 240"/>
                <a:gd name="T12" fmla="*/ 480 h 480"/>
              </a:gdLst>
              <a:ahLst/>
              <a:cxnLst>
                <a:cxn ang="T6">
                  <a:pos x="T0" y="T1"/>
                </a:cxn>
                <a:cxn ang="T7">
                  <a:pos x="T2" y="T3"/>
                </a:cxn>
                <a:cxn ang="T8">
                  <a:pos x="T4" y="T5"/>
                </a:cxn>
              </a:cxnLst>
              <a:rect l="T9" t="T10" r="T11" b="T12"/>
              <a:pathLst>
                <a:path w="240" h="480">
                  <a:moveTo>
                    <a:pt x="0" y="480"/>
                  </a:moveTo>
                  <a:cubicBezTo>
                    <a:pt x="120" y="376"/>
                    <a:pt x="240" y="272"/>
                    <a:pt x="240" y="192"/>
                  </a:cubicBezTo>
                  <a:cubicBezTo>
                    <a:pt x="240" y="112"/>
                    <a:pt x="40" y="32"/>
                    <a:pt x="0" y="0"/>
                  </a:cubicBezTo>
                </a:path>
              </a:pathLst>
            </a:custGeom>
            <a:noFill/>
            <a:ln w="12700">
              <a:solidFill>
                <a:srgbClr val="990000"/>
              </a:solidFill>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4061" name="Text Box 16"/>
            <p:cNvSpPr txBox="1">
              <a:spLocks noChangeArrowheads="1"/>
            </p:cNvSpPr>
            <p:nvPr/>
          </p:nvSpPr>
          <p:spPr bwMode="auto">
            <a:xfrm>
              <a:off x="2160" y="28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latin typeface="Times New Roman" pitchFamily="18" charset="0"/>
                </a:rPr>
                <a:t>5</a:t>
              </a:r>
            </a:p>
          </p:txBody>
        </p:sp>
      </p:grpSp>
      <p:grpSp>
        <p:nvGrpSpPr>
          <p:cNvPr id="6" name="Group 17"/>
          <p:cNvGrpSpPr>
            <a:grpSpLocks/>
          </p:cNvGrpSpPr>
          <p:nvPr/>
        </p:nvGrpSpPr>
        <p:grpSpPr bwMode="auto">
          <a:xfrm>
            <a:off x="7315200" y="2971800"/>
            <a:ext cx="685800" cy="1235075"/>
            <a:chOff x="4656" y="1862"/>
            <a:chExt cx="432" cy="778"/>
          </a:xfrm>
        </p:grpSpPr>
        <p:sp>
          <p:nvSpPr>
            <p:cNvPr id="44058" name="Freeform 18"/>
            <p:cNvSpPr>
              <a:spLocks/>
            </p:cNvSpPr>
            <p:nvPr/>
          </p:nvSpPr>
          <p:spPr bwMode="auto">
            <a:xfrm>
              <a:off x="4656" y="1958"/>
              <a:ext cx="432" cy="682"/>
            </a:xfrm>
            <a:custGeom>
              <a:avLst/>
              <a:gdLst>
                <a:gd name="T0" fmla="*/ 0 w 240"/>
                <a:gd name="T1" fmla="*/ 41414 h 480"/>
                <a:gd name="T2" fmla="*/ 154285 w 240"/>
                <a:gd name="T3" fmla="*/ 16563 h 480"/>
                <a:gd name="T4" fmla="*/ 0 w 240"/>
                <a:gd name="T5" fmla="*/ 0 h 480"/>
                <a:gd name="T6" fmla="*/ 0 60000 65536"/>
                <a:gd name="T7" fmla="*/ 0 60000 65536"/>
                <a:gd name="T8" fmla="*/ 0 60000 65536"/>
                <a:gd name="T9" fmla="*/ 0 w 240"/>
                <a:gd name="T10" fmla="*/ 0 h 480"/>
                <a:gd name="T11" fmla="*/ 240 w 240"/>
                <a:gd name="T12" fmla="*/ 480 h 480"/>
              </a:gdLst>
              <a:ahLst/>
              <a:cxnLst>
                <a:cxn ang="T6">
                  <a:pos x="T0" y="T1"/>
                </a:cxn>
                <a:cxn ang="T7">
                  <a:pos x="T2" y="T3"/>
                </a:cxn>
                <a:cxn ang="T8">
                  <a:pos x="T4" y="T5"/>
                </a:cxn>
              </a:cxnLst>
              <a:rect l="T9" t="T10" r="T11" b="T12"/>
              <a:pathLst>
                <a:path w="240" h="480">
                  <a:moveTo>
                    <a:pt x="0" y="480"/>
                  </a:moveTo>
                  <a:cubicBezTo>
                    <a:pt x="120" y="376"/>
                    <a:pt x="240" y="272"/>
                    <a:pt x="240" y="192"/>
                  </a:cubicBezTo>
                  <a:cubicBezTo>
                    <a:pt x="240" y="112"/>
                    <a:pt x="40" y="32"/>
                    <a:pt x="0" y="0"/>
                  </a:cubicBezTo>
                </a:path>
              </a:pathLst>
            </a:custGeom>
            <a:noFill/>
            <a:ln w="12700">
              <a:solidFill>
                <a:srgbClr val="990000"/>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4059" name="Text Box 19"/>
            <p:cNvSpPr txBox="1">
              <a:spLocks noChangeArrowheads="1"/>
            </p:cNvSpPr>
            <p:nvPr/>
          </p:nvSpPr>
          <p:spPr bwMode="auto">
            <a:xfrm>
              <a:off x="4848" y="186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latin typeface="Times New Roman" pitchFamily="18" charset="0"/>
                </a:rPr>
                <a:t>6</a:t>
              </a:r>
            </a:p>
          </p:txBody>
        </p:sp>
      </p:grpSp>
      <p:grpSp>
        <p:nvGrpSpPr>
          <p:cNvPr id="7" name="Group 20"/>
          <p:cNvGrpSpPr>
            <a:grpSpLocks/>
          </p:cNvGrpSpPr>
          <p:nvPr/>
        </p:nvGrpSpPr>
        <p:grpSpPr bwMode="auto">
          <a:xfrm>
            <a:off x="2743200" y="2590800"/>
            <a:ext cx="3657600" cy="533400"/>
            <a:chOff x="1824" y="1536"/>
            <a:chExt cx="2304" cy="336"/>
          </a:xfrm>
        </p:grpSpPr>
        <p:grpSp>
          <p:nvGrpSpPr>
            <p:cNvPr id="44053" name="Group 21"/>
            <p:cNvGrpSpPr>
              <a:grpSpLocks/>
            </p:cNvGrpSpPr>
            <p:nvPr/>
          </p:nvGrpSpPr>
          <p:grpSpPr bwMode="auto">
            <a:xfrm>
              <a:off x="1824" y="1776"/>
              <a:ext cx="2304" cy="96"/>
              <a:chOff x="1584" y="3936"/>
              <a:chExt cx="2304" cy="144"/>
            </a:xfrm>
          </p:grpSpPr>
          <p:sp>
            <p:nvSpPr>
              <p:cNvPr id="44055" name="Line 22"/>
              <p:cNvSpPr>
                <a:spLocks noChangeShapeType="1"/>
              </p:cNvSpPr>
              <p:nvPr/>
            </p:nvSpPr>
            <p:spPr bwMode="auto">
              <a:xfrm>
                <a:off x="1584" y="3936"/>
                <a:ext cx="912"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056" name="Line 23"/>
              <p:cNvSpPr>
                <a:spLocks noChangeShapeType="1"/>
              </p:cNvSpPr>
              <p:nvPr/>
            </p:nvSpPr>
            <p:spPr bwMode="auto">
              <a:xfrm flipH="1">
                <a:off x="2304" y="3936"/>
                <a:ext cx="192" cy="144"/>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057" name="Line 24"/>
              <p:cNvSpPr>
                <a:spLocks noChangeShapeType="1"/>
              </p:cNvSpPr>
              <p:nvPr/>
            </p:nvSpPr>
            <p:spPr bwMode="auto">
              <a:xfrm>
                <a:off x="2304" y="4080"/>
                <a:ext cx="1584" cy="0"/>
              </a:xfrm>
              <a:prstGeom prst="line">
                <a:avLst/>
              </a:prstGeom>
              <a:noFill/>
              <a:ln w="12700">
                <a:solidFill>
                  <a:srgbClr val="99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sp>
          <p:nvSpPr>
            <p:cNvPr id="44054" name="Text Box 25"/>
            <p:cNvSpPr txBox="1">
              <a:spLocks noChangeArrowheads="1"/>
            </p:cNvSpPr>
            <p:nvPr/>
          </p:nvSpPr>
          <p:spPr bwMode="auto">
            <a:xfrm>
              <a:off x="2140" y="15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latin typeface="Times New Roman" pitchFamily="18" charset="0"/>
                </a:rPr>
                <a:t>3</a:t>
              </a:r>
            </a:p>
          </p:txBody>
        </p:sp>
      </p:grpSp>
      <p:grpSp>
        <p:nvGrpSpPr>
          <p:cNvPr id="9" name="Group 26"/>
          <p:cNvGrpSpPr>
            <a:grpSpLocks/>
          </p:cNvGrpSpPr>
          <p:nvPr/>
        </p:nvGrpSpPr>
        <p:grpSpPr bwMode="auto">
          <a:xfrm>
            <a:off x="2590800" y="3200400"/>
            <a:ext cx="3657600" cy="457200"/>
            <a:chOff x="1584" y="1968"/>
            <a:chExt cx="2304" cy="288"/>
          </a:xfrm>
        </p:grpSpPr>
        <p:grpSp>
          <p:nvGrpSpPr>
            <p:cNvPr id="44048" name="Group 27"/>
            <p:cNvGrpSpPr>
              <a:grpSpLocks/>
            </p:cNvGrpSpPr>
            <p:nvPr/>
          </p:nvGrpSpPr>
          <p:grpSpPr bwMode="auto">
            <a:xfrm rot="10800000">
              <a:off x="1584" y="1968"/>
              <a:ext cx="2304" cy="96"/>
              <a:chOff x="1584" y="3936"/>
              <a:chExt cx="2304" cy="144"/>
            </a:xfrm>
          </p:grpSpPr>
          <p:sp>
            <p:nvSpPr>
              <p:cNvPr id="44050" name="Line 28"/>
              <p:cNvSpPr>
                <a:spLocks noChangeShapeType="1"/>
              </p:cNvSpPr>
              <p:nvPr/>
            </p:nvSpPr>
            <p:spPr bwMode="auto">
              <a:xfrm>
                <a:off x="1584" y="3936"/>
                <a:ext cx="912"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051" name="Line 29"/>
              <p:cNvSpPr>
                <a:spLocks noChangeShapeType="1"/>
              </p:cNvSpPr>
              <p:nvPr/>
            </p:nvSpPr>
            <p:spPr bwMode="auto">
              <a:xfrm flipH="1">
                <a:off x="2304" y="3936"/>
                <a:ext cx="192" cy="144"/>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052" name="Line 30"/>
              <p:cNvSpPr>
                <a:spLocks noChangeShapeType="1"/>
              </p:cNvSpPr>
              <p:nvPr/>
            </p:nvSpPr>
            <p:spPr bwMode="auto">
              <a:xfrm>
                <a:off x="2304" y="4080"/>
                <a:ext cx="1584" cy="0"/>
              </a:xfrm>
              <a:prstGeom prst="line">
                <a:avLst/>
              </a:prstGeom>
              <a:noFill/>
              <a:ln w="12700">
                <a:solidFill>
                  <a:srgbClr val="99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sp>
          <p:nvSpPr>
            <p:cNvPr id="44049" name="Text Box 31"/>
            <p:cNvSpPr txBox="1">
              <a:spLocks noChangeArrowheads="1"/>
            </p:cNvSpPr>
            <p:nvPr/>
          </p:nvSpPr>
          <p:spPr bwMode="auto">
            <a:xfrm>
              <a:off x="2736" y="19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latin typeface="Times New Roman" pitchFamily="18" charset="0"/>
                </a:rPr>
                <a:t>7</a:t>
              </a:r>
            </a:p>
          </p:txBody>
        </p:sp>
      </p:grpSp>
      <p:grpSp>
        <p:nvGrpSpPr>
          <p:cNvPr id="11" name="Group 32"/>
          <p:cNvGrpSpPr>
            <a:grpSpLocks/>
          </p:cNvGrpSpPr>
          <p:nvPr/>
        </p:nvGrpSpPr>
        <p:grpSpPr bwMode="auto">
          <a:xfrm>
            <a:off x="2590800" y="3352800"/>
            <a:ext cx="876300" cy="914400"/>
            <a:chOff x="1584" y="2016"/>
            <a:chExt cx="552" cy="576"/>
          </a:xfrm>
        </p:grpSpPr>
        <p:sp>
          <p:nvSpPr>
            <p:cNvPr id="44046" name="Freeform 33"/>
            <p:cNvSpPr>
              <a:spLocks/>
            </p:cNvSpPr>
            <p:nvPr/>
          </p:nvSpPr>
          <p:spPr bwMode="auto">
            <a:xfrm>
              <a:off x="1584" y="2016"/>
              <a:ext cx="552" cy="336"/>
            </a:xfrm>
            <a:custGeom>
              <a:avLst/>
              <a:gdLst>
                <a:gd name="T0" fmla="*/ 144 w 552"/>
                <a:gd name="T1" fmla="*/ 0 h 336"/>
                <a:gd name="T2" fmla="*/ 528 w 552"/>
                <a:gd name="T3" fmla="*/ 240 h 336"/>
                <a:gd name="T4" fmla="*/ 0 w 552"/>
                <a:gd name="T5" fmla="*/ 336 h 336"/>
                <a:gd name="T6" fmla="*/ 0 60000 65536"/>
                <a:gd name="T7" fmla="*/ 0 60000 65536"/>
                <a:gd name="T8" fmla="*/ 0 60000 65536"/>
                <a:gd name="T9" fmla="*/ 0 w 552"/>
                <a:gd name="T10" fmla="*/ 0 h 336"/>
                <a:gd name="T11" fmla="*/ 552 w 552"/>
                <a:gd name="T12" fmla="*/ 336 h 336"/>
              </a:gdLst>
              <a:ahLst/>
              <a:cxnLst>
                <a:cxn ang="T6">
                  <a:pos x="T0" y="T1"/>
                </a:cxn>
                <a:cxn ang="T7">
                  <a:pos x="T2" y="T3"/>
                </a:cxn>
                <a:cxn ang="T8">
                  <a:pos x="T4" y="T5"/>
                </a:cxn>
              </a:cxnLst>
              <a:rect l="T9" t="T10" r="T11" b="T12"/>
              <a:pathLst>
                <a:path w="552" h="336">
                  <a:moveTo>
                    <a:pt x="144" y="0"/>
                  </a:moveTo>
                  <a:cubicBezTo>
                    <a:pt x="348" y="92"/>
                    <a:pt x="552" y="184"/>
                    <a:pt x="528" y="240"/>
                  </a:cubicBezTo>
                  <a:cubicBezTo>
                    <a:pt x="504" y="296"/>
                    <a:pt x="88" y="320"/>
                    <a:pt x="0" y="336"/>
                  </a:cubicBezTo>
                </a:path>
              </a:pathLst>
            </a:custGeom>
            <a:noFill/>
            <a:ln w="12700">
              <a:solidFill>
                <a:srgbClr val="99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4047" name="Text Box 34"/>
            <p:cNvSpPr txBox="1">
              <a:spLocks noChangeArrowheads="1"/>
            </p:cNvSpPr>
            <p:nvPr/>
          </p:nvSpPr>
          <p:spPr bwMode="auto">
            <a:xfrm>
              <a:off x="1776" y="230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latin typeface="Times New Roman" pitchFamily="18" charset="0"/>
                </a:rPr>
                <a:t>8</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animClr clrSpc="rgb" dir="cw">
                                      <p:cBhvr override="childStyle">
                                        <p:cTn dur="1" fill="hold" display="0" masterRel="nextClick" afterEffect="1"/>
                                        <p:tgtEl>
                                          <p:spTgt spid="2"/>
                                        </p:tgtEl>
                                        <p:attrNameLst>
                                          <p:attrName>ppt_c</p:attrName>
                                        </p:attrNameLst>
                                      </p:cBhvr>
                                      <p:to>
                                        <a:schemeClr val="accent1"/>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accent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chemeClr val="accent1"/>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subTnLst>
                                    <p:animClr clrSpc="rgb" dir="cw">
                                      <p:cBhvr override="childStyle">
                                        <p:cTn dur="1" fill="hold" display="0" masterRel="nextClick" afterEffect="1"/>
                                        <p:tgtEl>
                                          <p:spTgt spid="5"/>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accent1"/>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9"/>
                                        </p:tgtEl>
                                        <p:attrNameLst>
                                          <p:attrName>style.visibility</p:attrName>
                                        </p:attrNameLst>
                                      </p:cBhvr>
                                      <p:to>
                                        <p:strVal val="visible"/>
                                      </p:to>
                                    </p:set>
                                  </p:childTnLst>
                                  <p:subTnLst>
                                    <p:animClr clrSpc="rgb" dir="cw">
                                      <p:cBhvr override="childStyle">
                                        <p:cTn dur="1" fill="hold" display="0" masterRel="nextClick" afterEffect="1"/>
                                        <p:tgtEl>
                                          <p:spTgt spid="9"/>
                                        </p:tgtEl>
                                        <p:attrNameLst>
                                          <p:attrName>ppt_c</p:attrName>
                                        </p:attrNameLst>
                                      </p:cBhvr>
                                      <p:to>
                                        <a:schemeClr val="accent1"/>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1"/>
                                        </p:tgtEl>
                                        <p:attrNameLst>
                                          <p:attrName>style.visibility</p:attrName>
                                        </p:attrNameLst>
                                      </p:cBhvr>
                                      <p:to>
                                        <p:strVal val="visible"/>
                                      </p:to>
                                    </p:set>
                                  </p:childTnLst>
                                  <p:subTnLst>
                                    <p:animClr clrSpc="rgb" dir="cw">
                                      <p:cBhvr override="childStyle">
                                        <p:cTn dur="1" fill="hold" display="0" masterRel="nextClick" afterEffect="1"/>
                                        <p:tgtEl>
                                          <p:spTgt spid="11"/>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a:xfrm>
            <a:off x="685800" y="457200"/>
            <a:ext cx="7772400" cy="1143000"/>
          </a:xfrm>
        </p:spPr>
        <p:txBody>
          <a:bodyPr>
            <a:noAutofit/>
          </a:bodyPr>
          <a:lstStyle/>
          <a:p>
            <a:pPr eaLnBrk="1" fontAlgn="auto" hangingPunct="1">
              <a:spcAft>
                <a:spcPts val="0"/>
              </a:spcAft>
              <a:defRPr/>
            </a:pPr>
            <a:r>
              <a:rPr dirty="0" smtClean="0"/>
              <a:t>Distributed DBMS</a:t>
            </a:r>
            <a:br>
              <a:rPr dirty="0" smtClean="0"/>
            </a:br>
            <a:r>
              <a:rPr dirty="0" smtClean="0"/>
              <a:t>Transparency Objectives</a:t>
            </a:r>
          </a:p>
        </p:txBody>
      </p:sp>
      <p:sp>
        <p:nvSpPr>
          <p:cNvPr id="45059" name="Rectangle 3"/>
          <p:cNvSpPr>
            <a:spLocks noGrp="1" noChangeArrowheads="1"/>
          </p:cNvSpPr>
          <p:nvPr>
            <p:ph idx="1"/>
          </p:nvPr>
        </p:nvSpPr>
        <p:spPr>
          <a:xfrm>
            <a:off x="76200" y="1600200"/>
            <a:ext cx="8991600" cy="4800600"/>
          </a:xfrm>
        </p:spPr>
        <p:txBody>
          <a:bodyPr/>
          <a:lstStyle/>
          <a:p>
            <a:pPr eaLnBrk="1" hangingPunct="1"/>
            <a:r>
              <a:rPr lang="en-US" altLang="en-US" sz="2800" smtClean="0"/>
              <a:t>Location Transparency</a:t>
            </a:r>
          </a:p>
          <a:p>
            <a:pPr lvl="1" eaLnBrk="1" hangingPunct="1"/>
            <a:r>
              <a:rPr lang="en-US" altLang="en-US" sz="2400" smtClean="0"/>
              <a:t>User/application does not need to know where data resides</a:t>
            </a:r>
          </a:p>
          <a:p>
            <a:pPr eaLnBrk="1" hangingPunct="1"/>
            <a:r>
              <a:rPr lang="en-US" altLang="en-US" sz="2800" smtClean="0"/>
              <a:t>Replication Transparency</a:t>
            </a:r>
          </a:p>
          <a:p>
            <a:pPr lvl="1" eaLnBrk="1" hangingPunct="1"/>
            <a:r>
              <a:rPr lang="en-US" altLang="en-US" sz="2400" smtClean="0"/>
              <a:t>User/application does not need to know about duplication</a:t>
            </a:r>
          </a:p>
          <a:p>
            <a:pPr eaLnBrk="1" hangingPunct="1"/>
            <a:r>
              <a:rPr lang="en-US" altLang="en-US" sz="2800" smtClean="0"/>
              <a:t>Failure Transparency</a:t>
            </a:r>
          </a:p>
          <a:p>
            <a:pPr lvl="1" eaLnBrk="1" hangingPunct="1"/>
            <a:r>
              <a:rPr lang="en-US" altLang="en-US" sz="2400" smtClean="0"/>
              <a:t>Either all or none of the actions of a transaction are committed</a:t>
            </a:r>
          </a:p>
          <a:p>
            <a:pPr lvl="1" eaLnBrk="1" hangingPunct="1"/>
            <a:r>
              <a:rPr lang="en-US" altLang="en-US" sz="2400" smtClean="0"/>
              <a:t>Each site has a transaction manager</a:t>
            </a:r>
          </a:p>
          <a:p>
            <a:pPr lvl="2" eaLnBrk="1" hangingPunct="1"/>
            <a:r>
              <a:rPr lang="en-US" altLang="en-US" smtClean="0"/>
              <a:t>Logs transactions and before and after images</a:t>
            </a:r>
          </a:p>
          <a:p>
            <a:pPr lvl="2" eaLnBrk="1" hangingPunct="1"/>
            <a:r>
              <a:rPr lang="en-US" altLang="en-US" smtClean="0"/>
              <a:t>Concurrency control scheme to ensure data integrity</a:t>
            </a:r>
          </a:p>
          <a:p>
            <a:pPr lvl="1" eaLnBrk="1" hangingPunct="1"/>
            <a:r>
              <a:rPr lang="en-US" altLang="en-US" sz="2400" smtClean="0"/>
              <a:t>Requires special </a:t>
            </a:r>
            <a:r>
              <a:rPr lang="en-US" altLang="en-US" sz="2400" i="1" smtClean="0"/>
              <a:t>commit protocol</a:t>
            </a:r>
          </a:p>
          <a:p>
            <a:pPr lvl="1" eaLnBrk="1" hangingPunct="1"/>
            <a:endParaRPr lang="en-US" altLang="en-US" sz="24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a:xfrm>
            <a:off x="457200" y="381000"/>
            <a:ext cx="8229600" cy="914400"/>
          </a:xfrm>
        </p:spPr>
        <p:txBody>
          <a:bodyPr/>
          <a:lstStyle/>
          <a:p>
            <a:pPr eaLnBrk="1" fontAlgn="auto" hangingPunct="1">
              <a:spcAft>
                <a:spcPts val="0"/>
              </a:spcAft>
              <a:defRPr/>
            </a:pPr>
            <a:r>
              <a:rPr dirty="0" smtClean="0"/>
              <a:t>Two-Phase Commit</a:t>
            </a:r>
          </a:p>
        </p:txBody>
      </p:sp>
      <p:sp>
        <p:nvSpPr>
          <p:cNvPr id="46083" name="Rectangle 3"/>
          <p:cNvSpPr>
            <a:spLocks noGrp="1" noChangeArrowheads="1"/>
          </p:cNvSpPr>
          <p:nvPr>
            <p:ph idx="1"/>
          </p:nvPr>
        </p:nvSpPr>
        <p:spPr>
          <a:xfrm>
            <a:off x="228600" y="1676400"/>
            <a:ext cx="8229600" cy="4114800"/>
          </a:xfrm>
        </p:spPr>
        <p:txBody>
          <a:bodyPr/>
          <a:lstStyle/>
          <a:p>
            <a:pPr eaLnBrk="1" hangingPunct="1">
              <a:lnSpc>
                <a:spcPct val="90000"/>
              </a:lnSpc>
            </a:pPr>
            <a:r>
              <a:rPr lang="en-US" altLang="en-US" sz="3600" b="1" i="1" dirty="0" smtClean="0"/>
              <a:t>Prepare Phase</a:t>
            </a:r>
          </a:p>
          <a:p>
            <a:pPr lvl="1" eaLnBrk="1" hangingPunct="1"/>
            <a:r>
              <a:rPr lang="en-US" altLang="en-US" dirty="0" smtClean="0"/>
              <a:t>A message is broadcast to every participating site, asking whether that site is willing to commit its portion of the transaction at that site. Each site returns an “OK” or “not OK” message. </a:t>
            </a:r>
          </a:p>
          <a:p>
            <a:pPr lvl="1" eaLnBrk="1" hangingPunct="1"/>
            <a:r>
              <a:rPr lang="en-US" altLang="en-US" dirty="0" smtClean="0"/>
              <a:t>An “OK” says that the remote site promises to allow the initiating request to govern the transaction at the remote database.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a:xfrm>
            <a:off x="457200" y="304800"/>
            <a:ext cx="8229600" cy="990600"/>
          </a:xfrm>
        </p:spPr>
        <p:txBody>
          <a:bodyPr/>
          <a:lstStyle/>
          <a:p>
            <a:pPr eaLnBrk="1" fontAlgn="auto" hangingPunct="1">
              <a:spcAft>
                <a:spcPts val="0"/>
              </a:spcAft>
              <a:defRPr/>
            </a:pPr>
            <a:r>
              <a:rPr dirty="0" smtClean="0"/>
              <a:t>Two-Phase Commit (cont.)</a:t>
            </a:r>
          </a:p>
        </p:txBody>
      </p:sp>
      <p:sp>
        <p:nvSpPr>
          <p:cNvPr id="47107" name="Rectangle 3"/>
          <p:cNvSpPr>
            <a:spLocks noGrp="1" noChangeArrowheads="1"/>
          </p:cNvSpPr>
          <p:nvPr>
            <p:ph idx="1"/>
          </p:nvPr>
        </p:nvSpPr>
        <p:spPr>
          <a:xfrm>
            <a:off x="228600" y="1295400"/>
            <a:ext cx="8763000" cy="4114800"/>
          </a:xfrm>
        </p:spPr>
        <p:txBody>
          <a:bodyPr/>
          <a:lstStyle/>
          <a:p>
            <a:pPr eaLnBrk="1" hangingPunct="1"/>
            <a:r>
              <a:rPr lang="en-US" altLang="en-US" sz="3000" b="1" i="1" dirty="0" smtClean="0"/>
              <a:t>Commit Phase</a:t>
            </a:r>
          </a:p>
          <a:p>
            <a:pPr lvl="1" eaLnBrk="1" hangingPunct="1"/>
            <a:r>
              <a:rPr lang="en-US" altLang="en-US" sz="2600" dirty="0" smtClean="0"/>
              <a:t>The originating site collects the messages from all sites. </a:t>
            </a:r>
          </a:p>
          <a:p>
            <a:pPr lvl="1" eaLnBrk="1" hangingPunct="1"/>
            <a:r>
              <a:rPr lang="en-US" altLang="en-US" sz="2600" dirty="0" smtClean="0"/>
              <a:t>If all are “OK,” it broadcasts a message to all sites to commit the portion of the transaction handled at each site. </a:t>
            </a:r>
          </a:p>
          <a:p>
            <a:pPr lvl="1" eaLnBrk="1" hangingPunct="1"/>
            <a:r>
              <a:rPr lang="en-US" altLang="en-US" sz="2600" dirty="0" smtClean="0"/>
              <a:t>If one or more responses are “not OK,” it broadcasts a message to all sites to abort the transaction. </a:t>
            </a:r>
          </a:p>
          <a:p>
            <a:pPr lvl="1" eaLnBrk="1" hangingPunct="1"/>
            <a:r>
              <a:rPr lang="en-US" altLang="en-US" sz="2600" dirty="0" smtClean="0"/>
              <a:t>If the transaction fails during the commit phase it is in limbo. </a:t>
            </a:r>
          </a:p>
          <a:p>
            <a:pPr lvl="1" eaLnBrk="1" hangingPunct="1"/>
            <a:r>
              <a:rPr lang="en-US" altLang="en-US" sz="2600" dirty="0" smtClean="0"/>
              <a:t>A limbo transaction can be identified by a timeout or polling.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xfrm>
            <a:off x="381000" y="381000"/>
            <a:ext cx="7772400" cy="838200"/>
          </a:xfrm>
        </p:spPr>
        <p:txBody>
          <a:bodyPr/>
          <a:lstStyle/>
          <a:p>
            <a:pPr eaLnBrk="1" fontAlgn="auto" hangingPunct="1">
              <a:spcAft>
                <a:spcPts val="0"/>
              </a:spcAft>
              <a:defRPr/>
            </a:pPr>
            <a:r>
              <a:rPr dirty="0" smtClean="0"/>
              <a:t>Concurrency Control</a:t>
            </a:r>
          </a:p>
        </p:txBody>
      </p:sp>
      <p:sp>
        <p:nvSpPr>
          <p:cNvPr id="48131" name="Rectangle 3"/>
          <p:cNvSpPr>
            <a:spLocks noGrp="1" noChangeArrowheads="1"/>
          </p:cNvSpPr>
          <p:nvPr>
            <p:ph idx="1"/>
          </p:nvPr>
        </p:nvSpPr>
        <p:spPr>
          <a:xfrm>
            <a:off x="457200" y="1295400"/>
            <a:ext cx="8534400" cy="4114800"/>
          </a:xfrm>
        </p:spPr>
        <p:txBody>
          <a:bodyPr/>
          <a:lstStyle/>
          <a:p>
            <a:pPr eaLnBrk="1" hangingPunct="1">
              <a:buFont typeface="Wingdings" pitchFamily="2" charset="2"/>
              <a:buNone/>
            </a:pPr>
            <a:r>
              <a:rPr lang="en-US" altLang="en-US" smtClean="0"/>
              <a:t>Concurrency Transparency</a:t>
            </a:r>
          </a:p>
          <a:p>
            <a:pPr lvl="1" eaLnBrk="1" hangingPunct="1"/>
            <a:r>
              <a:rPr lang="en-US" altLang="en-US" smtClean="0"/>
              <a:t>Design goal for distributed database</a:t>
            </a:r>
          </a:p>
          <a:p>
            <a:pPr lvl="1" eaLnBrk="1" hangingPunct="1"/>
            <a:r>
              <a:rPr lang="en-US" altLang="en-US" smtClean="0"/>
              <a:t>Appearance of serial transactions, even though simultaneous transactions are occurring</a:t>
            </a:r>
          </a:p>
          <a:p>
            <a:pPr eaLnBrk="1" hangingPunct="1"/>
            <a:r>
              <a:rPr lang="en-US" altLang="en-US" smtClean="0"/>
              <a:t>Time stamping</a:t>
            </a:r>
          </a:p>
          <a:p>
            <a:pPr lvl="1" eaLnBrk="1" hangingPunct="1"/>
            <a:r>
              <a:rPr lang="en-US" altLang="en-US" smtClean="0"/>
              <a:t>Concurrency control mechanism</a:t>
            </a:r>
          </a:p>
          <a:p>
            <a:pPr lvl="1" eaLnBrk="1" hangingPunct="1"/>
            <a:r>
              <a:rPr lang="en-US" altLang="en-US" smtClean="0"/>
              <a:t>Assign globally unique timestamp to each transaction</a:t>
            </a:r>
          </a:p>
          <a:p>
            <a:pPr lvl="1" eaLnBrk="1" hangingPunct="1"/>
            <a:r>
              <a:rPr lang="en-US" altLang="en-US" smtClean="0"/>
              <a:t>Alternative to locks in distributed databases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457200" y="304800"/>
            <a:ext cx="8229600" cy="914400"/>
          </a:xfrm>
        </p:spPr>
        <p:txBody>
          <a:bodyPr/>
          <a:lstStyle/>
          <a:p>
            <a:pPr eaLnBrk="1" fontAlgn="auto" hangingPunct="1">
              <a:spcAft>
                <a:spcPts val="0"/>
              </a:spcAft>
              <a:defRPr/>
            </a:pPr>
            <a:r>
              <a:rPr dirty="0" smtClean="0"/>
              <a:t>Query Optimization</a:t>
            </a:r>
          </a:p>
        </p:txBody>
      </p:sp>
      <p:sp>
        <p:nvSpPr>
          <p:cNvPr id="49155" name="Rectangle 3"/>
          <p:cNvSpPr>
            <a:spLocks noGrp="1" noChangeArrowheads="1"/>
          </p:cNvSpPr>
          <p:nvPr>
            <p:ph idx="1"/>
          </p:nvPr>
        </p:nvSpPr>
        <p:spPr>
          <a:xfrm>
            <a:off x="457200" y="1295400"/>
            <a:ext cx="8382000" cy="4953000"/>
          </a:xfrm>
        </p:spPr>
        <p:txBody>
          <a:bodyPr/>
          <a:lstStyle/>
          <a:p>
            <a:pPr marL="609600" indent="-609600" eaLnBrk="1" hangingPunct="1">
              <a:lnSpc>
                <a:spcPct val="90000"/>
              </a:lnSpc>
            </a:pPr>
            <a:r>
              <a:rPr lang="en-US" altLang="en-US" sz="2800" dirty="0" smtClean="0"/>
              <a:t>Query optimization plan: for a multi-site join the distributed DBMS must decide where to access the data and how to proceed with the join.  Three step process:</a:t>
            </a:r>
          </a:p>
          <a:p>
            <a:pPr marL="609600" indent="-609600" eaLnBrk="1" hangingPunct="1">
              <a:lnSpc>
                <a:spcPct val="90000"/>
              </a:lnSpc>
            </a:pPr>
            <a:endParaRPr lang="en-US" altLang="en-US" sz="2800" dirty="0" smtClean="0"/>
          </a:p>
          <a:p>
            <a:pPr marL="990600" lvl="1" indent="-533400" eaLnBrk="1" hangingPunct="1">
              <a:lnSpc>
                <a:spcPct val="90000"/>
              </a:lnSpc>
              <a:buSzPct val="80000"/>
              <a:buFontTx/>
              <a:buAutoNum type="arabicPeriod"/>
            </a:pPr>
            <a:r>
              <a:rPr lang="en-US" altLang="en-US" b="1" i="1" dirty="0" smtClean="0"/>
              <a:t>Query decomposition</a:t>
            </a:r>
          </a:p>
          <a:p>
            <a:pPr marL="990600" lvl="1" indent="-533400" eaLnBrk="1" hangingPunct="1">
              <a:lnSpc>
                <a:spcPct val="90000"/>
              </a:lnSpc>
              <a:buSzPct val="80000"/>
              <a:buFontTx/>
              <a:buAutoNum type="arabicPeriod"/>
            </a:pPr>
            <a:r>
              <a:rPr lang="en-US" altLang="en-US" b="1" i="1" dirty="0" smtClean="0"/>
              <a:t>Data localization</a:t>
            </a:r>
          </a:p>
          <a:p>
            <a:pPr marL="990600" lvl="1" indent="-533400" eaLnBrk="1" hangingPunct="1">
              <a:lnSpc>
                <a:spcPct val="90000"/>
              </a:lnSpc>
              <a:buSzPct val="80000"/>
              <a:buFontTx/>
              <a:buAutoNum type="arabicPeriod"/>
            </a:pPr>
            <a:r>
              <a:rPr lang="en-US" altLang="en-US" b="1" i="1" dirty="0" smtClean="0"/>
              <a:t>Global optimization</a:t>
            </a:r>
            <a:endParaRPr lang="en-US" altLang="en-US" dirty="0" smtClean="0"/>
          </a:p>
          <a:p>
            <a:pPr marL="609600" indent="-609600" eaLnBrk="1" hangingPunct="1">
              <a:lnSpc>
                <a:spcPct val="90000"/>
              </a:lnSpc>
            </a:pPr>
            <a:endParaRPr lang="en-US" altLang="en-US" sz="2800" dirty="0" smtClean="0"/>
          </a:p>
          <a:p>
            <a:pPr marL="609600" indent="-609600" eaLnBrk="1" hangingPunct="1">
              <a:lnSpc>
                <a:spcPct val="90000"/>
              </a:lnSpc>
            </a:pPr>
            <a:r>
              <a:rPr lang="en-US" altLang="en-US" sz="2800" dirty="0" smtClean="0"/>
              <a:t>Semijoin operation: only the joining attribute of the query is sent from one site to the other, rather than all selected attributes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a:xfrm>
            <a:off x="381000" y="609600"/>
            <a:ext cx="8686800" cy="838200"/>
          </a:xfrm>
        </p:spPr>
        <p:txBody>
          <a:bodyPr>
            <a:noAutofit/>
          </a:bodyPr>
          <a:lstStyle/>
          <a:p>
            <a:pPr eaLnBrk="1" fontAlgn="auto" hangingPunct="1">
              <a:spcAft>
                <a:spcPts val="0"/>
              </a:spcAft>
              <a:defRPr/>
            </a:pPr>
            <a:r>
              <a:rPr dirty="0" smtClean="0"/>
              <a:t>Business Reasons for</a:t>
            </a:r>
            <a:br>
              <a:rPr dirty="0" smtClean="0"/>
            </a:br>
            <a:r>
              <a:rPr dirty="0" smtClean="0"/>
              <a:t>Distributed Database</a:t>
            </a:r>
          </a:p>
        </p:txBody>
      </p:sp>
      <p:sp>
        <p:nvSpPr>
          <p:cNvPr id="13315" name="Rectangle 3"/>
          <p:cNvSpPr>
            <a:spLocks noGrp="1" noChangeArrowheads="1"/>
          </p:cNvSpPr>
          <p:nvPr>
            <p:ph idx="1"/>
          </p:nvPr>
        </p:nvSpPr>
        <p:spPr>
          <a:xfrm>
            <a:off x="304800" y="1646238"/>
            <a:ext cx="8686800" cy="4525962"/>
          </a:xfrm>
        </p:spPr>
        <p:txBody>
          <a:bodyPr/>
          <a:lstStyle/>
          <a:p>
            <a:pPr eaLnBrk="1" hangingPunct="1"/>
            <a:r>
              <a:rPr lang="en-US" altLang="en-US" sz="3600" smtClean="0"/>
              <a:t>Business unit autonomy and distribution</a:t>
            </a:r>
          </a:p>
          <a:p>
            <a:pPr eaLnBrk="1" hangingPunct="1"/>
            <a:r>
              <a:rPr lang="en-US" altLang="en-US" sz="3600" smtClean="0"/>
              <a:t>Data sharing</a:t>
            </a:r>
          </a:p>
          <a:p>
            <a:pPr eaLnBrk="1" hangingPunct="1"/>
            <a:r>
              <a:rPr lang="en-US" altLang="en-US" sz="3600" smtClean="0"/>
              <a:t>Data communication reliability and costs</a:t>
            </a:r>
          </a:p>
          <a:p>
            <a:pPr eaLnBrk="1" hangingPunct="1"/>
            <a:r>
              <a:rPr lang="en-US" altLang="en-US" sz="3600" smtClean="0"/>
              <a:t>Multiple application vendors</a:t>
            </a:r>
          </a:p>
          <a:p>
            <a:pPr eaLnBrk="1" hangingPunct="1"/>
            <a:r>
              <a:rPr lang="en-US" altLang="en-US" sz="3600" smtClean="0"/>
              <a:t>Database recovery</a:t>
            </a:r>
          </a:p>
          <a:p>
            <a:pPr eaLnBrk="1" hangingPunct="1"/>
            <a:r>
              <a:rPr lang="en-US" altLang="en-US" sz="3600" smtClean="0"/>
              <a:t>Transaction and analytic processing</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a:xfrm>
            <a:off x="381000" y="381000"/>
            <a:ext cx="8686800" cy="838200"/>
          </a:xfrm>
        </p:spPr>
        <p:txBody>
          <a:bodyPr/>
          <a:lstStyle/>
          <a:p>
            <a:pPr eaLnBrk="1" fontAlgn="auto" hangingPunct="1">
              <a:spcAft>
                <a:spcPts val="0"/>
              </a:spcAft>
              <a:defRPr/>
            </a:pPr>
            <a:r>
              <a:rPr dirty="0" smtClean="0"/>
              <a:t>Evolution of Distributed DBMS</a:t>
            </a:r>
          </a:p>
        </p:txBody>
      </p:sp>
      <p:sp>
        <p:nvSpPr>
          <p:cNvPr id="50179" name="Rectangle 3"/>
          <p:cNvSpPr>
            <a:spLocks noGrp="1" noChangeArrowheads="1"/>
          </p:cNvSpPr>
          <p:nvPr>
            <p:ph idx="1"/>
          </p:nvPr>
        </p:nvSpPr>
        <p:spPr>
          <a:xfrm>
            <a:off x="152400" y="1600200"/>
            <a:ext cx="8839200" cy="4114800"/>
          </a:xfrm>
        </p:spPr>
        <p:txBody>
          <a:bodyPr/>
          <a:lstStyle/>
          <a:p>
            <a:pPr eaLnBrk="1" hangingPunct="1"/>
            <a:r>
              <a:rPr lang="en-US" altLang="en-US" sz="3800" smtClean="0"/>
              <a:t>“Unit of Work”–All of a transaction’s steps</a:t>
            </a:r>
          </a:p>
          <a:p>
            <a:pPr eaLnBrk="1" hangingPunct="1"/>
            <a:r>
              <a:rPr lang="en-US" altLang="en-US" sz="3800" smtClean="0"/>
              <a:t>Remote Unit of Work</a:t>
            </a:r>
          </a:p>
          <a:p>
            <a:pPr lvl="1" eaLnBrk="1" hangingPunct="1"/>
            <a:r>
              <a:rPr lang="en-US" altLang="en-US" sz="3200" smtClean="0"/>
              <a:t>SQL statements originated at one location can be executed as a single unit of work on a single remote DBMS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normAutofit/>
          </a:bodyPr>
          <a:lstStyle/>
          <a:p>
            <a:pPr eaLnBrk="1" fontAlgn="auto" hangingPunct="1">
              <a:spcAft>
                <a:spcPts val="0"/>
              </a:spcAft>
              <a:defRPr/>
            </a:pPr>
            <a:r>
              <a:rPr dirty="0" smtClean="0"/>
              <a:t>Evolution of Distributed DBMS (cont.)</a:t>
            </a:r>
          </a:p>
        </p:txBody>
      </p:sp>
      <p:sp>
        <p:nvSpPr>
          <p:cNvPr id="51203" name="Rectangle 3"/>
          <p:cNvSpPr>
            <a:spLocks noGrp="1" noChangeArrowheads="1"/>
          </p:cNvSpPr>
          <p:nvPr>
            <p:ph idx="1"/>
          </p:nvPr>
        </p:nvSpPr>
        <p:spPr>
          <a:xfrm>
            <a:off x="609600" y="1371600"/>
            <a:ext cx="7772400" cy="4114800"/>
          </a:xfrm>
        </p:spPr>
        <p:txBody>
          <a:bodyPr/>
          <a:lstStyle/>
          <a:p>
            <a:pPr eaLnBrk="1" hangingPunct="1">
              <a:lnSpc>
                <a:spcPct val="90000"/>
              </a:lnSpc>
            </a:pPr>
            <a:r>
              <a:rPr lang="en-US" altLang="en-US" smtClean="0"/>
              <a:t>Distributed Unit of Work</a:t>
            </a:r>
          </a:p>
          <a:p>
            <a:pPr lvl="1" eaLnBrk="1" hangingPunct="1">
              <a:lnSpc>
                <a:spcPct val="90000"/>
              </a:lnSpc>
            </a:pPr>
            <a:r>
              <a:rPr lang="en-US" altLang="en-US" smtClean="0"/>
              <a:t>Different statements in a unit of work may refer to different remote sites</a:t>
            </a:r>
          </a:p>
          <a:p>
            <a:pPr lvl="1" eaLnBrk="1" hangingPunct="1">
              <a:lnSpc>
                <a:spcPct val="90000"/>
              </a:lnSpc>
            </a:pPr>
            <a:r>
              <a:rPr lang="en-US" altLang="en-US" smtClean="0"/>
              <a:t>All databases in a single SQL statement must be at a single site</a:t>
            </a:r>
          </a:p>
          <a:p>
            <a:pPr eaLnBrk="1" hangingPunct="1">
              <a:lnSpc>
                <a:spcPct val="90000"/>
              </a:lnSpc>
            </a:pPr>
            <a:r>
              <a:rPr lang="en-US" altLang="en-US" smtClean="0"/>
              <a:t>Distributed Request</a:t>
            </a:r>
          </a:p>
          <a:p>
            <a:pPr lvl="1" eaLnBrk="1" hangingPunct="1">
              <a:lnSpc>
                <a:spcPct val="90000"/>
              </a:lnSpc>
            </a:pPr>
            <a:r>
              <a:rPr lang="en-US" altLang="en-US" smtClean="0"/>
              <a:t>A single SQL statement may refer to tables in more than one remote site</a:t>
            </a:r>
          </a:p>
          <a:p>
            <a:pPr lvl="1" eaLnBrk="1" hangingPunct="1">
              <a:lnSpc>
                <a:spcPct val="90000"/>
              </a:lnSpc>
            </a:pPr>
            <a:r>
              <a:rPr lang="en-US" altLang="en-US" smtClean="0"/>
              <a:t>May not support replication transparency or failure transparency</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3250" name="Picture 4"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42900" y="971550"/>
            <a:ext cx="8423275" cy="2747963"/>
          </a:xfrm>
          <a:prstGeom prst="rect">
            <a:avLst/>
          </a:prstGeom>
          <a:solidFill>
            <a:schemeClr val="hlink"/>
          </a:solidFill>
          <a:ln w="9525">
            <a:solidFill>
              <a:schemeClr val="bg1"/>
            </a:solid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381000" y="236538"/>
            <a:ext cx="8382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dirty="0">
                <a:solidFill>
                  <a:srgbClr val="000000"/>
                </a:solidFill>
              </a:rPr>
              <a:t>Figure </a:t>
            </a:r>
            <a:r>
              <a:rPr lang="en-US" altLang="en-US" sz="2400" dirty="0" smtClean="0">
                <a:solidFill>
                  <a:srgbClr val="000000"/>
                </a:solidFill>
              </a:rPr>
              <a:t>13-1 </a:t>
            </a:r>
            <a:r>
              <a:rPr lang="en-US" altLang="en-US" sz="2400" dirty="0">
                <a:solidFill>
                  <a:srgbClr val="000000"/>
                </a:solidFill>
              </a:rPr>
              <a:t>Distributed database environments (based on Bell and Grimson, 1992)</a:t>
            </a:r>
          </a:p>
        </p:txBody>
      </p:sp>
      <p:pic>
        <p:nvPicPr>
          <p:cNvPr id="14340"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19200"/>
            <a:ext cx="8534400" cy="452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a:xfrm>
            <a:off x="685800" y="228600"/>
            <a:ext cx="7772400" cy="1143000"/>
          </a:xfrm>
        </p:spPr>
        <p:txBody>
          <a:bodyPr/>
          <a:lstStyle/>
          <a:p>
            <a:pPr eaLnBrk="1" fontAlgn="auto" hangingPunct="1">
              <a:spcAft>
                <a:spcPts val="0"/>
              </a:spcAft>
              <a:defRPr/>
            </a:pPr>
            <a:r>
              <a:rPr dirty="0" smtClean="0"/>
              <a:t>Distributed Database Options</a:t>
            </a:r>
          </a:p>
        </p:txBody>
      </p:sp>
      <p:sp>
        <p:nvSpPr>
          <p:cNvPr id="15363" name="Rectangle 3"/>
          <p:cNvSpPr>
            <a:spLocks noGrp="1" noChangeArrowheads="1"/>
          </p:cNvSpPr>
          <p:nvPr>
            <p:ph idx="1"/>
          </p:nvPr>
        </p:nvSpPr>
        <p:spPr>
          <a:xfrm>
            <a:off x="457200" y="1295400"/>
            <a:ext cx="8077200" cy="4800600"/>
          </a:xfrm>
        </p:spPr>
        <p:txBody>
          <a:bodyPr/>
          <a:lstStyle/>
          <a:p>
            <a:pPr eaLnBrk="1" hangingPunct="1">
              <a:lnSpc>
                <a:spcPct val="80000"/>
              </a:lnSpc>
            </a:pPr>
            <a:r>
              <a:rPr lang="en-US" altLang="en-US" smtClean="0"/>
              <a:t>Homogeneous–same DBMS at each node</a:t>
            </a:r>
          </a:p>
          <a:p>
            <a:pPr lvl="1" eaLnBrk="1" hangingPunct="1">
              <a:lnSpc>
                <a:spcPct val="80000"/>
              </a:lnSpc>
            </a:pPr>
            <a:r>
              <a:rPr lang="en-US" altLang="en-US" smtClean="0"/>
              <a:t>Autonomous–independent DBMSs</a:t>
            </a:r>
          </a:p>
          <a:p>
            <a:pPr lvl="1" eaLnBrk="1" hangingPunct="1">
              <a:lnSpc>
                <a:spcPct val="80000"/>
              </a:lnSpc>
            </a:pPr>
            <a:r>
              <a:rPr lang="en-US" altLang="en-US" smtClean="0"/>
              <a:t>Non-autonomous–central, coordinating DBMS</a:t>
            </a:r>
          </a:p>
          <a:p>
            <a:pPr lvl="1" eaLnBrk="1" hangingPunct="1">
              <a:lnSpc>
                <a:spcPct val="80000"/>
              </a:lnSpc>
            </a:pPr>
            <a:r>
              <a:rPr lang="en-US" altLang="en-US" smtClean="0"/>
              <a:t>Easy to manage, difficult to enforce</a:t>
            </a:r>
          </a:p>
          <a:p>
            <a:pPr eaLnBrk="1" hangingPunct="1">
              <a:lnSpc>
                <a:spcPct val="80000"/>
              </a:lnSpc>
            </a:pPr>
            <a:r>
              <a:rPr lang="en-US" altLang="en-US" smtClean="0"/>
              <a:t>Heterogeneous–different DBMSs at different nodes</a:t>
            </a:r>
          </a:p>
          <a:p>
            <a:pPr lvl="1" eaLnBrk="1" hangingPunct="1">
              <a:lnSpc>
                <a:spcPct val="80000"/>
              </a:lnSpc>
            </a:pPr>
            <a:r>
              <a:rPr lang="en-US" altLang="en-US" smtClean="0"/>
              <a:t>Systems–with full or partial DBMS functionality</a:t>
            </a:r>
          </a:p>
          <a:p>
            <a:pPr lvl="1" eaLnBrk="1" hangingPunct="1">
              <a:lnSpc>
                <a:spcPct val="80000"/>
              </a:lnSpc>
            </a:pPr>
            <a:r>
              <a:rPr lang="en-US" altLang="en-US" smtClean="0"/>
              <a:t>Gateways–simple paths are created to other databases without the benefits of one logical database</a:t>
            </a:r>
          </a:p>
          <a:p>
            <a:pPr lvl="1" eaLnBrk="1" hangingPunct="1">
              <a:lnSpc>
                <a:spcPct val="80000"/>
              </a:lnSpc>
            </a:pPr>
            <a:r>
              <a:rPr lang="en-US" altLang="en-US" smtClean="0"/>
              <a:t>Difficult to manage, preferred by independent organizations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381000" y="228600"/>
            <a:ext cx="8458200" cy="1143000"/>
          </a:xfrm>
        </p:spPr>
        <p:txBody>
          <a:bodyPr>
            <a:normAutofit/>
          </a:bodyPr>
          <a:lstStyle/>
          <a:p>
            <a:pPr eaLnBrk="1" fontAlgn="auto" hangingPunct="1">
              <a:spcAft>
                <a:spcPts val="0"/>
              </a:spcAft>
              <a:defRPr/>
            </a:pPr>
            <a:r>
              <a:rPr dirty="0" smtClean="0"/>
              <a:t>Distributed Database Options (cont.)</a:t>
            </a:r>
          </a:p>
        </p:txBody>
      </p:sp>
      <p:sp>
        <p:nvSpPr>
          <p:cNvPr id="16387" name="Rectangle 3"/>
          <p:cNvSpPr>
            <a:spLocks noGrp="1" noChangeArrowheads="1"/>
          </p:cNvSpPr>
          <p:nvPr>
            <p:ph idx="1"/>
          </p:nvPr>
        </p:nvSpPr>
        <p:spPr>
          <a:xfrm>
            <a:off x="0" y="1143000"/>
            <a:ext cx="8991600" cy="5715000"/>
          </a:xfrm>
        </p:spPr>
        <p:txBody>
          <a:bodyPr/>
          <a:lstStyle/>
          <a:p>
            <a:pPr eaLnBrk="1" hangingPunct="1"/>
            <a:r>
              <a:rPr lang="en-US" altLang="en-US" b="1" dirty="0" smtClean="0"/>
              <a:t>Systems (Heterogeneous)</a:t>
            </a:r>
            <a:r>
              <a:rPr lang="en-US" altLang="en-US" dirty="0" smtClean="0"/>
              <a:t>–supports some or all functionality of one logical database</a:t>
            </a:r>
          </a:p>
          <a:p>
            <a:pPr lvl="1" eaLnBrk="1" hangingPunct="1"/>
            <a:r>
              <a:rPr lang="en-US" altLang="en-US" dirty="0" smtClean="0"/>
              <a:t>Full DBMS Functionality–all distributed DB functions</a:t>
            </a:r>
          </a:p>
          <a:p>
            <a:pPr lvl="1" eaLnBrk="1" hangingPunct="1"/>
            <a:r>
              <a:rPr lang="en-US" altLang="en-US" dirty="0" smtClean="0"/>
              <a:t>Partial-multidatabase–some distributed DB functions</a:t>
            </a:r>
          </a:p>
          <a:p>
            <a:pPr lvl="2" eaLnBrk="1" hangingPunct="1"/>
            <a:r>
              <a:rPr lang="en-US" altLang="en-US" sz="2800" dirty="0" smtClean="0"/>
              <a:t>Federated–supports local databases for unique data requests</a:t>
            </a:r>
          </a:p>
          <a:p>
            <a:pPr lvl="3" eaLnBrk="1" hangingPunct="1"/>
            <a:r>
              <a:rPr lang="en-US" altLang="en-US" sz="2400" dirty="0" smtClean="0"/>
              <a:t>Loose Integration–local databases have own schemas</a:t>
            </a:r>
          </a:p>
          <a:p>
            <a:pPr lvl="3" eaLnBrk="1" hangingPunct="1"/>
            <a:r>
              <a:rPr lang="en-US" altLang="en-US" sz="2400" dirty="0" smtClean="0"/>
              <a:t>Tight Integration–local databases use common schema</a:t>
            </a:r>
          </a:p>
          <a:p>
            <a:pPr lvl="2" eaLnBrk="1" hangingPunct="1"/>
            <a:r>
              <a:rPr lang="en-US" altLang="en-US" sz="2800" dirty="0" smtClean="0"/>
              <a:t>Un-federated–requires all access to go through a central, coordinating module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a:xfrm>
            <a:off x="381000" y="457200"/>
            <a:ext cx="8686800" cy="838200"/>
          </a:xfrm>
        </p:spPr>
        <p:txBody>
          <a:bodyPr>
            <a:normAutofit/>
          </a:bodyPr>
          <a:lstStyle/>
          <a:p>
            <a:pPr eaLnBrk="1" fontAlgn="auto" hangingPunct="1">
              <a:spcAft>
                <a:spcPts val="0"/>
              </a:spcAft>
              <a:defRPr/>
            </a:pPr>
            <a:r>
              <a:rPr dirty="0" smtClean="0"/>
              <a:t>Homogeneous, Non-Autonomous Database</a:t>
            </a:r>
          </a:p>
        </p:txBody>
      </p:sp>
      <p:sp>
        <p:nvSpPr>
          <p:cNvPr id="17411" name="Rectangle 3"/>
          <p:cNvSpPr>
            <a:spLocks noGrp="1" noChangeArrowheads="1"/>
          </p:cNvSpPr>
          <p:nvPr>
            <p:ph idx="1"/>
          </p:nvPr>
        </p:nvSpPr>
        <p:spPr>
          <a:xfrm>
            <a:off x="304800" y="1570038"/>
            <a:ext cx="8686800" cy="4525962"/>
          </a:xfrm>
        </p:spPr>
        <p:txBody>
          <a:bodyPr/>
          <a:lstStyle/>
          <a:p>
            <a:pPr eaLnBrk="1" hangingPunct="1"/>
            <a:r>
              <a:rPr lang="en-US" altLang="en-US" sz="3600" smtClean="0"/>
              <a:t>Data is distributed across all the nodes</a:t>
            </a:r>
          </a:p>
          <a:p>
            <a:pPr eaLnBrk="1" hangingPunct="1"/>
            <a:r>
              <a:rPr lang="en-US" altLang="en-US" sz="3600" smtClean="0"/>
              <a:t>Same DBMS at each node</a:t>
            </a:r>
          </a:p>
          <a:p>
            <a:pPr eaLnBrk="1" hangingPunct="1"/>
            <a:r>
              <a:rPr lang="en-US" altLang="en-US" sz="3600" smtClean="0"/>
              <a:t>All data is managed by the distributed DBMS (no exclusively local data)</a:t>
            </a:r>
          </a:p>
          <a:p>
            <a:pPr eaLnBrk="1" hangingPunct="1"/>
            <a:r>
              <a:rPr lang="en-US" altLang="en-US" sz="3600" smtClean="0"/>
              <a:t>All access is through one, global schema</a:t>
            </a:r>
          </a:p>
          <a:p>
            <a:pPr eaLnBrk="1" hangingPunct="1"/>
            <a:r>
              <a:rPr lang="en-US" altLang="en-US" sz="3600" smtClean="0"/>
              <a:t>The global schema is the </a:t>
            </a:r>
            <a:r>
              <a:rPr lang="en-US" altLang="en-US" sz="3600" i="1" smtClean="0"/>
              <a:t>union</a:t>
            </a:r>
            <a:r>
              <a:rPr lang="en-US" altLang="en-US" sz="3600" smtClean="0"/>
              <a:t> of all the local schema</a:t>
            </a:r>
          </a:p>
          <a:p>
            <a:pPr eaLnBrk="1" hangingPunct="1"/>
            <a:endParaRPr lang="en-US" altLang="en-US" sz="3600" smtClean="0"/>
          </a:p>
          <a:p>
            <a:pPr eaLnBrk="1" hangingPunct="1"/>
            <a:endParaRPr lang="en-US" altLang="en-US" sz="36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76275" y="1057275"/>
            <a:ext cx="7553325" cy="4981980"/>
          </a:xfrm>
          <a:prstGeom prst="rect">
            <a:avLst/>
          </a:prstGeom>
        </p:spPr>
      </p:pic>
      <p:grpSp>
        <p:nvGrpSpPr>
          <p:cNvPr id="18436" name="Group 3"/>
          <p:cNvGrpSpPr>
            <a:grpSpLocks/>
          </p:cNvGrpSpPr>
          <p:nvPr/>
        </p:nvGrpSpPr>
        <p:grpSpPr bwMode="auto">
          <a:xfrm>
            <a:off x="760413" y="3462338"/>
            <a:ext cx="7316787" cy="1490662"/>
            <a:chOff x="470" y="2277"/>
            <a:chExt cx="4906" cy="939"/>
          </a:xfrm>
        </p:grpSpPr>
        <p:sp>
          <p:nvSpPr>
            <p:cNvPr id="18439" name="Rectangle 4"/>
            <p:cNvSpPr>
              <a:spLocks noChangeArrowheads="1"/>
            </p:cNvSpPr>
            <p:nvPr/>
          </p:nvSpPr>
          <p:spPr bwMode="auto">
            <a:xfrm>
              <a:off x="528" y="2592"/>
              <a:ext cx="4848" cy="624"/>
            </a:xfrm>
            <a:prstGeom prst="rect">
              <a:avLst/>
            </a:prstGeom>
            <a:noFill/>
            <a:ln w="1905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18440" name="Text Box 5"/>
            <p:cNvSpPr txBox="1">
              <a:spLocks noChangeArrowheads="1"/>
            </p:cNvSpPr>
            <p:nvPr/>
          </p:nvSpPr>
          <p:spPr bwMode="auto">
            <a:xfrm>
              <a:off x="470" y="2277"/>
              <a:ext cx="14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rPr>
                <a:t>Identical DBMSs</a:t>
              </a:r>
            </a:p>
          </p:txBody>
        </p:sp>
      </p:grpSp>
      <p:sp>
        <p:nvSpPr>
          <p:cNvPr id="18437" name="Text Box 6"/>
          <p:cNvSpPr txBox="1">
            <a:spLocks noChangeArrowheads="1"/>
          </p:cNvSpPr>
          <p:nvPr/>
        </p:nvSpPr>
        <p:spPr bwMode="auto">
          <a:xfrm>
            <a:off x="228600" y="381000"/>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sz="2400" dirty="0">
                <a:solidFill>
                  <a:srgbClr val="000000"/>
                </a:solidFill>
              </a:rPr>
              <a:t>Figure </a:t>
            </a:r>
            <a:r>
              <a:rPr lang="en-US" altLang="en-US" sz="2400" dirty="0" smtClean="0">
                <a:solidFill>
                  <a:srgbClr val="000000"/>
                </a:solidFill>
              </a:rPr>
              <a:t>13-2 </a:t>
            </a:r>
            <a:r>
              <a:rPr lang="en-US" altLang="en-US" sz="2400" dirty="0">
                <a:solidFill>
                  <a:srgbClr val="000000"/>
                </a:solidFill>
              </a:rPr>
              <a:t>Homogeneous Distributed Database Environment</a:t>
            </a:r>
          </a:p>
        </p:txBody>
      </p:sp>
      <p:sp>
        <p:nvSpPr>
          <p:cNvPr id="18438" name="Text Box 7"/>
          <p:cNvSpPr txBox="1">
            <a:spLocks noChangeArrowheads="1"/>
          </p:cNvSpPr>
          <p:nvPr/>
        </p:nvSpPr>
        <p:spPr bwMode="auto">
          <a:xfrm>
            <a:off x="685800" y="6019800"/>
            <a:ext cx="655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spcBef>
                <a:spcPct val="50000"/>
              </a:spcBef>
            </a:pPr>
            <a:r>
              <a:rPr lang="en-US" altLang="en-US" sz="1000" b="1" dirty="0">
                <a:solidFill>
                  <a:srgbClr val="000000"/>
                </a:solidFill>
              </a:rPr>
              <a:t>Source</a:t>
            </a:r>
            <a:r>
              <a:rPr lang="en-US" altLang="en-US" sz="1000" dirty="0">
                <a:solidFill>
                  <a:srgbClr val="000000"/>
                </a:solidFill>
              </a:rPr>
              <a:t>: Based on Bell and Grimson, 1992.</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9306</TotalTime>
  <Pages>9</Pages>
  <Words>3265</Words>
  <Application>Microsoft Office PowerPoint</Application>
  <PresentationFormat>On-screen Show (4:3)</PresentationFormat>
  <Paragraphs>321</Paragraphs>
  <Slides>42</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Franklin Gothic Book</vt:lpstr>
      <vt:lpstr>Franklin Gothic Medium</vt:lpstr>
      <vt:lpstr>Tahoma</vt:lpstr>
      <vt:lpstr>Times New Roman</vt:lpstr>
      <vt:lpstr>Wingdings</vt:lpstr>
      <vt:lpstr>Wingdings 2</vt:lpstr>
      <vt:lpstr>1_Trek</vt:lpstr>
      <vt:lpstr>Chapter 13 (Online):  Distributed Databases</vt:lpstr>
      <vt:lpstr>Objectives</vt:lpstr>
      <vt:lpstr>Definitions</vt:lpstr>
      <vt:lpstr>Business Reasons for Distributed Database</vt:lpstr>
      <vt:lpstr>PowerPoint Presentation</vt:lpstr>
      <vt:lpstr>Distributed Database Options</vt:lpstr>
      <vt:lpstr>Distributed Database Options (cont.)</vt:lpstr>
      <vt:lpstr>Homogeneous, Non-Autonomous Database</vt:lpstr>
      <vt:lpstr>PowerPoint Presentation</vt:lpstr>
      <vt:lpstr>Typical Heterogeneous Environment</vt:lpstr>
      <vt:lpstr>PowerPoint Presentation</vt:lpstr>
      <vt:lpstr>Major Objectives</vt:lpstr>
      <vt:lpstr>Significant Trade-Offs</vt:lpstr>
      <vt:lpstr>Advantages of Distributed Database over Centralized Databases</vt:lpstr>
      <vt:lpstr>Disadvantages of Distributed Database Compared to  Centralized Databases</vt:lpstr>
      <vt:lpstr>Options for Distributing a Database</vt:lpstr>
      <vt:lpstr>Data Replication Advantages</vt:lpstr>
      <vt:lpstr>Data Replication Disadvantages</vt:lpstr>
      <vt:lpstr>Types of Data Replication</vt:lpstr>
      <vt:lpstr>Types of Push Replication</vt:lpstr>
      <vt:lpstr>Issues for Data Replication</vt:lpstr>
      <vt:lpstr>Horizontal Partitioning</vt:lpstr>
      <vt:lpstr>Vertical Partitioning</vt:lpstr>
      <vt:lpstr>PowerPoint Presentation</vt:lpstr>
      <vt:lpstr>Five Distributed Database Strategies</vt:lpstr>
      <vt:lpstr>Factors in Choice of Distributed Strategy</vt:lpstr>
      <vt:lpstr>PowerPoint Presentation</vt:lpstr>
      <vt:lpstr>Functions of a Distributed DBMS</vt:lpstr>
      <vt:lpstr>Functions of a Distributed DBMS (cont.)</vt:lpstr>
      <vt:lpstr>PowerPoint Presentation</vt:lpstr>
      <vt:lpstr>Local Transaction Steps</vt:lpstr>
      <vt:lpstr>PowerPoint Presentation</vt:lpstr>
      <vt:lpstr>Global Transaction Steps</vt:lpstr>
      <vt:lpstr>PowerPoint Presentation</vt:lpstr>
      <vt:lpstr>Distributed DBMS Transparency Objectives</vt:lpstr>
      <vt:lpstr>Two-Phase Commit</vt:lpstr>
      <vt:lpstr>Two-Phase Commit (cont.)</vt:lpstr>
      <vt:lpstr>Concurrency Control</vt:lpstr>
      <vt:lpstr>Query Optimization</vt:lpstr>
      <vt:lpstr>Evolution of Distributed DBMS</vt:lpstr>
      <vt:lpstr>Evolution of Distributed DBMS (cont.)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Databases</dc:title>
  <dc:creator>Michel Mitri</dc:creator>
  <cp:lastModifiedBy>Vignone, Olivia</cp:lastModifiedBy>
  <cp:revision>625</cp:revision>
  <cp:lastPrinted>1998-01-19T09:29:56Z</cp:lastPrinted>
  <dcterms:created xsi:type="dcterms:W3CDTF">1998-01-19T10:00:26Z</dcterms:created>
  <dcterms:modified xsi:type="dcterms:W3CDTF">2015-08-04T20:47:37Z</dcterms:modified>
</cp:coreProperties>
</file>