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3" r:id="rId1"/>
  </p:sldMasterIdLst>
  <p:notesMasterIdLst>
    <p:notesMasterId r:id="rId40"/>
  </p:notesMasterIdLst>
  <p:handoutMasterIdLst>
    <p:handoutMasterId r:id="rId41"/>
  </p:handoutMasterIdLst>
  <p:sldIdLst>
    <p:sldId id="256" r:id="rId2"/>
    <p:sldId id="292" r:id="rId3"/>
    <p:sldId id="257" r:id="rId4"/>
    <p:sldId id="258" r:id="rId5"/>
    <p:sldId id="259" r:id="rId6"/>
    <p:sldId id="260" r:id="rId7"/>
    <p:sldId id="261" r:id="rId8"/>
    <p:sldId id="293" r:id="rId9"/>
    <p:sldId id="263" r:id="rId10"/>
    <p:sldId id="264" r:id="rId11"/>
    <p:sldId id="265" r:id="rId12"/>
    <p:sldId id="294" r:id="rId13"/>
    <p:sldId id="267" r:id="rId14"/>
    <p:sldId id="268" r:id="rId15"/>
    <p:sldId id="269" r:id="rId16"/>
    <p:sldId id="270" r:id="rId17"/>
    <p:sldId id="271" r:id="rId18"/>
    <p:sldId id="272" r:id="rId19"/>
    <p:sldId id="273" r:id="rId20"/>
    <p:sldId id="274" r:id="rId21"/>
    <p:sldId id="275" r:id="rId22"/>
    <p:sldId id="295" r:id="rId23"/>
    <p:sldId id="296" r:id="rId24"/>
    <p:sldId id="278" r:id="rId25"/>
    <p:sldId id="279" r:id="rId26"/>
    <p:sldId id="280" r:id="rId27"/>
    <p:sldId id="281" r:id="rId28"/>
    <p:sldId id="282" r:id="rId29"/>
    <p:sldId id="283" r:id="rId30"/>
    <p:sldId id="284" r:id="rId31"/>
    <p:sldId id="285" r:id="rId32"/>
    <p:sldId id="297" r:id="rId33"/>
    <p:sldId id="287" r:id="rId34"/>
    <p:sldId id="288" r:id="rId35"/>
    <p:sldId id="289" r:id="rId36"/>
    <p:sldId id="290" r:id="rId37"/>
    <p:sldId id="291" r:id="rId38"/>
    <p:sldId id="298" r:id="rId3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66FF"/>
    <a:srgbClr val="990000"/>
    <a:srgbClr val="00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3429" autoAdjust="0"/>
  </p:normalViewPr>
  <p:slideViewPr>
    <p:cSldViewPr>
      <p:cViewPr varScale="1">
        <p:scale>
          <a:sx n="27" d="100"/>
          <a:sy n="27" d="100"/>
        </p:scale>
        <p:origin x="17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15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915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521814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139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Operations</a:t>
            </a:r>
            <a:r>
              <a:rPr lang="en-US" altLang="en-US" baseline="0" dirty="0" smtClean="0"/>
              <a:t> are implemented as </a:t>
            </a:r>
            <a:r>
              <a:rPr lang="en-US" altLang="en-US" b="1" baseline="0" dirty="0" smtClean="0"/>
              <a:t>methods</a:t>
            </a:r>
            <a:r>
              <a:rPr lang="en-US" altLang="en-US" baseline="0" dirty="0" smtClean="0"/>
              <a:t> in object oriented programming language. Methods are sometimes called </a:t>
            </a:r>
            <a:r>
              <a:rPr lang="en-US" altLang="en-US" b="1" baseline="0" dirty="0" smtClean="0"/>
              <a:t>functions</a:t>
            </a:r>
            <a:r>
              <a:rPr lang="en-US" altLang="en-US" baseline="0" dirty="0" smtClean="0"/>
              <a:t> or </a:t>
            </a:r>
            <a:r>
              <a:rPr lang="en-US" altLang="en-US" b="1" baseline="0" dirty="0" smtClean="0"/>
              <a:t>procedures</a:t>
            </a:r>
            <a:r>
              <a:rPr lang="en-US" altLang="en-US" baseline="0" dirty="0" smtClean="0"/>
              <a:t>. Functions return values, whereas procedures only do desired behaviors. </a:t>
            </a:r>
          </a:p>
          <a:p>
            <a:pPr eaLnBrk="1" hangingPunct="1"/>
            <a:endParaRPr lang="en-US" altLang="en-US" baseline="0" dirty="0" smtClean="0"/>
          </a:p>
          <a:p>
            <a:pPr eaLnBrk="1" hangingPunct="1"/>
            <a:r>
              <a:rPr lang="en-US" altLang="en-US" baseline="0" dirty="0" smtClean="0"/>
              <a:t>When an object is instantiated, a constructor is invoked to set initial values for the object’s attributes. Query operations are sometimes called “accessors” and update operations are sometimes called “mutators”. </a:t>
            </a:r>
          </a:p>
          <a:p>
            <a:pPr eaLnBrk="1" hangingPunct="1"/>
            <a:endParaRPr lang="en-US" altLang="en-US" baseline="0" dirty="0" smtClean="0"/>
          </a:p>
          <a:p>
            <a:pPr eaLnBrk="1" hangingPunct="1"/>
            <a:r>
              <a:rPr lang="en-US" altLang="en-US" dirty="0" smtClean="0"/>
              <a:t>Most</a:t>
            </a:r>
            <a:r>
              <a:rPr lang="en-US" altLang="en-US" baseline="0" dirty="0" smtClean="0"/>
              <a:t> operations (methods) of a class are applied to a specific instance, but it is also possible to have a method that applies to all the instances of a class.</a:t>
            </a:r>
            <a:endParaRPr lang="en-US" altLang="en-US" dirty="0" smtClean="0"/>
          </a:p>
        </p:txBody>
      </p:sp>
    </p:spTree>
    <p:extLst>
      <p:ext uri="{BB962C8B-B14F-4D97-AF65-F5344CB8AC3E}">
        <p14:creationId xmlns:p14="http://schemas.microsoft.com/office/powerpoint/2010/main" val="17691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Associations in UML are essentially the same thing as relationships in ER. Multiplicity and cardinality are</a:t>
            </a:r>
            <a:r>
              <a:rPr lang="en-US" altLang="en-US" baseline="0" dirty="0" smtClean="0"/>
              <a:t> synonymous.</a:t>
            </a:r>
            <a:endParaRPr lang="en-US" altLang="en-US" dirty="0" smtClean="0"/>
          </a:p>
        </p:txBody>
      </p:sp>
    </p:spTree>
    <p:extLst>
      <p:ext uri="{BB962C8B-B14F-4D97-AF65-F5344CB8AC3E}">
        <p14:creationId xmlns:p14="http://schemas.microsoft.com/office/powerpoint/2010/main" val="281354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Can</a:t>
            </a:r>
            <a:r>
              <a:rPr lang="en-US" altLang="en-US" baseline="0" dirty="0" smtClean="0"/>
              <a:t> you see the similarities between UML “associations” and ER “relationships”? Both have degrees and cardinalities (multiplicities). </a:t>
            </a:r>
            <a:endParaRPr lang="en-US" altLang="en-US" dirty="0" smtClean="0"/>
          </a:p>
        </p:txBody>
      </p:sp>
    </p:spTree>
    <p:extLst>
      <p:ext uri="{BB962C8B-B14F-4D97-AF65-F5344CB8AC3E}">
        <p14:creationId xmlns:p14="http://schemas.microsoft.com/office/powerpoint/2010/main" val="4240491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a:t>
            </a:r>
            <a:r>
              <a:rPr lang="en-US" baseline="0" dirty="0" smtClean="0"/>
              <a:t> we see a UML diagram showing associations between classes, and multiplicities for these associations. The associations can include labels indicating their purpose, and the roles of each class in the association.</a:t>
            </a:r>
            <a:endParaRPr lang="en-US" dirty="0"/>
          </a:p>
        </p:txBody>
      </p:sp>
    </p:spTree>
    <p:extLst>
      <p:ext uri="{BB962C8B-B14F-4D97-AF65-F5344CB8AC3E}">
        <p14:creationId xmlns:p14="http://schemas.microsoft.com/office/powerpoint/2010/main" val="186460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49640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a:t>
            </a:r>
            <a:r>
              <a:rPr lang="en-US" altLang="en-US" baseline="0" dirty="0" smtClean="0"/>
              <a:t> you recall from chapter 2, there was a distinction between diagrams for entity types and diagrams for entity instances. The object diagram in UML is analogous to the entity instance diagram in E-R modeling.</a:t>
            </a:r>
            <a:endParaRPr lang="en-US" altLang="en-US" dirty="0" smtClean="0"/>
          </a:p>
        </p:txBody>
      </p:sp>
    </p:spTree>
    <p:extLst>
      <p:ext uri="{BB962C8B-B14F-4D97-AF65-F5344CB8AC3E}">
        <p14:creationId xmlns:p14="http://schemas.microsoft.com/office/powerpoint/2010/main" val="12784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987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Again, you see so much similarity between the ER model and the UML model. Association</a:t>
            </a:r>
            <a:r>
              <a:rPr lang="en-US" baseline="0" dirty="0" smtClean="0"/>
              <a:t> classes are essentially the same idea as “associative entities”. </a:t>
            </a:r>
            <a:endParaRPr lang="en-US" dirty="0"/>
          </a:p>
        </p:txBody>
      </p:sp>
    </p:spTree>
    <p:extLst>
      <p:ext uri="{BB962C8B-B14F-4D97-AF65-F5344CB8AC3E}">
        <p14:creationId xmlns:p14="http://schemas.microsoft.com/office/powerpoint/2010/main" val="3883617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Mary Jones is registered for MKT 350 and MIS 385 in fall 2010, </a:t>
            </a:r>
            <a:r>
              <a:rPr lang="en-US" smtClean="0"/>
              <a:t>but withdrew from MKT 350. 	</a:t>
            </a:r>
            <a:endParaRPr lang="en-US" dirty="0"/>
          </a:p>
        </p:txBody>
      </p:sp>
    </p:spTree>
    <p:extLst>
      <p:ext uri="{BB962C8B-B14F-4D97-AF65-F5344CB8AC3E}">
        <p14:creationId xmlns:p14="http://schemas.microsoft.com/office/powerpoint/2010/main" val="3869619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1079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For this chapter you are going to see that there are a LOT of similarities between object oriented modeling</a:t>
            </a:r>
            <a:r>
              <a:rPr lang="en-US" altLang="en-US" baseline="0" dirty="0" smtClean="0"/>
              <a:t> and entity relationship modeling. The key distinction between the two is that objects in UML, unlike entities in E-R, include </a:t>
            </a:r>
            <a:r>
              <a:rPr lang="en-US" altLang="en-US" b="1" baseline="0" dirty="0" smtClean="0"/>
              <a:t>behaviors</a:t>
            </a:r>
            <a:r>
              <a:rPr lang="en-US" altLang="en-US" baseline="0" dirty="0" smtClean="0"/>
              <a:t>.</a:t>
            </a:r>
            <a:endParaRPr lang="en-US" altLang="en-US" dirty="0" smtClean="0"/>
          </a:p>
        </p:txBody>
      </p:sp>
    </p:spTree>
    <p:extLst>
      <p:ext uri="{BB962C8B-B14F-4D97-AF65-F5344CB8AC3E}">
        <p14:creationId xmlns:p14="http://schemas.microsoft.com/office/powerpoint/2010/main" val="3512197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Derived attributes are calculated, not stored explicitly</a:t>
            </a:r>
            <a:r>
              <a:rPr lang="en-US" altLang="en-US" baseline="0" dirty="0" smtClean="0"/>
              <a:t> in a variable. When a coder takes a diagram like this and writes the program, the student’s age will be calculated based on the specified formula.</a:t>
            </a:r>
            <a:endParaRPr lang="en-US" altLang="en-US" dirty="0" smtClean="0"/>
          </a:p>
        </p:txBody>
      </p:sp>
    </p:spTree>
    <p:extLst>
      <p:ext uri="{BB962C8B-B14F-4D97-AF65-F5344CB8AC3E}">
        <p14:creationId xmlns:p14="http://schemas.microsoft.com/office/powerpoint/2010/main" val="3946811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341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36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an object oriented system, you can instantiate some classes but not others. Abstract classes are not instantiated, but they do define certain attributes and behaviors</a:t>
            </a:r>
            <a:r>
              <a:rPr lang="en-US" baseline="0" dirty="0" smtClean="0"/>
              <a:t> that are shared across all instantiable subclasses. It’s a useful design construct and used a lot in object oriented languages. </a:t>
            </a:r>
            <a:endParaRPr lang="en-US" dirty="0" smtClean="0"/>
          </a:p>
          <a:p>
            <a:endParaRPr lang="en-US" dirty="0"/>
          </a:p>
        </p:txBody>
      </p:sp>
    </p:spTree>
    <p:extLst>
      <p:ext uri="{BB962C8B-B14F-4D97-AF65-F5344CB8AC3E}">
        <p14:creationId xmlns:p14="http://schemas.microsoft.com/office/powerpoint/2010/main" val="1451722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is</a:t>
            </a:r>
            <a:r>
              <a:rPr lang="en-US" altLang="en-US" baseline="0" dirty="0" smtClean="0"/>
              <a:t> one difference between object-oriented modeling and E-R modeling. The notion of a class-scope attribute is not found in E-R modeling. </a:t>
            </a:r>
          </a:p>
          <a:p>
            <a:pPr eaLnBrk="1" hangingPunct="1"/>
            <a:endParaRPr lang="en-US" altLang="en-US" baseline="0" dirty="0" smtClean="0"/>
          </a:p>
          <a:p>
            <a:pPr eaLnBrk="1" hangingPunct="1"/>
            <a:r>
              <a:rPr lang="en-US" altLang="en-US" baseline="0" dirty="0" smtClean="0"/>
              <a:t>Actually, class-scope attributes (and behaviors) are similar to the concepts you would see in a structured programming language. In structured programming, these are sometimes called “global” variables or attributes.</a:t>
            </a:r>
            <a:endParaRPr lang="en-US" altLang="en-US" dirty="0" smtClean="0"/>
          </a:p>
        </p:txBody>
      </p:sp>
    </p:spTree>
    <p:extLst>
      <p:ext uri="{BB962C8B-B14F-4D97-AF65-F5344CB8AC3E}">
        <p14:creationId xmlns:p14="http://schemas.microsoft.com/office/powerpoint/2010/main" val="1434154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Polymorphism refers to behaviors, so here is another difference</a:t>
            </a:r>
            <a:r>
              <a:rPr lang="en-US" altLang="en-US" baseline="0" dirty="0" smtClean="0"/>
              <a:t> from E-R.</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2117951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the calcTuition</a:t>
            </a:r>
            <a:r>
              <a:rPr lang="en-US" baseline="0" dirty="0" smtClean="0"/>
              <a:t> method. In the superclass student, it is abstract, without an actual implementation of behavior. It is overridden in each of the subclasses and in these classes there is a specific implementation. </a:t>
            </a:r>
          </a:p>
          <a:p>
            <a:endParaRPr lang="en-US" baseline="0" dirty="0" smtClean="0"/>
          </a:p>
          <a:p>
            <a:r>
              <a:rPr lang="en-US" baseline="0" dirty="0" smtClean="0"/>
              <a:t>The tuitionPerCred attribute of the Undergrad Student class is shared across all instances. By contrast, each undergrad student has its own satScore and actScore.   That’s the difference between class-scope attributes and “instance-specific” attributes.</a:t>
            </a:r>
            <a:endParaRPr lang="en-US" dirty="0"/>
          </a:p>
        </p:txBody>
      </p:sp>
    </p:spTree>
    <p:extLst>
      <p:ext uri="{BB962C8B-B14F-4D97-AF65-F5344CB8AC3E}">
        <p14:creationId xmlns:p14="http://schemas.microsoft.com/office/powerpoint/2010/main" val="4254824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3000" y="685800"/>
            <a:ext cx="4572000" cy="34290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83987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Overriding is a powerful</a:t>
            </a:r>
            <a:r>
              <a:rPr lang="en-US" baseline="0" dirty="0" smtClean="0"/>
              <a:t> feature of object oriented programming languages, and this is the way that polymorphism is enables. In this example, the Graduate, Undergrad, and US student classes simply rely on the inherited behavior of the Student’s placeStudent method. But, the International Student class </a:t>
            </a:r>
            <a:r>
              <a:rPr lang="en-US" b="1" baseline="0" dirty="0" smtClean="0"/>
              <a:t>overrides</a:t>
            </a:r>
            <a:r>
              <a:rPr lang="en-US" baseline="0" dirty="0" smtClean="0"/>
              <a:t> this method to provide specialized behavior for placing this type of student.</a:t>
            </a:r>
            <a:endParaRPr lang="en-US" dirty="0"/>
          </a:p>
        </p:txBody>
      </p:sp>
    </p:spTree>
    <p:extLst>
      <p:ext uri="{BB962C8B-B14F-4D97-AF65-F5344CB8AC3E}">
        <p14:creationId xmlns:p14="http://schemas.microsoft.com/office/powerpoint/2010/main" val="1569507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2937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other modeling approaches, such as structured analysis and design, the models that are developed lack a common underlying representation and, therefore, are very weakly connected.</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Traditional structured analysis and design lack a common underlying representation. They suffer from disjoint model transitions.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What does “structured analysis and design” mean? The idea of the structured design method is to take a problem and divide it into tasks and subtasks. This is a process-oriented approach and was the standard software design method prior to the advent of object orientation. It is a modular approach, and an improvement over the “spaghetti code” mess that can occur in unplanned coding. But the current paradigm is an object approach, which is more modular yet, and centers on objects relating to each other rather than task decomposition.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Objects can be used in many applications, whereas tasks tend to be more limited to the application for which they were created.</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3897888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Some languages allow multiple inheritance. In these cases, a particular class can</a:t>
            </a:r>
            <a:r>
              <a:rPr lang="en-US" altLang="en-US" baseline="0" dirty="0" smtClean="0"/>
              <a:t> inherit attributes from multiple other classes. C++ is an example of a language that allows multiple inheritance. But not all object oriented languages support this. For example, in Java, a class can be a subclass of only one parent class.</a:t>
            </a:r>
          </a:p>
          <a:p>
            <a:pPr eaLnBrk="1" hangingPunct="1"/>
            <a:endParaRPr lang="en-US" altLang="en-US" baseline="0" dirty="0" smtClean="0"/>
          </a:p>
          <a:p>
            <a:pPr eaLnBrk="1" hangingPunct="1"/>
            <a:r>
              <a:rPr lang="en-US" altLang="en-US" baseline="0" dirty="0" smtClean="0"/>
              <a:t>Also, notice that we didn’t see any multiple inheritance examples in the EER model. This is not a feature of EER.</a:t>
            </a:r>
            <a:endParaRPr lang="en-US" altLang="en-US" dirty="0" smtClean="0"/>
          </a:p>
        </p:txBody>
      </p:sp>
    </p:spTree>
    <p:extLst>
      <p:ext uri="{BB962C8B-B14F-4D97-AF65-F5344CB8AC3E}">
        <p14:creationId xmlns:p14="http://schemas.microsoft.com/office/powerpoint/2010/main" val="3524013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2682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What this diagram is showing is that a PC will contain</a:t>
            </a:r>
            <a:r>
              <a:rPr lang="en-US" altLang="en-US" baseline="0" dirty="0" smtClean="0"/>
              <a:t> at least one CPU and at least one hard drive. It will also contain a monitor and keyboard.</a:t>
            </a:r>
          </a:p>
          <a:p>
            <a:pPr eaLnBrk="1" hangingPunct="1"/>
            <a:endParaRPr lang="en-US" altLang="en-US" baseline="0" dirty="0" smtClean="0"/>
          </a:p>
          <a:p>
            <a:pPr eaLnBrk="1" hangingPunct="1"/>
            <a:r>
              <a:rPr lang="en-US" altLang="en-US" baseline="0" dirty="0" smtClean="0"/>
              <a:t>This diagram also implies that the CPU, hard drive, monitor, and keyboard can exist without being part of the PC. That’s because these are </a:t>
            </a:r>
            <a:r>
              <a:rPr lang="en-US" altLang="en-US" b="1" baseline="0" dirty="0" smtClean="0"/>
              <a:t>aggregation</a:t>
            </a:r>
            <a:r>
              <a:rPr lang="en-US" altLang="en-US" baseline="0" dirty="0" smtClean="0"/>
              <a:t> associations, represented with the open diamond. If they were </a:t>
            </a:r>
            <a:r>
              <a:rPr lang="en-US" altLang="en-US" b="1" baseline="0" dirty="0" smtClean="0"/>
              <a:t>composition</a:t>
            </a:r>
            <a:r>
              <a:rPr lang="en-US" altLang="en-US" baseline="0" dirty="0" smtClean="0"/>
              <a:t> relationships represented with closed diamonds, then this would imply that the CPU does not exist on its own.</a:t>
            </a:r>
          </a:p>
          <a:p>
            <a:pPr eaLnBrk="1" hangingPunct="1"/>
            <a:endParaRPr lang="en-US" altLang="en-US" baseline="0" dirty="0" smtClean="0"/>
          </a:p>
          <a:p>
            <a:pPr eaLnBrk="1" hangingPunct="1"/>
            <a:r>
              <a:rPr lang="en-US" altLang="en-US" baseline="0" dirty="0" smtClean="0"/>
              <a:t>In this sense, a composition association is a lot like an </a:t>
            </a:r>
            <a:r>
              <a:rPr lang="en-US" altLang="en-US" b="1" baseline="0" dirty="0" smtClean="0"/>
              <a:t>identifying relationship</a:t>
            </a:r>
            <a:r>
              <a:rPr lang="en-US" altLang="en-US" baseline="0" dirty="0" smtClean="0"/>
              <a:t>, and implies a </a:t>
            </a:r>
            <a:r>
              <a:rPr lang="en-US" altLang="en-US" b="1" baseline="0" dirty="0" smtClean="0"/>
              <a:t>mandatory one</a:t>
            </a:r>
            <a:r>
              <a:rPr lang="en-US" altLang="en-US" baseline="0" dirty="0" smtClean="0"/>
              <a:t> in the 1:N relationship. A simple aggregation could very well be the same as an </a:t>
            </a:r>
            <a:r>
              <a:rPr lang="en-US" altLang="en-US" b="1" baseline="0" dirty="0" smtClean="0"/>
              <a:t>optional one</a:t>
            </a:r>
            <a:r>
              <a:rPr lang="en-US" altLang="en-US" baseline="0" dirty="0" smtClean="0"/>
              <a:t> in a 1:N relationship.</a:t>
            </a:r>
            <a:endParaRPr lang="en-US" altLang="en-US" dirty="0" smtClean="0"/>
          </a:p>
        </p:txBody>
      </p:sp>
    </p:spTree>
    <p:extLst>
      <p:ext uri="{BB962C8B-B14F-4D97-AF65-F5344CB8AC3E}">
        <p14:creationId xmlns:p14="http://schemas.microsoft.com/office/powerpoint/2010/main" val="2317513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In this case, the room cannot exist without the building. If this</a:t>
            </a:r>
            <a:r>
              <a:rPr lang="en-US" altLang="en-US" baseline="0" dirty="0" smtClean="0"/>
              <a:t> were represented by an ER diagram, then Room would be a weak entity and the Part of relationship would be an identifying relationship. Recall that weak entities and identifying relationships were represented with double lines in chapter 2.</a:t>
            </a:r>
            <a:endParaRPr lang="en-US" altLang="en-US" dirty="0" smtClean="0"/>
          </a:p>
        </p:txBody>
      </p:sp>
    </p:spTree>
    <p:extLst>
      <p:ext uri="{BB962C8B-B14F-4D97-AF65-F5344CB8AC3E}">
        <p14:creationId xmlns:p14="http://schemas.microsoft.com/office/powerpoint/2010/main" val="2154595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Recall the bill of material relationship we saw in chapter 2. This is essentially the same thing represented in UML. </a:t>
            </a:r>
          </a:p>
        </p:txBody>
      </p:sp>
    </p:spTree>
    <p:extLst>
      <p:ext uri="{BB962C8B-B14F-4D97-AF65-F5344CB8AC3E}">
        <p14:creationId xmlns:p14="http://schemas.microsoft.com/office/powerpoint/2010/main" val="3239319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8250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It’s possible to model similar business rules in ER diagrams.</a:t>
            </a:r>
            <a:endParaRPr lang="en-US" dirty="0"/>
          </a:p>
        </p:txBody>
      </p:sp>
    </p:spTree>
    <p:extLst>
      <p:ext uri="{BB962C8B-B14F-4D97-AF65-F5344CB8AC3E}">
        <p14:creationId xmlns:p14="http://schemas.microsoft.com/office/powerpoint/2010/main" val="3785618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a </a:t>
            </a:r>
            <a:r>
              <a:rPr lang="en-US" altLang="en-US" smtClean="0"/>
              <a:t>Visio representation.	</a:t>
            </a:r>
          </a:p>
        </p:txBody>
      </p:sp>
    </p:spTree>
    <p:extLst>
      <p:ext uri="{BB962C8B-B14F-4D97-AF65-F5344CB8AC3E}">
        <p14:creationId xmlns:p14="http://schemas.microsoft.com/office/powerpoint/2010/main" val="4107140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7703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Iterative development means you design objects, do some coding, then do more design. It’s a</a:t>
            </a:r>
            <a:r>
              <a:rPr lang="en-US" altLang="en-US" baseline="0" dirty="0" smtClean="0"/>
              <a:t> bit related to the prototyping design methodology we discussed in chapter 1.</a:t>
            </a:r>
            <a:endParaRPr lang="en-US" altLang="en-US" dirty="0" smtClean="0"/>
          </a:p>
        </p:txBody>
      </p:sp>
    </p:spTree>
    <p:extLst>
      <p:ext uri="{BB962C8B-B14F-4D97-AF65-F5344CB8AC3E}">
        <p14:creationId xmlns:p14="http://schemas.microsoft.com/office/powerpoint/2010/main" val="26645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a:t>
            </a:r>
            <a:r>
              <a:rPr lang="en-US" altLang="en-US" baseline="0" dirty="0" smtClean="0"/>
              <a:t> we see that objects are a lot like entities. Associations are essentially the same thing as relationships. The main difference is the existence of behaviors in the OO approach. There is no such thing as behaviors in the EER model.</a:t>
            </a:r>
          </a:p>
          <a:p>
            <a:pPr eaLnBrk="1" hangingPunct="1"/>
            <a:endParaRPr lang="en-US" altLang="en-US" baseline="0" dirty="0" smtClean="0"/>
          </a:p>
          <a:p>
            <a:pPr eaLnBrk="1" hangingPunct="1"/>
            <a:r>
              <a:rPr lang="en-US" altLang="en-US" baseline="0" dirty="0" smtClean="0"/>
              <a:t>Unified modeling language (UML) is the standard approach for analyzing, designing, and representing object-oriented software systems. </a:t>
            </a:r>
            <a:endParaRPr lang="en-US" altLang="en-US" dirty="0" smtClean="0"/>
          </a:p>
        </p:txBody>
      </p:sp>
    </p:spTree>
    <p:extLst>
      <p:ext uri="{BB962C8B-B14F-4D97-AF65-F5344CB8AC3E}">
        <p14:creationId xmlns:p14="http://schemas.microsoft.com/office/powerpoint/2010/main" val="340491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5602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Every program contains some</a:t>
            </a:r>
            <a:r>
              <a:rPr lang="en-US" altLang="en-US" baseline="0" dirty="0" smtClean="0"/>
              <a:t> variables that contain data in memory. The current value at any given step in a program’s algorithm is called its state.</a:t>
            </a:r>
          </a:p>
          <a:p>
            <a:pPr eaLnBrk="1" hangingPunct="1"/>
            <a:endParaRPr lang="en-US" altLang="en-US" baseline="0" dirty="0" smtClean="0"/>
          </a:p>
          <a:p>
            <a:pPr eaLnBrk="1" hangingPunct="1"/>
            <a:r>
              <a:rPr lang="en-US" altLang="en-US" baseline="0" dirty="0" smtClean="0"/>
              <a:t>In an ER model, an entity has an identifier. Similarly, in a relational database, a row of a table is uniquely identified by its primary key. The same idea is true for objects, which contain their own unique identity.</a:t>
            </a:r>
            <a:endParaRPr lang="en-US" altLang="en-US" dirty="0" smtClean="0"/>
          </a:p>
        </p:txBody>
      </p:sp>
    </p:spTree>
    <p:extLst>
      <p:ext uri="{BB962C8B-B14F-4D97-AF65-F5344CB8AC3E}">
        <p14:creationId xmlns:p14="http://schemas.microsoft.com/office/powerpoint/2010/main" val="135678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that a the</a:t>
            </a:r>
            <a:r>
              <a:rPr lang="en-US" altLang="en-US" baseline="0" dirty="0" smtClean="0"/>
              <a:t> box representing a class is similar to the box representing an entity that we saw in chapters 2 and 3. Each has a name, and each has a set of attributes. But classes also include behaviors, which are implemented in methods when coded in an object oriented language like Java or C++.</a:t>
            </a:r>
            <a:endParaRPr lang="en-US" altLang="en-US" dirty="0" smtClean="0"/>
          </a:p>
        </p:txBody>
      </p:sp>
    </p:spTree>
    <p:extLst>
      <p:ext uri="{BB962C8B-B14F-4D97-AF65-F5344CB8AC3E}">
        <p14:creationId xmlns:p14="http://schemas.microsoft.com/office/powerpoint/2010/main" val="365624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the syntax for</a:t>
            </a:r>
            <a:r>
              <a:rPr lang="en-US" altLang="en-US" baseline="0" dirty="0" smtClean="0"/>
              <a:t> object diagrams. An </a:t>
            </a:r>
            <a:r>
              <a:rPr lang="en-US" altLang="en-US" b="1" baseline="0" dirty="0" smtClean="0"/>
              <a:t>instance</a:t>
            </a:r>
            <a:r>
              <a:rPr lang="en-US" altLang="en-US" baseline="0" dirty="0" smtClean="0"/>
              <a:t> is an object, which is a particular instantiation of a class. If you take an object oriented programming class you will see plenty of examples of </a:t>
            </a:r>
            <a:r>
              <a:rPr lang="en-US" altLang="en-US" b="1" baseline="0" dirty="0" smtClean="0"/>
              <a:t>object instantiation</a:t>
            </a:r>
            <a:r>
              <a:rPr lang="en-US" altLang="en-US" baseline="0" dirty="0" smtClean="0"/>
              <a:t>.</a:t>
            </a:r>
            <a:endParaRPr lang="en-US" altLang="en-US" dirty="0" smtClean="0"/>
          </a:p>
        </p:txBody>
      </p:sp>
    </p:spTree>
    <p:extLst>
      <p:ext uri="{BB962C8B-B14F-4D97-AF65-F5344CB8AC3E}">
        <p14:creationId xmlns:p14="http://schemas.microsoft.com/office/powerpoint/2010/main" val="947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04BB1B4B-B24C-492A-87B2-2D257559FE0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4179799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E9D5B42-78FC-4F9A-9DC9-4345A3803421}"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0507188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7F0019DA-F972-4040-B0E6-83CCEC76D742}"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4457146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10E4E58-E7B8-4C71-9E20-B57B60C88805}"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14</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6928948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C45C10C8-B827-4237-B87F-8EDAED58B353}"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14</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959069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1371600"/>
            <a:ext cx="7772400" cy="1143000"/>
          </a:xfrm>
        </p:spPr>
        <p:txBody>
          <a:bodyPr>
            <a:noAutofit/>
          </a:bodyPr>
          <a:lstStyle/>
          <a:p>
            <a:pPr eaLnBrk="1" hangingPunct="1">
              <a:defRPr/>
            </a:pPr>
            <a:r>
              <a:rPr dirty="0" smtClean="0"/>
              <a:t>Chapter 14 (Online):</a:t>
            </a:r>
            <a:br>
              <a:rPr dirty="0" smtClean="0"/>
            </a:br>
            <a:r>
              <a:rPr dirty="0" smtClean="0"/>
              <a:t>Object-Oriented Data Modeling</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685800" y="228600"/>
            <a:ext cx="7772400" cy="1143000"/>
          </a:xfrm>
        </p:spPr>
        <p:txBody>
          <a:bodyPr/>
          <a:lstStyle/>
          <a:p>
            <a:pPr eaLnBrk="1" hangingPunct="1">
              <a:defRPr/>
            </a:pPr>
            <a:r>
              <a:rPr dirty="0" smtClean="0"/>
              <a:t>Operation</a:t>
            </a:r>
          </a:p>
        </p:txBody>
      </p:sp>
      <p:sp>
        <p:nvSpPr>
          <p:cNvPr id="19459" name="Rectangle 3"/>
          <p:cNvSpPr>
            <a:spLocks noGrp="1" noChangeArrowheads="1"/>
          </p:cNvSpPr>
          <p:nvPr>
            <p:ph idx="1"/>
          </p:nvPr>
        </p:nvSpPr>
        <p:spPr>
          <a:xfrm>
            <a:off x="152400" y="1371600"/>
            <a:ext cx="8915400" cy="4114800"/>
          </a:xfrm>
        </p:spPr>
        <p:txBody>
          <a:bodyPr/>
          <a:lstStyle/>
          <a:p>
            <a:pPr eaLnBrk="1" hangingPunct="1"/>
            <a:r>
              <a:rPr lang="en-US" altLang="en-US" sz="2800" dirty="0" smtClean="0"/>
              <a:t>A function or service provided by all instances of a class</a:t>
            </a:r>
          </a:p>
          <a:p>
            <a:pPr eaLnBrk="1" hangingPunct="1"/>
            <a:r>
              <a:rPr lang="en-US" altLang="en-US" sz="2800" dirty="0" smtClean="0"/>
              <a:t>Encapsulation – hiding internal implementation details</a:t>
            </a:r>
          </a:p>
          <a:p>
            <a:pPr eaLnBrk="1" hangingPunct="1"/>
            <a:r>
              <a:rPr lang="en-US" altLang="en-US" sz="2800" dirty="0" smtClean="0"/>
              <a:t>Types of operations:</a:t>
            </a:r>
          </a:p>
          <a:p>
            <a:pPr lvl="1" eaLnBrk="1" hangingPunct="1"/>
            <a:r>
              <a:rPr lang="en-US" altLang="en-US" sz="2600" b="1" dirty="0" smtClean="0"/>
              <a:t>Constructor</a:t>
            </a:r>
            <a:r>
              <a:rPr lang="en-US" altLang="en-US" sz="2600" dirty="0" smtClean="0"/>
              <a:t>: creates a new instance of a class</a:t>
            </a:r>
          </a:p>
          <a:p>
            <a:pPr lvl="1" eaLnBrk="1" hangingPunct="1"/>
            <a:r>
              <a:rPr lang="en-US" altLang="en-US" sz="2600" b="1" dirty="0" smtClean="0"/>
              <a:t>Query</a:t>
            </a:r>
            <a:r>
              <a:rPr lang="en-US" altLang="en-US" sz="2600" dirty="0" smtClean="0"/>
              <a:t>: accesses but does not change an object’s state</a:t>
            </a:r>
          </a:p>
          <a:p>
            <a:pPr lvl="1" eaLnBrk="1" hangingPunct="1"/>
            <a:r>
              <a:rPr lang="en-US" altLang="en-US" sz="2600" b="1" dirty="0" smtClean="0"/>
              <a:t>Update</a:t>
            </a:r>
            <a:r>
              <a:rPr lang="en-US" altLang="en-US" sz="2600" dirty="0" smtClean="0"/>
              <a:t>: alters the state of an object</a:t>
            </a:r>
          </a:p>
          <a:p>
            <a:pPr lvl="1" eaLnBrk="1" hangingPunct="1"/>
            <a:r>
              <a:rPr lang="en-US" altLang="en-US" sz="2600" b="1" dirty="0" smtClean="0"/>
              <a:t>Class-Scope</a:t>
            </a:r>
            <a:r>
              <a:rPr lang="en-US" altLang="en-US" sz="2600" dirty="0" smtClean="0"/>
              <a:t>: operation applies to the class instead of an instance</a:t>
            </a:r>
          </a:p>
          <a:p>
            <a:pPr lvl="1" eaLnBrk="1" hangingPunct="1"/>
            <a:endParaRPr lang="en-US" altLang="en-US" sz="2400" dirty="0" smtClean="0"/>
          </a:p>
        </p:txBody>
      </p:sp>
      <p:sp>
        <p:nvSpPr>
          <p:cNvPr id="480260" name="Text Box 4"/>
          <p:cNvSpPr txBox="1">
            <a:spLocks noChangeArrowheads="1"/>
          </p:cNvSpPr>
          <p:nvPr/>
        </p:nvSpPr>
        <p:spPr bwMode="auto">
          <a:xfrm>
            <a:off x="1371600" y="5638800"/>
            <a:ext cx="6229350" cy="457200"/>
          </a:xfrm>
          <a:prstGeom prst="rect">
            <a:avLst/>
          </a:prstGeom>
          <a:noFill/>
          <a:ln w="12700">
            <a:noFill/>
            <a:miter lim="800000"/>
            <a:headEnd type="none" w="sm" len="sm"/>
            <a:tailEnd type="none" w="sm" len="sm"/>
          </a:ln>
          <a:effectLst/>
        </p:spPr>
        <p:txBody>
          <a:bodyPr wrap="none">
            <a:spAutoFit/>
          </a:bodyPr>
          <a:lstStyle/>
          <a:p>
            <a:pPr>
              <a:defRPr/>
            </a:pPr>
            <a:r>
              <a:rPr lang="en-US" sz="2400" dirty="0">
                <a:solidFill>
                  <a:srgbClr val="990000"/>
                </a:solidFill>
                <a:cs typeface="Tahoma" pitchFamily="34" charset="0"/>
              </a:rPr>
              <a:t>Operations implement the object’s </a:t>
            </a:r>
            <a:r>
              <a:rPr lang="en-US" sz="2400" b="1" dirty="0">
                <a:solidFill>
                  <a:srgbClr val="990000"/>
                </a:solidFill>
                <a:effectLst>
                  <a:outerShdw blurRad="38100" dist="38100" dir="2700000" algn="tl">
                    <a:srgbClr val="000000"/>
                  </a:outerShdw>
                </a:effectLst>
                <a:cs typeface="Tahoma" pitchFamily="34" charset="0"/>
              </a:rPr>
              <a:t>behavior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685800" y="228600"/>
            <a:ext cx="7772400" cy="1143000"/>
          </a:xfrm>
        </p:spPr>
        <p:txBody>
          <a:bodyPr/>
          <a:lstStyle/>
          <a:p>
            <a:pPr eaLnBrk="1" hangingPunct="1">
              <a:defRPr/>
            </a:pPr>
            <a:r>
              <a:rPr dirty="0" smtClean="0"/>
              <a:t>Associations</a:t>
            </a:r>
          </a:p>
        </p:txBody>
      </p:sp>
      <p:sp>
        <p:nvSpPr>
          <p:cNvPr id="20483" name="Rectangle 3"/>
          <p:cNvSpPr>
            <a:spLocks noGrp="1" noChangeArrowheads="1"/>
          </p:cNvSpPr>
          <p:nvPr>
            <p:ph idx="1"/>
          </p:nvPr>
        </p:nvSpPr>
        <p:spPr>
          <a:xfrm>
            <a:off x="609600" y="1371600"/>
            <a:ext cx="7772400" cy="4114800"/>
          </a:xfrm>
        </p:spPr>
        <p:txBody>
          <a:bodyPr/>
          <a:lstStyle/>
          <a:p>
            <a:pPr eaLnBrk="1" hangingPunct="1">
              <a:lnSpc>
                <a:spcPct val="90000"/>
              </a:lnSpc>
            </a:pPr>
            <a:r>
              <a:rPr lang="en-US" altLang="en-US" b="1" smtClean="0"/>
              <a:t>Association</a:t>
            </a:r>
            <a:r>
              <a:rPr lang="en-US" altLang="en-US" smtClean="0"/>
              <a:t> </a:t>
            </a:r>
          </a:p>
          <a:p>
            <a:pPr lvl="1" eaLnBrk="1" hangingPunct="1">
              <a:lnSpc>
                <a:spcPct val="90000"/>
              </a:lnSpc>
            </a:pPr>
            <a:r>
              <a:rPr lang="en-US" altLang="en-US" smtClean="0"/>
              <a:t>Named relationship among object classes </a:t>
            </a:r>
          </a:p>
          <a:p>
            <a:pPr eaLnBrk="1" hangingPunct="1">
              <a:lnSpc>
                <a:spcPct val="90000"/>
              </a:lnSpc>
            </a:pPr>
            <a:r>
              <a:rPr lang="en-US" altLang="en-US" b="1" smtClean="0"/>
              <a:t>Association Role</a:t>
            </a:r>
            <a:endParaRPr lang="en-US" altLang="en-US" smtClean="0"/>
          </a:p>
          <a:p>
            <a:pPr lvl="1" eaLnBrk="1" hangingPunct="1">
              <a:lnSpc>
                <a:spcPct val="90000"/>
              </a:lnSpc>
            </a:pPr>
            <a:r>
              <a:rPr lang="en-US" altLang="en-US" smtClean="0"/>
              <a:t>Role of an object in an association </a:t>
            </a:r>
          </a:p>
          <a:p>
            <a:pPr lvl="1" eaLnBrk="1" hangingPunct="1">
              <a:lnSpc>
                <a:spcPct val="90000"/>
              </a:lnSpc>
            </a:pPr>
            <a:r>
              <a:rPr lang="en-US" altLang="en-US" smtClean="0"/>
              <a:t>The end of an association where it connects to a class</a:t>
            </a:r>
          </a:p>
          <a:p>
            <a:pPr eaLnBrk="1" hangingPunct="1">
              <a:lnSpc>
                <a:spcPct val="90000"/>
              </a:lnSpc>
            </a:pPr>
            <a:r>
              <a:rPr lang="en-US" altLang="en-US" b="1" smtClean="0"/>
              <a:t>Multiplicity</a:t>
            </a:r>
            <a:r>
              <a:rPr lang="en-US" altLang="en-US" smtClean="0"/>
              <a:t> </a:t>
            </a:r>
          </a:p>
          <a:p>
            <a:pPr lvl="1" eaLnBrk="1" hangingPunct="1">
              <a:lnSpc>
                <a:spcPct val="90000"/>
              </a:lnSpc>
            </a:pPr>
            <a:r>
              <a:rPr lang="en-US" altLang="en-US" smtClean="0"/>
              <a:t>How many objects participate in an association. Lower-bound...Upper-bound (cardinality)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descr="FIG14-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953000"/>
            <a:ext cx="40386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3" descr="FIG14-3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03525"/>
            <a:ext cx="42672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FIG14-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03325"/>
            <a:ext cx="42672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5"/>
          <p:cNvSpPr txBox="1">
            <a:spLocks noChangeArrowheads="1"/>
          </p:cNvSpPr>
          <p:nvPr/>
        </p:nvSpPr>
        <p:spPr bwMode="auto">
          <a:xfrm>
            <a:off x="609600" y="282575"/>
            <a:ext cx="7980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14-3</a:t>
            </a:r>
            <a:endParaRPr lang="en-US" altLang="en-US" sz="2400" dirty="0">
              <a:solidFill>
                <a:srgbClr val="000000"/>
              </a:solidFill>
              <a:cs typeface="Tahoma" pitchFamily="34" charset="0"/>
            </a:endParaRPr>
          </a:p>
          <a:p>
            <a:r>
              <a:rPr lang="en-US" altLang="en-US" sz="2400" dirty="0">
                <a:solidFill>
                  <a:srgbClr val="000000"/>
                </a:solidFill>
                <a:cs typeface="Tahoma" pitchFamily="34" charset="0"/>
              </a:rPr>
              <a:t>Examples of association relationships of different degrees</a:t>
            </a:r>
          </a:p>
        </p:txBody>
      </p:sp>
      <p:sp>
        <p:nvSpPr>
          <p:cNvPr id="21511" name="Text Box 6"/>
          <p:cNvSpPr txBox="1">
            <a:spLocks noChangeArrowheads="1"/>
          </p:cNvSpPr>
          <p:nvPr/>
        </p:nvSpPr>
        <p:spPr bwMode="auto">
          <a:xfrm>
            <a:off x="4876800" y="1373188"/>
            <a:ext cx="39782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Lower-bound – upper-bound </a:t>
            </a:r>
          </a:p>
          <a:p>
            <a:pPr eaLnBrk="1" hangingPunct="1"/>
            <a:endParaRPr lang="en-US" altLang="en-US" sz="2400">
              <a:solidFill>
                <a:srgbClr val="990000"/>
              </a:solidFill>
              <a:cs typeface="Tahoma" pitchFamily="34" charset="0"/>
            </a:endParaRPr>
          </a:p>
          <a:p>
            <a:pPr eaLnBrk="1" hangingPunct="1"/>
            <a:r>
              <a:rPr lang="en-US" altLang="en-US" sz="2400">
                <a:solidFill>
                  <a:srgbClr val="990000"/>
                </a:solidFill>
                <a:cs typeface="Tahoma" pitchFamily="34" charset="0"/>
              </a:rPr>
              <a:t>Represented as: </a:t>
            </a:r>
          </a:p>
          <a:p>
            <a:pPr eaLnBrk="1" hangingPunct="1"/>
            <a:r>
              <a:rPr lang="en-US" altLang="en-US" sz="2400">
                <a:solidFill>
                  <a:srgbClr val="990000"/>
                </a:solidFill>
                <a:cs typeface="Tahoma" pitchFamily="34" charset="0"/>
              </a:rPr>
              <a:t>	0..1, 0..*, 1..1, 1..*</a:t>
            </a:r>
          </a:p>
          <a:p>
            <a:pPr eaLnBrk="1" hangingPunct="1"/>
            <a:endParaRPr lang="en-US" altLang="en-US" sz="2400">
              <a:solidFill>
                <a:srgbClr val="990000"/>
              </a:solidFill>
              <a:cs typeface="Tahoma" pitchFamily="34" charset="0"/>
            </a:endParaRPr>
          </a:p>
          <a:p>
            <a:pPr eaLnBrk="1" hangingPunct="1"/>
            <a:r>
              <a:rPr lang="en-US" altLang="en-US" sz="2400">
                <a:solidFill>
                  <a:srgbClr val="990000"/>
                </a:solidFill>
                <a:cs typeface="Tahoma" pitchFamily="34" charset="0"/>
              </a:rPr>
              <a:t>Similar to  minimum/maximum cardinality rules in EER</a:t>
            </a:r>
          </a:p>
        </p:txBody>
      </p:sp>
      <p:sp>
        <p:nvSpPr>
          <p:cNvPr id="21512" name="Text Box 7"/>
          <p:cNvSpPr txBox="1">
            <a:spLocks noChangeArrowheads="1"/>
          </p:cNvSpPr>
          <p:nvPr/>
        </p:nvSpPr>
        <p:spPr bwMode="auto">
          <a:xfrm>
            <a:off x="2133600" y="1203325"/>
            <a:ext cx="777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000000"/>
                </a:solidFill>
                <a:cs typeface="Tahoma" pitchFamily="34" charset="0"/>
              </a:rPr>
              <a:t>Unary</a:t>
            </a:r>
          </a:p>
        </p:txBody>
      </p:sp>
      <p:sp>
        <p:nvSpPr>
          <p:cNvPr id="21513" name="Text Box 8"/>
          <p:cNvSpPr txBox="1">
            <a:spLocks noChangeArrowheads="1"/>
          </p:cNvSpPr>
          <p:nvPr/>
        </p:nvSpPr>
        <p:spPr bwMode="auto">
          <a:xfrm>
            <a:off x="2209800" y="5241925"/>
            <a:ext cx="815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000000"/>
                </a:solidFill>
                <a:cs typeface="Tahoma" pitchFamily="34" charset="0"/>
              </a:rPr>
              <a:t>Binary</a:t>
            </a:r>
          </a:p>
        </p:txBody>
      </p:sp>
      <p:sp>
        <p:nvSpPr>
          <p:cNvPr id="21514" name="Text Box 9"/>
          <p:cNvSpPr txBox="1">
            <a:spLocks noChangeArrowheads="1"/>
          </p:cNvSpPr>
          <p:nvPr/>
        </p:nvSpPr>
        <p:spPr bwMode="auto">
          <a:xfrm>
            <a:off x="3733800" y="5942013"/>
            <a:ext cx="96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000000"/>
                </a:solidFill>
                <a:cs typeface="Tahoma" pitchFamily="34" charset="0"/>
              </a:rPr>
              <a:t>Ternary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2" name="Group 4"/>
          <p:cNvGrpSpPr>
            <a:grpSpLocks/>
          </p:cNvGrpSpPr>
          <p:nvPr/>
        </p:nvGrpSpPr>
        <p:grpSpPr bwMode="auto">
          <a:xfrm>
            <a:off x="4648200" y="1600200"/>
            <a:ext cx="4191000" cy="1524000"/>
            <a:chOff x="2784" y="1344"/>
            <a:chExt cx="2640" cy="960"/>
          </a:xfrm>
        </p:grpSpPr>
        <p:sp>
          <p:nvSpPr>
            <p:cNvPr id="22534" name="Text Box 5"/>
            <p:cNvSpPr txBox="1">
              <a:spLocks noChangeArrowheads="1"/>
            </p:cNvSpPr>
            <p:nvPr/>
          </p:nvSpPr>
          <p:spPr bwMode="auto">
            <a:xfrm>
              <a:off x="3456" y="1344"/>
              <a:ext cx="1968"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Alternative multiplicity representation: specifying the two possible values in a list instead of a range</a:t>
              </a:r>
              <a:r>
                <a:rPr lang="en-US" altLang="en-US" sz="2400">
                  <a:solidFill>
                    <a:srgbClr val="990000"/>
                  </a:solidFill>
                  <a:cs typeface="Tahoma" pitchFamily="34" charset="0"/>
                </a:rPr>
                <a:t> </a:t>
              </a:r>
            </a:p>
          </p:txBody>
        </p:sp>
        <p:sp>
          <p:nvSpPr>
            <p:cNvPr id="22535" name="Rectangle 6"/>
            <p:cNvSpPr>
              <a:spLocks noChangeArrowheads="1"/>
            </p:cNvSpPr>
            <p:nvPr/>
          </p:nvSpPr>
          <p:spPr bwMode="auto">
            <a:xfrm>
              <a:off x="2784" y="2112"/>
              <a:ext cx="240" cy="192"/>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sp>
        <p:nvSpPr>
          <p:cNvPr id="22533" name="Text Box 8"/>
          <p:cNvSpPr txBox="1">
            <a:spLocks noChangeArrowheads="1"/>
          </p:cNvSpPr>
          <p:nvPr/>
        </p:nvSpPr>
        <p:spPr bwMode="auto">
          <a:xfrm>
            <a:off x="1600200" y="365125"/>
            <a:ext cx="6470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dirty="0">
                <a:solidFill>
                  <a:srgbClr val="000000"/>
                </a:solidFill>
                <a:cs typeface="Tahoma" pitchFamily="34" charset="0"/>
              </a:rPr>
              <a:t>Figure </a:t>
            </a:r>
            <a:r>
              <a:rPr lang="en-US" altLang="en-US" sz="2000" dirty="0" smtClean="0">
                <a:solidFill>
                  <a:srgbClr val="000000"/>
                </a:solidFill>
                <a:cs typeface="Tahoma" pitchFamily="34" charset="0"/>
              </a:rPr>
              <a:t>14-4 </a:t>
            </a:r>
            <a:r>
              <a:rPr lang="en-US" altLang="en-US" sz="2000" dirty="0">
                <a:solidFill>
                  <a:srgbClr val="000000"/>
                </a:solidFill>
                <a:cs typeface="Tahoma" pitchFamily="34" charset="0"/>
              </a:rPr>
              <a:t>Examples of binary association relationships</a:t>
            </a:r>
          </a:p>
          <a:p>
            <a:pPr algn="ctr" eaLnBrk="1" hangingPunct="1"/>
            <a:r>
              <a:rPr lang="en-US" altLang="en-US" sz="2000" dirty="0">
                <a:solidFill>
                  <a:srgbClr val="000000"/>
                </a:solidFill>
                <a:cs typeface="Tahoma" pitchFamily="34" charset="0"/>
              </a:rPr>
              <a:t>a) University example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1066800" y="517525"/>
            <a:ext cx="7302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dirty="0">
                <a:solidFill>
                  <a:srgbClr val="000000"/>
                </a:solidFill>
              </a:rPr>
              <a:t>Figure </a:t>
            </a:r>
            <a:r>
              <a:rPr lang="en-US" altLang="en-US" sz="2000" dirty="0" smtClean="0">
                <a:solidFill>
                  <a:srgbClr val="000000"/>
                </a:solidFill>
              </a:rPr>
              <a:t>14-4 </a:t>
            </a:r>
            <a:r>
              <a:rPr lang="en-US" altLang="en-US" sz="2000" dirty="0">
                <a:solidFill>
                  <a:srgbClr val="000000"/>
                </a:solidFill>
              </a:rPr>
              <a:t>Examples of binary association relationships (cont.)</a:t>
            </a:r>
          </a:p>
          <a:p>
            <a:pPr eaLnBrk="1" hangingPunct="1"/>
            <a:r>
              <a:rPr lang="en-US" altLang="en-US" sz="2000" dirty="0">
                <a:solidFill>
                  <a:srgbClr val="000000"/>
                </a:solidFill>
              </a:rPr>
              <a:t>		b) Customer order example</a:t>
            </a:r>
          </a:p>
        </p:txBody>
      </p:sp>
      <p:pic>
        <p:nvPicPr>
          <p:cNvPr id="23556"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5693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441325" y="487363"/>
            <a:ext cx="2301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14-5</a:t>
            </a:r>
            <a:endParaRPr lang="en-US" altLang="en-US" sz="2400" dirty="0">
              <a:solidFill>
                <a:srgbClr val="000000"/>
              </a:solidFill>
              <a:cs typeface="Tahoma" pitchFamily="34" charset="0"/>
            </a:endParaRPr>
          </a:p>
          <a:p>
            <a:r>
              <a:rPr lang="en-US" altLang="en-US" sz="2400" dirty="0">
                <a:solidFill>
                  <a:srgbClr val="000000"/>
                </a:solidFill>
                <a:cs typeface="Tahoma" pitchFamily="34" charset="0"/>
              </a:rPr>
              <a:t>Object diagram for customer order example</a:t>
            </a:r>
          </a:p>
        </p:txBody>
      </p:sp>
      <p:pic>
        <p:nvPicPr>
          <p:cNvPr id="2458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7200"/>
            <a:ext cx="5562600" cy="57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5"/>
          <p:cNvSpPr txBox="1">
            <a:spLocks noChangeArrowheads="1"/>
          </p:cNvSpPr>
          <p:nvPr/>
        </p:nvSpPr>
        <p:spPr bwMode="auto">
          <a:xfrm>
            <a:off x="533400" y="3429000"/>
            <a:ext cx="2133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00000"/>
                </a:solidFill>
              </a:rPr>
              <a:t>Object diagram shows associations between specific object instances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57200" y="152400"/>
            <a:ext cx="8229600" cy="1371600"/>
          </a:xfrm>
        </p:spPr>
        <p:txBody>
          <a:bodyPr/>
          <a:lstStyle/>
          <a:p>
            <a:pPr eaLnBrk="1" hangingPunct="1">
              <a:defRPr/>
            </a:pPr>
            <a:r>
              <a:rPr dirty="0" smtClean="0"/>
              <a:t>Association Class</a:t>
            </a:r>
          </a:p>
        </p:txBody>
      </p:sp>
      <p:sp>
        <p:nvSpPr>
          <p:cNvPr id="25603" name="Rectangle 3"/>
          <p:cNvSpPr>
            <a:spLocks noGrp="1" noChangeArrowheads="1"/>
          </p:cNvSpPr>
          <p:nvPr>
            <p:ph idx="1"/>
          </p:nvPr>
        </p:nvSpPr>
        <p:spPr>
          <a:xfrm>
            <a:off x="457200" y="1524000"/>
            <a:ext cx="8229600" cy="4114800"/>
          </a:xfrm>
        </p:spPr>
        <p:txBody>
          <a:bodyPr/>
          <a:lstStyle/>
          <a:p>
            <a:pPr eaLnBrk="1" hangingPunct="1"/>
            <a:r>
              <a:rPr lang="en-US" altLang="en-US" sz="3600" smtClean="0"/>
              <a:t>An association that has attributes or operations of its own or that participates in relationships with other classes</a:t>
            </a:r>
          </a:p>
          <a:p>
            <a:pPr eaLnBrk="1" hangingPunct="1">
              <a:buFont typeface="Wingdings" pitchFamily="2" charset="2"/>
              <a:buNone/>
            </a:pPr>
            <a:endParaRPr lang="en-US" altLang="en-US" sz="3600" smtClean="0"/>
          </a:p>
          <a:p>
            <a:pPr eaLnBrk="1" hangingPunct="1"/>
            <a:r>
              <a:rPr lang="en-US" altLang="en-US" sz="3600" smtClean="0"/>
              <a:t>Like an associative entity in E-R model</a:t>
            </a:r>
          </a:p>
          <a:p>
            <a:pPr eaLnBrk="1" hangingPunct="1"/>
            <a:endParaRPr lang="en-US" altLang="en-US" sz="3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305800"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Group 5"/>
          <p:cNvGrpSpPr>
            <a:grpSpLocks/>
          </p:cNvGrpSpPr>
          <p:nvPr/>
        </p:nvGrpSpPr>
        <p:grpSpPr bwMode="auto">
          <a:xfrm>
            <a:off x="3200400" y="2057400"/>
            <a:ext cx="2743200" cy="3498850"/>
            <a:chOff x="2016" y="1540"/>
            <a:chExt cx="1728" cy="2204"/>
          </a:xfrm>
        </p:grpSpPr>
        <p:sp>
          <p:nvSpPr>
            <p:cNvPr id="26633" name="Oval 6"/>
            <p:cNvSpPr>
              <a:spLocks noChangeArrowheads="1"/>
            </p:cNvSpPr>
            <p:nvPr/>
          </p:nvSpPr>
          <p:spPr bwMode="auto">
            <a:xfrm>
              <a:off x="2016" y="2068"/>
              <a:ext cx="1728" cy="1676"/>
            </a:xfrm>
            <a:prstGeom prst="ellipse">
              <a:avLst/>
            </a:prstGeom>
            <a:noFill/>
            <a:ln w="19050">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2400">
                <a:solidFill>
                  <a:srgbClr val="990000"/>
                </a:solidFill>
                <a:cs typeface="Tahoma" pitchFamily="34" charset="0"/>
              </a:endParaRPr>
            </a:p>
          </p:txBody>
        </p:sp>
        <p:sp>
          <p:nvSpPr>
            <p:cNvPr id="26634" name="Text Box 7"/>
            <p:cNvSpPr txBox="1">
              <a:spLocks noChangeArrowheads="1"/>
            </p:cNvSpPr>
            <p:nvPr/>
          </p:nvSpPr>
          <p:spPr bwMode="auto">
            <a:xfrm>
              <a:off x="2294" y="1540"/>
              <a:ext cx="130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a:solidFill>
                    <a:srgbClr val="990000"/>
                  </a:solidFill>
                  <a:cs typeface="Tahoma" pitchFamily="34" charset="0"/>
                </a:rPr>
                <a:t>Binary association class with attributes and behavior</a:t>
              </a:r>
            </a:p>
          </p:txBody>
        </p:sp>
      </p:grpSp>
      <p:grpSp>
        <p:nvGrpSpPr>
          <p:cNvPr id="26629" name="Group 8"/>
          <p:cNvGrpSpPr>
            <a:grpSpLocks/>
          </p:cNvGrpSpPr>
          <p:nvPr/>
        </p:nvGrpSpPr>
        <p:grpSpPr bwMode="auto">
          <a:xfrm>
            <a:off x="152400" y="2819400"/>
            <a:ext cx="2930525" cy="2736850"/>
            <a:chOff x="96" y="1610"/>
            <a:chExt cx="1440" cy="2134"/>
          </a:xfrm>
        </p:grpSpPr>
        <p:sp>
          <p:nvSpPr>
            <p:cNvPr id="26631" name="Oval 9"/>
            <p:cNvSpPr>
              <a:spLocks noChangeArrowheads="1"/>
            </p:cNvSpPr>
            <p:nvPr/>
          </p:nvSpPr>
          <p:spPr bwMode="auto">
            <a:xfrm>
              <a:off x="96" y="1610"/>
              <a:ext cx="1440" cy="2134"/>
            </a:xfrm>
            <a:prstGeom prst="ellipse">
              <a:avLst/>
            </a:prstGeom>
            <a:noFill/>
            <a:ln w="19050">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6632" name="Text Box 10"/>
            <p:cNvSpPr txBox="1">
              <a:spLocks noChangeArrowheads="1"/>
            </p:cNvSpPr>
            <p:nvPr/>
          </p:nvSpPr>
          <p:spPr bwMode="auto">
            <a:xfrm>
              <a:off x="208" y="1961"/>
              <a:ext cx="130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a:solidFill>
                    <a:srgbClr val="990000"/>
                  </a:solidFill>
                  <a:cs typeface="Tahoma" pitchFamily="34" charset="0"/>
                </a:rPr>
                <a:t>Unary association with attributes but no behavior</a:t>
              </a:r>
            </a:p>
          </p:txBody>
        </p:sp>
      </p:grpSp>
      <p:sp>
        <p:nvSpPr>
          <p:cNvPr id="26630" name="Text Box 13"/>
          <p:cNvSpPr txBox="1">
            <a:spLocks noChangeArrowheads="1"/>
          </p:cNvSpPr>
          <p:nvPr/>
        </p:nvSpPr>
        <p:spPr bwMode="auto">
          <a:xfrm>
            <a:off x="1939925" y="228600"/>
            <a:ext cx="5222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dirty="0">
                <a:solidFill>
                  <a:srgbClr val="000000"/>
                </a:solidFill>
                <a:cs typeface="Tahoma" pitchFamily="34" charset="0"/>
              </a:rPr>
              <a:t>Figure </a:t>
            </a:r>
            <a:r>
              <a:rPr lang="en-US" altLang="en-US" sz="2000" dirty="0" smtClean="0">
                <a:solidFill>
                  <a:srgbClr val="000000"/>
                </a:solidFill>
                <a:cs typeface="Tahoma" pitchFamily="34" charset="0"/>
              </a:rPr>
              <a:t>14-6 </a:t>
            </a:r>
            <a:r>
              <a:rPr lang="en-US" altLang="en-US" sz="2000" dirty="0">
                <a:solidFill>
                  <a:srgbClr val="000000"/>
                </a:solidFill>
                <a:cs typeface="Tahoma" pitchFamily="34" charset="0"/>
              </a:rPr>
              <a:t>Association class and link object </a:t>
            </a:r>
          </a:p>
          <a:p>
            <a:pPr algn="ctr" eaLnBrk="1" hangingPunct="1"/>
            <a:r>
              <a:rPr lang="en-US" altLang="en-US" sz="2000" dirty="0">
                <a:solidFill>
                  <a:srgbClr val="000000"/>
                </a:solidFill>
                <a:cs typeface="Tahoma" pitchFamily="34" charset="0"/>
              </a:rPr>
              <a:t>a) Class diagram showing association classes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270000"/>
            <a:ext cx="7439025"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2" name="Group 4"/>
          <p:cNvGrpSpPr>
            <a:grpSpLocks/>
          </p:cNvGrpSpPr>
          <p:nvPr/>
        </p:nvGrpSpPr>
        <p:grpSpPr bwMode="auto">
          <a:xfrm>
            <a:off x="2133600" y="1219200"/>
            <a:ext cx="2743200" cy="4343400"/>
            <a:chOff x="1392" y="397"/>
            <a:chExt cx="1728" cy="3558"/>
          </a:xfrm>
        </p:grpSpPr>
        <p:sp>
          <p:nvSpPr>
            <p:cNvPr id="27654" name="Oval 5"/>
            <p:cNvSpPr>
              <a:spLocks noChangeArrowheads="1"/>
            </p:cNvSpPr>
            <p:nvPr/>
          </p:nvSpPr>
          <p:spPr bwMode="auto">
            <a:xfrm>
              <a:off x="1392" y="397"/>
              <a:ext cx="1728" cy="3558"/>
            </a:xfrm>
            <a:prstGeom prst="ellipse">
              <a:avLst/>
            </a:prstGeom>
            <a:noFill/>
            <a:ln w="19050">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sz="2400">
                <a:solidFill>
                  <a:srgbClr val="990000"/>
                </a:solidFill>
                <a:cs typeface="Tahoma" pitchFamily="34" charset="0"/>
              </a:endParaRPr>
            </a:p>
          </p:txBody>
        </p:sp>
        <p:sp>
          <p:nvSpPr>
            <p:cNvPr id="27655" name="Text Box 6"/>
            <p:cNvSpPr txBox="1">
              <a:spLocks noChangeArrowheads="1"/>
            </p:cNvSpPr>
            <p:nvPr/>
          </p:nvSpPr>
          <p:spPr bwMode="auto">
            <a:xfrm>
              <a:off x="1584" y="1920"/>
              <a:ext cx="1306"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a:solidFill>
                    <a:srgbClr val="990000"/>
                  </a:solidFill>
                  <a:cs typeface="Tahoma" pitchFamily="34" charset="0"/>
                </a:rPr>
                <a:t>    Association class   </a:t>
              </a:r>
            </a:p>
            <a:p>
              <a:pPr eaLnBrk="1" hangingPunct="1"/>
              <a:r>
                <a:rPr lang="en-US" altLang="en-US" sz="1600">
                  <a:solidFill>
                    <a:srgbClr val="990000"/>
                  </a:solidFill>
                  <a:cs typeface="Tahoma" pitchFamily="34" charset="0"/>
                </a:rPr>
                <a:t>       instances</a:t>
              </a:r>
            </a:p>
          </p:txBody>
        </p:sp>
      </p:grpSp>
      <p:sp>
        <p:nvSpPr>
          <p:cNvPr id="27653" name="Text Box 8"/>
          <p:cNvSpPr txBox="1">
            <a:spLocks noChangeArrowheads="1"/>
          </p:cNvSpPr>
          <p:nvPr/>
        </p:nvSpPr>
        <p:spPr bwMode="auto">
          <a:xfrm>
            <a:off x="1485900" y="228600"/>
            <a:ext cx="5965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000" dirty="0">
                <a:solidFill>
                  <a:srgbClr val="000000"/>
                </a:solidFill>
                <a:cs typeface="Tahoma" pitchFamily="34" charset="0"/>
              </a:rPr>
              <a:t>Figure </a:t>
            </a:r>
            <a:r>
              <a:rPr lang="en-US" altLang="en-US" sz="2000" dirty="0" smtClean="0">
                <a:solidFill>
                  <a:srgbClr val="000000"/>
                </a:solidFill>
                <a:cs typeface="Tahoma" pitchFamily="34" charset="0"/>
              </a:rPr>
              <a:t>14-6 </a:t>
            </a:r>
            <a:r>
              <a:rPr lang="en-US" altLang="en-US" sz="2000" dirty="0">
                <a:solidFill>
                  <a:srgbClr val="000000"/>
                </a:solidFill>
                <a:cs typeface="Tahoma" pitchFamily="34" charset="0"/>
              </a:rPr>
              <a:t>Association class and link object (cont.)</a:t>
            </a:r>
          </a:p>
          <a:p>
            <a:pPr algn="ctr" eaLnBrk="1" hangingPunct="1"/>
            <a:r>
              <a:rPr lang="en-US" altLang="en-US" sz="2000" dirty="0">
                <a:solidFill>
                  <a:srgbClr val="000000"/>
                </a:solidFill>
                <a:cs typeface="Tahoma" pitchFamily="34" charset="0"/>
              </a:rPr>
              <a:t>b) Object diagram showing link objects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762000" y="381000"/>
            <a:ext cx="748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14-7 </a:t>
            </a:r>
            <a:r>
              <a:rPr lang="en-US" altLang="en-US" sz="2400" dirty="0">
                <a:solidFill>
                  <a:srgbClr val="000000"/>
                </a:solidFill>
                <a:cs typeface="Tahoma" pitchFamily="34" charset="0"/>
              </a:rPr>
              <a:t>Ternary relationship with association class</a:t>
            </a:r>
          </a:p>
        </p:txBody>
      </p:sp>
      <p:pic>
        <p:nvPicPr>
          <p:cNvPr id="28676"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7724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533400" y="152400"/>
            <a:ext cx="8229600" cy="1371600"/>
          </a:xfrm>
        </p:spPr>
        <p:txBody>
          <a:bodyPr/>
          <a:lstStyle/>
          <a:p>
            <a:pPr eaLnBrk="1" hangingPunct="1">
              <a:defRPr/>
            </a:pPr>
            <a:r>
              <a:rPr dirty="0" smtClean="0"/>
              <a:t>Objectives</a:t>
            </a:r>
          </a:p>
        </p:txBody>
      </p:sp>
      <p:sp>
        <p:nvSpPr>
          <p:cNvPr id="11267" name="Rectangle 3"/>
          <p:cNvSpPr>
            <a:spLocks noGrp="1" noChangeArrowheads="1"/>
          </p:cNvSpPr>
          <p:nvPr>
            <p:ph idx="1"/>
          </p:nvPr>
        </p:nvSpPr>
        <p:spPr>
          <a:xfrm>
            <a:off x="381000" y="1295400"/>
            <a:ext cx="8458200" cy="4724400"/>
          </a:xfrm>
        </p:spPr>
        <p:txBody>
          <a:bodyPr/>
          <a:lstStyle/>
          <a:p>
            <a:pPr eaLnBrk="1" hangingPunct="1">
              <a:lnSpc>
                <a:spcPct val="90000"/>
              </a:lnSpc>
            </a:pPr>
            <a:r>
              <a:rPr lang="en-US" altLang="en-US" sz="2700" dirty="0" smtClean="0"/>
              <a:t>Define terms</a:t>
            </a:r>
          </a:p>
          <a:p>
            <a:pPr eaLnBrk="1" hangingPunct="1">
              <a:lnSpc>
                <a:spcPct val="90000"/>
              </a:lnSpc>
            </a:pPr>
            <a:r>
              <a:rPr lang="en-US" altLang="en-US" sz="2700" dirty="0" smtClean="0"/>
              <a:t>Describe phases of object-oriented development life cycle</a:t>
            </a:r>
          </a:p>
          <a:p>
            <a:pPr eaLnBrk="1" hangingPunct="1">
              <a:lnSpc>
                <a:spcPct val="90000"/>
              </a:lnSpc>
            </a:pPr>
            <a:r>
              <a:rPr lang="en-US" altLang="en-US" sz="2700" dirty="0" smtClean="0"/>
              <a:t>State advantages of object-oriented modeling</a:t>
            </a:r>
          </a:p>
          <a:p>
            <a:pPr eaLnBrk="1" hangingPunct="1">
              <a:lnSpc>
                <a:spcPct val="90000"/>
              </a:lnSpc>
            </a:pPr>
            <a:r>
              <a:rPr lang="en-US" altLang="en-US" sz="2700" dirty="0" smtClean="0"/>
              <a:t>Compare object-oriented model with E-R and EER models</a:t>
            </a:r>
          </a:p>
          <a:p>
            <a:pPr eaLnBrk="1" hangingPunct="1">
              <a:lnSpc>
                <a:spcPct val="90000"/>
              </a:lnSpc>
            </a:pPr>
            <a:r>
              <a:rPr lang="en-US" altLang="en-US" sz="2700" dirty="0" smtClean="0"/>
              <a:t>Model real-world application using UML class diagram</a:t>
            </a:r>
          </a:p>
          <a:p>
            <a:pPr eaLnBrk="1" hangingPunct="1">
              <a:lnSpc>
                <a:spcPct val="90000"/>
              </a:lnSpc>
            </a:pPr>
            <a:r>
              <a:rPr lang="en-US" altLang="en-US" sz="2700" dirty="0" smtClean="0"/>
              <a:t>Provide UML snapshot of a system state</a:t>
            </a:r>
          </a:p>
          <a:p>
            <a:pPr eaLnBrk="1" hangingPunct="1">
              <a:lnSpc>
                <a:spcPct val="90000"/>
              </a:lnSpc>
            </a:pPr>
            <a:r>
              <a:rPr lang="en-US" altLang="en-US" sz="2700" dirty="0" smtClean="0"/>
              <a:t>Recognize when to use generalization, aggregation, and composition</a:t>
            </a:r>
          </a:p>
          <a:p>
            <a:pPr eaLnBrk="1" hangingPunct="1">
              <a:lnSpc>
                <a:spcPct val="90000"/>
              </a:lnSpc>
            </a:pPr>
            <a:r>
              <a:rPr lang="en-US" altLang="en-US" sz="2700" dirty="0" smtClean="0"/>
              <a:t>Specify types of business rules in a class diagram</a:t>
            </a:r>
          </a:p>
          <a:p>
            <a:pPr eaLnBrk="1" hangingPunct="1">
              <a:lnSpc>
                <a:spcPct val="90000"/>
              </a:lnSpc>
            </a:pPr>
            <a:endParaRPr lang="en-US" altLang="en-US" sz="27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620125"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3"/>
          <p:cNvSpPr txBox="1">
            <a:spLocks noChangeArrowheads="1"/>
          </p:cNvSpPr>
          <p:nvPr/>
        </p:nvSpPr>
        <p:spPr bwMode="auto">
          <a:xfrm>
            <a:off x="914400" y="527050"/>
            <a:ext cx="703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14-8 </a:t>
            </a:r>
            <a:r>
              <a:rPr lang="en-US" altLang="en-US" sz="2400" dirty="0">
                <a:solidFill>
                  <a:srgbClr val="000000"/>
                </a:solidFill>
                <a:cs typeface="Tahoma" pitchFamily="34" charset="0"/>
              </a:rPr>
              <a:t>Derived attribute, association, and role</a:t>
            </a:r>
          </a:p>
        </p:txBody>
      </p:sp>
      <p:sp>
        <p:nvSpPr>
          <p:cNvPr id="490500" name="Text Box 4"/>
          <p:cNvSpPr txBox="1">
            <a:spLocks noChangeArrowheads="1"/>
          </p:cNvSpPr>
          <p:nvPr/>
        </p:nvSpPr>
        <p:spPr bwMode="auto">
          <a:xfrm>
            <a:off x="533400" y="5091113"/>
            <a:ext cx="8305800" cy="523875"/>
          </a:xfrm>
          <a:prstGeom prst="rect">
            <a:avLst/>
          </a:prstGeom>
          <a:noFill/>
          <a:ln w="12700">
            <a:noFill/>
            <a:miter lim="800000"/>
            <a:headEnd type="none" w="sm" len="sm"/>
            <a:tailEnd type="none" w="sm" len="sm"/>
          </a:ln>
          <a:effectLst/>
        </p:spPr>
        <p:txBody>
          <a:bodyPr>
            <a:spAutoFit/>
          </a:bodyPr>
          <a:lstStyle/>
          <a:p>
            <a:pPr>
              <a:defRPr/>
            </a:pPr>
            <a:r>
              <a:rPr lang="en-US" sz="2000" dirty="0">
                <a:solidFill>
                  <a:srgbClr val="990000"/>
                </a:solidFill>
                <a:cs typeface="Tahoma" pitchFamily="34" charset="0"/>
              </a:rPr>
              <a:t>Derived attributes and relationships shown with </a:t>
            </a:r>
            <a:r>
              <a:rPr lang="en-US" sz="2800" b="1" dirty="0">
                <a:solidFill>
                  <a:srgbClr val="990000"/>
                </a:solidFill>
                <a:effectLst>
                  <a:outerShdw blurRad="38100" dist="38100" dir="2700000" algn="tl">
                    <a:srgbClr val="000000"/>
                  </a:outerShdw>
                </a:effectLst>
                <a:cs typeface="Tahoma" pitchFamily="34" charset="0"/>
              </a:rPr>
              <a:t>/ </a:t>
            </a:r>
            <a:r>
              <a:rPr lang="en-US" sz="2000" dirty="0">
                <a:solidFill>
                  <a:srgbClr val="990000"/>
                </a:solidFill>
                <a:cs typeface="Tahoma" pitchFamily="34" charset="0"/>
              </a:rPr>
              <a:t>in front of the name</a:t>
            </a:r>
          </a:p>
        </p:txBody>
      </p:sp>
      <p:sp>
        <p:nvSpPr>
          <p:cNvPr id="29702" name="Text Box 5"/>
          <p:cNvSpPr txBox="1">
            <a:spLocks noChangeArrowheads="1"/>
          </p:cNvSpPr>
          <p:nvPr/>
        </p:nvSpPr>
        <p:spPr bwMode="auto">
          <a:xfrm>
            <a:off x="1524000" y="4662488"/>
            <a:ext cx="6180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Derived relationship (from Registers-for and Scheduled-for)</a:t>
            </a:r>
          </a:p>
        </p:txBody>
      </p:sp>
      <p:sp>
        <p:nvSpPr>
          <p:cNvPr id="29703" name="Text Box 6"/>
          <p:cNvSpPr txBox="1">
            <a:spLocks noChangeArrowheads="1"/>
          </p:cNvSpPr>
          <p:nvPr/>
        </p:nvSpPr>
        <p:spPr bwMode="auto">
          <a:xfrm>
            <a:off x="1039813" y="1371600"/>
            <a:ext cx="4446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Constraint expression for derived attribute</a:t>
            </a:r>
          </a:p>
        </p:txBody>
      </p:sp>
      <p:sp>
        <p:nvSpPr>
          <p:cNvPr id="29704" name="Text Box 7"/>
          <p:cNvSpPr txBox="1">
            <a:spLocks noChangeArrowheads="1"/>
          </p:cNvSpPr>
          <p:nvPr/>
        </p:nvSpPr>
        <p:spPr bwMode="auto">
          <a:xfrm>
            <a:off x="1143000" y="3429000"/>
            <a:ext cx="188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Derived attribute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04800" y="381000"/>
            <a:ext cx="8686800" cy="838200"/>
          </a:xfrm>
        </p:spPr>
        <p:txBody>
          <a:bodyPr/>
          <a:lstStyle/>
          <a:p>
            <a:pPr eaLnBrk="1" hangingPunct="1">
              <a:defRPr/>
            </a:pPr>
            <a:r>
              <a:rPr dirty="0" smtClean="0"/>
              <a:t>Generalization/Specialization</a:t>
            </a:r>
          </a:p>
        </p:txBody>
      </p:sp>
      <p:sp>
        <p:nvSpPr>
          <p:cNvPr id="30723" name="Rectangle 3"/>
          <p:cNvSpPr>
            <a:spLocks noGrp="1" noChangeArrowheads="1"/>
          </p:cNvSpPr>
          <p:nvPr>
            <p:ph idx="1"/>
          </p:nvPr>
        </p:nvSpPr>
        <p:spPr>
          <a:xfrm>
            <a:off x="228600" y="1066800"/>
            <a:ext cx="8686800" cy="4419600"/>
          </a:xfrm>
        </p:spPr>
        <p:txBody>
          <a:bodyPr/>
          <a:lstStyle/>
          <a:p>
            <a:pPr eaLnBrk="1" hangingPunct="1">
              <a:lnSpc>
                <a:spcPct val="110000"/>
              </a:lnSpc>
            </a:pPr>
            <a:r>
              <a:rPr lang="en-US" altLang="en-US" sz="3000" smtClean="0"/>
              <a:t>Subclass, Superclass</a:t>
            </a:r>
          </a:p>
          <a:p>
            <a:pPr lvl="1" eaLnBrk="1" hangingPunct="1">
              <a:lnSpc>
                <a:spcPct val="110000"/>
              </a:lnSpc>
            </a:pPr>
            <a:r>
              <a:rPr lang="en-US" altLang="en-US" sz="2600" smtClean="0"/>
              <a:t>similar to subtype/supertype in EER</a:t>
            </a:r>
          </a:p>
          <a:p>
            <a:pPr eaLnBrk="1" hangingPunct="1">
              <a:lnSpc>
                <a:spcPct val="110000"/>
              </a:lnSpc>
            </a:pPr>
            <a:r>
              <a:rPr lang="en-US" altLang="en-US" sz="3000" smtClean="0"/>
              <a:t>Common attributes, relationships, and operations</a:t>
            </a:r>
          </a:p>
          <a:p>
            <a:pPr eaLnBrk="1" hangingPunct="1">
              <a:lnSpc>
                <a:spcPct val="110000"/>
              </a:lnSpc>
            </a:pPr>
            <a:r>
              <a:rPr lang="en-US" altLang="en-US" sz="3000" smtClean="0"/>
              <a:t>Disjoint vs. Overlapping</a:t>
            </a:r>
          </a:p>
          <a:p>
            <a:pPr eaLnBrk="1" hangingPunct="1">
              <a:lnSpc>
                <a:spcPct val="110000"/>
              </a:lnSpc>
            </a:pPr>
            <a:r>
              <a:rPr lang="en-US" altLang="en-US" sz="3000" smtClean="0"/>
              <a:t>Complete (total specialization) vs. incomplete (partial specialization)</a:t>
            </a:r>
          </a:p>
          <a:p>
            <a:pPr eaLnBrk="1" hangingPunct="1">
              <a:lnSpc>
                <a:spcPct val="110000"/>
              </a:lnSpc>
            </a:pPr>
            <a:r>
              <a:rPr lang="en-US" altLang="en-US" sz="3000" smtClean="0"/>
              <a:t>Abstract Class: no direct instances possible, but subclasses may have direct instances</a:t>
            </a:r>
          </a:p>
          <a:p>
            <a:pPr eaLnBrk="1" hangingPunct="1">
              <a:lnSpc>
                <a:spcPct val="110000"/>
              </a:lnSpc>
            </a:pPr>
            <a:r>
              <a:rPr lang="en-US" altLang="en-US" sz="3000" smtClean="0"/>
              <a:t>Concrete Class: direct instances possible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125" y="817563"/>
            <a:ext cx="783907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3"/>
          <p:cNvSpPr txBox="1">
            <a:spLocks noChangeArrowheads="1"/>
          </p:cNvSpPr>
          <p:nvPr/>
        </p:nvSpPr>
        <p:spPr bwMode="auto">
          <a:xfrm>
            <a:off x="304800" y="76200"/>
            <a:ext cx="8610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200" dirty="0">
                <a:solidFill>
                  <a:srgbClr val="000000"/>
                </a:solidFill>
              </a:rPr>
              <a:t>Figure </a:t>
            </a:r>
            <a:r>
              <a:rPr lang="en-US" altLang="en-US" sz="2200" dirty="0" smtClean="0">
                <a:solidFill>
                  <a:srgbClr val="000000"/>
                </a:solidFill>
              </a:rPr>
              <a:t>14-9 </a:t>
            </a:r>
            <a:r>
              <a:rPr lang="en-US" altLang="en-US" sz="2200" dirty="0">
                <a:solidFill>
                  <a:srgbClr val="000000"/>
                </a:solidFill>
              </a:rPr>
              <a:t>Examples of generalization, inheritance, and constraints</a:t>
            </a:r>
          </a:p>
          <a:p>
            <a:pPr algn="ctr"/>
            <a:r>
              <a:rPr lang="en-US" altLang="en-US" sz="2200" dirty="0">
                <a:solidFill>
                  <a:srgbClr val="000000"/>
                </a:solidFill>
              </a:rPr>
              <a:t>a) Employee superclass with three subclasses</a:t>
            </a:r>
          </a:p>
        </p:txBody>
      </p:sp>
      <p:grpSp>
        <p:nvGrpSpPr>
          <p:cNvPr id="31749" name="Group 4"/>
          <p:cNvGrpSpPr>
            <a:grpSpLocks/>
          </p:cNvGrpSpPr>
          <p:nvPr/>
        </p:nvGrpSpPr>
        <p:grpSpPr bwMode="auto">
          <a:xfrm>
            <a:off x="1622425" y="1524000"/>
            <a:ext cx="2035175" cy="1371600"/>
            <a:chOff x="662" y="1056"/>
            <a:chExt cx="1282" cy="864"/>
          </a:xfrm>
        </p:grpSpPr>
        <p:sp>
          <p:nvSpPr>
            <p:cNvPr id="31759" name="Text Box 5"/>
            <p:cNvSpPr txBox="1">
              <a:spLocks noChangeArrowheads="1"/>
            </p:cNvSpPr>
            <p:nvPr/>
          </p:nvSpPr>
          <p:spPr bwMode="auto">
            <a:xfrm>
              <a:off x="662" y="1224"/>
              <a:ext cx="116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rPr>
                <a:t>Shared attributes and operations</a:t>
              </a:r>
            </a:p>
          </p:txBody>
        </p:sp>
        <p:sp>
          <p:nvSpPr>
            <p:cNvPr id="31760" name="AutoShape 6"/>
            <p:cNvSpPr>
              <a:spLocks/>
            </p:cNvSpPr>
            <p:nvPr/>
          </p:nvSpPr>
          <p:spPr bwMode="auto">
            <a:xfrm>
              <a:off x="1704" y="1056"/>
              <a:ext cx="240" cy="864"/>
            </a:xfrm>
            <a:prstGeom prst="leftBrace">
              <a:avLst>
                <a:gd name="adj1" fmla="val 30000"/>
                <a:gd name="adj2" fmla="val 50000"/>
              </a:avLst>
            </a:prstGeom>
            <a:noFill/>
            <a:ln w="19050">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31750" name="Group 7"/>
          <p:cNvGrpSpPr>
            <a:grpSpLocks/>
          </p:cNvGrpSpPr>
          <p:nvPr/>
        </p:nvGrpSpPr>
        <p:grpSpPr bwMode="auto">
          <a:xfrm>
            <a:off x="5378450" y="1219200"/>
            <a:ext cx="1784350" cy="2438400"/>
            <a:chOff x="3436" y="1056"/>
            <a:chExt cx="1124" cy="1392"/>
          </a:xfrm>
        </p:grpSpPr>
        <p:sp>
          <p:nvSpPr>
            <p:cNvPr id="31757" name="Text Box 8"/>
            <p:cNvSpPr txBox="1">
              <a:spLocks noChangeArrowheads="1"/>
            </p:cNvSpPr>
            <p:nvPr/>
          </p:nvSpPr>
          <p:spPr bwMode="auto">
            <a:xfrm>
              <a:off x="3436" y="1056"/>
              <a:ext cx="1124"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700">
                  <a:solidFill>
                    <a:srgbClr val="990000"/>
                  </a:solidFill>
                </a:rPr>
                <a:t>An employee can only be one of these subclasses</a:t>
              </a:r>
            </a:p>
          </p:txBody>
        </p:sp>
        <p:sp>
          <p:nvSpPr>
            <p:cNvPr id="31758" name="Line 9"/>
            <p:cNvSpPr>
              <a:spLocks noChangeShapeType="1"/>
            </p:cNvSpPr>
            <p:nvPr/>
          </p:nvSpPr>
          <p:spPr bwMode="auto">
            <a:xfrm flipH="1" flipV="1">
              <a:off x="3984" y="1665"/>
              <a:ext cx="576" cy="783"/>
            </a:xfrm>
            <a:prstGeom prst="line">
              <a:avLst/>
            </a:prstGeom>
            <a:noFill/>
            <a:ln w="1905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1751" name="Group 10"/>
          <p:cNvGrpSpPr>
            <a:grpSpLocks/>
          </p:cNvGrpSpPr>
          <p:nvPr/>
        </p:nvGrpSpPr>
        <p:grpSpPr bwMode="auto">
          <a:xfrm>
            <a:off x="6781800" y="2133600"/>
            <a:ext cx="1447800" cy="1525588"/>
            <a:chOff x="4560" y="1487"/>
            <a:chExt cx="912" cy="961"/>
          </a:xfrm>
        </p:grpSpPr>
        <p:sp>
          <p:nvSpPr>
            <p:cNvPr id="31755" name="Text Box 11"/>
            <p:cNvSpPr txBox="1">
              <a:spLocks noChangeArrowheads="1"/>
            </p:cNvSpPr>
            <p:nvPr/>
          </p:nvSpPr>
          <p:spPr bwMode="auto">
            <a:xfrm>
              <a:off x="4560" y="1487"/>
              <a:ext cx="912"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700">
                  <a:solidFill>
                    <a:srgbClr val="990000"/>
                  </a:solidFill>
                </a:rPr>
                <a:t>An employee may be none of them</a:t>
              </a:r>
            </a:p>
          </p:txBody>
        </p:sp>
        <p:sp>
          <p:nvSpPr>
            <p:cNvPr id="31756" name="Line 12"/>
            <p:cNvSpPr>
              <a:spLocks noChangeShapeType="1"/>
            </p:cNvSpPr>
            <p:nvPr/>
          </p:nvSpPr>
          <p:spPr bwMode="auto">
            <a:xfrm flipH="1" flipV="1">
              <a:off x="5088" y="2064"/>
              <a:ext cx="144" cy="384"/>
            </a:xfrm>
            <a:prstGeom prst="line">
              <a:avLst/>
            </a:prstGeom>
            <a:noFill/>
            <a:ln w="1905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1752" name="Group 13"/>
          <p:cNvGrpSpPr>
            <a:grpSpLocks/>
          </p:cNvGrpSpPr>
          <p:nvPr/>
        </p:nvGrpSpPr>
        <p:grpSpPr bwMode="auto">
          <a:xfrm>
            <a:off x="1066800" y="4724400"/>
            <a:ext cx="6934200" cy="1541463"/>
            <a:chOff x="672" y="3072"/>
            <a:chExt cx="4368" cy="971"/>
          </a:xfrm>
        </p:grpSpPr>
        <p:sp>
          <p:nvSpPr>
            <p:cNvPr id="31753" name="Rectangle 14"/>
            <p:cNvSpPr>
              <a:spLocks noChangeArrowheads="1"/>
            </p:cNvSpPr>
            <p:nvPr/>
          </p:nvSpPr>
          <p:spPr bwMode="auto">
            <a:xfrm>
              <a:off x="672" y="3072"/>
              <a:ext cx="4368" cy="768"/>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1754" name="Text Box 15"/>
            <p:cNvSpPr txBox="1">
              <a:spLocks noChangeArrowheads="1"/>
            </p:cNvSpPr>
            <p:nvPr/>
          </p:nvSpPr>
          <p:spPr bwMode="auto">
            <a:xfrm>
              <a:off x="1824" y="3812"/>
              <a:ext cx="2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rPr>
                <a:t>Specialized attributes and operations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1"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5725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3"/>
          <p:cNvSpPr txBox="1">
            <a:spLocks noChangeArrowheads="1"/>
          </p:cNvSpPr>
          <p:nvPr/>
        </p:nvSpPr>
        <p:spPr bwMode="auto">
          <a:xfrm>
            <a:off x="152400" y="2286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200" dirty="0">
                <a:solidFill>
                  <a:srgbClr val="000000"/>
                </a:solidFill>
                <a:cs typeface="Tahoma" pitchFamily="34" charset="0"/>
              </a:rPr>
              <a:t>Figure </a:t>
            </a:r>
            <a:r>
              <a:rPr lang="en-US" altLang="en-US" sz="2200" dirty="0" smtClean="0">
                <a:solidFill>
                  <a:srgbClr val="000000"/>
                </a:solidFill>
                <a:cs typeface="Tahoma" pitchFamily="34" charset="0"/>
              </a:rPr>
              <a:t>14-9 </a:t>
            </a:r>
            <a:r>
              <a:rPr lang="en-US" altLang="en-US" sz="2200" dirty="0">
                <a:solidFill>
                  <a:srgbClr val="000000"/>
                </a:solidFill>
                <a:cs typeface="Tahoma" pitchFamily="34" charset="0"/>
              </a:rPr>
              <a:t>Examples of generalization, inheritance, and constraints</a:t>
            </a:r>
          </a:p>
          <a:p>
            <a:r>
              <a:rPr lang="en-US" altLang="en-US" sz="2200" dirty="0">
                <a:solidFill>
                  <a:srgbClr val="000000"/>
                </a:solidFill>
                <a:cs typeface="Tahoma" pitchFamily="34" charset="0"/>
              </a:rPr>
              <a:t>	b) Abstract Patient class with two concrete subclasses</a:t>
            </a:r>
          </a:p>
        </p:txBody>
      </p:sp>
      <p:sp>
        <p:nvSpPr>
          <p:cNvPr id="32773" name="Text Box 4"/>
          <p:cNvSpPr txBox="1">
            <a:spLocks noChangeArrowheads="1"/>
          </p:cNvSpPr>
          <p:nvPr/>
        </p:nvSpPr>
        <p:spPr bwMode="auto">
          <a:xfrm>
            <a:off x="3276600" y="1687513"/>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Abstract indicated by </a:t>
            </a:r>
            <a:r>
              <a:rPr lang="en-US" altLang="en-US" i="1">
                <a:solidFill>
                  <a:srgbClr val="990000"/>
                </a:solidFill>
                <a:cs typeface="Tahoma" pitchFamily="34" charset="0"/>
              </a:rPr>
              <a:t>italics</a:t>
            </a:r>
          </a:p>
        </p:txBody>
      </p:sp>
      <p:grpSp>
        <p:nvGrpSpPr>
          <p:cNvPr id="32774" name="Group 6"/>
          <p:cNvGrpSpPr>
            <a:grpSpLocks/>
          </p:cNvGrpSpPr>
          <p:nvPr/>
        </p:nvGrpSpPr>
        <p:grpSpPr bwMode="auto">
          <a:xfrm>
            <a:off x="533400" y="3308350"/>
            <a:ext cx="3733800" cy="830263"/>
            <a:chOff x="288" y="2026"/>
            <a:chExt cx="2352" cy="439"/>
          </a:xfrm>
        </p:grpSpPr>
        <p:sp>
          <p:nvSpPr>
            <p:cNvPr id="32778" name="Text Box 7"/>
            <p:cNvSpPr txBox="1">
              <a:spLocks noChangeArrowheads="1"/>
            </p:cNvSpPr>
            <p:nvPr/>
          </p:nvSpPr>
          <p:spPr bwMode="auto">
            <a:xfrm>
              <a:off x="288" y="2026"/>
              <a:ext cx="105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a:solidFill>
                    <a:srgbClr val="990000"/>
                  </a:solidFill>
                  <a:cs typeface="Tahoma" pitchFamily="34" charset="0"/>
                </a:rPr>
                <a:t>A patient MUST be EXACTLY one of the subtypes</a:t>
              </a:r>
              <a:endParaRPr lang="en-US" altLang="en-US" sz="1600" i="1">
                <a:solidFill>
                  <a:srgbClr val="990000"/>
                </a:solidFill>
                <a:cs typeface="Tahoma" pitchFamily="34" charset="0"/>
              </a:endParaRPr>
            </a:p>
          </p:txBody>
        </p:sp>
        <p:sp>
          <p:nvSpPr>
            <p:cNvPr id="32779" name="Rectangle 8"/>
            <p:cNvSpPr>
              <a:spLocks noChangeArrowheads="1"/>
            </p:cNvSpPr>
            <p:nvPr/>
          </p:nvSpPr>
          <p:spPr bwMode="auto">
            <a:xfrm>
              <a:off x="1488" y="2112"/>
              <a:ext cx="1152" cy="96"/>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32775" name="Group 11"/>
          <p:cNvGrpSpPr>
            <a:grpSpLocks/>
          </p:cNvGrpSpPr>
          <p:nvPr/>
        </p:nvGrpSpPr>
        <p:grpSpPr bwMode="auto">
          <a:xfrm>
            <a:off x="3581400" y="3733800"/>
            <a:ext cx="4953000" cy="923925"/>
            <a:chOff x="2208" y="2238"/>
            <a:chExt cx="3120" cy="582"/>
          </a:xfrm>
        </p:grpSpPr>
        <p:sp>
          <p:nvSpPr>
            <p:cNvPr id="32776" name="Text Box 5"/>
            <p:cNvSpPr txBox="1">
              <a:spLocks noChangeArrowheads="1"/>
            </p:cNvSpPr>
            <p:nvPr/>
          </p:nvSpPr>
          <p:spPr bwMode="auto">
            <a:xfrm>
              <a:off x="2544" y="2238"/>
              <a:ext cx="27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Dynamic means a </a:t>
              </a:r>
            </a:p>
            <a:p>
              <a:pPr eaLnBrk="1" hangingPunct="1"/>
              <a:r>
                <a:rPr lang="en-US" altLang="en-US">
                  <a:solidFill>
                    <a:srgbClr val="990000"/>
                  </a:solidFill>
                  <a:cs typeface="Tahoma" pitchFamily="34" charset="0"/>
                </a:rPr>
                <a:t>patient can change from one subclass to another over time.</a:t>
              </a:r>
              <a:endParaRPr lang="en-US" altLang="en-US" i="1">
                <a:solidFill>
                  <a:srgbClr val="990000"/>
                </a:solidFill>
                <a:cs typeface="Tahoma" pitchFamily="34" charset="0"/>
              </a:endParaRPr>
            </a:p>
          </p:txBody>
        </p:sp>
        <p:sp>
          <p:nvSpPr>
            <p:cNvPr id="32777" name="Line 10"/>
            <p:cNvSpPr>
              <a:spLocks noChangeShapeType="1"/>
            </p:cNvSpPr>
            <p:nvPr/>
          </p:nvSpPr>
          <p:spPr bwMode="auto">
            <a:xfrm flipH="1">
              <a:off x="2208" y="2430"/>
              <a:ext cx="288" cy="0"/>
            </a:xfrm>
            <a:prstGeom prst="line">
              <a:avLst/>
            </a:prstGeom>
            <a:noFill/>
            <a:ln w="127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381000" y="381000"/>
            <a:ext cx="7848600" cy="838200"/>
          </a:xfrm>
        </p:spPr>
        <p:txBody>
          <a:bodyPr/>
          <a:lstStyle/>
          <a:p>
            <a:pPr eaLnBrk="1" hangingPunct="1">
              <a:defRPr/>
            </a:pPr>
            <a:r>
              <a:rPr dirty="0" smtClean="0"/>
              <a:t>Class-Scope Attribute</a:t>
            </a:r>
          </a:p>
        </p:txBody>
      </p:sp>
      <p:sp>
        <p:nvSpPr>
          <p:cNvPr id="33795" name="Rectangle 3"/>
          <p:cNvSpPr>
            <a:spLocks noGrp="1" noChangeArrowheads="1"/>
          </p:cNvSpPr>
          <p:nvPr>
            <p:ph idx="1"/>
          </p:nvPr>
        </p:nvSpPr>
        <p:spPr>
          <a:xfrm>
            <a:off x="228600" y="1371600"/>
            <a:ext cx="8686800" cy="4525963"/>
          </a:xfrm>
        </p:spPr>
        <p:txBody>
          <a:bodyPr/>
          <a:lstStyle/>
          <a:p>
            <a:pPr eaLnBrk="1" hangingPunct="1"/>
            <a:r>
              <a:rPr lang="en-US" altLang="en-US" sz="3600" smtClean="0"/>
              <a:t>Specifies a value common to an entire class, rather than a specific value for an instance</a:t>
            </a:r>
          </a:p>
          <a:p>
            <a:pPr eaLnBrk="1" hangingPunct="1"/>
            <a:endParaRPr lang="en-US" altLang="en-US" sz="3600" smtClean="0"/>
          </a:p>
          <a:p>
            <a:pPr eaLnBrk="1" hangingPunct="1"/>
            <a:r>
              <a:rPr lang="en-US" altLang="en-US" sz="3600" smtClean="0"/>
              <a:t>Represented by underlining</a:t>
            </a:r>
          </a:p>
          <a:p>
            <a:pPr eaLnBrk="1" hangingPunct="1"/>
            <a:endParaRPr lang="en-US" altLang="en-US" sz="3600" smtClean="0"/>
          </a:p>
          <a:p>
            <a:pPr eaLnBrk="1" hangingPunct="1"/>
            <a:r>
              <a:rPr lang="en-US" altLang="en-US" sz="3600" smtClean="0"/>
              <a:t>“=”is initial, default value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533400" y="381000"/>
            <a:ext cx="7620000" cy="838200"/>
          </a:xfrm>
        </p:spPr>
        <p:txBody>
          <a:bodyPr/>
          <a:lstStyle/>
          <a:p>
            <a:pPr eaLnBrk="1" hangingPunct="1">
              <a:defRPr/>
            </a:pPr>
            <a:r>
              <a:rPr dirty="0" smtClean="0"/>
              <a:t>Polymorphism</a:t>
            </a:r>
          </a:p>
        </p:txBody>
      </p:sp>
      <p:sp>
        <p:nvSpPr>
          <p:cNvPr id="34819" name="Rectangle 3"/>
          <p:cNvSpPr>
            <a:spLocks noGrp="1" noChangeArrowheads="1"/>
          </p:cNvSpPr>
          <p:nvPr>
            <p:ph idx="1"/>
          </p:nvPr>
        </p:nvSpPr>
        <p:spPr/>
        <p:txBody>
          <a:bodyPr/>
          <a:lstStyle/>
          <a:p>
            <a:pPr eaLnBrk="1" hangingPunct="1">
              <a:lnSpc>
                <a:spcPct val="90000"/>
              </a:lnSpc>
            </a:pPr>
            <a:r>
              <a:rPr lang="en-US" altLang="en-US" sz="3600" b="1" smtClean="0"/>
              <a:t>Abstract Operation</a:t>
            </a:r>
            <a:r>
              <a:rPr lang="en-US" altLang="en-US" sz="3600" smtClean="0"/>
              <a:t>: Defines the form or protocol of the operation, but not its implementation</a:t>
            </a:r>
          </a:p>
          <a:p>
            <a:pPr eaLnBrk="1" hangingPunct="1">
              <a:lnSpc>
                <a:spcPct val="90000"/>
              </a:lnSpc>
            </a:pPr>
            <a:r>
              <a:rPr lang="en-US" altLang="en-US" sz="3600" b="1" smtClean="0"/>
              <a:t>Method</a:t>
            </a:r>
            <a:r>
              <a:rPr lang="en-US" altLang="en-US" sz="3600" smtClean="0"/>
              <a:t>: The implementation of an operation</a:t>
            </a:r>
          </a:p>
          <a:p>
            <a:pPr eaLnBrk="1" hangingPunct="1">
              <a:lnSpc>
                <a:spcPct val="90000"/>
              </a:lnSpc>
            </a:pPr>
            <a:r>
              <a:rPr lang="en-US" altLang="en-US" sz="3600" b="1" smtClean="0"/>
              <a:t>Polymorphism</a:t>
            </a:r>
            <a:r>
              <a:rPr lang="en-US" altLang="en-US" sz="3600" smtClean="0"/>
              <a:t>: The same operation may apply to two or more different classes in different ways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095375"/>
            <a:ext cx="7281862"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3"/>
          <p:cNvSpPr txBox="1">
            <a:spLocks noChangeArrowheads="1"/>
          </p:cNvSpPr>
          <p:nvPr/>
        </p:nvSpPr>
        <p:spPr bwMode="auto">
          <a:xfrm>
            <a:off x="1066800" y="2286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14-11 </a:t>
            </a:r>
            <a:r>
              <a:rPr lang="en-US" altLang="en-US" sz="2400" dirty="0">
                <a:solidFill>
                  <a:srgbClr val="000000"/>
                </a:solidFill>
                <a:cs typeface="Tahoma" pitchFamily="34" charset="0"/>
              </a:rPr>
              <a:t>Polymorphism, abstract operation, class-scope attribute, and ordering</a:t>
            </a:r>
          </a:p>
        </p:txBody>
      </p:sp>
      <p:grpSp>
        <p:nvGrpSpPr>
          <p:cNvPr id="35845" name="Group 4"/>
          <p:cNvGrpSpPr>
            <a:grpSpLocks/>
          </p:cNvGrpSpPr>
          <p:nvPr/>
        </p:nvGrpSpPr>
        <p:grpSpPr bwMode="auto">
          <a:xfrm>
            <a:off x="1695450" y="4159250"/>
            <a:ext cx="6761163" cy="1631950"/>
            <a:chOff x="925" y="2667"/>
            <a:chExt cx="4106" cy="962"/>
          </a:xfrm>
        </p:grpSpPr>
        <p:sp>
          <p:nvSpPr>
            <p:cNvPr id="35854" name="Rectangle 5"/>
            <p:cNvSpPr>
              <a:spLocks noChangeArrowheads="1"/>
            </p:cNvSpPr>
            <p:nvPr/>
          </p:nvSpPr>
          <p:spPr bwMode="auto">
            <a:xfrm>
              <a:off x="925" y="3395"/>
              <a:ext cx="1006" cy="189"/>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5855" name="Rectangle 6"/>
            <p:cNvSpPr>
              <a:spLocks noChangeArrowheads="1"/>
            </p:cNvSpPr>
            <p:nvPr/>
          </p:nvSpPr>
          <p:spPr bwMode="auto">
            <a:xfrm>
              <a:off x="2182" y="3284"/>
              <a:ext cx="952" cy="144"/>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5856" name="Text Box 7"/>
            <p:cNvSpPr txBox="1">
              <a:spLocks noChangeArrowheads="1"/>
            </p:cNvSpPr>
            <p:nvPr/>
          </p:nvSpPr>
          <p:spPr bwMode="auto">
            <a:xfrm>
              <a:off x="3269" y="2667"/>
              <a:ext cx="1762"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Class-scope attributes–only one value common to all instances of these classes (includes default values)</a:t>
              </a:r>
            </a:p>
          </p:txBody>
        </p:sp>
      </p:grpSp>
      <p:grpSp>
        <p:nvGrpSpPr>
          <p:cNvPr id="35846" name="Group 8"/>
          <p:cNvGrpSpPr>
            <a:grpSpLocks/>
          </p:cNvGrpSpPr>
          <p:nvPr/>
        </p:nvGrpSpPr>
        <p:grpSpPr bwMode="auto">
          <a:xfrm>
            <a:off x="1606550" y="3048000"/>
            <a:ext cx="6470650" cy="708025"/>
            <a:chOff x="916" y="1920"/>
            <a:chExt cx="3929" cy="446"/>
          </a:xfrm>
        </p:grpSpPr>
        <p:sp>
          <p:nvSpPr>
            <p:cNvPr id="35852" name="Rectangle 9"/>
            <p:cNvSpPr>
              <a:spLocks noChangeArrowheads="1"/>
            </p:cNvSpPr>
            <p:nvPr/>
          </p:nvSpPr>
          <p:spPr bwMode="auto">
            <a:xfrm>
              <a:off x="916" y="2101"/>
              <a:ext cx="912" cy="144"/>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5853" name="Text Box 10"/>
            <p:cNvSpPr txBox="1">
              <a:spLocks noChangeArrowheads="1"/>
            </p:cNvSpPr>
            <p:nvPr/>
          </p:nvSpPr>
          <p:spPr bwMode="auto">
            <a:xfrm>
              <a:off x="2208" y="1920"/>
              <a:ext cx="263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This operation is abstract…it has no method at Student level.</a:t>
              </a:r>
            </a:p>
          </p:txBody>
        </p:sp>
      </p:grpSp>
      <p:grpSp>
        <p:nvGrpSpPr>
          <p:cNvPr id="35847" name="Group 11"/>
          <p:cNvGrpSpPr>
            <a:grpSpLocks/>
          </p:cNvGrpSpPr>
          <p:nvPr/>
        </p:nvGrpSpPr>
        <p:grpSpPr bwMode="auto">
          <a:xfrm>
            <a:off x="261938" y="4387850"/>
            <a:ext cx="4929187" cy="1631950"/>
            <a:chOff x="127" y="2744"/>
            <a:chExt cx="2993" cy="1028"/>
          </a:xfrm>
        </p:grpSpPr>
        <p:sp>
          <p:nvSpPr>
            <p:cNvPr id="35850" name="Rectangle 12"/>
            <p:cNvSpPr>
              <a:spLocks noChangeArrowheads="1"/>
            </p:cNvSpPr>
            <p:nvPr/>
          </p:nvSpPr>
          <p:spPr bwMode="auto">
            <a:xfrm>
              <a:off x="960" y="3580"/>
              <a:ext cx="2160" cy="192"/>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35851" name="Text Box 13"/>
            <p:cNvSpPr txBox="1">
              <a:spLocks noChangeArrowheads="1"/>
            </p:cNvSpPr>
            <p:nvPr/>
          </p:nvSpPr>
          <p:spPr bwMode="auto">
            <a:xfrm>
              <a:off x="127" y="2744"/>
              <a:ext cx="694"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Methods defined at subclass level</a:t>
              </a:r>
            </a:p>
          </p:txBody>
        </p:sp>
      </p:grpSp>
      <p:sp>
        <p:nvSpPr>
          <p:cNvPr id="35848" name="Line 10"/>
          <p:cNvSpPr>
            <a:spLocks noChangeShapeType="1"/>
          </p:cNvSpPr>
          <p:nvPr/>
        </p:nvSpPr>
        <p:spPr bwMode="auto">
          <a:xfrm>
            <a:off x="1023938" y="5867400"/>
            <a:ext cx="457200" cy="0"/>
          </a:xfrm>
          <a:prstGeom prst="line">
            <a:avLst/>
          </a:prstGeom>
          <a:noFill/>
          <a:ln w="127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35849" name="Line 10"/>
          <p:cNvSpPr>
            <a:spLocks noChangeShapeType="1"/>
          </p:cNvSpPr>
          <p:nvPr/>
        </p:nvSpPr>
        <p:spPr bwMode="auto">
          <a:xfrm flipH="1">
            <a:off x="2971800" y="3429000"/>
            <a:ext cx="457200" cy="0"/>
          </a:xfrm>
          <a:prstGeom prst="line">
            <a:avLst/>
          </a:prstGeom>
          <a:noFill/>
          <a:ln w="12700">
            <a:solidFill>
              <a:srgbClr val="80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533400" y="381000"/>
            <a:ext cx="8077200" cy="838200"/>
          </a:xfrm>
        </p:spPr>
        <p:txBody>
          <a:bodyPr/>
          <a:lstStyle/>
          <a:p>
            <a:pPr eaLnBrk="1" hangingPunct="1">
              <a:defRPr/>
            </a:pPr>
            <a:r>
              <a:rPr dirty="0" smtClean="0"/>
              <a:t>Overriding Inheritance</a:t>
            </a:r>
          </a:p>
        </p:txBody>
      </p:sp>
      <p:sp>
        <p:nvSpPr>
          <p:cNvPr id="36867" name="Rectangle 3"/>
          <p:cNvSpPr>
            <a:spLocks noGrp="1" noChangeArrowheads="1"/>
          </p:cNvSpPr>
          <p:nvPr>
            <p:ph idx="1"/>
          </p:nvPr>
        </p:nvSpPr>
        <p:spPr>
          <a:xfrm>
            <a:off x="228600" y="1295400"/>
            <a:ext cx="8686800" cy="4525963"/>
          </a:xfrm>
        </p:spPr>
        <p:txBody>
          <a:bodyPr/>
          <a:lstStyle/>
          <a:p>
            <a:pPr eaLnBrk="1" hangingPunct="1"/>
            <a:r>
              <a:rPr lang="en-US" altLang="en-US" sz="3600" b="1" smtClean="0"/>
              <a:t>Overriding</a:t>
            </a:r>
            <a:r>
              <a:rPr lang="en-US" altLang="en-US" sz="3600" smtClean="0"/>
              <a:t>: The process of replacing a method inherited from a superclass by a more specific implementation of that method in a subclass</a:t>
            </a:r>
          </a:p>
          <a:p>
            <a:pPr lvl="1" eaLnBrk="1" hangingPunct="1"/>
            <a:r>
              <a:rPr lang="en-US" altLang="en-US" sz="3200" smtClean="0"/>
              <a:t>For Extension: add code</a:t>
            </a:r>
          </a:p>
          <a:p>
            <a:pPr lvl="1" eaLnBrk="1" hangingPunct="1"/>
            <a:r>
              <a:rPr lang="en-US" altLang="en-US" sz="3200" smtClean="0"/>
              <a:t>For Restriction: limit the method</a:t>
            </a:r>
          </a:p>
          <a:p>
            <a:pPr lvl="1" eaLnBrk="1" hangingPunct="1"/>
            <a:r>
              <a:rPr lang="en-US" altLang="en-US" sz="3200" smtClean="0"/>
              <a:t>For Optimization: improve code by exploiting restrictions imposed by the subclass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531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2"/>
          <p:cNvSpPr txBox="1">
            <a:spLocks noChangeArrowheads="1"/>
          </p:cNvSpPr>
          <p:nvPr/>
        </p:nvSpPr>
        <p:spPr bwMode="auto">
          <a:xfrm>
            <a:off x="2125663" y="298450"/>
            <a:ext cx="496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14-12 </a:t>
            </a:r>
            <a:r>
              <a:rPr lang="en-US" altLang="en-US" sz="2400" dirty="0">
                <a:solidFill>
                  <a:srgbClr val="000000"/>
                </a:solidFill>
                <a:cs typeface="Tahoma" pitchFamily="34" charset="0"/>
              </a:rPr>
              <a:t>Overriding inheritance</a:t>
            </a:r>
          </a:p>
        </p:txBody>
      </p:sp>
      <p:grpSp>
        <p:nvGrpSpPr>
          <p:cNvPr id="37893" name="Group 4"/>
          <p:cNvGrpSpPr>
            <a:grpSpLocks/>
          </p:cNvGrpSpPr>
          <p:nvPr/>
        </p:nvGrpSpPr>
        <p:grpSpPr bwMode="auto">
          <a:xfrm>
            <a:off x="6248400" y="5181600"/>
            <a:ext cx="2743200" cy="763588"/>
            <a:chOff x="3963" y="3478"/>
            <a:chExt cx="1691" cy="444"/>
          </a:xfrm>
        </p:grpSpPr>
        <p:sp>
          <p:nvSpPr>
            <p:cNvPr id="37896" name="Rectangle 5"/>
            <p:cNvSpPr>
              <a:spLocks noChangeArrowheads="1"/>
            </p:cNvSpPr>
            <p:nvPr/>
          </p:nvSpPr>
          <p:spPr bwMode="auto">
            <a:xfrm>
              <a:off x="4314" y="3478"/>
              <a:ext cx="1152" cy="177"/>
            </a:xfrm>
            <a:prstGeom prst="rect">
              <a:avLst/>
            </a:prstGeom>
            <a:noFill/>
            <a:ln w="1905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solidFill>
                  <a:srgbClr val="990000"/>
                </a:solidFill>
                <a:cs typeface="Tahoma" pitchFamily="34" charset="0"/>
              </a:endParaRPr>
            </a:p>
          </p:txBody>
        </p:sp>
        <p:sp>
          <p:nvSpPr>
            <p:cNvPr id="37897" name="Text Box 6"/>
            <p:cNvSpPr txBox="1">
              <a:spLocks noChangeArrowheads="1"/>
            </p:cNvSpPr>
            <p:nvPr/>
          </p:nvSpPr>
          <p:spPr bwMode="auto">
            <a:xfrm>
              <a:off x="3963" y="3689"/>
              <a:ext cx="16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Restrict job placement</a:t>
              </a:r>
            </a:p>
          </p:txBody>
        </p:sp>
      </p:grpSp>
      <p:sp>
        <p:nvSpPr>
          <p:cNvPr id="37894" name="Text Box 7"/>
          <p:cNvSpPr txBox="1">
            <a:spLocks noChangeArrowheads="1"/>
          </p:cNvSpPr>
          <p:nvPr/>
        </p:nvSpPr>
        <p:spPr bwMode="auto">
          <a:xfrm>
            <a:off x="457200" y="1066800"/>
            <a:ext cx="188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cs typeface="Tahoma" pitchFamily="34" charset="0"/>
            </a:endParaRPr>
          </a:p>
        </p:txBody>
      </p:sp>
      <p:sp>
        <p:nvSpPr>
          <p:cNvPr id="37895" name="Text Box 8"/>
          <p:cNvSpPr txBox="1">
            <a:spLocks noChangeArrowheads="1"/>
          </p:cNvSpPr>
          <p:nvPr/>
        </p:nvSpPr>
        <p:spPr bwMode="auto">
          <a:xfrm>
            <a:off x="466725" y="914400"/>
            <a:ext cx="18192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dirty="0">
                <a:solidFill>
                  <a:srgbClr val="990000"/>
                </a:solidFill>
                <a:cs typeface="Tahoma" pitchFamily="34" charset="0"/>
              </a:rPr>
              <a:t>Subclasses that do not override </a:t>
            </a:r>
            <a:r>
              <a:rPr lang="en-US" altLang="en-US" sz="2000" i="1" dirty="0">
                <a:solidFill>
                  <a:srgbClr val="990000"/>
                </a:solidFill>
                <a:cs typeface="Tahoma" pitchFamily="34" charset="0"/>
              </a:rPr>
              <a:t>placeStudent</a:t>
            </a:r>
            <a:r>
              <a:rPr lang="en-US" altLang="en-US" sz="2000" dirty="0">
                <a:solidFill>
                  <a:srgbClr val="990000"/>
                </a:solidFill>
                <a:cs typeface="Tahoma" pitchFamily="34" charset="0"/>
              </a:rPr>
              <a:t> use the default behavior.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457200" y="381000"/>
            <a:ext cx="7772400" cy="838200"/>
          </a:xfrm>
        </p:spPr>
        <p:txBody>
          <a:bodyPr/>
          <a:lstStyle/>
          <a:p>
            <a:pPr eaLnBrk="1" hangingPunct="1">
              <a:defRPr/>
            </a:pPr>
            <a:r>
              <a:rPr dirty="0" smtClean="0"/>
              <a:t>Multiple Inheritance</a:t>
            </a:r>
          </a:p>
        </p:txBody>
      </p:sp>
      <p:sp>
        <p:nvSpPr>
          <p:cNvPr id="38915" name="Rectangle 3"/>
          <p:cNvSpPr>
            <a:spLocks noGrp="1" noChangeArrowheads="1"/>
          </p:cNvSpPr>
          <p:nvPr>
            <p:ph idx="1"/>
          </p:nvPr>
        </p:nvSpPr>
        <p:spPr>
          <a:xfrm>
            <a:off x="304800" y="1524000"/>
            <a:ext cx="8686800" cy="4525963"/>
          </a:xfrm>
        </p:spPr>
        <p:txBody>
          <a:bodyPr/>
          <a:lstStyle/>
          <a:p>
            <a:pPr eaLnBrk="1" hangingPunct="1"/>
            <a:r>
              <a:rPr lang="en-US" altLang="en-US" sz="3600" b="1" smtClean="0"/>
              <a:t>Multiple Classification</a:t>
            </a:r>
            <a:r>
              <a:rPr lang="en-US" altLang="en-US" sz="3600" smtClean="0"/>
              <a:t>: An object is an instance of more than one class</a:t>
            </a:r>
          </a:p>
          <a:p>
            <a:pPr eaLnBrk="1" hangingPunct="1"/>
            <a:endParaRPr lang="en-US" altLang="en-US" sz="3600" smtClean="0"/>
          </a:p>
          <a:p>
            <a:pPr eaLnBrk="1" hangingPunct="1"/>
            <a:r>
              <a:rPr lang="en-US" altLang="en-US" sz="3600" b="1" smtClean="0"/>
              <a:t>Multiple Inheritance</a:t>
            </a:r>
            <a:r>
              <a:rPr lang="en-US" altLang="en-US" sz="3600" smtClean="0"/>
              <a:t>: A class inherits features from more than one superclass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685800" y="457200"/>
            <a:ext cx="7772400" cy="1143000"/>
          </a:xfrm>
        </p:spPr>
        <p:txBody>
          <a:bodyPr>
            <a:noAutofit/>
          </a:bodyPr>
          <a:lstStyle/>
          <a:p>
            <a:pPr eaLnBrk="1" hangingPunct="1">
              <a:defRPr/>
            </a:pPr>
            <a:r>
              <a:rPr dirty="0" smtClean="0"/>
              <a:t>What Is Object-Oriented Data Modeling?</a:t>
            </a:r>
          </a:p>
        </p:txBody>
      </p:sp>
      <p:sp>
        <p:nvSpPr>
          <p:cNvPr id="12291" name="Rectangle 3"/>
          <p:cNvSpPr>
            <a:spLocks noGrp="1" noChangeArrowheads="1"/>
          </p:cNvSpPr>
          <p:nvPr>
            <p:ph idx="1"/>
          </p:nvPr>
        </p:nvSpPr>
        <p:spPr>
          <a:xfrm>
            <a:off x="76200" y="1676400"/>
            <a:ext cx="8991600" cy="4114800"/>
          </a:xfrm>
        </p:spPr>
        <p:txBody>
          <a:bodyPr/>
          <a:lstStyle/>
          <a:p>
            <a:pPr eaLnBrk="1" hangingPunct="1">
              <a:lnSpc>
                <a:spcPct val="90000"/>
              </a:lnSpc>
            </a:pPr>
            <a:r>
              <a:rPr lang="en-US" altLang="en-US" sz="2900" smtClean="0"/>
              <a:t>Centers around objects and classes</a:t>
            </a:r>
          </a:p>
          <a:p>
            <a:pPr eaLnBrk="1" hangingPunct="1">
              <a:lnSpc>
                <a:spcPct val="90000"/>
              </a:lnSpc>
            </a:pPr>
            <a:r>
              <a:rPr lang="en-US" altLang="en-US" sz="2900" smtClean="0"/>
              <a:t>Involves inheritance</a:t>
            </a:r>
          </a:p>
          <a:p>
            <a:pPr eaLnBrk="1" hangingPunct="1">
              <a:lnSpc>
                <a:spcPct val="90000"/>
              </a:lnSpc>
            </a:pPr>
            <a:r>
              <a:rPr lang="en-US" altLang="en-US" sz="2900" smtClean="0"/>
              <a:t>Encapsulates both data and behavior</a:t>
            </a:r>
          </a:p>
          <a:p>
            <a:pPr eaLnBrk="1" hangingPunct="1">
              <a:lnSpc>
                <a:spcPct val="90000"/>
              </a:lnSpc>
            </a:pPr>
            <a:r>
              <a:rPr lang="en-US" altLang="en-US" sz="2900" smtClean="0"/>
              <a:t>Benefits of Object-Oriented Modeling</a:t>
            </a:r>
          </a:p>
          <a:p>
            <a:pPr lvl="1" eaLnBrk="1" hangingPunct="1">
              <a:lnSpc>
                <a:spcPct val="90000"/>
              </a:lnSpc>
            </a:pPr>
            <a:r>
              <a:rPr lang="en-US" altLang="en-US" sz="2400" smtClean="0"/>
              <a:t>Ability to tackle challenging problems</a:t>
            </a:r>
          </a:p>
          <a:p>
            <a:pPr lvl="1" eaLnBrk="1" hangingPunct="1">
              <a:lnSpc>
                <a:spcPct val="90000"/>
              </a:lnSpc>
            </a:pPr>
            <a:r>
              <a:rPr lang="en-US" altLang="en-US" sz="2400" smtClean="0"/>
              <a:t>Improved communication between users, analysts, developers</a:t>
            </a:r>
          </a:p>
          <a:p>
            <a:pPr lvl="1" eaLnBrk="1" hangingPunct="1">
              <a:lnSpc>
                <a:spcPct val="90000"/>
              </a:lnSpc>
            </a:pPr>
            <a:r>
              <a:rPr lang="en-US" altLang="en-US" sz="2400" smtClean="0"/>
              <a:t>Increased consistency in analysis, design, and programming</a:t>
            </a:r>
          </a:p>
          <a:p>
            <a:pPr lvl="1" eaLnBrk="1" hangingPunct="1">
              <a:lnSpc>
                <a:spcPct val="90000"/>
              </a:lnSpc>
            </a:pPr>
            <a:r>
              <a:rPr lang="en-US" altLang="en-US" sz="2400" smtClean="0"/>
              <a:t>Explicitly represents commonality among system components</a:t>
            </a:r>
          </a:p>
          <a:p>
            <a:pPr lvl="1" eaLnBrk="1" hangingPunct="1">
              <a:lnSpc>
                <a:spcPct val="90000"/>
              </a:lnSpc>
            </a:pPr>
            <a:r>
              <a:rPr lang="en-US" altLang="en-US" sz="2400" smtClean="0"/>
              <a:t>System robustness</a:t>
            </a:r>
          </a:p>
          <a:p>
            <a:pPr lvl="1" eaLnBrk="1" hangingPunct="1">
              <a:lnSpc>
                <a:spcPct val="90000"/>
              </a:lnSpc>
            </a:pPr>
            <a:r>
              <a:rPr lang="en-US" altLang="en-US" sz="2400" smtClean="0"/>
              <a:t>Reusability of analysis, design, and programming results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990600" y="228600"/>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14-13 </a:t>
            </a:r>
            <a:r>
              <a:rPr lang="en-US" altLang="en-US" sz="2400" dirty="0">
                <a:solidFill>
                  <a:srgbClr val="000000"/>
                </a:solidFill>
                <a:cs typeface="Tahoma" pitchFamily="34" charset="0"/>
              </a:rPr>
              <a:t>Multiple inheritance</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73152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8"/>
          <p:cNvSpPr txBox="1">
            <a:spLocks noChangeArrowheads="1"/>
          </p:cNvSpPr>
          <p:nvPr/>
        </p:nvSpPr>
        <p:spPr bwMode="auto">
          <a:xfrm>
            <a:off x="1295400" y="5156200"/>
            <a:ext cx="251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An instance includes both researchHrs and teachingHrs.</a:t>
            </a:r>
          </a:p>
        </p:txBody>
      </p:sp>
      <p:sp>
        <p:nvSpPr>
          <p:cNvPr id="39942" name="Text Box 8"/>
          <p:cNvSpPr txBox="1">
            <a:spLocks noChangeArrowheads="1"/>
          </p:cNvSpPr>
          <p:nvPr/>
        </p:nvSpPr>
        <p:spPr bwMode="auto">
          <a:xfrm>
            <a:off x="5715000" y="5181600"/>
            <a:ext cx="251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An instance includes both assignProject and assignCourse.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381000"/>
            <a:ext cx="7772400" cy="914400"/>
          </a:xfrm>
        </p:spPr>
        <p:txBody>
          <a:bodyPr/>
          <a:lstStyle/>
          <a:p>
            <a:pPr eaLnBrk="1" hangingPunct="1">
              <a:defRPr/>
            </a:pPr>
            <a:r>
              <a:rPr dirty="0" smtClean="0"/>
              <a:t>Aggregation</a:t>
            </a:r>
          </a:p>
        </p:txBody>
      </p:sp>
      <p:sp>
        <p:nvSpPr>
          <p:cNvPr id="40963" name="Rectangle 3"/>
          <p:cNvSpPr>
            <a:spLocks noGrp="1" noChangeArrowheads="1"/>
          </p:cNvSpPr>
          <p:nvPr>
            <p:ph idx="1"/>
          </p:nvPr>
        </p:nvSpPr>
        <p:spPr>
          <a:xfrm>
            <a:off x="381000" y="1143000"/>
            <a:ext cx="8458200" cy="4114800"/>
          </a:xfrm>
        </p:spPr>
        <p:txBody>
          <a:bodyPr/>
          <a:lstStyle/>
          <a:p>
            <a:pPr eaLnBrk="1" hangingPunct="1">
              <a:lnSpc>
                <a:spcPct val="90000"/>
              </a:lnSpc>
            </a:pPr>
            <a:r>
              <a:rPr lang="en-US" altLang="en-US" sz="3400" b="1" smtClean="0"/>
              <a:t>Aggregation</a:t>
            </a:r>
            <a:r>
              <a:rPr lang="en-US" altLang="en-US" sz="3400" smtClean="0"/>
              <a:t>: A part-of relationship between a component object and an aggregate object</a:t>
            </a:r>
          </a:p>
          <a:p>
            <a:pPr eaLnBrk="1" hangingPunct="1">
              <a:lnSpc>
                <a:spcPct val="90000"/>
              </a:lnSpc>
            </a:pPr>
            <a:r>
              <a:rPr lang="en-US" altLang="en-US" sz="3400" b="1" smtClean="0"/>
              <a:t>Composition</a:t>
            </a:r>
            <a:r>
              <a:rPr lang="en-US" altLang="en-US" sz="3400" smtClean="0"/>
              <a:t>: A stronger form of aggregation in which a part object belongs to only one whole object and exists only as part of the whole object</a:t>
            </a:r>
          </a:p>
          <a:p>
            <a:pPr eaLnBrk="1" hangingPunct="1">
              <a:lnSpc>
                <a:spcPct val="90000"/>
              </a:lnSpc>
            </a:pPr>
            <a:r>
              <a:rPr lang="en-US" altLang="en-US" sz="3400" b="1" smtClean="0"/>
              <a:t>Recursive Aggregation</a:t>
            </a:r>
            <a:r>
              <a:rPr lang="en-US" altLang="en-US" sz="3400" smtClean="0"/>
              <a:t>: Composition where component object is an instance of the same class as the aggregate object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1981200" y="527050"/>
            <a:ext cx="518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14-14 </a:t>
            </a:r>
            <a:r>
              <a:rPr lang="en-US" altLang="en-US" sz="2400" dirty="0">
                <a:solidFill>
                  <a:srgbClr val="000000"/>
                </a:solidFill>
                <a:cs typeface="Tahoma" pitchFamily="34" charset="0"/>
              </a:rPr>
              <a:t>Example of aggregation</a:t>
            </a:r>
          </a:p>
        </p:txBody>
      </p:sp>
      <p:sp>
        <p:nvSpPr>
          <p:cNvPr id="41988" name="Text Box 4"/>
          <p:cNvSpPr txBox="1">
            <a:spLocks noChangeArrowheads="1"/>
          </p:cNvSpPr>
          <p:nvPr/>
        </p:nvSpPr>
        <p:spPr bwMode="auto">
          <a:xfrm>
            <a:off x="457200" y="5105400"/>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A Personal Computer includes CPU, Hard Disk, Monitor, and Keyboard as parts. But, these parts can exist without being installed into a computer. The open diamond indicates </a:t>
            </a:r>
            <a:r>
              <a:rPr lang="en-US" altLang="en-US" sz="2000" b="1">
                <a:solidFill>
                  <a:srgbClr val="990000"/>
                </a:solidFill>
                <a:cs typeface="Tahoma" pitchFamily="34" charset="0"/>
              </a:rPr>
              <a:t>aggregation</a:t>
            </a:r>
            <a:r>
              <a:rPr lang="en-US" altLang="en-US" sz="2000">
                <a:solidFill>
                  <a:srgbClr val="990000"/>
                </a:solidFill>
                <a:cs typeface="Tahoma" pitchFamily="34" charset="0"/>
              </a:rPr>
              <a:t>, but not </a:t>
            </a:r>
            <a:r>
              <a:rPr lang="en-US" altLang="en-US" sz="2000" b="1">
                <a:solidFill>
                  <a:srgbClr val="990000"/>
                </a:solidFill>
                <a:cs typeface="Tahoma" pitchFamily="34" charset="0"/>
              </a:rPr>
              <a:t>composition</a:t>
            </a:r>
            <a:r>
              <a:rPr lang="en-US" altLang="en-US" sz="2000">
                <a:solidFill>
                  <a:srgbClr val="990000"/>
                </a:solidFill>
                <a:cs typeface="Tahoma" pitchFamily="34" charset="0"/>
              </a:rPr>
              <a:t>.</a:t>
            </a:r>
          </a:p>
        </p:txBody>
      </p:sp>
      <p:pic>
        <p:nvPicPr>
          <p:cNvPr id="41989"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9375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77900"/>
            <a:ext cx="7696200"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2"/>
          <p:cNvSpPr txBox="1">
            <a:spLocks noChangeArrowheads="1"/>
          </p:cNvSpPr>
          <p:nvPr/>
        </p:nvSpPr>
        <p:spPr bwMode="auto">
          <a:xfrm>
            <a:off x="1516063" y="76200"/>
            <a:ext cx="595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14-15 </a:t>
            </a:r>
            <a:r>
              <a:rPr lang="en-US" altLang="en-US" sz="2400" dirty="0">
                <a:solidFill>
                  <a:srgbClr val="000000"/>
                </a:solidFill>
                <a:cs typeface="Tahoma" pitchFamily="34" charset="0"/>
              </a:rPr>
              <a:t>Aggregation and Composition</a:t>
            </a:r>
          </a:p>
        </p:txBody>
      </p:sp>
      <p:sp>
        <p:nvSpPr>
          <p:cNvPr id="43013" name="Text Box 5"/>
          <p:cNvSpPr txBox="1">
            <a:spLocks noChangeArrowheads="1"/>
          </p:cNvSpPr>
          <p:nvPr/>
        </p:nvSpPr>
        <p:spPr bwMode="auto">
          <a:xfrm>
            <a:off x="3352800" y="463550"/>
            <a:ext cx="254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cs typeface="Tahoma" pitchFamily="34" charset="0"/>
              </a:rPr>
              <a:t>(a) Class diagram</a:t>
            </a:r>
          </a:p>
        </p:txBody>
      </p:sp>
      <p:sp>
        <p:nvSpPr>
          <p:cNvPr id="43014" name="Text Box 7"/>
          <p:cNvSpPr txBox="1">
            <a:spLocks noChangeArrowheads="1"/>
          </p:cNvSpPr>
          <p:nvPr/>
        </p:nvSpPr>
        <p:spPr bwMode="auto">
          <a:xfrm>
            <a:off x="5105400" y="1173163"/>
            <a:ext cx="3581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Closed diamond indicates composition. The room cannot exist without the building.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2111375" y="457200"/>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14-16 </a:t>
            </a:r>
            <a:r>
              <a:rPr lang="en-US" altLang="en-US" sz="2400" dirty="0">
                <a:solidFill>
                  <a:srgbClr val="000000"/>
                </a:solidFill>
                <a:cs typeface="Tahoma" pitchFamily="34" charset="0"/>
              </a:rPr>
              <a:t>Recursive aggregation</a:t>
            </a:r>
          </a:p>
        </p:txBody>
      </p:sp>
      <p:pic>
        <p:nvPicPr>
          <p:cNvPr id="4403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062038"/>
            <a:ext cx="81153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609600" y="76200"/>
            <a:ext cx="8229600" cy="1371600"/>
          </a:xfrm>
        </p:spPr>
        <p:txBody>
          <a:bodyPr/>
          <a:lstStyle/>
          <a:p>
            <a:pPr eaLnBrk="1" hangingPunct="1">
              <a:defRPr/>
            </a:pPr>
            <a:r>
              <a:rPr dirty="0" smtClean="0"/>
              <a:t>Business Rules</a:t>
            </a:r>
          </a:p>
        </p:txBody>
      </p:sp>
      <p:sp>
        <p:nvSpPr>
          <p:cNvPr id="45059" name="Rectangle 3"/>
          <p:cNvSpPr>
            <a:spLocks noGrp="1" noChangeArrowheads="1"/>
          </p:cNvSpPr>
          <p:nvPr>
            <p:ph idx="1"/>
          </p:nvPr>
        </p:nvSpPr>
        <p:spPr>
          <a:xfrm>
            <a:off x="304800" y="1219200"/>
            <a:ext cx="8686800" cy="4114800"/>
          </a:xfrm>
        </p:spPr>
        <p:txBody>
          <a:bodyPr/>
          <a:lstStyle/>
          <a:p>
            <a:pPr eaLnBrk="1" hangingPunct="1">
              <a:lnSpc>
                <a:spcPct val="90000"/>
              </a:lnSpc>
            </a:pPr>
            <a:r>
              <a:rPr lang="en-US" altLang="en-US" smtClean="0"/>
              <a:t>See Chapters 2 and 3</a:t>
            </a:r>
          </a:p>
          <a:p>
            <a:pPr eaLnBrk="1" hangingPunct="1">
              <a:lnSpc>
                <a:spcPct val="90000"/>
              </a:lnSpc>
            </a:pPr>
            <a:r>
              <a:rPr lang="en-US" altLang="en-US" smtClean="0"/>
              <a:t>Implicit and explicit constraints on objects – for example:</a:t>
            </a:r>
          </a:p>
          <a:p>
            <a:pPr lvl="1" eaLnBrk="1" hangingPunct="1">
              <a:lnSpc>
                <a:spcPct val="90000"/>
              </a:lnSpc>
            </a:pPr>
            <a:r>
              <a:rPr lang="en-US" altLang="en-US" smtClean="0"/>
              <a:t>cardinality constraints on association roles</a:t>
            </a:r>
          </a:p>
          <a:p>
            <a:pPr lvl="1" eaLnBrk="1" hangingPunct="1">
              <a:lnSpc>
                <a:spcPct val="90000"/>
              </a:lnSpc>
            </a:pPr>
            <a:r>
              <a:rPr lang="en-US" altLang="en-US" smtClean="0"/>
              <a:t>ordering constraints on association roles</a:t>
            </a:r>
          </a:p>
          <a:p>
            <a:pPr eaLnBrk="1" hangingPunct="1">
              <a:lnSpc>
                <a:spcPct val="90000"/>
              </a:lnSpc>
            </a:pPr>
            <a:r>
              <a:rPr lang="en-US" altLang="en-US" smtClean="0"/>
              <a:t>Business rules involving two graphical symbols:</a:t>
            </a:r>
          </a:p>
          <a:p>
            <a:pPr lvl="1" eaLnBrk="1" hangingPunct="1">
              <a:lnSpc>
                <a:spcPct val="90000"/>
              </a:lnSpc>
            </a:pPr>
            <a:r>
              <a:rPr lang="en-US" altLang="en-US" smtClean="0"/>
              <a:t>labeled dashed arrow from one to the other</a:t>
            </a:r>
          </a:p>
          <a:p>
            <a:pPr eaLnBrk="1" hangingPunct="1">
              <a:lnSpc>
                <a:spcPct val="90000"/>
              </a:lnSpc>
            </a:pPr>
            <a:r>
              <a:rPr lang="en-US" altLang="en-US" smtClean="0"/>
              <a:t>Business rules involving three or more graphical symbols:</a:t>
            </a:r>
          </a:p>
          <a:p>
            <a:pPr lvl="1" eaLnBrk="1" hangingPunct="1">
              <a:lnSpc>
                <a:spcPct val="90000"/>
              </a:lnSpc>
            </a:pPr>
            <a:r>
              <a:rPr lang="en-US" altLang="en-US" smtClean="0"/>
              <a:t>note with dashed lines to each symbol</a:t>
            </a:r>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0"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609600"/>
            <a:ext cx="58197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3"/>
          <p:cNvSpPr txBox="1">
            <a:spLocks noChangeArrowheads="1"/>
          </p:cNvSpPr>
          <p:nvPr/>
        </p:nvSpPr>
        <p:spPr bwMode="auto">
          <a:xfrm>
            <a:off x="1600200" y="69850"/>
            <a:ext cx="573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14-17 </a:t>
            </a:r>
            <a:r>
              <a:rPr lang="en-US" altLang="en-US" sz="2400" dirty="0">
                <a:solidFill>
                  <a:srgbClr val="000000"/>
                </a:solidFill>
                <a:cs typeface="Tahoma" pitchFamily="34" charset="0"/>
              </a:rPr>
              <a:t>Representing business rules</a:t>
            </a:r>
          </a:p>
        </p:txBody>
      </p:sp>
      <p:grpSp>
        <p:nvGrpSpPr>
          <p:cNvPr id="46085" name="Group 4"/>
          <p:cNvGrpSpPr>
            <a:grpSpLocks/>
          </p:cNvGrpSpPr>
          <p:nvPr/>
        </p:nvGrpSpPr>
        <p:grpSpPr bwMode="auto">
          <a:xfrm>
            <a:off x="1973263" y="685800"/>
            <a:ext cx="4275137" cy="4038600"/>
            <a:chOff x="1243" y="528"/>
            <a:chExt cx="2693" cy="2544"/>
          </a:xfrm>
        </p:grpSpPr>
        <p:sp>
          <p:nvSpPr>
            <p:cNvPr id="46089" name="Rectangle 5"/>
            <p:cNvSpPr>
              <a:spLocks noChangeArrowheads="1"/>
            </p:cNvSpPr>
            <p:nvPr/>
          </p:nvSpPr>
          <p:spPr bwMode="auto">
            <a:xfrm>
              <a:off x="2256" y="528"/>
              <a:ext cx="1680" cy="2544"/>
            </a:xfrm>
            <a:prstGeom prst="rect">
              <a:avLst/>
            </a:prstGeom>
            <a:noFill/>
            <a:ln w="22225">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6090" name="Text Box 6"/>
            <p:cNvSpPr txBox="1">
              <a:spLocks noChangeArrowheads="1"/>
            </p:cNvSpPr>
            <p:nvPr/>
          </p:nvSpPr>
          <p:spPr bwMode="auto">
            <a:xfrm>
              <a:off x="1243" y="924"/>
              <a:ext cx="101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Three-symbol constraint</a:t>
              </a:r>
            </a:p>
          </p:txBody>
        </p:sp>
      </p:grpSp>
      <p:grpSp>
        <p:nvGrpSpPr>
          <p:cNvPr id="46086" name="Group 7"/>
          <p:cNvGrpSpPr>
            <a:grpSpLocks/>
          </p:cNvGrpSpPr>
          <p:nvPr/>
        </p:nvGrpSpPr>
        <p:grpSpPr bwMode="auto">
          <a:xfrm>
            <a:off x="5867400" y="4473575"/>
            <a:ext cx="2286000" cy="1089025"/>
            <a:chOff x="3744" y="2914"/>
            <a:chExt cx="1440" cy="686"/>
          </a:xfrm>
        </p:grpSpPr>
        <p:sp>
          <p:nvSpPr>
            <p:cNvPr id="46087" name="Text Box 8"/>
            <p:cNvSpPr txBox="1">
              <a:spLocks noChangeArrowheads="1"/>
            </p:cNvSpPr>
            <p:nvPr/>
          </p:nvSpPr>
          <p:spPr bwMode="auto">
            <a:xfrm>
              <a:off x="4224" y="2914"/>
              <a:ext cx="96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Two-symbol constraint</a:t>
              </a:r>
            </a:p>
          </p:txBody>
        </p:sp>
        <p:sp>
          <p:nvSpPr>
            <p:cNvPr id="46088" name="Line 9"/>
            <p:cNvSpPr>
              <a:spLocks noChangeShapeType="1"/>
            </p:cNvSpPr>
            <p:nvPr/>
          </p:nvSpPr>
          <p:spPr bwMode="auto">
            <a:xfrm flipH="1">
              <a:off x="3744" y="3312"/>
              <a:ext cx="432" cy="288"/>
            </a:xfrm>
            <a:prstGeom prst="line">
              <a:avLst/>
            </a:prstGeom>
            <a:noFill/>
            <a:ln w="127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6"/>
          <p:cNvSpPr txBox="1">
            <a:spLocks noChangeArrowheads="1"/>
          </p:cNvSpPr>
          <p:nvPr/>
        </p:nvSpPr>
        <p:spPr bwMode="auto">
          <a:xfrm>
            <a:off x="228600" y="228600"/>
            <a:ext cx="2133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cs typeface="Tahoma" pitchFamily="34" charset="0"/>
              </a:rPr>
              <a:t>Figure </a:t>
            </a:r>
            <a:r>
              <a:rPr lang="en-US" altLang="en-US" sz="2400" dirty="0" smtClean="0">
                <a:solidFill>
                  <a:srgbClr val="000000"/>
                </a:solidFill>
                <a:cs typeface="Tahoma" pitchFamily="34" charset="0"/>
              </a:rPr>
              <a:t>14-18 </a:t>
            </a:r>
            <a:r>
              <a:rPr lang="en-US" altLang="en-US" sz="2400" dirty="0">
                <a:solidFill>
                  <a:srgbClr val="000000"/>
                </a:solidFill>
                <a:cs typeface="Tahoma" pitchFamily="34" charset="0"/>
              </a:rPr>
              <a:t>Class diagram for Pine Valley Furniture Company</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8600"/>
            <a:ext cx="472440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a:defRPr/>
            </a:pPr>
            <a:fld id="{2BEF92E7-EF04-4BF8-9680-8EE01E75385C}" type="slidenum">
              <a:rPr lang="en-US" sz="1400">
                <a:solidFill>
                  <a:srgbClr val="000000"/>
                </a:solidFill>
                <a:effectLst>
                  <a:outerShdw blurRad="38100" dist="38100" dir="2700000" algn="tl">
                    <a:srgbClr val="FFFFFF"/>
                  </a:outerShdw>
                </a:effectLst>
                <a:latin typeface="Arial" charset="0"/>
              </a:rPr>
              <a:pPr algn="r">
                <a:defRPr/>
              </a:pPr>
              <a:t>38</a:t>
            </a:fld>
            <a:endParaRPr lang="en-US" sz="1400" dirty="0">
              <a:solidFill>
                <a:srgbClr val="000000"/>
              </a:solidFill>
              <a:effectLst>
                <a:outerShdw blurRad="38100" dist="38100" dir="2700000" algn="tl">
                  <a:srgbClr val="FFFFFF"/>
                </a:outerShdw>
              </a:effectLst>
              <a:latin typeface="Arial" charset="0"/>
            </a:endParaRPr>
          </a:p>
        </p:txBody>
      </p:sp>
      <p:pic>
        <p:nvPicPr>
          <p:cNvPr id="4813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914400" y="5715000"/>
            <a:ext cx="753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800">
                <a:solidFill>
                  <a:srgbClr val="000000"/>
                </a:solidFill>
              </a:rPr>
              <a:t>Progressive and iterative development process</a:t>
            </a:r>
          </a:p>
        </p:txBody>
      </p:sp>
      <p:sp>
        <p:nvSpPr>
          <p:cNvPr id="13316" name="Text Box 7"/>
          <p:cNvSpPr txBox="1">
            <a:spLocks noChangeArrowheads="1"/>
          </p:cNvSpPr>
          <p:nvPr/>
        </p:nvSpPr>
        <p:spPr bwMode="auto">
          <a:xfrm>
            <a:off x="533400" y="228600"/>
            <a:ext cx="80772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600" dirty="0">
                <a:solidFill>
                  <a:srgbClr val="000000"/>
                </a:solidFill>
                <a:cs typeface="Tahoma" pitchFamily="34" charset="0"/>
              </a:rPr>
              <a:t>Figure </a:t>
            </a:r>
            <a:r>
              <a:rPr lang="en-US" altLang="en-US" sz="2600" dirty="0" smtClean="0">
                <a:solidFill>
                  <a:srgbClr val="000000"/>
                </a:solidFill>
                <a:cs typeface="Tahoma" pitchFamily="34" charset="0"/>
              </a:rPr>
              <a:t>14-1 </a:t>
            </a:r>
            <a:r>
              <a:rPr lang="en-US" altLang="en-US" sz="2600" dirty="0">
                <a:solidFill>
                  <a:srgbClr val="000000"/>
                </a:solidFill>
                <a:cs typeface="Tahoma" pitchFamily="34" charset="0"/>
              </a:rPr>
              <a:t>Phases of object-oriented systems development cycle</a:t>
            </a:r>
          </a:p>
        </p:txBody>
      </p:sp>
      <p:pic>
        <p:nvPicPr>
          <p:cNvPr id="1331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9138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990600" y="228600"/>
            <a:ext cx="7772400" cy="1143000"/>
          </a:xfrm>
        </p:spPr>
        <p:txBody>
          <a:bodyPr/>
          <a:lstStyle/>
          <a:p>
            <a:pPr eaLnBrk="1" hangingPunct="1">
              <a:defRPr/>
            </a:pPr>
            <a:r>
              <a:rPr dirty="0" smtClean="0"/>
              <a:t>OO vs. EER Data Modeling</a:t>
            </a:r>
          </a:p>
        </p:txBody>
      </p:sp>
      <p:sp>
        <p:nvSpPr>
          <p:cNvPr id="14339" name="Rectangle 3"/>
          <p:cNvSpPr>
            <a:spLocks noGrp="1" noChangeArrowheads="1"/>
          </p:cNvSpPr>
          <p:nvPr>
            <p:ph idx="1"/>
          </p:nvPr>
        </p:nvSpPr>
        <p:spPr>
          <a:xfrm>
            <a:off x="533400" y="1143000"/>
            <a:ext cx="3810000" cy="609600"/>
          </a:xfrm>
        </p:spPr>
        <p:txBody>
          <a:bodyPr/>
          <a:lstStyle/>
          <a:p>
            <a:pPr eaLnBrk="1" hangingPunct="1">
              <a:buFont typeface="Wingdings" pitchFamily="2" charset="2"/>
              <a:buNone/>
            </a:pPr>
            <a:r>
              <a:rPr lang="en-US" altLang="en-US" b="1" u="sng" smtClean="0"/>
              <a:t>Object Oriented (OO)</a:t>
            </a:r>
          </a:p>
        </p:txBody>
      </p:sp>
      <p:sp>
        <p:nvSpPr>
          <p:cNvPr id="14341" name="Rectangle 4"/>
          <p:cNvSpPr>
            <a:spLocks noChangeArrowheads="1"/>
          </p:cNvSpPr>
          <p:nvPr/>
        </p:nvSpPr>
        <p:spPr bwMode="auto">
          <a:xfrm>
            <a:off x="4800600" y="11430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20000"/>
              </a:spcBef>
              <a:buClr>
                <a:schemeClr val="accent2"/>
              </a:buClr>
              <a:buSzPct val="80000"/>
              <a:buFont typeface="Wingdings" pitchFamily="2" charset="2"/>
              <a:buNone/>
            </a:pPr>
            <a:r>
              <a:rPr lang="en-US" altLang="en-US" sz="2800" b="1" u="sng">
                <a:solidFill>
                  <a:srgbClr val="000000"/>
                </a:solidFill>
                <a:cs typeface="Tahoma" pitchFamily="34" charset="0"/>
              </a:rPr>
              <a:t>EER</a:t>
            </a:r>
          </a:p>
        </p:txBody>
      </p:sp>
      <p:sp>
        <p:nvSpPr>
          <p:cNvPr id="14342" name="Rectangle 5"/>
          <p:cNvSpPr>
            <a:spLocks noChangeArrowheads="1"/>
          </p:cNvSpPr>
          <p:nvPr/>
        </p:nvSpPr>
        <p:spPr bwMode="auto">
          <a:xfrm>
            <a:off x="685800" y="1828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Class</a:t>
            </a:r>
          </a:p>
        </p:txBody>
      </p:sp>
      <p:sp>
        <p:nvSpPr>
          <p:cNvPr id="14343" name="Rectangle 6"/>
          <p:cNvSpPr>
            <a:spLocks noChangeArrowheads="1"/>
          </p:cNvSpPr>
          <p:nvPr/>
        </p:nvSpPr>
        <p:spPr bwMode="auto">
          <a:xfrm>
            <a:off x="5257800" y="1828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Entity type</a:t>
            </a:r>
          </a:p>
        </p:txBody>
      </p:sp>
      <p:sp>
        <p:nvSpPr>
          <p:cNvPr id="14344" name="Rectangle 7"/>
          <p:cNvSpPr>
            <a:spLocks noChangeArrowheads="1"/>
          </p:cNvSpPr>
          <p:nvPr/>
        </p:nvSpPr>
        <p:spPr bwMode="auto">
          <a:xfrm>
            <a:off x="685800" y="226695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Object</a:t>
            </a:r>
          </a:p>
        </p:txBody>
      </p:sp>
      <p:sp>
        <p:nvSpPr>
          <p:cNvPr id="14345" name="Rectangle 8"/>
          <p:cNvSpPr>
            <a:spLocks noChangeArrowheads="1"/>
          </p:cNvSpPr>
          <p:nvPr/>
        </p:nvSpPr>
        <p:spPr bwMode="auto">
          <a:xfrm>
            <a:off x="5257800" y="226695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Entity instance</a:t>
            </a:r>
          </a:p>
        </p:txBody>
      </p:sp>
      <p:sp>
        <p:nvSpPr>
          <p:cNvPr id="14346" name="Rectangle 9"/>
          <p:cNvSpPr>
            <a:spLocks noChangeArrowheads="1"/>
          </p:cNvSpPr>
          <p:nvPr/>
        </p:nvSpPr>
        <p:spPr bwMode="auto">
          <a:xfrm>
            <a:off x="685800" y="27051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Association</a:t>
            </a:r>
          </a:p>
        </p:txBody>
      </p:sp>
      <p:sp>
        <p:nvSpPr>
          <p:cNvPr id="14347" name="Rectangle 10"/>
          <p:cNvSpPr>
            <a:spLocks noChangeArrowheads="1"/>
          </p:cNvSpPr>
          <p:nvPr/>
        </p:nvSpPr>
        <p:spPr bwMode="auto">
          <a:xfrm>
            <a:off x="5257800" y="27051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Relationship</a:t>
            </a:r>
          </a:p>
        </p:txBody>
      </p:sp>
      <p:sp>
        <p:nvSpPr>
          <p:cNvPr id="14348" name="Rectangle 11"/>
          <p:cNvSpPr>
            <a:spLocks noChangeArrowheads="1"/>
          </p:cNvSpPr>
          <p:nvPr/>
        </p:nvSpPr>
        <p:spPr bwMode="auto">
          <a:xfrm>
            <a:off x="685800" y="3143250"/>
            <a:ext cx="373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Inheritance of attributes</a:t>
            </a:r>
          </a:p>
        </p:txBody>
      </p:sp>
      <p:sp>
        <p:nvSpPr>
          <p:cNvPr id="14349" name="Rectangle 12"/>
          <p:cNvSpPr>
            <a:spLocks noChangeArrowheads="1"/>
          </p:cNvSpPr>
          <p:nvPr/>
        </p:nvSpPr>
        <p:spPr bwMode="auto">
          <a:xfrm>
            <a:off x="5257800" y="3143250"/>
            <a:ext cx="373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a:solidFill>
                  <a:srgbClr val="000000"/>
                </a:solidFill>
                <a:cs typeface="Tahoma" pitchFamily="34" charset="0"/>
              </a:rPr>
              <a:t>Inheritance of attributes</a:t>
            </a:r>
          </a:p>
        </p:txBody>
      </p:sp>
      <p:sp>
        <p:nvSpPr>
          <p:cNvPr id="14350" name="Rectangle 13"/>
          <p:cNvSpPr>
            <a:spLocks noChangeArrowheads="1"/>
          </p:cNvSpPr>
          <p:nvPr/>
        </p:nvSpPr>
        <p:spPr bwMode="auto">
          <a:xfrm>
            <a:off x="533400" y="4114800"/>
            <a:ext cx="373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i="1">
                <a:solidFill>
                  <a:srgbClr val="000000"/>
                </a:solidFill>
                <a:cs typeface="Tahoma" pitchFamily="34" charset="0"/>
              </a:rPr>
              <a:t>Inheritance of behavior</a:t>
            </a:r>
          </a:p>
        </p:txBody>
      </p:sp>
      <p:sp>
        <p:nvSpPr>
          <p:cNvPr id="14351" name="Rectangle 14"/>
          <p:cNvSpPr>
            <a:spLocks noChangeArrowheads="1"/>
          </p:cNvSpPr>
          <p:nvPr/>
        </p:nvSpPr>
        <p:spPr bwMode="auto">
          <a:xfrm>
            <a:off x="5029200" y="4038600"/>
            <a:ext cx="373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20000"/>
              </a:spcBef>
              <a:buClr>
                <a:schemeClr val="accent2"/>
              </a:buClr>
              <a:buSzPct val="80000"/>
              <a:buFont typeface="Wingdings" pitchFamily="2" charset="2"/>
              <a:buNone/>
            </a:pPr>
            <a:r>
              <a:rPr lang="en-US" altLang="en-US" sz="2800" i="1">
                <a:solidFill>
                  <a:srgbClr val="000000"/>
                </a:solidFill>
                <a:cs typeface="Tahoma" pitchFamily="34" charset="0"/>
              </a:rPr>
              <a:t>No representation of behavior</a:t>
            </a:r>
          </a:p>
        </p:txBody>
      </p:sp>
      <p:sp>
        <p:nvSpPr>
          <p:cNvPr id="14352" name="Rectangle 15"/>
          <p:cNvSpPr>
            <a:spLocks noChangeArrowheads="1"/>
          </p:cNvSpPr>
          <p:nvPr/>
        </p:nvSpPr>
        <p:spPr bwMode="auto">
          <a:xfrm>
            <a:off x="304800" y="990600"/>
            <a:ext cx="4191000" cy="4267200"/>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4353" name="Rectangle 16"/>
          <p:cNvSpPr>
            <a:spLocks noChangeArrowheads="1"/>
          </p:cNvSpPr>
          <p:nvPr/>
        </p:nvSpPr>
        <p:spPr bwMode="auto">
          <a:xfrm>
            <a:off x="4800600" y="990600"/>
            <a:ext cx="4191000" cy="4191000"/>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475153" name="Text Box 17"/>
          <p:cNvSpPr txBox="1">
            <a:spLocks noChangeArrowheads="1"/>
          </p:cNvSpPr>
          <p:nvPr/>
        </p:nvSpPr>
        <p:spPr bwMode="auto">
          <a:xfrm>
            <a:off x="304800" y="5273675"/>
            <a:ext cx="8397875" cy="830263"/>
          </a:xfrm>
          <a:prstGeom prst="rect">
            <a:avLst/>
          </a:prstGeom>
          <a:noFill/>
          <a:ln w="12700">
            <a:noFill/>
            <a:miter lim="800000"/>
            <a:headEnd type="none" w="sm" len="sm"/>
            <a:tailEnd type="none" w="sm" len="sm"/>
          </a:ln>
          <a:effectLst/>
        </p:spPr>
        <p:txBody>
          <a:bodyPr>
            <a:spAutoFit/>
          </a:bodyPr>
          <a:lstStyle/>
          <a:p>
            <a:pPr algn="ctr">
              <a:defRPr/>
            </a:pPr>
            <a:r>
              <a:rPr lang="en-US" sz="2400" dirty="0">
                <a:solidFill>
                  <a:srgbClr val="990000"/>
                </a:solidFill>
                <a:cs typeface="Tahoma" pitchFamily="34" charset="0"/>
              </a:rPr>
              <a:t>Object-oriented modeling is typically represented using </a:t>
            </a:r>
            <a:r>
              <a:rPr lang="en-US" sz="2400" b="1" dirty="0">
                <a:solidFill>
                  <a:srgbClr val="990000"/>
                </a:solidFill>
                <a:effectLst>
                  <a:outerShdw blurRad="38100" dist="38100" dir="2700000" algn="tl">
                    <a:srgbClr val="000000"/>
                  </a:outerShdw>
                </a:effectLst>
                <a:cs typeface="Tahoma" pitchFamily="34" charset="0"/>
              </a:rPr>
              <a:t>Unified Modeling Language (UML)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685800" y="228600"/>
            <a:ext cx="7772400" cy="1143000"/>
          </a:xfrm>
        </p:spPr>
        <p:txBody>
          <a:bodyPr/>
          <a:lstStyle/>
          <a:p>
            <a:pPr eaLnBrk="1" hangingPunct="1">
              <a:defRPr/>
            </a:pPr>
            <a:r>
              <a:rPr dirty="0" smtClean="0"/>
              <a:t>Classes and Objects</a:t>
            </a:r>
          </a:p>
        </p:txBody>
      </p:sp>
      <p:sp>
        <p:nvSpPr>
          <p:cNvPr id="15363" name="Rectangle 3"/>
          <p:cNvSpPr>
            <a:spLocks noGrp="1" noChangeArrowheads="1"/>
          </p:cNvSpPr>
          <p:nvPr>
            <p:ph idx="1"/>
          </p:nvPr>
        </p:nvSpPr>
        <p:spPr>
          <a:xfrm>
            <a:off x="381000" y="1066800"/>
            <a:ext cx="8382000" cy="4114800"/>
          </a:xfrm>
        </p:spPr>
        <p:txBody>
          <a:bodyPr/>
          <a:lstStyle/>
          <a:p>
            <a:pPr eaLnBrk="1" hangingPunct="1">
              <a:lnSpc>
                <a:spcPct val="90000"/>
              </a:lnSpc>
            </a:pPr>
            <a:r>
              <a:rPr lang="en-US" altLang="en-US" b="1" smtClean="0"/>
              <a:t>Class</a:t>
            </a:r>
            <a:r>
              <a:rPr lang="en-US" altLang="en-US" smtClean="0"/>
              <a:t>: An entity that has a well-defined role in the application domain, as well as state, behavior, and identity</a:t>
            </a:r>
          </a:p>
          <a:p>
            <a:pPr lvl="1" eaLnBrk="1" hangingPunct="1">
              <a:lnSpc>
                <a:spcPct val="90000"/>
              </a:lnSpc>
            </a:pPr>
            <a:r>
              <a:rPr lang="en-US" altLang="en-US" sz="2600" smtClean="0"/>
              <a:t>Tangible: person, place or thing</a:t>
            </a:r>
          </a:p>
          <a:p>
            <a:pPr lvl="1" eaLnBrk="1" hangingPunct="1">
              <a:lnSpc>
                <a:spcPct val="90000"/>
              </a:lnSpc>
            </a:pPr>
            <a:r>
              <a:rPr lang="en-US" altLang="en-US" sz="2600" smtClean="0"/>
              <a:t>Concept or Event: department, performance, marriage, registration</a:t>
            </a:r>
          </a:p>
          <a:p>
            <a:pPr lvl="1" eaLnBrk="1" hangingPunct="1">
              <a:lnSpc>
                <a:spcPct val="90000"/>
              </a:lnSpc>
            </a:pPr>
            <a:r>
              <a:rPr lang="en-US" altLang="en-US" sz="2600" smtClean="0"/>
              <a:t>Artifact of the Design Process: user interface, controller, scheduler</a:t>
            </a:r>
          </a:p>
          <a:p>
            <a:pPr eaLnBrk="1" hangingPunct="1">
              <a:lnSpc>
                <a:spcPct val="90000"/>
              </a:lnSpc>
            </a:pPr>
            <a:r>
              <a:rPr lang="en-US" altLang="en-US" b="1" smtClean="0"/>
              <a:t>Object</a:t>
            </a:r>
            <a:r>
              <a:rPr lang="en-US" altLang="en-US" smtClean="0"/>
              <a:t>: a particular instance of a class</a:t>
            </a:r>
          </a:p>
        </p:txBody>
      </p:sp>
      <p:sp>
        <p:nvSpPr>
          <p:cNvPr id="476164" name="Text Box 4"/>
          <p:cNvSpPr txBox="1">
            <a:spLocks noChangeArrowheads="1"/>
          </p:cNvSpPr>
          <p:nvPr/>
        </p:nvSpPr>
        <p:spPr bwMode="auto">
          <a:xfrm>
            <a:off x="668338" y="5257800"/>
            <a:ext cx="7789862" cy="954088"/>
          </a:xfrm>
          <a:prstGeom prst="rect">
            <a:avLst/>
          </a:prstGeom>
          <a:noFill/>
          <a:ln w="12700">
            <a:noFill/>
            <a:miter lim="800000"/>
            <a:headEnd type="none" w="sm" len="sm"/>
            <a:tailEnd type="none" w="sm" len="sm"/>
          </a:ln>
          <a:effectLst/>
        </p:spPr>
        <p:txBody>
          <a:bodyPr wrap="none">
            <a:spAutoFit/>
          </a:bodyPr>
          <a:lstStyle/>
          <a:p>
            <a:pPr algn="ctr">
              <a:defRPr/>
            </a:pPr>
            <a:r>
              <a:rPr lang="en-US" sz="2800" b="1" dirty="0">
                <a:solidFill>
                  <a:srgbClr val="990000"/>
                </a:solidFill>
                <a:effectLst>
                  <a:outerShdw blurRad="38100" dist="38100" dir="2700000" algn="tl">
                    <a:srgbClr val="000000"/>
                  </a:outerShdw>
                </a:effectLst>
                <a:cs typeface="Tahoma" pitchFamily="34" charset="0"/>
              </a:rPr>
              <a:t>Objects</a:t>
            </a:r>
            <a:r>
              <a:rPr lang="en-US" sz="2800" dirty="0">
                <a:solidFill>
                  <a:srgbClr val="990000"/>
                </a:solidFill>
                <a:cs typeface="Tahoma" pitchFamily="34" charset="0"/>
              </a:rPr>
              <a:t> exhibit BEHAVIOR as well as attributes</a:t>
            </a:r>
          </a:p>
          <a:p>
            <a:pPr algn="ctr">
              <a:defRPr/>
            </a:pPr>
            <a:r>
              <a:rPr lang="en-US" sz="2800" dirty="0">
                <a:solidFill>
                  <a:srgbClr val="990000"/>
                </a:solidFill>
                <a:cs typeface="Tahoma" pitchFamily="34" charset="0"/>
                <a:sym typeface="Wingdings" pitchFamily="2" charset="2"/>
              </a:rPr>
              <a:t> Different from </a:t>
            </a:r>
            <a:r>
              <a:rPr lang="en-US" sz="2800" b="1" dirty="0">
                <a:solidFill>
                  <a:srgbClr val="990000"/>
                </a:solidFill>
                <a:effectLst>
                  <a:outerShdw blurRad="38100" dist="38100" dir="2700000" algn="tl">
                    <a:srgbClr val="000000"/>
                  </a:outerShdw>
                </a:effectLst>
                <a:cs typeface="Tahoma" pitchFamily="34" charset="0"/>
                <a:sym typeface="Wingdings" pitchFamily="2" charset="2"/>
              </a:rPr>
              <a:t>entities</a:t>
            </a:r>
            <a:endParaRPr lang="en-US" sz="2800" b="1" dirty="0">
              <a:solidFill>
                <a:srgbClr val="990000"/>
              </a:solidFill>
              <a:effectLst>
                <a:outerShdw blurRad="38100" dist="38100" dir="2700000" algn="tl">
                  <a:srgbClr val="000000"/>
                </a:outerShdw>
              </a:effectLst>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457200" y="381000"/>
            <a:ext cx="8686800" cy="838200"/>
          </a:xfrm>
        </p:spPr>
        <p:txBody>
          <a:bodyPr/>
          <a:lstStyle/>
          <a:p>
            <a:pPr eaLnBrk="1" hangingPunct="1">
              <a:defRPr/>
            </a:pPr>
            <a:r>
              <a:rPr dirty="0" smtClean="0"/>
              <a:t>State, Behavior, Identity</a:t>
            </a:r>
          </a:p>
        </p:txBody>
      </p:sp>
      <p:sp>
        <p:nvSpPr>
          <p:cNvPr id="16387" name="Rectangle 3"/>
          <p:cNvSpPr>
            <a:spLocks noGrp="1" noChangeArrowheads="1"/>
          </p:cNvSpPr>
          <p:nvPr>
            <p:ph idx="1"/>
          </p:nvPr>
        </p:nvSpPr>
        <p:spPr>
          <a:xfrm>
            <a:off x="304800" y="1417638"/>
            <a:ext cx="8686800" cy="4525962"/>
          </a:xfrm>
        </p:spPr>
        <p:txBody>
          <a:bodyPr/>
          <a:lstStyle/>
          <a:p>
            <a:pPr eaLnBrk="1" hangingPunct="1"/>
            <a:r>
              <a:rPr lang="en-US" altLang="en-US" sz="3600" b="1" smtClean="0"/>
              <a:t>State</a:t>
            </a:r>
            <a:r>
              <a:rPr lang="en-US" altLang="en-US" sz="3600" smtClean="0"/>
              <a:t>: attribute types and values</a:t>
            </a:r>
          </a:p>
          <a:p>
            <a:pPr eaLnBrk="1" hangingPunct="1"/>
            <a:r>
              <a:rPr lang="en-US" altLang="en-US" sz="3600" b="1" smtClean="0"/>
              <a:t>Behavior</a:t>
            </a:r>
            <a:r>
              <a:rPr lang="en-US" altLang="en-US" sz="3600" smtClean="0"/>
              <a:t>: how an object acts and reacts</a:t>
            </a:r>
          </a:p>
          <a:p>
            <a:pPr lvl="1" eaLnBrk="1" hangingPunct="1"/>
            <a:r>
              <a:rPr lang="en-US" altLang="en-US" sz="3600" smtClean="0"/>
              <a:t>Behavior is expressed through operations that can be performed on it</a:t>
            </a:r>
          </a:p>
          <a:p>
            <a:pPr eaLnBrk="1" hangingPunct="1"/>
            <a:r>
              <a:rPr lang="en-US" altLang="en-US" sz="3600" b="1" smtClean="0"/>
              <a:t>Identity</a:t>
            </a:r>
            <a:r>
              <a:rPr lang="en-US" altLang="en-US" sz="3600" smtClean="0"/>
              <a:t>: every object has a unique identity, even if all of its attribute values are the same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Text Box 4"/>
          <p:cNvSpPr txBox="1">
            <a:spLocks noChangeArrowheads="1"/>
          </p:cNvSpPr>
          <p:nvPr/>
        </p:nvSpPr>
        <p:spPr bwMode="auto">
          <a:xfrm>
            <a:off x="669925" y="5070475"/>
            <a:ext cx="8169275" cy="1187450"/>
          </a:xfrm>
          <a:prstGeom prst="rect">
            <a:avLst/>
          </a:prstGeom>
          <a:noFill/>
          <a:ln w="12700">
            <a:noFill/>
            <a:miter lim="800000"/>
            <a:headEnd type="none" w="sm" len="sm"/>
            <a:tailEnd type="none" w="sm" len="sm"/>
          </a:ln>
          <a:effectLst/>
        </p:spPr>
        <p:txBody>
          <a:bodyPr>
            <a:spAutoFit/>
          </a:bodyPr>
          <a:lstStyle/>
          <a:p>
            <a:pPr>
              <a:defRPr/>
            </a:pPr>
            <a:r>
              <a:rPr lang="en-US" sz="2400" b="1" dirty="0">
                <a:solidFill>
                  <a:srgbClr val="990000"/>
                </a:solidFill>
                <a:effectLst>
                  <a:outerShdw blurRad="38100" dist="38100" dir="2700000" algn="tl">
                    <a:srgbClr val="000000"/>
                  </a:outerShdw>
                </a:effectLst>
                <a:cs typeface="Tahoma" pitchFamily="34" charset="0"/>
              </a:rPr>
              <a:t>Class diagram</a:t>
            </a:r>
            <a:r>
              <a:rPr lang="en-US" sz="2400" dirty="0">
                <a:solidFill>
                  <a:srgbClr val="990000"/>
                </a:solidFill>
                <a:cs typeface="Tahoma" pitchFamily="34" charset="0"/>
              </a:rPr>
              <a:t> shows the static structure of an object-oriented model: object classes, internal structure, relationships</a:t>
            </a:r>
          </a:p>
        </p:txBody>
      </p:sp>
      <p:sp>
        <p:nvSpPr>
          <p:cNvPr id="17412" name="Text Box 7"/>
          <p:cNvSpPr txBox="1">
            <a:spLocks noChangeArrowheads="1"/>
          </p:cNvSpPr>
          <p:nvPr/>
        </p:nvSpPr>
        <p:spPr bwMode="auto">
          <a:xfrm>
            <a:off x="1676400" y="228600"/>
            <a:ext cx="6324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600" dirty="0">
                <a:solidFill>
                  <a:srgbClr val="000000"/>
                </a:solidFill>
                <a:cs typeface="Tahoma" pitchFamily="34" charset="0"/>
              </a:rPr>
              <a:t>Figure </a:t>
            </a:r>
            <a:r>
              <a:rPr lang="en-US" altLang="en-US" sz="2600" dirty="0" smtClean="0">
                <a:solidFill>
                  <a:srgbClr val="000000"/>
                </a:solidFill>
                <a:cs typeface="Tahoma" pitchFamily="34" charset="0"/>
              </a:rPr>
              <a:t>14-2 </a:t>
            </a:r>
            <a:r>
              <a:rPr lang="en-US" altLang="en-US" sz="2600" dirty="0">
                <a:solidFill>
                  <a:srgbClr val="000000"/>
                </a:solidFill>
                <a:cs typeface="Tahoma" pitchFamily="34" charset="0"/>
              </a:rPr>
              <a:t>UML class and object diagram</a:t>
            </a:r>
            <a:r>
              <a:rPr lang="en-US" altLang="en-US" sz="2600" dirty="0">
                <a:cs typeface="Tahoma" pitchFamily="34" charset="0"/>
              </a:rPr>
              <a:t> </a:t>
            </a:r>
            <a:endParaRPr lang="en-US" altLang="en-US" sz="2600" dirty="0">
              <a:solidFill>
                <a:srgbClr val="000000"/>
              </a:solidFill>
              <a:cs typeface="Tahoma" pitchFamily="34" charset="0"/>
            </a:endParaRPr>
          </a:p>
          <a:p>
            <a:pPr algn="ctr" eaLnBrk="1" hangingPunct="1"/>
            <a:r>
              <a:rPr lang="en-US" altLang="en-US" sz="2600" dirty="0">
                <a:solidFill>
                  <a:srgbClr val="000000"/>
                </a:solidFill>
                <a:cs typeface="Tahoma" pitchFamily="34" charset="0"/>
              </a:rPr>
              <a:t>a) Class diagram showing two classes</a:t>
            </a:r>
          </a:p>
        </p:txBody>
      </p:sp>
      <p:pic>
        <p:nvPicPr>
          <p:cNvPr id="1741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3613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Text Box 4"/>
          <p:cNvSpPr txBox="1">
            <a:spLocks noChangeArrowheads="1"/>
          </p:cNvSpPr>
          <p:nvPr/>
        </p:nvSpPr>
        <p:spPr bwMode="auto">
          <a:xfrm>
            <a:off x="669925" y="5070475"/>
            <a:ext cx="8169275" cy="822325"/>
          </a:xfrm>
          <a:prstGeom prst="rect">
            <a:avLst/>
          </a:prstGeom>
          <a:noFill/>
          <a:ln w="12700">
            <a:noFill/>
            <a:miter lim="800000"/>
            <a:headEnd type="none" w="sm" len="sm"/>
            <a:tailEnd type="none" w="sm" len="sm"/>
          </a:ln>
          <a:effectLst/>
        </p:spPr>
        <p:txBody>
          <a:bodyPr>
            <a:spAutoFit/>
          </a:bodyPr>
          <a:lstStyle/>
          <a:p>
            <a:pPr>
              <a:defRPr/>
            </a:pPr>
            <a:r>
              <a:rPr lang="en-US" sz="2400" b="1" dirty="0">
                <a:solidFill>
                  <a:srgbClr val="990000"/>
                </a:solidFill>
                <a:effectLst>
                  <a:outerShdw blurRad="38100" dist="38100" dir="2700000" algn="tl">
                    <a:srgbClr val="000000"/>
                  </a:outerShdw>
                </a:effectLst>
                <a:cs typeface="Tahoma" pitchFamily="34" charset="0"/>
              </a:rPr>
              <a:t>Object diagram</a:t>
            </a:r>
            <a:r>
              <a:rPr lang="en-US" sz="2400" dirty="0">
                <a:solidFill>
                  <a:srgbClr val="990000"/>
                </a:solidFill>
                <a:cs typeface="Tahoma" pitchFamily="34" charset="0"/>
              </a:rPr>
              <a:t> shows instances that are compatible with a given class diagram</a:t>
            </a:r>
          </a:p>
        </p:txBody>
      </p:sp>
      <p:sp>
        <p:nvSpPr>
          <p:cNvPr id="18436" name="Text Box 8"/>
          <p:cNvSpPr txBox="1">
            <a:spLocks noChangeArrowheads="1"/>
          </p:cNvSpPr>
          <p:nvPr/>
        </p:nvSpPr>
        <p:spPr bwMode="auto">
          <a:xfrm>
            <a:off x="914400" y="381000"/>
            <a:ext cx="7467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600" dirty="0">
                <a:solidFill>
                  <a:srgbClr val="000000"/>
                </a:solidFill>
                <a:cs typeface="Tahoma" pitchFamily="34" charset="0"/>
              </a:rPr>
              <a:t>Figure </a:t>
            </a:r>
            <a:r>
              <a:rPr lang="en-US" altLang="en-US" sz="2600" dirty="0" smtClean="0">
                <a:solidFill>
                  <a:srgbClr val="000000"/>
                </a:solidFill>
                <a:cs typeface="Tahoma" pitchFamily="34" charset="0"/>
              </a:rPr>
              <a:t>14-2 </a:t>
            </a:r>
            <a:r>
              <a:rPr lang="en-US" altLang="en-US" sz="2600" dirty="0">
                <a:solidFill>
                  <a:srgbClr val="000000"/>
                </a:solidFill>
                <a:cs typeface="Tahoma" pitchFamily="34" charset="0"/>
              </a:rPr>
              <a:t>UML class and object diagram (cont.)</a:t>
            </a:r>
            <a:r>
              <a:rPr lang="en-US" altLang="en-US" sz="2600" dirty="0">
                <a:cs typeface="Tahoma" pitchFamily="34" charset="0"/>
              </a:rPr>
              <a:t> </a:t>
            </a:r>
            <a:endParaRPr lang="en-US" altLang="en-US" sz="2600" dirty="0">
              <a:solidFill>
                <a:srgbClr val="000000"/>
              </a:solidFill>
              <a:cs typeface="Tahoma" pitchFamily="34" charset="0"/>
            </a:endParaRPr>
          </a:p>
          <a:p>
            <a:pPr algn="ctr" eaLnBrk="1" hangingPunct="1"/>
            <a:r>
              <a:rPr lang="en-US" altLang="en-US" sz="2600" dirty="0">
                <a:solidFill>
                  <a:srgbClr val="000000"/>
                </a:solidFill>
                <a:cs typeface="Tahoma" pitchFamily="34" charset="0"/>
              </a:rPr>
              <a:t>b) Object diagram with two instances</a:t>
            </a:r>
          </a:p>
        </p:txBody>
      </p:sp>
      <p:pic>
        <p:nvPicPr>
          <p:cNvPr id="1843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7503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6224</TotalTime>
  <Pages>9</Pages>
  <Words>2613</Words>
  <Application>Microsoft Office PowerPoint</Application>
  <PresentationFormat>On-screen Show (4:3)</PresentationFormat>
  <Paragraphs>237</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Franklin Gothic Book</vt:lpstr>
      <vt:lpstr>Franklin Gothic Medium</vt:lpstr>
      <vt:lpstr>Tahoma</vt:lpstr>
      <vt:lpstr>Times New Roman</vt:lpstr>
      <vt:lpstr>Wingdings</vt:lpstr>
      <vt:lpstr>Wingdings 2</vt:lpstr>
      <vt:lpstr>1_Trek</vt:lpstr>
      <vt:lpstr>Chapter 14 (Online): Object-Oriented Data Modeling</vt:lpstr>
      <vt:lpstr>Objectives</vt:lpstr>
      <vt:lpstr>What Is Object-Oriented Data Modeling?</vt:lpstr>
      <vt:lpstr>PowerPoint Presentation</vt:lpstr>
      <vt:lpstr>OO vs. EER Data Modeling</vt:lpstr>
      <vt:lpstr>Classes and Objects</vt:lpstr>
      <vt:lpstr>State, Behavior, Identity</vt:lpstr>
      <vt:lpstr>PowerPoint Presentation</vt:lpstr>
      <vt:lpstr>PowerPoint Presentation</vt:lpstr>
      <vt:lpstr>Operation</vt:lpstr>
      <vt:lpstr>Associations</vt:lpstr>
      <vt:lpstr>PowerPoint Presentation</vt:lpstr>
      <vt:lpstr>PowerPoint Presentation</vt:lpstr>
      <vt:lpstr>PowerPoint Presentation</vt:lpstr>
      <vt:lpstr>PowerPoint Presentation</vt:lpstr>
      <vt:lpstr>Association Class</vt:lpstr>
      <vt:lpstr>PowerPoint Presentation</vt:lpstr>
      <vt:lpstr>PowerPoint Presentation</vt:lpstr>
      <vt:lpstr>PowerPoint Presentation</vt:lpstr>
      <vt:lpstr>PowerPoint Presentation</vt:lpstr>
      <vt:lpstr>Generalization/Specialization</vt:lpstr>
      <vt:lpstr>PowerPoint Presentation</vt:lpstr>
      <vt:lpstr>PowerPoint Presentation</vt:lpstr>
      <vt:lpstr>Class-Scope Attribute</vt:lpstr>
      <vt:lpstr>Polymorphism</vt:lpstr>
      <vt:lpstr>PowerPoint Presentation</vt:lpstr>
      <vt:lpstr>Overriding Inheritance</vt:lpstr>
      <vt:lpstr>PowerPoint Presentation</vt:lpstr>
      <vt:lpstr>Multiple Inheritance</vt:lpstr>
      <vt:lpstr>PowerPoint Presentation</vt:lpstr>
      <vt:lpstr>Aggregation</vt:lpstr>
      <vt:lpstr>PowerPoint Presentation</vt:lpstr>
      <vt:lpstr>PowerPoint Presentation</vt:lpstr>
      <vt:lpstr>PowerPoint Presentation</vt:lpstr>
      <vt:lpstr>Business Rules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Data Modeling</dc:title>
  <dc:creator>Michel Mitri</dc:creator>
  <cp:lastModifiedBy>Vignone, Olivia</cp:lastModifiedBy>
  <cp:revision>679</cp:revision>
  <cp:lastPrinted>1998-01-19T09:29:56Z</cp:lastPrinted>
  <dcterms:created xsi:type="dcterms:W3CDTF">1998-01-19T10:00:26Z</dcterms:created>
  <dcterms:modified xsi:type="dcterms:W3CDTF">2015-08-04T20:50:49Z</dcterms:modified>
</cp:coreProperties>
</file>