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70" r:id="rId4"/>
    <p:sldId id="272" r:id="rId5"/>
    <p:sldId id="273" r:id="rId6"/>
    <p:sldId id="274" r:id="rId7"/>
    <p:sldId id="275" r:id="rId8"/>
    <p:sldId id="276" r:id="rId9"/>
    <p:sldId id="271" r:id="rId10"/>
    <p:sldId id="278" r:id="rId11"/>
    <p:sldId id="277" r:id="rId12"/>
    <p:sldId id="279" r:id="rId13"/>
    <p:sldId id="280" r:id="rId14"/>
    <p:sldId id="281" r:id="rId15"/>
    <p:sldId id="283" r:id="rId16"/>
    <p:sldId id="284" r:id="rId17"/>
    <p:sldId id="282" r:id="rId18"/>
    <p:sldId id="286" r:id="rId19"/>
    <p:sldId id="285" r:id="rId20"/>
    <p:sldId id="287" r:id="rId21"/>
    <p:sldId id="288" r:id="rId22"/>
    <p:sldId id="289" r:id="rId23"/>
    <p:sldId id="290" r:id="rId24"/>
    <p:sldId id="267" r:id="rId25"/>
    <p:sldId id="268" r:id="rId26"/>
    <p:sldId id="269" r:id="rId27"/>
    <p:sldId id="258" r:id="rId28"/>
    <p:sldId id="260" r:id="rId29"/>
    <p:sldId id="261" r:id="rId30"/>
    <p:sldId id="262" r:id="rId31"/>
    <p:sldId id="263" r:id="rId32"/>
    <p:sldId id="266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599" autoAdjust="0"/>
  </p:normalViewPr>
  <p:slideViewPr>
    <p:cSldViewPr>
      <p:cViewPr>
        <p:scale>
          <a:sx n="70" d="100"/>
          <a:sy n="70" d="100"/>
        </p:scale>
        <p:origin x="264" y="68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  <dgm:extLst/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4/24/2017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4/24/2017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4/24/2017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WROX-Pro ASP.NET MVC 5</a:t>
            </a:r>
            <a:br>
              <a:rPr lang="en-US" dirty="0"/>
            </a:br>
            <a:r>
              <a:rPr lang="en-US" dirty="0"/>
              <a:t>Chapter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Forms and HTML Helpers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– deeper look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Razor view inherits an ‘HTML’ property from base</a:t>
            </a:r>
          </a:p>
          <a:p>
            <a:r>
              <a:rPr lang="en-US" dirty="0"/>
              <a:t>Most of the things available are extension methods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388" y="3886200"/>
            <a:ext cx="4284609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6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– example controls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TextBox</a:t>
            </a:r>
            <a:endParaRPr lang="en-US" dirty="0"/>
          </a:p>
          <a:p>
            <a:pPr lvl="1"/>
            <a:r>
              <a:rPr lang="en-US" dirty="0"/>
              <a:t>Normal way to accept user input, free form text</a:t>
            </a:r>
          </a:p>
          <a:p>
            <a:r>
              <a:rPr lang="en-US" dirty="0" err="1"/>
              <a:t>TextArea</a:t>
            </a:r>
            <a:endParaRPr lang="en-US" dirty="0"/>
          </a:p>
          <a:p>
            <a:pPr lvl="1"/>
            <a:r>
              <a:rPr lang="en-US" dirty="0"/>
              <a:t>Larger free form text box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3" y="2590800"/>
            <a:ext cx="5981700" cy="13101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3" y="4504960"/>
            <a:ext cx="5981700" cy="189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4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– example controls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  <a:p>
            <a:pPr lvl="1"/>
            <a:r>
              <a:rPr lang="en-US" dirty="0"/>
              <a:t>Provides information for associated element</a:t>
            </a:r>
          </a:p>
          <a:p>
            <a:pPr lvl="1"/>
            <a:r>
              <a:rPr lang="en-US" dirty="0"/>
              <a:t>‘for’ attribute points to backing element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2" y="5549900"/>
            <a:ext cx="5867400" cy="7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5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– example controls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Dropdown List</a:t>
            </a:r>
          </a:p>
          <a:p>
            <a:pPr lvl="1"/>
            <a:r>
              <a:rPr lang="en-US" dirty="0"/>
              <a:t>Provides a list of choices for user</a:t>
            </a:r>
          </a:p>
          <a:p>
            <a:pPr lvl="1"/>
            <a:r>
              <a:rPr lang="en-US" dirty="0"/>
              <a:t>Can only choose 1 item</a:t>
            </a:r>
          </a:p>
          <a:p>
            <a:pPr lvl="1"/>
            <a:r>
              <a:rPr lang="en-US" dirty="0"/>
              <a:t>Require </a:t>
            </a:r>
            <a:r>
              <a:rPr lang="en-US" dirty="0" err="1"/>
              <a:t>SelectListItem</a:t>
            </a:r>
            <a:endParaRPr lang="en-US" dirty="0"/>
          </a:p>
          <a:p>
            <a:r>
              <a:rPr lang="en-US" dirty="0" err="1"/>
              <a:t>ListBox</a:t>
            </a:r>
            <a:endParaRPr lang="en-US" dirty="0"/>
          </a:p>
          <a:p>
            <a:pPr lvl="1"/>
            <a:r>
              <a:rPr lang="en-US" dirty="0"/>
              <a:t>Another option for displaying a list for users</a:t>
            </a:r>
          </a:p>
          <a:p>
            <a:pPr lvl="1"/>
            <a:r>
              <a:rPr lang="en-US" dirty="0"/>
              <a:t>Can choose multiple items</a:t>
            </a:r>
          </a:p>
          <a:p>
            <a:pPr lvl="2"/>
            <a:r>
              <a:rPr lang="en-US" dirty="0"/>
              <a:t>Must use ‘multiple’ attribute</a:t>
            </a:r>
          </a:p>
          <a:p>
            <a:pPr lvl="1"/>
            <a:r>
              <a:rPr lang="en-US" dirty="0"/>
              <a:t>Also require </a:t>
            </a:r>
            <a:r>
              <a:rPr lang="en-US" dirty="0" err="1"/>
              <a:t>SelectListItem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676400"/>
            <a:ext cx="4787899" cy="17954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824" y="3700462"/>
            <a:ext cx="4677674" cy="315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8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– example controls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ValidationMessage</a:t>
            </a:r>
            <a:endParaRPr lang="en-US" dirty="0"/>
          </a:p>
          <a:p>
            <a:pPr lvl="1"/>
            <a:r>
              <a:rPr lang="en-US" dirty="0"/>
              <a:t>Allows for displaying errors in validation</a:t>
            </a:r>
          </a:p>
          <a:p>
            <a:pPr lvl="1"/>
            <a:r>
              <a:rPr lang="en-US" dirty="0"/>
              <a:t>Can be Model level or Property level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612" y="1981200"/>
            <a:ext cx="4744347" cy="36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– example controls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Hidden</a:t>
            </a:r>
          </a:p>
          <a:p>
            <a:pPr lvl="1"/>
            <a:r>
              <a:rPr lang="en-US" dirty="0"/>
              <a:t>A field that contains some data that is not visible to the user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Password</a:t>
            </a:r>
          </a:p>
          <a:p>
            <a:pPr lvl="1"/>
            <a:r>
              <a:rPr lang="en-US" dirty="0"/>
              <a:t>Special field that masks user password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208" y="2743200"/>
            <a:ext cx="4702629" cy="1028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208" y="4114800"/>
            <a:ext cx="4333875" cy="115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8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– example controls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RadioButton</a:t>
            </a:r>
            <a:endParaRPr lang="en-US" dirty="0"/>
          </a:p>
          <a:p>
            <a:pPr lvl="1"/>
            <a:r>
              <a:rPr lang="en-US" dirty="0"/>
              <a:t>Requires grouping, usually only 1 checked per </a:t>
            </a:r>
            <a:br>
              <a:rPr lang="en-US" dirty="0"/>
            </a:br>
            <a:r>
              <a:rPr lang="en-US" dirty="0"/>
              <a:t>group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CheckBox</a:t>
            </a:r>
            <a:endParaRPr lang="en-US" dirty="0"/>
          </a:p>
          <a:p>
            <a:pPr lvl="1"/>
            <a:r>
              <a:rPr lang="en-US" dirty="0"/>
              <a:t>Adds hidden input control to return a value</a:t>
            </a:r>
            <a:br>
              <a:rPr lang="en-US" dirty="0"/>
            </a:br>
            <a:r>
              <a:rPr lang="en-US" dirty="0"/>
              <a:t>showing both true/false</a:t>
            </a:r>
          </a:p>
          <a:p>
            <a:pPr lvl="2"/>
            <a:r>
              <a:rPr lang="en-US" dirty="0"/>
              <a:t>Spec requires only to return if true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1600200"/>
            <a:ext cx="4845600" cy="21669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2" y="4901631"/>
            <a:ext cx="4845600" cy="12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7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– strongly typed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strongly typed variables </a:t>
            </a:r>
          </a:p>
          <a:p>
            <a:pPr lvl="1"/>
            <a:r>
              <a:rPr lang="en-US" dirty="0"/>
              <a:t>Removes need to have strings that don’t user </a:t>
            </a:r>
            <a:r>
              <a:rPr lang="en-US" dirty="0" err="1"/>
              <a:t>intelisense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4" y="3018473"/>
            <a:ext cx="5959691" cy="37480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599" y="0"/>
            <a:ext cx="3184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0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– model metadata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helpers have built in ability to pull metadata included in model</a:t>
            </a:r>
          </a:p>
          <a:p>
            <a:r>
              <a:rPr lang="en-US" dirty="0"/>
              <a:t>Things like ‘Label’ relies on this metadata for screen readers and to move focus to the correct control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5257800"/>
            <a:ext cx="4543425" cy="1314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2" y="5834062"/>
            <a:ext cx="47720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1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Helpers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ActionLink</a:t>
            </a:r>
            <a:endParaRPr lang="en-US" dirty="0"/>
          </a:p>
          <a:p>
            <a:pPr lvl="1"/>
            <a:r>
              <a:rPr lang="en-US" dirty="0"/>
              <a:t>Create links to controller and actions</a:t>
            </a:r>
          </a:p>
          <a:p>
            <a:pPr lvl="1"/>
            <a:r>
              <a:rPr lang="en-US" dirty="0"/>
              <a:t>Allow passing query parameters</a:t>
            </a:r>
          </a:p>
          <a:p>
            <a:endParaRPr lang="en-US" dirty="0"/>
          </a:p>
          <a:p>
            <a:r>
              <a:rPr lang="en-US" dirty="0" err="1"/>
              <a:t>RouteLink</a:t>
            </a:r>
            <a:endParaRPr lang="en-US" dirty="0"/>
          </a:p>
          <a:p>
            <a:pPr lvl="1"/>
            <a:r>
              <a:rPr lang="en-US" dirty="0"/>
              <a:t>Same as Action but does not </a:t>
            </a:r>
            <a:br>
              <a:rPr lang="en-US" dirty="0"/>
            </a:br>
            <a:r>
              <a:rPr lang="en-US" dirty="0"/>
              <a:t>include link to a controller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1600200"/>
            <a:ext cx="4543425" cy="8282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107" y="2523221"/>
            <a:ext cx="4650105" cy="2199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212" y="2837929"/>
            <a:ext cx="3504596" cy="358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212" y="5486400"/>
            <a:ext cx="43624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4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HTML helpers?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to get URLs correct and make it easier to re-structure files</a:t>
            </a:r>
          </a:p>
          <a:p>
            <a:r>
              <a:rPr lang="en-US" dirty="0"/>
              <a:t>Elements have proper names/value binding</a:t>
            </a:r>
          </a:p>
          <a:p>
            <a:r>
              <a:rPr lang="en-US" dirty="0"/>
              <a:t>Display appropriate validation errors</a:t>
            </a:r>
          </a:p>
          <a:p>
            <a:r>
              <a:rPr lang="en-US" dirty="0"/>
              <a:t>Coordinate view and runtime components</a:t>
            </a:r>
          </a:p>
          <a:p>
            <a:r>
              <a:rPr lang="en-US" dirty="0"/>
              <a:t>Provide more </a:t>
            </a:r>
            <a:r>
              <a:rPr lang="en-US" dirty="0" err="1"/>
              <a:t>intelisense</a:t>
            </a:r>
            <a:r>
              <a:rPr lang="en-US" dirty="0"/>
              <a:t> and type checking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Helpers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most Actions and Helpers </a:t>
            </a:r>
          </a:p>
          <a:p>
            <a:pPr lvl="1"/>
            <a:r>
              <a:rPr lang="en-US" dirty="0"/>
              <a:t>returns a URL, not HTML</a:t>
            </a:r>
          </a:p>
          <a:p>
            <a:r>
              <a:rPr lang="en-US" dirty="0"/>
              <a:t>Action</a:t>
            </a:r>
          </a:p>
          <a:p>
            <a:pPr lvl="1"/>
            <a:r>
              <a:rPr lang="en-US" dirty="0"/>
              <a:t>Takes controller and action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Takes resource files and returns absolute location</a:t>
            </a:r>
          </a:p>
          <a:p>
            <a:r>
              <a:rPr lang="en-US" dirty="0"/>
              <a:t>Route</a:t>
            </a:r>
          </a:p>
          <a:p>
            <a:pPr lvl="1"/>
            <a:r>
              <a:rPr lang="en-US" dirty="0"/>
              <a:t>Same </a:t>
            </a:r>
            <a:r>
              <a:rPr lang="en-US" dirty="0" err="1"/>
              <a:t>RouteLink</a:t>
            </a:r>
            <a:r>
              <a:rPr lang="en-US" dirty="0"/>
              <a:t> – will take action but no controller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274638"/>
            <a:ext cx="5090302" cy="1876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577" y="3214207"/>
            <a:ext cx="3919537" cy="5672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577" y="3839563"/>
            <a:ext cx="3948112" cy="39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1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Partial and </a:t>
            </a:r>
            <a:r>
              <a:rPr lang="en-US" dirty="0" err="1"/>
              <a:t>RenderPartial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Views can be made partial</a:t>
            </a:r>
          </a:p>
          <a:p>
            <a:pPr lvl="1"/>
            <a:r>
              <a:rPr lang="en-US" dirty="0"/>
              <a:t>Do not include HTML/HEAD attributes</a:t>
            </a:r>
          </a:p>
          <a:p>
            <a:pPr lvl="1"/>
            <a:r>
              <a:rPr lang="en-US" dirty="0"/>
              <a:t>Allows for re-usable UI elements</a:t>
            </a:r>
          </a:p>
          <a:p>
            <a:r>
              <a:rPr lang="en-US" dirty="0"/>
              <a:t>This helper also does not return HTML</a:t>
            </a:r>
          </a:p>
          <a:p>
            <a:pPr lvl="1"/>
            <a:r>
              <a:rPr lang="en-US" dirty="0"/>
              <a:t>Writes directly to output stream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2" y="1600200"/>
            <a:ext cx="4405312" cy="14622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12" y="5867400"/>
            <a:ext cx="54578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4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Action and </a:t>
            </a:r>
            <a:r>
              <a:rPr lang="en-US" dirty="0" err="1"/>
              <a:t>RenderAction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Partial and </a:t>
            </a:r>
            <a:r>
              <a:rPr lang="en-US" dirty="0" err="1"/>
              <a:t>RenderPartial</a:t>
            </a:r>
            <a:endParaRPr lang="en-US" dirty="0"/>
          </a:p>
          <a:p>
            <a:pPr lvl="1"/>
            <a:r>
              <a:rPr lang="en-US" dirty="0"/>
              <a:t>Except the controller side</a:t>
            </a:r>
          </a:p>
          <a:p>
            <a:r>
              <a:rPr lang="en-US" dirty="0"/>
              <a:t>Offers a </a:t>
            </a:r>
            <a:r>
              <a:rPr lang="en-US" dirty="0" err="1"/>
              <a:t>ChildActionOnlyAttribute</a:t>
            </a:r>
            <a:endParaRPr lang="en-US" dirty="0"/>
          </a:p>
          <a:p>
            <a:pPr lvl="1"/>
            <a:r>
              <a:rPr lang="en-US" dirty="0"/>
              <a:t>Ensures controller can’t be directly called via URL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704" y="152400"/>
            <a:ext cx="4113213" cy="21376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704" y="2667000"/>
            <a:ext cx="3871210" cy="11900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304" y="4431104"/>
            <a:ext cx="4462462" cy="146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8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Action and </a:t>
            </a:r>
            <a:r>
              <a:rPr lang="en-US" dirty="0" err="1"/>
              <a:t>RenderAction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still pass values like a normal controller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2438400"/>
            <a:ext cx="5947068" cy="40719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2" y="3402806"/>
            <a:ext cx="5414499" cy="127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8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25749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6981132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662034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 for input elements</a:t>
            </a:r>
          </a:p>
          <a:p>
            <a:r>
              <a:rPr lang="en-US" dirty="0"/>
              <a:t>Common controls</a:t>
            </a:r>
          </a:p>
          <a:p>
            <a:pPr lvl="1"/>
            <a:r>
              <a:rPr lang="en-US" dirty="0"/>
              <a:t>Button</a:t>
            </a:r>
          </a:p>
          <a:p>
            <a:pPr lvl="1"/>
            <a:r>
              <a:rPr lang="en-US" dirty="0"/>
              <a:t>Checkbox</a:t>
            </a:r>
          </a:p>
          <a:p>
            <a:pPr lvl="1"/>
            <a:r>
              <a:rPr lang="en-US" dirty="0"/>
              <a:t>Text input</a:t>
            </a:r>
          </a:p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/>
              <a:t>Radio button</a:t>
            </a:r>
          </a:p>
          <a:p>
            <a:r>
              <a:rPr lang="en-US" dirty="0"/>
              <a:t>Makes use of helpers to surface extra information, validations, strong typing </a:t>
            </a:r>
          </a:p>
        </p:txBody>
      </p:sp>
    </p:spTree>
    <p:extLst>
      <p:ext uri="{BB962C8B-B14F-4D97-AF65-F5344CB8AC3E}">
        <p14:creationId xmlns:p14="http://schemas.microsoft.com/office/powerpoint/2010/main" val="366519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Action and Method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 </a:t>
            </a:r>
          </a:p>
          <a:p>
            <a:pPr lvl="1"/>
            <a:r>
              <a:rPr lang="en-US" dirty="0"/>
              <a:t>Attribute tells where to send information in Form</a:t>
            </a:r>
          </a:p>
          <a:p>
            <a:pPr lvl="1"/>
            <a:r>
              <a:rPr lang="en-US" dirty="0"/>
              <a:t>Is relative to some server/web directory</a:t>
            </a:r>
          </a:p>
          <a:p>
            <a:pPr lvl="1"/>
            <a:r>
              <a:rPr lang="en-US" dirty="0"/>
              <a:t>Can be absolute for external resources</a:t>
            </a:r>
          </a:p>
          <a:p>
            <a:pPr lvl="1"/>
            <a:endParaRPr lang="en-US" dirty="0"/>
          </a:p>
          <a:p>
            <a:r>
              <a:rPr lang="en-US" dirty="0"/>
              <a:t>Method</a:t>
            </a:r>
          </a:p>
          <a:p>
            <a:pPr lvl="1"/>
            <a:r>
              <a:rPr lang="en-US" dirty="0"/>
              <a:t>Attribute tells how to send information</a:t>
            </a:r>
          </a:p>
          <a:p>
            <a:pPr lvl="1"/>
            <a:r>
              <a:rPr lang="en-US" dirty="0"/>
              <a:t>GET or POST</a:t>
            </a:r>
          </a:p>
          <a:p>
            <a:pPr lvl="1"/>
            <a:r>
              <a:rPr lang="en-US" dirty="0"/>
              <a:t>Default is GET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12" y="3352800"/>
            <a:ext cx="58483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5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– GET vs POST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Will pass parameters in the URL</a:t>
            </a:r>
          </a:p>
          <a:p>
            <a:r>
              <a:rPr lang="en-US" dirty="0"/>
              <a:t>Allows for bookmarking of a specific page with specific parameters</a:t>
            </a:r>
          </a:p>
          <a:p>
            <a:r>
              <a:rPr lang="en-US" dirty="0"/>
              <a:t>Should not be expected to change server state</a:t>
            </a:r>
            <a:br>
              <a:rPr lang="en-US" dirty="0"/>
            </a:br>
            <a:r>
              <a:rPr lang="en-US" dirty="0"/>
              <a:t>(can re-run the same request and the same result returns)</a:t>
            </a:r>
          </a:p>
          <a:p>
            <a:r>
              <a:rPr lang="en-US" dirty="0"/>
              <a:t>For READ operations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Hides parameters in HTTP request</a:t>
            </a:r>
          </a:p>
          <a:p>
            <a:r>
              <a:rPr lang="en-US" dirty="0"/>
              <a:t>Should be assumed it will alter server state</a:t>
            </a:r>
            <a:br>
              <a:rPr lang="en-US" dirty="0"/>
            </a:br>
            <a:r>
              <a:rPr lang="en-US" dirty="0"/>
              <a:t>(re-run the same request and it be different – may re-submit online order, may not work)</a:t>
            </a:r>
          </a:p>
          <a:p>
            <a:r>
              <a:rPr lang="en-US" dirty="0"/>
              <a:t>For WRITE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4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– GET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1600200"/>
            <a:ext cx="4543425" cy="1590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012" y="3190875"/>
            <a:ext cx="4457700" cy="2705100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1522412" y="1752601"/>
            <a:ext cx="5562599" cy="4419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URL has ?q=work</a:t>
            </a:r>
          </a:p>
          <a:p>
            <a:r>
              <a:rPr lang="en-US" dirty="0"/>
              <a:t>Search function accepts parameter ‘q’ which is a string</a:t>
            </a:r>
          </a:p>
          <a:p>
            <a:r>
              <a:rPr lang="en-US" dirty="0"/>
              <a:t>MVC maps the passed parameters to a function that can handle 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463" y="6096000"/>
            <a:ext cx="681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5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– GET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3190875"/>
            <a:ext cx="4457700" cy="2705100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1522412" y="1752601"/>
            <a:ext cx="5562599" cy="4419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Alternate way of writing the view</a:t>
            </a:r>
          </a:p>
          <a:p>
            <a:r>
              <a:rPr lang="en-US" dirty="0" err="1"/>
              <a:t>HTML.BeginForm</a:t>
            </a:r>
            <a:r>
              <a:rPr lang="en-US" dirty="0"/>
              <a:t> will determine where the </a:t>
            </a:r>
            <a:r>
              <a:rPr lang="en-US" dirty="0" err="1"/>
              <a:t>Seach</a:t>
            </a:r>
            <a:r>
              <a:rPr lang="en-US" dirty="0"/>
              <a:t> page is on its own</a:t>
            </a:r>
          </a:p>
          <a:p>
            <a:pPr lvl="1"/>
            <a:r>
              <a:rPr lang="en-US" dirty="0"/>
              <a:t>If page is moved, MVC will fix 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463" y="6096000"/>
            <a:ext cx="6819900" cy="704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088" y="1658938"/>
            <a:ext cx="4729548" cy="121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8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522412" y="1752601"/>
            <a:ext cx="5562599" cy="4419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These also automatically encoding your text</a:t>
            </a:r>
          </a:p>
          <a:p>
            <a:r>
              <a:rPr lang="en-US" dirty="0"/>
              <a:t>If you allow content to go from your GET parameters into your content, there exists the possibility of cross site scripting.</a:t>
            </a:r>
          </a:p>
          <a:p>
            <a:pPr lvl="1"/>
            <a:r>
              <a:rPr lang="en-US" dirty="0"/>
              <a:t>We could inject a malicious address, </a:t>
            </a:r>
            <a:r>
              <a:rPr lang="en-US" dirty="0" err="1"/>
              <a:t>javascript</a:t>
            </a:r>
            <a:r>
              <a:rPr lang="en-US" dirty="0"/>
              <a:t>, or anything we want</a:t>
            </a:r>
          </a:p>
          <a:p>
            <a:r>
              <a:rPr lang="en-US" dirty="0"/>
              <a:t>MVC encodes the text in such a way we don’t have to worry about it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088" y="1658938"/>
            <a:ext cx="4729548" cy="12191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3" y="3088435"/>
            <a:ext cx="5095963" cy="306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000" y="3810000"/>
            <a:ext cx="4887448" cy="97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– Overloads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make additional key-value entries</a:t>
            </a:r>
          </a:p>
          <a:p>
            <a:r>
              <a:rPr lang="en-US" dirty="0"/>
              <a:t>These will be treated as attributes and values</a:t>
            </a:r>
          </a:p>
          <a:p>
            <a:r>
              <a:rPr lang="en-US" dirty="0"/>
              <a:t>Some oddities </a:t>
            </a:r>
          </a:p>
          <a:p>
            <a:pPr lvl="1"/>
            <a:r>
              <a:rPr lang="en-US" dirty="0"/>
              <a:t>Can’t use reserved keywords (</a:t>
            </a:r>
            <a:r>
              <a:rPr lang="en-US" dirty="0" err="1"/>
              <a:t>ie</a:t>
            </a:r>
            <a:r>
              <a:rPr lang="en-US" dirty="0"/>
              <a:t> class – can use @class instead)</a:t>
            </a:r>
          </a:p>
          <a:p>
            <a:pPr lvl="1"/>
            <a:r>
              <a:rPr lang="en-US" dirty="0"/>
              <a:t>Can’t use ‘-’ (dash) (</a:t>
            </a:r>
            <a:r>
              <a:rPr lang="en-US" dirty="0" err="1"/>
              <a:t>ie</a:t>
            </a:r>
            <a:r>
              <a:rPr lang="en-US" dirty="0"/>
              <a:t> data-validation – can use </a:t>
            </a:r>
            <a:r>
              <a:rPr lang="en-US" dirty="0" err="1"/>
              <a:t>data_validation</a:t>
            </a:r>
            <a:r>
              <a:rPr lang="en-US" dirty="0"/>
              <a:t> instead)</a:t>
            </a:r>
          </a:p>
          <a:p>
            <a:pPr lvl="1"/>
            <a:r>
              <a:rPr lang="en-US" dirty="0"/>
              <a:t>MVC will remove @ and replace ‘_’ for ‘-’ 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1600200"/>
            <a:ext cx="4594860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597" y="4326395"/>
            <a:ext cx="4394127" cy="15516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12" y="6030411"/>
            <a:ext cx="4504512" cy="46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5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157</TotalTime>
  <Words>812</Words>
  <Application>Microsoft Office PowerPoint</Application>
  <PresentationFormat>Custom</PresentationFormat>
  <Paragraphs>169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Consolas</vt:lpstr>
      <vt:lpstr>Corbel</vt:lpstr>
      <vt:lpstr>Chalkboard 16x9</vt:lpstr>
      <vt:lpstr>WROX-Pro ASP.NET MVC 5 Chapter 5</vt:lpstr>
      <vt:lpstr>Why do we need HTML helpers? </vt:lpstr>
      <vt:lpstr>HTML Forms</vt:lpstr>
      <vt:lpstr>HTML Forms – Action and Method</vt:lpstr>
      <vt:lpstr>HTML forms – Method – GET vs POST</vt:lpstr>
      <vt:lpstr>HTML forms – Method – GET example</vt:lpstr>
      <vt:lpstr>HTML forms – Method – GET example</vt:lpstr>
      <vt:lpstr>HTML helpers</vt:lpstr>
      <vt:lpstr>HTML helpers – Overloads </vt:lpstr>
      <vt:lpstr>HTML helpers – deeper look </vt:lpstr>
      <vt:lpstr>HTML helpers – example controls </vt:lpstr>
      <vt:lpstr>HTML helpers – example controls</vt:lpstr>
      <vt:lpstr>HTML helpers – example controls</vt:lpstr>
      <vt:lpstr>HTML helpers – example controls</vt:lpstr>
      <vt:lpstr>HTML helpers – example controls</vt:lpstr>
      <vt:lpstr>HTML helpers – example controls</vt:lpstr>
      <vt:lpstr>HTML helpers – strongly typed </vt:lpstr>
      <vt:lpstr>HTML helpers – model metadata</vt:lpstr>
      <vt:lpstr>Rendering Helpers</vt:lpstr>
      <vt:lpstr>URL Helpers</vt:lpstr>
      <vt:lpstr>HTML Partial and RenderPartial</vt:lpstr>
      <vt:lpstr>HTML Action and RenderAction</vt:lpstr>
      <vt:lpstr>HTML Action and RenderAction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Lawson, Nicholaus</dc:creator>
  <cp:lastModifiedBy>Lawson, Nicholaus</cp:lastModifiedBy>
  <cp:revision>12</cp:revision>
  <dcterms:created xsi:type="dcterms:W3CDTF">2017-03-26T18:54:47Z</dcterms:created>
  <dcterms:modified xsi:type="dcterms:W3CDTF">2017-04-25T01:48:23Z</dcterms:modified>
</cp:coreProperties>
</file>