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90" r:id="rId10"/>
    <p:sldId id="282" r:id="rId11"/>
    <p:sldId id="278" r:id="rId12"/>
    <p:sldId id="279" r:id="rId13"/>
    <p:sldId id="280" r:id="rId14"/>
    <p:sldId id="281" r:id="rId15"/>
    <p:sldId id="283" r:id="rId16"/>
    <p:sldId id="284" r:id="rId17"/>
    <p:sldId id="285" r:id="rId18"/>
    <p:sldId id="286" r:id="rId19"/>
    <p:sldId id="288" r:id="rId20"/>
    <p:sldId id="289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287" r:id="rId31"/>
    <p:sldId id="271" r:id="rId3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599" autoAdjust="0"/>
  </p:normalViewPr>
  <p:slideViewPr>
    <p:cSldViewPr>
      <p:cViewPr varScale="1">
        <p:scale>
          <a:sx n="75" d="100"/>
          <a:sy n="75" d="100"/>
        </p:scale>
        <p:origin x="72" y="581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4/27/2017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4/27/2017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4/27/2017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4/27/2017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4/27/2017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referencesource.microsoft.com/#mscorlib/system/collections/generic/list.cs,cf7f4095e4de7646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earncs.org/" TargetMode="External"/><Relationship Id="rId13" Type="http://schemas.openxmlformats.org/officeDocument/2006/relationships/hyperlink" Target="https://www.codeproject.com/?cat=23" TargetMode="External"/><Relationship Id="rId3" Type="http://schemas.openxmlformats.org/officeDocument/2006/relationships/hyperlink" Target="http://channel9.msdn.com/learn/courses/VS2010/" TargetMode="External"/><Relationship Id="rId7" Type="http://schemas.openxmlformats.org/officeDocument/2006/relationships/hyperlink" Target="http://msdn.microsoft.com/en-us/beginner/default.aspx" TargetMode="External"/><Relationship Id="rId12" Type="http://schemas.openxmlformats.org/officeDocument/2006/relationships/hyperlink" Target="https://www.codeproject.com/?cat=3" TargetMode="External"/><Relationship Id="rId2" Type="http://schemas.openxmlformats.org/officeDocument/2006/relationships/hyperlink" Target="http://www.csharp-station.com/Tutorial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ofactory.com/Patterns/Patterns.aspx" TargetMode="External"/><Relationship Id="rId11" Type="http://schemas.openxmlformats.org/officeDocument/2006/relationships/hyperlink" Target="https://referencesource.microsoft.com/" TargetMode="External"/><Relationship Id="rId5" Type="http://schemas.openxmlformats.org/officeDocument/2006/relationships/hyperlink" Target="http://en.wikipedia.org/wiki/Object-oriented_programming" TargetMode="External"/><Relationship Id="rId10" Type="http://schemas.openxmlformats.org/officeDocument/2006/relationships/hyperlink" Target="http://csharp.net-tutorials.com/" TargetMode="External"/><Relationship Id="rId4" Type="http://schemas.openxmlformats.org/officeDocument/2006/relationships/hyperlink" Target="http://msdn.microsoft.com/en-us/beginner/cc963989.aspx" TargetMode="External"/><Relationship Id="rId9" Type="http://schemas.openxmlformats.org/officeDocument/2006/relationships/hyperlink" Target="https://mva.microsoft.com/en-us/training-courses/c-fundamentals-for-absolute-beginners-16169?l=Lvld4EQIC_2706218949" TargetMode="External"/><Relationship Id="rId14" Type="http://schemas.openxmlformats.org/officeDocument/2006/relationships/hyperlink" Target="http://stackoverflow.com/tags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C#/.NET Refresher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Refresh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515" y="1573619"/>
            <a:ext cx="4362450" cy="5257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212" y="1573619"/>
            <a:ext cx="2695575" cy="257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212" y="1985188"/>
            <a:ext cx="2552700" cy="247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9396" y="2514600"/>
            <a:ext cx="29337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8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Refresh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1905001"/>
            <a:ext cx="4416552" cy="4267200"/>
          </a:xfrm>
        </p:spPr>
        <p:txBody>
          <a:bodyPr>
            <a:normAutofit/>
          </a:bodyPr>
          <a:lstStyle/>
          <a:p>
            <a:r>
              <a:rPr lang="en-US" dirty="0"/>
              <a:t>Encapsulation</a:t>
            </a:r>
          </a:p>
          <a:p>
            <a:pPr lvl="1"/>
            <a:r>
              <a:rPr lang="en-US" dirty="0"/>
              <a:t>Information hiding</a:t>
            </a:r>
          </a:p>
          <a:p>
            <a:r>
              <a:rPr lang="en-US" dirty="0"/>
              <a:t>Each shape have fields</a:t>
            </a:r>
            <a:br>
              <a:rPr lang="en-US" dirty="0"/>
            </a:br>
            <a:r>
              <a:rPr lang="en-US" dirty="0"/>
              <a:t>that are private and can only</a:t>
            </a:r>
            <a:br>
              <a:rPr lang="en-US" dirty="0"/>
            </a:br>
            <a:r>
              <a:rPr lang="en-US" dirty="0"/>
              <a:t>be accessed through </a:t>
            </a:r>
            <a:br>
              <a:rPr lang="en-US" dirty="0"/>
            </a:br>
            <a:r>
              <a:rPr lang="en-US" dirty="0"/>
              <a:t>methods/properties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212" y="1600200"/>
            <a:ext cx="6264233" cy="519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81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Refresh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1905001"/>
            <a:ext cx="4416552" cy="4267200"/>
          </a:xfrm>
        </p:spPr>
        <p:txBody>
          <a:bodyPr>
            <a:normAutofit/>
          </a:bodyPr>
          <a:lstStyle/>
          <a:p>
            <a:r>
              <a:rPr lang="en-US" dirty="0"/>
              <a:t>Shape has ‘_area’, ‘_color’, ‘_perimeter’ and these are all private.</a:t>
            </a:r>
          </a:p>
          <a:p>
            <a:pPr lvl="1"/>
            <a:r>
              <a:rPr lang="en-US" dirty="0"/>
              <a:t>Also has accessor properties ‘Area’, ‘Color’, and ‘Perimeter’</a:t>
            </a:r>
          </a:p>
          <a:p>
            <a:r>
              <a:rPr lang="en-US" dirty="0"/>
              <a:t>Square has ‘_size’</a:t>
            </a:r>
          </a:p>
          <a:p>
            <a:pPr lvl="1"/>
            <a:r>
              <a:rPr lang="en-US" dirty="0"/>
              <a:t>Can not access ‘_area’ even </a:t>
            </a:r>
            <a:br>
              <a:rPr lang="en-US" dirty="0"/>
            </a:br>
            <a:r>
              <a:rPr lang="en-US" dirty="0"/>
              <a:t>thought they it inherits shape</a:t>
            </a:r>
            <a:br>
              <a:rPr lang="en-US" dirty="0"/>
            </a:br>
            <a:r>
              <a:rPr lang="en-US" dirty="0"/>
              <a:t>because it is private</a:t>
            </a:r>
          </a:p>
          <a:p>
            <a:pPr lvl="1"/>
            <a:r>
              <a:rPr lang="en-US" dirty="0"/>
              <a:t>Can access ‘Area’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315" y="381000"/>
            <a:ext cx="7320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67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Refresh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1905001"/>
            <a:ext cx="4416552" cy="4267200"/>
          </a:xfrm>
        </p:spPr>
        <p:txBody>
          <a:bodyPr>
            <a:normAutofit/>
          </a:bodyPr>
          <a:lstStyle/>
          <a:p>
            <a:r>
              <a:rPr lang="en-US" dirty="0"/>
              <a:t>Polymorphism</a:t>
            </a:r>
          </a:p>
          <a:p>
            <a:r>
              <a:rPr lang="en-US" dirty="0"/>
              <a:t>An object that looks/acts like</a:t>
            </a:r>
            <a:br>
              <a:rPr lang="en-US" dirty="0"/>
            </a:br>
            <a:r>
              <a:rPr lang="en-US" dirty="0"/>
              <a:t>a different object</a:t>
            </a:r>
          </a:p>
          <a:p>
            <a:r>
              <a:rPr lang="en-US" dirty="0"/>
              <a:t>Classes that inherit from a </a:t>
            </a:r>
            <a:br>
              <a:rPr lang="en-US" dirty="0"/>
            </a:br>
            <a:r>
              <a:rPr lang="en-US" dirty="0"/>
              <a:t>base can still be treated like</a:t>
            </a:r>
            <a:br>
              <a:rPr lang="en-US" dirty="0"/>
            </a:br>
            <a:r>
              <a:rPr lang="en-US" dirty="0"/>
              <a:t>that base class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212" y="1600200"/>
            <a:ext cx="6264233" cy="519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4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Refresh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1905001"/>
            <a:ext cx="4416552" cy="4267200"/>
          </a:xfrm>
        </p:spPr>
        <p:txBody>
          <a:bodyPr>
            <a:normAutofit/>
          </a:bodyPr>
          <a:lstStyle/>
          <a:p>
            <a:r>
              <a:rPr lang="en-US" dirty="0"/>
              <a:t>Shape has ‘_area’, ‘_color’, ‘_perimeter’ and these are all private.</a:t>
            </a:r>
          </a:p>
          <a:p>
            <a:pPr lvl="1"/>
            <a:r>
              <a:rPr lang="en-US" dirty="0"/>
              <a:t>Also has accessor properties ‘Area’, ‘Color’, and ‘Perimeter’</a:t>
            </a:r>
          </a:p>
          <a:p>
            <a:r>
              <a:rPr lang="en-US" dirty="0"/>
              <a:t>Square has ‘_size’</a:t>
            </a:r>
          </a:p>
          <a:p>
            <a:pPr lvl="1"/>
            <a:r>
              <a:rPr lang="en-US" dirty="0"/>
              <a:t>Can not access ‘_area’ even </a:t>
            </a:r>
            <a:br>
              <a:rPr lang="en-US" dirty="0"/>
            </a:br>
            <a:r>
              <a:rPr lang="en-US" dirty="0"/>
              <a:t>thought they it inherits shape</a:t>
            </a:r>
            <a:br>
              <a:rPr lang="en-US" dirty="0"/>
            </a:br>
            <a:r>
              <a:rPr lang="en-US" dirty="0"/>
              <a:t>because it is private</a:t>
            </a:r>
          </a:p>
          <a:p>
            <a:pPr lvl="1"/>
            <a:r>
              <a:rPr lang="en-US" dirty="0"/>
              <a:t>Can access ‘Area’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315" y="381000"/>
            <a:ext cx="7320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Refresh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2" y="1752600"/>
            <a:ext cx="3371850" cy="2362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612" y="1676400"/>
            <a:ext cx="30956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3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Refresh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1905001"/>
            <a:ext cx="4416552" cy="4267200"/>
          </a:xfrm>
        </p:spPr>
        <p:txBody>
          <a:bodyPr>
            <a:normAutofit/>
          </a:bodyPr>
          <a:lstStyle/>
          <a:p>
            <a:r>
              <a:rPr lang="en-US" dirty="0"/>
              <a:t>Abstraction</a:t>
            </a:r>
          </a:p>
          <a:p>
            <a:r>
              <a:rPr lang="en-US" dirty="0"/>
              <a:t>Hide details of an implementation while</a:t>
            </a:r>
            <a:br>
              <a:rPr lang="en-US" dirty="0"/>
            </a:br>
            <a:r>
              <a:rPr lang="en-US" dirty="0"/>
              <a:t>exposing how the generic</a:t>
            </a:r>
            <a:br>
              <a:rPr lang="en-US" dirty="0"/>
            </a:br>
            <a:r>
              <a:rPr lang="en-US" dirty="0"/>
              <a:t>object should behave</a:t>
            </a:r>
          </a:p>
          <a:p>
            <a:r>
              <a:rPr lang="en-US" dirty="0"/>
              <a:t>We know shapes have</a:t>
            </a:r>
            <a:br>
              <a:rPr lang="en-US" dirty="0"/>
            </a:br>
            <a:r>
              <a:rPr lang="en-US" dirty="0"/>
              <a:t>Areas and perimeters</a:t>
            </a:r>
            <a:br>
              <a:rPr lang="en-US" dirty="0"/>
            </a:br>
            <a:r>
              <a:rPr lang="en-US" dirty="0"/>
              <a:t>but how to find that depends</a:t>
            </a:r>
            <a:br>
              <a:rPr lang="en-US" dirty="0"/>
            </a:br>
            <a:r>
              <a:rPr lang="en-US" dirty="0"/>
              <a:t>on the specific shape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212" y="1600200"/>
            <a:ext cx="6264233" cy="519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1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Refresh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1905001"/>
            <a:ext cx="4416552" cy="4267200"/>
          </a:xfrm>
        </p:spPr>
        <p:txBody>
          <a:bodyPr>
            <a:normAutofit/>
          </a:bodyPr>
          <a:lstStyle/>
          <a:p>
            <a:r>
              <a:rPr lang="en-US" dirty="0"/>
              <a:t>Shape is marked ‘abstract’</a:t>
            </a:r>
          </a:p>
          <a:p>
            <a:pPr lvl="1"/>
            <a:r>
              <a:rPr lang="en-US" dirty="0"/>
              <a:t>CAN NOT do ‘new Shape()’</a:t>
            </a:r>
          </a:p>
          <a:p>
            <a:r>
              <a:rPr lang="en-US" dirty="0"/>
              <a:t>It has 2 methods but those methods won’t have any code in them</a:t>
            </a:r>
          </a:p>
          <a:p>
            <a:r>
              <a:rPr lang="en-US" dirty="0"/>
              <a:t>Each specific class has to </a:t>
            </a:r>
            <a:br>
              <a:rPr lang="en-US" dirty="0"/>
            </a:br>
            <a:r>
              <a:rPr lang="en-US" dirty="0"/>
              <a:t>define how to do these </a:t>
            </a:r>
            <a:br>
              <a:rPr lang="en-US" dirty="0"/>
            </a:br>
            <a:r>
              <a:rPr lang="en-US" dirty="0"/>
              <a:t>actions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315" y="381000"/>
            <a:ext cx="7320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5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Refresh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2" y="1828800"/>
            <a:ext cx="6457950" cy="4667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212" y="2057400"/>
            <a:ext cx="2667000" cy="438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212" y="2495550"/>
            <a:ext cx="4314825" cy="657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2212" y="3952875"/>
            <a:ext cx="34290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06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topics…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Namespaces</a:t>
            </a:r>
          </a:p>
          <a:p>
            <a:r>
              <a:rPr lang="en-US" dirty="0"/>
              <a:t>Type system</a:t>
            </a:r>
          </a:p>
          <a:p>
            <a:r>
              <a:rPr lang="en-US" dirty="0" err="1"/>
              <a:t>Enums</a:t>
            </a:r>
            <a:endParaRPr lang="en-US" dirty="0"/>
          </a:p>
          <a:p>
            <a:r>
              <a:rPr lang="en-US" dirty="0"/>
              <a:t>Exceptions</a:t>
            </a:r>
          </a:p>
          <a:p>
            <a:r>
              <a:rPr lang="en-US" dirty="0"/>
              <a:t>Generics</a:t>
            </a:r>
          </a:p>
          <a:p>
            <a:r>
              <a:rPr lang="en-US" dirty="0"/>
              <a:t>Collections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.NET	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application development framework from Microsoft</a:t>
            </a:r>
          </a:p>
          <a:p>
            <a:pPr lvl="1"/>
            <a:r>
              <a:rPr lang="en-US" dirty="0"/>
              <a:t>Runs inside a virtual machine (making it architecture independent)</a:t>
            </a:r>
          </a:p>
          <a:p>
            <a:pPr lvl="1"/>
            <a:r>
              <a:rPr lang="en-US" dirty="0"/>
              <a:t>Includes extensive tooling</a:t>
            </a:r>
          </a:p>
          <a:p>
            <a:pPr lvl="1"/>
            <a:r>
              <a:rPr lang="en-US" dirty="0"/>
              <a:t>Supports several languages</a:t>
            </a:r>
          </a:p>
          <a:p>
            <a:pPr lvl="1"/>
            <a:r>
              <a:rPr lang="en-US" dirty="0"/>
              <a:t>Microsoft also created an IDE specifically for these languages</a:t>
            </a:r>
          </a:p>
          <a:p>
            <a:pPr lvl="2"/>
            <a:r>
              <a:rPr lang="en-US" dirty="0"/>
              <a:t>Mono project and open source </a:t>
            </a:r>
            <a:r>
              <a:rPr lang="en-US" dirty="0" err="1"/>
              <a:t>clr</a:t>
            </a:r>
            <a:r>
              <a:rPr lang="en-US" dirty="0"/>
              <a:t> tools allow for more ways to write and compile code</a:t>
            </a:r>
          </a:p>
          <a:p>
            <a:r>
              <a:rPr lang="en-US" dirty="0"/>
              <a:t>Full support for OOP and Functional</a:t>
            </a:r>
          </a:p>
          <a:p>
            <a:r>
              <a:rPr lang="en-US" dirty="0"/>
              <a:t>Supports multiple levels of the dev stack</a:t>
            </a:r>
          </a:p>
          <a:p>
            <a:pPr lvl="1"/>
            <a:r>
              <a:rPr lang="en-US" dirty="0"/>
              <a:t>Desktop</a:t>
            </a:r>
          </a:p>
          <a:p>
            <a:pPr lvl="1"/>
            <a:r>
              <a:rPr lang="en-US" dirty="0"/>
              <a:t>Web pages</a:t>
            </a:r>
          </a:p>
          <a:p>
            <a:pPr lvl="1"/>
            <a:r>
              <a:rPr lang="en-US" dirty="0"/>
              <a:t>Restful API</a:t>
            </a:r>
          </a:p>
          <a:p>
            <a:pPr lvl="1"/>
            <a:r>
              <a:rPr lang="en-US" dirty="0"/>
              <a:t>Windows Services</a:t>
            </a:r>
          </a:p>
          <a:p>
            <a:pPr lvl="1"/>
            <a:r>
              <a:rPr lang="en-US" dirty="0"/>
              <a:t>Self hosted web resources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1905001"/>
            <a:ext cx="4416552" cy="4267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Namespaces allow for </a:t>
            </a:r>
            <a:br>
              <a:rPr lang="en-US" dirty="0"/>
            </a:br>
            <a:r>
              <a:rPr lang="en-US" dirty="0"/>
              <a:t>splitting code up into logical</a:t>
            </a:r>
            <a:br>
              <a:rPr lang="en-US" dirty="0"/>
            </a:br>
            <a:r>
              <a:rPr lang="en-US" dirty="0"/>
              <a:t>groups </a:t>
            </a:r>
          </a:p>
          <a:p>
            <a:r>
              <a:rPr lang="en-US" dirty="0"/>
              <a:t>Namespaces can exist in multiple files and house multiple classes</a:t>
            </a:r>
          </a:p>
          <a:p>
            <a:r>
              <a:rPr lang="en-US" dirty="0"/>
              <a:t>Different namespaces allow </a:t>
            </a:r>
            <a:br>
              <a:rPr lang="en-US" dirty="0"/>
            </a:br>
            <a:r>
              <a:rPr lang="en-US" dirty="0"/>
              <a:t>for the same names of classes/functions</a:t>
            </a:r>
          </a:p>
          <a:p>
            <a:r>
              <a:rPr lang="en-US" dirty="0"/>
              <a:t>Should be fully qualified </a:t>
            </a:r>
          </a:p>
          <a:p>
            <a:pPr lvl="1"/>
            <a:r>
              <a:rPr lang="en-US" dirty="0"/>
              <a:t>Full namespace + class name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491" y="1752600"/>
            <a:ext cx="64484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4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895599"/>
            <a:ext cx="4416552" cy="3895725"/>
          </a:xfrm>
        </p:spPr>
        <p:txBody>
          <a:bodyPr>
            <a:normAutofit/>
          </a:bodyPr>
          <a:lstStyle/>
          <a:p>
            <a:r>
              <a:rPr lang="en-US" dirty="0"/>
              <a:t>All types derive from </a:t>
            </a:r>
            <a:r>
              <a:rPr lang="en-US" dirty="0" err="1"/>
              <a:t>System.Object</a:t>
            </a:r>
            <a:endParaRPr lang="en-US" dirty="0"/>
          </a:p>
          <a:p>
            <a:r>
              <a:rPr lang="en-US" dirty="0" err="1"/>
              <a:t>System.Object</a:t>
            </a:r>
            <a:r>
              <a:rPr lang="en-US" dirty="0"/>
              <a:t> provides 4 methods</a:t>
            </a:r>
          </a:p>
          <a:p>
            <a:pPr lvl="1"/>
            <a:r>
              <a:rPr lang="en-US" dirty="0"/>
              <a:t>Bool Equals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GetHashCode</a:t>
            </a:r>
            <a:endParaRPr lang="en-US" dirty="0"/>
          </a:p>
          <a:p>
            <a:pPr lvl="1"/>
            <a:r>
              <a:rPr lang="en-US" dirty="0"/>
              <a:t>Type </a:t>
            </a:r>
            <a:r>
              <a:rPr lang="en-US" dirty="0" err="1"/>
              <a:t>GetType</a:t>
            </a:r>
            <a:endParaRPr lang="en-US" dirty="0"/>
          </a:p>
          <a:p>
            <a:pPr lvl="1"/>
            <a:r>
              <a:rPr lang="en-US" dirty="0"/>
              <a:t>String </a:t>
            </a:r>
            <a:r>
              <a:rPr lang="en-US" dirty="0" err="1"/>
              <a:t>ToString</a:t>
            </a:r>
            <a:endParaRPr lang="en-US" dirty="0"/>
          </a:p>
          <a:p>
            <a:pPr lvl="1"/>
            <a:r>
              <a:rPr lang="en-US" dirty="0"/>
              <a:t>These can be overridden or a default version will run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612" y="1752600"/>
            <a:ext cx="81629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8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2" y="1905001"/>
            <a:ext cx="8839199" cy="4267200"/>
          </a:xfrm>
        </p:spPr>
        <p:txBody>
          <a:bodyPr>
            <a:normAutofit/>
          </a:bodyPr>
          <a:lstStyle/>
          <a:p>
            <a:r>
              <a:rPr lang="en-US" dirty="0"/>
              <a:t>What was this about ‘structs’</a:t>
            </a:r>
          </a:p>
          <a:p>
            <a:r>
              <a:rPr lang="en-US" dirty="0"/>
              <a:t>A type can be either ‘class’ or ‘struct’</a:t>
            </a:r>
          </a:p>
          <a:p>
            <a:r>
              <a:rPr lang="en-US" dirty="0"/>
              <a:t>It is because there are ‘reference’ types and ‘value’ types</a:t>
            </a:r>
          </a:p>
          <a:p>
            <a:pPr lvl="1"/>
            <a:r>
              <a:rPr lang="en-US" dirty="0"/>
              <a:t>Reference type</a:t>
            </a:r>
          </a:p>
          <a:p>
            <a:pPr lvl="2"/>
            <a:r>
              <a:rPr lang="en-US" dirty="0"/>
              <a:t>Variable is a reference to a memory address</a:t>
            </a:r>
          </a:p>
          <a:p>
            <a:pPr lvl="2"/>
            <a:r>
              <a:rPr lang="en-US" dirty="0"/>
              <a:t>Reference is stored on stack</a:t>
            </a:r>
          </a:p>
          <a:p>
            <a:pPr lvl="2"/>
            <a:r>
              <a:rPr lang="en-US" dirty="0"/>
              <a:t>Value is stored on heap</a:t>
            </a:r>
          </a:p>
          <a:p>
            <a:pPr lvl="1"/>
            <a:r>
              <a:rPr lang="en-US" dirty="0"/>
              <a:t>Heat type</a:t>
            </a:r>
          </a:p>
          <a:p>
            <a:pPr lvl="2"/>
            <a:r>
              <a:rPr lang="en-US" dirty="0"/>
              <a:t>Variable is the actual value</a:t>
            </a:r>
          </a:p>
          <a:p>
            <a:pPr lvl="2"/>
            <a:r>
              <a:rPr lang="en-US" dirty="0"/>
              <a:t>Value is stored on stack</a:t>
            </a:r>
          </a:p>
        </p:txBody>
      </p:sp>
    </p:spTree>
    <p:extLst>
      <p:ext uri="{BB962C8B-B14F-4D97-AF65-F5344CB8AC3E}">
        <p14:creationId xmlns:p14="http://schemas.microsoft.com/office/powerpoint/2010/main" val="261907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2" y="1981200"/>
            <a:ext cx="8990012" cy="4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45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1905001"/>
            <a:ext cx="4416552" cy="4267200"/>
          </a:xfrm>
        </p:spPr>
        <p:txBody>
          <a:bodyPr>
            <a:normAutofit/>
          </a:bodyPr>
          <a:lstStyle/>
          <a:p>
            <a:r>
              <a:rPr lang="en-US" dirty="0"/>
              <a:t>WARNING!</a:t>
            </a:r>
          </a:p>
          <a:p>
            <a:r>
              <a:rPr lang="en-US" dirty="0"/>
              <a:t>Reference types can be tricky</a:t>
            </a:r>
          </a:p>
          <a:p>
            <a:pPr lvl="1"/>
            <a:r>
              <a:rPr lang="en-US" dirty="0"/>
              <a:t>Only have a memory address</a:t>
            </a:r>
          </a:p>
          <a:p>
            <a:pPr lvl="1"/>
            <a:r>
              <a:rPr lang="en-US" dirty="0"/>
              <a:t>Changes affect what ever is located at your memory address</a:t>
            </a:r>
          </a:p>
          <a:p>
            <a:pPr lvl="1"/>
            <a:r>
              <a:rPr lang="en-US" dirty="0"/>
              <a:t>Passing a reference type around as parameter means anything can change that instance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3" y="1650575"/>
            <a:ext cx="58674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6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1905001"/>
            <a:ext cx="4416552" cy="4267200"/>
          </a:xfrm>
        </p:spPr>
        <p:txBody>
          <a:bodyPr>
            <a:normAutofit/>
          </a:bodyPr>
          <a:lstStyle/>
          <a:p>
            <a:r>
              <a:rPr lang="en-US" dirty="0"/>
              <a:t>Strongly typed</a:t>
            </a:r>
          </a:p>
          <a:p>
            <a:pPr lvl="1"/>
            <a:r>
              <a:rPr lang="en-US" dirty="0"/>
              <a:t>Limited selection that is enforced</a:t>
            </a:r>
          </a:p>
          <a:p>
            <a:r>
              <a:rPr lang="en-US" dirty="0"/>
              <a:t>Can specific underlying type</a:t>
            </a:r>
          </a:p>
          <a:p>
            <a:pPr lvl="1"/>
            <a:r>
              <a:rPr lang="en-US" dirty="0"/>
              <a:t>Byte</a:t>
            </a:r>
          </a:p>
          <a:p>
            <a:pPr lvl="1"/>
            <a:r>
              <a:rPr lang="en-US" dirty="0"/>
              <a:t>Short</a:t>
            </a:r>
          </a:p>
          <a:p>
            <a:pPr lvl="1"/>
            <a:r>
              <a:rPr lang="en-US" dirty="0"/>
              <a:t>Long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(default)</a:t>
            </a:r>
          </a:p>
          <a:p>
            <a:r>
              <a:rPr lang="en-US" dirty="0"/>
              <a:t>Always want to give a starting value</a:t>
            </a:r>
          </a:p>
          <a:p>
            <a:pPr lvl="1"/>
            <a:r>
              <a:rPr lang="en-US" dirty="0"/>
              <a:t>Normally want to list in order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212" y="4191000"/>
            <a:ext cx="48863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4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2" y="1905001"/>
            <a:ext cx="8915399" cy="4267200"/>
          </a:xfrm>
        </p:spPr>
        <p:txBody>
          <a:bodyPr>
            <a:normAutofit/>
          </a:bodyPr>
          <a:lstStyle/>
          <a:p>
            <a:r>
              <a:rPr lang="en-US" dirty="0"/>
              <a:t>Exceptions are everywhere</a:t>
            </a:r>
          </a:p>
          <a:p>
            <a:pPr lvl="1"/>
            <a:r>
              <a:rPr lang="en-US" dirty="0"/>
              <a:t>They exist as a means to handle errors in code</a:t>
            </a:r>
          </a:p>
          <a:p>
            <a:pPr lvl="1"/>
            <a:r>
              <a:rPr lang="en-US" dirty="0"/>
              <a:t>Else the program would just stop</a:t>
            </a:r>
          </a:p>
          <a:p>
            <a:r>
              <a:rPr lang="en-US" dirty="0"/>
              <a:t>Handled via Try/Catch/Finally</a:t>
            </a:r>
          </a:p>
          <a:p>
            <a:pPr lvl="1"/>
            <a:r>
              <a:rPr lang="en-US" dirty="0"/>
              <a:t>Catch is able to catch specific exceptions (</a:t>
            </a:r>
            <a:r>
              <a:rPr lang="en-US" dirty="0" err="1"/>
              <a:t>NullReferenceException</a:t>
            </a:r>
            <a:r>
              <a:rPr lang="en-US" dirty="0"/>
              <a:t>, </a:t>
            </a:r>
            <a:r>
              <a:rPr lang="en-US" dirty="0" err="1"/>
              <a:t>FileException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Can also catch Exception (the base that all other exceptions inherit from)</a:t>
            </a:r>
          </a:p>
          <a:p>
            <a:r>
              <a:rPr lang="en-US" dirty="0"/>
              <a:t>Code should always have exception handling code</a:t>
            </a:r>
          </a:p>
          <a:p>
            <a:pPr lvl="1"/>
            <a:r>
              <a:rPr lang="en-US" dirty="0"/>
              <a:t>If not, program ends with no information as to why</a:t>
            </a:r>
          </a:p>
        </p:txBody>
      </p:sp>
    </p:spTree>
    <p:extLst>
      <p:ext uri="{BB962C8B-B14F-4D97-AF65-F5344CB8AC3E}">
        <p14:creationId xmlns:p14="http://schemas.microsoft.com/office/powerpoint/2010/main" val="282045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2" y="1905001"/>
            <a:ext cx="8915399" cy="4267200"/>
          </a:xfrm>
        </p:spPr>
        <p:txBody>
          <a:bodyPr>
            <a:normAutofit/>
          </a:bodyPr>
          <a:lstStyle/>
          <a:p>
            <a:r>
              <a:rPr lang="en-US" dirty="0"/>
              <a:t>With OOP and Inheritance comes the idea of ‘Generics’</a:t>
            </a:r>
          </a:p>
          <a:p>
            <a:r>
              <a:rPr lang="en-US" dirty="0"/>
              <a:t>When you write code, you may want it to work with any class or a certain set of classes</a:t>
            </a:r>
          </a:p>
          <a:p>
            <a:pPr lvl="1"/>
            <a:r>
              <a:rPr lang="en-US" dirty="0"/>
              <a:t>Or use ‘generic’ classes</a:t>
            </a:r>
          </a:p>
          <a:p>
            <a:r>
              <a:rPr lang="en-US" dirty="0"/>
              <a:t>The most common need for these are collections of a specific object</a:t>
            </a:r>
          </a:p>
        </p:txBody>
      </p:sp>
    </p:spTree>
    <p:extLst>
      <p:ext uri="{BB962C8B-B14F-4D97-AF65-F5344CB8AC3E}">
        <p14:creationId xmlns:p14="http://schemas.microsoft.com/office/powerpoint/2010/main" val="122683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1905001"/>
            <a:ext cx="5181600" cy="4267200"/>
          </a:xfrm>
        </p:spPr>
        <p:txBody>
          <a:bodyPr>
            <a:normAutofit/>
          </a:bodyPr>
          <a:lstStyle/>
          <a:p>
            <a:r>
              <a:rPr lang="en-US" dirty="0"/>
              <a:t>In the old days there were arrays….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someInt</a:t>
            </a:r>
            <a:r>
              <a:rPr lang="en-US" dirty="0"/>
              <a:t> = {0,1,2,3};</a:t>
            </a:r>
          </a:p>
          <a:p>
            <a:pPr lvl="1"/>
            <a:r>
              <a:rPr lang="en-US" dirty="0"/>
              <a:t>How do I add to this?</a:t>
            </a:r>
          </a:p>
          <a:p>
            <a:pPr lvl="2"/>
            <a:r>
              <a:rPr lang="en-US" dirty="0"/>
              <a:t>It’s not fun</a:t>
            </a:r>
          </a:p>
          <a:p>
            <a:r>
              <a:rPr lang="en-US" dirty="0"/>
              <a:t>Then there were collections</a:t>
            </a:r>
          </a:p>
          <a:p>
            <a:pPr lvl="1"/>
            <a:r>
              <a:rPr lang="en-US" dirty="0"/>
              <a:t>Are generic </a:t>
            </a:r>
          </a:p>
          <a:p>
            <a:pPr lvl="1"/>
            <a:r>
              <a:rPr lang="en-US" dirty="0"/>
              <a:t>Are essentially very fancy arrays</a:t>
            </a:r>
          </a:p>
          <a:p>
            <a:pPr lvl="1"/>
            <a:r>
              <a:rPr lang="en-US" dirty="0"/>
              <a:t>Can apply to only specific classes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212" y="1828800"/>
            <a:ext cx="3467100" cy="1314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749" y="3676650"/>
            <a:ext cx="2238375" cy="866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2624" y="5343526"/>
            <a:ext cx="38481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3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1905001"/>
            <a:ext cx="5181600" cy="4267200"/>
          </a:xfrm>
        </p:spPr>
        <p:txBody>
          <a:bodyPr>
            <a:normAutofit/>
          </a:bodyPr>
          <a:lstStyle/>
          <a:p>
            <a:r>
              <a:rPr lang="en-US" dirty="0"/>
              <a:t>Lets look at the actual List class in C#</a:t>
            </a:r>
          </a:p>
          <a:p>
            <a:r>
              <a:rPr lang="en-US" dirty="0">
                <a:hlinkClick r:id="rId2"/>
              </a:rPr>
              <a:t>https://referencesource.microsoft.com/#mscorlib/system/collections/generic/list.cs,cf7f4095e4de7646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012" y="609600"/>
            <a:ext cx="5460443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6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.NET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1905001"/>
            <a:ext cx="4416552" cy="4267200"/>
          </a:xfrm>
        </p:spPr>
        <p:txBody>
          <a:bodyPr>
            <a:normAutofit/>
          </a:bodyPr>
          <a:lstStyle/>
          <a:p>
            <a:r>
              <a:rPr lang="en-US" dirty="0"/>
              <a:t>Language independent </a:t>
            </a:r>
          </a:p>
          <a:p>
            <a:r>
              <a:rPr lang="en-US" dirty="0"/>
              <a:t>All languages translate to CLR</a:t>
            </a:r>
          </a:p>
          <a:p>
            <a:pPr lvl="1"/>
            <a:r>
              <a:rPr lang="en-US" dirty="0"/>
              <a:t>Common Language Runtime</a:t>
            </a:r>
          </a:p>
          <a:p>
            <a:pPr lvl="1"/>
            <a:r>
              <a:rPr lang="en-US" dirty="0"/>
              <a:t>This translated code is called MSIL</a:t>
            </a:r>
          </a:p>
          <a:p>
            <a:pPr lvl="2"/>
            <a:r>
              <a:rPr lang="en-US" dirty="0"/>
              <a:t>MS Intermediate Language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23012" y="274638"/>
            <a:ext cx="5694464" cy="634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0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The C# tutorial </a:t>
            </a:r>
            <a:r>
              <a:rPr lang="en-US" dirty="0">
                <a:hlinkClick r:id="rId2"/>
              </a:rPr>
              <a:t>http://www.csharp-station.com/Tutorial.aspx</a:t>
            </a:r>
            <a:endParaRPr lang="en-US" dirty="0"/>
          </a:p>
          <a:p>
            <a:r>
              <a:rPr lang="en-US" dirty="0"/>
              <a:t>Online videos and training </a:t>
            </a:r>
            <a:r>
              <a:rPr lang="en-US" dirty="0">
                <a:hlinkClick r:id="rId3"/>
              </a:rPr>
              <a:t>http://channel9.msdn.com/learn/courses/VS2010/</a:t>
            </a:r>
            <a:endParaRPr lang="en-US" dirty="0"/>
          </a:p>
          <a:p>
            <a:r>
              <a:rPr lang="en-US" dirty="0"/>
              <a:t>Nice video to OOP </a:t>
            </a:r>
            <a:br>
              <a:rPr lang="en-US" dirty="0"/>
            </a:br>
            <a:r>
              <a:rPr lang="en-US" dirty="0">
                <a:hlinkClick r:id="rId4"/>
              </a:rPr>
              <a:t>http://msdn.microsoft.com/en-us/beginner/cc963989.aspx</a:t>
            </a:r>
            <a:endParaRPr lang="en-US" dirty="0"/>
          </a:p>
          <a:p>
            <a:r>
              <a:rPr lang="en-US" dirty="0"/>
              <a:t>More on OOP </a:t>
            </a:r>
            <a:r>
              <a:rPr lang="en-US" dirty="0">
                <a:hlinkClick r:id="rId5"/>
              </a:rPr>
              <a:t>http://en.wikipedia.org/wiki/Object-oriented_programming</a:t>
            </a:r>
            <a:endParaRPr lang="en-US" dirty="0"/>
          </a:p>
          <a:p>
            <a:r>
              <a:rPr lang="en-US" dirty="0"/>
              <a:t>Design patterns in C# </a:t>
            </a:r>
            <a:r>
              <a:rPr lang="en-US" dirty="0">
                <a:hlinkClick r:id="rId6"/>
              </a:rPr>
              <a:t>http://www.dofactory.com/Patterns/Patterns.aspx</a:t>
            </a:r>
            <a:endParaRPr lang="en-US" dirty="0"/>
          </a:p>
          <a:p>
            <a:r>
              <a:rPr lang="en-US" dirty="0"/>
              <a:t>Beginner Developer Learning Center </a:t>
            </a:r>
            <a:br>
              <a:rPr lang="en-US" dirty="0"/>
            </a:br>
            <a:r>
              <a:rPr lang="en-US" dirty="0">
                <a:hlinkClick r:id="rId7"/>
              </a:rPr>
              <a:t>http://msdn.microsoft.com/en-us/beginner/default.aspx</a:t>
            </a:r>
            <a:endParaRPr lang="en-US" dirty="0"/>
          </a:p>
          <a:p>
            <a:r>
              <a:rPr lang="en-US" dirty="0">
                <a:hlinkClick r:id="rId8"/>
              </a:rPr>
              <a:t>http://www.learncs.org/</a:t>
            </a:r>
            <a:endParaRPr lang="en-US" dirty="0"/>
          </a:p>
          <a:p>
            <a:r>
              <a:rPr lang="en-US" dirty="0">
                <a:hlinkClick r:id="rId9"/>
              </a:rPr>
              <a:t>https://mva.microsoft.com/en-us/training-courses/c-fundamentals-for-absolute-beginners-16169?l=Lvld4EQIC_2706218949</a:t>
            </a:r>
            <a:endParaRPr lang="en-US" dirty="0"/>
          </a:p>
          <a:p>
            <a:r>
              <a:rPr lang="en-US" dirty="0">
                <a:hlinkClick r:id="rId10"/>
              </a:rPr>
              <a:t>http://csharp.net-tutorials.com/</a:t>
            </a:r>
            <a:endParaRPr lang="en-US" dirty="0"/>
          </a:p>
          <a:p>
            <a:r>
              <a:rPr lang="en-US" dirty="0">
                <a:hlinkClick r:id="rId11"/>
              </a:rPr>
              <a:t>https://referencesource.microsoft.com/</a:t>
            </a:r>
            <a:endParaRPr lang="en-US" dirty="0"/>
          </a:p>
          <a:p>
            <a:r>
              <a:rPr lang="en-US" dirty="0" err="1"/>
              <a:t>CodeProject</a:t>
            </a:r>
            <a:r>
              <a:rPr lang="en-US" dirty="0"/>
              <a:t> for C# </a:t>
            </a:r>
            <a:r>
              <a:rPr lang="en-US" dirty="0">
                <a:hlinkClick r:id="rId12"/>
              </a:rPr>
              <a:t>https://www.codeproject.com/?cat=3</a:t>
            </a:r>
            <a:r>
              <a:rPr lang="en-US" dirty="0"/>
              <a:t> </a:t>
            </a:r>
          </a:p>
          <a:p>
            <a:r>
              <a:rPr lang="en-US" dirty="0" err="1"/>
              <a:t>CodeProject</a:t>
            </a:r>
            <a:r>
              <a:rPr lang="en-US" dirty="0"/>
              <a:t> for WEB </a:t>
            </a:r>
            <a:r>
              <a:rPr lang="en-US" dirty="0">
                <a:hlinkClick r:id="rId13"/>
              </a:rPr>
              <a:t>https://www.codeproject.com/?cat=23</a:t>
            </a:r>
            <a:r>
              <a:rPr lang="en-US" dirty="0"/>
              <a:t> </a:t>
            </a:r>
          </a:p>
          <a:p>
            <a:r>
              <a:rPr lang="en-US" dirty="0" err="1"/>
              <a:t>StackOverflow</a:t>
            </a:r>
            <a:r>
              <a:rPr lang="en-US" dirty="0"/>
              <a:t> </a:t>
            </a:r>
            <a:r>
              <a:rPr lang="en-US" dirty="0">
                <a:hlinkClick r:id="rId14"/>
              </a:rPr>
              <a:t>http://stackoverflow.com/tags</a:t>
            </a:r>
            <a:r>
              <a:rPr lang="en-US" dirty="0"/>
              <a:t> (click on which tag you want, C#, ASP, </a:t>
            </a:r>
            <a:r>
              <a:rPr lang="en-US" dirty="0" err="1"/>
              <a:t>javascript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/>
              <a:t>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3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ny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2" y="609600"/>
            <a:ext cx="5324476" cy="532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35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C#		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C# is very similar to languages you have used so far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C++ </a:t>
            </a:r>
          </a:p>
          <a:p>
            <a:r>
              <a:rPr lang="en-US" dirty="0"/>
              <a:t>Nearly identical</a:t>
            </a:r>
          </a:p>
          <a:p>
            <a:pPr lvl="1"/>
            <a:r>
              <a:rPr lang="en-US" dirty="0"/>
              <a:t>Declarations (‘bool </a:t>
            </a:r>
            <a:r>
              <a:rPr lang="en-US" dirty="0" err="1"/>
              <a:t>isTrue</a:t>
            </a:r>
            <a:r>
              <a:rPr lang="en-US" dirty="0"/>
              <a:t>;’)</a:t>
            </a:r>
          </a:p>
          <a:p>
            <a:pPr lvl="1"/>
            <a:r>
              <a:rPr lang="en-US" dirty="0"/>
              <a:t>Expressions (‘</a:t>
            </a:r>
            <a:r>
              <a:rPr lang="en-US" dirty="0" err="1"/>
              <a:t>isTrue</a:t>
            </a:r>
            <a:r>
              <a:rPr lang="en-US" dirty="0"/>
              <a:t> == false’)</a:t>
            </a:r>
          </a:p>
          <a:p>
            <a:pPr lvl="1"/>
            <a:r>
              <a:rPr lang="en-US" dirty="0"/>
              <a:t>Assignment (‘</a:t>
            </a:r>
            <a:r>
              <a:rPr lang="en-US" dirty="0" err="1"/>
              <a:t>isTrue</a:t>
            </a:r>
            <a:r>
              <a:rPr lang="en-US" dirty="0"/>
              <a:t>  = false;’)</a:t>
            </a:r>
          </a:p>
          <a:p>
            <a:pPr lvl="1"/>
            <a:r>
              <a:rPr lang="en-US" dirty="0"/>
              <a:t>Control (</a:t>
            </a:r>
            <a:r>
              <a:rPr lang="en-US" dirty="0" err="1"/>
              <a:t>if..else</a:t>
            </a:r>
            <a:r>
              <a:rPr lang="en-US" dirty="0"/>
              <a:t>, for, while)</a:t>
            </a:r>
          </a:p>
          <a:p>
            <a:r>
              <a:rPr lang="en-US" dirty="0"/>
              <a:t>Similar</a:t>
            </a:r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Polymorphism/Inheritance/Encapsulation/Abstraction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5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Defines abstract characteristics of a thing</a:t>
            </a:r>
          </a:p>
          <a:p>
            <a:pPr lvl="1"/>
            <a:r>
              <a:rPr lang="en-US" dirty="0"/>
              <a:t>Customer</a:t>
            </a:r>
          </a:p>
          <a:p>
            <a:pPr lvl="1"/>
            <a:r>
              <a:rPr lang="en-US" dirty="0"/>
              <a:t>Employee</a:t>
            </a:r>
          </a:p>
          <a:p>
            <a:pPr lvl="1"/>
            <a:r>
              <a:rPr lang="en-US" dirty="0"/>
              <a:t>Car</a:t>
            </a:r>
          </a:p>
          <a:p>
            <a:r>
              <a:rPr lang="en-US" dirty="0"/>
              <a:t>Think of it as a template or blueprint</a:t>
            </a:r>
          </a:p>
          <a:p>
            <a:r>
              <a:rPr lang="en-US" dirty="0"/>
              <a:t>Is the most generic form to enable re-use</a:t>
            </a:r>
          </a:p>
          <a:p>
            <a:pPr lvl="1"/>
            <a:r>
              <a:rPr lang="en-US" dirty="0"/>
              <a:t>Can utilize/build on top of other classes</a:t>
            </a:r>
          </a:p>
          <a:p>
            <a:r>
              <a:rPr lang="en-US" dirty="0"/>
              <a:t>This description also includes struct</a:t>
            </a:r>
          </a:p>
          <a:p>
            <a:pPr lvl="1"/>
            <a:r>
              <a:rPr lang="en-US" dirty="0"/>
              <a:t>Covered later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Object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Instance of a class</a:t>
            </a:r>
          </a:p>
          <a:p>
            <a:r>
              <a:rPr lang="en-US" dirty="0"/>
              <a:t>“Car” class has an instance to represent all cars in your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136982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terms to help us talk about C#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Changeable features of a specific object</a:t>
            </a:r>
          </a:p>
          <a:p>
            <a:pPr lvl="2"/>
            <a:r>
              <a:rPr lang="en-US" dirty="0"/>
              <a:t>Class ‘Car’ has a ‘Color’ that will be different between each instance</a:t>
            </a:r>
          </a:p>
          <a:p>
            <a:r>
              <a:rPr lang="en-US" dirty="0"/>
              <a:t>Methods/Functions</a:t>
            </a:r>
          </a:p>
          <a:p>
            <a:pPr lvl="1"/>
            <a:r>
              <a:rPr lang="en-US" dirty="0"/>
              <a:t>Actions on an a specific object</a:t>
            </a:r>
          </a:p>
          <a:p>
            <a:pPr lvl="2"/>
            <a:r>
              <a:rPr lang="en-US" dirty="0"/>
              <a:t>Class ‘Car’ has can ‘Accelerate’</a:t>
            </a:r>
          </a:p>
          <a:p>
            <a:pPr lvl="1"/>
            <a:r>
              <a:rPr lang="en-US" dirty="0"/>
              <a:t>Can also be independent of a specific instance of a class</a:t>
            </a:r>
          </a:p>
          <a:p>
            <a:pPr lvl="2"/>
            <a:r>
              <a:rPr lang="en-US" dirty="0"/>
              <a:t>These are defined as ‘Static’</a:t>
            </a:r>
          </a:p>
          <a:p>
            <a:r>
              <a:rPr lang="en-US" dirty="0"/>
              <a:t>Events</a:t>
            </a:r>
          </a:p>
          <a:p>
            <a:pPr lvl="1"/>
            <a:r>
              <a:rPr lang="en-US" dirty="0"/>
              <a:t>Let other objects know about an action</a:t>
            </a:r>
          </a:p>
          <a:p>
            <a:pPr lvl="1"/>
            <a:r>
              <a:rPr lang="en-US" dirty="0"/>
              <a:t>Class ‘Car’ can have a ‘</a:t>
            </a:r>
            <a:r>
              <a:rPr lang="en-US" dirty="0" err="1"/>
              <a:t>DoorOpened</a:t>
            </a:r>
            <a:r>
              <a:rPr lang="en-US" dirty="0"/>
              <a:t>’ that other classes/objects may need to know about when they occur</a:t>
            </a:r>
          </a:p>
        </p:txBody>
      </p:sp>
    </p:spTree>
    <p:extLst>
      <p:ext uri="{BB962C8B-B14F-4D97-AF65-F5344CB8AC3E}">
        <p14:creationId xmlns:p14="http://schemas.microsoft.com/office/powerpoint/2010/main" val="335285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Refresh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1905001"/>
            <a:ext cx="4416552" cy="4267200"/>
          </a:xfrm>
        </p:spPr>
        <p:txBody>
          <a:bodyPr>
            <a:normAutofit/>
          </a:bodyPr>
          <a:lstStyle/>
          <a:p>
            <a:r>
              <a:rPr lang="en-US" dirty="0"/>
              <a:t>Inheritance</a:t>
            </a:r>
          </a:p>
          <a:p>
            <a:r>
              <a:rPr lang="en-US" dirty="0"/>
              <a:t>Each of these objects are </a:t>
            </a:r>
            <a:br>
              <a:rPr lang="en-US" dirty="0"/>
            </a:br>
            <a:r>
              <a:rPr lang="en-US" dirty="0"/>
              <a:t>shapes</a:t>
            </a:r>
          </a:p>
          <a:p>
            <a:r>
              <a:rPr lang="en-US" dirty="0"/>
              <a:t>All of these specific shapes</a:t>
            </a:r>
            <a:br>
              <a:rPr lang="en-US" dirty="0"/>
            </a:br>
            <a:r>
              <a:rPr lang="en-US" dirty="0"/>
              <a:t>share qualities just because</a:t>
            </a:r>
            <a:br>
              <a:rPr lang="en-US" dirty="0"/>
            </a:br>
            <a:r>
              <a:rPr lang="en-US" dirty="0"/>
              <a:t>they are shapes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212" y="1600200"/>
            <a:ext cx="6264233" cy="519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5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Refresh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1905001"/>
            <a:ext cx="4416552" cy="4267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Every shape has an Area, Color, and Perimeter</a:t>
            </a:r>
          </a:p>
          <a:p>
            <a:pPr lvl="1"/>
            <a:r>
              <a:rPr lang="en-US" dirty="0"/>
              <a:t>These are in the shape class</a:t>
            </a:r>
          </a:p>
          <a:p>
            <a:r>
              <a:rPr lang="en-US" dirty="0"/>
              <a:t>Square has extra properties</a:t>
            </a:r>
            <a:br>
              <a:rPr lang="en-US" dirty="0"/>
            </a:br>
            <a:r>
              <a:rPr lang="en-US" dirty="0"/>
              <a:t>and methods that aren’t the</a:t>
            </a:r>
            <a:br>
              <a:rPr lang="en-US" dirty="0"/>
            </a:br>
            <a:r>
              <a:rPr lang="en-US" dirty="0"/>
              <a:t>same as a general shape</a:t>
            </a:r>
          </a:p>
          <a:p>
            <a:pPr lvl="1"/>
            <a:r>
              <a:rPr lang="en-US" dirty="0" err="1"/>
              <a:t>CalculateArea</a:t>
            </a:r>
            <a:r>
              <a:rPr lang="en-US" dirty="0"/>
              <a:t> – area </a:t>
            </a:r>
            <a:r>
              <a:rPr lang="en-US" dirty="0" err="1"/>
              <a:t>calc</a:t>
            </a:r>
            <a:r>
              <a:rPr lang="en-US" dirty="0"/>
              <a:t> is </a:t>
            </a:r>
            <a:br>
              <a:rPr lang="en-US" dirty="0"/>
            </a:br>
            <a:r>
              <a:rPr lang="en-US" dirty="0"/>
              <a:t>different for the different type</a:t>
            </a:r>
            <a:br>
              <a:rPr lang="en-US" dirty="0"/>
            </a:br>
            <a:r>
              <a:rPr lang="en-US" dirty="0"/>
              <a:t>of shape</a:t>
            </a:r>
          </a:p>
          <a:p>
            <a:r>
              <a:rPr lang="en-US" dirty="0"/>
              <a:t>Same for rectangle and</a:t>
            </a:r>
            <a:br>
              <a:rPr lang="en-US" dirty="0"/>
            </a:br>
            <a:r>
              <a:rPr lang="en-US" dirty="0"/>
              <a:t>circle</a:t>
            </a:r>
          </a:p>
          <a:p>
            <a:pPr lvl="1"/>
            <a:r>
              <a:rPr lang="en-US" dirty="0"/>
              <a:t>Circle has a radius</a:t>
            </a:r>
          </a:p>
          <a:p>
            <a:pPr lvl="1"/>
            <a:r>
              <a:rPr lang="en-US" dirty="0"/>
              <a:t>Rectangle would have height</a:t>
            </a:r>
            <a:br>
              <a:rPr lang="en-US" dirty="0"/>
            </a:br>
            <a:r>
              <a:rPr lang="en-US" dirty="0"/>
              <a:t>and width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315" y="381000"/>
            <a:ext cx="7320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6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Refresh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1905001"/>
            <a:ext cx="4416552" cy="4267200"/>
          </a:xfrm>
        </p:spPr>
        <p:txBody>
          <a:bodyPr>
            <a:normAutofit/>
          </a:bodyPr>
          <a:lstStyle/>
          <a:p>
            <a:r>
              <a:rPr lang="en-US" dirty="0"/>
              <a:t>Inheritance (more)</a:t>
            </a:r>
          </a:p>
          <a:p>
            <a:r>
              <a:rPr lang="en-US" dirty="0"/>
              <a:t>Can also inherit from ‘Interface’</a:t>
            </a:r>
          </a:p>
          <a:p>
            <a:r>
              <a:rPr lang="en-US" dirty="0"/>
              <a:t>Interfaces can contain no code inside methods</a:t>
            </a:r>
          </a:p>
          <a:p>
            <a:r>
              <a:rPr lang="en-US" dirty="0"/>
              <a:t>Abstract classes can house some code that will run as default if it is not overridden </a:t>
            </a:r>
          </a:p>
          <a:p>
            <a:r>
              <a:rPr lang="en-US" dirty="0"/>
              <a:t>Can inherit multiple interfaces</a:t>
            </a:r>
          </a:p>
          <a:p>
            <a:pPr lvl="1"/>
            <a:r>
              <a:rPr lang="en-US" dirty="0"/>
              <a:t>Can only inherit 1 class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012" y="1864938"/>
            <a:ext cx="2857500" cy="923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012" y="3345831"/>
            <a:ext cx="45720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9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1432</TotalTime>
  <Words>989</Words>
  <Application>Microsoft Office PowerPoint</Application>
  <PresentationFormat>Custom</PresentationFormat>
  <Paragraphs>200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Consolas</vt:lpstr>
      <vt:lpstr>Corbel</vt:lpstr>
      <vt:lpstr>Chalkboard 16x9</vt:lpstr>
      <vt:lpstr>C#/.NET Refresher</vt:lpstr>
      <vt:lpstr>What is .NET </vt:lpstr>
      <vt:lpstr>What is .NET</vt:lpstr>
      <vt:lpstr>Introducing C#  </vt:lpstr>
      <vt:lpstr>Representing data</vt:lpstr>
      <vt:lpstr>A few terms to help us talk about C#</vt:lpstr>
      <vt:lpstr>Object Oriented Refresh</vt:lpstr>
      <vt:lpstr>Object Oriented Refresh</vt:lpstr>
      <vt:lpstr>Object Oriented Refresh</vt:lpstr>
      <vt:lpstr>Object Oriented Refresh</vt:lpstr>
      <vt:lpstr>Object Oriented Refresh</vt:lpstr>
      <vt:lpstr>Object Oriented Refresh</vt:lpstr>
      <vt:lpstr>Object Oriented Refresh</vt:lpstr>
      <vt:lpstr>Object Oriented Refresh</vt:lpstr>
      <vt:lpstr>Object Oriented Refresh</vt:lpstr>
      <vt:lpstr>Object Oriented Refresh</vt:lpstr>
      <vt:lpstr>Object Oriented Refresh</vt:lpstr>
      <vt:lpstr>Object Oriented Refresh</vt:lpstr>
      <vt:lpstr>More topics…</vt:lpstr>
      <vt:lpstr>Namespaces</vt:lpstr>
      <vt:lpstr>Type System </vt:lpstr>
      <vt:lpstr>Type System</vt:lpstr>
      <vt:lpstr>Type System</vt:lpstr>
      <vt:lpstr>Type System</vt:lpstr>
      <vt:lpstr>Enums</vt:lpstr>
      <vt:lpstr>Exceptions</vt:lpstr>
      <vt:lpstr>Generics</vt:lpstr>
      <vt:lpstr>Collections</vt:lpstr>
      <vt:lpstr>Collections</vt:lpstr>
      <vt:lpstr>Additional 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Lawson, Nicholaus</dc:creator>
  <cp:lastModifiedBy>Lawson, Nicholaus</cp:lastModifiedBy>
  <cp:revision>21</cp:revision>
  <dcterms:created xsi:type="dcterms:W3CDTF">2017-03-26T18:54:47Z</dcterms:created>
  <dcterms:modified xsi:type="dcterms:W3CDTF">2017-04-27T12:24:14Z</dcterms:modified>
</cp:coreProperties>
</file>