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1" r:id="rId5"/>
    <p:sldId id="272" r:id="rId6"/>
    <p:sldId id="278" r:id="rId7"/>
    <p:sldId id="275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4080" autoAdjust="0"/>
  </p:normalViewPr>
  <p:slideViewPr>
    <p:cSldViewPr>
      <p:cViewPr varScale="1">
        <p:scale>
          <a:sx n="75" d="100"/>
          <a:sy n="75" d="100"/>
        </p:scale>
        <p:origin x="72" y="2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577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7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whiteboard example of </a:t>
            </a:r>
            <a:r>
              <a:rPr lang="en-US" dirty="0" err="1"/>
              <a:t>VIewModel</a:t>
            </a:r>
            <a:r>
              <a:rPr lang="en-US" dirty="0"/>
              <a:t> based on album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whiteboard</a:t>
            </a:r>
            <a:r>
              <a:rPr lang="en-US" baseline="0" dirty="0"/>
              <a:t> diagram of user/role 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whiteboard</a:t>
            </a:r>
            <a:r>
              <a:rPr lang="en-US" baseline="0" dirty="0"/>
              <a:t> diagram of user/role 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rockallen.com/2013/08/07/owin-authentication-=middleware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</a:t>
            </a:r>
          </a:p>
          <a:p>
            <a:pPr lvl="1"/>
            <a:r>
              <a:rPr lang="en-US" dirty="0"/>
              <a:t>Configured in </a:t>
            </a:r>
            <a:r>
              <a:rPr lang="en-US" dirty="0" err="1"/>
              <a:t>AppStart</a:t>
            </a:r>
            <a:r>
              <a:rPr lang="en-US" dirty="0"/>
              <a:t>\</a:t>
            </a:r>
            <a:r>
              <a:rPr lang="en-US" dirty="0" err="1"/>
              <a:t>StartupAuth.cs</a:t>
            </a:r>
            <a:endParaRPr lang="en-US" dirty="0"/>
          </a:p>
          <a:p>
            <a:pPr lvl="1"/>
            <a:r>
              <a:rPr lang="en-US" dirty="0"/>
              <a:t>Must register your site with OAuth providers</a:t>
            </a:r>
            <a:br>
              <a:rPr lang="en-US" dirty="0"/>
            </a:br>
            <a:r>
              <a:rPr lang="en-US" dirty="0"/>
              <a:t>and receive an API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914400"/>
            <a:ext cx="45504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OpenID</a:t>
            </a:r>
          </a:p>
          <a:p>
            <a:pPr lvl="1"/>
            <a:r>
              <a:rPr lang="en-US" dirty="0"/>
              <a:t>Configure in the same location</a:t>
            </a:r>
          </a:p>
          <a:p>
            <a:pPr lvl="1"/>
            <a:r>
              <a:rPr lang="en-US" dirty="0"/>
              <a:t>Code is in place, just uncomment to use</a:t>
            </a:r>
          </a:p>
          <a:p>
            <a:pPr lvl="1"/>
            <a:r>
              <a:rPr lang="en-US" dirty="0"/>
              <a:t>Will show google login button on your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4106364"/>
            <a:ext cx="666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any login always require SSL</a:t>
            </a:r>
          </a:p>
          <a:p>
            <a:r>
              <a:rPr lang="en-US" dirty="0"/>
              <a:t>If you get information back from external source (OAuth, OpenID), they can contain sensitive data that you don’t want transmitted in clear text</a:t>
            </a:r>
          </a:p>
          <a:p>
            <a:r>
              <a:rPr lang="en-US" dirty="0" err="1"/>
              <a:t>RequireHttps</a:t>
            </a:r>
            <a:r>
              <a:rPr lang="en-US" dirty="0"/>
              <a:t> attribute allows this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619625"/>
            <a:ext cx="4514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– Extending User Identities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user is authenticated, you may need/want to persist some additional information about them</a:t>
            </a:r>
          </a:p>
          <a:p>
            <a:pPr lvl="1"/>
            <a:r>
              <a:rPr lang="en-US" dirty="0"/>
              <a:t>This used to be very difficult in previous ASP/MVC versions</a:t>
            </a:r>
          </a:p>
          <a:p>
            <a:r>
              <a:rPr lang="en-US" dirty="0"/>
              <a:t>Your user identity model will extend </a:t>
            </a:r>
            <a:r>
              <a:rPr lang="en-US" dirty="0" err="1"/>
              <a:t>IdentityUser</a:t>
            </a:r>
            <a:r>
              <a:rPr lang="en-US" dirty="0"/>
              <a:t> </a:t>
            </a:r>
          </a:p>
          <a:p>
            <a:r>
              <a:rPr lang="en-US" dirty="0"/>
              <a:t>By default, MVC will handle this models persistence through EF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5562600"/>
            <a:ext cx="4514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Vectors – Cross Site Scripting</a:t>
            </a:r>
            <a:br>
              <a:rPr lang="en-US" dirty="0"/>
            </a:br>
            <a:r>
              <a:rPr lang="en-US" dirty="0"/>
              <a:t>XSS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XSS occurs when users input code to un-sanitized input fields and the value is then used by your app</a:t>
            </a:r>
          </a:p>
          <a:p>
            <a:pPr lvl="1"/>
            <a:r>
              <a:rPr lang="en-US" dirty="0"/>
              <a:t>Passive – input is saved and re-displayed later</a:t>
            </a:r>
          </a:p>
          <a:p>
            <a:pPr lvl="1"/>
            <a:r>
              <a:rPr lang="en-US" dirty="0"/>
              <a:t>Active – input is immediately shown back to the user</a:t>
            </a:r>
          </a:p>
          <a:p>
            <a:r>
              <a:rPr lang="en-US" dirty="0"/>
              <a:t>Prevention</a:t>
            </a:r>
          </a:p>
          <a:p>
            <a:pPr lvl="1"/>
            <a:r>
              <a:rPr lang="en-US" dirty="0"/>
              <a:t>HTML encode everything</a:t>
            </a:r>
          </a:p>
          <a:p>
            <a:pPr lvl="2"/>
            <a:r>
              <a:rPr lang="en-US" dirty="0"/>
              <a:t>Any external source, User, database, API call, anything passed around should be encoded and sanitized</a:t>
            </a:r>
          </a:p>
          <a:p>
            <a:pPr lvl="2"/>
            <a:r>
              <a:rPr lang="en-US" dirty="0"/>
              <a:t>Treat everyone like they are out to get you</a:t>
            </a:r>
          </a:p>
          <a:p>
            <a:pPr lvl="1"/>
            <a:r>
              <a:rPr lang="en-US" dirty="0"/>
              <a:t>JavaScript can also be affected</a:t>
            </a:r>
          </a:p>
          <a:p>
            <a:pPr lvl="2"/>
            <a:r>
              <a:rPr lang="en-US" dirty="0"/>
              <a:t>JS Encoding via </a:t>
            </a:r>
            <a:r>
              <a:rPr lang="en-US" dirty="0" err="1"/>
              <a:t>Ajax.JavaScriptStringEncode</a:t>
            </a:r>
            <a:r>
              <a:rPr lang="en-US" dirty="0"/>
              <a:t> function in C#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Vectors – Cross Site Scripting</a:t>
            </a:r>
            <a:br>
              <a:rPr lang="en-US" dirty="0"/>
            </a:br>
            <a:r>
              <a:rPr lang="en-US" dirty="0"/>
              <a:t>XSS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8412" y="2590800"/>
            <a:ext cx="4305300" cy="458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8612" y="19050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AnitXSS</a:t>
            </a:r>
            <a:r>
              <a:rPr lang="en-US" dirty="0"/>
              <a:t> framework is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Its entire focus is to make sure data is secure instead of displayed properly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imported, it will replace your html encode with</a:t>
            </a:r>
            <a:br>
              <a:rPr lang="en-US" dirty="0"/>
            </a:br>
            <a:r>
              <a:rPr lang="en-US" dirty="0"/>
              <a:t>a version that is html/</a:t>
            </a:r>
            <a:r>
              <a:rPr lang="en-US" dirty="0" err="1"/>
              <a:t>js</a:t>
            </a:r>
            <a:r>
              <a:rPr lang="en-US" dirty="0"/>
              <a:t> safe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additional encoders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Installed via </a:t>
            </a:r>
            <a:r>
              <a:rPr lang="en-US" dirty="0" err="1"/>
              <a:t>nuget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501" y="3182267"/>
            <a:ext cx="379233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28600"/>
            <a:ext cx="9143998" cy="1020762"/>
          </a:xfrm>
        </p:spPr>
        <p:txBody>
          <a:bodyPr/>
          <a:lstStyle/>
          <a:p>
            <a:r>
              <a:rPr lang="en-US" dirty="0"/>
              <a:t>Security Vectors – Cross Site Request Forgery – CSRF/</a:t>
            </a:r>
            <a:r>
              <a:rPr lang="en-US" dirty="0" err="1"/>
              <a:t>Csurf</a:t>
            </a:r>
            <a:r>
              <a:rPr lang="en-US" dirty="0"/>
              <a:t>/XSRF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Relies on XSS vulnerability and also a ‘confused deputy’</a:t>
            </a:r>
          </a:p>
          <a:p>
            <a:pPr lvl="1"/>
            <a:r>
              <a:rPr lang="en-US" dirty="0"/>
              <a:t>Confused deputy is a privilege escalation exploit</a:t>
            </a:r>
          </a:p>
          <a:p>
            <a:pPr lvl="1"/>
            <a:r>
              <a:rPr lang="en-US" dirty="0"/>
              <a:t>Relies on the server executing code as itself, when it should not</a:t>
            </a:r>
          </a:p>
          <a:p>
            <a:r>
              <a:rPr lang="en-US" dirty="0"/>
              <a:t>Prevention</a:t>
            </a:r>
          </a:p>
          <a:p>
            <a:pPr lvl="1"/>
            <a:r>
              <a:rPr lang="en-US" dirty="0" err="1"/>
              <a:t>AntiForgery</a:t>
            </a:r>
            <a:endParaRPr lang="en-US" dirty="0"/>
          </a:p>
          <a:p>
            <a:pPr lvl="2"/>
            <a:r>
              <a:rPr lang="en-US" dirty="0" err="1"/>
              <a:t>HtmlAntiForgeryToken</a:t>
            </a:r>
            <a:r>
              <a:rPr lang="en-US" dirty="0"/>
              <a:t> as a hidden form field</a:t>
            </a:r>
          </a:p>
          <a:p>
            <a:pPr lvl="2"/>
            <a:r>
              <a:rPr lang="en-US" dirty="0" err="1"/>
              <a:t>ValidateAntiForgeryToken</a:t>
            </a:r>
            <a:r>
              <a:rPr lang="en-US" dirty="0"/>
              <a:t> attribute on a controller function</a:t>
            </a:r>
          </a:p>
          <a:p>
            <a:pPr lvl="1"/>
            <a:r>
              <a:rPr lang="en-US" dirty="0"/>
              <a:t>Idempotent GETs</a:t>
            </a:r>
          </a:p>
          <a:p>
            <a:pPr lvl="2"/>
            <a:r>
              <a:rPr lang="en-US" dirty="0"/>
              <a:t>Idempotent - denoting an element of a set that is unchanged in </a:t>
            </a:r>
            <a:br>
              <a:rPr lang="en-US" dirty="0"/>
            </a:br>
            <a:r>
              <a:rPr lang="en-US" dirty="0"/>
              <a:t>value when multiplied or otherwise operated on by itself.</a:t>
            </a:r>
          </a:p>
          <a:p>
            <a:pPr lvl="2"/>
            <a:r>
              <a:rPr lang="en-US" dirty="0"/>
              <a:t>GET function should always return the same thing, no matter how many times you run it</a:t>
            </a:r>
          </a:p>
          <a:p>
            <a:pPr lvl="1"/>
            <a:r>
              <a:rPr lang="en-US" dirty="0" err="1"/>
              <a:t>HttpReferer</a:t>
            </a:r>
            <a:r>
              <a:rPr lang="en-US" dirty="0"/>
              <a:t> validation</a:t>
            </a:r>
          </a:p>
          <a:p>
            <a:pPr lvl="2"/>
            <a:r>
              <a:rPr lang="en-US" dirty="0"/>
              <a:t>Ensure the post is from your site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3352800"/>
            <a:ext cx="3467100" cy="601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212" y="4419600"/>
            <a:ext cx="3076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9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Vectors – Cookies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</a:t>
            </a:r>
          </a:p>
          <a:p>
            <a:pPr lvl="1"/>
            <a:r>
              <a:rPr lang="en-US" dirty="0"/>
              <a:t>Stored in browser memory</a:t>
            </a:r>
          </a:p>
          <a:p>
            <a:pPr lvl="1"/>
            <a:r>
              <a:rPr lang="en-US" dirty="0"/>
              <a:t>Transmitted in headers with each request</a:t>
            </a:r>
          </a:p>
          <a:p>
            <a:r>
              <a:rPr lang="en-US" dirty="0"/>
              <a:t>Persistent </a:t>
            </a:r>
          </a:p>
          <a:p>
            <a:pPr lvl="1"/>
            <a:r>
              <a:rPr lang="en-US" dirty="0"/>
              <a:t>Saved in a file on the client machine</a:t>
            </a:r>
          </a:p>
          <a:p>
            <a:pPr lvl="1"/>
            <a:r>
              <a:rPr lang="en-US" dirty="0"/>
              <a:t>Transmitted once in header</a:t>
            </a:r>
          </a:p>
          <a:p>
            <a:pPr lvl="1"/>
            <a:endParaRPr lang="en-US" dirty="0"/>
          </a:p>
          <a:p>
            <a:r>
              <a:rPr lang="en-US" dirty="0"/>
              <a:t>If an attacker steals a cookie with authentication information, they can impersonate the user</a:t>
            </a:r>
          </a:p>
          <a:p>
            <a:r>
              <a:rPr lang="en-US" dirty="0"/>
              <a:t>Prevention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HttpOnly</a:t>
            </a:r>
            <a:r>
              <a:rPr lang="en-US" dirty="0"/>
              <a:t> for cookies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5410200"/>
            <a:ext cx="5272087" cy="11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Vectors – </a:t>
            </a:r>
            <a:r>
              <a:rPr lang="en-US" dirty="0" err="1"/>
              <a:t>OverPosting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can set fields that were not exposed through form or are hidden</a:t>
            </a:r>
          </a:p>
          <a:p>
            <a:pPr lvl="1"/>
            <a:r>
              <a:rPr lang="en-US" dirty="0"/>
              <a:t>Can often do this by adding fields to the query string</a:t>
            </a:r>
          </a:p>
          <a:p>
            <a:r>
              <a:rPr lang="en-US" dirty="0"/>
              <a:t>Prevention </a:t>
            </a:r>
          </a:p>
          <a:p>
            <a:pPr lvl="1"/>
            <a:r>
              <a:rPr lang="en-US" dirty="0"/>
              <a:t>Use Bind attribute to declare what fields can be bound to</a:t>
            </a:r>
          </a:p>
          <a:p>
            <a:pPr lvl="1"/>
            <a:r>
              <a:rPr lang="en-US" dirty="0"/>
              <a:t>Overload </a:t>
            </a:r>
            <a:r>
              <a:rPr lang="en-US" dirty="0" err="1"/>
              <a:t>UpdateModel</a:t>
            </a:r>
            <a:r>
              <a:rPr lang="en-US" dirty="0"/>
              <a:t> to pass only parameters you want from that view</a:t>
            </a:r>
          </a:p>
          <a:p>
            <a:pPr lvl="1"/>
            <a:r>
              <a:rPr lang="en-US" dirty="0"/>
              <a:t>BEST OPTION – create a new special model ‘</a:t>
            </a:r>
            <a:r>
              <a:rPr lang="en-US" dirty="0" err="1"/>
              <a:t>ViewModel</a:t>
            </a:r>
            <a:r>
              <a:rPr lang="en-US" dirty="0"/>
              <a:t>’ that only has the fields that specific control can set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5410200"/>
            <a:ext cx="5272087" cy="11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Vectors – Thread 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2409825"/>
            <a:ext cx="8505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topics to cover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Authorization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HTML/URL Encoding</a:t>
            </a:r>
          </a:p>
          <a:p>
            <a:r>
              <a:rPr lang="en-US" dirty="0"/>
              <a:t>Roles/Permissions</a:t>
            </a:r>
          </a:p>
          <a:p>
            <a:r>
              <a:rPr lang="en-US" dirty="0"/>
              <a:t>User Identities</a:t>
            </a:r>
          </a:p>
          <a:p>
            <a:r>
              <a:rPr lang="en-US" dirty="0"/>
              <a:t>OAuth/OpenID </a:t>
            </a:r>
          </a:p>
          <a:p>
            <a:r>
              <a:rPr lang="en-US" dirty="0"/>
              <a:t>Security Vectors</a:t>
            </a:r>
          </a:p>
          <a:p>
            <a:pPr lvl="1"/>
            <a:r>
              <a:rPr lang="en-US" dirty="0"/>
              <a:t>Cross Site Scripting</a:t>
            </a:r>
          </a:p>
          <a:p>
            <a:pPr lvl="1"/>
            <a:r>
              <a:rPr lang="en-US" dirty="0"/>
              <a:t>Cross Site Request Forgery</a:t>
            </a:r>
          </a:p>
          <a:p>
            <a:pPr lvl="1"/>
            <a:r>
              <a:rPr lang="en-US" dirty="0"/>
              <a:t>Cookie hijacking</a:t>
            </a:r>
          </a:p>
          <a:p>
            <a:pPr lvl="1"/>
            <a:r>
              <a:rPr lang="en-US" dirty="0"/>
              <a:t>Over Posting</a:t>
            </a:r>
          </a:p>
          <a:p>
            <a:pPr lvl="1"/>
            <a:r>
              <a:rPr lang="en-US" dirty="0"/>
              <a:t>Open Re-direction</a:t>
            </a:r>
          </a:p>
        </p:txBody>
      </p:sp>
      <p:pic>
        <p:nvPicPr>
          <p:cNvPr id="1026" name="Picture 2" descr="Image result for security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21336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Vectors – Thread 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438400"/>
            <a:ext cx="5138737" cy="30878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2438400"/>
            <a:ext cx="5143516" cy="18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trust users</a:t>
            </a:r>
          </a:p>
          <a:p>
            <a:r>
              <a:rPr lang="en-US" dirty="0"/>
              <a:t>Most aren’t looking to break your site</a:t>
            </a:r>
          </a:p>
          <a:p>
            <a:pPr lvl="1"/>
            <a:r>
              <a:rPr lang="en-US" dirty="0"/>
              <a:t>Even some of those may accidentally break something</a:t>
            </a:r>
          </a:p>
          <a:p>
            <a:r>
              <a:rPr lang="en-US" dirty="0"/>
              <a:t>There are some people who just want to break it</a:t>
            </a:r>
            <a:br>
              <a:rPr lang="en-US" dirty="0"/>
            </a:br>
            <a:r>
              <a:rPr lang="en-US" dirty="0"/>
              <a:t>because they can</a:t>
            </a:r>
          </a:p>
          <a:p>
            <a:r>
              <a:rPr lang="en-US" dirty="0"/>
              <a:t>Never trust any external data</a:t>
            </a:r>
          </a:p>
          <a:p>
            <a:pPr lvl="1"/>
            <a:r>
              <a:rPr lang="en-US" dirty="0"/>
              <a:t>User to web</a:t>
            </a:r>
          </a:p>
          <a:p>
            <a:pPr lvl="1"/>
            <a:r>
              <a:rPr lang="en-US" dirty="0"/>
              <a:t>Web to backend</a:t>
            </a:r>
          </a:p>
          <a:p>
            <a:pPr lvl="1"/>
            <a:r>
              <a:rPr lang="en-US" dirty="0"/>
              <a:t>External API calls/files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hac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990600"/>
            <a:ext cx="35718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to keep in mind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HTML/URL encode everything coming into your system</a:t>
            </a:r>
          </a:p>
          <a:p>
            <a:r>
              <a:rPr lang="en-US" dirty="0"/>
              <a:t>Begin by requiring Authorization for everything</a:t>
            </a:r>
          </a:p>
          <a:p>
            <a:r>
              <a:rPr lang="en-US" dirty="0"/>
              <a:t>Prune down restrictions from there</a:t>
            </a:r>
            <a:br>
              <a:rPr lang="en-US" dirty="0"/>
            </a:br>
            <a:r>
              <a:rPr lang="en-US" dirty="0"/>
              <a:t>(Ex Index, Register, Login, </a:t>
            </a:r>
            <a:r>
              <a:rPr lang="en-US" dirty="0" err="1"/>
              <a:t>About,etc</a:t>
            </a:r>
            <a:r>
              <a:rPr lang="en-US" dirty="0"/>
              <a:t>.  Whatever pages that should be available for navigation, even if some content is suppressed)</a:t>
            </a:r>
          </a:p>
          <a:p>
            <a:r>
              <a:rPr lang="en-US" dirty="0"/>
              <a:t>Use </a:t>
            </a:r>
            <a:r>
              <a:rPr lang="en-US" dirty="0" err="1"/>
              <a:t>HTTPOnly</a:t>
            </a:r>
            <a:r>
              <a:rPr lang="en-US" dirty="0"/>
              <a:t> cookies</a:t>
            </a:r>
          </a:p>
          <a:p>
            <a:r>
              <a:rPr lang="en-US" dirty="0"/>
              <a:t>DO NOT DO YOUR OWN SECURITY!</a:t>
            </a:r>
          </a:p>
          <a:p>
            <a:pPr lvl="1"/>
            <a:r>
              <a:rPr lang="en-US" dirty="0"/>
              <a:t>EVER!</a:t>
            </a:r>
          </a:p>
          <a:p>
            <a:pPr lvl="1"/>
            <a:r>
              <a:rPr lang="en-US" dirty="0"/>
              <a:t>SERSIOUSLY, you will do it wrong, and your system will break.</a:t>
            </a:r>
          </a:p>
        </p:txBody>
      </p:sp>
    </p:spTree>
    <p:extLst>
      <p:ext uri="{BB962C8B-B14F-4D97-AF65-F5344CB8AC3E}">
        <p14:creationId xmlns:p14="http://schemas.microsoft.com/office/powerpoint/2010/main" val="30605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 Authorization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Sole purpose is to verify a user is who they say they are</a:t>
            </a:r>
          </a:p>
          <a:p>
            <a:r>
              <a:rPr lang="en-US" dirty="0"/>
              <a:t>Can use external services to authenticate users</a:t>
            </a:r>
          </a:p>
          <a:p>
            <a:pPr lvl="1"/>
            <a:r>
              <a:rPr lang="en-US" dirty="0"/>
              <a:t>Don’t always want to keep that data yourself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responsible for restricting what a user can do</a:t>
            </a:r>
          </a:p>
          <a:p>
            <a:r>
              <a:rPr lang="en-US" dirty="0"/>
              <a:t>Relies on Authenticated user so it can apply appropriate permissions</a:t>
            </a:r>
          </a:p>
          <a:p>
            <a:r>
              <a:rPr lang="en-US" dirty="0"/>
              <a:t>Don’t want anonymous users to do much on a big site</a:t>
            </a:r>
          </a:p>
          <a:p>
            <a:r>
              <a:rPr lang="en-US" dirty="0"/>
              <a:t>Make sure you don’t lock users out of important things</a:t>
            </a:r>
            <a:br>
              <a:rPr lang="en-US" dirty="0"/>
            </a:br>
            <a:r>
              <a:rPr lang="en-US" dirty="0"/>
              <a:t>(Login, Register,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0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AuthorizationAttribute</a:t>
            </a:r>
            <a:r>
              <a:rPr lang="en-US" dirty="0"/>
              <a:t> restricts what user can access</a:t>
            </a:r>
          </a:p>
          <a:p>
            <a:r>
              <a:rPr lang="en-US" dirty="0"/>
              <a:t>Can apply at multiple levels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Globally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4857750"/>
            <a:ext cx="54102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487" y="2333625"/>
            <a:ext cx="4657725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4" y="4505325"/>
            <a:ext cx="5981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– Behind the scenes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Un-authorized requests return an HTTP 401</a:t>
            </a:r>
          </a:p>
          <a:p>
            <a:pPr lvl="1"/>
            <a:r>
              <a:rPr lang="en-US" dirty="0"/>
              <a:t>Often converted to a HTTP302 – redirect to login</a:t>
            </a:r>
          </a:p>
          <a:p>
            <a:pPr lvl="1"/>
            <a:r>
              <a:rPr lang="en-US" dirty="0"/>
              <a:t>MVC does this conversion automatically</a:t>
            </a:r>
          </a:p>
          <a:p>
            <a:pPr lvl="2"/>
            <a:r>
              <a:rPr lang="en-US" dirty="0"/>
              <a:t>Allows you to specify the login form</a:t>
            </a:r>
          </a:p>
          <a:p>
            <a:r>
              <a:rPr lang="en-US" dirty="0"/>
              <a:t>Future will be entirely handled by OWIN</a:t>
            </a:r>
          </a:p>
          <a:p>
            <a:pPr lvl="1"/>
            <a:r>
              <a:rPr lang="en-US" dirty="0"/>
              <a:t>Open Web Interfaces for </a:t>
            </a:r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Old way used </a:t>
            </a:r>
            <a:r>
              <a:rPr lang="en-US" dirty="0" err="1"/>
              <a:t>web.config</a:t>
            </a:r>
            <a:r>
              <a:rPr lang="en-US" dirty="0"/>
              <a:t> solely</a:t>
            </a:r>
          </a:p>
          <a:p>
            <a:r>
              <a:rPr lang="en-US" dirty="0">
                <a:hlinkClick r:id="rId2"/>
              </a:rPr>
              <a:t>https://brockallen.com/2013/08/07/owin-authentication-=middleware-architecture/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2914650"/>
            <a:ext cx="4610100" cy="3867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" y="5705475"/>
            <a:ext cx="5353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- Permissions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AuthorizeAttribute</a:t>
            </a:r>
            <a:r>
              <a:rPr lang="en-US" dirty="0"/>
              <a:t> allows for specifying a user or role</a:t>
            </a:r>
          </a:p>
          <a:p>
            <a:r>
              <a:rPr lang="en-US" dirty="0"/>
              <a:t>Much better to assign Users to roles and grant roles permissions through the </a:t>
            </a:r>
            <a:r>
              <a:rPr lang="en-US" dirty="0" err="1"/>
              <a:t>AuthorizeAttribute</a:t>
            </a:r>
            <a:endParaRPr lang="en-US" dirty="0"/>
          </a:p>
          <a:p>
            <a:pPr lvl="1"/>
            <a:r>
              <a:rPr lang="en-US" dirty="0"/>
              <a:t>It gets too hard to maintain users permission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3997177"/>
            <a:ext cx="4743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ask/require users to register for just your site</a:t>
            </a:r>
          </a:p>
          <a:p>
            <a:pPr lvl="1"/>
            <a:r>
              <a:rPr lang="en-US" dirty="0"/>
              <a:t>Requires you to have database schema to house/maintain/protect user login credentials</a:t>
            </a:r>
          </a:p>
          <a:p>
            <a:r>
              <a:rPr lang="en-US" dirty="0"/>
              <a:t>Can ask user to authenticate with a larger entity that will vouch for them</a:t>
            </a:r>
          </a:p>
          <a:p>
            <a:pPr lvl="1"/>
            <a:r>
              <a:rPr lang="en-US" dirty="0"/>
              <a:t>OAuth and </a:t>
            </a:r>
            <a:r>
              <a:rPr lang="en-US" dirty="0" err="1"/>
              <a:t>OpenID</a:t>
            </a:r>
            <a:r>
              <a:rPr lang="en-US" dirty="0"/>
              <a:t> both provide this</a:t>
            </a:r>
          </a:p>
          <a:p>
            <a:pPr lvl="1"/>
            <a:r>
              <a:rPr lang="en-US" dirty="0"/>
              <a:t>Allow Google, Facebook, Microsoft, Twitter, </a:t>
            </a:r>
            <a:r>
              <a:rPr lang="en-US" dirty="0" err="1"/>
              <a:t>etc</a:t>
            </a:r>
            <a:r>
              <a:rPr lang="en-US" dirty="0"/>
              <a:t> to sign in to their service</a:t>
            </a:r>
          </a:p>
          <a:p>
            <a:pPr lvl="2"/>
            <a:r>
              <a:rPr lang="en-US" dirty="0"/>
              <a:t>They then provide a token back to you, stating the user has been verified</a:t>
            </a:r>
          </a:p>
          <a:p>
            <a:pPr lvl="1"/>
            <a:r>
              <a:rPr lang="en-US" dirty="0"/>
              <a:t>Much less maintenance work for you, less information that could leak</a:t>
            </a:r>
          </a:p>
        </p:txBody>
      </p:sp>
    </p:spTree>
    <p:extLst>
      <p:ext uri="{BB962C8B-B14F-4D97-AF65-F5344CB8AC3E}">
        <p14:creationId xmlns:p14="http://schemas.microsoft.com/office/powerpoint/2010/main" val="5859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280</TotalTime>
  <Words>868</Words>
  <Application>Microsoft Office PowerPoint</Application>
  <PresentationFormat>Custom</PresentationFormat>
  <Paragraphs>154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WROX-Pro ASP.NET MVC 5 Chapter 7</vt:lpstr>
      <vt:lpstr>Security topics to cover </vt:lpstr>
      <vt:lpstr>Why is this important?</vt:lpstr>
      <vt:lpstr>Basics to keep in mind</vt:lpstr>
      <vt:lpstr>Authentication VS Authorization</vt:lpstr>
      <vt:lpstr>Authorization</vt:lpstr>
      <vt:lpstr>Authorization – Behind the scenes</vt:lpstr>
      <vt:lpstr>Authorization - Permissions</vt:lpstr>
      <vt:lpstr>Authentication</vt:lpstr>
      <vt:lpstr>Authentication</vt:lpstr>
      <vt:lpstr>Authentication</vt:lpstr>
      <vt:lpstr>Authentication</vt:lpstr>
      <vt:lpstr>Authentication – Extending User Identities</vt:lpstr>
      <vt:lpstr>Security Vectors – Cross Site Scripting XSS</vt:lpstr>
      <vt:lpstr>Security Vectors – Cross Site Scripting XSS</vt:lpstr>
      <vt:lpstr>Security Vectors – Cross Site Request Forgery – CSRF/Csurf/XSRF</vt:lpstr>
      <vt:lpstr>Security Vectors – Cookies</vt:lpstr>
      <vt:lpstr>Security Vectors – OverPosting</vt:lpstr>
      <vt:lpstr>Security Vectors – Thread summary</vt:lpstr>
      <vt:lpstr>Security Vectors – Thread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Nick Lawson</cp:lastModifiedBy>
  <cp:revision>17</cp:revision>
  <dcterms:created xsi:type="dcterms:W3CDTF">2017-03-26T18:54:47Z</dcterms:created>
  <dcterms:modified xsi:type="dcterms:W3CDTF">2017-06-05T01:55:07Z</dcterms:modified>
</cp:coreProperties>
</file>