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9" r:id="rId3"/>
    <p:sldId id="277" r:id="rId4"/>
    <p:sldId id="283" r:id="rId5"/>
    <p:sldId id="284" r:id="rId6"/>
    <p:sldId id="257" r:id="rId7"/>
    <p:sldId id="285" r:id="rId8"/>
    <p:sldId id="262" r:id="rId9"/>
  </p:sldIdLst>
  <p:sldSz cx="9144000" cy="5143500" type="screen16x9"/>
  <p:notesSz cx="6858000" cy="9144000"/>
  <p:embeddedFontLst>
    <p:embeddedFont>
      <p:font typeface="Titillium Web ExtraLight"/>
      <p:regular r:id="rId11"/>
      <p:bold r:id="rId12"/>
      <p:italic r:id="rId13"/>
      <p:boldItalic r:id="rId14"/>
    </p:embeddedFont>
    <p:embeddedFont>
      <p:font typeface="Titillium Web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EE6BD1-6E1E-40C6-97E5-ECCC7DB06A78}">
  <a:tblStyle styleId="{77EE6BD1-6E1E-40C6-97E5-ECCC7DB06A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4617"/>
  </p:normalViewPr>
  <p:slideViewPr>
    <p:cSldViewPr snapToGrid="0" snapToObjects="1">
      <p:cViewPr varScale="1">
        <p:scale>
          <a:sx n="133" d="100"/>
          <a:sy n="133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Caroline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Caroline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Cailtin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Damien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907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0598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Caroline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067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Matt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9CEF1A-BBC1-6540-B0B1-7495B7032CA8}"/>
              </a:ext>
            </a:extLst>
          </p:cNvPr>
          <p:cNvSpPr/>
          <p:nvPr/>
        </p:nvSpPr>
        <p:spPr>
          <a:xfrm>
            <a:off x="7816524" y="3473727"/>
            <a:ext cx="1212574" cy="1560444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Ruse Cruise Stocks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3020F-C1CD-BC4A-B089-70E847C4F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623" y="3489815"/>
            <a:ext cx="1442377" cy="1562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29663-EF0C-224C-BB21-9F5CB6872138}"/>
              </a:ext>
            </a:extLst>
          </p:cNvPr>
          <p:cNvSpPr txBox="1"/>
          <p:nvPr/>
        </p:nvSpPr>
        <p:spPr>
          <a:xfrm>
            <a:off x="731635" y="1616409"/>
            <a:ext cx="6261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Sprint 1 Presentation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CSI 480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Cox,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Bernero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Croke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EA54A-571B-C445-8CE6-685120779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0788"/>
            <a:ext cx="9144000" cy="3872552"/>
          </a:xfrm>
          <a:prstGeom prst="rect">
            <a:avLst/>
          </a:prstGeom>
        </p:spPr>
      </p:pic>
      <p:sp>
        <p:nvSpPr>
          <p:cNvPr id="7" name="Shape 784">
            <a:extLst>
              <a:ext uri="{FF2B5EF4-FFF2-40B4-BE49-F238E27FC236}">
                <a16:creationId xmlns:a16="http://schemas.microsoft.com/office/drawing/2014/main" id="{EF54D7E9-730C-4E43-A385-4A7789B78AA4}"/>
              </a:ext>
            </a:extLst>
          </p:cNvPr>
          <p:cNvSpPr txBox="1">
            <a:spLocks/>
          </p:cNvSpPr>
          <p:nvPr/>
        </p:nvSpPr>
        <p:spPr>
          <a:xfrm>
            <a:off x="302355" y="1072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User Interface Mockups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4A651AD-5F8D-5F44-BEDC-D21B5F83DCE8}"/>
              </a:ext>
            </a:extLst>
          </p:cNvPr>
          <p:cNvSpPr/>
          <p:nvPr/>
        </p:nvSpPr>
        <p:spPr>
          <a:xfrm>
            <a:off x="1918253" y="3384275"/>
            <a:ext cx="1495836" cy="357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D790B99-CF5C-0E41-B94D-4C4DF9D3461E}"/>
              </a:ext>
            </a:extLst>
          </p:cNvPr>
          <p:cNvSpPr/>
          <p:nvPr/>
        </p:nvSpPr>
        <p:spPr>
          <a:xfrm>
            <a:off x="5794512" y="3088586"/>
            <a:ext cx="646043" cy="357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/>
          <p:nvPr/>
        </p:nvSpPr>
        <p:spPr>
          <a:xfrm>
            <a:off x="3670450" y="815436"/>
            <a:ext cx="4857392" cy="378153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Shape 100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06" name="Shape 1006"/>
          <p:cNvSpPr txBox="1">
            <a:spLocks noGrp="1"/>
          </p:cNvSpPr>
          <p:nvPr>
            <p:ph type="body" idx="4294967295"/>
          </p:nvPr>
        </p:nvSpPr>
        <p:spPr>
          <a:xfrm>
            <a:off x="457200" y="631825"/>
            <a:ext cx="2383500" cy="3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Open Screen</a:t>
            </a:r>
            <a:endParaRPr b="1" dirty="0"/>
          </a:p>
          <a:p>
            <a:pPr marL="285750" indent="-285750"/>
            <a:r>
              <a:rPr lang="en" sz="1800" dirty="0"/>
              <a:t>Allows for password protection to your data.</a:t>
            </a:r>
          </a:p>
          <a:p>
            <a:pPr marL="285750" indent="-285750"/>
            <a:r>
              <a:rPr lang="en" sz="1800" dirty="0"/>
              <a:t>Allows for a new password through the “New User” button.</a:t>
            </a:r>
          </a:p>
          <a:p>
            <a:pPr marL="742950" lvl="1" indent="-285750"/>
            <a:r>
              <a:rPr lang="en-US" sz="1400" dirty="0"/>
              <a:t>I</a:t>
            </a:r>
            <a:r>
              <a:rPr lang="en" sz="1400" dirty="0" err="1"/>
              <a:t>ncludes</a:t>
            </a:r>
            <a:r>
              <a:rPr lang="en" sz="1400" dirty="0"/>
              <a:t> a pop up window</a:t>
            </a:r>
            <a:endParaRPr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E47FCD-0A24-1E40-9DEA-5F687749E9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326"/>
          <a:stretch/>
        </p:blipFill>
        <p:spPr>
          <a:xfrm>
            <a:off x="4493543" y="631825"/>
            <a:ext cx="2900310" cy="35424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/>
          <p:nvPr/>
        </p:nvSpPr>
        <p:spPr>
          <a:xfrm>
            <a:off x="3670450" y="815436"/>
            <a:ext cx="4857392" cy="378153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Shape 100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06" name="Shape 1006"/>
          <p:cNvSpPr txBox="1">
            <a:spLocks noGrp="1"/>
          </p:cNvSpPr>
          <p:nvPr>
            <p:ph type="body" idx="4294967295"/>
          </p:nvPr>
        </p:nvSpPr>
        <p:spPr>
          <a:xfrm>
            <a:off x="457199" y="631825"/>
            <a:ext cx="2574235" cy="3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Portfolio View</a:t>
            </a:r>
            <a:endParaRPr b="1" dirty="0"/>
          </a:p>
          <a:p>
            <a:pPr marL="285750" indent="-285750"/>
            <a:r>
              <a:rPr lang="en" sz="1800" dirty="0"/>
              <a:t>Ability to search for stock to add them to portfolio</a:t>
            </a:r>
          </a:p>
          <a:p>
            <a:pPr marL="285750" indent="-285750"/>
            <a:r>
              <a:rPr lang="en" sz="1800" dirty="0"/>
              <a:t>Sortable list of added stocks</a:t>
            </a:r>
          </a:p>
          <a:p>
            <a:pPr marL="742950" lvl="1" indent="-285750"/>
            <a:r>
              <a:rPr lang="en" sz="1400" dirty="0"/>
              <a:t>Number you own</a:t>
            </a:r>
          </a:p>
          <a:p>
            <a:pPr marL="742950" lvl="1" indent="-285750"/>
            <a:r>
              <a:rPr lang="en" sz="1400" dirty="0"/>
              <a:t>Percent change from last close</a:t>
            </a:r>
          </a:p>
          <a:p>
            <a:pPr marL="742950" lvl="1" indent="-285750"/>
            <a:r>
              <a:rPr lang="en-US" sz="1400" dirty="0"/>
              <a:t>C</a:t>
            </a:r>
            <a:r>
              <a:rPr lang="en" sz="1400" dirty="0" err="1"/>
              <a:t>urrent</a:t>
            </a:r>
            <a:r>
              <a:rPr lang="en" sz="1400" dirty="0"/>
              <a:t> value</a:t>
            </a:r>
            <a:endParaRPr lang="en" sz="1800" dirty="0"/>
          </a:p>
          <a:p>
            <a:pPr marL="742950" lvl="1" indent="-285750"/>
            <a:r>
              <a:rPr lang="en" sz="1400" dirty="0"/>
              <a:t>“More Info” button switches to next screen</a:t>
            </a:r>
            <a:endParaRPr lang="en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06B28-C0D8-C142-97A2-4F71982475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65" r="34239"/>
          <a:stretch/>
        </p:blipFill>
        <p:spPr>
          <a:xfrm>
            <a:off x="4848308" y="631825"/>
            <a:ext cx="2649772" cy="35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9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/>
          <p:nvPr/>
        </p:nvSpPr>
        <p:spPr>
          <a:xfrm>
            <a:off x="3670450" y="815436"/>
            <a:ext cx="4857392" cy="378153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Shape 100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06" name="Shape 1006"/>
          <p:cNvSpPr txBox="1">
            <a:spLocks noGrp="1"/>
          </p:cNvSpPr>
          <p:nvPr>
            <p:ph type="body" idx="4294967295"/>
          </p:nvPr>
        </p:nvSpPr>
        <p:spPr>
          <a:xfrm>
            <a:off x="457200" y="631824"/>
            <a:ext cx="2743200" cy="4288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More Info</a:t>
            </a:r>
            <a:endParaRPr lang="en-US" b="1" dirty="0"/>
          </a:p>
          <a:p>
            <a:pPr marL="285750" indent="-285750"/>
            <a:r>
              <a:rPr lang="en-US" sz="1800" dirty="0"/>
              <a:t>Expands the information of one stock</a:t>
            </a:r>
          </a:p>
          <a:p>
            <a:pPr marL="285750" indent="-285750"/>
            <a:r>
              <a:rPr lang="en-US" sz="1800" dirty="0"/>
              <a:t>Includes:</a:t>
            </a:r>
          </a:p>
          <a:p>
            <a:pPr marL="742950" lvl="1" indent="-285750"/>
            <a:r>
              <a:rPr lang="en-US" sz="1400" dirty="0"/>
              <a:t>Current value</a:t>
            </a:r>
          </a:p>
          <a:p>
            <a:pPr marL="742950" lvl="1" indent="-285750"/>
            <a:r>
              <a:rPr lang="en-US" sz="1400" dirty="0"/>
              <a:t>Today’s high</a:t>
            </a:r>
          </a:p>
          <a:p>
            <a:pPr marL="742950" lvl="1" indent="-285750"/>
            <a:r>
              <a:rPr lang="en-US" sz="1400" dirty="0"/>
              <a:t>Today’s low</a:t>
            </a:r>
          </a:p>
          <a:p>
            <a:pPr marL="742950" lvl="1" indent="-285750"/>
            <a:r>
              <a:rPr lang="en-US" sz="1400" dirty="0"/>
              <a:t>Previous Close</a:t>
            </a:r>
          </a:p>
          <a:p>
            <a:pPr marL="742950" lvl="1" indent="-285750"/>
            <a:r>
              <a:rPr lang="en-US" sz="1400" dirty="0"/>
              <a:t>Percent change</a:t>
            </a:r>
          </a:p>
          <a:p>
            <a:pPr marL="742950" lvl="1" indent="-285750"/>
            <a:r>
              <a:rPr lang="en-US" sz="1400" dirty="0"/>
              <a:t>Historical graph with time period options</a:t>
            </a:r>
          </a:p>
          <a:p>
            <a:pPr marL="742950" lvl="1" indent="-285750"/>
            <a:r>
              <a:rPr lang="en-US" sz="1400" dirty="0"/>
              <a:t>Ability to delete this stock from your portfolio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97F2F-16FB-3841-8349-B592DE33F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43"/>
          <a:stretch/>
        </p:blipFill>
        <p:spPr>
          <a:xfrm>
            <a:off x="4833497" y="631824"/>
            <a:ext cx="2923020" cy="359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0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Overview</a:t>
            </a:r>
            <a:endParaRPr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0427B-8262-7343-88AA-73409522A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675" y="1218009"/>
            <a:ext cx="7686000" cy="2853900"/>
          </a:xfrm>
        </p:spPr>
        <p:txBody>
          <a:bodyPr/>
          <a:lstStyle/>
          <a:p>
            <a:r>
              <a:rPr lang="en-US" sz="1600" dirty="0"/>
              <a:t>Alpha Vantage API</a:t>
            </a:r>
          </a:p>
          <a:p>
            <a:pPr lvl="1"/>
            <a:r>
              <a:rPr lang="en-US" sz="1600" dirty="0"/>
              <a:t>Parses JSON</a:t>
            </a:r>
          </a:p>
          <a:p>
            <a:r>
              <a:rPr lang="en-US" sz="1600" dirty="0"/>
              <a:t>Can only store one portfolio/user</a:t>
            </a:r>
          </a:p>
          <a:p>
            <a:r>
              <a:rPr lang="en-US" sz="1600" dirty="0"/>
              <a:t>Will store the most recent data for your portfolio to show in the case that the API doesn’t respond</a:t>
            </a:r>
          </a:p>
          <a:p>
            <a:r>
              <a:rPr lang="en-US" sz="1600" dirty="0"/>
              <a:t>Uses Apache Maven with Java for build automation</a:t>
            </a:r>
          </a:p>
          <a:p>
            <a:r>
              <a:rPr lang="en-US" sz="1600" dirty="0"/>
              <a:t>Using the Java Card layout to switch between screens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Overview</a:t>
            </a:r>
            <a:endParaRPr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0427B-8262-7343-88AA-73409522A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675" y="1218008"/>
            <a:ext cx="5185637" cy="3353991"/>
          </a:xfrm>
        </p:spPr>
        <p:txBody>
          <a:bodyPr/>
          <a:lstStyle/>
          <a:p>
            <a:r>
              <a:rPr lang="en-US" sz="1600" dirty="0"/>
              <a:t>Implemented API (16 Story Points)</a:t>
            </a:r>
          </a:p>
          <a:p>
            <a:pPr lvl="1"/>
            <a:r>
              <a:rPr lang="en-US" sz="1600" dirty="0"/>
              <a:t>Batch stock retrieval</a:t>
            </a:r>
          </a:p>
          <a:p>
            <a:pPr lvl="1"/>
            <a:r>
              <a:rPr lang="en-US" sz="1600" dirty="0"/>
              <a:t>Single stock retrieval</a:t>
            </a:r>
          </a:p>
          <a:p>
            <a:pPr lvl="1"/>
            <a:r>
              <a:rPr lang="en-US" sz="1600" dirty="0"/>
              <a:t>Daily History retrieval</a:t>
            </a:r>
          </a:p>
          <a:p>
            <a:pPr lvl="1"/>
            <a:r>
              <a:rPr lang="en-US" sz="1600" dirty="0"/>
              <a:t>Calculation of percent change</a:t>
            </a:r>
          </a:p>
          <a:p>
            <a:r>
              <a:rPr lang="en-US" sz="1600" dirty="0"/>
              <a:t>Planned UI and system design</a:t>
            </a:r>
          </a:p>
          <a:p>
            <a:r>
              <a:rPr lang="en-US" sz="1600" dirty="0"/>
              <a:t>Began UI (8 Story Points)</a:t>
            </a:r>
          </a:p>
          <a:p>
            <a:pPr lvl="1"/>
            <a:r>
              <a:rPr lang="en-US" sz="1600" dirty="0"/>
              <a:t>Basic login screen</a:t>
            </a:r>
          </a:p>
          <a:p>
            <a:pPr lvl="1"/>
            <a:r>
              <a:rPr lang="en-US" sz="1600" dirty="0"/>
              <a:t>Switch between screens</a:t>
            </a:r>
          </a:p>
          <a:p>
            <a:pPr lvl="1"/>
            <a:r>
              <a:rPr lang="en-US" sz="1600" dirty="0"/>
              <a:t>List stocks on portfolio screen</a:t>
            </a:r>
          </a:p>
          <a:p>
            <a:pPr lvl="1"/>
            <a:r>
              <a:rPr lang="en-US" sz="1600" dirty="0"/>
              <a:t>Began the implementation of the search button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CC3E9F1-C41A-ED47-9BE1-15B738D284BF}"/>
              </a:ext>
            </a:extLst>
          </p:cNvPr>
          <p:cNvSpPr txBox="1">
            <a:spLocks/>
          </p:cNvSpPr>
          <p:nvPr/>
        </p:nvSpPr>
        <p:spPr>
          <a:xfrm>
            <a:off x="4865124" y="1218007"/>
            <a:ext cx="3935456" cy="335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▫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●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○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■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1600" dirty="0"/>
              <a:t>Sprint 2</a:t>
            </a:r>
          </a:p>
          <a:p>
            <a:pPr lvl="1"/>
            <a:r>
              <a:rPr lang="en-US" sz="1600" dirty="0"/>
              <a:t>Display historical data</a:t>
            </a:r>
          </a:p>
          <a:p>
            <a:pPr lvl="1"/>
            <a:r>
              <a:rPr lang="en-US" sz="1600" dirty="0"/>
              <a:t>Visual indicators on portfolio </a:t>
            </a:r>
          </a:p>
          <a:p>
            <a:pPr lvl="1"/>
            <a:r>
              <a:rPr lang="en-US" sz="1600" dirty="0"/>
              <a:t>Searching stocks to add to portfolio</a:t>
            </a:r>
          </a:p>
          <a:p>
            <a:pPr lvl="1"/>
            <a:r>
              <a:rPr lang="en-US" sz="1600" dirty="0"/>
              <a:t>keep API updated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73688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ctrTitle" idx="4294967295"/>
          </p:nvPr>
        </p:nvSpPr>
        <p:spPr>
          <a:xfrm>
            <a:off x="641049" y="2240138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 dirty="0"/>
              <a:t>DEMO</a:t>
            </a:r>
            <a:endParaRPr sz="9200" dirty="0"/>
          </a:p>
        </p:txBody>
      </p:sp>
      <p:sp>
        <p:nvSpPr>
          <p:cNvPr id="835" name="Shape 83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7" name="Shape 1240">
            <a:extLst>
              <a:ext uri="{FF2B5EF4-FFF2-40B4-BE49-F238E27FC236}">
                <a16:creationId xmlns:a16="http://schemas.microsoft.com/office/drawing/2014/main" id="{481354BE-9514-AD4F-9A61-123460313D61}"/>
              </a:ext>
            </a:extLst>
          </p:cNvPr>
          <p:cNvGrpSpPr/>
          <p:nvPr/>
        </p:nvGrpSpPr>
        <p:grpSpPr>
          <a:xfrm>
            <a:off x="6327523" y="1148098"/>
            <a:ext cx="1603900" cy="1395927"/>
            <a:chOff x="4604550" y="3714775"/>
            <a:chExt cx="439625" cy="319075"/>
          </a:xfrm>
        </p:grpSpPr>
        <p:sp>
          <p:nvSpPr>
            <p:cNvPr id="18" name="Shape 1241">
              <a:extLst>
                <a:ext uri="{FF2B5EF4-FFF2-40B4-BE49-F238E27FC236}">
                  <a16:creationId xmlns:a16="http://schemas.microsoft.com/office/drawing/2014/main" id="{456174F4-E062-E94C-A8E8-B1CBD0F90AA9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242">
              <a:extLst>
                <a:ext uri="{FF2B5EF4-FFF2-40B4-BE49-F238E27FC236}">
                  <a16:creationId xmlns:a16="http://schemas.microsoft.com/office/drawing/2014/main" id="{F007B42E-CB56-ED43-B249-CB677E3702D9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Shape 1226">
            <a:extLst>
              <a:ext uri="{FF2B5EF4-FFF2-40B4-BE49-F238E27FC236}">
                <a16:creationId xmlns:a16="http://schemas.microsoft.com/office/drawing/2014/main" id="{A791A18B-AB28-6A45-BBE6-75EEB94CEA54}"/>
              </a:ext>
            </a:extLst>
          </p:cNvPr>
          <p:cNvGrpSpPr/>
          <p:nvPr/>
        </p:nvGrpSpPr>
        <p:grpSpPr>
          <a:xfrm rot="20417437">
            <a:off x="5796383" y="2869875"/>
            <a:ext cx="1062279" cy="775235"/>
            <a:chOff x="2599525" y="3688600"/>
            <a:chExt cx="428675" cy="351950"/>
          </a:xfrm>
        </p:grpSpPr>
        <p:sp>
          <p:nvSpPr>
            <p:cNvPr id="21" name="Shape 1227">
              <a:extLst>
                <a:ext uri="{FF2B5EF4-FFF2-40B4-BE49-F238E27FC236}">
                  <a16:creationId xmlns:a16="http://schemas.microsoft.com/office/drawing/2014/main" id="{C0395E9F-6749-204F-BBF1-A19DFA81F7C4}"/>
                </a:ext>
              </a:extLst>
            </p:cNvPr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228">
              <a:extLst>
                <a:ext uri="{FF2B5EF4-FFF2-40B4-BE49-F238E27FC236}">
                  <a16:creationId xmlns:a16="http://schemas.microsoft.com/office/drawing/2014/main" id="{3B70AD4F-FF5B-5442-837E-8BE3165B6584}"/>
                </a:ext>
              </a:extLst>
            </p:cNvPr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1229">
              <a:extLst>
                <a:ext uri="{FF2B5EF4-FFF2-40B4-BE49-F238E27FC236}">
                  <a16:creationId xmlns:a16="http://schemas.microsoft.com/office/drawing/2014/main" id="{CA973289-19DD-BA45-B360-E954C4C59C3A}"/>
                </a:ext>
              </a:extLst>
            </p:cNvPr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1434">
            <a:extLst>
              <a:ext uri="{FF2B5EF4-FFF2-40B4-BE49-F238E27FC236}">
                <a16:creationId xmlns:a16="http://schemas.microsoft.com/office/drawing/2014/main" id="{CDE17E47-05B9-8F40-9D37-474588FF4A28}"/>
              </a:ext>
            </a:extLst>
          </p:cNvPr>
          <p:cNvGrpSpPr/>
          <p:nvPr/>
        </p:nvGrpSpPr>
        <p:grpSpPr>
          <a:xfrm>
            <a:off x="4767074" y="1148098"/>
            <a:ext cx="1360984" cy="1349691"/>
            <a:chOff x="6643075" y="4309650"/>
            <a:chExt cx="407950" cy="456675"/>
          </a:xfrm>
        </p:grpSpPr>
        <p:sp>
          <p:nvSpPr>
            <p:cNvPr id="25" name="Shape 1435">
              <a:extLst>
                <a:ext uri="{FF2B5EF4-FFF2-40B4-BE49-F238E27FC236}">
                  <a16:creationId xmlns:a16="http://schemas.microsoft.com/office/drawing/2014/main" id="{BFAC8E0D-84C8-ED43-A352-25E82B68DCF1}"/>
                </a:ext>
              </a:extLst>
            </p:cNvPr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1436">
              <a:extLst>
                <a:ext uri="{FF2B5EF4-FFF2-40B4-BE49-F238E27FC236}">
                  <a16:creationId xmlns:a16="http://schemas.microsoft.com/office/drawing/2014/main" id="{B5AD7583-7854-3943-8C32-C01609279C3F}"/>
                </a:ext>
              </a:extLst>
            </p:cNvPr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1437">
              <a:extLst>
                <a:ext uri="{FF2B5EF4-FFF2-40B4-BE49-F238E27FC236}">
                  <a16:creationId xmlns:a16="http://schemas.microsoft.com/office/drawing/2014/main" id="{7AB615D8-E5F3-B043-964B-C2FD429FD2C8}"/>
                </a:ext>
              </a:extLst>
            </p:cNvPr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1438">
              <a:extLst>
                <a:ext uri="{FF2B5EF4-FFF2-40B4-BE49-F238E27FC236}">
                  <a16:creationId xmlns:a16="http://schemas.microsoft.com/office/drawing/2014/main" id="{83DE8338-BDFE-CB4D-A762-B3DBA4FDC36C}"/>
                </a:ext>
              </a:extLst>
            </p:cNvPr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1439">
              <a:extLst>
                <a:ext uri="{FF2B5EF4-FFF2-40B4-BE49-F238E27FC236}">
                  <a16:creationId xmlns:a16="http://schemas.microsoft.com/office/drawing/2014/main" id="{B87DB21C-2262-1545-AFDE-ABCB4D432F33}"/>
                </a:ext>
              </a:extLst>
            </p:cNvPr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1440">
              <a:extLst>
                <a:ext uri="{FF2B5EF4-FFF2-40B4-BE49-F238E27FC236}">
                  <a16:creationId xmlns:a16="http://schemas.microsoft.com/office/drawing/2014/main" id="{35235673-7FB7-3A4E-9075-E595DC92C2B3}"/>
                </a:ext>
              </a:extLst>
            </p:cNvPr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1441">
              <a:extLst>
                <a:ext uri="{FF2B5EF4-FFF2-40B4-BE49-F238E27FC236}">
                  <a16:creationId xmlns:a16="http://schemas.microsoft.com/office/drawing/2014/main" id="{723AABB7-7815-3744-9ECA-F454712A90F5}"/>
                </a:ext>
              </a:extLst>
            </p:cNvPr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1442">
              <a:extLst>
                <a:ext uri="{FF2B5EF4-FFF2-40B4-BE49-F238E27FC236}">
                  <a16:creationId xmlns:a16="http://schemas.microsoft.com/office/drawing/2014/main" id="{598A6CB0-5668-D546-B65B-6C95261EE80C}"/>
                </a:ext>
              </a:extLst>
            </p:cNvPr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1443">
              <a:extLst>
                <a:ext uri="{FF2B5EF4-FFF2-40B4-BE49-F238E27FC236}">
                  <a16:creationId xmlns:a16="http://schemas.microsoft.com/office/drawing/2014/main" id="{A411F378-BEDB-D342-B06F-53AD68958AEF}"/>
                </a:ext>
              </a:extLst>
            </p:cNvPr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10280</TotalTime>
  <Words>255</Words>
  <Application>Microsoft Macintosh PowerPoint</Application>
  <PresentationFormat>On-screen Show (16:9)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Titillium Web ExtraLight</vt:lpstr>
      <vt:lpstr>Arial</vt:lpstr>
      <vt:lpstr>Titillium Web</vt:lpstr>
      <vt:lpstr>Century Gothic</vt:lpstr>
      <vt:lpstr>Thaliard template</vt:lpstr>
      <vt:lpstr>Ruse Cruise Stocks</vt:lpstr>
      <vt:lpstr>PowerPoint Presentation</vt:lpstr>
      <vt:lpstr>PowerPoint Presentation</vt:lpstr>
      <vt:lpstr>PowerPoint Presentation</vt:lpstr>
      <vt:lpstr>PowerPoint Presentation</vt:lpstr>
      <vt:lpstr>Technical Overview</vt:lpstr>
      <vt:lpstr>Sprint Overview</vt:lpstr>
      <vt:lpstr>DEMO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Ruse Cruise Stocks</dc:title>
  <cp:lastModifiedBy>Caroline Cox</cp:lastModifiedBy>
  <cp:revision>13</cp:revision>
  <dcterms:modified xsi:type="dcterms:W3CDTF">2018-03-29T17:50:04Z</dcterms:modified>
</cp:coreProperties>
</file>