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65" r:id="rId4"/>
    <p:sldId id="258" r:id="rId5"/>
    <p:sldId id="260" r:id="rId6"/>
    <p:sldId id="259" r:id="rId7"/>
    <p:sldId id="261" r:id="rId8"/>
    <p:sldId id="262" r:id="rId9"/>
    <p:sldId id="279" r:id="rId10"/>
    <p:sldId id="264" r:id="rId11"/>
    <p:sldId id="285" r:id="rId12"/>
    <p:sldId id="263" r:id="rId13"/>
    <p:sldId id="266" r:id="rId14"/>
    <p:sldId id="268" r:id="rId15"/>
    <p:sldId id="269" r:id="rId16"/>
    <p:sldId id="270" r:id="rId17"/>
    <p:sldId id="271" r:id="rId18"/>
    <p:sldId id="272" r:id="rId19"/>
    <p:sldId id="273" r:id="rId20"/>
    <p:sldId id="274" r:id="rId21"/>
    <p:sldId id="275" r:id="rId22"/>
    <p:sldId id="276" r:id="rId23"/>
    <p:sldId id="280" r:id="rId24"/>
    <p:sldId id="281" r:id="rId25"/>
    <p:sldId id="284" r:id="rId26"/>
    <p:sldId id="277" r:id="rId27"/>
    <p:sldId id="278" r:id="rId28"/>
    <p:sldId id="288" r:id="rId29"/>
    <p:sldId id="282" r:id="rId30"/>
    <p:sldId id="283"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88" autoAdjust="0"/>
    <p:restoredTop sz="94660"/>
  </p:normalViewPr>
  <p:slideViewPr>
    <p:cSldViewPr snapToGrid="0">
      <p:cViewPr>
        <p:scale>
          <a:sx n="71" d="100"/>
          <a:sy n="71" d="100"/>
        </p:scale>
        <p:origin x="26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smtClean="0"/>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rot="20460106">
            <a:off x="-36165" y="858648"/>
            <a:ext cx="7197726" cy="2421464"/>
          </a:xfrm>
        </p:spPr>
        <p:txBody>
          <a:bodyPr/>
          <a:lstStyle/>
          <a:p>
            <a:r>
              <a:rPr lang="es-CO" dirty="0" smtClean="0"/>
              <a:t>Análisis y desarrollo de sistemas </a:t>
            </a:r>
            <a:endParaRPr lang="es-CO" dirty="0"/>
          </a:p>
        </p:txBody>
      </p:sp>
      <p:sp>
        <p:nvSpPr>
          <p:cNvPr id="3" name="Subtítulo 2"/>
          <p:cNvSpPr>
            <a:spLocks noGrp="1"/>
          </p:cNvSpPr>
          <p:nvPr>
            <p:ph type="subTitle" idx="1"/>
          </p:nvPr>
        </p:nvSpPr>
        <p:spPr>
          <a:xfrm>
            <a:off x="444284" y="4478435"/>
            <a:ext cx="7197726" cy="1405467"/>
          </a:xfrm>
        </p:spPr>
        <p:txBody>
          <a:bodyPr>
            <a:normAutofit/>
          </a:bodyPr>
          <a:lstStyle/>
          <a:p>
            <a:r>
              <a:rPr lang="es-CO" sz="2800" dirty="0" smtClean="0"/>
              <a:t>CENTRO DE ELECTRICIDAD, ELECTRONICA Y TELECOMUNICACIONES </a:t>
            </a:r>
            <a:endParaRPr lang="es-CO" sz="28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2010" y="1702633"/>
            <a:ext cx="4198695" cy="3830262"/>
          </a:xfrm>
          <a:prstGeom prst="rect">
            <a:avLst/>
          </a:prstGeom>
        </p:spPr>
      </p:pic>
    </p:spTree>
    <p:extLst>
      <p:ext uri="{BB962C8B-B14F-4D97-AF65-F5344CB8AC3E}">
        <p14:creationId xmlns:p14="http://schemas.microsoft.com/office/powerpoint/2010/main" val="18495672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09601"/>
            <a:ext cx="10131427" cy="1103289"/>
          </a:xfrm>
        </p:spPr>
        <p:txBody>
          <a:bodyPr/>
          <a:lstStyle/>
          <a:p>
            <a:pPr algn="ctr"/>
            <a:r>
              <a:rPr lang="es-CO" dirty="0" smtClean="0"/>
              <a:t>Diagrama </a:t>
            </a:r>
            <a:r>
              <a:rPr lang="es-CO" dirty="0"/>
              <a:t>de proceso </a:t>
            </a:r>
            <a:r>
              <a:rPr lang="es-CO" dirty="0" smtClean="0"/>
              <a:t>BPMN Actual</a:t>
            </a:r>
            <a:endParaRPr lang="es-CO" dirty="0"/>
          </a:p>
        </p:txBody>
      </p:sp>
      <p:pic>
        <p:nvPicPr>
          <p:cNvPr id="3" name="Imagen 2"/>
          <p:cNvPicPr>
            <a:picLocks noChangeAspect="1"/>
          </p:cNvPicPr>
          <p:nvPr/>
        </p:nvPicPr>
        <p:blipFill>
          <a:blip r:embed="rId2"/>
          <a:stretch>
            <a:fillRect/>
          </a:stretch>
        </p:blipFill>
        <p:spPr>
          <a:xfrm>
            <a:off x="1850092" y="2094940"/>
            <a:ext cx="8572500" cy="3448050"/>
          </a:xfrm>
          <a:prstGeom prst="rect">
            <a:avLst/>
          </a:prstGeom>
        </p:spPr>
      </p:pic>
    </p:spTree>
    <p:extLst>
      <p:ext uri="{BB962C8B-B14F-4D97-AF65-F5344CB8AC3E}">
        <p14:creationId xmlns:p14="http://schemas.microsoft.com/office/powerpoint/2010/main" val="2836948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09601"/>
            <a:ext cx="10131427" cy="1103289"/>
          </a:xfrm>
        </p:spPr>
        <p:txBody>
          <a:bodyPr/>
          <a:lstStyle/>
          <a:p>
            <a:pPr algn="ctr"/>
            <a:r>
              <a:rPr lang="es-CO" dirty="0" smtClean="0"/>
              <a:t>Diagrama </a:t>
            </a:r>
            <a:r>
              <a:rPr lang="es-CO" dirty="0"/>
              <a:t>de proceso </a:t>
            </a:r>
            <a:r>
              <a:rPr lang="es-CO" dirty="0" smtClean="0"/>
              <a:t>BPMN Moderno</a:t>
            </a:r>
            <a:endParaRPr lang="es-CO" dirty="0"/>
          </a:p>
        </p:txBody>
      </p:sp>
      <p:pic>
        <p:nvPicPr>
          <p:cNvPr id="3" name="Imagen 2"/>
          <p:cNvPicPr>
            <a:picLocks noChangeAspect="1"/>
          </p:cNvPicPr>
          <p:nvPr/>
        </p:nvPicPr>
        <p:blipFill>
          <a:blip r:embed="rId2"/>
          <a:stretch>
            <a:fillRect/>
          </a:stretch>
        </p:blipFill>
        <p:spPr>
          <a:xfrm>
            <a:off x="2223911" y="1379714"/>
            <a:ext cx="7699022" cy="4933950"/>
          </a:xfrm>
          <a:prstGeom prst="rect">
            <a:avLst/>
          </a:prstGeom>
        </p:spPr>
      </p:pic>
    </p:spTree>
    <p:extLst>
      <p:ext uri="{BB962C8B-B14F-4D97-AF65-F5344CB8AC3E}">
        <p14:creationId xmlns:p14="http://schemas.microsoft.com/office/powerpoint/2010/main" val="1457269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09602"/>
            <a:ext cx="10131427" cy="884348"/>
          </a:xfrm>
        </p:spPr>
        <p:txBody>
          <a:bodyPr/>
          <a:lstStyle/>
          <a:p>
            <a:pPr algn="ctr"/>
            <a:r>
              <a:rPr lang="es-CO" dirty="0"/>
              <a:t>Requerimientos</a:t>
            </a:r>
          </a:p>
        </p:txBody>
      </p:sp>
      <p:sp>
        <p:nvSpPr>
          <p:cNvPr id="5" name="Rectángulo 4"/>
          <p:cNvSpPr/>
          <p:nvPr/>
        </p:nvSpPr>
        <p:spPr>
          <a:xfrm>
            <a:off x="407831" y="1670848"/>
            <a:ext cx="6096000" cy="2923877"/>
          </a:xfrm>
          <a:prstGeom prst="rect">
            <a:avLst/>
          </a:prstGeom>
        </p:spPr>
        <p:txBody>
          <a:bodyPr>
            <a:spAutoFit/>
          </a:bodyPr>
          <a:lstStyle/>
          <a:p>
            <a:endParaRPr lang="es-CO" sz="2000" dirty="0">
              <a:solidFill>
                <a:srgbClr val="000000"/>
              </a:solidFill>
              <a:latin typeface="Arial" panose="020B0604020202020204" pitchFamily="34" charset="0"/>
            </a:endParaRPr>
          </a:p>
          <a:p>
            <a:r>
              <a:rPr lang="es-CO" sz="2000" dirty="0">
                <a:solidFill>
                  <a:srgbClr val="000000"/>
                </a:solidFill>
                <a:latin typeface="Arial" panose="020B0604020202020204" pitchFamily="34" charset="0"/>
              </a:rPr>
              <a:t> </a:t>
            </a:r>
            <a:r>
              <a:rPr lang="es-CO" b="1" dirty="0">
                <a:solidFill>
                  <a:srgbClr val="FFFF00"/>
                </a:solidFill>
                <a:latin typeface="Arial" panose="020B0604020202020204" pitchFamily="34" charset="0"/>
              </a:rPr>
              <a:t>¿ Que es un requerimiento ?</a:t>
            </a:r>
            <a:r>
              <a:rPr lang="es-CO" b="1" dirty="0">
                <a:latin typeface="Arial" panose="020B0604020202020204" pitchFamily="34" charset="0"/>
              </a:rPr>
              <a:t> </a:t>
            </a:r>
            <a:r>
              <a:rPr lang="es-CO" dirty="0">
                <a:latin typeface="Arial" panose="020B0604020202020204" pitchFamily="34" charset="0"/>
              </a:rPr>
              <a:t>un requerimiento en el desarrollo de Software se visualiza como una declaración abstracta de alto nivel de un servicio que debe proveer el sistema o el servicio que debe prestar el Sistema de Información. Por lo general los requerimientos del sistema los establece la persona que va a utilizar el producto. </a:t>
            </a:r>
          </a:p>
          <a:p>
            <a:r>
              <a:rPr lang="es-CO" b="1" dirty="0">
                <a:solidFill>
                  <a:srgbClr val="FFFF00"/>
                </a:solidFill>
                <a:latin typeface="Arial" panose="020B0604020202020204" pitchFamily="34" charset="0"/>
              </a:rPr>
              <a:t>¿ Que es un requerimiento funcional ? </a:t>
            </a:r>
            <a:r>
              <a:rPr lang="es-CO" dirty="0">
                <a:latin typeface="Arial" panose="020B0604020202020204" pitchFamily="34" charset="0"/>
              </a:rPr>
              <a:t>un requerimiento funcional es una opción que debe obligatoriamente cumplir el Sistema d Información. </a:t>
            </a:r>
            <a:endParaRPr lang="es-CO" dirty="0"/>
          </a:p>
        </p:txBody>
      </p:sp>
      <p:pic>
        <p:nvPicPr>
          <p:cNvPr id="3" name="Imagen 2"/>
          <p:cNvPicPr>
            <a:picLocks noChangeAspect="1"/>
          </p:cNvPicPr>
          <p:nvPr/>
        </p:nvPicPr>
        <p:blipFill>
          <a:blip r:embed="rId2"/>
          <a:stretch>
            <a:fillRect/>
          </a:stretch>
        </p:blipFill>
        <p:spPr>
          <a:xfrm>
            <a:off x="6819900" y="1493950"/>
            <a:ext cx="4610100" cy="4924425"/>
          </a:xfrm>
          <a:prstGeom prst="rect">
            <a:avLst/>
          </a:prstGeom>
        </p:spPr>
      </p:pic>
    </p:spTree>
    <p:extLst>
      <p:ext uri="{BB962C8B-B14F-4D97-AF65-F5344CB8AC3E}">
        <p14:creationId xmlns:p14="http://schemas.microsoft.com/office/powerpoint/2010/main" val="1236478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a:xfrm>
            <a:off x="685801" y="609602"/>
            <a:ext cx="10131427" cy="910106"/>
          </a:xfrm>
        </p:spPr>
        <p:txBody>
          <a:bodyPr/>
          <a:lstStyle/>
          <a:p>
            <a:pPr algn="ctr"/>
            <a:r>
              <a:rPr lang="es-CO" dirty="0" smtClean="0"/>
              <a:t>Especificación de Requerimientos</a:t>
            </a:r>
            <a:endParaRPr lang="es-CO" dirty="0"/>
          </a:p>
        </p:txBody>
      </p:sp>
      <p:pic>
        <p:nvPicPr>
          <p:cNvPr id="2" name="Imagen 1"/>
          <p:cNvPicPr>
            <a:picLocks noChangeAspect="1"/>
          </p:cNvPicPr>
          <p:nvPr/>
        </p:nvPicPr>
        <p:blipFill>
          <a:blip r:embed="rId2"/>
          <a:stretch>
            <a:fillRect/>
          </a:stretch>
        </p:blipFill>
        <p:spPr>
          <a:xfrm>
            <a:off x="1651000" y="1714500"/>
            <a:ext cx="7988300" cy="4851400"/>
          </a:xfrm>
          <a:prstGeom prst="rect">
            <a:avLst/>
          </a:prstGeom>
        </p:spPr>
      </p:pic>
    </p:spTree>
    <p:extLst>
      <p:ext uri="{BB962C8B-B14F-4D97-AF65-F5344CB8AC3E}">
        <p14:creationId xmlns:p14="http://schemas.microsoft.com/office/powerpoint/2010/main" val="17551827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93900" y="898525"/>
            <a:ext cx="7975599" cy="4933950"/>
          </a:xfrm>
          <a:prstGeom prst="rect">
            <a:avLst/>
          </a:prstGeom>
        </p:spPr>
      </p:pic>
    </p:spTree>
    <p:extLst>
      <p:ext uri="{BB962C8B-B14F-4D97-AF65-F5344CB8AC3E}">
        <p14:creationId xmlns:p14="http://schemas.microsoft.com/office/powerpoint/2010/main" val="98551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57400" y="584200"/>
            <a:ext cx="7924800" cy="5778500"/>
          </a:xfrm>
          <a:prstGeom prst="rect">
            <a:avLst/>
          </a:prstGeom>
        </p:spPr>
      </p:pic>
    </p:spTree>
    <p:extLst>
      <p:ext uri="{BB962C8B-B14F-4D97-AF65-F5344CB8AC3E}">
        <p14:creationId xmlns:p14="http://schemas.microsoft.com/office/powerpoint/2010/main" val="2644582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625600" y="866775"/>
            <a:ext cx="8547100" cy="5124450"/>
          </a:xfrm>
          <a:prstGeom prst="rect">
            <a:avLst/>
          </a:prstGeom>
        </p:spPr>
      </p:pic>
    </p:spTree>
    <p:extLst>
      <p:ext uri="{BB962C8B-B14F-4D97-AF65-F5344CB8AC3E}">
        <p14:creationId xmlns:p14="http://schemas.microsoft.com/office/powerpoint/2010/main" val="2405760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54200" y="876300"/>
            <a:ext cx="7785100" cy="5372100"/>
          </a:xfrm>
          <a:prstGeom prst="rect">
            <a:avLst/>
          </a:prstGeom>
        </p:spPr>
      </p:pic>
    </p:spTree>
    <p:extLst>
      <p:ext uri="{BB962C8B-B14F-4D97-AF65-F5344CB8AC3E}">
        <p14:creationId xmlns:p14="http://schemas.microsoft.com/office/powerpoint/2010/main" val="2220701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120900" y="546100"/>
            <a:ext cx="7683500" cy="5346700"/>
          </a:xfrm>
          <a:prstGeom prst="rect">
            <a:avLst/>
          </a:prstGeom>
        </p:spPr>
      </p:pic>
    </p:spTree>
    <p:extLst>
      <p:ext uri="{BB962C8B-B14F-4D97-AF65-F5344CB8AC3E}">
        <p14:creationId xmlns:p14="http://schemas.microsoft.com/office/powerpoint/2010/main" val="1393623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209800" y="922337"/>
            <a:ext cx="7467600" cy="5038725"/>
          </a:xfrm>
          <a:prstGeom prst="rect">
            <a:avLst/>
          </a:prstGeom>
        </p:spPr>
      </p:pic>
    </p:spTree>
    <p:extLst>
      <p:ext uri="{BB962C8B-B14F-4D97-AF65-F5344CB8AC3E}">
        <p14:creationId xmlns:p14="http://schemas.microsoft.com/office/powerpoint/2010/main" val="54816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smtClean="0"/>
              <a:t>Proyecto formativo: Inventario de </a:t>
            </a:r>
            <a:r>
              <a:rPr lang="es-CO" dirty="0" smtClean="0"/>
              <a:t>almacén </a:t>
            </a:r>
            <a:br>
              <a:rPr lang="es-CO" dirty="0" smtClean="0"/>
            </a:br>
            <a:r>
              <a:rPr lang="es-CO" dirty="0" smtClean="0"/>
              <a:t>“El ALFA”</a:t>
            </a:r>
            <a:endParaRPr lang="es-CO" dirty="0"/>
          </a:p>
        </p:txBody>
      </p:sp>
      <p:sp>
        <p:nvSpPr>
          <p:cNvPr id="3" name="Marcador de contenido 2"/>
          <p:cNvSpPr>
            <a:spLocks noGrp="1"/>
          </p:cNvSpPr>
          <p:nvPr>
            <p:ph idx="1"/>
          </p:nvPr>
        </p:nvSpPr>
        <p:spPr/>
        <p:txBody>
          <a:bodyPr/>
          <a:lstStyle/>
          <a:p>
            <a:pPr marL="0" indent="0" algn="ctr">
              <a:buNone/>
            </a:pPr>
            <a:r>
              <a:rPr lang="es-CO" sz="2800" dirty="0" smtClean="0"/>
              <a:t>Integrantes: </a:t>
            </a:r>
          </a:p>
          <a:p>
            <a:pPr marL="0" indent="0" algn="ctr">
              <a:buNone/>
            </a:pPr>
            <a:r>
              <a:rPr lang="es-CO" sz="2800" dirty="0" err="1" smtClean="0"/>
              <a:t>Jaider</a:t>
            </a:r>
            <a:r>
              <a:rPr lang="es-CO" sz="2800" dirty="0" smtClean="0"/>
              <a:t> Alexander Valeriano </a:t>
            </a:r>
          </a:p>
          <a:p>
            <a:pPr marL="0" indent="0" algn="ctr">
              <a:buNone/>
            </a:pPr>
            <a:r>
              <a:rPr lang="es-CO" sz="2800" dirty="0" smtClean="0"/>
              <a:t>Camilo </a:t>
            </a:r>
            <a:r>
              <a:rPr lang="es-CO" sz="2800" dirty="0"/>
              <a:t>C</a:t>
            </a:r>
            <a:r>
              <a:rPr lang="es-CO" sz="2800" dirty="0" smtClean="0"/>
              <a:t>ruz </a:t>
            </a:r>
            <a:r>
              <a:rPr lang="es-CO" sz="2800" dirty="0"/>
              <a:t>S</a:t>
            </a:r>
            <a:r>
              <a:rPr lang="es-CO" sz="2800" dirty="0" smtClean="0"/>
              <a:t>oler</a:t>
            </a:r>
          </a:p>
          <a:p>
            <a:pPr marL="0" indent="0" algn="ctr">
              <a:buNone/>
            </a:pPr>
            <a:r>
              <a:rPr lang="es-CO" sz="2800" dirty="0" err="1" smtClean="0"/>
              <a:t>Dylan</a:t>
            </a:r>
            <a:r>
              <a:rPr lang="es-CO" sz="2800" dirty="0" smtClean="0"/>
              <a:t>  Fajardo</a:t>
            </a:r>
          </a:p>
          <a:p>
            <a:pPr marL="0" indent="0" algn="ctr">
              <a:buNone/>
            </a:pPr>
            <a:r>
              <a:rPr lang="es-CO" sz="2800" dirty="0" smtClean="0"/>
              <a:t>Segundo trimestre </a:t>
            </a:r>
          </a:p>
          <a:p>
            <a:pPr marL="0" indent="0" algn="ctr">
              <a:buNone/>
            </a:pPr>
            <a:r>
              <a:rPr lang="es-CO" sz="2800" dirty="0" smtClean="0"/>
              <a:t>Ficha numero: 2067472</a:t>
            </a:r>
          </a:p>
          <a:p>
            <a:pPr marL="0" indent="0">
              <a:buNone/>
            </a:pPr>
            <a:endParaRPr lang="es-CO" dirty="0"/>
          </a:p>
        </p:txBody>
      </p:sp>
    </p:spTree>
    <p:extLst>
      <p:ext uri="{BB962C8B-B14F-4D97-AF65-F5344CB8AC3E}">
        <p14:creationId xmlns:p14="http://schemas.microsoft.com/office/powerpoint/2010/main" val="2601956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82800" y="431800"/>
            <a:ext cx="7975600" cy="5775325"/>
          </a:xfrm>
          <a:prstGeom prst="rect">
            <a:avLst/>
          </a:prstGeom>
        </p:spPr>
      </p:pic>
    </p:spTree>
    <p:extLst>
      <p:ext uri="{BB962C8B-B14F-4D97-AF65-F5344CB8AC3E}">
        <p14:creationId xmlns:p14="http://schemas.microsoft.com/office/powerpoint/2010/main" val="1320267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16100" y="635000"/>
            <a:ext cx="8115299" cy="5562600"/>
          </a:xfrm>
          <a:prstGeom prst="rect">
            <a:avLst/>
          </a:prstGeom>
        </p:spPr>
      </p:pic>
    </p:spTree>
    <p:extLst>
      <p:ext uri="{BB962C8B-B14F-4D97-AF65-F5344CB8AC3E}">
        <p14:creationId xmlns:p14="http://schemas.microsoft.com/office/powerpoint/2010/main" val="3916316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52600" y="660400"/>
            <a:ext cx="8686800" cy="5054600"/>
          </a:xfrm>
          <a:prstGeom prst="rect">
            <a:avLst/>
          </a:prstGeom>
        </p:spPr>
      </p:pic>
    </p:spTree>
    <p:extLst>
      <p:ext uri="{BB962C8B-B14F-4D97-AF65-F5344CB8AC3E}">
        <p14:creationId xmlns:p14="http://schemas.microsoft.com/office/powerpoint/2010/main" val="354209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33438" y="842170"/>
            <a:ext cx="8777362" cy="5190329"/>
          </a:xfrm>
          <a:prstGeom prst="rect">
            <a:avLst/>
          </a:prstGeom>
        </p:spPr>
      </p:pic>
    </p:spTree>
    <p:extLst>
      <p:ext uri="{BB962C8B-B14F-4D97-AF65-F5344CB8AC3E}">
        <p14:creationId xmlns:p14="http://schemas.microsoft.com/office/powerpoint/2010/main" val="183003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968919" y="1001724"/>
            <a:ext cx="8051381" cy="4979975"/>
          </a:xfrm>
          <a:prstGeom prst="rect">
            <a:avLst/>
          </a:prstGeom>
        </p:spPr>
      </p:pic>
    </p:spTree>
    <p:extLst>
      <p:ext uri="{BB962C8B-B14F-4D97-AF65-F5344CB8AC3E}">
        <p14:creationId xmlns:p14="http://schemas.microsoft.com/office/powerpoint/2010/main" val="343322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203201"/>
            <a:ext cx="10131427" cy="673100"/>
          </a:xfrm>
        </p:spPr>
        <p:txBody>
          <a:bodyPr/>
          <a:lstStyle/>
          <a:p>
            <a:pPr algn="ctr"/>
            <a:r>
              <a:rPr lang="es-CO" dirty="0" smtClean="0"/>
              <a:t>Requerimientos No Funcionales</a:t>
            </a:r>
            <a:endParaRPr lang="es-CO" dirty="0"/>
          </a:p>
        </p:txBody>
      </p:sp>
      <p:pic>
        <p:nvPicPr>
          <p:cNvPr id="6" name="Imagen 5"/>
          <p:cNvPicPr>
            <a:picLocks noChangeAspect="1"/>
          </p:cNvPicPr>
          <p:nvPr/>
        </p:nvPicPr>
        <p:blipFill>
          <a:blip r:embed="rId2"/>
          <a:stretch>
            <a:fillRect/>
          </a:stretch>
        </p:blipFill>
        <p:spPr>
          <a:xfrm>
            <a:off x="1841500" y="976312"/>
            <a:ext cx="8089900" cy="5678488"/>
          </a:xfrm>
          <a:prstGeom prst="rect">
            <a:avLst/>
          </a:prstGeom>
        </p:spPr>
      </p:pic>
    </p:spTree>
    <p:extLst>
      <p:ext uri="{BB962C8B-B14F-4D97-AF65-F5344CB8AC3E}">
        <p14:creationId xmlns:p14="http://schemas.microsoft.com/office/powerpoint/2010/main" val="1143094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1287" y="203201"/>
            <a:ext cx="10131427" cy="507999"/>
          </a:xfrm>
        </p:spPr>
        <p:txBody>
          <a:bodyPr>
            <a:normAutofit fontScale="90000"/>
          </a:bodyPr>
          <a:lstStyle/>
          <a:p>
            <a:pPr algn="ctr"/>
            <a:r>
              <a:rPr lang="es-CO" dirty="0" smtClean="0"/>
              <a:t>Historias de Usuario</a:t>
            </a:r>
            <a:endParaRPr lang="es-CO" dirty="0"/>
          </a:p>
        </p:txBody>
      </p:sp>
      <p:pic>
        <p:nvPicPr>
          <p:cNvPr id="3" name="Imagen 2"/>
          <p:cNvPicPr>
            <a:picLocks noChangeAspect="1"/>
          </p:cNvPicPr>
          <p:nvPr/>
        </p:nvPicPr>
        <p:blipFill>
          <a:blip r:embed="rId2"/>
          <a:stretch>
            <a:fillRect/>
          </a:stretch>
        </p:blipFill>
        <p:spPr>
          <a:xfrm>
            <a:off x="2663600" y="711200"/>
            <a:ext cx="6146800" cy="5924550"/>
          </a:xfrm>
          <a:prstGeom prst="rect">
            <a:avLst/>
          </a:prstGeom>
        </p:spPr>
      </p:pic>
    </p:spTree>
    <p:extLst>
      <p:ext uri="{BB962C8B-B14F-4D97-AF65-F5344CB8AC3E}">
        <p14:creationId xmlns:p14="http://schemas.microsoft.com/office/powerpoint/2010/main" val="2944534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43100" y="812800"/>
            <a:ext cx="7378700" cy="5638800"/>
          </a:xfrm>
          <a:prstGeom prst="rect">
            <a:avLst/>
          </a:prstGeom>
        </p:spPr>
      </p:pic>
    </p:spTree>
    <p:extLst>
      <p:ext uri="{BB962C8B-B14F-4D97-AF65-F5344CB8AC3E}">
        <p14:creationId xmlns:p14="http://schemas.microsoft.com/office/powerpoint/2010/main" val="3498387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4035972" y="735724"/>
            <a:ext cx="3563007" cy="369332"/>
          </a:xfrm>
          <a:prstGeom prst="rect">
            <a:avLst/>
          </a:prstGeom>
          <a:noFill/>
        </p:spPr>
        <p:txBody>
          <a:bodyPr wrap="square" rtlCol="0">
            <a:spAutoFit/>
          </a:bodyPr>
          <a:lstStyle/>
          <a:p>
            <a:pPr algn="ctr"/>
            <a:r>
              <a:rPr lang="es-CO" dirty="0" smtClean="0"/>
              <a:t>Diagrama caso de uso</a:t>
            </a:r>
            <a:endParaRPr lang="es-CO" dirty="0"/>
          </a:p>
        </p:txBody>
      </p:sp>
      <p:pic>
        <p:nvPicPr>
          <p:cNvPr id="4" name="Imagen 3"/>
          <p:cNvPicPr>
            <a:picLocks noChangeAspect="1"/>
          </p:cNvPicPr>
          <p:nvPr/>
        </p:nvPicPr>
        <p:blipFill>
          <a:blip r:embed="rId2"/>
          <a:stretch>
            <a:fillRect/>
          </a:stretch>
        </p:blipFill>
        <p:spPr>
          <a:xfrm>
            <a:off x="1451764" y="1343314"/>
            <a:ext cx="9763358" cy="5030592"/>
          </a:xfrm>
          <a:prstGeom prst="rect">
            <a:avLst/>
          </a:prstGeom>
        </p:spPr>
      </p:pic>
    </p:spTree>
    <p:extLst>
      <p:ext uri="{BB962C8B-B14F-4D97-AF65-F5344CB8AC3E}">
        <p14:creationId xmlns:p14="http://schemas.microsoft.com/office/powerpoint/2010/main" val="3403541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784600" y="342900"/>
            <a:ext cx="4432300" cy="369332"/>
          </a:xfrm>
          <a:prstGeom prst="rect">
            <a:avLst/>
          </a:prstGeom>
          <a:noFill/>
        </p:spPr>
        <p:txBody>
          <a:bodyPr wrap="square" rtlCol="0">
            <a:spAutoFit/>
          </a:bodyPr>
          <a:lstStyle/>
          <a:p>
            <a:r>
              <a:rPr lang="es-CO" dirty="0" smtClean="0"/>
              <a:t> Especificación casos de uso</a:t>
            </a:r>
            <a:endParaRPr lang="es-CO" dirty="0"/>
          </a:p>
        </p:txBody>
      </p:sp>
      <p:pic>
        <p:nvPicPr>
          <p:cNvPr id="5" name="Imagen 4"/>
          <p:cNvPicPr>
            <a:picLocks noChangeAspect="1"/>
          </p:cNvPicPr>
          <p:nvPr/>
        </p:nvPicPr>
        <p:blipFill>
          <a:blip r:embed="rId2"/>
          <a:stretch>
            <a:fillRect/>
          </a:stretch>
        </p:blipFill>
        <p:spPr>
          <a:xfrm>
            <a:off x="2645979" y="983867"/>
            <a:ext cx="6057899" cy="4848225"/>
          </a:xfrm>
          <a:prstGeom prst="rect">
            <a:avLst/>
          </a:prstGeom>
        </p:spPr>
      </p:pic>
    </p:spTree>
    <p:extLst>
      <p:ext uri="{BB962C8B-B14F-4D97-AF65-F5344CB8AC3E}">
        <p14:creationId xmlns:p14="http://schemas.microsoft.com/office/powerpoint/2010/main" val="625887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dirty="0"/>
              <a:t>C</a:t>
            </a:r>
            <a:r>
              <a:rPr lang="es-CO" dirty="0" smtClean="0"/>
              <a:t>oncepto de Inventario</a:t>
            </a:r>
            <a:endParaRPr lang="es-CO" dirty="0"/>
          </a:p>
        </p:txBody>
      </p:sp>
      <p:pic>
        <p:nvPicPr>
          <p:cNvPr id="4" name="Marcador de contenido 3"/>
          <p:cNvPicPr>
            <a:picLocks noGrp="1" noChangeAspect="1"/>
          </p:cNvPicPr>
          <p:nvPr>
            <p:ph idx="1"/>
          </p:nvPr>
        </p:nvPicPr>
        <p:blipFill>
          <a:blip r:embed="rId2"/>
          <a:stretch>
            <a:fillRect/>
          </a:stretch>
        </p:blipFill>
        <p:spPr>
          <a:xfrm>
            <a:off x="3320944" y="2141538"/>
            <a:ext cx="4861136" cy="3649662"/>
          </a:xfrm>
          <a:prstGeom prst="rect">
            <a:avLst/>
          </a:prstGeom>
        </p:spPr>
      </p:pic>
    </p:spTree>
    <p:extLst>
      <p:ext uri="{BB962C8B-B14F-4D97-AF65-F5344CB8AC3E}">
        <p14:creationId xmlns:p14="http://schemas.microsoft.com/office/powerpoint/2010/main" val="877177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670300" y="419100"/>
            <a:ext cx="5245100" cy="5892800"/>
          </a:xfrm>
          <a:prstGeom prst="rect">
            <a:avLst/>
          </a:prstGeom>
        </p:spPr>
      </p:pic>
    </p:spTree>
    <p:extLst>
      <p:ext uri="{BB962C8B-B14F-4D97-AF65-F5344CB8AC3E}">
        <p14:creationId xmlns:p14="http://schemas.microsoft.com/office/powerpoint/2010/main" val="3391945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963917" y="876300"/>
            <a:ext cx="5738649" cy="5105400"/>
          </a:xfrm>
          <a:prstGeom prst="rect">
            <a:avLst/>
          </a:prstGeom>
        </p:spPr>
      </p:pic>
    </p:spTree>
    <p:extLst>
      <p:ext uri="{BB962C8B-B14F-4D97-AF65-F5344CB8AC3E}">
        <p14:creationId xmlns:p14="http://schemas.microsoft.com/office/powerpoint/2010/main" val="871134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2823882" y="2138083"/>
            <a:ext cx="8256495" cy="1569660"/>
          </a:xfrm>
          <a:prstGeom prst="rect">
            <a:avLst/>
          </a:prstGeom>
          <a:noFill/>
        </p:spPr>
        <p:txBody>
          <a:bodyPr wrap="square" rtlCol="0">
            <a:spAutoFit/>
          </a:bodyPr>
          <a:lstStyle/>
          <a:p>
            <a:r>
              <a:rPr lang="es-CO" sz="9600" b="1" dirty="0" smtClean="0">
                <a:latin typeface="Algerian" panose="04020705040A02060702" pitchFamily="82" charset="0"/>
              </a:rPr>
              <a:t>GRACIAS</a:t>
            </a:r>
            <a:endParaRPr lang="es-CO" sz="9600" b="1" dirty="0">
              <a:latin typeface="Algerian" panose="04020705040A02060702" pitchFamily="82" charset="0"/>
            </a:endParaRPr>
          </a:p>
        </p:txBody>
      </p:sp>
    </p:spTree>
    <p:extLst>
      <p:ext uri="{BB962C8B-B14F-4D97-AF65-F5344CB8AC3E}">
        <p14:creationId xmlns:p14="http://schemas.microsoft.com/office/powerpoint/2010/main" val="182346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315134"/>
            <a:ext cx="10131427" cy="1141707"/>
          </a:xfrm>
        </p:spPr>
        <p:txBody>
          <a:bodyPr>
            <a:normAutofit/>
          </a:bodyPr>
          <a:lstStyle/>
          <a:p>
            <a:pPr algn="ctr"/>
            <a:r>
              <a:rPr lang="es-CO" sz="4800" dirty="0" smtClean="0"/>
              <a:t>Objetivo general</a:t>
            </a:r>
            <a:endParaRPr lang="es-CO" sz="4800" dirty="0"/>
          </a:p>
        </p:txBody>
      </p:sp>
      <p:sp>
        <p:nvSpPr>
          <p:cNvPr id="3" name="Marcador de texto 2"/>
          <p:cNvSpPr>
            <a:spLocks noGrp="1"/>
          </p:cNvSpPr>
          <p:nvPr>
            <p:ph type="body" idx="1"/>
          </p:nvPr>
        </p:nvSpPr>
        <p:spPr>
          <a:xfrm>
            <a:off x="685800" y="1084881"/>
            <a:ext cx="10131428" cy="3760922"/>
          </a:xfrm>
        </p:spPr>
        <p:txBody>
          <a:bodyPr>
            <a:normAutofit/>
          </a:bodyPr>
          <a:lstStyle/>
          <a:p>
            <a:endParaRPr lang="es-CO" dirty="0" smtClean="0"/>
          </a:p>
          <a:p>
            <a:endParaRPr lang="es-CO" sz="3600" dirty="0"/>
          </a:p>
          <a:p>
            <a:r>
              <a:rPr lang="es-CO" sz="3600" dirty="0" smtClean="0"/>
              <a:t>Objetivo general: Desarrollar un programa que permita facilitar la creación de un inventario para los productos </a:t>
            </a:r>
            <a:r>
              <a:rPr lang="es-CO" sz="3600" dirty="0" smtClean="0"/>
              <a:t>o </a:t>
            </a:r>
            <a:r>
              <a:rPr lang="es-CO" sz="3600" dirty="0" smtClean="0"/>
              <a:t>materiales que ingresen al </a:t>
            </a:r>
            <a:r>
              <a:rPr lang="es-CO" sz="3600" dirty="0" smtClean="0"/>
              <a:t>almacén “.El ALFA”.</a:t>
            </a:r>
            <a:endParaRPr lang="es-CO" dirty="0"/>
          </a:p>
          <a:p>
            <a:endParaRPr lang="es-CO" dirty="0" smtClean="0"/>
          </a:p>
          <a:p>
            <a:endParaRPr lang="es-CO" dirty="0"/>
          </a:p>
          <a:p>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349" y="3812583"/>
            <a:ext cx="4524375" cy="2898184"/>
          </a:xfrm>
          <a:prstGeom prst="rect">
            <a:avLst/>
          </a:prstGeom>
        </p:spPr>
      </p:pic>
    </p:spTree>
    <p:extLst>
      <p:ext uri="{BB962C8B-B14F-4D97-AF65-F5344CB8AC3E}">
        <p14:creationId xmlns:p14="http://schemas.microsoft.com/office/powerpoint/2010/main" val="3711207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315134"/>
            <a:ext cx="10131427" cy="1141707"/>
          </a:xfrm>
        </p:spPr>
        <p:txBody>
          <a:bodyPr/>
          <a:lstStyle/>
          <a:p>
            <a:pPr algn="ctr"/>
            <a:r>
              <a:rPr lang="es-CO" dirty="0" smtClean="0"/>
              <a:t>Objetivos</a:t>
            </a:r>
            <a:endParaRPr lang="es-CO" dirty="0"/>
          </a:p>
        </p:txBody>
      </p:sp>
      <p:sp>
        <p:nvSpPr>
          <p:cNvPr id="3" name="Marcador de texto 2"/>
          <p:cNvSpPr>
            <a:spLocks noGrp="1"/>
          </p:cNvSpPr>
          <p:nvPr>
            <p:ph type="body" idx="1"/>
          </p:nvPr>
        </p:nvSpPr>
        <p:spPr>
          <a:xfrm>
            <a:off x="685800" y="1301858"/>
            <a:ext cx="10131428" cy="3760922"/>
          </a:xfrm>
        </p:spPr>
        <p:txBody>
          <a:bodyPr>
            <a:normAutofit fontScale="85000" lnSpcReduction="20000"/>
          </a:bodyPr>
          <a:lstStyle/>
          <a:p>
            <a:endParaRPr lang="es-CO" dirty="0" smtClean="0"/>
          </a:p>
          <a:p>
            <a:endParaRPr lang="es-CO" dirty="0"/>
          </a:p>
          <a:p>
            <a:r>
              <a:rPr lang="es-CO" sz="3000" dirty="0" smtClean="0"/>
              <a:t>Objetivos específicos: </a:t>
            </a:r>
          </a:p>
          <a:p>
            <a:pPr marL="457200" indent="-457200">
              <a:buAutoNum type="arabicParenR"/>
            </a:pPr>
            <a:r>
              <a:rPr lang="es-CO" sz="3000" dirty="0" smtClean="0"/>
              <a:t>Diseñar un sistema de acuerdo a las necesidades del </a:t>
            </a:r>
            <a:r>
              <a:rPr lang="es-CO" sz="3000" dirty="0" smtClean="0"/>
              <a:t>almacén El ALFA </a:t>
            </a:r>
            <a:r>
              <a:rPr lang="es-CO" sz="3000" dirty="0" smtClean="0"/>
              <a:t>por medio de evaluación continua de </a:t>
            </a:r>
            <a:r>
              <a:rPr lang="es-CO" sz="3000" dirty="0" smtClean="0"/>
              <a:t>los requerimientos </a:t>
            </a:r>
            <a:r>
              <a:rPr lang="es-CO" sz="3000" dirty="0" smtClean="0"/>
              <a:t>implementados para su </a:t>
            </a:r>
            <a:r>
              <a:rPr lang="es-CO" sz="3000" dirty="0" smtClean="0"/>
              <a:t>diseño. </a:t>
            </a:r>
            <a:endParaRPr lang="es-CO" sz="3000" dirty="0" smtClean="0"/>
          </a:p>
          <a:p>
            <a:pPr marL="457200" indent="-457200">
              <a:buAutoNum type="arabicParenR"/>
            </a:pPr>
            <a:r>
              <a:rPr lang="es-CO" sz="3000" dirty="0"/>
              <a:t>C</a:t>
            </a:r>
            <a:r>
              <a:rPr lang="es-CO" sz="3000" dirty="0" smtClean="0"/>
              <a:t>rear </a:t>
            </a:r>
            <a:r>
              <a:rPr lang="es-CO" sz="3000" dirty="0" smtClean="0"/>
              <a:t>un software por el cual el </a:t>
            </a:r>
            <a:r>
              <a:rPr lang="es-CO" sz="3000" dirty="0" smtClean="0"/>
              <a:t>almacén El ALFA pueda ver  </a:t>
            </a:r>
            <a:r>
              <a:rPr lang="es-CO" sz="3000" dirty="0" smtClean="0"/>
              <a:t>de forma detallada, ordenada y valorada </a:t>
            </a:r>
            <a:r>
              <a:rPr lang="es-CO" sz="3000" dirty="0" smtClean="0"/>
              <a:t>los productos o materiales</a:t>
            </a:r>
            <a:r>
              <a:rPr lang="es-CO" sz="3000" dirty="0" smtClean="0"/>
              <a:t> que </a:t>
            </a:r>
            <a:r>
              <a:rPr lang="es-CO" sz="3000" dirty="0" smtClean="0"/>
              <a:t>se encuentran en bodega, con su respectiva descripción de cantidad unitaria disponible </a:t>
            </a:r>
            <a:r>
              <a:rPr lang="es-CO" sz="3000" dirty="0" smtClean="0"/>
              <a:t> </a:t>
            </a:r>
            <a:r>
              <a:rPr lang="es-CO" sz="3000" dirty="0" smtClean="0"/>
              <a:t>y </a:t>
            </a:r>
            <a:r>
              <a:rPr lang="es-CO" sz="3000" dirty="0" smtClean="0"/>
              <a:t>las entradas o  salidas que se generen.</a:t>
            </a:r>
            <a:endParaRPr lang="es-CO" sz="3000" dirty="0" smtClean="0"/>
          </a:p>
          <a:p>
            <a:endParaRPr lang="es-CO" dirty="0"/>
          </a:p>
          <a:p>
            <a:endParaRPr lang="es-CO" dirty="0" smtClean="0"/>
          </a:p>
          <a:p>
            <a:endParaRPr lang="es-CO" dirty="0"/>
          </a:p>
          <a:p>
            <a:endParaRPr lang="es-CO" dirty="0"/>
          </a:p>
        </p:txBody>
      </p:sp>
    </p:spTree>
    <p:extLst>
      <p:ext uri="{BB962C8B-B14F-4D97-AF65-F5344CB8AC3E}">
        <p14:creationId xmlns:p14="http://schemas.microsoft.com/office/powerpoint/2010/main" val="943984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1" y="609601"/>
            <a:ext cx="10131427" cy="893735"/>
          </a:xfrm>
        </p:spPr>
        <p:txBody>
          <a:bodyPr/>
          <a:lstStyle/>
          <a:p>
            <a:pPr algn="ctr"/>
            <a:r>
              <a:rPr lang="es-CO" dirty="0" smtClean="0"/>
              <a:t>Justificación </a:t>
            </a:r>
            <a:endParaRPr lang="es-CO" dirty="0"/>
          </a:p>
        </p:txBody>
      </p:sp>
      <p:sp>
        <p:nvSpPr>
          <p:cNvPr id="3" name="Marcador de texto 2"/>
          <p:cNvSpPr>
            <a:spLocks noGrp="1"/>
          </p:cNvSpPr>
          <p:nvPr>
            <p:ph type="body" idx="1"/>
          </p:nvPr>
        </p:nvSpPr>
        <p:spPr>
          <a:xfrm>
            <a:off x="685801" y="792997"/>
            <a:ext cx="10131428" cy="3962400"/>
          </a:xfrm>
        </p:spPr>
        <p:txBody>
          <a:bodyPr/>
          <a:lstStyle/>
          <a:p>
            <a:r>
              <a:rPr lang="es-CO" dirty="0" smtClean="0"/>
              <a:t> </a:t>
            </a:r>
            <a:r>
              <a:rPr lang="es-CO" dirty="0"/>
              <a:t>Q</a:t>
            </a:r>
            <a:r>
              <a:rPr lang="es-CO" dirty="0" smtClean="0"/>
              <a:t>ueremos </a:t>
            </a:r>
            <a:r>
              <a:rPr lang="es-CO" dirty="0" smtClean="0"/>
              <a:t>crear un sistema por el cual </a:t>
            </a:r>
            <a:r>
              <a:rPr lang="es-CO" dirty="0" smtClean="0"/>
              <a:t>el </a:t>
            </a:r>
            <a:r>
              <a:rPr lang="es-CO" dirty="0" smtClean="0"/>
              <a:t>almacén  “ El ALFA” pueda </a:t>
            </a:r>
            <a:r>
              <a:rPr lang="es-CO" dirty="0" smtClean="0"/>
              <a:t>tener una mejor evaluación </a:t>
            </a:r>
            <a:r>
              <a:rPr lang="es-CO" dirty="0" smtClean="0"/>
              <a:t>  de las </a:t>
            </a:r>
            <a:r>
              <a:rPr lang="es-CO" dirty="0"/>
              <a:t>unidades </a:t>
            </a:r>
            <a:r>
              <a:rPr lang="es-CO" dirty="0" smtClean="0"/>
              <a:t>disponibles  de cada producto </a:t>
            </a:r>
            <a:r>
              <a:rPr lang="es-CO" dirty="0"/>
              <a:t>o </a:t>
            </a:r>
            <a:r>
              <a:rPr lang="es-CO" dirty="0" smtClean="0"/>
              <a:t>material que se encuentre en bodega,</a:t>
            </a:r>
            <a:r>
              <a:rPr lang="es-CO" dirty="0" smtClean="0"/>
              <a:t> </a:t>
            </a:r>
            <a:r>
              <a:rPr lang="es-CO" dirty="0" smtClean="0"/>
              <a:t>brindarle </a:t>
            </a:r>
            <a:r>
              <a:rPr lang="es-CO" dirty="0" smtClean="0"/>
              <a:t>mejor  facilidad </a:t>
            </a:r>
            <a:r>
              <a:rPr lang="es-CO" dirty="0" smtClean="0"/>
              <a:t>de </a:t>
            </a:r>
            <a:r>
              <a:rPr lang="es-CO" dirty="0" smtClean="0"/>
              <a:t>registro </a:t>
            </a:r>
            <a:r>
              <a:rPr lang="es-CO" dirty="0" smtClean="0"/>
              <a:t> y la respectiva  actualización que se genere por salida o entrada de un producto o material, de igual manera  </a:t>
            </a:r>
            <a:r>
              <a:rPr lang="es-CO" dirty="0" smtClean="0"/>
              <a:t>facilitar la ubicación de cada una de las cosas que ingresen al establecimiento. Mediante nuestro sistema de inventario se obtendrá la información real y precisa de los bienes que se encuentran y hacen parte del almacén, así </a:t>
            </a:r>
            <a:r>
              <a:rPr lang="es-CO" dirty="0" smtClean="0"/>
              <a:t>poder  </a:t>
            </a:r>
            <a:r>
              <a:rPr lang="es-CO" dirty="0" smtClean="0"/>
              <a:t>llevar un mejor control o manejo adecuado de ellos con la </a:t>
            </a:r>
            <a:r>
              <a:rPr lang="es-CO" dirty="0" smtClean="0"/>
              <a:t>respectivas entradas </a:t>
            </a:r>
            <a:r>
              <a:rPr lang="es-CO" dirty="0" smtClean="0"/>
              <a:t>y </a:t>
            </a:r>
            <a:r>
              <a:rPr lang="es-CO" dirty="0" smtClean="0"/>
              <a:t>salidas </a:t>
            </a:r>
            <a:r>
              <a:rPr lang="es-CO" dirty="0" smtClean="0"/>
              <a:t>que se registren en </a:t>
            </a:r>
            <a:r>
              <a:rPr lang="es-CO" dirty="0" smtClean="0"/>
              <a:t>el </a:t>
            </a:r>
            <a:r>
              <a:rPr lang="es-CO" dirty="0" smtClean="0"/>
              <a:t>establecimiento.</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942" y="3906381"/>
            <a:ext cx="4059750" cy="2751608"/>
          </a:xfrm>
          <a:prstGeom prst="rect">
            <a:avLst/>
          </a:prstGeom>
        </p:spPr>
      </p:pic>
    </p:spTree>
    <p:extLst>
      <p:ext uri="{BB962C8B-B14F-4D97-AF65-F5344CB8AC3E}">
        <p14:creationId xmlns:p14="http://schemas.microsoft.com/office/powerpoint/2010/main" val="1684100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3901" y="95252"/>
            <a:ext cx="10131427" cy="514348"/>
          </a:xfrm>
        </p:spPr>
        <p:txBody>
          <a:bodyPr>
            <a:normAutofit fontScale="90000"/>
          </a:bodyPr>
          <a:lstStyle/>
          <a:p>
            <a:pPr algn="ctr"/>
            <a:r>
              <a:rPr lang="es-CO" dirty="0" smtClean="0"/>
              <a:t>Necesidades del proyecto </a:t>
            </a:r>
            <a:endParaRPr lang="es-CO" dirty="0"/>
          </a:p>
        </p:txBody>
      </p:sp>
      <p:sp>
        <p:nvSpPr>
          <p:cNvPr id="3" name="Marcador de texto 2"/>
          <p:cNvSpPr>
            <a:spLocks noGrp="1"/>
          </p:cNvSpPr>
          <p:nvPr>
            <p:ph type="body" idx="1"/>
          </p:nvPr>
        </p:nvSpPr>
        <p:spPr>
          <a:xfrm>
            <a:off x="454022" y="971548"/>
            <a:ext cx="10131428" cy="4919422"/>
          </a:xfrm>
        </p:spPr>
        <p:txBody>
          <a:bodyPr>
            <a:noAutofit/>
          </a:bodyPr>
          <a:lstStyle/>
          <a:p>
            <a:r>
              <a:rPr lang="es-CO" sz="1200" dirty="0"/>
              <a:t>N</a:t>
            </a:r>
            <a:r>
              <a:rPr lang="es-CO" sz="1200" dirty="0" smtClean="0"/>
              <a:t>os hemos dado </a:t>
            </a:r>
            <a:r>
              <a:rPr lang="es-CO" sz="1200" dirty="0" smtClean="0"/>
              <a:t>cuenta que en </a:t>
            </a:r>
            <a:r>
              <a:rPr lang="es-CO" sz="1200" dirty="0"/>
              <a:t>la actualidad el </a:t>
            </a:r>
            <a:r>
              <a:rPr lang="es-CO" sz="1200" dirty="0" smtClean="0"/>
              <a:t>almacén “El ALFA” </a:t>
            </a:r>
            <a:r>
              <a:rPr lang="es-CO" sz="1200" dirty="0"/>
              <a:t>que se dedica a la venta de ropa  no usan un sistema </a:t>
            </a:r>
            <a:r>
              <a:rPr lang="es-CO" sz="1200" dirty="0" smtClean="0"/>
              <a:t> de inventario muy factible  y </a:t>
            </a:r>
            <a:r>
              <a:rPr lang="es-CO" sz="1200" dirty="0"/>
              <a:t>su control de inventario es basado en </a:t>
            </a:r>
            <a:r>
              <a:rPr lang="es-CO" sz="1200" dirty="0" smtClean="0"/>
              <a:t>plantillas   estructuradas manualmente, presentando así  los siguientes aspectos :</a:t>
            </a:r>
          </a:p>
          <a:p>
            <a:r>
              <a:rPr lang="es-CO" sz="1200" dirty="0" smtClean="0"/>
              <a:t>1.Cuando se genera una compra de mercancía, solo se procede a la recepción de ella y se archiva el documento entrante, no generando una actualización de la mercancía ya existente.</a:t>
            </a:r>
          </a:p>
          <a:p>
            <a:r>
              <a:rPr lang="es-CO" sz="1200" dirty="0" smtClean="0"/>
              <a:t>2. Cuando se genera una salida o venta, se procede a registrar en una planilla, quedando a criterio la veracidad de la información plasmada en ella, lo que podría diferir de la situación real del local.</a:t>
            </a:r>
          </a:p>
          <a:p>
            <a:r>
              <a:rPr lang="es-CO" sz="1200" dirty="0" smtClean="0"/>
              <a:t>3.Al realizar un pedido, el criterio solo se basa en la inspección visual y momentánea, por lo que ocasionaría un error pues se compraría mercancía ya existente que se encuentra oculta en bodega.</a:t>
            </a:r>
          </a:p>
          <a:p>
            <a:r>
              <a:rPr lang="es-CO" sz="1200" dirty="0" smtClean="0"/>
              <a:t>Todas las situaciones antes mencionadas generan problemas como:’</a:t>
            </a:r>
          </a:p>
          <a:p>
            <a:r>
              <a:rPr lang="es-CO" sz="1200" dirty="0" smtClean="0"/>
              <a:t>.Demoras en la interpretación de los datos plasmados en plantillas manuales, por lo que se convierte en una tarea completamente tediosa.</a:t>
            </a:r>
          </a:p>
          <a:p>
            <a:r>
              <a:rPr lang="es-CO" sz="1200" dirty="0" smtClean="0"/>
              <a:t>.Descoordinación al momento de generar los pedidos, al no tener un registro actualizado  de las mercancías que no han tenido flujo de salida se genera otro ingreso mas del mismo producto ocasionado estancamiento de mercancía innecesaria. </a:t>
            </a:r>
          </a:p>
          <a:p>
            <a:r>
              <a:rPr lang="es-CO" sz="1200" dirty="0" smtClean="0"/>
              <a:t>.Exceso de documentación esto se genera dado a que es necesario llevar un control y registro de planillas cada día a finalizar la jornada, las cuales van a ser archivadas y escasamente se comprobara la veracidad del contenido.</a:t>
            </a:r>
          </a:p>
          <a:p>
            <a:r>
              <a:rPr lang="es-CO" sz="1200" dirty="0" smtClean="0"/>
              <a:t>.Necesidad de información oportuna  esto se genera dado a que es necesario buscar las  planillas correspondientes , analizarlas para luego concluir  con la información que es lo que se necesita, lo que ocasiona una perdida de tiempo.</a:t>
            </a:r>
          </a:p>
          <a:p>
            <a:r>
              <a:rPr lang="es-CO" sz="1200" dirty="0" smtClean="0"/>
              <a:t>.Perdida monetaria  al realizar una compra de una mercancía ya existente en bodega y de gran capacidad ocasiona </a:t>
            </a:r>
            <a:r>
              <a:rPr lang="es-CO" sz="1200" dirty="0"/>
              <a:t> </a:t>
            </a:r>
            <a:r>
              <a:rPr lang="es-CO" sz="1200" dirty="0" smtClean="0"/>
              <a:t>un desequilibrio pues  en vez de invertir en mercancía ya existente se daría la oportunidad de aumentar en productos que tengan un rango mayor de venta.</a:t>
            </a:r>
          </a:p>
          <a:p>
            <a:r>
              <a:rPr lang="es-CO" sz="1200" dirty="0" smtClean="0"/>
              <a:t>La solución a la problemática </a:t>
            </a:r>
            <a:r>
              <a:rPr lang="es-CO" sz="1200" dirty="0"/>
              <a:t>es desarrollar un software que facilite </a:t>
            </a:r>
            <a:r>
              <a:rPr lang="es-CO" sz="1200" dirty="0" smtClean="0"/>
              <a:t>reducir el tiempo que se emplea en Visualizar la información a la hora de tomar decisiones frente a los pedidos, y saber</a:t>
            </a:r>
            <a:r>
              <a:rPr lang="es-CO" sz="1200" dirty="0" smtClean="0"/>
              <a:t> que es lo que realmente se encuentra en ese momento, hacer registro de entradas y salidas de productos y la actualización de la información que se ingrese también mostrando todo el registro de manera ordenada y detallada para un mejor rendimiento.</a:t>
            </a:r>
          </a:p>
          <a:p>
            <a:r>
              <a:rPr lang="es-CO" sz="1200" dirty="0" smtClean="0"/>
              <a:t>Para finalizar este proyecto tiene fecha de entrega  el mes de abril 30 del 2021 en la cuidad de Bogotá.</a:t>
            </a:r>
            <a:endParaRPr lang="es-CO" sz="12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450" y="5155304"/>
            <a:ext cx="1453306" cy="1471332"/>
          </a:xfrm>
          <a:prstGeom prst="rect">
            <a:avLst/>
          </a:prstGeom>
        </p:spPr>
      </p:pic>
    </p:spTree>
    <p:extLst>
      <p:ext uri="{BB962C8B-B14F-4D97-AF65-F5344CB8AC3E}">
        <p14:creationId xmlns:p14="http://schemas.microsoft.com/office/powerpoint/2010/main" val="2609388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5800" y="609602"/>
            <a:ext cx="10131427" cy="1172704"/>
          </a:xfrm>
        </p:spPr>
        <p:txBody>
          <a:bodyPr/>
          <a:lstStyle/>
          <a:p>
            <a:pPr algn="ctr"/>
            <a:r>
              <a:rPr lang="es-CO" dirty="0" smtClean="0"/>
              <a:t>técnicas para recolección de información</a:t>
            </a:r>
            <a:endParaRPr lang="es-CO" dirty="0"/>
          </a:p>
        </p:txBody>
      </p:sp>
      <p:sp>
        <p:nvSpPr>
          <p:cNvPr id="3" name="Marcador de texto 2"/>
          <p:cNvSpPr>
            <a:spLocks noGrp="1"/>
          </p:cNvSpPr>
          <p:nvPr>
            <p:ph type="body" idx="1"/>
          </p:nvPr>
        </p:nvSpPr>
        <p:spPr>
          <a:xfrm>
            <a:off x="809787" y="1782306"/>
            <a:ext cx="10131428" cy="4008894"/>
          </a:xfrm>
        </p:spPr>
        <p:txBody>
          <a:bodyPr/>
          <a:lstStyle/>
          <a:p>
            <a:r>
              <a:rPr lang="es-CO" dirty="0"/>
              <a:t>H</a:t>
            </a:r>
            <a:r>
              <a:rPr lang="es-CO" dirty="0" smtClean="0"/>
              <a:t>aremos </a:t>
            </a:r>
            <a:r>
              <a:rPr lang="es-CO" dirty="0" smtClean="0"/>
              <a:t>una encuesta para saber que sistema de inventarios usa el </a:t>
            </a:r>
            <a:r>
              <a:rPr lang="es-CO" dirty="0" smtClean="0"/>
              <a:t>almacén “El ALFA”, </a:t>
            </a:r>
            <a:r>
              <a:rPr lang="es-CO" dirty="0" smtClean="0"/>
              <a:t>como les va con ese sistema, que problemas se les ha presentado a la hora de buscar un producto , etc.</a:t>
            </a:r>
          </a:p>
          <a:p>
            <a:r>
              <a:rPr lang="es-CO" dirty="0" smtClean="0"/>
              <a:t>Ya cuando nuestro software este listo y con todas sus pruebas realizadas se lo presentaremos al </a:t>
            </a:r>
            <a:r>
              <a:rPr lang="es-CO" dirty="0" smtClean="0"/>
              <a:t> almacén “El ALFA” </a:t>
            </a:r>
            <a:r>
              <a:rPr lang="es-CO" dirty="0" smtClean="0"/>
              <a:t>para que lo prueben y nos den su opinión </a:t>
            </a:r>
            <a:r>
              <a:rPr lang="es-CO" dirty="0" smtClean="0"/>
              <a:t>de que </a:t>
            </a:r>
            <a:r>
              <a:rPr lang="es-CO" dirty="0" smtClean="0"/>
              <a:t>si notan un cambio positivo en la </a:t>
            </a:r>
            <a:r>
              <a:rPr lang="es-CO" dirty="0" smtClean="0"/>
              <a:t>estructuración de su </a:t>
            </a:r>
            <a:r>
              <a:rPr lang="es-CO" dirty="0" smtClean="0"/>
              <a:t> inventario.</a:t>
            </a:r>
            <a:endParaRPr lang="es-CO" dirty="0"/>
          </a:p>
        </p:txBody>
      </p:sp>
    </p:spTree>
    <p:extLst>
      <p:ext uri="{BB962C8B-B14F-4D97-AF65-F5344CB8AC3E}">
        <p14:creationId xmlns:p14="http://schemas.microsoft.com/office/powerpoint/2010/main" val="3900819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3971806" y="869893"/>
            <a:ext cx="3000778" cy="646331"/>
          </a:xfrm>
          <a:prstGeom prst="rect">
            <a:avLst/>
          </a:prstGeom>
          <a:noFill/>
        </p:spPr>
        <p:txBody>
          <a:bodyPr wrap="square" rtlCol="0">
            <a:spAutoFit/>
          </a:bodyPr>
          <a:lstStyle/>
          <a:p>
            <a:pPr algn="ctr"/>
            <a:r>
              <a:rPr lang="es-CO" dirty="0" smtClean="0"/>
              <a:t>Hardware y </a:t>
            </a:r>
            <a:r>
              <a:rPr lang="es-CO" dirty="0" smtClean="0"/>
              <a:t>Software </a:t>
            </a:r>
            <a:r>
              <a:rPr lang="es-CO" dirty="0" smtClean="0"/>
              <a:t>de   Inventario</a:t>
            </a:r>
            <a:endParaRPr lang="es-CO" dirty="0"/>
          </a:p>
        </p:txBody>
      </p:sp>
      <p:sp>
        <p:nvSpPr>
          <p:cNvPr id="2" name="CuadroTexto 1"/>
          <p:cNvSpPr txBox="1"/>
          <p:nvPr/>
        </p:nvSpPr>
        <p:spPr>
          <a:xfrm>
            <a:off x="779929" y="2770094"/>
            <a:ext cx="10313894" cy="2585323"/>
          </a:xfrm>
          <a:prstGeom prst="rect">
            <a:avLst/>
          </a:prstGeom>
          <a:noFill/>
        </p:spPr>
        <p:txBody>
          <a:bodyPr wrap="square" rtlCol="0">
            <a:spAutoFit/>
          </a:bodyPr>
          <a:lstStyle/>
          <a:p>
            <a:r>
              <a:rPr lang="es-CO" dirty="0" smtClean="0"/>
              <a:t>EL inventario que posee el almacén “El ALFA” es lo siguiente:</a:t>
            </a:r>
          </a:p>
          <a:p>
            <a:r>
              <a:rPr lang="es-CO" dirty="0" smtClean="0"/>
              <a:t>Hardware</a:t>
            </a:r>
          </a:p>
          <a:p>
            <a:r>
              <a:rPr lang="es-CO" dirty="0" smtClean="0"/>
              <a:t>.Estanterías</a:t>
            </a:r>
          </a:p>
          <a:p>
            <a:r>
              <a:rPr lang="es-CO" dirty="0" smtClean="0"/>
              <a:t>.Bodega</a:t>
            </a:r>
          </a:p>
          <a:p>
            <a:r>
              <a:rPr lang="es-CO" dirty="0" smtClean="0"/>
              <a:t>.Mercancía</a:t>
            </a:r>
          </a:p>
          <a:p>
            <a:endParaRPr lang="es-CO" dirty="0"/>
          </a:p>
          <a:p>
            <a:r>
              <a:rPr lang="es-CO" dirty="0" smtClean="0"/>
              <a:t>Software</a:t>
            </a:r>
          </a:p>
          <a:p>
            <a:r>
              <a:rPr lang="es-CO" dirty="0" smtClean="0"/>
              <a:t>.Equipo electrónico ( Computador);</a:t>
            </a:r>
          </a:p>
          <a:p>
            <a:r>
              <a:rPr lang="es-CO" dirty="0"/>
              <a:t>.</a:t>
            </a:r>
          </a:p>
        </p:txBody>
      </p:sp>
    </p:spTree>
    <p:extLst>
      <p:ext uri="{BB962C8B-B14F-4D97-AF65-F5344CB8AC3E}">
        <p14:creationId xmlns:p14="http://schemas.microsoft.com/office/powerpoint/2010/main" val="3052403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1587</TotalTime>
  <Words>955</Words>
  <Application>Microsoft Office PowerPoint</Application>
  <PresentationFormat>Panorámica</PresentationFormat>
  <Paragraphs>63</Paragraphs>
  <Slides>32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Algerian</vt:lpstr>
      <vt:lpstr>Arial</vt:lpstr>
      <vt:lpstr>Calibri</vt:lpstr>
      <vt:lpstr>Calibri Light</vt:lpstr>
      <vt:lpstr>Celestial</vt:lpstr>
      <vt:lpstr>Análisis y desarrollo de sistemas </vt:lpstr>
      <vt:lpstr>Proyecto formativo: Inventario de almacén  “El ALFA”</vt:lpstr>
      <vt:lpstr>Concepto de Inventario</vt:lpstr>
      <vt:lpstr>Objetivo general</vt:lpstr>
      <vt:lpstr>Objetivos</vt:lpstr>
      <vt:lpstr>Justificación </vt:lpstr>
      <vt:lpstr>Necesidades del proyecto </vt:lpstr>
      <vt:lpstr>técnicas para recolección de información</vt:lpstr>
      <vt:lpstr>Presentación de PowerPoint</vt:lpstr>
      <vt:lpstr>Diagrama de proceso BPMN Actual</vt:lpstr>
      <vt:lpstr>Diagrama de proceso BPMN Moderno</vt:lpstr>
      <vt:lpstr>Requerimientos</vt:lpstr>
      <vt:lpstr>Especificación de Requerimientos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Requerimientos No Funcionales</vt:lpstr>
      <vt:lpstr>Historias de Usuario</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desarrollo de sistemas</dc:title>
  <dc:creator>GLORIA</dc:creator>
  <cp:lastModifiedBy>blanca yanet soler martinez</cp:lastModifiedBy>
  <cp:revision>63</cp:revision>
  <dcterms:created xsi:type="dcterms:W3CDTF">2020-07-23T17:17:44Z</dcterms:created>
  <dcterms:modified xsi:type="dcterms:W3CDTF">2020-07-29T10:26:52Z</dcterms:modified>
</cp:coreProperties>
</file>