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68" r:id="rId2"/>
    <p:sldId id="277" r:id="rId3"/>
    <p:sldId id="305" r:id="rId4"/>
    <p:sldId id="299" r:id="rId5"/>
    <p:sldId id="307" r:id="rId6"/>
    <p:sldId id="308" r:id="rId7"/>
    <p:sldId id="321" r:id="rId8"/>
    <p:sldId id="322" r:id="rId9"/>
    <p:sldId id="323" r:id="rId10"/>
    <p:sldId id="320" r:id="rId11"/>
    <p:sldId id="309" r:id="rId12"/>
    <p:sldId id="310" r:id="rId13"/>
    <p:sldId id="311" r:id="rId14"/>
    <p:sldId id="313" r:id="rId15"/>
    <p:sldId id="312" r:id="rId16"/>
    <p:sldId id="314" r:id="rId17"/>
    <p:sldId id="316" r:id="rId18"/>
    <p:sldId id="324" r:id="rId19"/>
    <p:sldId id="325" r:id="rId20"/>
    <p:sldId id="293" r:id="rId2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50AE"/>
    <a:srgbClr val="DADE3A"/>
    <a:srgbClr val="8336BB"/>
    <a:srgbClr val="301450"/>
    <a:srgbClr val="BFC72F"/>
    <a:srgbClr val="65318F"/>
    <a:srgbClr val="01B0F0"/>
    <a:srgbClr val="BE25AD"/>
    <a:srgbClr val="FCFCF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303"/>
    <p:restoredTop sz="94595"/>
  </p:normalViewPr>
  <p:slideViewPr>
    <p:cSldViewPr snapToGrid="0" snapToObjects="1">
      <p:cViewPr>
        <p:scale>
          <a:sx n="84" d="100"/>
          <a:sy n="84" d="100"/>
        </p:scale>
        <p:origin x="-1806" y="-64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B0B8D-4E68-F84B-8D69-C4DF889C9321}" type="datetimeFigureOut">
              <a:rPr lang="es-MX" smtClean="0"/>
              <a:pPr/>
              <a:t>07/10/2020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57E6D-0BCB-6245-BDDE-CF1CF02914AC}" type="slidenum">
              <a:rPr lang="es-MX" smtClean="0"/>
              <a:pPr/>
              <a:t>‹Nº›</a:t>
            </a:fld>
            <a:endParaRPr lang="es-MX"/>
          </a:p>
        </p:txBody>
      </p:sp>
    </p:spTree>
    <p:extLst>
      <p:ext uri="{BB962C8B-B14F-4D97-AF65-F5344CB8AC3E}">
        <p14:creationId xmlns="" xmlns:p14="http://schemas.microsoft.com/office/powerpoint/2010/main" val="1838282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3457E6D-0BCB-6245-BDDE-CF1CF02914AC}" type="slidenum">
              <a:rPr lang="es-MX" smtClean="0"/>
              <a:pPr/>
              <a:t>1</a:t>
            </a:fld>
            <a:endParaRPr lang="es-MX"/>
          </a:p>
        </p:txBody>
      </p:sp>
    </p:spTree>
    <p:extLst>
      <p:ext uri="{BB962C8B-B14F-4D97-AF65-F5344CB8AC3E}">
        <p14:creationId xmlns="" xmlns:p14="http://schemas.microsoft.com/office/powerpoint/2010/main" val="649400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3457E6D-0BCB-6245-BDDE-CF1CF02914AC}" type="slidenum">
              <a:rPr lang="es-MX" smtClean="0"/>
              <a:pPr/>
              <a:t>6</a:t>
            </a:fld>
            <a:endParaRPr lang="es-MX"/>
          </a:p>
        </p:txBody>
      </p:sp>
    </p:spTree>
    <p:extLst>
      <p:ext uri="{BB962C8B-B14F-4D97-AF65-F5344CB8AC3E}">
        <p14:creationId xmlns="" xmlns:p14="http://schemas.microsoft.com/office/powerpoint/2010/main" val="12270640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alphaModFix amt="15000"/>
            <a:extLst>
              <a:ext uri="{28A0092B-C50C-407E-A947-70E740481C1C}">
                <a14:useLocalDpi xmlns="" xmlns:a14="http://schemas.microsoft.com/office/drawing/2010/main" val="0"/>
              </a:ext>
            </a:extLst>
          </a:blip>
          <a:stretch>
            <a:fillRect/>
          </a:stretch>
        </p:blipFill>
        <p:spPr>
          <a:xfrm>
            <a:off x="0" y="-15800"/>
            <a:ext cx="12192000" cy="6854653"/>
          </a:xfrm>
          <a:prstGeom prst="rect">
            <a:avLst/>
          </a:prstGeom>
        </p:spPr>
      </p:pic>
      <p:pic>
        <p:nvPicPr>
          <p:cNvPr id="8" name="Picture 7"/>
          <p:cNvPicPr>
            <a:picLocks noChangeAspect="1"/>
          </p:cNvPicPr>
          <p:nvPr userDrawn="1"/>
        </p:nvPicPr>
        <p:blipFill>
          <a:blip r:embed="rId3">
            <a:alphaModFix amt="11000"/>
          </a:blip>
          <a:stretch>
            <a:fillRect/>
          </a:stretch>
        </p:blipFill>
        <p:spPr>
          <a:xfrm>
            <a:off x="10090485" y="6053960"/>
            <a:ext cx="1290132" cy="327908"/>
          </a:xfrm>
          <a:prstGeom prst="rect">
            <a:avLst/>
          </a:prstGeom>
        </p:spPr>
      </p:pic>
      <p:pic>
        <p:nvPicPr>
          <p:cNvPr id="9" name="Picture 8"/>
          <p:cNvPicPr>
            <a:picLocks noChangeAspect="1"/>
          </p:cNvPicPr>
          <p:nvPr userDrawn="1"/>
        </p:nvPicPr>
        <p:blipFill>
          <a:blip r:embed="rId4"/>
          <a:stretch>
            <a:fillRect/>
          </a:stretch>
        </p:blipFill>
        <p:spPr>
          <a:xfrm>
            <a:off x="508000" y="-15800"/>
            <a:ext cx="1524000" cy="762000"/>
          </a:xfrm>
          <a:prstGeom prst="rect">
            <a:avLst/>
          </a:prstGeom>
          <a:effectLst>
            <a:outerShdw blurRad="50800" dist="38100" dir="2700000" algn="tl" rotWithShape="0">
              <a:prstClr val="black">
                <a:alpha val="17000"/>
              </a:prstClr>
            </a:outerShdw>
          </a:effectLst>
        </p:spPr>
      </p:pic>
    </p:spTree>
    <p:extLst>
      <p:ext uri="{BB962C8B-B14F-4D97-AF65-F5344CB8AC3E}">
        <p14:creationId xmlns="" xmlns:p14="http://schemas.microsoft.com/office/powerpoint/2010/main" val="3024910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1B5DA00-105C-F148-A290-8BFDC9712A05}"/>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 xmlns:a16="http://schemas.microsoft.com/office/drawing/2014/main" id="{A2E1E8ED-B624-9540-9DA1-5D5CCB9962AA}"/>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 xmlns:a16="http://schemas.microsoft.com/office/drawing/2014/main" id="{FD498EFB-F870-8C47-8C38-2C1773641494}"/>
              </a:ext>
            </a:extLst>
          </p:cNvPr>
          <p:cNvSpPr>
            <a:spLocks noGrp="1"/>
          </p:cNvSpPr>
          <p:nvPr>
            <p:ph type="dt" sz="half" idx="10"/>
          </p:nvPr>
        </p:nvSpPr>
        <p:spPr/>
        <p:txBody>
          <a:bodyPr/>
          <a:lstStyle/>
          <a:p>
            <a:fld id="{AD62B61E-75DF-FE49-A44A-1260F5D8534B}" type="datetimeFigureOut">
              <a:rPr lang="es-MX" smtClean="0"/>
              <a:pPr/>
              <a:t>07/10/2020</a:t>
            </a:fld>
            <a:endParaRPr lang="es-MX"/>
          </a:p>
        </p:txBody>
      </p:sp>
      <p:sp>
        <p:nvSpPr>
          <p:cNvPr id="5" name="Marcador de pie de página 4">
            <a:extLst>
              <a:ext uri="{FF2B5EF4-FFF2-40B4-BE49-F238E27FC236}">
                <a16:creationId xmlns="" xmlns:a16="http://schemas.microsoft.com/office/drawing/2014/main" id="{FDB40122-F162-0C48-8197-A96AB97DDA7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4AAF1636-2E7D-7F40-9447-CD345B3059EC}"/>
              </a:ext>
            </a:extLst>
          </p:cNvPr>
          <p:cNvSpPr>
            <a:spLocks noGrp="1"/>
          </p:cNvSpPr>
          <p:nvPr>
            <p:ph type="sldNum" sz="quarter" idx="12"/>
          </p:nvPr>
        </p:nvSpPr>
        <p:spPr/>
        <p:txBody>
          <a:bodyPr/>
          <a:lstStyle/>
          <a:p>
            <a:fld id="{1D1082D5-58BD-4A4A-8453-8FEB64F256A8}" type="slidenum">
              <a:rPr lang="es-MX" smtClean="0"/>
              <a:pPr/>
              <a:t>‹Nº›</a:t>
            </a:fld>
            <a:endParaRPr lang="es-MX"/>
          </a:p>
        </p:txBody>
      </p:sp>
    </p:spTree>
    <p:extLst>
      <p:ext uri="{BB962C8B-B14F-4D97-AF65-F5344CB8AC3E}">
        <p14:creationId xmlns="" xmlns:p14="http://schemas.microsoft.com/office/powerpoint/2010/main" val="2265535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6E1E82B1-E3EE-5040-BDDF-A889AB8D90E6}"/>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 xmlns:a16="http://schemas.microsoft.com/office/drawing/2014/main" id="{DC09BF7C-4CFE-204D-9810-A54A85191D67}"/>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 xmlns:a16="http://schemas.microsoft.com/office/drawing/2014/main" id="{784F7AED-C0C6-FC4E-A7D1-CD6EF403F87E}"/>
              </a:ext>
            </a:extLst>
          </p:cNvPr>
          <p:cNvSpPr>
            <a:spLocks noGrp="1"/>
          </p:cNvSpPr>
          <p:nvPr>
            <p:ph type="dt" sz="half" idx="10"/>
          </p:nvPr>
        </p:nvSpPr>
        <p:spPr/>
        <p:txBody>
          <a:bodyPr/>
          <a:lstStyle/>
          <a:p>
            <a:fld id="{AD62B61E-75DF-FE49-A44A-1260F5D8534B}" type="datetimeFigureOut">
              <a:rPr lang="es-MX" smtClean="0"/>
              <a:pPr/>
              <a:t>07/10/2020</a:t>
            </a:fld>
            <a:endParaRPr lang="es-MX"/>
          </a:p>
        </p:txBody>
      </p:sp>
      <p:sp>
        <p:nvSpPr>
          <p:cNvPr id="5" name="Marcador de pie de página 4">
            <a:extLst>
              <a:ext uri="{FF2B5EF4-FFF2-40B4-BE49-F238E27FC236}">
                <a16:creationId xmlns="" xmlns:a16="http://schemas.microsoft.com/office/drawing/2014/main" id="{4A609F57-AB15-C04F-A929-52662C97C3D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29D78F93-1E44-C547-8ED5-B6411E94928F}"/>
              </a:ext>
            </a:extLst>
          </p:cNvPr>
          <p:cNvSpPr>
            <a:spLocks noGrp="1"/>
          </p:cNvSpPr>
          <p:nvPr>
            <p:ph type="sldNum" sz="quarter" idx="12"/>
          </p:nvPr>
        </p:nvSpPr>
        <p:spPr/>
        <p:txBody>
          <a:bodyPr/>
          <a:lstStyle/>
          <a:p>
            <a:fld id="{1D1082D5-58BD-4A4A-8453-8FEB64F256A8}" type="slidenum">
              <a:rPr lang="es-MX" smtClean="0"/>
              <a:pPr/>
              <a:t>‹Nº›</a:t>
            </a:fld>
            <a:endParaRPr lang="es-MX"/>
          </a:p>
        </p:txBody>
      </p:sp>
    </p:spTree>
    <p:extLst>
      <p:ext uri="{BB962C8B-B14F-4D97-AF65-F5344CB8AC3E}">
        <p14:creationId xmlns="" xmlns:p14="http://schemas.microsoft.com/office/powerpoint/2010/main" val="2248171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0CC457-37DB-1D47-8BFF-056C42DE0FD2}"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12C2D-0D70-E949-8448-433A00AABC4F}" type="slidenum">
              <a:rPr lang="en-US" smtClean="0"/>
              <a:pPr/>
              <a:t>‹Nº›</a:t>
            </a:fld>
            <a:endParaRPr lang="en-US"/>
          </a:p>
        </p:txBody>
      </p:sp>
    </p:spTree>
    <p:extLst>
      <p:ext uri="{BB962C8B-B14F-4D97-AF65-F5344CB8AC3E}">
        <p14:creationId xmlns="" xmlns:p14="http://schemas.microsoft.com/office/powerpoint/2010/main" val="1016120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alphaModFix amt="15000"/>
            <a:extLst>
              <a:ext uri="{28A0092B-C50C-407E-A947-70E740481C1C}">
                <a14:useLocalDpi xmlns="" xmlns:a14="http://schemas.microsoft.com/office/drawing/2010/main" val="0"/>
              </a:ext>
            </a:extLst>
          </a:blip>
          <a:stretch>
            <a:fillRect/>
          </a:stretch>
        </p:blipFill>
        <p:spPr>
          <a:xfrm>
            <a:off x="0" y="-15800"/>
            <a:ext cx="12192000" cy="6854653"/>
          </a:xfrm>
          <a:prstGeom prst="rect">
            <a:avLst/>
          </a:prstGeom>
        </p:spPr>
      </p:pic>
      <p:pic>
        <p:nvPicPr>
          <p:cNvPr id="11" name="Picture 10"/>
          <p:cNvPicPr>
            <a:picLocks noChangeAspect="1"/>
          </p:cNvPicPr>
          <p:nvPr userDrawn="1"/>
        </p:nvPicPr>
        <p:blipFill>
          <a:blip r:embed="rId3">
            <a:alphaModFix amt="11000"/>
          </a:blip>
          <a:stretch>
            <a:fillRect/>
          </a:stretch>
        </p:blipFill>
        <p:spPr>
          <a:xfrm>
            <a:off x="10090485" y="6053960"/>
            <a:ext cx="1290132" cy="327908"/>
          </a:xfrm>
          <a:prstGeom prst="rect">
            <a:avLst/>
          </a:prstGeom>
        </p:spPr>
      </p:pic>
      <p:pic>
        <p:nvPicPr>
          <p:cNvPr id="12" name="Picture 11"/>
          <p:cNvPicPr>
            <a:picLocks noChangeAspect="1"/>
          </p:cNvPicPr>
          <p:nvPr userDrawn="1"/>
        </p:nvPicPr>
        <p:blipFill>
          <a:blip r:embed="rId4"/>
          <a:stretch>
            <a:fillRect/>
          </a:stretch>
        </p:blipFill>
        <p:spPr>
          <a:xfrm>
            <a:off x="508000" y="-15800"/>
            <a:ext cx="1524000" cy="762000"/>
          </a:xfrm>
          <a:prstGeom prst="rect">
            <a:avLst/>
          </a:prstGeom>
          <a:effectLst>
            <a:outerShdw blurRad="50800" dist="38100" dir="2700000" algn="tl" rotWithShape="0">
              <a:prstClr val="black">
                <a:alpha val="17000"/>
              </a:prstClr>
            </a:outerShdw>
          </a:effectLst>
        </p:spPr>
      </p:pic>
      <p:sp>
        <p:nvSpPr>
          <p:cNvPr id="13" name="Rounded Rectangle 19">
            <a:extLst>
              <a:ext uri="{FF2B5EF4-FFF2-40B4-BE49-F238E27FC236}">
                <a16:creationId xmlns="" xmlns:a16="http://schemas.microsoft.com/office/drawing/2014/main" id="{DE78DB34-3643-684C-9A63-530495AD034C}"/>
              </a:ext>
            </a:extLst>
          </p:cNvPr>
          <p:cNvSpPr/>
          <p:nvPr userDrawn="1"/>
        </p:nvSpPr>
        <p:spPr>
          <a:xfrm rot="13737131">
            <a:off x="6078023" y="-2525863"/>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9">
            <a:extLst>
              <a:ext uri="{FF2B5EF4-FFF2-40B4-BE49-F238E27FC236}">
                <a16:creationId xmlns="" xmlns:a16="http://schemas.microsoft.com/office/drawing/2014/main" id="{DE78DB34-3643-684C-9A63-530495AD034C}"/>
              </a:ext>
            </a:extLst>
          </p:cNvPr>
          <p:cNvSpPr/>
          <p:nvPr userDrawn="1"/>
        </p:nvSpPr>
        <p:spPr>
          <a:xfrm rot="13737131">
            <a:off x="7112225" y="-2525862"/>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9">
            <a:extLst>
              <a:ext uri="{FF2B5EF4-FFF2-40B4-BE49-F238E27FC236}">
                <a16:creationId xmlns="" xmlns:a16="http://schemas.microsoft.com/office/drawing/2014/main" id="{DE78DB34-3643-684C-9A63-530495AD034C}"/>
              </a:ext>
            </a:extLst>
          </p:cNvPr>
          <p:cNvSpPr/>
          <p:nvPr userDrawn="1"/>
        </p:nvSpPr>
        <p:spPr>
          <a:xfrm rot="13737131">
            <a:off x="8171348" y="-2635532"/>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5"/>
          <a:stretch>
            <a:fillRect/>
          </a:stretch>
        </p:blipFill>
        <p:spPr>
          <a:xfrm rot="5714136" flipH="1" flipV="1">
            <a:off x="8290777" y="5697672"/>
            <a:ext cx="2426258" cy="3383562"/>
          </a:xfrm>
          <a:prstGeom prst="rect">
            <a:avLst/>
          </a:prstGeom>
        </p:spPr>
      </p:pic>
      <p:sp>
        <p:nvSpPr>
          <p:cNvPr id="17" name="Rounded Rectangle 16"/>
          <p:cNvSpPr/>
          <p:nvPr userDrawn="1"/>
        </p:nvSpPr>
        <p:spPr>
          <a:xfrm rot="2521967">
            <a:off x="7320798" y="6053627"/>
            <a:ext cx="373345" cy="2249092"/>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a:blip r:embed="rId5"/>
          <a:stretch>
            <a:fillRect/>
          </a:stretch>
        </p:blipFill>
        <p:spPr>
          <a:xfrm rot="11380169" flipH="1" flipV="1">
            <a:off x="-788054" y="1143582"/>
            <a:ext cx="1493529" cy="2082816"/>
          </a:xfrm>
          <a:prstGeom prst="rect">
            <a:avLst/>
          </a:prstGeom>
        </p:spPr>
      </p:pic>
    </p:spTree>
    <p:extLst>
      <p:ext uri="{BB962C8B-B14F-4D97-AF65-F5344CB8AC3E}">
        <p14:creationId xmlns="" xmlns:p14="http://schemas.microsoft.com/office/powerpoint/2010/main" val="136586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par>
                                <p:cTn id="17" presetID="53" presetClass="entr" presetSubtype="16"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par>
                                <p:cTn id="22" presetID="53" presetClass="entr" presetSubtype="16"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par>
                                <p:cTn id="27" presetID="53" presetClass="entr" presetSubtype="16"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7"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alphaModFix amt="15000"/>
            <a:extLst>
              <a:ext uri="{28A0092B-C50C-407E-A947-70E740481C1C}">
                <a14:useLocalDpi xmlns="" xmlns:a14="http://schemas.microsoft.com/office/drawing/2010/main" val="0"/>
              </a:ext>
            </a:extLst>
          </a:blip>
          <a:stretch>
            <a:fillRect/>
          </a:stretch>
        </p:blipFill>
        <p:spPr>
          <a:xfrm>
            <a:off x="-672292" y="-15800"/>
            <a:ext cx="12192000" cy="6854653"/>
          </a:xfrm>
          <a:prstGeom prst="rect">
            <a:avLst/>
          </a:prstGeom>
        </p:spPr>
      </p:pic>
      <p:pic>
        <p:nvPicPr>
          <p:cNvPr id="8" name="Picture 7"/>
          <p:cNvPicPr>
            <a:picLocks noChangeAspect="1"/>
          </p:cNvPicPr>
          <p:nvPr userDrawn="1"/>
        </p:nvPicPr>
        <p:blipFill>
          <a:blip r:embed="rId3">
            <a:alphaModFix amt="11000"/>
          </a:blip>
          <a:stretch>
            <a:fillRect/>
          </a:stretch>
        </p:blipFill>
        <p:spPr>
          <a:xfrm>
            <a:off x="10090485" y="6053960"/>
            <a:ext cx="1290132" cy="327908"/>
          </a:xfrm>
          <a:prstGeom prst="rect">
            <a:avLst/>
          </a:prstGeom>
        </p:spPr>
      </p:pic>
      <p:pic>
        <p:nvPicPr>
          <p:cNvPr id="9" name="Picture 8"/>
          <p:cNvPicPr>
            <a:picLocks noChangeAspect="1"/>
          </p:cNvPicPr>
          <p:nvPr userDrawn="1"/>
        </p:nvPicPr>
        <p:blipFill>
          <a:blip r:embed="rId4"/>
          <a:stretch>
            <a:fillRect/>
          </a:stretch>
        </p:blipFill>
        <p:spPr>
          <a:xfrm>
            <a:off x="508000" y="-15800"/>
            <a:ext cx="1524000" cy="762000"/>
          </a:xfrm>
          <a:prstGeom prst="rect">
            <a:avLst/>
          </a:prstGeom>
          <a:effectLst>
            <a:outerShdw blurRad="50800" dist="38100" dir="2700000" algn="tl" rotWithShape="0">
              <a:prstClr val="black">
                <a:alpha val="17000"/>
              </a:prstClr>
            </a:outerShdw>
          </a:effectLst>
        </p:spPr>
      </p:pic>
      <p:pic>
        <p:nvPicPr>
          <p:cNvPr id="10" name="Picture 18">
            <a:extLst>
              <a:ext uri="{FF2B5EF4-FFF2-40B4-BE49-F238E27FC236}">
                <a16:creationId xmlns="" xmlns:a16="http://schemas.microsoft.com/office/drawing/2014/main" id="{DDE6E1D0-91AD-C843-BED2-8F147DB10EBA}"/>
              </a:ext>
            </a:extLst>
          </p:cNvPr>
          <p:cNvPicPr>
            <a:picLocks noChangeAspect="1"/>
          </p:cNvPicPr>
          <p:nvPr userDrawn="1"/>
        </p:nvPicPr>
        <p:blipFill>
          <a:blip r:embed="rId5"/>
          <a:stretch>
            <a:fillRect/>
          </a:stretch>
        </p:blipFill>
        <p:spPr>
          <a:xfrm rot="274408">
            <a:off x="10198715" y="-1223190"/>
            <a:ext cx="2040339" cy="2845371"/>
          </a:xfrm>
          <a:prstGeom prst="rect">
            <a:avLst/>
          </a:prstGeom>
        </p:spPr>
      </p:pic>
      <p:sp>
        <p:nvSpPr>
          <p:cNvPr id="11" name="Rounded Rectangle 19">
            <a:extLst>
              <a:ext uri="{FF2B5EF4-FFF2-40B4-BE49-F238E27FC236}">
                <a16:creationId xmlns="" xmlns:a16="http://schemas.microsoft.com/office/drawing/2014/main" id="{DE78DB34-3643-684C-9A63-530495AD034C}"/>
              </a:ext>
            </a:extLst>
          </p:cNvPr>
          <p:cNvSpPr/>
          <p:nvPr userDrawn="1"/>
        </p:nvSpPr>
        <p:spPr>
          <a:xfrm rot="2521967">
            <a:off x="10649983" y="-1346062"/>
            <a:ext cx="373345" cy="2249092"/>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8">
            <a:extLst>
              <a:ext uri="{FF2B5EF4-FFF2-40B4-BE49-F238E27FC236}">
                <a16:creationId xmlns="" xmlns:a16="http://schemas.microsoft.com/office/drawing/2014/main" id="{DDE6E1D0-91AD-C843-BED2-8F147DB10EBA}"/>
              </a:ext>
            </a:extLst>
          </p:cNvPr>
          <p:cNvPicPr>
            <a:picLocks noChangeAspect="1"/>
          </p:cNvPicPr>
          <p:nvPr userDrawn="1"/>
        </p:nvPicPr>
        <p:blipFill>
          <a:blip r:embed="rId5"/>
          <a:stretch>
            <a:fillRect/>
          </a:stretch>
        </p:blipFill>
        <p:spPr>
          <a:xfrm rot="11489572">
            <a:off x="-2814710" y="1278646"/>
            <a:ext cx="3851835" cy="5371607"/>
          </a:xfrm>
          <a:prstGeom prst="rect">
            <a:avLst/>
          </a:prstGeom>
        </p:spPr>
      </p:pic>
      <p:sp>
        <p:nvSpPr>
          <p:cNvPr id="13" name="Rounded Rectangle 19">
            <a:extLst>
              <a:ext uri="{FF2B5EF4-FFF2-40B4-BE49-F238E27FC236}">
                <a16:creationId xmlns="" xmlns:a16="http://schemas.microsoft.com/office/drawing/2014/main" id="{DE78DB34-3643-684C-9A63-530495AD034C}"/>
              </a:ext>
            </a:extLst>
          </p:cNvPr>
          <p:cNvSpPr/>
          <p:nvPr userDrawn="1"/>
        </p:nvSpPr>
        <p:spPr>
          <a:xfrm rot="13850330" flipH="1">
            <a:off x="-152651" y="2546758"/>
            <a:ext cx="649867" cy="3809791"/>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Rounded Rectangle 19">
            <a:extLst>
              <a:ext uri="{FF2B5EF4-FFF2-40B4-BE49-F238E27FC236}">
                <a16:creationId xmlns="" xmlns:a16="http://schemas.microsoft.com/office/drawing/2014/main" id="{DE78DB34-3643-684C-9A63-530495AD034C}"/>
              </a:ext>
            </a:extLst>
          </p:cNvPr>
          <p:cNvSpPr/>
          <p:nvPr userDrawn="1"/>
        </p:nvSpPr>
        <p:spPr>
          <a:xfrm rot="13737131">
            <a:off x="2733690" y="5260523"/>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 name="Rounded Rectangle 19">
            <a:extLst>
              <a:ext uri="{FF2B5EF4-FFF2-40B4-BE49-F238E27FC236}">
                <a16:creationId xmlns="" xmlns:a16="http://schemas.microsoft.com/office/drawing/2014/main" id="{DE78DB34-3643-684C-9A63-530495AD034C}"/>
              </a:ext>
            </a:extLst>
          </p:cNvPr>
          <p:cNvSpPr/>
          <p:nvPr userDrawn="1"/>
        </p:nvSpPr>
        <p:spPr>
          <a:xfrm rot="13737131">
            <a:off x="4047644" y="4935651"/>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9">
            <a:extLst>
              <a:ext uri="{FF2B5EF4-FFF2-40B4-BE49-F238E27FC236}">
                <a16:creationId xmlns="" xmlns:a16="http://schemas.microsoft.com/office/drawing/2014/main" id="{DE78DB34-3643-684C-9A63-530495AD034C}"/>
              </a:ext>
            </a:extLst>
          </p:cNvPr>
          <p:cNvSpPr/>
          <p:nvPr userDrawn="1"/>
        </p:nvSpPr>
        <p:spPr>
          <a:xfrm rot="13737131">
            <a:off x="5361598" y="4670540"/>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9">
            <a:extLst>
              <a:ext uri="{FF2B5EF4-FFF2-40B4-BE49-F238E27FC236}">
                <a16:creationId xmlns="" xmlns:a16="http://schemas.microsoft.com/office/drawing/2014/main" id="{DE78DB34-3643-684C-9A63-530495AD034C}"/>
              </a:ext>
            </a:extLst>
          </p:cNvPr>
          <p:cNvSpPr/>
          <p:nvPr userDrawn="1"/>
        </p:nvSpPr>
        <p:spPr>
          <a:xfrm rot="13635180">
            <a:off x="6811523" y="-2386480"/>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9">
            <a:extLst>
              <a:ext uri="{FF2B5EF4-FFF2-40B4-BE49-F238E27FC236}">
                <a16:creationId xmlns="" xmlns:a16="http://schemas.microsoft.com/office/drawing/2014/main" id="{DE78DB34-3643-684C-9A63-530495AD034C}"/>
              </a:ext>
            </a:extLst>
          </p:cNvPr>
          <p:cNvSpPr/>
          <p:nvPr userDrawn="1"/>
        </p:nvSpPr>
        <p:spPr>
          <a:xfrm rot="13635180">
            <a:off x="7935673" y="-2485815"/>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9">
            <a:extLst>
              <a:ext uri="{FF2B5EF4-FFF2-40B4-BE49-F238E27FC236}">
                <a16:creationId xmlns="" xmlns:a16="http://schemas.microsoft.com/office/drawing/2014/main" id="{DE78DB34-3643-684C-9A63-530495AD034C}"/>
              </a:ext>
            </a:extLst>
          </p:cNvPr>
          <p:cNvSpPr/>
          <p:nvPr userDrawn="1"/>
        </p:nvSpPr>
        <p:spPr>
          <a:xfrm rot="13635180">
            <a:off x="8898173" y="-2473602"/>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497187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993AE1E-B1DA-CB41-8605-DC99D821601C}"/>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 xmlns:a16="http://schemas.microsoft.com/office/drawing/2014/main" id="{F122876C-DF95-9245-9F44-06CA471B09DD}"/>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contenido 3">
            <a:extLst>
              <a:ext uri="{FF2B5EF4-FFF2-40B4-BE49-F238E27FC236}">
                <a16:creationId xmlns="" xmlns:a16="http://schemas.microsoft.com/office/drawing/2014/main" id="{D1A8223B-026E-974F-BEBF-7973903693AE}"/>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 xmlns:a16="http://schemas.microsoft.com/office/drawing/2014/main" id="{EDDA30F0-0197-D24F-B145-A81047E87BEA}"/>
              </a:ext>
            </a:extLst>
          </p:cNvPr>
          <p:cNvSpPr>
            <a:spLocks noGrp="1"/>
          </p:cNvSpPr>
          <p:nvPr>
            <p:ph type="dt" sz="half" idx="10"/>
          </p:nvPr>
        </p:nvSpPr>
        <p:spPr/>
        <p:txBody>
          <a:bodyPr/>
          <a:lstStyle/>
          <a:p>
            <a:fld id="{AD62B61E-75DF-FE49-A44A-1260F5D8534B}" type="datetimeFigureOut">
              <a:rPr lang="es-MX" smtClean="0"/>
              <a:pPr/>
              <a:t>07/10/2020</a:t>
            </a:fld>
            <a:endParaRPr lang="es-MX"/>
          </a:p>
        </p:txBody>
      </p:sp>
      <p:sp>
        <p:nvSpPr>
          <p:cNvPr id="6" name="Marcador de pie de página 5">
            <a:extLst>
              <a:ext uri="{FF2B5EF4-FFF2-40B4-BE49-F238E27FC236}">
                <a16:creationId xmlns="" xmlns:a16="http://schemas.microsoft.com/office/drawing/2014/main" id="{7AFDFCC4-2DEA-734B-9AFA-8099BF249DC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 xmlns:a16="http://schemas.microsoft.com/office/drawing/2014/main" id="{0D9B6DBE-66D2-E542-BE09-5FD7BA7211BD}"/>
              </a:ext>
            </a:extLst>
          </p:cNvPr>
          <p:cNvSpPr>
            <a:spLocks noGrp="1"/>
          </p:cNvSpPr>
          <p:nvPr>
            <p:ph type="sldNum" sz="quarter" idx="12"/>
          </p:nvPr>
        </p:nvSpPr>
        <p:spPr/>
        <p:txBody>
          <a:bodyPr/>
          <a:lstStyle/>
          <a:p>
            <a:fld id="{1D1082D5-58BD-4A4A-8453-8FEB64F256A8}" type="slidenum">
              <a:rPr lang="es-MX" smtClean="0"/>
              <a:pPr/>
              <a:t>‹Nº›</a:t>
            </a:fld>
            <a:endParaRPr lang="es-MX"/>
          </a:p>
        </p:txBody>
      </p:sp>
    </p:spTree>
    <p:extLst>
      <p:ext uri="{BB962C8B-B14F-4D97-AF65-F5344CB8AC3E}">
        <p14:creationId xmlns="" xmlns:p14="http://schemas.microsoft.com/office/powerpoint/2010/main" val="197622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A37C1C5-378F-CD4F-BD76-35041D441FC2}"/>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 xmlns:a16="http://schemas.microsoft.com/office/drawing/2014/main" id="{F7D386B6-29A6-6B49-8D5E-64657EDA52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 xmlns:a16="http://schemas.microsoft.com/office/drawing/2014/main" id="{61203BF3-DEA8-A54D-BAE1-D0B94780BC7F}"/>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 xmlns:a16="http://schemas.microsoft.com/office/drawing/2014/main" id="{FE63FC9F-03D6-BA4B-B00D-FD569510B9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 xmlns:a16="http://schemas.microsoft.com/office/drawing/2014/main" id="{2C7B3C7A-7542-084F-8FD1-8CE1AF0838CD}"/>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 xmlns:a16="http://schemas.microsoft.com/office/drawing/2014/main" id="{8BA96647-FDCD-2A4D-A063-657A3712C4D8}"/>
              </a:ext>
            </a:extLst>
          </p:cNvPr>
          <p:cNvSpPr>
            <a:spLocks noGrp="1"/>
          </p:cNvSpPr>
          <p:nvPr>
            <p:ph type="dt" sz="half" idx="10"/>
          </p:nvPr>
        </p:nvSpPr>
        <p:spPr/>
        <p:txBody>
          <a:bodyPr/>
          <a:lstStyle/>
          <a:p>
            <a:fld id="{AD62B61E-75DF-FE49-A44A-1260F5D8534B}" type="datetimeFigureOut">
              <a:rPr lang="es-MX" smtClean="0"/>
              <a:pPr/>
              <a:t>07/10/2020</a:t>
            </a:fld>
            <a:endParaRPr lang="es-MX"/>
          </a:p>
        </p:txBody>
      </p:sp>
      <p:sp>
        <p:nvSpPr>
          <p:cNvPr id="8" name="Marcador de pie de página 7">
            <a:extLst>
              <a:ext uri="{FF2B5EF4-FFF2-40B4-BE49-F238E27FC236}">
                <a16:creationId xmlns="" xmlns:a16="http://schemas.microsoft.com/office/drawing/2014/main" id="{BA14BBB8-48FA-484C-914A-818B8230456C}"/>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 xmlns:a16="http://schemas.microsoft.com/office/drawing/2014/main" id="{45BEE337-D635-714F-9BDD-B6B39D657ED3}"/>
              </a:ext>
            </a:extLst>
          </p:cNvPr>
          <p:cNvSpPr>
            <a:spLocks noGrp="1"/>
          </p:cNvSpPr>
          <p:nvPr>
            <p:ph type="sldNum" sz="quarter" idx="12"/>
          </p:nvPr>
        </p:nvSpPr>
        <p:spPr/>
        <p:txBody>
          <a:bodyPr/>
          <a:lstStyle/>
          <a:p>
            <a:fld id="{1D1082D5-58BD-4A4A-8453-8FEB64F256A8}" type="slidenum">
              <a:rPr lang="es-MX" smtClean="0"/>
              <a:pPr/>
              <a:t>‹Nº›</a:t>
            </a:fld>
            <a:endParaRPr lang="es-MX"/>
          </a:p>
        </p:txBody>
      </p:sp>
    </p:spTree>
    <p:extLst>
      <p:ext uri="{BB962C8B-B14F-4D97-AF65-F5344CB8AC3E}">
        <p14:creationId xmlns="" xmlns:p14="http://schemas.microsoft.com/office/powerpoint/2010/main" val="1606329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62601EF-183F-EE41-9BF3-B830360BFBAA}"/>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 xmlns:a16="http://schemas.microsoft.com/office/drawing/2014/main" id="{CDB5A582-792B-8B4F-90B4-CBDE498F0DAB}"/>
              </a:ext>
            </a:extLst>
          </p:cNvPr>
          <p:cNvSpPr>
            <a:spLocks noGrp="1"/>
          </p:cNvSpPr>
          <p:nvPr>
            <p:ph type="dt" sz="half" idx="10"/>
          </p:nvPr>
        </p:nvSpPr>
        <p:spPr/>
        <p:txBody>
          <a:bodyPr/>
          <a:lstStyle/>
          <a:p>
            <a:fld id="{AD62B61E-75DF-FE49-A44A-1260F5D8534B}" type="datetimeFigureOut">
              <a:rPr lang="es-MX" smtClean="0"/>
              <a:pPr/>
              <a:t>07/10/2020</a:t>
            </a:fld>
            <a:endParaRPr lang="es-MX"/>
          </a:p>
        </p:txBody>
      </p:sp>
      <p:sp>
        <p:nvSpPr>
          <p:cNvPr id="4" name="Marcador de pie de página 3">
            <a:extLst>
              <a:ext uri="{FF2B5EF4-FFF2-40B4-BE49-F238E27FC236}">
                <a16:creationId xmlns="" xmlns:a16="http://schemas.microsoft.com/office/drawing/2014/main" id="{EAAFE075-3EAC-BE41-964E-6E0AE8EB4832}"/>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 xmlns:a16="http://schemas.microsoft.com/office/drawing/2014/main" id="{3527B4B0-91EF-2340-9FC6-1EF6C7BDAF39}"/>
              </a:ext>
            </a:extLst>
          </p:cNvPr>
          <p:cNvSpPr>
            <a:spLocks noGrp="1"/>
          </p:cNvSpPr>
          <p:nvPr>
            <p:ph type="sldNum" sz="quarter" idx="12"/>
          </p:nvPr>
        </p:nvSpPr>
        <p:spPr/>
        <p:txBody>
          <a:bodyPr/>
          <a:lstStyle/>
          <a:p>
            <a:fld id="{1D1082D5-58BD-4A4A-8453-8FEB64F256A8}" type="slidenum">
              <a:rPr lang="es-MX" smtClean="0"/>
              <a:pPr/>
              <a:t>‹Nº›</a:t>
            </a:fld>
            <a:endParaRPr lang="es-MX"/>
          </a:p>
        </p:txBody>
      </p:sp>
    </p:spTree>
    <p:extLst>
      <p:ext uri="{BB962C8B-B14F-4D97-AF65-F5344CB8AC3E}">
        <p14:creationId xmlns="" xmlns:p14="http://schemas.microsoft.com/office/powerpoint/2010/main" val="162865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99BA290F-5EB4-B44C-BB8C-52497F1E01D7}"/>
              </a:ext>
            </a:extLst>
          </p:cNvPr>
          <p:cNvSpPr>
            <a:spLocks noGrp="1"/>
          </p:cNvSpPr>
          <p:nvPr>
            <p:ph type="dt" sz="half" idx="10"/>
          </p:nvPr>
        </p:nvSpPr>
        <p:spPr/>
        <p:txBody>
          <a:bodyPr/>
          <a:lstStyle/>
          <a:p>
            <a:fld id="{AD62B61E-75DF-FE49-A44A-1260F5D8534B}" type="datetimeFigureOut">
              <a:rPr lang="es-MX" smtClean="0"/>
              <a:pPr/>
              <a:t>07/10/2020</a:t>
            </a:fld>
            <a:endParaRPr lang="es-MX"/>
          </a:p>
        </p:txBody>
      </p:sp>
      <p:sp>
        <p:nvSpPr>
          <p:cNvPr id="3" name="Marcador de pie de página 2">
            <a:extLst>
              <a:ext uri="{FF2B5EF4-FFF2-40B4-BE49-F238E27FC236}">
                <a16:creationId xmlns="" xmlns:a16="http://schemas.microsoft.com/office/drawing/2014/main" id="{220037F5-3E34-6C40-B140-D238FF74EA3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 xmlns:a16="http://schemas.microsoft.com/office/drawing/2014/main" id="{552066E1-6977-4643-8D33-2F3C4E50C6B2}"/>
              </a:ext>
            </a:extLst>
          </p:cNvPr>
          <p:cNvSpPr>
            <a:spLocks noGrp="1"/>
          </p:cNvSpPr>
          <p:nvPr>
            <p:ph type="sldNum" sz="quarter" idx="12"/>
          </p:nvPr>
        </p:nvSpPr>
        <p:spPr/>
        <p:txBody>
          <a:bodyPr/>
          <a:lstStyle/>
          <a:p>
            <a:fld id="{1D1082D5-58BD-4A4A-8453-8FEB64F256A8}" type="slidenum">
              <a:rPr lang="es-MX" smtClean="0"/>
              <a:pPr/>
              <a:t>‹Nº›</a:t>
            </a:fld>
            <a:endParaRPr lang="es-MX"/>
          </a:p>
        </p:txBody>
      </p:sp>
    </p:spTree>
    <p:extLst>
      <p:ext uri="{BB962C8B-B14F-4D97-AF65-F5344CB8AC3E}">
        <p14:creationId xmlns="" xmlns:p14="http://schemas.microsoft.com/office/powerpoint/2010/main" val="235299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933FB82-E7D9-9F4A-9E3D-86D26262E9EE}"/>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 xmlns:a16="http://schemas.microsoft.com/office/drawing/2014/main" id="{E46AC6A5-BFDC-E34E-9003-F6EA865FBE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 xmlns:a16="http://schemas.microsoft.com/office/drawing/2014/main" id="{4FDDFF05-185F-B540-8469-A93FFADB7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 xmlns:a16="http://schemas.microsoft.com/office/drawing/2014/main" id="{5A0F6A90-2945-3546-B1F6-8C40BBADCE50}"/>
              </a:ext>
            </a:extLst>
          </p:cNvPr>
          <p:cNvSpPr>
            <a:spLocks noGrp="1"/>
          </p:cNvSpPr>
          <p:nvPr>
            <p:ph type="dt" sz="half" idx="10"/>
          </p:nvPr>
        </p:nvSpPr>
        <p:spPr/>
        <p:txBody>
          <a:bodyPr/>
          <a:lstStyle/>
          <a:p>
            <a:fld id="{AD62B61E-75DF-FE49-A44A-1260F5D8534B}" type="datetimeFigureOut">
              <a:rPr lang="es-MX" smtClean="0"/>
              <a:pPr/>
              <a:t>07/10/2020</a:t>
            </a:fld>
            <a:endParaRPr lang="es-MX"/>
          </a:p>
        </p:txBody>
      </p:sp>
      <p:sp>
        <p:nvSpPr>
          <p:cNvPr id="6" name="Marcador de pie de página 5">
            <a:extLst>
              <a:ext uri="{FF2B5EF4-FFF2-40B4-BE49-F238E27FC236}">
                <a16:creationId xmlns="" xmlns:a16="http://schemas.microsoft.com/office/drawing/2014/main" id="{64035D60-98B7-B240-A09D-69DBD63F760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 xmlns:a16="http://schemas.microsoft.com/office/drawing/2014/main" id="{1624DCE7-7CC9-CB44-B982-99865C007A7D}"/>
              </a:ext>
            </a:extLst>
          </p:cNvPr>
          <p:cNvSpPr>
            <a:spLocks noGrp="1"/>
          </p:cNvSpPr>
          <p:nvPr>
            <p:ph type="sldNum" sz="quarter" idx="12"/>
          </p:nvPr>
        </p:nvSpPr>
        <p:spPr/>
        <p:txBody>
          <a:bodyPr/>
          <a:lstStyle/>
          <a:p>
            <a:fld id="{1D1082D5-58BD-4A4A-8453-8FEB64F256A8}" type="slidenum">
              <a:rPr lang="es-MX" smtClean="0"/>
              <a:pPr/>
              <a:t>‹Nº›</a:t>
            </a:fld>
            <a:endParaRPr lang="es-MX"/>
          </a:p>
        </p:txBody>
      </p:sp>
    </p:spTree>
    <p:extLst>
      <p:ext uri="{BB962C8B-B14F-4D97-AF65-F5344CB8AC3E}">
        <p14:creationId xmlns="" xmlns:p14="http://schemas.microsoft.com/office/powerpoint/2010/main" val="4189391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CAD49ED-123B-D441-98A8-ED2886052F9D}"/>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 xmlns:a16="http://schemas.microsoft.com/office/drawing/2014/main" id="{4D4964B7-8EEC-3644-98F4-7643ACA7E6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 xmlns:a16="http://schemas.microsoft.com/office/drawing/2014/main" id="{402AF6F8-3528-A74C-A7E6-B093B0473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 xmlns:a16="http://schemas.microsoft.com/office/drawing/2014/main" id="{119FB7AB-C8C3-D845-9E0A-A152A91ECE39}"/>
              </a:ext>
            </a:extLst>
          </p:cNvPr>
          <p:cNvSpPr>
            <a:spLocks noGrp="1"/>
          </p:cNvSpPr>
          <p:nvPr>
            <p:ph type="dt" sz="half" idx="10"/>
          </p:nvPr>
        </p:nvSpPr>
        <p:spPr/>
        <p:txBody>
          <a:bodyPr/>
          <a:lstStyle/>
          <a:p>
            <a:fld id="{AD62B61E-75DF-FE49-A44A-1260F5D8534B}" type="datetimeFigureOut">
              <a:rPr lang="es-MX" smtClean="0"/>
              <a:pPr/>
              <a:t>07/10/2020</a:t>
            </a:fld>
            <a:endParaRPr lang="es-MX"/>
          </a:p>
        </p:txBody>
      </p:sp>
      <p:sp>
        <p:nvSpPr>
          <p:cNvPr id="6" name="Marcador de pie de página 5">
            <a:extLst>
              <a:ext uri="{FF2B5EF4-FFF2-40B4-BE49-F238E27FC236}">
                <a16:creationId xmlns="" xmlns:a16="http://schemas.microsoft.com/office/drawing/2014/main" id="{6E14B3EA-F808-3D46-86B7-FF13D04D863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 xmlns:a16="http://schemas.microsoft.com/office/drawing/2014/main" id="{AA4EECC3-8915-BB45-AB12-083F2166751B}"/>
              </a:ext>
            </a:extLst>
          </p:cNvPr>
          <p:cNvSpPr>
            <a:spLocks noGrp="1"/>
          </p:cNvSpPr>
          <p:nvPr>
            <p:ph type="sldNum" sz="quarter" idx="12"/>
          </p:nvPr>
        </p:nvSpPr>
        <p:spPr/>
        <p:txBody>
          <a:bodyPr/>
          <a:lstStyle/>
          <a:p>
            <a:fld id="{1D1082D5-58BD-4A4A-8453-8FEB64F256A8}" type="slidenum">
              <a:rPr lang="es-MX" smtClean="0"/>
              <a:pPr/>
              <a:t>‹Nº›</a:t>
            </a:fld>
            <a:endParaRPr lang="es-MX"/>
          </a:p>
        </p:txBody>
      </p:sp>
    </p:spTree>
    <p:extLst>
      <p:ext uri="{BB962C8B-B14F-4D97-AF65-F5344CB8AC3E}">
        <p14:creationId xmlns="" xmlns:p14="http://schemas.microsoft.com/office/powerpoint/2010/main" val="2615542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86ACE0E6-1252-9940-AC6C-14755B6E8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p>
        </p:txBody>
      </p:sp>
      <p:sp>
        <p:nvSpPr>
          <p:cNvPr id="3" name="Marcador de texto 2">
            <a:extLst>
              <a:ext uri="{FF2B5EF4-FFF2-40B4-BE49-F238E27FC236}">
                <a16:creationId xmlns="" xmlns:a16="http://schemas.microsoft.com/office/drawing/2014/main" id="{B0F02883-614A-D447-9B02-2996F48837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 xmlns:a16="http://schemas.microsoft.com/office/drawing/2014/main" id="{5BAB6AF1-E920-014F-861E-2F62071BEF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2B61E-75DF-FE49-A44A-1260F5D8534B}" type="datetimeFigureOut">
              <a:rPr lang="es-MX" smtClean="0"/>
              <a:pPr/>
              <a:t>07/10/2020</a:t>
            </a:fld>
            <a:endParaRPr lang="es-MX"/>
          </a:p>
        </p:txBody>
      </p:sp>
      <p:sp>
        <p:nvSpPr>
          <p:cNvPr id="5" name="Marcador de pie de página 4">
            <a:extLst>
              <a:ext uri="{FF2B5EF4-FFF2-40B4-BE49-F238E27FC236}">
                <a16:creationId xmlns="" xmlns:a16="http://schemas.microsoft.com/office/drawing/2014/main" id="{B943BAF3-37F0-694D-BD77-B7BA0251CB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 xmlns:a16="http://schemas.microsoft.com/office/drawing/2014/main" id="{B01E0673-7EAC-8E4D-89BD-1EFE2613B1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082D5-58BD-4A4A-8453-8FEB64F256A8}" type="slidenum">
              <a:rPr lang="es-MX" smtClean="0"/>
              <a:pPr/>
              <a:t>‹Nº›</a:t>
            </a:fld>
            <a:endParaRPr lang="es-MX"/>
          </a:p>
        </p:txBody>
      </p:sp>
    </p:spTree>
    <p:extLst>
      <p:ext uri="{BB962C8B-B14F-4D97-AF65-F5344CB8AC3E}">
        <p14:creationId xmlns="" xmlns:p14="http://schemas.microsoft.com/office/powerpoint/2010/main" val="529818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12.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410187" y="2217268"/>
            <a:ext cx="1352364" cy="1885950"/>
          </a:xfrm>
          <a:prstGeom prst="rect">
            <a:avLst/>
          </a:prstGeom>
        </p:spPr>
      </p:pic>
      <p:sp>
        <p:nvSpPr>
          <p:cNvPr id="19" name="Google Shape;4044;p332">
            <a:extLst>
              <a:ext uri="{FF2B5EF4-FFF2-40B4-BE49-F238E27FC236}">
                <a16:creationId xmlns="" xmlns:a16="http://schemas.microsoft.com/office/drawing/2014/main" id="{39FC734F-1AF5-4945-A7EF-F6D487BBE4FF}"/>
              </a:ext>
            </a:extLst>
          </p:cNvPr>
          <p:cNvSpPr txBox="1">
            <a:spLocks/>
          </p:cNvSpPr>
          <p:nvPr/>
        </p:nvSpPr>
        <p:spPr>
          <a:xfrm>
            <a:off x="1352364" y="2355021"/>
            <a:ext cx="6836949" cy="619500"/>
          </a:xfrm>
          <a:prstGeom prst="rect">
            <a:avLst/>
          </a:prstGeom>
        </p:spPr>
        <p:txBody>
          <a:bodyPr spcFirstLastPara="1" vert="horz" wrap="square" lIns="0" tIns="0" rIns="22860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s-ES" sz="4800" b="1" dirty="0" smtClean="0">
                <a:solidFill>
                  <a:schemeClr val="tx1">
                    <a:lumMod val="75000"/>
                    <a:lumOff val="25000"/>
                  </a:schemeClr>
                </a:solidFill>
                <a:latin typeface="Avenir Next Demi Bold" charset="0"/>
                <a:ea typeface="Avenir Next Demi Bold" charset="0"/>
                <a:cs typeface="Avenir Next Demi Bold" charset="0"/>
              </a:rPr>
              <a:t>Programa de </a:t>
            </a:r>
            <a:r>
              <a:rPr lang="es-ES" sz="4800" b="1" dirty="0" smtClean="0">
                <a:solidFill>
                  <a:schemeClr val="tx1">
                    <a:lumMod val="75000"/>
                    <a:lumOff val="25000"/>
                  </a:schemeClr>
                </a:solidFill>
                <a:latin typeface="Avenir Next Demi Bold" charset="0"/>
                <a:ea typeface="Avenir Next Demi Bold" charset="0"/>
                <a:cs typeface="Avenir Next Demi Bold" charset="0"/>
              </a:rPr>
              <a:t>habilitación de </a:t>
            </a:r>
            <a:r>
              <a:rPr lang="es-ES" sz="4800" b="1" dirty="0" smtClean="0">
                <a:solidFill>
                  <a:schemeClr val="tx1">
                    <a:lumMod val="75000"/>
                    <a:lumOff val="25000"/>
                  </a:schemeClr>
                </a:solidFill>
                <a:latin typeface="Avenir Next Demi Bold" charset="0"/>
                <a:ea typeface="Avenir Next Demi Bold" charset="0"/>
                <a:cs typeface="Avenir Next Demi Bold" charset="0"/>
              </a:rPr>
              <a:t>desarrollo </a:t>
            </a:r>
            <a:r>
              <a:rPr lang="es-ES" sz="4800" b="1" dirty="0">
                <a:solidFill>
                  <a:schemeClr val="tx1">
                    <a:lumMod val="75000"/>
                    <a:lumOff val="25000"/>
                  </a:schemeClr>
                </a:solidFill>
                <a:latin typeface="Avenir Next Demi Bold" charset="0"/>
                <a:ea typeface="Avenir Next Demi Bold" charset="0"/>
                <a:cs typeface="Avenir Next Demi Bold" charset="0"/>
              </a:rPr>
              <a:t>de </a:t>
            </a:r>
            <a:r>
              <a:rPr lang="es-ES" sz="4800" b="1" dirty="0" err="1">
                <a:solidFill>
                  <a:schemeClr val="tx1">
                    <a:lumMod val="75000"/>
                    <a:lumOff val="25000"/>
                  </a:schemeClr>
                </a:solidFill>
                <a:latin typeface="Avenir Next Demi Bold" charset="0"/>
                <a:ea typeface="Avenir Next Demi Bold" charset="0"/>
                <a:cs typeface="Avenir Next Demi Bold" charset="0"/>
              </a:rPr>
              <a:t>API´s</a:t>
            </a:r>
            <a:endParaRPr lang="en" sz="4800" b="1" dirty="0">
              <a:solidFill>
                <a:schemeClr val="tx1">
                  <a:lumMod val="75000"/>
                  <a:lumOff val="25000"/>
                </a:schemeClr>
              </a:solidFill>
              <a:latin typeface="Avenir Next Demi Bold" charset="0"/>
              <a:ea typeface="Avenir Next Demi Bold" charset="0"/>
              <a:cs typeface="Avenir Next Demi Bold" charset="0"/>
            </a:endParaRPr>
          </a:p>
        </p:txBody>
      </p:sp>
      <p:sp>
        <p:nvSpPr>
          <p:cNvPr id="20" name="Google Shape;4045;p332">
            <a:extLst>
              <a:ext uri="{FF2B5EF4-FFF2-40B4-BE49-F238E27FC236}">
                <a16:creationId xmlns="" xmlns:a16="http://schemas.microsoft.com/office/drawing/2014/main" id="{8831C2A9-7F76-8B44-B6CE-A9C0290B836C}"/>
              </a:ext>
            </a:extLst>
          </p:cNvPr>
          <p:cNvSpPr txBox="1">
            <a:spLocks/>
          </p:cNvSpPr>
          <p:nvPr/>
        </p:nvSpPr>
        <p:spPr>
          <a:xfrm>
            <a:off x="1352364" y="4893734"/>
            <a:ext cx="5767438" cy="320847"/>
          </a:xfrm>
          <a:prstGeom prst="rect">
            <a:avLst/>
          </a:prstGeom>
        </p:spPr>
        <p:txBody>
          <a:bodyPr spcFirstLastPara="1" vert="horz" wrap="square" lIns="0" tIns="0" rIns="228600" bIns="0" rtlCol="0" anchor="t" anchorCtr="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s-MX" dirty="0"/>
              <a:t>Gobierno de APIs</a:t>
            </a:r>
          </a:p>
        </p:txBody>
      </p:sp>
      <p:grpSp>
        <p:nvGrpSpPr>
          <p:cNvPr id="21" name="Grupo 20">
            <a:extLst>
              <a:ext uri="{FF2B5EF4-FFF2-40B4-BE49-F238E27FC236}">
                <a16:creationId xmlns="" xmlns:a16="http://schemas.microsoft.com/office/drawing/2014/main" id="{3869EE1C-E46A-0E44-B941-4A126D30E91E}"/>
              </a:ext>
            </a:extLst>
          </p:cNvPr>
          <p:cNvGrpSpPr/>
          <p:nvPr/>
        </p:nvGrpSpPr>
        <p:grpSpPr>
          <a:xfrm>
            <a:off x="8994480" y="-2791333"/>
            <a:ext cx="3690312" cy="5146354"/>
            <a:chOff x="8062025" y="-2612297"/>
            <a:chExt cx="4977892" cy="6941959"/>
          </a:xfrm>
        </p:grpSpPr>
        <p:pic>
          <p:nvPicPr>
            <p:cNvPr id="22" name="Picture 6">
              <a:extLst>
                <a:ext uri="{FF2B5EF4-FFF2-40B4-BE49-F238E27FC236}">
                  <a16:creationId xmlns="" xmlns:a16="http://schemas.microsoft.com/office/drawing/2014/main" id="{1E212BCF-5129-B547-90DA-85CD38CE5E6D}"/>
                </a:ext>
              </a:extLst>
            </p:cNvPr>
            <p:cNvPicPr>
              <a:picLocks noChangeAspect="1"/>
            </p:cNvPicPr>
            <p:nvPr/>
          </p:nvPicPr>
          <p:blipFill>
            <a:blip r:embed="rId3"/>
            <a:stretch>
              <a:fillRect/>
            </a:stretch>
          </p:blipFill>
          <p:spPr>
            <a:xfrm>
              <a:off x="8062025" y="-2612297"/>
              <a:ext cx="4977892" cy="6941959"/>
            </a:xfrm>
            <a:prstGeom prst="rect">
              <a:avLst/>
            </a:prstGeom>
          </p:spPr>
        </p:pic>
        <p:sp>
          <p:nvSpPr>
            <p:cNvPr id="23" name="Rounded Rectangle 8">
              <a:extLst>
                <a:ext uri="{FF2B5EF4-FFF2-40B4-BE49-F238E27FC236}">
                  <a16:creationId xmlns="" xmlns:a16="http://schemas.microsoft.com/office/drawing/2014/main" id="{75C63801-2C6F-2745-9C30-E431C7D9E567}"/>
                </a:ext>
              </a:extLst>
            </p:cNvPr>
            <p:cNvSpPr/>
            <p:nvPr/>
          </p:nvSpPr>
          <p:spPr>
            <a:xfrm rot="2284170">
              <a:off x="8557830" y="-423170"/>
              <a:ext cx="721300" cy="2657476"/>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Google Shape;4045;p332">
            <a:extLst>
              <a:ext uri="{FF2B5EF4-FFF2-40B4-BE49-F238E27FC236}">
                <a16:creationId xmlns="" xmlns:a16="http://schemas.microsoft.com/office/drawing/2014/main" id="{EFD3583E-805B-014E-A70F-688A0992FD8C}"/>
              </a:ext>
            </a:extLst>
          </p:cNvPr>
          <p:cNvSpPr txBox="1">
            <a:spLocks/>
          </p:cNvSpPr>
          <p:nvPr/>
        </p:nvSpPr>
        <p:spPr>
          <a:xfrm>
            <a:off x="8020134" y="4893734"/>
            <a:ext cx="3690313" cy="429086"/>
          </a:xfrm>
          <a:prstGeom prst="rect">
            <a:avLst/>
          </a:prstGeom>
        </p:spPr>
        <p:txBody>
          <a:bodyPr spcFirstLastPara="1" vert="horz" wrap="square" lIns="0" tIns="0" rIns="228600" bIns="0" rtlCol="0" anchor="t" anchorCtr="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r"/>
            <a:r>
              <a:rPr lang="es-MX" i="1" dirty="0"/>
              <a:t>Octubre </a:t>
            </a:r>
            <a:r>
              <a:rPr lang="es-MX" i="1" dirty="0" smtClean="0"/>
              <a:t>2020</a:t>
            </a:r>
            <a:endParaRPr lang="es-MX" i="1" dirty="0"/>
          </a:p>
        </p:txBody>
      </p:sp>
    </p:spTree>
    <p:extLst>
      <p:ext uri="{BB962C8B-B14F-4D97-AF65-F5344CB8AC3E}">
        <p14:creationId xmlns="" xmlns:p14="http://schemas.microsoft.com/office/powerpoint/2010/main" val="197467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246" y="-114970"/>
            <a:ext cx="7490405" cy="7148945"/>
          </a:xfrm>
          <a:prstGeom prst="rect">
            <a:avLst/>
          </a:prstGeom>
          <a:gradFill>
            <a:gsLst>
              <a:gs pos="100000">
                <a:srgbClr val="0B50AE"/>
              </a:gs>
              <a:gs pos="0">
                <a:srgbClr val="0070C0"/>
              </a:gs>
            </a:gsLst>
            <a:lin ang="108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Next" charset="0"/>
              <a:ea typeface="Avenir Next" charset="0"/>
              <a:cs typeface="Avenir Next" charset="0"/>
            </a:endParaRPr>
          </a:p>
        </p:txBody>
      </p:sp>
      <p:pic>
        <p:nvPicPr>
          <p:cNvPr id="11" name="Picture 10">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343887">
            <a:off x="-1229417" y="1993843"/>
            <a:ext cx="2040339" cy="2845371"/>
          </a:xfrm>
          <a:prstGeom prst="rect">
            <a:avLst/>
          </a:prstGeom>
        </p:spPr>
      </p:pic>
      <p:pic>
        <p:nvPicPr>
          <p:cNvPr id="12" name="Picture 11"/>
          <p:cNvPicPr>
            <a:picLocks noChangeAspect="1"/>
          </p:cNvPicPr>
          <p:nvPr/>
        </p:nvPicPr>
        <p:blipFill>
          <a:blip r:embed="rId3"/>
          <a:stretch>
            <a:fillRect/>
          </a:stretch>
        </p:blipFill>
        <p:spPr>
          <a:xfrm>
            <a:off x="508000" y="-15800"/>
            <a:ext cx="1524000" cy="762000"/>
          </a:xfrm>
          <a:prstGeom prst="rect">
            <a:avLst/>
          </a:prstGeom>
          <a:effectLst>
            <a:outerShdw blurRad="50800" dist="38100" dir="2700000" algn="tl" rotWithShape="0">
              <a:prstClr val="black">
                <a:alpha val="17000"/>
              </a:prstClr>
            </a:outerShdw>
          </a:effectLst>
        </p:spPr>
      </p:pic>
      <p:sp>
        <p:nvSpPr>
          <p:cNvPr id="2" name="Título 1">
            <a:extLst>
              <a:ext uri="{FF2B5EF4-FFF2-40B4-BE49-F238E27FC236}">
                <a16:creationId xmlns="" xmlns:a16="http://schemas.microsoft.com/office/drawing/2014/main" id="{12AFBE4F-F8FB-4B43-BF7D-227DE830BFB6}"/>
              </a:ext>
            </a:extLst>
          </p:cNvPr>
          <p:cNvSpPr>
            <a:spLocks noGrp="1"/>
          </p:cNvSpPr>
          <p:nvPr>
            <p:ph type="title"/>
          </p:nvPr>
        </p:nvSpPr>
        <p:spPr>
          <a:xfrm>
            <a:off x="2032000" y="2648238"/>
            <a:ext cx="3559908" cy="1325563"/>
          </a:xfrm>
        </p:spPr>
        <p:txBody>
          <a:bodyPr>
            <a:normAutofit/>
          </a:bodyPr>
          <a:lstStyle/>
          <a:p>
            <a:pPr algn="ctr"/>
            <a:r>
              <a:rPr lang="es-MX" sz="4900" b="1" dirty="0" smtClean="0">
                <a:solidFill>
                  <a:schemeClr val="bg1"/>
                </a:solidFill>
              </a:rPr>
              <a:t>Estándares</a:t>
            </a:r>
            <a:endParaRPr lang="es-MX" sz="2800" dirty="0">
              <a:solidFill>
                <a:schemeClr val="bg1"/>
              </a:solidFill>
              <a:latin typeface="Avenir Next" charset="0"/>
              <a:ea typeface="Avenir Next" charset="0"/>
              <a:cs typeface="Avenir Next" charset="0"/>
            </a:endParaRPr>
          </a:p>
        </p:txBody>
      </p:sp>
      <p:sp>
        <p:nvSpPr>
          <p:cNvPr id="13" name="Rounded Rectangle 19">
            <a:extLst>
              <a:ext uri="{FF2B5EF4-FFF2-40B4-BE49-F238E27FC236}">
                <a16:creationId xmlns="" xmlns:a16="http://schemas.microsoft.com/office/drawing/2014/main" id="{DE78DB34-3643-684C-9A63-530495AD034C}"/>
              </a:ext>
            </a:extLst>
          </p:cNvPr>
          <p:cNvSpPr/>
          <p:nvPr/>
        </p:nvSpPr>
        <p:spPr>
          <a:xfrm rot="13635180">
            <a:off x="9897488"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 name="Rounded Rectangle 19">
            <a:extLst>
              <a:ext uri="{FF2B5EF4-FFF2-40B4-BE49-F238E27FC236}">
                <a16:creationId xmlns="" xmlns:a16="http://schemas.microsoft.com/office/drawing/2014/main" id="{DE78DB34-3643-684C-9A63-530495AD034C}"/>
              </a:ext>
            </a:extLst>
          </p:cNvPr>
          <p:cNvSpPr/>
          <p:nvPr/>
        </p:nvSpPr>
        <p:spPr>
          <a:xfrm rot="13635180">
            <a:off x="10906540" y="-2852372"/>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9">
            <a:extLst>
              <a:ext uri="{FF2B5EF4-FFF2-40B4-BE49-F238E27FC236}">
                <a16:creationId xmlns="" xmlns:a16="http://schemas.microsoft.com/office/drawing/2014/main" id="{DE78DB34-3643-684C-9A63-530495AD034C}"/>
              </a:ext>
            </a:extLst>
          </p:cNvPr>
          <p:cNvSpPr/>
          <p:nvPr/>
        </p:nvSpPr>
        <p:spPr>
          <a:xfrm rot="13635180">
            <a:off x="11915593"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5711786">
            <a:off x="7067915" y="5970854"/>
            <a:ext cx="2040339" cy="2845371"/>
          </a:xfrm>
          <a:prstGeom prst="rect">
            <a:avLst/>
          </a:prstGeom>
        </p:spPr>
      </p:pic>
    </p:spTree>
    <p:extLst>
      <p:ext uri="{BB962C8B-B14F-4D97-AF65-F5344CB8AC3E}">
        <p14:creationId xmlns="" xmlns:p14="http://schemas.microsoft.com/office/powerpoint/2010/main" val="2086540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 xmlns:a16="http://schemas.microsoft.com/office/drawing/2014/main" id="{BE34A0CD-7A42-AE4A-8BE0-BBE786BB0811}"/>
              </a:ext>
            </a:extLst>
          </p:cNvPr>
          <p:cNvSpPr/>
          <p:nvPr/>
        </p:nvSpPr>
        <p:spPr>
          <a:xfrm>
            <a:off x="3574849" y="3618115"/>
            <a:ext cx="4182534" cy="3687929"/>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17">
            <a:extLst>
              <a:ext uri="{FF2B5EF4-FFF2-40B4-BE49-F238E27FC236}">
                <a16:creationId xmlns="" xmlns:a16="http://schemas.microsoft.com/office/drawing/2014/main" id="{4DC8258B-E97C-DA4D-9BD7-A8E5F67AD0FC}"/>
              </a:ext>
            </a:extLst>
          </p:cNvPr>
          <p:cNvSpPr/>
          <p:nvPr/>
        </p:nvSpPr>
        <p:spPr>
          <a:xfrm>
            <a:off x="3522133" y="-39485"/>
            <a:ext cx="8669867" cy="3687929"/>
          </a:xfrm>
          <a:prstGeom prst="rect">
            <a:avLst/>
          </a:prstGeom>
          <a:solidFill>
            <a:schemeClr val="bg2">
              <a:lumMod val="9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angle 2"/>
          <p:cNvSpPr/>
          <p:nvPr/>
        </p:nvSpPr>
        <p:spPr>
          <a:xfrm>
            <a:off x="-105245" y="-114970"/>
            <a:ext cx="3827988" cy="7148945"/>
          </a:xfrm>
          <a:prstGeom prst="rect">
            <a:avLst/>
          </a:prstGeom>
          <a:gradFill>
            <a:gsLst>
              <a:gs pos="100000">
                <a:srgbClr val="BFC72F"/>
              </a:gs>
              <a:gs pos="0">
                <a:srgbClr val="DADE3A"/>
              </a:gs>
            </a:gsLst>
            <a:lin ang="108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Next" charset="0"/>
              <a:ea typeface="Avenir Next" charset="0"/>
              <a:cs typeface="Avenir Next" charset="0"/>
            </a:endParaRPr>
          </a:p>
        </p:txBody>
      </p:sp>
      <p:pic>
        <p:nvPicPr>
          <p:cNvPr id="11" name="Picture 10">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343887">
            <a:off x="-918087" y="2093751"/>
            <a:ext cx="1625681" cy="2267107"/>
          </a:xfrm>
          <a:prstGeom prst="rect">
            <a:avLst/>
          </a:prstGeom>
        </p:spPr>
      </p:pic>
      <p:pic>
        <p:nvPicPr>
          <p:cNvPr id="12" name="Picture 11"/>
          <p:cNvPicPr>
            <a:picLocks noChangeAspect="1"/>
          </p:cNvPicPr>
          <p:nvPr/>
        </p:nvPicPr>
        <p:blipFill>
          <a:blip r:embed="rId3"/>
          <a:stretch>
            <a:fillRect/>
          </a:stretch>
        </p:blipFill>
        <p:spPr>
          <a:xfrm>
            <a:off x="508000" y="-15800"/>
            <a:ext cx="1524000" cy="762000"/>
          </a:xfrm>
          <a:prstGeom prst="rect">
            <a:avLst/>
          </a:prstGeom>
          <a:effectLst>
            <a:outerShdw blurRad="50800" dist="38100" dir="2700000" algn="tl" rotWithShape="0">
              <a:prstClr val="black">
                <a:alpha val="17000"/>
              </a:prstClr>
            </a:outerShdw>
          </a:effectLst>
        </p:spPr>
      </p:pic>
      <p:sp>
        <p:nvSpPr>
          <p:cNvPr id="2" name="Título 1">
            <a:extLst>
              <a:ext uri="{FF2B5EF4-FFF2-40B4-BE49-F238E27FC236}">
                <a16:creationId xmlns="" xmlns:a16="http://schemas.microsoft.com/office/drawing/2014/main" id="{12AFBE4F-F8FB-4B43-BF7D-227DE830BFB6}"/>
              </a:ext>
            </a:extLst>
          </p:cNvPr>
          <p:cNvSpPr>
            <a:spLocks noGrp="1"/>
          </p:cNvSpPr>
          <p:nvPr>
            <p:ph type="title"/>
          </p:nvPr>
        </p:nvSpPr>
        <p:spPr>
          <a:xfrm>
            <a:off x="854686" y="2564524"/>
            <a:ext cx="2667447" cy="1325563"/>
          </a:xfrm>
        </p:spPr>
        <p:txBody>
          <a:bodyPr>
            <a:normAutofit/>
          </a:bodyPr>
          <a:lstStyle/>
          <a:p>
            <a:r>
              <a:rPr lang="es-MX" b="1" dirty="0">
                <a:solidFill>
                  <a:schemeClr val="tx1">
                    <a:lumMod val="85000"/>
                    <a:lumOff val="15000"/>
                  </a:schemeClr>
                </a:solidFill>
              </a:rPr>
              <a:t>Estándares de diseño</a:t>
            </a:r>
            <a:endParaRPr lang="es-MX" sz="2800" dirty="0">
              <a:solidFill>
                <a:schemeClr val="tx1">
                  <a:lumMod val="85000"/>
                  <a:lumOff val="15000"/>
                </a:schemeClr>
              </a:solidFill>
              <a:latin typeface="Avenir Next" charset="0"/>
              <a:ea typeface="Avenir Next" charset="0"/>
              <a:cs typeface="Avenir Next" charset="0"/>
            </a:endParaRPr>
          </a:p>
        </p:txBody>
      </p:sp>
      <p:sp>
        <p:nvSpPr>
          <p:cNvPr id="13" name="Rounded Rectangle 19">
            <a:extLst>
              <a:ext uri="{FF2B5EF4-FFF2-40B4-BE49-F238E27FC236}">
                <a16:creationId xmlns="" xmlns:a16="http://schemas.microsoft.com/office/drawing/2014/main" id="{DE78DB34-3643-684C-9A63-530495AD034C}"/>
              </a:ext>
            </a:extLst>
          </p:cNvPr>
          <p:cNvSpPr/>
          <p:nvPr/>
        </p:nvSpPr>
        <p:spPr>
          <a:xfrm rot="13635180">
            <a:off x="9897488"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 name="Rounded Rectangle 19">
            <a:extLst>
              <a:ext uri="{FF2B5EF4-FFF2-40B4-BE49-F238E27FC236}">
                <a16:creationId xmlns="" xmlns:a16="http://schemas.microsoft.com/office/drawing/2014/main" id="{DE78DB34-3643-684C-9A63-530495AD034C}"/>
              </a:ext>
            </a:extLst>
          </p:cNvPr>
          <p:cNvSpPr/>
          <p:nvPr/>
        </p:nvSpPr>
        <p:spPr>
          <a:xfrm rot="13635180">
            <a:off x="10906540" y="-2852372"/>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9">
            <a:extLst>
              <a:ext uri="{FF2B5EF4-FFF2-40B4-BE49-F238E27FC236}">
                <a16:creationId xmlns="" xmlns:a16="http://schemas.microsoft.com/office/drawing/2014/main" id="{DE78DB34-3643-684C-9A63-530495AD034C}"/>
              </a:ext>
            </a:extLst>
          </p:cNvPr>
          <p:cNvSpPr/>
          <p:nvPr/>
        </p:nvSpPr>
        <p:spPr>
          <a:xfrm rot="13635180">
            <a:off x="11915593"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5711786">
            <a:off x="7067915" y="5970854"/>
            <a:ext cx="2040339" cy="2845371"/>
          </a:xfrm>
          <a:prstGeom prst="rect">
            <a:avLst/>
          </a:prstGeom>
        </p:spPr>
      </p:pic>
      <p:sp>
        <p:nvSpPr>
          <p:cNvPr id="4" name="CuadroTexto 3">
            <a:extLst>
              <a:ext uri="{FF2B5EF4-FFF2-40B4-BE49-F238E27FC236}">
                <a16:creationId xmlns="" xmlns:a16="http://schemas.microsoft.com/office/drawing/2014/main" id="{C3E28B42-0A6A-024E-A715-74DB6EEF517F}"/>
              </a:ext>
            </a:extLst>
          </p:cNvPr>
          <p:cNvSpPr txBox="1"/>
          <p:nvPr/>
        </p:nvSpPr>
        <p:spPr>
          <a:xfrm>
            <a:off x="4216400" y="576881"/>
            <a:ext cx="7564762" cy="2585323"/>
          </a:xfrm>
          <a:prstGeom prst="rect">
            <a:avLst/>
          </a:prstGeom>
          <a:noFill/>
        </p:spPr>
        <p:txBody>
          <a:bodyPr wrap="square" rtlCol="0">
            <a:spAutoFit/>
          </a:bodyPr>
          <a:lstStyle/>
          <a:p>
            <a:r>
              <a:rPr lang="es-MX" b="1" dirty="0">
                <a:solidFill>
                  <a:schemeClr val="bg1"/>
                </a:solidFill>
                <a:highlight>
                  <a:srgbClr val="0B50AE"/>
                </a:highlight>
              </a:rPr>
              <a:t>     Versiones del API    . </a:t>
            </a:r>
          </a:p>
          <a:p>
            <a:endParaRPr lang="es-MX" b="1" dirty="0"/>
          </a:p>
          <a:p>
            <a:pPr marL="285750" indent="-285750">
              <a:buFont typeface="Arial" panose="020B0604020202020204" pitchFamily="34" charset="0"/>
              <a:buChar char="•"/>
            </a:pPr>
            <a:r>
              <a:rPr lang="es-MX" dirty="0"/>
              <a:t>Si hay cambios en el API se deben usar versiones para no fustrar a los desarrolladores</a:t>
            </a:r>
          </a:p>
          <a:p>
            <a:pPr marL="285750" indent="-285750">
              <a:buFont typeface="Arial" panose="020B0604020202020204" pitchFamily="34" charset="0"/>
              <a:buChar char="•"/>
            </a:pPr>
            <a:r>
              <a:rPr lang="es-MX" dirty="0"/>
              <a:t>La mejor opción es añadir un prefijo a las URLS</a:t>
            </a:r>
          </a:p>
          <a:p>
            <a:pPr marL="285750" indent="-285750">
              <a:buFont typeface="Arial" panose="020B0604020202020204" pitchFamily="34" charset="0"/>
              <a:buChar char="•"/>
            </a:pPr>
            <a:r>
              <a:rPr lang="es-MX" dirty="0"/>
              <a:t>Un cambio de versión se deberá generar únicamente si los cambios que se realicen afectarán a la parte consumidora</a:t>
            </a:r>
          </a:p>
          <a:p>
            <a:endParaRPr lang="es-MX" dirty="0"/>
          </a:p>
          <a:p>
            <a:r>
              <a:rPr lang="es-MX" dirty="0"/>
              <a:t>Se recomienda trasladar el identificador de versión lo mas a la derecha posible</a:t>
            </a:r>
          </a:p>
        </p:txBody>
      </p:sp>
      <p:sp>
        <p:nvSpPr>
          <p:cNvPr id="17" name="CuadroTexto 16">
            <a:extLst>
              <a:ext uri="{FF2B5EF4-FFF2-40B4-BE49-F238E27FC236}">
                <a16:creationId xmlns="" xmlns:a16="http://schemas.microsoft.com/office/drawing/2014/main" id="{CAA6140F-E6EB-BD4A-BD78-A560998D99A4}"/>
              </a:ext>
            </a:extLst>
          </p:cNvPr>
          <p:cNvSpPr txBox="1"/>
          <p:nvPr/>
        </p:nvSpPr>
        <p:spPr>
          <a:xfrm>
            <a:off x="4230826" y="4657121"/>
            <a:ext cx="3018474" cy="1200329"/>
          </a:xfrm>
          <a:prstGeom prst="rect">
            <a:avLst/>
          </a:prstGeom>
          <a:noFill/>
        </p:spPr>
        <p:txBody>
          <a:bodyPr wrap="square" rtlCol="0">
            <a:spAutoFit/>
          </a:bodyPr>
          <a:lstStyle/>
          <a:p>
            <a:r>
              <a:rPr lang="es-MX" dirty="0">
                <a:solidFill>
                  <a:srgbClr val="00B0F0"/>
                </a:solidFill>
              </a:rPr>
              <a:t>Ejemplos:</a:t>
            </a:r>
          </a:p>
          <a:p>
            <a:r>
              <a:rPr lang="es-MX" dirty="0">
                <a:solidFill>
                  <a:srgbClr val="DADE3A"/>
                </a:solidFill>
              </a:rPr>
              <a:t>/banca_digital/zonificacion/v1 </a:t>
            </a:r>
          </a:p>
          <a:p>
            <a:r>
              <a:rPr lang="es-MX" dirty="0">
                <a:solidFill>
                  <a:srgbClr val="DADE3A"/>
                </a:solidFill>
              </a:rPr>
              <a:t>/banca_digital/usuarios/v1 </a:t>
            </a:r>
          </a:p>
          <a:p>
            <a:r>
              <a:rPr lang="es-MX" dirty="0">
                <a:solidFill>
                  <a:srgbClr val="DADE3A"/>
                </a:solidFill>
              </a:rPr>
              <a:t>/banca_digital/creditos/v1</a:t>
            </a:r>
          </a:p>
        </p:txBody>
      </p:sp>
      <p:sp>
        <p:nvSpPr>
          <p:cNvPr id="20" name="Rectángulo 19">
            <a:extLst>
              <a:ext uri="{FF2B5EF4-FFF2-40B4-BE49-F238E27FC236}">
                <a16:creationId xmlns="" xmlns:a16="http://schemas.microsoft.com/office/drawing/2014/main" id="{F369139D-FACC-414B-88B7-3235E5CA3113}"/>
              </a:ext>
            </a:extLst>
          </p:cNvPr>
          <p:cNvSpPr/>
          <p:nvPr/>
        </p:nvSpPr>
        <p:spPr>
          <a:xfrm>
            <a:off x="7738534" y="3618115"/>
            <a:ext cx="4453466" cy="3687929"/>
          </a:xfrm>
          <a:prstGeom prst="rect">
            <a:avLst/>
          </a:prstGeom>
          <a:solidFill>
            <a:srgbClr val="301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Imagen 4">
            <a:extLst>
              <a:ext uri="{FF2B5EF4-FFF2-40B4-BE49-F238E27FC236}">
                <a16:creationId xmlns="" xmlns:a16="http://schemas.microsoft.com/office/drawing/2014/main" id="{045A94DF-F817-674C-9827-A141CD6972DF}"/>
              </a:ext>
            </a:extLst>
          </p:cNvPr>
          <p:cNvPicPr>
            <a:picLocks noChangeAspect="1"/>
          </p:cNvPicPr>
          <p:nvPr/>
        </p:nvPicPr>
        <p:blipFill>
          <a:blip r:embed="rId4"/>
          <a:stretch>
            <a:fillRect/>
          </a:stretch>
        </p:blipFill>
        <p:spPr>
          <a:xfrm>
            <a:off x="8469259" y="4276914"/>
            <a:ext cx="2819400" cy="2146300"/>
          </a:xfrm>
          <a:prstGeom prst="rect">
            <a:avLst/>
          </a:prstGeom>
        </p:spPr>
      </p:pic>
    </p:spTree>
    <p:extLst>
      <p:ext uri="{BB962C8B-B14F-4D97-AF65-F5344CB8AC3E}">
        <p14:creationId xmlns="" xmlns:p14="http://schemas.microsoft.com/office/powerpoint/2010/main" val="234994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a:extLst>
              <a:ext uri="{FF2B5EF4-FFF2-40B4-BE49-F238E27FC236}">
                <a16:creationId xmlns="" xmlns:a16="http://schemas.microsoft.com/office/drawing/2014/main" id="{8A5EFE00-771E-7046-9874-613A8373304B}"/>
              </a:ext>
            </a:extLst>
          </p:cNvPr>
          <p:cNvSpPr/>
          <p:nvPr/>
        </p:nvSpPr>
        <p:spPr>
          <a:xfrm>
            <a:off x="3038787" y="3878083"/>
            <a:ext cx="9299349" cy="3155892"/>
          </a:xfrm>
          <a:prstGeom prst="rect">
            <a:avLst/>
          </a:prstGeom>
          <a:solidFill>
            <a:schemeClr val="bg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Next" charset="0"/>
              <a:ea typeface="Avenir Next" charset="0"/>
              <a:cs typeface="Avenir Next" charset="0"/>
            </a:endParaRPr>
          </a:p>
        </p:txBody>
      </p:sp>
      <p:sp>
        <p:nvSpPr>
          <p:cNvPr id="21" name="Rectangle 2">
            <a:extLst>
              <a:ext uri="{FF2B5EF4-FFF2-40B4-BE49-F238E27FC236}">
                <a16:creationId xmlns="" xmlns:a16="http://schemas.microsoft.com/office/drawing/2014/main" id="{72E7FA53-F20C-8746-B424-BCCC1052AF96}"/>
              </a:ext>
            </a:extLst>
          </p:cNvPr>
          <p:cNvSpPr/>
          <p:nvPr/>
        </p:nvSpPr>
        <p:spPr>
          <a:xfrm>
            <a:off x="4219678" y="4307553"/>
            <a:ext cx="6267686" cy="2330524"/>
          </a:xfrm>
          <a:prstGeom prst="rect">
            <a:avLst/>
          </a:prstGeom>
          <a:solidFill>
            <a:schemeClr val="tx1">
              <a:lumMod val="85000"/>
              <a:lumOff val="1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Next" charset="0"/>
              <a:ea typeface="Avenir Next" charset="0"/>
              <a:cs typeface="Avenir Next" charset="0"/>
            </a:endParaRPr>
          </a:p>
        </p:txBody>
      </p:sp>
      <p:sp>
        <p:nvSpPr>
          <p:cNvPr id="3" name="Rectangle 2"/>
          <p:cNvSpPr/>
          <p:nvPr/>
        </p:nvSpPr>
        <p:spPr>
          <a:xfrm>
            <a:off x="-105245" y="-114970"/>
            <a:ext cx="3711678" cy="7148945"/>
          </a:xfrm>
          <a:prstGeom prst="rect">
            <a:avLst/>
          </a:prstGeom>
          <a:gradFill>
            <a:gsLst>
              <a:gs pos="100000">
                <a:srgbClr val="0B50AE"/>
              </a:gs>
              <a:gs pos="0">
                <a:srgbClr val="0070C0"/>
              </a:gs>
            </a:gsLst>
            <a:lin ang="108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Next" charset="0"/>
              <a:ea typeface="Avenir Next" charset="0"/>
              <a:cs typeface="Avenir Next" charset="0"/>
            </a:endParaRPr>
          </a:p>
        </p:txBody>
      </p:sp>
      <p:pic>
        <p:nvPicPr>
          <p:cNvPr id="11" name="Picture 10">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343887">
            <a:off x="-1229417" y="1070127"/>
            <a:ext cx="2040339" cy="2845371"/>
          </a:xfrm>
          <a:prstGeom prst="rect">
            <a:avLst/>
          </a:prstGeom>
        </p:spPr>
      </p:pic>
      <p:pic>
        <p:nvPicPr>
          <p:cNvPr id="12" name="Picture 11"/>
          <p:cNvPicPr>
            <a:picLocks noChangeAspect="1"/>
          </p:cNvPicPr>
          <p:nvPr/>
        </p:nvPicPr>
        <p:blipFill>
          <a:blip r:embed="rId3"/>
          <a:stretch>
            <a:fillRect/>
          </a:stretch>
        </p:blipFill>
        <p:spPr>
          <a:xfrm>
            <a:off x="508000" y="-15800"/>
            <a:ext cx="1524000" cy="762000"/>
          </a:xfrm>
          <a:prstGeom prst="rect">
            <a:avLst/>
          </a:prstGeom>
          <a:effectLst>
            <a:outerShdw blurRad="50800" dist="38100" dir="2700000" algn="tl" rotWithShape="0">
              <a:prstClr val="black">
                <a:alpha val="17000"/>
              </a:prstClr>
            </a:outerShdw>
          </a:effectLst>
        </p:spPr>
      </p:pic>
      <p:sp>
        <p:nvSpPr>
          <p:cNvPr id="2" name="Título 1">
            <a:extLst>
              <a:ext uri="{FF2B5EF4-FFF2-40B4-BE49-F238E27FC236}">
                <a16:creationId xmlns="" xmlns:a16="http://schemas.microsoft.com/office/drawing/2014/main" id="{12AFBE4F-F8FB-4B43-BF7D-227DE830BFB6}"/>
              </a:ext>
            </a:extLst>
          </p:cNvPr>
          <p:cNvSpPr>
            <a:spLocks noGrp="1"/>
          </p:cNvSpPr>
          <p:nvPr>
            <p:ph type="title"/>
          </p:nvPr>
        </p:nvSpPr>
        <p:spPr>
          <a:xfrm>
            <a:off x="947900" y="1598372"/>
            <a:ext cx="2032367" cy="1325563"/>
          </a:xfrm>
        </p:spPr>
        <p:txBody>
          <a:bodyPr>
            <a:normAutofit/>
          </a:bodyPr>
          <a:lstStyle/>
          <a:p>
            <a:r>
              <a:rPr lang="es-MX" sz="2800" b="1" dirty="0">
                <a:solidFill>
                  <a:schemeClr val="bg1"/>
                </a:solidFill>
              </a:rPr>
              <a:t>Estándares de diseño</a:t>
            </a:r>
            <a:endParaRPr lang="es-MX" sz="2800" dirty="0">
              <a:solidFill>
                <a:schemeClr val="bg1"/>
              </a:solidFill>
              <a:latin typeface="Avenir Next" charset="0"/>
              <a:ea typeface="Avenir Next" charset="0"/>
              <a:cs typeface="Avenir Next" charset="0"/>
            </a:endParaRPr>
          </a:p>
        </p:txBody>
      </p:sp>
      <p:sp>
        <p:nvSpPr>
          <p:cNvPr id="13" name="Rounded Rectangle 19">
            <a:extLst>
              <a:ext uri="{FF2B5EF4-FFF2-40B4-BE49-F238E27FC236}">
                <a16:creationId xmlns="" xmlns:a16="http://schemas.microsoft.com/office/drawing/2014/main" id="{DE78DB34-3643-684C-9A63-530495AD034C}"/>
              </a:ext>
            </a:extLst>
          </p:cNvPr>
          <p:cNvSpPr/>
          <p:nvPr/>
        </p:nvSpPr>
        <p:spPr>
          <a:xfrm rot="13635180">
            <a:off x="9897488"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 name="Rounded Rectangle 19">
            <a:extLst>
              <a:ext uri="{FF2B5EF4-FFF2-40B4-BE49-F238E27FC236}">
                <a16:creationId xmlns="" xmlns:a16="http://schemas.microsoft.com/office/drawing/2014/main" id="{DE78DB34-3643-684C-9A63-530495AD034C}"/>
              </a:ext>
            </a:extLst>
          </p:cNvPr>
          <p:cNvSpPr/>
          <p:nvPr/>
        </p:nvSpPr>
        <p:spPr>
          <a:xfrm rot="13635180">
            <a:off x="10906540" y="-2852372"/>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9">
            <a:extLst>
              <a:ext uri="{FF2B5EF4-FFF2-40B4-BE49-F238E27FC236}">
                <a16:creationId xmlns="" xmlns:a16="http://schemas.microsoft.com/office/drawing/2014/main" id="{DE78DB34-3643-684C-9A63-530495AD034C}"/>
              </a:ext>
            </a:extLst>
          </p:cNvPr>
          <p:cNvSpPr/>
          <p:nvPr/>
        </p:nvSpPr>
        <p:spPr>
          <a:xfrm rot="13635180">
            <a:off x="11915593"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5711786">
            <a:off x="11123144" y="5611290"/>
            <a:ext cx="2040339" cy="2845371"/>
          </a:xfrm>
          <a:prstGeom prst="rect">
            <a:avLst/>
          </a:prstGeom>
        </p:spPr>
      </p:pic>
      <p:sp>
        <p:nvSpPr>
          <p:cNvPr id="4" name="CuadroTexto 3">
            <a:extLst>
              <a:ext uri="{FF2B5EF4-FFF2-40B4-BE49-F238E27FC236}">
                <a16:creationId xmlns="" xmlns:a16="http://schemas.microsoft.com/office/drawing/2014/main" id="{C578860A-4023-7943-8961-8BF28C23B2C8}"/>
              </a:ext>
            </a:extLst>
          </p:cNvPr>
          <p:cNvSpPr txBox="1"/>
          <p:nvPr/>
        </p:nvSpPr>
        <p:spPr>
          <a:xfrm>
            <a:off x="4219678" y="512704"/>
            <a:ext cx="7464322" cy="1200329"/>
          </a:xfrm>
          <a:prstGeom prst="rect">
            <a:avLst/>
          </a:prstGeom>
          <a:noFill/>
        </p:spPr>
        <p:txBody>
          <a:bodyPr wrap="square" rtlCol="0">
            <a:spAutoFit/>
          </a:bodyPr>
          <a:lstStyle/>
          <a:p>
            <a:r>
              <a:rPr lang="es-MX" b="1" dirty="0">
                <a:solidFill>
                  <a:schemeClr val="bg1"/>
                </a:solidFill>
                <a:highlight>
                  <a:srgbClr val="65318F"/>
                </a:highlight>
              </a:rPr>
              <a:t>     Verbos HTTP     </a:t>
            </a:r>
            <a:r>
              <a:rPr lang="es-MX" b="1" dirty="0">
                <a:solidFill>
                  <a:srgbClr val="65318F"/>
                </a:solidFill>
                <a:highlight>
                  <a:srgbClr val="65318F"/>
                </a:highlight>
              </a:rPr>
              <a:t>.</a:t>
            </a:r>
          </a:p>
          <a:p>
            <a:endParaRPr lang="es-MX" b="1" dirty="0"/>
          </a:p>
          <a:p>
            <a:r>
              <a:rPr lang="es-MX" dirty="0"/>
              <a:t>Si realizamos CRUD, debemos utilizar los verbos HTTP de forma adecuada para cuidar la semántica. </a:t>
            </a:r>
          </a:p>
        </p:txBody>
      </p:sp>
      <p:sp>
        <p:nvSpPr>
          <p:cNvPr id="6" name="CuadroTexto 5">
            <a:extLst>
              <a:ext uri="{FF2B5EF4-FFF2-40B4-BE49-F238E27FC236}">
                <a16:creationId xmlns="" xmlns:a16="http://schemas.microsoft.com/office/drawing/2014/main" id="{03454641-A391-AF40-8C8F-EDB8D675F163}"/>
              </a:ext>
            </a:extLst>
          </p:cNvPr>
          <p:cNvSpPr txBox="1"/>
          <p:nvPr/>
        </p:nvSpPr>
        <p:spPr>
          <a:xfrm>
            <a:off x="8042619" y="2729113"/>
            <a:ext cx="3641381" cy="646331"/>
          </a:xfrm>
          <a:prstGeom prst="rect">
            <a:avLst/>
          </a:prstGeom>
          <a:noFill/>
        </p:spPr>
        <p:txBody>
          <a:bodyPr wrap="none" rtlCol="0">
            <a:spAutoFit/>
          </a:bodyPr>
          <a:lstStyle/>
          <a:p>
            <a:r>
              <a:rPr lang="es-MX" i="1" dirty="0">
                <a:solidFill>
                  <a:schemeClr val="bg1"/>
                </a:solidFill>
                <a:highlight>
                  <a:srgbClr val="BE25AD"/>
                </a:highlight>
              </a:rPr>
              <a:t>  DELETE</a:t>
            </a:r>
            <a:r>
              <a:rPr lang="es-MX" dirty="0">
                <a:solidFill>
                  <a:schemeClr val="bg1"/>
                </a:solidFill>
                <a:highlight>
                  <a:srgbClr val="BE25AD"/>
                </a:highlight>
              </a:rPr>
              <a:t>: </a:t>
            </a:r>
            <a:r>
              <a:rPr lang="es-MX" dirty="0">
                <a:solidFill>
                  <a:srgbClr val="BE25AD"/>
                </a:solidFill>
                <a:highlight>
                  <a:srgbClr val="BE25AD"/>
                </a:highlight>
              </a:rPr>
              <a:t>.</a:t>
            </a:r>
            <a:r>
              <a:rPr lang="es-MX" dirty="0"/>
              <a:t> Borrar el recurso. </a:t>
            </a:r>
          </a:p>
          <a:p>
            <a:r>
              <a:rPr lang="es-MX" dirty="0">
                <a:highlight>
                  <a:srgbClr val="DADE3A"/>
                </a:highlight>
              </a:rPr>
              <a:t> Ejemplo: </a:t>
            </a:r>
            <a:r>
              <a:rPr lang="es-MX" dirty="0"/>
              <a:t>  DELETE /empleados/1234</a:t>
            </a:r>
          </a:p>
        </p:txBody>
      </p:sp>
      <p:sp>
        <p:nvSpPr>
          <p:cNvPr id="17" name="CuadroTexto 16">
            <a:extLst>
              <a:ext uri="{FF2B5EF4-FFF2-40B4-BE49-F238E27FC236}">
                <a16:creationId xmlns="" xmlns:a16="http://schemas.microsoft.com/office/drawing/2014/main" id="{DD51B1A6-3B5F-0C43-A272-3D78D2C9ADE3}"/>
              </a:ext>
            </a:extLst>
          </p:cNvPr>
          <p:cNvSpPr txBox="1"/>
          <p:nvPr/>
        </p:nvSpPr>
        <p:spPr>
          <a:xfrm>
            <a:off x="4204773" y="2751580"/>
            <a:ext cx="3330399" cy="646331"/>
          </a:xfrm>
          <a:prstGeom prst="rect">
            <a:avLst/>
          </a:prstGeom>
          <a:noFill/>
        </p:spPr>
        <p:txBody>
          <a:bodyPr wrap="none" rtlCol="0">
            <a:spAutoFit/>
          </a:bodyPr>
          <a:lstStyle/>
          <a:p>
            <a:r>
              <a:rPr lang="es-MX" i="1" dirty="0">
                <a:solidFill>
                  <a:schemeClr val="bg1"/>
                </a:solidFill>
                <a:highlight>
                  <a:srgbClr val="0B50AE"/>
                </a:highlight>
              </a:rPr>
              <a:t>  PUT</a:t>
            </a:r>
            <a:r>
              <a:rPr lang="es-MX" dirty="0">
                <a:solidFill>
                  <a:schemeClr val="bg1"/>
                </a:solidFill>
                <a:highlight>
                  <a:srgbClr val="0B50AE"/>
                </a:highlight>
              </a:rPr>
              <a:t>: </a:t>
            </a:r>
            <a:r>
              <a:rPr lang="es-MX" dirty="0">
                <a:highlight>
                  <a:srgbClr val="0B50AE"/>
                </a:highlight>
              </a:rPr>
              <a:t> </a:t>
            </a:r>
            <a:r>
              <a:rPr lang="es-MX" dirty="0"/>
              <a:t>  Actualizar datos. </a:t>
            </a:r>
          </a:p>
          <a:p>
            <a:r>
              <a:rPr lang="es-MX" dirty="0">
                <a:highlight>
                  <a:srgbClr val="DADE3A"/>
                </a:highlight>
              </a:rPr>
              <a:t> Ejemplo: </a:t>
            </a:r>
            <a:r>
              <a:rPr lang="es-MX" dirty="0"/>
              <a:t>  PUT /empleados/1234</a:t>
            </a:r>
          </a:p>
        </p:txBody>
      </p:sp>
      <p:sp>
        <p:nvSpPr>
          <p:cNvPr id="18" name="CuadroTexto 17">
            <a:extLst>
              <a:ext uri="{FF2B5EF4-FFF2-40B4-BE49-F238E27FC236}">
                <a16:creationId xmlns="" xmlns:a16="http://schemas.microsoft.com/office/drawing/2014/main" id="{FD98ECA6-1E27-484C-99A4-D0B13BAEC0A8}"/>
              </a:ext>
            </a:extLst>
          </p:cNvPr>
          <p:cNvSpPr txBox="1"/>
          <p:nvPr/>
        </p:nvSpPr>
        <p:spPr>
          <a:xfrm>
            <a:off x="8052633" y="1891004"/>
            <a:ext cx="3322384" cy="646331"/>
          </a:xfrm>
          <a:prstGeom prst="rect">
            <a:avLst/>
          </a:prstGeom>
          <a:noFill/>
        </p:spPr>
        <p:txBody>
          <a:bodyPr wrap="none" rtlCol="0">
            <a:spAutoFit/>
          </a:bodyPr>
          <a:lstStyle/>
          <a:p>
            <a:r>
              <a:rPr lang="es-MX" i="1" dirty="0">
                <a:solidFill>
                  <a:schemeClr val="bg1"/>
                </a:solidFill>
                <a:highlight>
                  <a:srgbClr val="65318F"/>
                </a:highlight>
              </a:rPr>
              <a:t>  GET</a:t>
            </a:r>
            <a:r>
              <a:rPr lang="es-MX" dirty="0">
                <a:solidFill>
                  <a:schemeClr val="bg1"/>
                </a:solidFill>
                <a:highlight>
                  <a:srgbClr val="65318F"/>
                </a:highlight>
              </a:rPr>
              <a:t>:   </a:t>
            </a:r>
            <a:r>
              <a:rPr lang="es-MX" dirty="0"/>
              <a:t>  Obtener datos. </a:t>
            </a:r>
          </a:p>
          <a:p>
            <a:r>
              <a:rPr lang="es-MX" dirty="0">
                <a:highlight>
                  <a:srgbClr val="DADE3A"/>
                </a:highlight>
              </a:rPr>
              <a:t> Ejemplo: </a:t>
            </a:r>
            <a:r>
              <a:rPr lang="es-MX" dirty="0"/>
              <a:t>  GET /empleados/1234</a:t>
            </a:r>
          </a:p>
        </p:txBody>
      </p:sp>
      <p:sp>
        <p:nvSpPr>
          <p:cNvPr id="19" name="CuadroTexto 18">
            <a:extLst>
              <a:ext uri="{FF2B5EF4-FFF2-40B4-BE49-F238E27FC236}">
                <a16:creationId xmlns="" xmlns:a16="http://schemas.microsoft.com/office/drawing/2014/main" id="{C352A1E9-41A6-A846-A7E9-90144D64B400}"/>
              </a:ext>
            </a:extLst>
          </p:cNvPr>
          <p:cNvSpPr txBox="1"/>
          <p:nvPr/>
        </p:nvSpPr>
        <p:spPr>
          <a:xfrm>
            <a:off x="4204773" y="1868537"/>
            <a:ext cx="3302058" cy="646331"/>
          </a:xfrm>
          <a:prstGeom prst="rect">
            <a:avLst/>
          </a:prstGeom>
          <a:noFill/>
        </p:spPr>
        <p:txBody>
          <a:bodyPr wrap="none" rtlCol="0">
            <a:spAutoFit/>
          </a:bodyPr>
          <a:lstStyle/>
          <a:p>
            <a:r>
              <a:rPr lang="es-MX" i="1" dirty="0">
                <a:solidFill>
                  <a:schemeClr val="bg1"/>
                </a:solidFill>
                <a:highlight>
                  <a:srgbClr val="01B0F0"/>
                </a:highlight>
              </a:rPr>
              <a:t>  POST</a:t>
            </a:r>
            <a:r>
              <a:rPr lang="es-MX" dirty="0">
                <a:solidFill>
                  <a:schemeClr val="bg1"/>
                </a:solidFill>
                <a:highlight>
                  <a:srgbClr val="01B0F0"/>
                </a:highlight>
              </a:rPr>
              <a:t>: </a:t>
            </a:r>
            <a:r>
              <a:rPr lang="es-MX" dirty="0">
                <a:solidFill>
                  <a:srgbClr val="01B0F0"/>
                </a:solidFill>
                <a:highlight>
                  <a:srgbClr val="01B0F0"/>
                </a:highlight>
              </a:rPr>
              <a:t>.</a:t>
            </a:r>
            <a:r>
              <a:rPr lang="es-MX" dirty="0"/>
              <a:t> Crear un nuevo recurso. </a:t>
            </a:r>
          </a:p>
          <a:p>
            <a:r>
              <a:rPr lang="es-MX" dirty="0">
                <a:highlight>
                  <a:srgbClr val="DADE3A"/>
                </a:highlight>
              </a:rPr>
              <a:t>  Ejemplo:  </a:t>
            </a:r>
            <a:r>
              <a:rPr lang="es-MX" dirty="0">
                <a:solidFill>
                  <a:srgbClr val="DADE3A"/>
                </a:solidFill>
                <a:highlight>
                  <a:srgbClr val="DADE3A"/>
                </a:highlight>
              </a:rPr>
              <a:t>.</a:t>
            </a:r>
            <a:r>
              <a:rPr lang="es-MX" dirty="0"/>
              <a:t>  POST /empleados  </a:t>
            </a:r>
          </a:p>
        </p:txBody>
      </p:sp>
      <p:pic>
        <p:nvPicPr>
          <p:cNvPr id="5" name="Imagen 4">
            <a:extLst>
              <a:ext uri="{FF2B5EF4-FFF2-40B4-BE49-F238E27FC236}">
                <a16:creationId xmlns="" xmlns:a16="http://schemas.microsoft.com/office/drawing/2014/main" id="{909BA68A-FD5C-0C44-8819-B90DA31241E6}"/>
              </a:ext>
            </a:extLst>
          </p:cNvPr>
          <p:cNvPicPr>
            <a:picLocks noChangeAspect="1"/>
          </p:cNvPicPr>
          <p:nvPr/>
        </p:nvPicPr>
        <p:blipFill>
          <a:blip r:embed="rId4"/>
          <a:stretch>
            <a:fillRect/>
          </a:stretch>
        </p:blipFill>
        <p:spPr>
          <a:xfrm>
            <a:off x="4645349" y="4507347"/>
            <a:ext cx="4691834" cy="1930935"/>
          </a:xfrm>
          <a:prstGeom prst="rect">
            <a:avLst/>
          </a:prstGeom>
        </p:spPr>
      </p:pic>
      <p:grpSp>
        <p:nvGrpSpPr>
          <p:cNvPr id="9" name="Grupo 8">
            <a:extLst>
              <a:ext uri="{FF2B5EF4-FFF2-40B4-BE49-F238E27FC236}">
                <a16:creationId xmlns="" xmlns:a16="http://schemas.microsoft.com/office/drawing/2014/main" id="{AE9788A3-09FE-054E-9603-B025F4B984A5}"/>
              </a:ext>
            </a:extLst>
          </p:cNvPr>
          <p:cNvGrpSpPr/>
          <p:nvPr/>
        </p:nvGrpSpPr>
        <p:grpSpPr>
          <a:xfrm>
            <a:off x="182729" y="6240463"/>
            <a:ext cx="1789219" cy="1580740"/>
            <a:chOff x="-74410" y="6016981"/>
            <a:chExt cx="2266084" cy="2002041"/>
          </a:xfrm>
        </p:grpSpPr>
        <p:sp>
          <p:nvSpPr>
            <p:cNvPr id="22" name="Rounded Rectangle 8">
              <a:extLst>
                <a:ext uri="{FF2B5EF4-FFF2-40B4-BE49-F238E27FC236}">
                  <a16:creationId xmlns="" xmlns:a16="http://schemas.microsoft.com/office/drawing/2014/main" id="{32C5F14B-5806-6145-B6C6-C517CC0EE406}"/>
                </a:ext>
              </a:extLst>
            </p:cNvPr>
            <p:cNvSpPr/>
            <p:nvPr/>
          </p:nvSpPr>
          <p:spPr>
            <a:xfrm rot="2284170">
              <a:off x="-74410" y="6048928"/>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8">
              <a:extLst>
                <a:ext uri="{FF2B5EF4-FFF2-40B4-BE49-F238E27FC236}">
                  <a16:creationId xmlns="" xmlns:a16="http://schemas.microsoft.com/office/drawing/2014/main" id="{A544AD6E-3C5F-444A-BFF9-0E465B7B4810}"/>
                </a:ext>
              </a:extLst>
            </p:cNvPr>
            <p:cNvSpPr/>
            <p:nvPr/>
          </p:nvSpPr>
          <p:spPr>
            <a:xfrm rot="2284170">
              <a:off x="760847" y="6048928"/>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8">
              <a:extLst>
                <a:ext uri="{FF2B5EF4-FFF2-40B4-BE49-F238E27FC236}">
                  <a16:creationId xmlns="" xmlns:a16="http://schemas.microsoft.com/office/drawing/2014/main" id="{8514B3BE-7630-C04D-A56F-B8C691D257A0}"/>
                </a:ext>
              </a:extLst>
            </p:cNvPr>
            <p:cNvSpPr/>
            <p:nvPr/>
          </p:nvSpPr>
          <p:spPr>
            <a:xfrm rot="2284170">
              <a:off x="1656945" y="6016981"/>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 xmlns:p14="http://schemas.microsoft.com/office/powerpoint/2010/main" val="3515925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245" y="-114970"/>
            <a:ext cx="3711678" cy="7148945"/>
          </a:xfrm>
          <a:prstGeom prst="rect">
            <a:avLst/>
          </a:prstGeom>
          <a:gradFill>
            <a:gsLst>
              <a:gs pos="100000">
                <a:srgbClr val="301450"/>
              </a:gs>
              <a:gs pos="0">
                <a:srgbClr val="65318F"/>
              </a:gs>
            </a:gsLst>
            <a:lin ang="108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Next" charset="0"/>
              <a:ea typeface="Avenir Next" charset="0"/>
              <a:cs typeface="Avenir Next" charset="0"/>
            </a:endParaRPr>
          </a:p>
        </p:txBody>
      </p:sp>
      <p:pic>
        <p:nvPicPr>
          <p:cNvPr id="11" name="Picture 10">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343887">
            <a:off x="-1229417" y="1070127"/>
            <a:ext cx="2040339" cy="2845371"/>
          </a:xfrm>
          <a:prstGeom prst="rect">
            <a:avLst/>
          </a:prstGeom>
        </p:spPr>
      </p:pic>
      <p:pic>
        <p:nvPicPr>
          <p:cNvPr id="12" name="Picture 11"/>
          <p:cNvPicPr>
            <a:picLocks noChangeAspect="1"/>
          </p:cNvPicPr>
          <p:nvPr/>
        </p:nvPicPr>
        <p:blipFill>
          <a:blip r:embed="rId3"/>
          <a:stretch>
            <a:fillRect/>
          </a:stretch>
        </p:blipFill>
        <p:spPr>
          <a:xfrm>
            <a:off x="508000" y="-15800"/>
            <a:ext cx="1524000" cy="762000"/>
          </a:xfrm>
          <a:prstGeom prst="rect">
            <a:avLst/>
          </a:prstGeom>
          <a:effectLst>
            <a:outerShdw blurRad="50800" dist="38100" dir="2700000" algn="tl" rotWithShape="0">
              <a:prstClr val="black">
                <a:alpha val="17000"/>
              </a:prstClr>
            </a:outerShdw>
          </a:effectLst>
        </p:spPr>
      </p:pic>
      <p:sp>
        <p:nvSpPr>
          <p:cNvPr id="2" name="Título 1">
            <a:extLst>
              <a:ext uri="{FF2B5EF4-FFF2-40B4-BE49-F238E27FC236}">
                <a16:creationId xmlns="" xmlns:a16="http://schemas.microsoft.com/office/drawing/2014/main" id="{12AFBE4F-F8FB-4B43-BF7D-227DE830BFB6}"/>
              </a:ext>
            </a:extLst>
          </p:cNvPr>
          <p:cNvSpPr>
            <a:spLocks noGrp="1"/>
          </p:cNvSpPr>
          <p:nvPr>
            <p:ph type="title" idx="4294967295"/>
          </p:nvPr>
        </p:nvSpPr>
        <p:spPr>
          <a:xfrm>
            <a:off x="1115075" y="1598613"/>
            <a:ext cx="2032000" cy="1325562"/>
          </a:xfrm>
        </p:spPr>
        <p:txBody>
          <a:bodyPr>
            <a:normAutofit/>
          </a:bodyPr>
          <a:lstStyle/>
          <a:p>
            <a:r>
              <a:rPr lang="es-MX" sz="2800" b="1" dirty="0">
                <a:solidFill>
                  <a:schemeClr val="bg1"/>
                </a:solidFill>
              </a:rPr>
              <a:t>Estándares de diseño</a:t>
            </a:r>
            <a:endParaRPr lang="es-MX" sz="2800" dirty="0">
              <a:solidFill>
                <a:schemeClr val="bg1"/>
              </a:solidFill>
              <a:latin typeface="Avenir Next" charset="0"/>
              <a:ea typeface="Avenir Next" charset="0"/>
              <a:cs typeface="Avenir Next" charset="0"/>
            </a:endParaRPr>
          </a:p>
        </p:txBody>
      </p:sp>
      <p:sp>
        <p:nvSpPr>
          <p:cNvPr id="13" name="Rounded Rectangle 19">
            <a:extLst>
              <a:ext uri="{FF2B5EF4-FFF2-40B4-BE49-F238E27FC236}">
                <a16:creationId xmlns="" xmlns:a16="http://schemas.microsoft.com/office/drawing/2014/main" id="{DE78DB34-3643-684C-9A63-530495AD034C}"/>
              </a:ext>
            </a:extLst>
          </p:cNvPr>
          <p:cNvSpPr/>
          <p:nvPr/>
        </p:nvSpPr>
        <p:spPr>
          <a:xfrm rot="13635180">
            <a:off x="9897488"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 name="Rounded Rectangle 19">
            <a:extLst>
              <a:ext uri="{FF2B5EF4-FFF2-40B4-BE49-F238E27FC236}">
                <a16:creationId xmlns="" xmlns:a16="http://schemas.microsoft.com/office/drawing/2014/main" id="{DE78DB34-3643-684C-9A63-530495AD034C}"/>
              </a:ext>
            </a:extLst>
          </p:cNvPr>
          <p:cNvSpPr/>
          <p:nvPr/>
        </p:nvSpPr>
        <p:spPr>
          <a:xfrm rot="13635180">
            <a:off x="10906540" y="-2852372"/>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9">
            <a:extLst>
              <a:ext uri="{FF2B5EF4-FFF2-40B4-BE49-F238E27FC236}">
                <a16:creationId xmlns="" xmlns:a16="http://schemas.microsoft.com/office/drawing/2014/main" id="{DE78DB34-3643-684C-9A63-530495AD034C}"/>
              </a:ext>
            </a:extLst>
          </p:cNvPr>
          <p:cNvSpPr/>
          <p:nvPr/>
        </p:nvSpPr>
        <p:spPr>
          <a:xfrm rot="13635180">
            <a:off x="11915593"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5711786">
            <a:off x="11770044" y="4481529"/>
            <a:ext cx="2040339" cy="2845371"/>
          </a:xfrm>
          <a:prstGeom prst="rect">
            <a:avLst/>
          </a:prstGeom>
        </p:spPr>
      </p:pic>
      <p:sp>
        <p:nvSpPr>
          <p:cNvPr id="4" name="CuadroTexto 3">
            <a:extLst>
              <a:ext uri="{FF2B5EF4-FFF2-40B4-BE49-F238E27FC236}">
                <a16:creationId xmlns="" xmlns:a16="http://schemas.microsoft.com/office/drawing/2014/main" id="{C578860A-4023-7943-8961-8BF28C23B2C8}"/>
              </a:ext>
            </a:extLst>
          </p:cNvPr>
          <p:cNvSpPr txBox="1"/>
          <p:nvPr/>
        </p:nvSpPr>
        <p:spPr>
          <a:xfrm>
            <a:off x="4219678" y="512704"/>
            <a:ext cx="7464322" cy="369332"/>
          </a:xfrm>
          <a:prstGeom prst="rect">
            <a:avLst/>
          </a:prstGeom>
          <a:noFill/>
        </p:spPr>
        <p:txBody>
          <a:bodyPr wrap="square" rtlCol="0">
            <a:spAutoFit/>
          </a:bodyPr>
          <a:lstStyle/>
          <a:p>
            <a:r>
              <a:rPr lang="es-MX" b="1" dirty="0">
                <a:solidFill>
                  <a:schemeClr val="bg1"/>
                </a:solidFill>
                <a:highlight>
                  <a:srgbClr val="0B50AE"/>
                </a:highlight>
              </a:rPr>
              <a:t>     Nombre de los recursos     </a:t>
            </a:r>
            <a:r>
              <a:rPr lang="es-MX" b="1" dirty="0">
                <a:solidFill>
                  <a:schemeClr val="bg1"/>
                </a:solidFill>
              </a:rPr>
              <a:t> </a:t>
            </a:r>
            <a:r>
              <a:rPr lang="es-MX" b="1" dirty="0">
                <a:solidFill>
                  <a:srgbClr val="DADE3A"/>
                </a:solidFill>
                <a:highlight>
                  <a:srgbClr val="DADE3A"/>
                </a:highlight>
              </a:rPr>
              <a:t>.</a:t>
            </a:r>
          </a:p>
        </p:txBody>
      </p:sp>
      <p:grpSp>
        <p:nvGrpSpPr>
          <p:cNvPr id="9" name="Grupo 8">
            <a:extLst>
              <a:ext uri="{FF2B5EF4-FFF2-40B4-BE49-F238E27FC236}">
                <a16:creationId xmlns="" xmlns:a16="http://schemas.microsoft.com/office/drawing/2014/main" id="{AE9788A3-09FE-054E-9603-B025F4B984A5}"/>
              </a:ext>
            </a:extLst>
          </p:cNvPr>
          <p:cNvGrpSpPr/>
          <p:nvPr/>
        </p:nvGrpSpPr>
        <p:grpSpPr>
          <a:xfrm>
            <a:off x="182729" y="6240463"/>
            <a:ext cx="1789219" cy="1580740"/>
            <a:chOff x="-74410" y="6016981"/>
            <a:chExt cx="2266084" cy="2002041"/>
          </a:xfrm>
        </p:grpSpPr>
        <p:sp>
          <p:nvSpPr>
            <p:cNvPr id="22" name="Rounded Rectangle 8">
              <a:extLst>
                <a:ext uri="{FF2B5EF4-FFF2-40B4-BE49-F238E27FC236}">
                  <a16:creationId xmlns="" xmlns:a16="http://schemas.microsoft.com/office/drawing/2014/main" id="{32C5F14B-5806-6145-B6C6-C517CC0EE406}"/>
                </a:ext>
              </a:extLst>
            </p:cNvPr>
            <p:cNvSpPr/>
            <p:nvPr/>
          </p:nvSpPr>
          <p:spPr>
            <a:xfrm rot="2284170">
              <a:off x="-74410" y="6048928"/>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8">
              <a:extLst>
                <a:ext uri="{FF2B5EF4-FFF2-40B4-BE49-F238E27FC236}">
                  <a16:creationId xmlns="" xmlns:a16="http://schemas.microsoft.com/office/drawing/2014/main" id="{A544AD6E-3C5F-444A-BFF9-0E465B7B4810}"/>
                </a:ext>
              </a:extLst>
            </p:cNvPr>
            <p:cNvSpPr/>
            <p:nvPr/>
          </p:nvSpPr>
          <p:spPr>
            <a:xfrm rot="2284170">
              <a:off x="760847" y="6048928"/>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8">
              <a:extLst>
                <a:ext uri="{FF2B5EF4-FFF2-40B4-BE49-F238E27FC236}">
                  <a16:creationId xmlns="" xmlns:a16="http://schemas.microsoft.com/office/drawing/2014/main" id="{8514B3BE-7630-C04D-A56F-B8C691D257A0}"/>
                </a:ext>
              </a:extLst>
            </p:cNvPr>
            <p:cNvSpPr/>
            <p:nvPr/>
          </p:nvSpPr>
          <p:spPr>
            <a:xfrm rot="2284170">
              <a:off x="1656945" y="6016981"/>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CuadroTexto 24">
            <a:extLst>
              <a:ext uri="{FF2B5EF4-FFF2-40B4-BE49-F238E27FC236}">
                <a16:creationId xmlns="" xmlns:a16="http://schemas.microsoft.com/office/drawing/2014/main" id="{FA200B09-2953-B14C-BF4F-56BEAB028539}"/>
              </a:ext>
            </a:extLst>
          </p:cNvPr>
          <p:cNvSpPr txBox="1"/>
          <p:nvPr/>
        </p:nvSpPr>
        <p:spPr>
          <a:xfrm>
            <a:off x="4219678" y="1042322"/>
            <a:ext cx="7303954" cy="1477328"/>
          </a:xfrm>
          <a:prstGeom prst="rect">
            <a:avLst/>
          </a:prstGeom>
          <a:noFill/>
        </p:spPr>
        <p:txBody>
          <a:bodyPr wrap="square" rtlCol="0">
            <a:spAutoFit/>
          </a:bodyPr>
          <a:lstStyle/>
          <a:p>
            <a:pPr marL="285750" indent="-285750">
              <a:buFont typeface="Arial" panose="020B0604020202020204" pitchFamily="34" charset="0"/>
              <a:buChar char="•"/>
            </a:pPr>
            <a:r>
              <a:rPr lang="es-MX" dirty="0"/>
              <a:t>Debe usar sustantivos, no verbos </a:t>
            </a:r>
          </a:p>
          <a:p>
            <a:r>
              <a:rPr lang="es-MX" dirty="0">
                <a:highlight>
                  <a:srgbClr val="DADE3A"/>
                </a:highlight>
              </a:rPr>
              <a:t>Ejemplo:</a:t>
            </a:r>
            <a:r>
              <a:rPr lang="es-MX" dirty="0"/>
              <a:t>  GET /pedidos no </a:t>
            </a:r>
            <a:r>
              <a:rPr lang="es-MX" dirty="0">
                <a:solidFill>
                  <a:srgbClr val="FF0000"/>
                </a:solidFill>
              </a:rPr>
              <a:t>/obtenerPedidos</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Debería usar sustantivos plurales, no sustantivos singulares, para administrar dos tipos diferentes de recursos.</a:t>
            </a:r>
          </a:p>
        </p:txBody>
      </p:sp>
      <p:sp>
        <p:nvSpPr>
          <p:cNvPr id="26" name="CuadroTexto 25">
            <a:extLst>
              <a:ext uri="{FF2B5EF4-FFF2-40B4-BE49-F238E27FC236}">
                <a16:creationId xmlns="" xmlns:a16="http://schemas.microsoft.com/office/drawing/2014/main" id="{35C0A8DB-4ED4-804C-8F71-3A690187CBFB}"/>
              </a:ext>
            </a:extLst>
          </p:cNvPr>
          <p:cNvSpPr txBox="1"/>
          <p:nvPr/>
        </p:nvSpPr>
        <p:spPr>
          <a:xfrm>
            <a:off x="4219678" y="2750352"/>
            <a:ext cx="2871235" cy="646331"/>
          </a:xfrm>
          <a:prstGeom prst="rect">
            <a:avLst/>
          </a:prstGeom>
          <a:noFill/>
        </p:spPr>
        <p:txBody>
          <a:bodyPr wrap="square" rtlCol="0">
            <a:spAutoFit/>
          </a:bodyPr>
          <a:lstStyle/>
          <a:p>
            <a:r>
              <a:rPr lang="es-MX" dirty="0">
                <a:solidFill>
                  <a:schemeClr val="bg1"/>
                </a:solidFill>
                <a:highlight>
                  <a:srgbClr val="01B0F0"/>
                </a:highlight>
              </a:rPr>
              <a:t>  Recurso de colección: </a:t>
            </a:r>
          </a:p>
          <a:p>
            <a:r>
              <a:rPr lang="es-MX" dirty="0">
                <a:solidFill>
                  <a:schemeClr val="bg1"/>
                </a:solidFill>
                <a:highlight>
                  <a:srgbClr val="BFC72F"/>
                </a:highlight>
              </a:rPr>
              <a:t>  </a:t>
            </a:r>
            <a:r>
              <a:rPr lang="es-MX" dirty="0">
                <a:highlight>
                  <a:srgbClr val="BFC72F"/>
                </a:highlight>
              </a:rPr>
              <a:t>Ejemplo:</a:t>
            </a:r>
            <a:r>
              <a:rPr lang="es-MX" dirty="0">
                <a:solidFill>
                  <a:schemeClr val="bg1"/>
                </a:solidFill>
                <a:highlight>
                  <a:srgbClr val="BFC72F"/>
                </a:highlight>
              </a:rPr>
              <a:t>  </a:t>
            </a:r>
            <a:r>
              <a:rPr lang="es-MX" dirty="0">
                <a:solidFill>
                  <a:schemeClr val="bg1"/>
                </a:solidFill>
                <a:highlight>
                  <a:srgbClr val="8336BB"/>
                </a:highlight>
              </a:rPr>
              <a:t> GET /empleados</a:t>
            </a:r>
            <a:r>
              <a:rPr lang="es-MX" dirty="0">
                <a:solidFill>
                  <a:srgbClr val="8336BB"/>
                </a:solidFill>
                <a:highlight>
                  <a:srgbClr val="8336BB"/>
                </a:highlight>
              </a:rPr>
              <a:t>.</a:t>
            </a:r>
          </a:p>
        </p:txBody>
      </p:sp>
      <p:sp>
        <p:nvSpPr>
          <p:cNvPr id="27" name="CuadroTexto 26">
            <a:extLst>
              <a:ext uri="{FF2B5EF4-FFF2-40B4-BE49-F238E27FC236}">
                <a16:creationId xmlns="" xmlns:a16="http://schemas.microsoft.com/office/drawing/2014/main" id="{CAB126F8-FFB7-4A44-9BC8-CD6CFCE58419}"/>
              </a:ext>
            </a:extLst>
          </p:cNvPr>
          <p:cNvSpPr txBox="1"/>
          <p:nvPr/>
        </p:nvSpPr>
        <p:spPr>
          <a:xfrm>
            <a:off x="7342440" y="2750352"/>
            <a:ext cx="3475085" cy="646331"/>
          </a:xfrm>
          <a:prstGeom prst="rect">
            <a:avLst/>
          </a:prstGeom>
          <a:noFill/>
        </p:spPr>
        <p:txBody>
          <a:bodyPr wrap="square" rtlCol="0">
            <a:spAutoFit/>
          </a:bodyPr>
          <a:lstStyle/>
          <a:p>
            <a:r>
              <a:rPr lang="es-MX" dirty="0">
                <a:solidFill>
                  <a:schemeClr val="bg1"/>
                </a:solidFill>
                <a:highlight>
                  <a:srgbClr val="01B0F0"/>
                </a:highlight>
              </a:rPr>
              <a:t>  Recurso de instancia: </a:t>
            </a:r>
          </a:p>
          <a:p>
            <a:r>
              <a:rPr lang="es-MX" dirty="0">
                <a:solidFill>
                  <a:schemeClr val="bg1"/>
                </a:solidFill>
                <a:highlight>
                  <a:srgbClr val="BFC72F"/>
                </a:highlight>
              </a:rPr>
              <a:t>  </a:t>
            </a:r>
            <a:r>
              <a:rPr lang="es-MX" dirty="0">
                <a:highlight>
                  <a:srgbClr val="BFC72F"/>
                </a:highlight>
              </a:rPr>
              <a:t>Ejemplo:  </a:t>
            </a:r>
            <a:r>
              <a:rPr lang="es-MX" dirty="0">
                <a:highlight>
                  <a:srgbClr val="8336BB"/>
                </a:highlight>
              </a:rPr>
              <a:t> </a:t>
            </a:r>
            <a:r>
              <a:rPr lang="es-MX" dirty="0">
                <a:solidFill>
                  <a:schemeClr val="bg1"/>
                </a:solidFill>
                <a:highlight>
                  <a:srgbClr val="8336BB"/>
                </a:highlight>
              </a:rPr>
              <a:t>GET /empleados /007</a:t>
            </a:r>
            <a:r>
              <a:rPr lang="es-MX" dirty="0">
                <a:solidFill>
                  <a:srgbClr val="8336BB"/>
                </a:solidFill>
                <a:highlight>
                  <a:srgbClr val="8336BB"/>
                </a:highlight>
              </a:rPr>
              <a:t>.</a:t>
            </a:r>
            <a:r>
              <a:rPr lang="es-MX" dirty="0">
                <a:solidFill>
                  <a:schemeClr val="bg1"/>
                </a:solidFill>
                <a:highlight>
                  <a:srgbClr val="8336BB"/>
                </a:highlight>
              </a:rPr>
              <a:t> </a:t>
            </a:r>
          </a:p>
        </p:txBody>
      </p:sp>
      <p:sp>
        <p:nvSpPr>
          <p:cNvPr id="28" name="CuadroTexto 27">
            <a:extLst>
              <a:ext uri="{FF2B5EF4-FFF2-40B4-BE49-F238E27FC236}">
                <a16:creationId xmlns="" xmlns:a16="http://schemas.microsoft.com/office/drawing/2014/main" id="{32E62700-B138-1542-AC65-54824220CC48}"/>
              </a:ext>
            </a:extLst>
          </p:cNvPr>
          <p:cNvSpPr txBox="1"/>
          <p:nvPr/>
        </p:nvSpPr>
        <p:spPr>
          <a:xfrm>
            <a:off x="4219678" y="3682005"/>
            <a:ext cx="7303954" cy="646331"/>
          </a:xfrm>
          <a:prstGeom prst="rect">
            <a:avLst/>
          </a:prstGeom>
          <a:noFill/>
        </p:spPr>
        <p:txBody>
          <a:bodyPr wrap="square" rtlCol="0">
            <a:spAutoFit/>
          </a:bodyPr>
          <a:lstStyle/>
          <a:p>
            <a:pPr marL="285750" indent="-285750">
              <a:buFont typeface="Arial" panose="020B0604020202020204" pitchFamily="34" charset="0"/>
              <a:buChar char="•"/>
            </a:pPr>
            <a:r>
              <a:rPr lang="es-MX" dirty="0"/>
              <a:t>Debe ser coherente. </a:t>
            </a:r>
          </a:p>
          <a:p>
            <a:r>
              <a:rPr lang="es-MX" dirty="0">
                <a:highlight>
                  <a:srgbClr val="DADE3A"/>
                </a:highlight>
              </a:rPr>
              <a:t>Ejemplo:</a:t>
            </a:r>
            <a:r>
              <a:rPr lang="es-MX" dirty="0"/>
              <a:t> GET /empleados /007 no </a:t>
            </a:r>
            <a:r>
              <a:rPr lang="es-MX" dirty="0">
                <a:solidFill>
                  <a:srgbClr val="FF0000"/>
                </a:solidFill>
              </a:rPr>
              <a:t>GET /empleado/ 007</a:t>
            </a:r>
          </a:p>
        </p:txBody>
      </p:sp>
      <p:sp>
        <p:nvSpPr>
          <p:cNvPr id="29" name="CuadroTexto 28">
            <a:extLst>
              <a:ext uri="{FF2B5EF4-FFF2-40B4-BE49-F238E27FC236}">
                <a16:creationId xmlns="" xmlns:a16="http://schemas.microsoft.com/office/drawing/2014/main" id="{58096DB6-C3EA-884B-AFAC-C6B2D1B00565}"/>
              </a:ext>
            </a:extLst>
          </p:cNvPr>
          <p:cNvSpPr txBox="1"/>
          <p:nvPr/>
        </p:nvSpPr>
        <p:spPr>
          <a:xfrm>
            <a:off x="4219678" y="4699921"/>
            <a:ext cx="7303954" cy="369332"/>
          </a:xfrm>
          <a:prstGeom prst="rect">
            <a:avLst/>
          </a:prstGeom>
          <a:noFill/>
        </p:spPr>
        <p:txBody>
          <a:bodyPr wrap="square" rtlCol="0">
            <a:spAutoFit/>
          </a:bodyPr>
          <a:lstStyle/>
          <a:p>
            <a:pPr marL="285750" indent="-285750">
              <a:buFont typeface="Arial" panose="020B0604020202020204" pitchFamily="34" charset="0"/>
              <a:buChar char="•"/>
            </a:pPr>
            <a:r>
              <a:rPr lang="es-MX" dirty="0"/>
              <a:t>Debe aprovechar la naturaleza jerárquica de la URL</a:t>
            </a:r>
          </a:p>
        </p:txBody>
      </p:sp>
      <p:sp>
        <p:nvSpPr>
          <p:cNvPr id="30" name="CuadroTexto 29">
            <a:extLst>
              <a:ext uri="{FF2B5EF4-FFF2-40B4-BE49-F238E27FC236}">
                <a16:creationId xmlns="" xmlns:a16="http://schemas.microsoft.com/office/drawing/2014/main" id="{139C9120-F9BA-CD43-82E2-63D597F6CCB4}"/>
              </a:ext>
            </a:extLst>
          </p:cNvPr>
          <p:cNvSpPr txBox="1"/>
          <p:nvPr/>
        </p:nvSpPr>
        <p:spPr>
          <a:xfrm>
            <a:off x="4219678" y="5217507"/>
            <a:ext cx="4249581" cy="646331"/>
          </a:xfrm>
          <a:prstGeom prst="rect">
            <a:avLst/>
          </a:prstGeom>
          <a:noFill/>
        </p:spPr>
        <p:txBody>
          <a:bodyPr wrap="square" rtlCol="0">
            <a:spAutoFit/>
          </a:bodyPr>
          <a:lstStyle/>
          <a:p>
            <a:r>
              <a:rPr lang="es-MX" dirty="0">
                <a:highlight>
                  <a:srgbClr val="DADE3A"/>
                </a:highlight>
              </a:rPr>
              <a:t>Ejemplo:</a:t>
            </a:r>
            <a:r>
              <a:rPr lang="es-MX" dirty="0"/>
              <a:t>  Un pedido contiene productos. </a:t>
            </a:r>
          </a:p>
          <a:p>
            <a:r>
              <a:rPr lang="es-MX" dirty="0"/>
              <a:t>GET/ pedidos /1234/productos /1</a:t>
            </a:r>
            <a:endParaRPr lang="es-MX" dirty="0">
              <a:solidFill>
                <a:srgbClr val="FF0000"/>
              </a:solidFill>
            </a:endParaRPr>
          </a:p>
        </p:txBody>
      </p:sp>
    </p:spTree>
    <p:extLst>
      <p:ext uri="{BB962C8B-B14F-4D97-AF65-F5344CB8AC3E}">
        <p14:creationId xmlns="" xmlns:p14="http://schemas.microsoft.com/office/powerpoint/2010/main" val="3506866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 xmlns:a16="http://schemas.microsoft.com/office/drawing/2014/main" id="{794F53B2-FB27-2343-9309-7E226A046577}"/>
              </a:ext>
            </a:extLst>
          </p:cNvPr>
          <p:cNvSpPr/>
          <p:nvPr/>
        </p:nvSpPr>
        <p:spPr>
          <a:xfrm>
            <a:off x="4219678" y="3128492"/>
            <a:ext cx="7149362" cy="120512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angle 2"/>
          <p:cNvSpPr/>
          <p:nvPr/>
        </p:nvSpPr>
        <p:spPr>
          <a:xfrm>
            <a:off x="-105245" y="-114970"/>
            <a:ext cx="3711678" cy="7148945"/>
          </a:xfrm>
          <a:prstGeom prst="rect">
            <a:avLst/>
          </a:prstGeom>
          <a:gradFill>
            <a:gsLst>
              <a:gs pos="100000">
                <a:srgbClr val="0B50AE"/>
              </a:gs>
              <a:gs pos="0">
                <a:srgbClr val="0070C0"/>
              </a:gs>
            </a:gsLst>
            <a:lin ang="108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Next" charset="0"/>
              <a:ea typeface="Avenir Next" charset="0"/>
              <a:cs typeface="Avenir Next" charset="0"/>
            </a:endParaRPr>
          </a:p>
        </p:txBody>
      </p:sp>
      <p:pic>
        <p:nvPicPr>
          <p:cNvPr id="11" name="Picture 10">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343887">
            <a:off x="-1229417" y="1070127"/>
            <a:ext cx="2040339" cy="2845371"/>
          </a:xfrm>
          <a:prstGeom prst="rect">
            <a:avLst/>
          </a:prstGeom>
        </p:spPr>
      </p:pic>
      <p:pic>
        <p:nvPicPr>
          <p:cNvPr id="12" name="Picture 11"/>
          <p:cNvPicPr>
            <a:picLocks noChangeAspect="1"/>
          </p:cNvPicPr>
          <p:nvPr/>
        </p:nvPicPr>
        <p:blipFill>
          <a:blip r:embed="rId3"/>
          <a:stretch>
            <a:fillRect/>
          </a:stretch>
        </p:blipFill>
        <p:spPr>
          <a:xfrm>
            <a:off x="508000" y="-15800"/>
            <a:ext cx="1524000" cy="762000"/>
          </a:xfrm>
          <a:prstGeom prst="rect">
            <a:avLst/>
          </a:prstGeom>
          <a:effectLst>
            <a:outerShdw blurRad="50800" dist="38100" dir="2700000" algn="tl" rotWithShape="0">
              <a:prstClr val="black">
                <a:alpha val="17000"/>
              </a:prstClr>
            </a:outerShdw>
          </a:effectLst>
        </p:spPr>
      </p:pic>
      <p:sp>
        <p:nvSpPr>
          <p:cNvPr id="2" name="Título 1">
            <a:extLst>
              <a:ext uri="{FF2B5EF4-FFF2-40B4-BE49-F238E27FC236}">
                <a16:creationId xmlns="" xmlns:a16="http://schemas.microsoft.com/office/drawing/2014/main" id="{12AFBE4F-F8FB-4B43-BF7D-227DE830BFB6}"/>
              </a:ext>
            </a:extLst>
          </p:cNvPr>
          <p:cNvSpPr>
            <a:spLocks noGrp="1"/>
          </p:cNvSpPr>
          <p:nvPr>
            <p:ph type="title"/>
          </p:nvPr>
        </p:nvSpPr>
        <p:spPr>
          <a:xfrm>
            <a:off x="947900" y="1598372"/>
            <a:ext cx="2032367" cy="1325563"/>
          </a:xfrm>
        </p:spPr>
        <p:txBody>
          <a:bodyPr>
            <a:normAutofit/>
          </a:bodyPr>
          <a:lstStyle/>
          <a:p>
            <a:r>
              <a:rPr lang="es-MX" sz="2800" b="1" dirty="0">
                <a:solidFill>
                  <a:schemeClr val="bg1"/>
                </a:solidFill>
              </a:rPr>
              <a:t>Estándares de diseño</a:t>
            </a:r>
            <a:endParaRPr lang="es-MX" sz="2800" dirty="0">
              <a:solidFill>
                <a:schemeClr val="bg1"/>
              </a:solidFill>
              <a:latin typeface="Avenir Next" charset="0"/>
              <a:ea typeface="Avenir Next" charset="0"/>
              <a:cs typeface="Avenir Next" charset="0"/>
            </a:endParaRPr>
          </a:p>
        </p:txBody>
      </p:sp>
      <p:sp>
        <p:nvSpPr>
          <p:cNvPr id="13" name="Rounded Rectangle 19">
            <a:extLst>
              <a:ext uri="{FF2B5EF4-FFF2-40B4-BE49-F238E27FC236}">
                <a16:creationId xmlns="" xmlns:a16="http://schemas.microsoft.com/office/drawing/2014/main" id="{DE78DB34-3643-684C-9A63-530495AD034C}"/>
              </a:ext>
            </a:extLst>
          </p:cNvPr>
          <p:cNvSpPr/>
          <p:nvPr/>
        </p:nvSpPr>
        <p:spPr>
          <a:xfrm rot="13635180">
            <a:off x="9897488"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 name="Rounded Rectangle 19">
            <a:extLst>
              <a:ext uri="{FF2B5EF4-FFF2-40B4-BE49-F238E27FC236}">
                <a16:creationId xmlns="" xmlns:a16="http://schemas.microsoft.com/office/drawing/2014/main" id="{DE78DB34-3643-684C-9A63-530495AD034C}"/>
              </a:ext>
            </a:extLst>
          </p:cNvPr>
          <p:cNvSpPr/>
          <p:nvPr/>
        </p:nvSpPr>
        <p:spPr>
          <a:xfrm rot="13635180">
            <a:off x="10906540" y="-2852372"/>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9">
            <a:extLst>
              <a:ext uri="{FF2B5EF4-FFF2-40B4-BE49-F238E27FC236}">
                <a16:creationId xmlns="" xmlns:a16="http://schemas.microsoft.com/office/drawing/2014/main" id="{DE78DB34-3643-684C-9A63-530495AD034C}"/>
              </a:ext>
            </a:extLst>
          </p:cNvPr>
          <p:cNvSpPr/>
          <p:nvPr/>
        </p:nvSpPr>
        <p:spPr>
          <a:xfrm rot="13635180">
            <a:off x="11915593"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5711786">
            <a:off x="11123144" y="5611290"/>
            <a:ext cx="2040339" cy="2845371"/>
          </a:xfrm>
          <a:prstGeom prst="rect">
            <a:avLst/>
          </a:prstGeom>
        </p:spPr>
      </p:pic>
      <p:sp>
        <p:nvSpPr>
          <p:cNvPr id="4" name="CuadroTexto 3">
            <a:extLst>
              <a:ext uri="{FF2B5EF4-FFF2-40B4-BE49-F238E27FC236}">
                <a16:creationId xmlns="" xmlns:a16="http://schemas.microsoft.com/office/drawing/2014/main" id="{C578860A-4023-7943-8961-8BF28C23B2C8}"/>
              </a:ext>
            </a:extLst>
          </p:cNvPr>
          <p:cNvSpPr txBox="1"/>
          <p:nvPr/>
        </p:nvSpPr>
        <p:spPr>
          <a:xfrm>
            <a:off x="4219678" y="975358"/>
            <a:ext cx="7464322" cy="369332"/>
          </a:xfrm>
          <a:prstGeom prst="rect">
            <a:avLst/>
          </a:prstGeom>
          <a:noFill/>
        </p:spPr>
        <p:txBody>
          <a:bodyPr wrap="square" rtlCol="0">
            <a:spAutoFit/>
          </a:bodyPr>
          <a:lstStyle/>
          <a:p>
            <a:r>
              <a:rPr lang="es-MX" b="1" dirty="0">
                <a:solidFill>
                  <a:schemeClr val="bg1"/>
                </a:solidFill>
                <a:highlight>
                  <a:srgbClr val="65318F"/>
                </a:highlight>
              </a:rPr>
              <a:t>     Nombrado de atributos     </a:t>
            </a:r>
            <a:r>
              <a:rPr lang="es-MX" b="1" dirty="0">
                <a:solidFill>
                  <a:srgbClr val="65318F"/>
                </a:solidFill>
                <a:highlight>
                  <a:srgbClr val="65318F"/>
                </a:highlight>
              </a:rPr>
              <a:t>.</a:t>
            </a:r>
          </a:p>
        </p:txBody>
      </p:sp>
      <p:grpSp>
        <p:nvGrpSpPr>
          <p:cNvPr id="9" name="Grupo 8">
            <a:extLst>
              <a:ext uri="{FF2B5EF4-FFF2-40B4-BE49-F238E27FC236}">
                <a16:creationId xmlns="" xmlns:a16="http://schemas.microsoft.com/office/drawing/2014/main" id="{AE9788A3-09FE-054E-9603-B025F4B984A5}"/>
              </a:ext>
            </a:extLst>
          </p:cNvPr>
          <p:cNvGrpSpPr/>
          <p:nvPr/>
        </p:nvGrpSpPr>
        <p:grpSpPr>
          <a:xfrm>
            <a:off x="182729" y="6240463"/>
            <a:ext cx="1789219" cy="1580740"/>
            <a:chOff x="-74410" y="6016981"/>
            <a:chExt cx="2266084" cy="2002041"/>
          </a:xfrm>
        </p:grpSpPr>
        <p:sp>
          <p:nvSpPr>
            <p:cNvPr id="22" name="Rounded Rectangle 8">
              <a:extLst>
                <a:ext uri="{FF2B5EF4-FFF2-40B4-BE49-F238E27FC236}">
                  <a16:creationId xmlns="" xmlns:a16="http://schemas.microsoft.com/office/drawing/2014/main" id="{32C5F14B-5806-6145-B6C6-C517CC0EE406}"/>
                </a:ext>
              </a:extLst>
            </p:cNvPr>
            <p:cNvSpPr/>
            <p:nvPr/>
          </p:nvSpPr>
          <p:spPr>
            <a:xfrm rot="2284170">
              <a:off x="-74410" y="6048928"/>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8">
              <a:extLst>
                <a:ext uri="{FF2B5EF4-FFF2-40B4-BE49-F238E27FC236}">
                  <a16:creationId xmlns="" xmlns:a16="http://schemas.microsoft.com/office/drawing/2014/main" id="{A544AD6E-3C5F-444A-BFF9-0E465B7B4810}"/>
                </a:ext>
              </a:extLst>
            </p:cNvPr>
            <p:cNvSpPr/>
            <p:nvPr/>
          </p:nvSpPr>
          <p:spPr>
            <a:xfrm rot="2284170">
              <a:off x="760847" y="6048928"/>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8">
              <a:extLst>
                <a:ext uri="{FF2B5EF4-FFF2-40B4-BE49-F238E27FC236}">
                  <a16:creationId xmlns="" xmlns:a16="http://schemas.microsoft.com/office/drawing/2014/main" id="{8514B3BE-7630-C04D-A56F-B8C691D257A0}"/>
                </a:ext>
              </a:extLst>
            </p:cNvPr>
            <p:cNvSpPr/>
            <p:nvPr/>
          </p:nvSpPr>
          <p:spPr>
            <a:xfrm rot="2284170">
              <a:off x="1656945" y="6016981"/>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CuadroTexto 24">
            <a:extLst>
              <a:ext uri="{FF2B5EF4-FFF2-40B4-BE49-F238E27FC236}">
                <a16:creationId xmlns="" xmlns:a16="http://schemas.microsoft.com/office/drawing/2014/main" id="{6D1479B2-BA29-6144-AC57-96877B9F8959}"/>
              </a:ext>
            </a:extLst>
          </p:cNvPr>
          <p:cNvSpPr txBox="1"/>
          <p:nvPr/>
        </p:nvSpPr>
        <p:spPr>
          <a:xfrm>
            <a:off x="4219678" y="1544484"/>
            <a:ext cx="7464322" cy="1477328"/>
          </a:xfrm>
          <a:prstGeom prst="rect">
            <a:avLst/>
          </a:prstGeom>
          <a:noFill/>
        </p:spPr>
        <p:txBody>
          <a:bodyPr wrap="square" rtlCol="0">
            <a:spAutoFit/>
          </a:bodyPr>
          <a:lstStyle/>
          <a:p>
            <a:r>
              <a:rPr lang="es-MX" b="1" dirty="0">
                <a:solidFill>
                  <a:schemeClr val="bg1"/>
                </a:solidFill>
                <a:highlight>
                  <a:srgbClr val="01B0F0"/>
                </a:highlight>
              </a:rPr>
              <a:t>      lowerCamelCase     </a:t>
            </a:r>
            <a:r>
              <a:rPr lang="es-MX" b="1" dirty="0">
                <a:solidFill>
                  <a:srgbClr val="01B0F0"/>
                </a:solidFill>
                <a:highlight>
                  <a:srgbClr val="01B0F0"/>
                </a:highlight>
              </a:rPr>
              <a:t>.</a:t>
            </a:r>
          </a:p>
          <a:p>
            <a:endParaRPr lang="es-MX" b="1" dirty="0"/>
          </a:p>
          <a:p>
            <a:r>
              <a:rPr lang="es-MX" dirty="0"/>
              <a:t>Es una convención de nomenclatura en la que un atributo está formado por varias palabras que se unen como una sola palabra con la primera letra de cada una de las múltiples palabras (excepto la primera) en mayúscula.</a:t>
            </a:r>
          </a:p>
        </p:txBody>
      </p:sp>
      <p:sp>
        <p:nvSpPr>
          <p:cNvPr id="26" name="CuadroTexto 25">
            <a:extLst>
              <a:ext uri="{FF2B5EF4-FFF2-40B4-BE49-F238E27FC236}">
                <a16:creationId xmlns="" xmlns:a16="http://schemas.microsoft.com/office/drawing/2014/main" id="{5EF770DC-F82F-BF45-9FE8-C5D683C0A571}"/>
              </a:ext>
            </a:extLst>
          </p:cNvPr>
          <p:cNvSpPr txBox="1"/>
          <p:nvPr/>
        </p:nvSpPr>
        <p:spPr>
          <a:xfrm>
            <a:off x="4659578" y="3267326"/>
            <a:ext cx="1876322" cy="923330"/>
          </a:xfrm>
          <a:prstGeom prst="rect">
            <a:avLst/>
          </a:prstGeom>
          <a:noFill/>
        </p:spPr>
        <p:txBody>
          <a:bodyPr wrap="square" rtlCol="0">
            <a:spAutoFit/>
          </a:bodyPr>
          <a:lstStyle/>
          <a:p>
            <a:r>
              <a:rPr lang="es-MX" dirty="0">
                <a:solidFill>
                  <a:srgbClr val="DADE3A"/>
                </a:solidFill>
              </a:rPr>
              <a:t>Ejemplo:</a:t>
            </a:r>
          </a:p>
          <a:p>
            <a:r>
              <a:rPr lang="es-MX" dirty="0">
                <a:solidFill>
                  <a:srgbClr val="01B0F0"/>
                </a:solidFill>
              </a:rPr>
              <a:t>idEmpleado</a:t>
            </a:r>
          </a:p>
          <a:p>
            <a:r>
              <a:rPr lang="es-MX" dirty="0">
                <a:solidFill>
                  <a:srgbClr val="01B0F0"/>
                </a:solidFill>
              </a:rPr>
              <a:t>apellidoPaterno</a:t>
            </a:r>
          </a:p>
        </p:txBody>
      </p:sp>
      <p:sp>
        <p:nvSpPr>
          <p:cNvPr id="27" name="CuadroTexto 26">
            <a:extLst>
              <a:ext uri="{FF2B5EF4-FFF2-40B4-BE49-F238E27FC236}">
                <a16:creationId xmlns="" xmlns:a16="http://schemas.microsoft.com/office/drawing/2014/main" id="{B66DE4A5-B931-DC4C-A47C-AB28FF888BAD}"/>
              </a:ext>
            </a:extLst>
          </p:cNvPr>
          <p:cNvSpPr txBox="1"/>
          <p:nvPr/>
        </p:nvSpPr>
        <p:spPr>
          <a:xfrm>
            <a:off x="4219678" y="4530523"/>
            <a:ext cx="7149362" cy="1200329"/>
          </a:xfrm>
          <a:prstGeom prst="rect">
            <a:avLst/>
          </a:prstGeom>
          <a:noFill/>
        </p:spPr>
        <p:txBody>
          <a:bodyPr wrap="square" rtlCol="0">
            <a:spAutoFit/>
          </a:bodyPr>
          <a:lstStyle/>
          <a:p>
            <a:r>
              <a:rPr lang="es-MX" b="1" dirty="0">
                <a:highlight>
                  <a:srgbClr val="DADE3A"/>
                </a:highlight>
              </a:rPr>
              <a:t>      Entradas y respuestas en fomato JSON    </a:t>
            </a:r>
            <a:r>
              <a:rPr lang="es-MX" b="1" dirty="0">
                <a:solidFill>
                  <a:srgbClr val="DADE3A"/>
                </a:solidFill>
                <a:highlight>
                  <a:srgbClr val="DADE3A"/>
                </a:highlight>
              </a:rPr>
              <a:t> .</a:t>
            </a:r>
          </a:p>
          <a:p>
            <a:endParaRPr lang="es-MX" dirty="0"/>
          </a:p>
          <a:p>
            <a:pPr algn="just"/>
            <a:r>
              <a:rPr lang="es-MX" dirty="0"/>
              <a:t>JSON (JavaScript Object Notation) - Formato de intercambio de datos, fácil de leer, fácil para la interpretación y fácil para generación.</a:t>
            </a:r>
          </a:p>
        </p:txBody>
      </p:sp>
    </p:spTree>
    <p:extLst>
      <p:ext uri="{BB962C8B-B14F-4D97-AF65-F5344CB8AC3E}">
        <p14:creationId xmlns="" xmlns:p14="http://schemas.microsoft.com/office/powerpoint/2010/main" val="3771195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ángulo 32">
            <a:extLst>
              <a:ext uri="{FF2B5EF4-FFF2-40B4-BE49-F238E27FC236}">
                <a16:creationId xmlns="" xmlns:a16="http://schemas.microsoft.com/office/drawing/2014/main" id="{2C4924F3-E81C-C74D-A2C6-BD80BF483891}"/>
              </a:ext>
            </a:extLst>
          </p:cNvPr>
          <p:cNvSpPr/>
          <p:nvPr/>
        </p:nvSpPr>
        <p:spPr>
          <a:xfrm>
            <a:off x="4050105" y="3864211"/>
            <a:ext cx="7464322" cy="188127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angle 2"/>
          <p:cNvSpPr/>
          <p:nvPr/>
        </p:nvSpPr>
        <p:spPr>
          <a:xfrm>
            <a:off x="-105245" y="-114970"/>
            <a:ext cx="3711678" cy="7148945"/>
          </a:xfrm>
          <a:prstGeom prst="rect">
            <a:avLst/>
          </a:prstGeom>
          <a:gradFill>
            <a:gsLst>
              <a:gs pos="100000">
                <a:srgbClr val="BFC72F"/>
              </a:gs>
              <a:gs pos="1000">
                <a:srgbClr val="DADE3A"/>
              </a:gs>
            </a:gsLst>
            <a:lin ang="108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Next" charset="0"/>
              <a:ea typeface="Avenir Next" charset="0"/>
              <a:cs typeface="Avenir Next" charset="0"/>
            </a:endParaRPr>
          </a:p>
        </p:txBody>
      </p:sp>
      <p:pic>
        <p:nvPicPr>
          <p:cNvPr id="11" name="Picture 10">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343887">
            <a:off x="-1229417" y="1070127"/>
            <a:ext cx="2040339" cy="2845371"/>
          </a:xfrm>
          <a:prstGeom prst="rect">
            <a:avLst/>
          </a:prstGeom>
        </p:spPr>
      </p:pic>
      <p:pic>
        <p:nvPicPr>
          <p:cNvPr id="12" name="Picture 11"/>
          <p:cNvPicPr>
            <a:picLocks noChangeAspect="1"/>
          </p:cNvPicPr>
          <p:nvPr/>
        </p:nvPicPr>
        <p:blipFill>
          <a:blip r:embed="rId3"/>
          <a:stretch>
            <a:fillRect/>
          </a:stretch>
        </p:blipFill>
        <p:spPr>
          <a:xfrm>
            <a:off x="508000" y="-15800"/>
            <a:ext cx="1524000" cy="762000"/>
          </a:xfrm>
          <a:prstGeom prst="rect">
            <a:avLst/>
          </a:prstGeom>
          <a:effectLst>
            <a:outerShdw blurRad="50800" dist="38100" dir="2700000" algn="tl" rotWithShape="0">
              <a:prstClr val="black">
                <a:alpha val="17000"/>
              </a:prstClr>
            </a:outerShdw>
          </a:effectLst>
        </p:spPr>
      </p:pic>
      <p:sp>
        <p:nvSpPr>
          <p:cNvPr id="2" name="Título 1">
            <a:extLst>
              <a:ext uri="{FF2B5EF4-FFF2-40B4-BE49-F238E27FC236}">
                <a16:creationId xmlns="" xmlns:a16="http://schemas.microsoft.com/office/drawing/2014/main" id="{12AFBE4F-F8FB-4B43-BF7D-227DE830BFB6}"/>
              </a:ext>
            </a:extLst>
          </p:cNvPr>
          <p:cNvSpPr>
            <a:spLocks noGrp="1"/>
          </p:cNvSpPr>
          <p:nvPr>
            <p:ph type="title" idx="4294967295"/>
          </p:nvPr>
        </p:nvSpPr>
        <p:spPr>
          <a:xfrm>
            <a:off x="1115075" y="1598613"/>
            <a:ext cx="2032000" cy="1325562"/>
          </a:xfrm>
        </p:spPr>
        <p:txBody>
          <a:bodyPr>
            <a:normAutofit/>
          </a:bodyPr>
          <a:lstStyle/>
          <a:p>
            <a:r>
              <a:rPr lang="es-MX" sz="2800" b="1" dirty="0">
                <a:solidFill>
                  <a:schemeClr val="bg1"/>
                </a:solidFill>
              </a:rPr>
              <a:t>Estándares de diseño</a:t>
            </a:r>
            <a:endParaRPr lang="es-MX" sz="2800" dirty="0">
              <a:solidFill>
                <a:schemeClr val="bg1"/>
              </a:solidFill>
              <a:latin typeface="Avenir Next" charset="0"/>
              <a:ea typeface="Avenir Next" charset="0"/>
              <a:cs typeface="Avenir Next" charset="0"/>
            </a:endParaRPr>
          </a:p>
        </p:txBody>
      </p:sp>
      <p:sp>
        <p:nvSpPr>
          <p:cNvPr id="13" name="Rounded Rectangle 19">
            <a:extLst>
              <a:ext uri="{FF2B5EF4-FFF2-40B4-BE49-F238E27FC236}">
                <a16:creationId xmlns="" xmlns:a16="http://schemas.microsoft.com/office/drawing/2014/main" id="{DE78DB34-3643-684C-9A63-530495AD034C}"/>
              </a:ext>
            </a:extLst>
          </p:cNvPr>
          <p:cNvSpPr/>
          <p:nvPr/>
        </p:nvSpPr>
        <p:spPr>
          <a:xfrm rot="13635180">
            <a:off x="9897488"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 name="Rounded Rectangle 19">
            <a:extLst>
              <a:ext uri="{FF2B5EF4-FFF2-40B4-BE49-F238E27FC236}">
                <a16:creationId xmlns="" xmlns:a16="http://schemas.microsoft.com/office/drawing/2014/main" id="{DE78DB34-3643-684C-9A63-530495AD034C}"/>
              </a:ext>
            </a:extLst>
          </p:cNvPr>
          <p:cNvSpPr/>
          <p:nvPr/>
        </p:nvSpPr>
        <p:spPr>
          <a:xfrm rot="13635180">
            <a:off x="10906540" y="-2852372"/>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9">
            <a:extLst>
              <a:ext uri="{FF2B5EF4-FFF2-40B4-BE49-F238E27FC236}">
                <a16:creationId xmlns="" xmlns:a16="http://schemas.microsoft.com/office/drawing/2014/main" id="{DE78DB34-3643-684C-9A63-530495AD034C}"/>
              </a:ext>
            </a:extLst>
          </p:cNvPr>
          <p:cNvSpPr/>
          <p:nvPr/>
        </p:nvSpPr>
        <p:spPr>
          <a:xfrm rot="13635180">
            <a:off x="11915593"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5711786">
            <a:off x="11770044" y="4481529"/>
            <a:ext cx="2040339" cy="2845371"/>
          </a:xfrm>
          <a:prstGeom prst="rect">
            <a:avLst/>
          </a:prstGeom>
        </p:spPr>
      </p:pic>
      <p:sp>
        <p:nvSpPr>
          <p:cNvPr id="4" name="CuadroTexto 3">
            <a:extLst>
              <a:ext uri="{FF2B5EF4-FFF2-40B4-BE49-F238E27FC236}">
                <a16:creationId xmlns="" xmlns:a16="http://schemas.microsoft.com/office/drawing/2014/main" id="{C578860A-4023-7943-8961-8BF28C23B2C8}"/>
              </a:ext>
            </a:extLst>
          </p:cNvPr>
          <p:cNvSpPr txBox="1"/>
          <p:nvPr/>
        </p:nvSpPr>
        <p:spPr>
          <a:xfrm>
            <a:off x="4156127" y="673332"/>
            <a:ext cx="7464322" cy="369332"/>
          </a:xfrm>
          <a:prstGeom prst="rect">
            <a:avLst/>
          </a:prstGeom>
          <a:noFill/>
        </p:spPr>
        <p:txBody>
          <a:bodyPr wrap="square" rtlCol="0">
            <a:spAutoFit/>
          </a:bodyPr>
          <a:lstStyle/>
          <a:p>
            <a:r>
              <a:rPr lang="es-MX" b="1" dirty="0">
                <a:solidFill>
                  <a:schemeClr val="bg1"/>
                </a:solidFill>
                <a:highlight>
                  <a:srgbClr val="65318F"/>
                </a:highlight>
              </a:rPr>
              <a:t>     Códigos de estado      </a:t>
            </a:r>
            <a:r>
              <a:rPr lang="es-MX" b="1" dirty="0">
                <a:solidFill>
                  <a:srgbClr val="65318F"/>
                </a:solidFill>
                <a:highlight>
                  <a:srgbClr val="65318F"/>
                </a:highlight>
              </a:rPr>
              <a:t>.</a:t>
            </a:r>
          </a:p>
        </p:txBody>
      </p:sp>
      <p:sp>
        <p:nvSpPr>
          <p:cNvPr id="25" name="CuadroTexto 24">
            <a:extLst>
              <a:ext uri="{FF2B5EF4-FFF2-40B4-BE49-F238E27FC236}">
                <a16:creationId xmlns="" xmlns:a16="http://schemas.microsoft.com/office/drawing/2014/main" id="{FA200B09-2953-B14C-BF4F-56BEAB028539}"/>
              </a:ext>
            </a:extLst>
          </p:cNvPr>
          <p:cNvSpPr txBox="1"/>
          <p:nvPr/>
        </p:nvSpPr>
        <p:spPr>
          <a:xfrm>
            <a:off x="4156127" y="1134713"/>
            <a:ext cx="7303954" cy="2585323"/>
          </a:xfrm>
          <a:prstGeom prst="rect">
            <a:avLst/>
          </a:prstGeom>
          <a:noFill/>
        </p:spPr>
        <p:txBody>
          <a:bodyPr wrap="square" rtlCol="0">
            <a:spAutoFit/>
          </a:bodyPr>
          <a:lstStyle/>
          <a:p>
            <a:pPr algn="just"/>
            <a:r>
              <a:rPr lang="es-MX" dirty="0"/>
              <a:t>Como cualquier otra programación, el </a:t>
            </a:r>
            <a:r>
              <a:rPr lang="es-MX" b="1" dirty="0"/>
              <a:t>manejo de excepciones</a:t>
            </a:r>
            <a:r>
              <a:rPr lang="es-MX" dirty="0"/>
              <a:t> es muy importante y juega un aspecto clave de todo lo diseñado y desarrollado. Una excepción podría deberse a una razón técnica como un error de red con el sistema de backend, o algo impulsado por reglas de negocios.</a:t>
            </a:r>
          </a:p>
          <a:p>
            <a:pPr algn="just"/>
            <a:endParaRPr lang="es-MX" dirty="0"/>
          </a:p>
          <a:p>
            <a:pPr algn="just"/>
            <a:r>
              <a:rPr lang="es-MX" dirty="0"/>
              <a:t>Se considera manejar pocos códigos de estado HTTP, ya que queremos que los desarrolladores se centren en la creación de sus productos y no estar investigando todos los más de 70 códigos HTTP, deberemos usar máximo 8 o 10 códigos, los cuales serían los siguientes: </a:t>
            </a:r>
          </a:p>
        </p:txBody>
      </p:sp>
      <p:sp>
        <p:nvSpPr>
          <p:cNvPr id="21" name="CuadroTexto 20">
            <a:extLst>
              <a:ext uri="{FF2B5EF4-FFF2-40B4-BE49-F238E27FC236}">
                <a16:creationId xmlns="" xmlns:a16="http://schemas.microsoft.com/office/drawing/2014/main" id="{B8FB5524-21F8-F243-B529-123647785C7B}"/>
              </a:ext>
            </a:extLst>
          </p:cNvPr>
          <p:cNvSpPr txBox="1"/>
          <p:nvPr/>
        </p:nvSpPr>
        <p:spPr>
          <a:xfrm>
            <a:off x="4235177" y="4170895"/>
            <a:ext cx="1691250" cy="646331"/>
          </a:xfrm>
          <a:prstGeom prst="rect">
            <a:avLst/>
          </a:prstGeom>
          <a:noFill/>
        </p:spPr>
        <p:txBody>
          <a:bodyPr wrap="square" rtlCol="0">
            <a:spAutoFit/>
          </a:bodyPr>
          <a:lstStyle/>
          <a:p>
            <a:pPr algn="just"/>
            <a:r>
              <a:rPr lang="es-MX" dirty="0">
                <a:solidFill>
                  <a:srgbClr val="DADE3A"/>
                </a:solidFill>
              </a:rPr>
              <a:t>200 - OK </a:t>
            </a:r>
          </a:p>
          <a:p>
            <a:pPr algn="just"/>
            <a:r>
              <a:rPr lang="es-MX" dirty="0">
                <a:solidFill>
                  <a:srgbClr val="DADE3A"/>
                </a:solidFill>
              </a:rPr>
              <a:t>201 - Created</a:t>
            </a:r>
          </a:p>
        </p:txBody>
      </p:sp>
      <p:sp>
        <p:nvSpPr>
          <p:cNvPr id="31" name="CuadroTexto 30">
            <a:extLst>
              <a:ext uri="{FF2B5EF4-FFF2-40B4-BE49-F238E27FC236}">
                <a16:creationId xmlns="" xmlns:a16="http://schemas.microsoft.com/office/drawing/2014/main" id="{454DE6D4-7941-0A4C-97C0-17EA70908CCE}"/>
              </a:ext>
            </a:extLst>
          </p:cNvPr>
          <p:cNvSpPr txBox="1"/>
          <p:nvPr/>
        </p:nvSpPr>
        <p:spPr>
          <a:xfrm>
            <a:off x="8504179" y="4170895"/>
            <a:ext cx="2752970" cy="646331"/>
          </a:xfrm>
          <a:prstGeom prst="rect">
            <a:avLst/>
          </a:prstGeom>
          <a:noFill/>
        </p:spPr>
        <p:txBody>
          <a:bodyPr wrap="square" rtlCol="0">
            <a:spAutoFit/>
          </a:bodyPr>
          <a:lstStyle/>
          <a:p>
            <a:pPr algn="just"/>
            <a:r>
              <a:rPr lang="es-MX" dirty="0">
                <a:solidFill>
                  <a:srgbClr val="FFC000"/>
                </a:solidFill>
              </a:rPr>
              <a:t>500 - Internal Server Error </a:t>
            </a:r>
          </a:p>
          <a:p>
            <a:pPr algn="just"/>
            <a:r>
              <a:rPr lang="es-MX" dirty="0">
                <a:solidFill>
                  <a:srgbClr val="FFC000"/>
                </a:solidFill>
              </a:rPr>
              <a:t>503 - Unavailable</a:t>
            </a:r>
          </a:p>
        </p:txBody>
      </p:sp>
      <p:sp>
        <p:nvSpPr>
          <p:cNvPr id="32" name="CuadroTexto 31">
            <a:extLst>
              <a:ext uri="{FF2B5EF4-FFF2-40B4-BE49-F238E27FC236}">
                <a16:creationId xmlns="" xmlns:a16="http://schemas.microsoft.com/office/drawing/2014/main" id="{3B7A276E-A811-5043-9B1A-5E15916A550E}"/>
              </a:ext>
            </a:extLst>
          </p:cNvPr>
          <p:cNvSpPr txBox="1"/>
          <p:nvPr/>
        </p:nvSpPr>
        <p:spPr>
          <a:xfrm>
            <a:off x="5876657" y="4152560"/>
            <a:ext cx="2592602" cy="1477328"/>
          </a:xfrm>
          <a:prstGeom prst="rect">
            <a:avLst/>
          </a:prstGeom>
          <a:noFill/>
        </p:spPr>
        <p:txBody>
          <a:bodyPr wrap="square" rtlCol="0">
            <a:spAutoFit/>
          </a:bodyPr>
          <a:lstStyle/>
          <a:p>
            <a:pPr algn="just"/>
            <a:r>
              <a:rPr lang="es-MX" dirty="0">
                <a:solidFill>
                  <a:srgbClr val="01B0F0"/>
                </a:solidFill>
              </a:rPr>
              <a:t>400 - Bad Request </a:t>
            </a:r>
          </a:p>
          <a:p>
            <a:pPr algn="just"/>
            <a:r>
              <a:rPr lang="es-MX" dirty="0">
                <a:solidFill>
                  <a:srgbClr val="01B0F0"/>
                </a:solidFill>
              </a:rPr>
              <a:t>401 - Unauthorized </a:t>
            </a:r>
          </a:p>
          <a:p>
            <a:pPr algn="just"/>
            <a:r>
              <a:rPr lang="es-MX" dirty="0">
                <a:solidFill>
                  <a:srgbClr val="01B0F0"/>
                </a:solidFill>
              </a:rPr>
              <a:t>403 - Forbidden </a:t>
            </a:r>
          </a:p>
          <a:p>
            <a:pPr algn="just"/>
            <a:r>
              <a:rPr lang="es-MX" dirty="0">
                <a:solidFill>
                  <a:srgbClr val="01B0F0"/>
                </a:solidFill>
              </a:rPr>
              <a:t>404 - Not Found </a:t>
            </a:r>
          </a:p>
          <a:p>
            <a:pPr algn="just"/>
            <a:r>
              <a:rPr lang="es-MX" dirty="0">
                <a:solidFill>
                  <a:srgbClr val="01B0F0"/>
                </a:solidFill>
              </a:rPr>
              <a:t>429 - Too Many Request </a:t>
            </a:r>
          </a:p>
        </p:txBody>
      </p:sp>
    </p:spTree>
    <p:extLst>
      <p:ext uri="{BB962C8B-B14F-4D97-AF65-F5344CB8AC3E}">
        <p14:creationId xmlns="" xmlns:p14="http://schemas.microsoft.com/office/powerpoint/2010/main" val="782474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245" y="-114970"/>
            <a:ext cx="3711678" cy="7148945"/>
          </a:xfrm>
          <a:prstGeom prst="rect">
            <a:avLst/>
          </a:prstGeom>
          <a:gradFill>
            <a:gsLst>
              <a:gs pos="100000">
                <a:srgbClr val="301450"/>
              </a:gs>
              <a:gs pos="0">
                <a:srgbClr val="65318F"/>
              </a:gs>
            </a:gsLst>
            <a:lin ang="108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Next" charset="0"/>
              <a:ea typeface="Avenir Next" charset="0"/>
              <a:cs typeface="Avenir Next" charset="0"/>
            </a:endParaRPr>
          </a:p>
        </p:txBody>
      </p:sp>
      <p:pic>
        <p:nvPicPr>
          <p:cNvPr id="11" name="Picture 10">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343887">
            <a:off x="-1229417" y="1070127"/>
            <a:ext cx="2040339" cy="2845371"/>
          </a:xfrm>
          <a:prstGeom prst="rect">
            <a:avLst/>
          </a:prstGeom>
        </p:spPr>
      </p:pic>
      <p:pic>
        <p:nvPicPr>
          <p:cNvPr id="12" name="Picture 11"/>
          <p:cNvPicPr>
            <a:picLocks noChangeAspect="1"/>
          </p:cNvPicPr>
          <p:nvPr/>
        </p:nvPicPr>
        <p:blipFill>
          <a:blip r:embed="rId3"/>
          <a:stretch>
            <a:fillRect/>
          </a:stretch>
        </p:blipFill>
        <p:spPr>
          <a:xfrm>
            <a:off x="508000" y="-15800"/>
            <a:ext cx="1524000" cy="762000"/>
          </a:xfrm>
          <a:prstGeom prst="rect">
            <a:avLst/>
          </a:prstGeom>
          <a:effectLst>
            <a:outerShdw blurRad="50800" dist="38100" dir="2700000" algn="tl" rotWithShape="0">
              <a:prstClr val="black">
                <a:alpha val="17000"/>
              </a:prstClr>
            </a:outerShdw>
          </a:effectLst>
        </p:spPr>
      </p:pic>
      <p:sp>
        <p:nvSpPr>
          <p:cNvPr id="2" name="Título 1">
            <a:extLst>
              <a:ext uri="{FF2B5EF4-FFF2-40B4-BE49-F238E27FC236}">
                <a16:creationId xmlns="" xmlns:a16="http://schemas.microsoft.com/office/drawing/2014/main" id="{12AFBE4F-F8FB-4B43-BF7D-227DE830BFB6}"/>
              </a:ext>
            </a:extLst>
          </p:cNvPr>
          <p:cNvSpPr>
            <a:spLocks noGrp="1"/>
          </p:cNvSpPr>
          <p:nvPr>
            <p:ph type="title" idx="4294967295"/>
          </p:nvPr>
        </p:nvSpPr>
        <p:spPr>
          <a:xfrm>
            <a:off x="1115075" y="1598613"/>
            <a:ext cx="2032000" cy="1325562"/>
          </a:xfrm>
        </p:spPr>
        <p:txBody>
          <a:bodyPr>
            <a:normAutofit/>
          </a:bodyPr>
          <a:lstStyle/>
          <a:p>
            <a:r>
              <a:rPr lang="es-MX" sz="2800" b="1" dirty="0">
                <a:solidFill>
                  <a:schemeClr val="bg1"/>
                </a:solidFill>
              </a:rPr>
              <a:t>Estándares de diseño</a:t>
            </a:r>
            <a:endParaRPr lang="es-MX" sz="2800" dirty="0">
              <a:solidFill>
                <a:schemeClr val="bg1"/>
              </a:solidFill>
              <a:latin typeface="Avenir Next" charset="0"/>
              <a:ea typeface="Avenir Next" charset="0"/>
              <a:cs typeface="Avenir Next" charset="0"/>
            </a:endParaRPr>
          </a:p>
        </p:txBody>
      </p:sp>
      <p:sp>
        <p:nvSpPr>
          <p:cNvPr id="13" name="Rounded Rectangle 19">
            <a:extLst>
              <a:ext uri="{FF2B5EF4-FFF2-40B4-BE49-F238E27FC236}">
                <a16:creationId xmlns="" xmlns:a16="http://schemas.microsoft.com/office/drawing/2014/main" id="{DE78DB34-3643-684C-9A63-530495AD034C}"/>
              </a:ext>
            </a:extLst>
          </p:cNvPr>
          <p:cNvSpPr/>
          <p:nvPr/>
        </p:nvSpPr>
        <p:spPr>
          <a:xfrm rot="13635180">
            <a:off x="9897488"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 name="Rounded Rectangle 19">
            <a:extLst>
              <a:ext uri="{FF2B5EF4-FFF2-40B4-BE49-F238E27FC236}">
                <a16:creationId xmlns="" xmlns:a16="http://schemas.microsoft.com/office/drawing/2014/main" id="{DE78DB34-3643-684C-9A63-530495AD034C}"/>
              </a:ext>
            </a:extLst>
          </p:cNvPr>
          <p:cNvSpPr/>
          <p:nvPr/>
        </p:nvSpPr>
        <p:spPr>
          <a:xfrm rot="13635180">
            <a:off x="10906540" y="-2852372"/>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9">
            <a:extLst>
              <a:ext uri="{FF2B5EF4-FFF2-40B4-BE49-F238E27FC236}">
                <a16:creationId xmlns="" xmlns:a16="http://schemas.microsoft.com/office/drawing/2014/main" id="{DE78DB34-3643-684C-9A63-530495AD034C}"/>
              </a:ext>
            </a:extLst>
          </p:cNvPr>
          <p:cNvSpPr/>
          <p:nvPr/>
        </p:nvSpPr>
        <p:spPr>
          <a:xfrm rot="13635180">
            <a:off x="11915593"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5711786">
            <a:off x="11770044" y="4481529"/>
            <a:ext cx="2040339" cy="2845371"/>
          </a:xfrm>
          <a:prstGeom prst="rect">
            <a:avLst/>
          </a:prstGeom>
        </p:spPr>
      </p:pic>
      <p:sp>
        <p:nvSpPr>
          <p:cNvPr id="4" name="CuadroTexto 3">
            <a:extLst>
              <a:ext uri="{FF2B5EF4-FFF2-40B4-BE49-F238E27FC236}">
                <a16:creationId xmlns="" xmlns:a16="http://schemas.microsoft.com/office/drawing/2014/main" id="{C578860A-4023-7943-8961-8BF28C23B2C8}"/>
              </a:ext>
            </a:extLst>
          </p:cNvPr>
          <p:cNvSpPr txBox="1"/>
          <p:nvPr/>
        </p:nvSpPr>
        <p:spPr>
          <a:xfrm>
            <a:off x="4234918" y="512704"/>
            <a:ext cx="7464322" cy="369332"/>
          </a:xfrm>
          <a:prstGeom prst="rect">
            <a:avLst/>
          </a:prstGeom>
          <a:noFill/>
        </p:spPr>
        <p:txBody>
          <a:bodyPr wrap="square" rtlCol="0">
            <a:spAutoFit/>
          </a:bodyPr>
          <a:lstStyle/>
          <a:p>
            <a:r>
              <a:rPr lang="es-MX" b="1" dirty="0">
                <a:solidFill>
                  <a:schemeClr val="bg1"/>
                </a:solidFill>
                <a:highlight>
                  <a:srgbClr val="01B0F0"/>
                </a:highlight>
              </a:rPr>
              <a:t>      Formato de respuestas       </a:t>
            </a:r>
            <a:r>
              <a:rPr lang="es-MX" b="1" dirty="0">
                <a:solidFill>
                  <a:srgbClr val="01B0F0"/>
                </a:solidFill>
                <a:highlight>
                  <a:srgbClr val="01B0F0"/>
                </a:highlight>
              </a:rPr>
              <a:t>.</a:t>
            </a:r>
          </a:p>
        </p:txBody>
      </p:sp>
      <p:grpSp>
        <p:nvGrpSpPr>
          <p:cNvPr id="9" name="Grupo 8">
            <a:extLst>
              <a:ext uri="{FF2B5EF4-FFF2-40B4-BE49-F238E27FC236}">
                <a16:creationId xmlns="" xmlns:a16="http://schemas.microsoft.com/office/drawing/2014/main" id="{AE9788A3-09FE-054E-9603-B025F4B984A5}"/>
              </a:ext>
            </a:extLst>
          </p:cNvPr>
          <p:cNvGrpSpPr/>
          <p:nvPr/>
        </p:nvGrpSpPr>
        <p:grpSpPr>
          <a:xfrm>
            <a:off x="182729" y="6240463"/>
            <a:ext cx="1789219" cy="1580740"/>
            <a:chOff x="-74410" y="6016981"/>
            <a:chExt cx="2266084" cy="2002041"/>
          </a:xfrm>
        </p:grpSpPr>
        <p:sp>
          <p:nvSpPr>
            <p:cNvPr id="22" name="Rounded Rectangle 8">
              <a:extLst>
                <a:ext uri="{FF2B5EF4-FFF2-40B4-BE49-F238E27FC236}">
                  <a16:creationId xmlns="" xmlns:a16="http://schemas.microsoft.com/office/drawing/2014/main" id="{32C5F14B-5806-6145-B6C6-C517CC0EE406}"/>
                </a:ext>
              </a:extLst>
            </p:cNvPr>
            <p:cNvSpPr/>
            <p:nvPr/>
          </p:nvSpPr>
          <p:spPr>
            <a:xfrm rot="2284170">
              <a:off x="-74410" y="6048928"/>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8">
              <a:extLst>
                <a:ext uri="{FF2B5EF4-FFF2-40B4-BE49-F238E27FC236}">
                  <a16:creationId xmlns="" xmlns:a16="http://schemas.microsoft.com/office/drawing/2014/main" id="{A544AD6E-3C5F-444A-BFF9-0E465B7B4810}"/>
                </a:ext>
              </a:extLst>
            </p:cNvPr>
            <p:cNvSpPr/>
            <p:nvPr/>
          </p:nvSpPr>
          <p:spPr>
            <a:xfrm rot="2284170">
              <a:off x="760847" y="6048928"/>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8">
              <a:extLst>
                <a:ext uri="{FF2B5EF4-FFF2-40B4-BE49-F238E27FC236}">
                  <a16:creationId xmlns="" xmlns:a16="http://schemas.microsoft.com/office/drawing/2014/main" id="{8514B3BE-7630-C04D-A56F-B8C691D257A0}"/>
                </a:ext>
              </a:extLst>
            </p:cNvPr>
            <p:cNvSpPr/>
            <p:nvPr/>
          </p:nvSpPr>
          <p:spPr>
            <a:xfrm rot="2284170">
              <a:off x="1656945" y="6016981"/>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CuadroTexto 24">
            <a:extLst>
              <a:ext uri="{FF2B5EF4-FFF2-40B4-BE49-F238E27FC236}">
                <a16:creationId xmlns="" xmlns:a16="http://schemas.microsoft.com/office/drawing/2014/main" id="{FA200B09-2953-B14C-BF4F-56BEAB028539}"/>
              </a:ext>
            </a:extLst>
          </p:cNvPr>
          <p:cNvSpPr txBox="1"/>
          <p:nvPr/>
        </p:nvSpPr>
        <p:spPr>
          <a:xfrm>
            <a:off x="4219678" y="889669"/>
            <a:ext cx="7303954" cy="923330"/>
          </a:xfrm>
          <a:prstGeom prst="rect">
            <a:avLst/>
          </a:prstGeom>
          <a:noFill/>
        </p:spPr>
        <p:txBody>
          <a:bodyPr wrap="square" rtlCol="0">
            <a:spAutoFit/>
          </a:bodyPr>
          <a:lstStyle/>
          <a:p>
            <a:pPr algn="just"/>
            <a:r>
              <a:rPr lang="es-MX" dirty="0"/>
              <a:t>Se deberá </a:t>
            </a:r>
            <a:r>
              <a:rPr lang="es-MX" b="1" dirty="0"/>
              <a:t>estandarizar el formato de las respuestas</a:t>
            </a:r>
            <a:r>
              <a:rPr lang="es-MX" dirty="0"/>
              <a:t> </a:t>
            </a:r>
            <a:r>
              <a:rPr lang="es-MX" b="1" dirty="0"/>
              <a:t>generadas en las APIs</a:t>
            </a:r>
            <a:r>
              <a:rPr lang="es-MX" dirty="0"/>
              <a:t> para permitir que los consumidores puedan tener una interpretación genérica de ellos</a:t>
            </a:r>
          </a:p>
        </p:txBody>
      </p:sp>
      <p:sp>
        <p:nvSpPr>
          <p:cNvPr id="34" name="Rectángulo 33">
            <a:extLst>
              <a:ext uri="{FF2B5EF4-FFF2-40B4-BE49-F238E27FC236}">
                <a16:creationId xmlns="" xmlns:a16="http://schemas.microsoft.com/office/drawing/2014/main" id="{936D7AAF-8060-B544-84FD-D4A14402B10A}"/>
              </a:ext>
            </a:extLst>
          </p:cNvPr>
          <p:cNvSpPr/>
          <p:nvPr/>
        </p:nvSpPr>
        <p:spPr>
          <a:xfrm>
            <a:off x="4897023" y="2369290"/>
            <a:ext cx="5491077" cy="15370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CuadroTexto 32">
            <a:extLst>
              <a:ext uri="{FF2B5EF4-FFF2-40B4-BE49-F238E27FC236}">
                <a16:creationId xmlns="" xmlns:a16="http://schemas.microsoft.com/office/drawing/2014/main" id="{5D8B1168-C2D4-E946-9C14-352749E12B9F}"/>
              </a:ext>
            </a:extLst>
          </p:cNvPr>
          <p:cNvSpPr txBox="1"/>
          <p:nvPr/>
        </p:nvSpPr>
        <p:spPr>
          <a:xfrm>
            <a:off x="5341722" y="2585627"/>
            <a:ext cx="4907069" cy="1200329"/>
          </a:xfrm>
          <a:prstGeom prst="rect">
            <a:avLst/>
          </a:prstGeom>
          <a:noFill/>
        </p:spPr>
        <p:txBody>
          <a:bodyPr wrap="square" rtlCol="0">
            <a:spAutoFit/>
          </a:bodyPr>
          <a:lstStyle/>
          <a:p>
            <a:r>
              <a:rPr lang="es-MX" dirty="0">
                <a:solidFill>
                  <a:srgbClr val="01B0F0"/>
                </a:solidFill>
              </a:rPr>
              <a:t>"mensaje":</a:t>
            </a:r>
            <a:r>
              <a:rPr lang="es-MX" dirty="0">
                <a:solidFill>
                  <a:srgbClr val="DADE3A"/>
                </a:solidFill>
              </a:rPr>
              <a:t>"Proceso ejecutado correctamente."</a:t>
            </a:r>
            <a:r>
              <a:rPr lang="es-MX" dirty="0"/>
              <a:t>,</a:t>
            </a:r>
          </a:p>
          <a:p>
            <a:r>
              <a:rPr lang="es-MX" dirty="0">
                <a:solidFill>
                  <a:srgbClr val="01B0F0"/>
                </a:solidFill>
              </a:rPr>
              <a:t>"folio":</a:t>
            </a:r>
            <a:r>
              <a:rPr lang="es-MX" dirty="0">
                <a:solidFill>
                  <a:srgbClr val="DADE3A"/>
                </a:solidFill>
              </a:rPr>
              <a:t> "15720180927175536771"</a:t>
            </a:r>
            <a:r>
              <a:rPr lang="es-MX" dirty="0"/>
              <a:t>,</a:t>
            </a:r>
          </a:p>
          <a:p>
            <a:r>
              <a:rPr lang="es-MX" dirty="0">
                <a:solidFill>
                  <a:srgbClr val="01B0F0"/>
                </a:solidFill>
              </a:rPr>
              <a:t>"resultado" </a:t>
            </a:r>
            <a:r>
              <a:rPr lang="es-MX" dirty="0">
                <a:solidFill>
                  <a:schemeClr val="bg1">
                    <a:lumMod val="95000"/>
                  </a:schemeClr>
                </a:solidFill>
              </a:rPr>
              <a:t>{</a:t>
            </a:r>
          </a:p>
          <a:p>
            <a:r>
              <a:rPr lang="es-MX" dirty="0">
                <a:solidFill>
                  <a:schemeClr val="bg1">
                    <a:lumMod val="95000"/>
                  </a:schemeClr>
                </a:solidFill>
              </a:rPr>
              <a:t>}</a:t>
            </a:r>
          </a:p>
        </p:txBody>
      </p:sp>
      <p:sp>
        <p:nvSpPr>
          <p:cNvPr id="20" name="Rectángulo 17">
            <a:extLst>
              <a:ext uri="{FF2B5EF4-FFF2-40B4-BE49-F238E27FC236}">
                <a16:creationId xmlns="" xmlns:a16="http://schemas.microsoft.com/office/drawing/2014/main" id="{63F7086D-52FA-834D-B3CF-3DE73FDDAD78}"/>
              </a:ext>
            </a:extLst>
          </p:cNvPr>
          <p:cNvSpPr/>
          <p:nvPr/>
        </p:nvSpPr>
        <p:spPr>
          <a:xfrm>
            <a:off x="4082895" y="4299849"/>
            <a:ext cx="7186396" cy="22424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CuadroTexto 18">
            <a:extLst>
              <a:ext uri="{FF2B5EF4-FFF2-40B4-BE49-F238E27FC236}">
                <a16:creationId xmlns="" xmlns:a16="http://schemas.microsoft.com/office/drawing/2014/main" id="{218C89AD-2AC5-BF44-8081-AAECC7326B3A}"/>
              </a:ext>
            </a:extLst>
          </p:cNvPr>
          <p:cNvSpPr txBox="1"/>
          <p:nvPr/>
        </p:nvSpPr>
        <p:spPr>
          <a:xfrm>
            <a:off x="4316719" y="4387264"/>
            <a:ext cx="5843294" cy="2031325"/>
          </a:xfrm>
          <a:prstGeom prst="rect">
            <a:avLst/>
          </a:prstGeom>
          <a:noFill/>
        </p:spPr>
        <p:txBody>
          <a:bodyPr wrap="square" rtlCol="0">
            <a:spAutoFit/>
          </a:bodyPr>
          <a:lstStyle/>
          <a:p>
            <a:r>
              <a:rPr lang="es-MX" sz="1400" dirty="0">
                <a:solidFill>
                  <a:schemeClr val="bg1"/>
                </a:solidFill>
              </a:rPr>
              <a:t>{</a:t>
            </a:r>
          </a:p>
          <a:p>
            <a:r>
              <a:rPr lang="es-MX" sz="1400" dirty="0">
                <a:solidFill>
                  <a:srgbClr val="01B0F0"/>
                </a:solidFill>
              </a:rPr>
              <a:t>"codigo": </a:t>
            </a:r>
            <a:r>
              <a:rPr lang="es-MX" sz="1400" dirty="0">
                <a:solidFill>
                  <a:srgbClr val="DADE3A"/>
                </a:solidFill>
              </a:rPr>
              <a:t>"400.API.001",</a:t>
            </a:r>
          </a:p>
          <a:p>
            <a:r>
              <a:rPr lang="es-MX" sz="1400" dirty="0">
                <a:solidFill>
                  <a:srgbClr val="01B0F0"/>
                </a:solidFill>
              </a:rPr>
              <a:t>"mensaje": </a:t>
            </a:r>
            <a:r>
              <a:rPr lang="es-MX" sz="1400" dirty="0">
                <a:solidFill>
                  <a:srgbClr val="DADE3A"/>
                </a:solidFill>
              </a:rPr>
              <a:t>"Parámetros de geolocalización inválidos",</a:t>
            </a:r>
          </a:p>
          <a:p>
            <a:r>
              <a:rPr lang="es-MX" sz="1400" dirty="0">
                <a:solidFill>
                  <a:srgbClr val="01B0F0"/>
                </a:solidFill>
              </a:rPr>
              <a:t>"folio": </a:t>
            </a:r>
            <a:r>
              <a:rPr lang="es-MX" sz="1400" dirty="0">
                <a:solidFill>
                  <a:srgbClr val="DADE3A"/>
                </a:solidFill>
              </a:rPr>
              <a:t>"285839478929478282",</a:t>
            </a:r>
          </a:p>
          <a:p>
            <a:r>
              <a:rPr lang="es-MX" sz="1400" dirty="0">
                <a:solidFill>
                  <a:srgbClr val="01B0F0"/>
                </a:solidFill>
              </a:rPr>
              <a:t>"info": </a:t>
            </a:r>
            <a:r>
              <a:rPr lang="es-MX" sz="1400" dirty="0">
                <a:solidFill>
                  <a:srgbClr val="DADE3A"/>
                </a:solidFill>
              </a:rPr>
              <a:t>"https://developer.company.com/error#44.API.001",</a:t>
            </a:r>
          </a:p>
          <a:p>
            <a:r>
              <a:rPr lang="es-MX" sz="1400" dirty="0">
                <a:solidFill>
                  <a:srgbClr val="01B0F0"/>
                </a:solidFill>
              </a:rPr>
              <a:t>"detalles"</a:t>
            </a:r>
            <a:r>
              <a:rPr lang="es-MX" sz="1400" dirty="0">
                <a:solidFill>
                  <a:srgbClr val="DADE3A"/>
                </a:solidFill>
              </a:rPr>
              <a:t>:[</a:t>
            </a:r>
          </a:p>
          <a:p>
            <a:r>
              <a:rPr lang="es-MX" sz="1400" dirty="0">
                <a:solidFill>
                  <a:srgbClr val="DADE3A"/>
                </a:solidFill>
              </a:rPr>
              <a:t>	{"mensaje": "Valor inválido para latitud"}</a:t>
            </a:r>
          </a:p>
          <a:p>
            <a:r>
              <a:rPr lang="es-MX" sz="1400" dirty="0">
                <a:solidFill>
                  <a:srgbClr val="DADE3A"/>
                </a:solidFill>
              </a:rPr>
              <a:t>	{"mensaje": "Valor inválido para longitud"}</a:t>
            </a:r>
          </a:p>
          <a:p>
            <a:r>
              <a:rPr lang="es-MX" sz="1400" dirty="0">
                <a:solidFill>
                  <a:schemeClr val="bg1"/>
                </a:solidFill>
              </a:rPr>
              <a:t>]</a:t>
            </a:r>
          </a:p>
        </p:txBody>
      </p:sp>
      <p:sp>
        <p:nvSpPr>
          <p:cNvPr id="26" name="25 CuadroTexto"/>
          <p:cNvSpPr txBox="1"/>
          <p:nvPr/>
        </p:nvSpPr>
        <p:spPr>
          <a:xfrm>
            <a:off x="5822721" y="1964267"/>
            <a:ext cx="3434177" cy="369332"/>
          </a:xfrm>
          <a:prstGeom prst="rect">
            <a:avLst/>
          </a:prstGeom>
          <a:noFill/>
        </p:spPr>
        <p:txBody>
          <a:bodyPr wrap="square" rtlCol="0">
            <a:spAutoFit/>
          </a:bodyPr>
          <a:lstStyle/>
          <a:p>
            <a:r>
              <a:rPr lang="es-MX" dirty="0" smtClean="0"/>
              <a:t>Respuesta estándar de éxito</a:t>
            </a:r>
            <a:endParaRPr lang="es-MX" dirty="0"/>
          </a:p>
        </p:txBody>
      </p:sp>
      <p:sp>
        <p:nvSpPr>
          <p:cNvPr id="27" name="26 CuadroTexto"/>
          <p:cNvSpPr txBox="1"/>
          <p:nvPr/>
        </p:nvSpPr>
        <p:spPr>
          <a:xfrm>
            <a:off x="5794490" y="3930517"/>
            <a:ext cx="3434177" cy="369332"/>
          </a:xfrm>
          <a:prstGeom prst="rect">
            <a:avLst/>
          </a:prstGeom>
          <a:noFill/>
        </p:spPr>
        <p:txBody>
          <a:bodyPr wrap="square" rtlCol="0">
            <a:spAutoFit/>
          </a:bodyPr>
          <a:lstStyle/>
          <a:p>
            <a:r>
              <a:rPr lang="es-MX" dirty="0" smtClean="0"/>
              <a:t>Respuesta estándar de error</a:t>
            </a:r>
          </a:p>
        </p:txBody>
      </p:sp>
    </p:spTree>
    <p:extLst>
      <p:ext uri="{BB962C8B-B14F-4D97-AF65-F5344CB8AC3E}">
        <p14:creationId xmlns="" xmlns:p14="http://schemas.microsoft.com/office/powerpoint/2010/main" val="16154527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 xmlns:a16="http://schemas.microsoft.com/office/drawing/2014/main" id="{6F70EE2B-AD6E-F042-AF29-5E6CC6D0E3C0}"/>
              </a:ext>
            </a:extLst>
          </p:cNvPr>
          <p:cNvSpPr/>
          <p:nvPr/>
        </p:nvSpPr>
        <p:spPr>
          <a:xfrm>
            <a:off x="-1" y="-43932"/>
            <a:ext cx="2314295" cy="7148945"/>
          </a:xfrm>
          <a:prstGeom prst="rect">
            <a:avLst/>
          </a:prstGeom>
          <a:gradFill>
            <a:gsLst>
              <a:gs pos="100000">
                <a:srgbClr val="0B50AE"/>
              </a:gs>
              <a:gs pos="0">
                <a:srgbClr val="0070C0"/>
              </a:gs>
            </a:gsLst>
            <a:lin ang="108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venir Next" charset="0"/>
              <a:ea typeface="Avenir Next" charset="0"/>
              <a:cs typeface="Avenir Next" charset="0"/>
            </a:endParaRPr>
          </a:p>
        </p:txBody>
      </p:sp>
      <p:sp>
        <p:nvSpPr>
          <p:cNvPr id="7" name="Título 1">
            <a:extLst>
              <a:ext uri="{FF2B5EF4-FFF2-40B4-BE49-F238E27FC236}">
                <a16:creationId xmlns="" xmlns:a16="http://schemas.microsoft.com/office/drawing/2014/main" id="{4983849C-8A67-8048-A555-DADA4F8094F9}"/>
              </a:ext>
            </a:extLst>
          </p:cNvPr>
          <p:cNvSpPr txBox="1">
            <a:spLocks/>
          </p:cNvSpPr>
          <p:nvPr/>
        </p:nvSpPr>
        <p:spPr>
          <a:xfrm>
            <a:off x="217601" y="2584346"/>
            <a:ext cx="1814400" cy="1689307"/>
          </a:xfrm>
          <a:prstGeom prst="rect">
            <a:avLst/>
          </a:prstGeom>
        </p:spPr>
        <p:txBody>
          <a:bodyP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sz="2800" b="1" dirty="0">
                <a:solidFill>
                  <a:schemeClr val="bg1"/>
                </a:solidFill>
              </a:rPr>
              <a:t>Estándares </a:t>
            </a:r>
          </a:p>
          <a:p>
            <a:pPr algn="r"/>
            <a:r>
              <a:rPr lang="es-MX" sz="2800" b="1" dirty="0">
                <a:solidFill>
                  <a:schemeClr val="bg1"/>
                </a:solidFill>
              </a:rPr>
              <a:t>de diseño</a:t>
            </a:r>
          </a:p>
          <a:p>
            <a:pPr algn="r"/>
            <a:r>
              <a:rPr lang="es-MX" sz="2800" b="1" dirty="0">
                <a:solidFill>
                  <a:schemeClr val="bg1"/>
                </a:solidFill>
              </a:rPr>
              <a:t>Diseño de </a:t>
            </a:r>
          </a:p>
          <a:p>
            <a:pPr algn="r"/>
            <a:r>
              <a:rPr lang="es-MX" sz="2800" b="1" dirty="0">
                <a:solidFill>
                  <a:schemeClr val="bg1"/>
                </a:solidFill>
              </a:rPr>
              <a:t>contratos </a:t>
            </a:r>
          </a:p>
          <a:p>
            <a:pPr algn="r"/>
            <a:r>
              <a:rPr lang="es-MX" sz="2800" b="1" dirty="0">
                <a:solidFill>
                  <a:schemeClr val="bg1"/>
                </a:solidFill>
              </a:rPr>
              <a:t>OpenAPI </a:t>
            </a:r>
          </a:p>
          <a:p>
            <a:pPr algn="r"/>
            <a:r>
              <a:rPr lang="es-MX" sz="2800" b="1" dirty="0">
                <a:solidFill>
                  <a:schemeClr val="bg1"/>
                </a:solidFill>
              </a:rPr>
              <a:t>Swagger 2.0</a:t>
            </a:r>
          </a:p>
        </p:txBody>
      </p:sp>
      <p:pic>
        <p:nvPicPr>
          <p:cNvPr id="5" name="Picture 10">
            <a:extLst>
              <a:ext uri="{FF2B5EF4-FFF2-40B4-BE49-F238E27FC236}">
                <a16:creationId xmlns="" xmlns:a16="http://schemas.microsoft.com/office/drawing/2014/main" id="{B3507BBD-DC51-A044-B82C-B7171A8D712F}"/>
              </a:ext>
            </a:extLst>
          </p:cNvPr>
          <p:cNvPicPr>
            <a:picLocks noChangeAspect="1"/>
          </p:cNvPicPr>
          <p:nvPr/>
        </p:nvPicPr>
        <p:blipFill>
          <a:blip r:embed="rId2"/>
          <a:stretch>
            <a:fillRect/>
          </a:stretch>
        </p:blipFill>
        <p:spPr>
          <a:xfrm rot="343887">
            <a:off x="-1557385" y="2145397"/>
            <a:ext cx="2040339" cy="2845371"/>
          </a:xfrm>
          <a:prstGeom prst="rect">
            <a:avLst/>
          </a:prstGeom>
        </p:spPr>
      </p:pic>
      <p:pic>
        <p:nvPicPr>
          <p:cNvPr id="8" name="Picture 11">
            <a:extLst>
              <a:ext uri="{FF2B5EF4-FFF2-40B4-BE49-F238E27FC236}">
                <a16:creationId xmlns="" xmlns:a16="http://schemas.microsoft.com/office/drawing/2014/main" id="{FE87BD57-4AF2-B744-B4A9-C27E65BEFBFA}"/>
              </a:ext>
            </a:extLst>
          </p:cNvPr>
          <p:cNvPicPr>
            <a:picLocks noChangeAspect="1"/>
          </p:cNvPicPr>
          <p:nvPr/>
        </p:nvPicPr>
        <p:blipFill>
          <a:blip r:embed="rId3"/>
          <a:stretch>
            <a:fillRect/>
          </a:stretch>
        </p:blipFill>
        <p:spPr>
          <a:xfrm>
            <a:off x="508000" y="-15800"/>
            <a:ext cx="1524000" cy="762000"/>
          </a:xfrm>
          <a:prstGeom prst="rect">
            <a:avLst/>
          </a:prstGeom>
          <a:effectLst>
            <a:outerShdw blurRad="50800" dist="38100" dir="2700000" algn="tl" rotWithShape="0">
              <a:prstClr val="black">
                <a:alpha val="17000"/>
              </a:prstClr>
            </a:outerShdw>
          </a:effectLst>
        </p:spPr>
      </p:pic>
      <p:sp>
        <p:nvSpPr>
          <p:cNvPr id="9" name="Rounded Rectangle 19">
            <a:extLst>
              <a:ext uri="{FF2B5EF4-FFF2-40B4-BE49-F238E27FC236}">
                <a16:creationId xmlns="" xmlns:a16="http://schemas.microsoft.com/office/drawing/2014/main" id="{E765E4FD-E935-6A44-A246-32EB90440B85}"/>
              </a:ext>
            </a:extLst>
          </p:cNvPr>
          <p:cNvSpPr/>
          <p:nvPr/>
        </p:nvSpPr>
        <p:spPr>
          <a:xfrm rot="13635180">
            <a:off x="6316088"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 name="Rounded Rectangle 19">
            <a:extLst>
              <a:ext uri="{FF2B5EF4-FFF2-40B4-BE49-F238E27FC236}">
                <a16:creationId xmlns="" xmlns:a16="http://schemas.microsoft.com/office/drawing/2014/main" id="{12B57178-6803-054E-B52E-DF79726ED49F}"/>
              </a:ext>
            </a:extLst>
          </p:cNvPr>
          <p:cNvSpPr/>
          <p:nvPr/>
        </p:nvSpPr>
        <p:spPr>
          <a:xfrm rot="13635180">
            <a:off x="7325140" y="-2852372"/>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9">
            <a:extLst>
              <a:ext uri="{FF2B5EF4-FFF2-40B4-BE49-F238E27FC236}">
                <a16:creationId xmlns="" xmlns:a16="http://schemas.microsoft.com/office/drawing/2014/main" id="{CD56EED2-DC24-2743-B66B-6199218D08B4}"/>
              </a:ext>
            </a:extLst>
          </p:cNvPr>
          <p:cNvSpPr/>
          <p:nvPr/>
        </p:nvSpPr>
        <p:spPr>
          <a:xfrm rot="13635180">
            <a:off x="8334193"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upo 11">
            <a:extLst>
              <a:ext uri="{FF2B5EF4-FFF2-40B4-BE49-F238E27FC236}">
                <a16:creationId xmlns="" xmlns:a16="http://schemas.microsoft.com/office/drawing/2014/main" id="{69DC522C-67CE-834A-8681-5BC4348819B2}"/>
              </a:ext>
            </a:extLst>
          </p:cNvPr>
          <p:cNvGrpSpPr/>
          <p:nvPr/>
        </p:nvGrpSpPr>
        <p:grpSpPr>
          <a:xfrm>
            <a:off x="6011354" y="6240463"/>
            <a:ext cx="1789219" cy="1580740"/>
            <a:chOff x="-74410" y="6016981"/>
            <a:chExt cx="2266084" cy="2002041"/>
          </a:xfrm>
        </p:grpSpPr>
        <p:sp>
          <p:nvSpPr>
            <p:cNvPr id="13" name="Rounded Rectangle 8">
              <a:extLst>
                <a:ext uri="{FF2B5EF4-FFF2-40B4-BE49-F238E27FC236}">
                  <a16:creationId xmlns="" xmlns:a16="http://schemas.microsoft.com/office/drawing/2014/main" id="{9A2E0B7A-6F7E-EE4B-86BC-F9FEDD7E821C}"/>
                </a:ext>
              </a:extLst>
            </p:cNvPr>
            <p:cNvSpPr/>
            <p:nvPr/>
          </p:nvSpPr>
          <p:spPr>
            <a:xfrm rot="2284170">
              <a:off x="-74410" y="6048928"/>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8">
              <a:extLst>
                <a:ext uri="{FF2B5EF4-FFF2-40B4-BE49-F238E27FC236}">
                  <a16:creationId xmlns="" xmlns:a16="http://schemas.microsoft.com/office/drawing/2014/main" id="{B1E8FDCC-8B3E-8E4E-A954-5F3C399DD7EF}"/>
                </a:ext>
              </a:extLst>
            </p:cNvPr>
            <p:cNvSpPr/>
            <p:nvPr/>
          </p:nvSpPr>
          <p:spPr>
            <a:xfrm rot="2284170">
              <a:off x="760847" y="6048928"/>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8">
              <a:extLst>
                <a:ext uri="{FF2B5EF4-FFF2-40B4-BE49-F238E27FC236}">
                  <a16:creationId xmlns="" xmlns:a16="http://schemas.microsoft.com/office/drawing/2014/main" id="{D559802D-2236-A240-8893-CD4B3DB23FC4}"/>
                </a:ext>
              </a:extLst>
            </p:cNvPr>
            <p:cNvSpPr/>
            <p:nvPr/>
          </p:nvSpPr>
          <p:spPr>
            <a:xfrm rot="2284170">
              <a:off x="1656945" y="6016981"/>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p:cNvPicPr>
            <a:picLocks noChangeAspect="1" noChangeArrowheads="1"/>
          </p:cNvPicPr>
          <p:nvPr/>
        </p:nvPicPr>
        <p:blipFill>
          <a:blip r:embed="rId4"/>
          <a:srcRect/>
          <a:stretch>
            <a:fillRect/>
          </a:stretch>
        </p:blipFill>
        <p:spPr bwMode="auto">
          <a:xfrm>
            <a:off x="2314294" y="-43932"/>
            <a:ext cx="9751648" cy="6901932"/>
          </a:xfrm>
          <a:prstGeom prst="rect">
            <a:avLst/>
          </a:prstGeom>
          <a:noFill/>
          <a:ln w="9525">
            <a:noFill/>
            <a:miter lim="800000"/>
            <a:headEnd/>
            <a:tailEnd/>
          </a:ln>
          <a:effectLst/>
        </p:spPr>
      </p:pic>
    </p:spTree>
    <p:extLst>
      <p:ext uri="{BB962C8B-B14F-4D97-AF65-F5344CB8AC3E}">
        <p14:creationId xmlns="" xmlns:p14="http://schemas.microsoft.com/office/powerpoint/2010/main" val="1026731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246" y="-114970"/>
            <a:ext cx="7490405" cy="7148945"/>
          </a:xfrm>
          <a:prstGeom prst="rect">
            <a:avLst/>
          </a:prstGeom>
          <a:gradFill>
            <a:gsLst>
              <a:gs pos="100000">
                <a:srgbClr val="0B50AE"/>
              </a:gs>
              <a:gs pos="0">
                <a:srgbClr val="0070C0"/>
              </a:gs>
            </a:gsLst>
            <a:lin ang="108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Next" charset="0"/>
              <a:ea typeface="Avenir Next" charset="0"/>
              <a:cs typeface="Avenir Next" charset="0"/>
            </a:endParaRPr>
          </a:p>
        </p:txBody>
      </p:sp>
      <p:pic>
        <p:nvPicPr>
          <p:cNvPr id="11" name="Picture 10">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343887">
            <a:off x="-1229417" y="1993843"/>
            <a:ext cx="2040339" cy="2845371"/>
          </a:xfrm>
          <a:prstGeom prst="rect">
            <a:avLst/>
          </a:prstGeom>
        </p:spPr>
      </p:pic>
      <p:pic>
        <p:nvPicPr>
          <p:cNvPr id="12" name="Picture 11"/>
          <p:cNvPicPr>
            <a:picLocks noChangeAspect="1"/>
          </p:cNvPicPr>
          <p:nvPr/>
        </p:nvPicPr>
        <p:blipFill>
          <a:blip r:embed="rId3"/>
          <a:stretch>
            <a:fillRect/>
          </a:stretch>
        </p:blipFill>
        <p:spPr>
          <a:xfrm>
            <a:off x="508000" y="-15800"/>
            <a:ext cx="1524000" cy="762000"/>
          </a:xfrm>
          <a:prstGeom prst="rect">
            <a:avLst/>
          </a:prstGeom>
          <a:effectLst>
            <a:outerShdw blurRad="50800" dist="38100" dir="2700000" algn="tl" rotWithShape="0">
              <a:prstClr val="black">
                <a:alpha val="17000"/>
              </a:prstClr>
            </a:outerShdw>
          </a:effectLst>
        </p:spPr>
      </p:pic>
      <p:sp>
        <p:nvSpPr>
          <p:cNvPr id="2" name="Título 1">
            <a:extLst>
              <a:ext uri="{FF2B5EF4-FFF2-40B4-BE49-F238E27FC236}">
                <a16:creationId xmlns="" xmlns:a16="http://schemas.microsoft.com/office/drawing/2014/main" id="{12AFBE4F-F8FB-4B43-BF7D-227DE830BFB6}"/>
              </a:ext>
            </a:extLst>
          </p:cNvPr>
          <p:cNvSpPr>
            <a:spLocks noGrp="1"/>
          </p:cNvSpPr>
          <p:nvPr>
            <p:ph type="title"/>
          </p:nvPr>
        </p:nvSpPr>
        <p:spPr>
          <a:xfrm>
            <a:off x="2032000" y="2648238"/>
            <a:ext cx="3559908" cy="1325563"/>
          </a:xfrm>
        </p:spPr>
        <p:txBody>
          <a:bodyPr>
            <a:normAutofit/>
          </a:bodyPr>
          <a:lstStyle/>
          <a:p>
            <a:pPr algn="ctr"/>
            <a:r>
              <a:rPr lang="es-MX" sz="4900" b="1" dirty="0" err="1" smtClean="0">
                <a:solidFill>
                  <a:schemeClr val="bg1"/>
                </a:solidFill>
                <a:latin typeface="Avenir Next" charset="0"/>
                <a:ea typeface="Avenir Next" charset="0"/>
                <a:cs typeface="Avenir Next" charset="0"/>
              </a:rPr>
              <a:t>Features</a:t>
            </a:r>
            <a:endParaRPr lang="es-MX" sz="2800" dirty="0">
              <a:solidFill>
                <a:schemeClr val="bg1"/>
              </a:solidFill>
              <a:latin typeface="Avenir Next" charset="0"/>
              <a:ea typeface="Avenir Next" charset="0"/>
              <a:cs typeface="Avenir Next" charset="0"/>
            </a:endParaRPr>
          </a:p>
        </p:txBody>
      </p:sp>
      <p:sp>
        <p:nvSpPr>
          <p:cNvPr id="13" name="Rounded Rectangle 19">
            <a:extLst>
              <a:ext uri="{FF2B5EF4-FFF2-40B4-BE49-F238E27FC236}">
                <a16:creationId xmlns="" xmlns:a16="http://schemas.microsoft.com/office/drawing/2014/main" id="{DE78DB34-3643-684C-9A63-530495AD034C}"/>
              </a:ext>
            </a:extLst>
          </p:cNvPr>
          <p:cNvSpPr/>
          <p:nvPr/>
        </p:nvSpPr>
        <p:spPr>
          <a:xfrm rot="13635180">
            <a:off x="9897488"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 name="Rounded Rectangle 19">
            <a:extLst>
              <a:ext uri="{FF2B5EF4-FFF2-40B4-BE49-F238E27FC236}">
                <a16:creationId xmlns="" xmlns:a16="http://schemas.microsoft.com/office/drawing/2014/main" id="{DE78DB34-3643-684C-9A63-530495AD034C}"/>
              </a:ext>
            </a:extLst>
          </p:cNvPr>
          <p:cNvSpPr/>
          <p:nvPr/>
        </p:nvSpPr>
        <p:spPr>
          <a:xfrm rot="13635180">
            <a:off x="10906540" y="-2852372"/>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9">
            <a:extLst>
              <a:ext uri="{FF2B5EF4-FFF2-40B4-BE49-F238E27FC236}">
                <a16:creationId xmlns="" xmlns:a16="http://schemas.microsoft.com/office/drawing/2014/main" id="{DE78DB34-3643-684C-9A63-530495AD034C}"/>
              </a:ext>
            </a:extLst>
          </p:cNvPr>
          <p:cNvSpPr/>
          <p:nvPr/>
        </p:nvSpPr>
        <p:spPr>
          <a:xfrm rot="13635180">
            <a:off x="11915593"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5711786">
            <a:off x="7067915" y="5970854"/>
            <a:ext cx="2040339" cy="2845371"/>
          </a:xfrm>
          <a:prstGeom prst="rect">
            <a:avLst/>
          </a:prstGeom>
        </p:spPr>
      </p:pic>
    </p:spTree>
    <p:extLst>
      <p:ext uri="{BB962C8B-B14F-4D97-AF65-F5344CB8AC3E}">
        <p14:creationId xmlns="" xmlns:p14="http://schemas.microsoft.com/office/powerpoint/2010/main" val="2086540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 xmlns:a16="http://schemas.microsoft.com/office/drawing/2014/main" id="{6F70EE2B-AD6E-F042-AF29-5E6CC6D0E3C0}"/>
              </a:ext>
            </a:extLst>
          </p:cNvPr>
          <p:cNvSpPr/>
          <p:nvPr/>
        </p:nvSpPr>
        <p:spPr>
          <a:xfrm>
            <a:off x="-1" y="-43932"/>
            <a:ext cx="2314295" cy="7148945"/>
          </a:xfrm>
          <a:prstGeom prst="rect">
            <a:avLst/>
          </a:prstGeom>
          <a:gradFill>
            <a:gsLst>
              <a:gs pos="100000">
                <a:srgbClr val="0B50AE"/>
              </a:gs>
              <a:gs pos="0">
                <a:srgbClr val="0070C0"/>
              </a:gs>
            </a:gsLst>
            <a:lin ang="108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venir Next" charset="0"/>
              <a:ea typeface="Avenir Next" charset="0"/>
              <a:cs typeface="Avenir Next" charset="0"/>
            </a:endParaRPr>
          </a:p>
        </p:txBody>
      </p:sp>
      <p:sp>
        <p:nvSpPr>
          <p:cNvPr id="7" name="Título 1">
            <a:extLst>
              <a:ext uri="{FF2B5EF4-FFF2-40B4-BE49-F238E27FC236}">
                <a16:creationId xmlns="" xmlns:a16="http://schemas.microsoft.com/office/drawing/2014/main" id="{4983849C-8A67-8048-A555-DADA4F8094F9}"/>
              </a:ext>
            </a:extLst>
          </p:cNvPr>
          <p:cNvSpPr txBox="1">
            <a:spLocks/>
          </p:cNvSpPr>
          <p:nvPr/>
        </p:nvSpPr>
        <p:spPr>
          <a:xfrm>
            <a:off x="619931" y="2833511"/>
            <a:ext cx="1412069" cy="49671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sz="2800" b="1" dirty="0" err="1" smtClean="0">
                <a:solidFill>
                  <a:schemeClr val="bg1"/>
                </a:solidFill>
              </a:rPr>
              <a:t>Gherkin</a:t>
            </a:r>
            <a:endParaRPr lang="es-MX" sz="2800" b="1" dirty="0">
              <a:solidFill>
                <a:schemeClr val="bg1"/>
              </a:solidFill>
            </a:endParaRPr>
          </a:p>
        </p:txBody>
      </p:sp>
      <p:pic>
        <p:nvPicPr>
          <p:cNvPr id="5" name="Picture 10">
            <a:extLst>
              <a:ext uri="{FF2B5EF4-FFF2-40B4-BE49-F238E27FC236}">
                <a16:creationId xmlns="" xmlns:a16="http://schemas.microsoft.com/office/drawing/2014/main" id="{B3507BBD-DC51-A044-B82C-B7171A8D712F}"/>
              </a:ext>
            </a:extLst>
          </p:cNvPr>
          <p:cNvPicPr>
            <a:picLocks noChangeAspect="1"/>
          </p:cNvPicPr>
          <p:nvPr/>
        </p:nvPicPr>
        <p:blipFill>
          <a:blip r:embed="rId2"/>
          <a:stretch>
            <a:fillRect/>
          </a:stretch>
        </p:blipFill>
        <p:spPr>
          <a:xfrm rot="343887">
            <a:off x="-1557385" y="2145397"/>
            <a:ext cx="2040339" cy="2845371"/>
          </a:xfrm>
          <a:prstGeom prst="rect">
            <a:avLst/>
          </a:prstGeom>
        </p:spPr>
      </p:pic>
      <p:pic>
        <p:nvPicPr>
          <p:cNvPr id="8" name="Picture 11">
            <a:extLst>
              <a:ext uri="{FF2B5EF4-FFF2-40B4-BE49-F238E27FC236}">
                <a16:creationId xmlns="" xmlns:a16="http://schemas.microsoft.com/office/drawing/2014/main" id="{FE87BD57-4AF2-B744-B4A9-C27E65BEFBFA}"/>
              </a:ext>
            </a:extLst>
          </p:cNvPr>
          <p:cNvPicPr>
            <a:picLocks noChangeAspect="1"/>
          </p:cNvPicPr>
          <p:nvPr/>
        </p:nvPicPr>
        <p:blipFill>
          <a:blip r:embed="rId3"/>
          <a:stretch>
            <a:fillRect/>
          </a:stretch>
        </p:blipFill>
        <p:spPr>
          <a:xfrm>
            <a:off x="508000" y="-15800"/>
            <a:ext cx="1524000" cy="762000"/>
          </a:xfrm>
          <a:prstGeom prst="rect">
            <a:avLst/>
          </a:prstGeom>
          <a:effectLst>
            <a:outerShdw blurRad="50800" dist="38100" dir="2700000" algn="tl" rotWithShape="0">
              <a:prstClr val="black">
                <a:alpha val="17000"/>
              </a:prstClr>
            </a:outerShdw>
          </a:effectLst>
        </p:spPr>
      </p:pic>
      <p:sp>
        <p:nvSpPr>
          <p:cNvPr id="9" name="Rounded Rectangle 19">
            <a:extLst>
              <a:ext uri="{FF2B5EF4-FFF2-40B4-BE49-F238E27FC236}">
                <a16:creationId xmlns="" xmlns:a16="http://schemas.microsoft.com/office/drawing/2014/main" id="{E765E4FD-E935-6A44-A246-32EB90440B85}"/>
              </a:ext>
            </a:extLst>
          </p:cNvPr>
          <p:cNvSpPr/>
          <p:nvPr/>
        </p:nvSpPr>
        <p:spPr>
          <a:xfrm rot="13635180">
            <a:off x="6316088"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 name="Rounded Rectangle 19">
            <a:extLst>
              <a:ext uri="{FF2B5EF4-FFF2-40B4-BE49-F238E27FC236}">
                <a16:creationId xmlns="" xmlns:a16="http://schemas.microsoft.com/office/drawing/2014/main" id="{12B57178-6803-054E-B52E-DF79726ED49F}"/>
              </a:ext>
            </a:extLst>
          </p:cNvPr>
          <p:cNvSpPr/>
          <p:nvPr/>
        </p:nvSpPr>
        <p:spPr>
          <a:xfrm rot="13635180">
            <a:off x="7325140" y="-2852372"/>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9">
            <a:extLst>
              <a:ext uri="{FF2B5EF4-FFF2-40B4-BE49-F238E27FC236}">
                <a16:creationId xmlns="" xmlns:a16="http://schemas.microsoft.com/office/drawing/2014/main" id="{CD56EED2-DC24-2743-B66B-6199218D08B4}"/>
              </a:ext>
            </a:extLst>
          </p:cNvPr>
          <p:cNvSpPr/>
          <p:nvPr/>
        </p:nvSpPr>
        <p:spPr>
          <a:xfrm rot="13635180">
            <a:off x="8334193"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upo 11">
            <a:extLst>
              <a:ext uri="{FF2B5EF4-FFF2-40B4-BE49-F238E27FC236}">
                <a16:creationId xmlns="" xmlns:a16="http://schemas.microsoft.com/office/drawing/2014/main" id="{69DC522C-67CE-834A-8681-5BC4348819B2}"/>
              </a:ext>
            </a:extLst>
          </p:cNvPr>
          <p:cNvGrpSpPr/>
          <p:nvPr/>
        </p:nvGrpSpPr>
        <p:grpSpPr>
          <a:xfrm>
            <a:off x="6011354" y="6240463"/>
            <a:ext cx="1789219" cy="1580740"/>
            <a:chOff x="-74410" y="6016981"/>
            <a:chExt cx="2266084" cy="2002041"/>
          </a:xfrm>
        </p:grpSpPr>
        <p:sp>
          <p:nvSpPr>
            <p:cNvPr id="13" name="Rounded Rectangle 8">
              <a:extLst>
                <a:ext uri="{FF2B5EF4-FFF2-40B4-BE49-F238E27FC236}">
                  <a16:creationId xmlns="" xmlns:a16="http://schemas.microsoft.com/office/drawing/2014/main" id="{9A2E0B7A-6F7E-EE4B-86BC-F9FEDD7E821C}"/>
                </a:ext>
              </a:extLst>
            </p:cNvPr>
            <p:cNvSpPr/>
            <p:nvPr/>
          </p:nvSpPr>
          <p:spPr>
            <a:xfrm rot="2284170">
              <a:off x="-74410" y="6048928"/>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8">
              <a:extLst>
                <a:ext uri="{FF2B5EF4-FFF2-40B4-BE49-F238E27FC236}">
                  <a16:creationId xmlns="" xmlns:a16="http://schemas.microsoft.com/office/drawing/2014/main" id="{B1E8FDCC-8B3E-8E4E-A954-5F3C399DD7EF}"/>
                </a:ext>
              </a:extLst>
            </p:cNvPr>
            <p:cNvSpPr/>
            <p:nvPr/>
          </p:nvSpPr>
          <p:spPr>
            <a:xfrm rot="2284170">
              <a:off x="760847" y="6048928"/>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8">
              <a:extLst>
                <a:ext uri="{FF2B5EF4-FFF2-40B4-BE49-F238E27FC236}">
                  <a16:creationId xmlns="" xmlns:a16="http://schemas.microsoft.com/office/drawing/2014/main" id="{D559802D-2236-A240-8893-CD4B3DB23FC4}"/>
                </a:ext>
              </a:extLst>
            </p:cNvPr>
            <p:cNvSpPr/>
            <p:nvPr/>
          </p:nvSpPr>
          <p:spPr>
            <a:xfrm rot="2284170">
              <a:off x="1656945" y="6016981"/>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50" name="Picture 2"/>
          <p:cNvPicPr>
            <a:picLocks noChangeAspect="1" noChangeArrowheads="1"/>
          </p:cNvPicPr>
          <p:nvPr/>
        </p:nvPicPr>
        <p:blipFill>
          <a:blip r:embed="rId4"/>
          <a:srcRect/>
          <a:stretch>
            <a:fillRect/>
          </a:stretch>
        </p:blipFill>
        <p:spPr bwMode="auto">
          <a:xfrm>
            <a:off x="2952107" y="746200"/>
            <a:ext cx="8359359" cy="5157889"/>
          </a:xfrm>
          <a:prstGeom prst="rect">
            <a:avLst/>
          </a:prstGeom>
          <a:noFill/>
          <a:ln w="9525">
            <a:noFill/>
            <a:miter lim="800000"/>
            <a:headEnd/>
            <a:tailEnd/>
          </a:ln>
          <a:effectLst/>
        </p:spPr>
      </p:pic>
    </p:spTree>
    <p:extLst>
      <p:ext uri="{BB962C8B-B14F-4D97-AF65-F5344CB8AC3E}">
        <p14:creationId xmlns="" xmlns:p14="http://schemas.microsoft.com/office/powerpoint/2010/main" val="1026731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246" y="-114970"/>
            <a:ext cx="7490405" cy="7148945"/>
          </a:xfrm>
          <a:prstGeom prst="rect">
            <a:avLst/>
          </a:prstGeom>
          <a:gradFill>
            <a:gsLst>
              <a:gs pos="100000">
                <a:srgbClr val="0B50AE"/>
              </a:gs>
              <a:gs pos="0">
                <a:srgbClr val="0070C0"/>
              </a:gs>
            </a:gsLst>
            <a:lin ang="108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Next" charset="0"/>
              <a:ea typeface="Avenir Next" charset="0"/>
              <a:cs typeface="Avenir Next" charset="0"/>
            </a:endParaRPr>
          </a:p>
        </p:txBody>
      </p:sp>
      <p:pic>
        <p:nvPicPr>
          <p:cNvPr id="11" name="Picture 10">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343887">
            <a:off x="-1229417" y="1993843"/>
            <a:ext cx="2040339" cy="2845371"/>
          </a:xfrm>
          <a:prstGeom prst="rect">
            <a:avLst/>
          </a:prstGeom>
        </p:spPr>
      </p:pic>
      <p:pic>
        <p:nvPicPr>
          <p:cNvPr id="12" name="Picture 11"/>
          <p:cNvPicPr>
            <a:picLocks noChangeAspect="1"/>
          </p:cNvPicPr>
          <p:nvPr/>
        </p:nvPicPr>
        <p:blipFill>
          <a:blip r:embed="rId3"/>
          <a:stretch>
            <a:fillRect/>
          </a:stretch>
        </p:blipFill>
        <p:spPr>
          <a:xfrm>
            <a:off x="508000" y="-15800"/>
            <a:ext cx="1524000" cy="762000"/>
          </a:xfrm>
          <a:prstGeom prst="rect">
            <a:avLst/>
          </a:prstGeom>
          <a:effectLst>
            <a:outerShdw blurRad="50800" dist="38100" dir="2700000" algn="tl" rotWithShape="0">
              <a:prstClr val="black">
                <a:alpha val="17000"/>
              </a:prstClr>
            </a:outerShdw>
          </a:effectLst>
        </p:spPr>
      </p:pic>
      <p:sp>
        <p:nvSpPr>
          <p:cNvPr id="2" name="Título 1">
            <a:extLst>
              <a:ext uri="{FF2B5EF4-FFF2-40B4-BE49-F238E27FC236}">
                <a16:creationId xmlns="" xmlns:a16="http://schemas.microsoft.com/office/drawing/2014/main" id="{12AFBE4F-F8FB-4B43-BF7D-227DE830BFB6}"/>
              </a:ext>
            </a:extLst>
          </p:cNvPr>
          <p:cNvSpPr>
            <a:spLocks noGrp="1"/>
          </p:cNvSpPr>
          <p:nvPr>
            <p:ph type="title"/>
          </p:nvPr>
        </p:nvSpPr>
        <p:spPr>
          <a:xfrm>
            <a:off x="2032000" y="2648238"/>
            <a:ext cx="3559908" cy="1325563"/>
          </a:xfrm>
        </p:spPr>
        <p:txBody>
          <a:bodyPr>
            <a:normAutofit fontScale="90000"/>
          </a:bodyPr>
          <a:lstStyle/>
          <a:p>
            <a:pPr algn="ctr"/>
            <a:r>
              <a:rPr lang="es-MX" sz="4900" b="1" dirty="0" smtClean="0">
                <a:solidFill>
                  <a:schemeClr val="bg1"/>
                </a:solidFill>
              </a:rPr>
              <a:t>Conoce las </a:t>
            </a:r>
            <a:r>
              <a:rPr lang="es-MX" sz="4900" b="1" dirty="0" err="1" smtClean="0">
                <a:solidFill>
                  <a:schemeClr val="bg1"/>
                </a:solidFill>
              </a:rPr>
              <a:t>APIs</a:t>
            </a:r>
            <a:endParaRPr lang="es-MX" sz="2800" dirty="0">
              <a:solidFill>
                <a:schemeClr val="bg1"/>
              </a:solidFill>
              <a:latin typeface="Avenir Next" charset="0"/>
              <a:ea typeface="Avenir Next" charset="0"/>
              <a:cs typeface="Avenir Next" charset="0"/>
            </a:endParaRPr>
          </a:p>
        </p:txBody>
      </p:sp>
      <p:sp>
        <p:nvSpPr>
          <p:cNvPr id="13" name="Rounded Rectangle 19">
            <a:extLst>
              <a:ext uri="{FF2B5EF4-FFF2-40B4-BE49-F238E27FC236}">
                <a16:creationId xmlns="" xmlns:a16="http://schemas.microsoft.com/office/drawing/2014/main" id="{DE78DB34-3643-684C-9A63-530495AD034C}"/>
              </a:ext>
            </a:extLst>
          </p:cNvPr>
          <p:cNvSpPr/>
          <p:nvPr/>
        </p:nvSpPr>
        <p:spPr>
          <a:xfrm rot="13635180">
            <a:off x="9897488"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 name="Rounded Rectangle 19">
            <a:extLst>
              <a:ext uri="{FF2B5EF4-FFF2-40B4-BE49-F238E27FC236}">
                <a16:creationId xmlns="" xmlns:a16="http://schemas.microsoft.com/office/drawing/2014/main" id="{DE78DB34-3643-684C-9A63-530495AD034C}"/>
              </a:ext>
            </a:extLst>
          </p:cNvPr>
          <p:cNvSpPr/>
          <p:nvPr/>
        </p:nvSpPr>
        <p:spPr>
          <a:xfrm rot="13635180">
            <a:off x="10906540" y="-2852372"/>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9">
            <a:extLst>
              <a:ext uri="{FF2B5EF4-FFF2-40B4-BE49-F238E27FC236}">
                <a16:creationId xmlns="" xmlns:a16="http://schemas.microsoft.com/office/drawing/2014/main" id="{DE78DB34-3643-684C-9A63-530495AD034C}"/>
              </a:ext>
            </a:extLst>
          </p:cNvPr>
          <p:cNvSpPr/>
          <p:nvPr/>
        </p:nvSpPr>
        <p:spPr>
          <a:xfrm rot="13635180">
            <a:off x="11915593"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5711786">
            <a:off x="7067915" y="5970854"/>
            <a:ext cx="2040339" cy="2845371"/>
          </a:xfrm>
          <a:prstGeom prst="rect">
            <a:avLst/>
          </a:prstGeom>
        </p:spPr>
      </p:pic>
    </p:spTree>
    <p:extLst>
      <p:ext uri="{BB962C8B-B14F-4D97-AF65-F5344CB8AC3E}">
        <p14:creationId xmlns="" xmlns:p14="http://schemas.microsoft.com/office/powerpoint/2010/main" val="20865401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527050" y="1088571"/>
            <a:ext cx="1352364" cy="1885950"/>
          </a:xfrm>
          <a:prstGeom prst="rect">
            <a:avLst/>
          </a:prstGeom>
        </p:spPr>
      </p:pic>
      <p:sp>
        <p:nvSpPr>
          <p:cNvPr id="19" name="Google Shape;4044;p332">
            <a:extLst>
              <a:ext uri="{FF2B5EF4-FFF2-40B4-BE49-F238E27FC236}">
                <a16:creationId xmlns="" xmlns:a16="http://schemas.microsoft.com/office/drawing/2014/main" id="{39FC734F-1AF5-4945-A7EF-F6D487BBE4FF}"/>
              </a:ext>
            </a:extLst>
          </p:cNvPr>
          <p:cNvSpPr txBox="1">
            <a:spLocks/>
          </p:cNvSpPr>
          <p:nvPr/>
        </p:nvSpPr>
        <p:spPr>
          <a:xfrm>
            <a:off x="2602430" y="2664771"/>
            <a:ext cx="6836949" cy="619500"/>
          </a:xfrm>
          <a:prstGeom prst="rect">
            <a:avLst/>
          </a:prstGeom>
        </p:spPr>
        <p:txBody>
          <a:bodyPr spcFirstLastPara="1" vert="horz" wrap="square" lIns="0" tIns="0" rIns="22860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s-ES" sz="4800" b="1" dirty="0">
                <a:solidFill>
                  <a:schemeClr val="tx1">
                    <a:lumMod val="75000"/>
                    <a:lumOff val="25000"/>
                  </a:schemeClr>
                </a:solidFill>
                <a:latin typeface="Avenir Next Demi Bold" charset="0"/>
                <a:ea typeface="Avenir Next Demi Bold" charset="0"/>
                <a:cs typeface="Avenir Next Demi Bold" charset="0"/>
              </a:rPr>
              <a:t>¡Gracias!</a:t>
            </a:r>
            <a:endParaRPr lang="en" sz="4800" b="1" dirty="0">
              <a:solidFill>
                <a:schemeClr val="tx1">
                  <a:lumMod val="75000"/>
                  <a:lumOff val="25000"/>
                </a:schemeClr>
              </a:solidFill>
              <a:latin typeface="Avenir Next Demi Bold" charset="0"/>
              <a:ea typeface="Avenir Next Demi Bold" charset="0"/>
              <a:cs typeface="Avenir Next Demi Bold" charset="0"/>
            </a:endParaRPr>
          </a:p>
        </p:txBody>
      </p:sp>
      <p:grpSp>
        <p:nvGrpSpPr>
          <p:cNvPr id="21" name="Grupo 20">
            <a:extLst>
              <a:ext uri="{FF2B5EF4-FFF2-40B4-BE49-F238E27FC236}">
                <a16:creationId xmlns="" xmlns:a16="http://schemas.microsoft.com/office/drawing/2014/main" id="{3869EE1C-E46A-0E44-B941-4A126D30E91E}"/>
              </a:ext>
            </a:extLst>
          </p:cNvPr>
          <p:cNvGrpSpPr/>
          <p:nvPr/>
        </p:nvGrpSpPr>
        <p:grpSpPr>
          <a:xfrm>
            <a:off x="9009688" y="-2766198"/>
            <a:ext cx="3690312" cy="5146354"/>
            <a:chOff x="8062025" y="-2612297"/>
            <a:chExt cx="4977892" cy="6941959"/>
          </a:xfrm>
        </p:grpSpPr>
        <p:pic>
          <p:nvPicPr>
            <p:cNvPr id="22" name="Picture 6">
              <a:extLst>
                <a:ext uri="{FF2B5EF4-FFF2-40B4-BE49-F238E27FC236}">
                  <a16:creationId xmlns="" xmlns:a16="http://schemas.microsoft.com/office/drawing/2014/main" id="{1E212BCF-5129-B547-90DA-85CD38CE5E6D}"/>
                </a:ext>
              </a:extLst>
            </p:cNvPr>
            <p:cNvPicPr>
              <a:picLocks noChangeAspect="1"/>
            </p:cNvPicPr>
            <p:nvPr/>
          </p:nvPicPr>
          <p:blipFill>
            <a:blip r:embed="rId2"/>
            <a:stretch>
              <a:fillRect/>
            </a:stretch>
          </p:blipFill>
          <p:spPr>
            <a:xfrm>
              <a:off x="8062025" y="-2612297"/>
              <a:ext cx="4977892" cy="6941959"/>
            </a:xfrm>
            <a:prstGeom prst="rect">
              <a:avLst/>
            </a:prstGeom>
          </p:spPr>
        </p:pic>
        <p:sp>
          <p:nvSpPr>
            <p:cNvPr id="23" name="Rounded Rectangle 8">
              <a:extLst>
                <a:ext uri="{FF2B5EF4-FFF2-40B4-BE49-F238E27FC236}">
                  <a16:creationId xmlns="" xmlns:a16="http://schemas.microsoft.com/office/drawing/2014/main" id="{75C63801-2C6F-2745-9C30-E431C7D9E567}"/>
                </a:ext>
              </a:extLst>
            </p:cNvPr>
            <p:cNvSpPr/>
            <p:nvPr/>
          </p:nvSpPr>
          <p:spPr>
            <a:xfrm rot="2284170">
              <a:off x="8557830" y="-423170"/>
              <a:ext cx="721300" cy="2657476"/>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1055782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 xmlns:a16="http://schemas.microsoft.com/office/drawing/2014/main" id="{63ED9F3F-54B1-534A-B388-C8E20B8A068C}"/>
              </a:ext>
            </a:extLst>
          </p:cNvPr>
          <p:cNvSpPr/>
          <p:nvPr/>
        </p:nvSpPr>
        <p:spPr>
          <a:xfrm>
            <a:off x="4331368" y="1"/>
            <a:ext cx="7860633" cy="6858000"/>
          </a:xfrm>
          <a:prstGeom prst="rect">
            <a:avLst/>
          </a:prstGeom>
          <a:solidFill>
            <a:srgbClr val="301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4" name="Rectángulo 33">
            <a:extLst>
              <a:ext uri="{FF2B5EF4-FFF2-40B4-BE49-F238E27FC236}">
                <a16:creationId xmlns="" xmlns:a16="http://schemas.microsoft.com/office/drawing/2014/main" id="{E0040CC4-D029-F648-BC21-00047308CB25}"/>
              </a:ext>
            </a:extLst>
          </p:cNvPr>
          <p:cNvSpPr/>
          <p:nvPr/>
        </p:nvSpPr>
        <p:spPr>
          <a:xfrm>
            <a:off x="8534399" y="747375"/>
            <a:ext cx="1347536" cy="958610"/>
          </a:xfrm>
          <a:prstGeom prst="rect">
            <a:avLst/>
          </a:prstGeom>
          <a:solidFill>
            <a:srgbClr val="0B5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 xmlns:a16="http://schemas.microsoft.com/office/drawing/2014/main" id="{EA7A8A7F-9086-2E46-8772-5E48D044DBF9}"/>
              </a:ext>
            </a:extLst>
          </p:cNvPr>
          <p:cNvSpPr/>
          <p:nvPr/>
        </p:nvSpPr>
        <p:spPr>
          <a:xfrm>
            <a:off x="10058399" y="747375"/>
            <a:ext cx="1347536" cy="958610"/>
          </a:xfrm>
          <a:prstGeom prst="rect">
            <a:avLst/>
          </a:prstGeom>
          <a:solidFill>
            <a:srgbClr val="0B5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 xmlns:a16="http://schemas.microsoft.com/office/drawing/2014/main" id="{A3134E12-76F1-3E49-B7B4-A738E3733202}"/>
              </a:ext>
            </a:extLst>
          </p:cNvPr>
          <p:cNvSpPr/>
          <p:nvPr/>
        </p:nvSpPr>
        <p:spPr>
          <a:xfrm>
            <a:off x="8534399" y="1854280"/>
            <a:ext cx="1347536" cy="958610"/>
          </a:xfrm>
          <a:prstGeom prst="rect">
            <a:avLst/>
          </a:prstGeom>
          <a:solidFill>
            <a:srgbClr val="0B5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 xmlns:a16="http://schemas.microsoft.com/office/drawing/2014/main" id="{7D0AAE28-41DC-A24C-AE3F-BBE189F0506D}"/>
              </a:ext>
            </a:extLst>
          </p:cNvPr>
          <p:cNvSpPr/>
          <p:nvPr/>
        </p:nvSpPr>
        <p:spPr>
          <a:xfrm>
            <a:off x="10058399" y="1854280"/>
            <a:ext cx="1347536" cy="958610"/>
          </a:xfrm>
          <a:prstGeom prst="rect">
            <a:avLst/>
          </a:prstGeom>
          <a:solidFill>
            <a:srgbClr val="0B5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Rectángulo 37">
            <a:extLst>
              <a:ext uri="{FF2B5EF4-FFF2-40B4-BE49-F238E27FC236}">
                <a16:creationId xmlns="" xmlns:a16="http://schemas.microsoft.com/office/drawing/2014/main" id="{9D424106-E90F-4C46-8B37-2C780C39FA03}"/>
              </a:ext>
            </a:extLst>
          </p:cNvPr>
          <p:cNvSpPr/>
          <p:nvPr/>
        </p:nvSpPr>
        <p:spPr>
          <a:xfrm>
            <a:off x="8534399" y="4054463"/>
            <a:ext cx="1347536" cy="958610"/>
          </a:xfrm>
          <a:prstGeom prst="rect">
            <a:avLst/>
          </a:prstGeom>
          <a:solidFill>
            <a:srgbClr val="01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ángulo 38">
            <a:extLst>
              <a:ext uri="{FF2B5EF4-FFF2-40B4-BE49-F238E27FC236}">
                <a16:creationId xmlns="" xmlns:a16="http://schemas.microsoft.com/office/drawing/2014/main" id="{E6D28BA4-3F95-AE4C-A556-18F71C2ABE64}"/>
              </a:ext>
            </a:extLst>
          </p:cNvPr>
          <p:cNvSpPr/>
          <p:nvPr/>
        </p:nvSpPr>
        <p:spPr>
          <a:xfrm>
            <a:off x="10058399" y="4054463"/>
            <a:ext cx="1347536" cy="958610"/>
          </a:xfrm>
          <a:prstGeom prst="rect">
            <a:avLst/>
          </a:prstGeom>
          <a:solidFill>
            <a:srgbClr val="01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 xmlns:a16="http://schemas.microsoft.com/office/drawing/2014/main" id="{AC18B4E9-1B45-2A44-B453-2FDF5D87FA9E}"/>
              </a:ext>
            </a:extLst>
          </p:cNvPr>
          <p:cNvSpPr/>
          <p:nvPr/>
        </p:nvSpPr>
        <p:spPr>
          <a:xfrm>
            <a:off x="8534399" y="5161368"/>
            <a:ext cx="1347536" cy="958610"/>
          </a:xfrm>
          <a:prstGeom prst="rect">
            <a:avLst/>
          </a:prstGeom>
          <a:solidFill>
            <a:srgbClr val="01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40">
            <a:extLst>
              <a:ext uri="{FF2B5EF4-FFF2-40B4-BE49-F238E27FC236}">
                <a16:creationId xmlns="" xmlns:a16="http://schemas.microsoft.com/office/drawing/2014/main" id="{3A27EA8E-138C-3A4A-A4A2-494D43DB7D5F}"/>
              </a:ext>
            </a:extLst>
          </p:cNvPr>
          <p:cNvSpPr/>
          <p:nvPr/>
        </p:nvSpPr>
        <p:spPr>
          <a:xfrm>
            <a:off x="10058399" y="5161368"/>
            <a:ext cx="1347536" cy="958610"/>
          </a:xfrm>
          <a:prstGeom prst="rect">
            <a:avLst/>
          </a:prstGeom>
          <a:solidFill>
            <a:srgbClr val="01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 xmlns:a16="http://schemas.microsoft.com/office/drawing/2014/main" id="{12AA5FBA-BEB6-5C4F-BF2F-43610B81D2F4}"/>
              </a:ext>
            </a:extLst>
          </p:cNvPr>
          <p:cNvSpPr/>
          <p:nvPr/>
        </p:nvSpPr>
        <p:spPr>
          <a:xfrm>
            <a:off x="6095997" y="590858"/>
            <a:ext cx="1347536" cy="9586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 xmlns:a16="http://schemas.microsoft.com/office/drawing/2014/main" id="{9165C388-B40A-364B-9E14-FAD912296800}"/>
              </a:ext>
            </a:extLst>
          </p:cNvPr>
          <p:cNvSpPr/>
          <p:nvPr/>
        </p:nvSpPr>
        <p:spPr>
          <a:xfrm>
            <a:off x="6095997" y="1684475"/>
            <a:ext cx="1347536" cy="9586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 xmlns:a16="http://schemas.microsoft.com/office/drawing/2014/main" id="{41C32464-B7BB-AD40-B6D7-EA623F5F4434}"/>
              </a:ext>
            </a:extLst>
          </p:cNvPr>
          <p:cNvSpPr/>
          <p:nvPr/>
        </p:nvSpPr>
        <p:spPr>
          <a:xfrm>
            <a:off x="6095997" y="2757845"/>
            <a:ext cx="1347536" cy="9586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31">
            <a:extLst>
              <a:ext uri="{FF2B5EF4-FFF2-40B4-BE49-F238E27FC236}">
                <a16:creationId xmlns="" xmlns:a16="http://schemas.microsoft.com/office/drawing/2014/main" id="{CC586B43-87C2-644A-9C38-DD74C54D0909}"/>
              </a:ext>
            </a:extLst>
          </p:cNvPr>
          <p:cNvSpPr/>
          <p:nvPr/>
        </p:nvSpPr>
        <p:spPr>
          <a:xfrm>
            <a:off x="6095997" y="4307743"/>
            <a:ext cx="1347536" cy="9586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 xmlns:a16="http://schemas.microsoft.com/office/drawing/2014/main" id="{7F36C52B-623D-FD4A-9D83-A46F861B000D}"/>
              </a:ext>
            </a:extLst>
          </p:cNvPr>
          <p:cNvSpPr/>
          <p:nvPr/>
        </p:nvSpPr>
        <p:spPr>
          <a:xfrm>
            <a:off x="6095996" y="5367501"/>
            <a:ext cx="1347536" cy="9586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CuadroTexto 3">
            <a:extLst>
              <a:ext uri="{FF2B5EF4-FFF2-40B4-BE49-F238E27FC236}">
                <a16:creationId xmlns="" xmlns:a16="http://schemas.microsoft.com/office/drawing/2014/main" id="{01EE4D0C-2E10-3D43-B826-D9216C22B935}"/>
              </a:ext>
            </a:extLst>
          </p:cNvPr>
          <p:cNvSpPr txBox="1"/>
          <p:nvPr/>
        </p:nvSpPr>
        <p:spPr>
          <a:xfrm>
            <a:off x="650301" y="1405466"/>
            <a:ext cx="3131478" cy="461665"/>
          </a:xfrm>
          <a:prstGeom prst="rect">
            <a:avLst/>
          </a:prstGeom>
          <a:noFill/>
        </p:spPr>
        <p:txBody>
          <a:bodyPr wrap="square" rtlCol="0">
            <a:spAutoFit/>
          </a:bodyPr>
          <a:lstStyle/>
          <a:p>
            <a:r>
              <a:rPr lang="es-MX" sz="2400" b="1" dirty="0">
                <a:solidFill>
                  <a:srgbClr val="0B50AE"/>
                </a:solidFill>
              </a:rPr>
              <a:t>Comenzando con </a:t>
            </a:r>
            <a:r>
              <a:rPr lang="es-MX" sz="2400" b="1" dirty="0" err="1" smtClean="0">
                <a:solidFill>
                  <a:srgbClr val="0B50AE"/>
                </a:solidFill>
              </a:rPr>
              <a:t>APIs</a:t>
            </a:r>
            <a:endParaRPr lang="es-MX" sz="2400" b="1" dirty="0">
              <a:solidFill>
                <a:srgbClr val="0B50AE"/>
              </a:solidFill>
            </a:endParaRPr>
          </a:p>
        </p:txBody>
      </p:sp>
      <p:sp>
        <p:nvSpPr>
          <p:cNvPr id="6" name="CuadroTexto 5">
            <a:extLst>
              <a:ext uri="{FF2B5EF4-FFF2-40B4-BE49-F238E27FC236}">
                <a16:creationId xmlns="" xmlns:a16="http://schemas.microsoft.com/office/drawing/2014/main" id="{50972D62-5904-4D4E-844C-1423A49D674F}"/>
              </a:ext>
            </a:extLst>
          </p:cNvPr>
          <p:cNvSpPr txBox="1"/>
          <p:nvPr/>
        </p:nvSpPr>
        <p:spPr>
          <a:xfrm>
            <a:off x="503545" y="2012416"/>
            <a:ext cx="3490939" cy="4801314"/>
          </a:xfrm>
          <a:prstGeom prst="rect">
            <a:avLst/>
          </a:prstGeom>
          <a:noFill/>
        </p:spPr>
        <p:txBody>
          <a:bodyPr wrap="square" rtlCol="0">
            <a:spAutoFit/>
          </a:bodyPr>
          <a:lstStyle/>
          <a:p>
            <a:r>
              <a:rPr lang="es-MX" dirty="0"/>
              <a:t>Al comenzar con el desarrollo y la entrega de APIs, se recomienda el siguiente enfoque:</a:t>
            </a:r>
          </a:p>
          <a:p>
            <a:endParaRPr lang="es-MX" dirty="0"/>
          </a:p>
          <a:p>
            <a:r>
              <a:rPr lang="es-MX" dirty="0"/>
              <a:t>Comience con algo pequeño: elija un aspecto o producto API de la agencia o fuente de información y cree una API bien definida.</a:t>
            </a:r>
          </a:p>
          <a:p>
            <a:endParaRPr lang="es-MX" dirty="0"/>
          </a:p>
          <a:p>
            <a:r>
              <a:rPr lang="es-MX" dirty="0"/>
              <a:t>Garantizar que la especificación satisfaga sus necesidades sin dejar de ser relevante para un uso más amplio (es decir, no alineado únicamente con sus objetivos comerciales)</a:t>
            </a:r>
          </a:p>
          <a:p>
            <a:endParaRPr lang="es-MX" dirty="0"/>
          </a:p>
          <a:p>
            <a:endParaRPr lang="es-MX" dirty="0"/>
          </a:p>
        </p:txBody>
      </p:sp>
      <p:sp>
        <p:nvSpPr>
          <p:cNvPr id="8" name="CuadroTexto 7">
            <a:extLst>
              <a:ext uri="{FF2B5EF4-FFF2-40B4-BE49-F238E27FC236}">
                <a16:creationId xmlns="" xmlns:a16="http://schemas.microsoft.com/office/drawing/2014/main" id="{8E654758-9AC2-9049-A6F7-65C519CE375A}"/>
              </a:ext>
            </a:extLst>
          </p:cNvPr>
          <p:cNvSpPr txBox="1"/>
          <p:nvPr/>
        </p:nvSpPr>
        <p:spPr>
          <a:xfrm>
            <a:off x="4650423" y="1737905"/>
            <a:ext cx="1445572" cy="646331"/>
          </a:xfrm>
          <a:prstGeom prst="rect">
            <a:avLst/>
          </a:prstGeom>
          <a:noFill/>
        </p:spPr>
        <p:txBody>
          <a:bodyPr wrap="square" rtlCol="0">
            <a:spAutoFit/>
          </a:bodyPr>
          <a:lstStyle/>
          <a:p>
            <a:r>
              <a:rPr lang="es-MX" dirty="0">
                <a:solidFill>
                  <a:schemeClr val="bg1"/>
                </a:solidFill>
              </a:rPr>
              <a:t>APIs de</a:t>
            </a:r>
          </a:p>
          <a:p>
            <a:r>
              <a:rPr lang="es-MX" dirty="0">
                <a:solidFill>
                  <a:schemeClr val="bg1"/>
                </a:solidFill>
              </a:rPr>
              <a:t>Dominio</a:t>
            </a:r>
          </a:p>
        </p:txBody>
      </p:sp>
      <p:sp>
        <p:nvSpPr>
          <p:cNvPr id="9" name="CuadroTexto 8">
            <a:extLst>
              <a:ext uri="{FF2B5EF4-FFF2-40B4-BE49-F238E27FC236}">
                <a16:creationId xmlns="" xmlns:a16="http://schemas.microsoft.com/office/drawing/2014/main" id="{568C9467-64E8-2844-B2C5-E04EA82FD3E6}"/>
              </a:ext>
            </a:extLst>
          </p:cNvPr>
          <p:cNvSpPr txBox="1"/>
          <p:nvPr/>
        </p:nvSpPr>
        <p:spPr>
          <a:xfrm>
            <a:off x="4650423" y="4965761"/>
            <a:ext cx="1445572" cy="646331"/>
          </a:xfrm>
          <a:prstGeom prst="rect">
            <a:avLst/>
          </a:prstGeom>
          <a:noFill/>
        </p:spPr>
        <p:txBody>
          <a:bodyPr wrap="square" rtlCol="0">
            <a:spAutoFit/>
          </a:bodyPr>
          <a:lstStyle/>
          <a:p>
            <a:r>
              <a:rPr lang="es-MX" dirty="0">
                <a:solidFill>
                  <a:schemeClr val="bg1"/>
                </a:solidFill>
              </a:rPr>
              <a:t>APIs de</a:t>
            </a:r>
          </a:p>
          <a:p>
            <a:r>
              <a:rPr lang="es-MX" dirty="0">
                <a:solidFill>
                  <a:schemeClr val="bg1"/>
                </a:solidFill>
              </a:rPr>
              <a:t>Producto</a:t>
            </a:r>
          </a:p>
        </p:txBody>
      </p:sp>
      <p:sp>
        <p:nvSpPr>
          <p:cNvPr id="10" name="CuadroTexto 9">
            <a:extLst>
              <a:ext uri="{FF2B5EF4-FFF2-40B4-BE49-F238E27FC236}">
                <a16:creationId xmlns="" xmlns:a16="http://schemas.microsoft.com/office/drawing/2014/main" id="{23DEE52F-5B18-9041-BA66-1B14F61872F0}"/>
              </a:ext>
            </a:extLst>
          </p:cNvPr>
          <p:cNvSpPr txBox="1"/>
          <p:nvPr/>
        </p:nvSpPr>
        <p:spPr>
          <a:xfrm>
            <a:off x="6244832" y="749462"/>
            <a:ext cx="900140" cy="646331"/>
          </a:xfrm>
          <a:prstGeom prst="rect">
            <a:avLst/>
          </a:prstGeom>
          <a:noFill/>
        </p:spPr>
        <p:txBody>
          <a:bodyPr wrap="square" rtlCol="0">
            <a:spAutoFit/>
          </a:bodyPr>
          <a:lstStyle/>
          <a:p>
            <a:r>
              <a:rPr lang="es-MX" dirty="0">
                <a:solidFill>
                  <a:schemeClr val="bg1"/>
                </a:solidFill>
              </a:rPr>
              <a:t>Alta de clientes</a:t>
            </a:r>
          </a:p>
        </p:txBody>
      </p:sp>
      <p:sp>
        <p:nvSpPr>
          <p:cNvPr id="14" name="CuadroTexto 13">
            <a:extLst>
              <a:ext uri="{FF2B5EF4-FFF2-40B4-BE49-F238E27FC236}">
                <a16:creationId xmlns="" xmlns:a16="http://schemas.microsoft.com/office/drawing/2014/main" id="{CF4AC9E4-E1B4-3745-A4DA-506B463EDEDD}"/>
              </a:ext>
            </a:extLst>
          </p:cNvPr>
          <p:cNvSpPr txBox="1"/>
          <p:nvPr/>
        </p:nvSpPr>
        <p:spPr>
          <a:xfrm>
            <a:off x="6207402" y="1853960"/>
            <a:ext cx="1331494" cy="646331"/>
          </a:xfrm>
          <a:prstGeom prst="rect">
            <a:avLst/>
          </a:prstGeom>
          <a:noFill/>
        </p:spPr>
        <p:txBody>
          <a:bodyPr wrap="square" rtlCol="0">
            <a:spAutoFit/>
          </a:bodyPr>
          <a:lstStyle/>
          <a:p>
            <a:r>
              <a:rPr lang="es-MX" dirty="0">
                <a:solidFill>
                  <a:schemeClr val="bg1"/>
                </a:solidFill>
              </a:rPr>
              <a:t>Validación de usuarios</a:t>
            </a:r>
          </a:p>
        </p:txBody>
      </p:sp>
      <p:sp>
        <p:nvSpPr>
          <p:cNvPr id="16" name="CuadroTexto 15">
            <a:extLst>
              <a:ext uri="{FF2B5EF4-FFF2-40B4-BE49-F238E27FC236}">
                <a16:creationId xmlns="" xmlns:a16="http://schemas.microsoft.com/office/drawing/2014/main" id="{90C9D015-D230-3A4C-9FE9-CA60A57C722E}"/>
              </a:ext>
            </a:extLst>
          </p:cNvPr>
          <p:cNvSpPr txBox="1"/>
          <p:nvPr/>
        </p:nvSpPr>
        <p:spPr>
          <a:xfrm>
            <a:off x="6256419" y="3041343"/>
            <a:ext cx="1187114" cy="369332"/>
          </a:xfrm>
          <a:prstGeom prst="rect">
            <a:avLst/>
          </a:prstGeom>
          <a:noFill/>
        </p:spPr>
        <p:txBody>
          <a:bodyPr wrap="square" rtlCol="0">
            <a:spAutoFit/>
          </a:bodyPr>
          <a:lstStyle/>
          <a:p>
            <a:r>
              <a:rPr lang="es-MX" dirty="0" smtClean="0">
                <a:solidFill>
                  <a:schemeClr val="bg1"/>
                </a:solidFill>
              </a:rPr>
              <a:t>Catálogos</a:t>
            </a:r>
            <a:endParaRPr lang="es-MX" dirty="0">
              <a:solidFill>
                <a:schemeClr val="bg1"/>
              </a:solidFill>
            </a:endParaRPr>
          </a:p>
        </p:txBody>
      </p:sp>
      <p:sp>
        <p:nvSpPr>
          <p:cNvPr id="17" name="CuadroTexto 16">
            <a:extLst>
              <a:ext uri="{FF2B5EF4-FFF2-40B4-BE49-F238E27FC236}">
                <a16:creationId xmlns="" xmlns:a16="http://schemas.microsoft.com/office/drawing/2014/main" id="{992A621E-6750-4845-9883-50A013DDAF8E}"/>
              </a:ext>
            </a:extLst>
          </p:cNvPr>
          <p:cNvSpPr txBox="1"/>
          <p:nvPr/>
        </p:nvSpPr>
        <p:spPr>
          <a:xfrm>
            <a:off x="6244832" y="4436578"/>
            <a:ext cx="1198700" cy="646331"/>
          </a:xfrm>
          <a:prstGeom prst="rect">
            <a:avLst/>
          </a:prstGeom>
          <a:noFill/>
        </p:spPr>
        <p:txBody>
          <a:bodyPr wrap="square" rtlCol="0">
            <a:spAutoFit/>
          </a:bodyPr>
          <a:lstStyle/>
          <a:p>
            <a:r>
              <a:rPr lang="es-MX" dirty="0">
                <a:solidFill>
                  <a:schemeClr val="bg1"/>
                </a:solidFill>
              </a:rPr>
              <a:t>Crédito al consumo</a:t>
            </a:r>
          </a:p>
        </p:txBody>
      </p:sp>
      <p:sp>
        <p:nvSpPr>
          <p:cNvPr id="18" name="CuadroTexto 17">
            <a:extLst>
              <a:ext uri="{FF2B5EF4-FFF2-40B4-BE49-F238E27FC236}">
                <a16:creationId xmlns="" xmlns:a16="http://schemas.microsoft.com/office/drawing/2014/main" id="{1C4D2467-2896-994A-BA8E-4AB500082C56}"/>
              </a:ext>
            </a:extLst>
          </p:cNvPr>
          <p:cNvSpPr txBox="1"/>
          <p:nvPr/>
        </p:nvSpPr>
        <p:spPr>
          <a:xfrm>
            <a:off x="6256418" y="5523640"/>
            <a:ext cx="994611" cy="646331"/>
          </a:xfrm>
          <a:prstGeom prst="rect">
            <a:avLst/>
          </a:prstGeom>
          <a:noFill/>
        </p:spPr>
        <p:txBody>
          <a:bodyPr wrap="square" rtlCol="0">
            <a:spAutoFit/>
          </a:bodyPr>
          <a:lstStyle/>
          <a:p>
            <a:r>
              <a:rPr lang="es-MX" dirty="0">
                <a:solidFill>
                  <a:schemeClr val="bg1"/>
                </a:solidFill>
              </a:rPr>
              <a:t>Crédito personal</a:t>
            </a:r>
          </a:p>
        </p:txBody>
      </p:sp>
      <p:sp>
        <p:nvSpPr>
          <p:cNvPr id="19" name="CuadroTexto 18">
            <a:extLst>
              <a:ext uri="{FF2B5EF4-FFF2-40B4-BE49-F238E27FC236}">
                <a16:creationId xmlns="" xmlns:a16="http://schemas.microsoft.com/office/drawing/2014/main" id="{C2869C59-65FE-604E-94D3-E99C0204FBA5}"/>
              </a:ext>
            </a:extLst>
          </p:cNvPr>
          <p:cNvSpPr txBox="1"/>
          <p:nvPr/>
        </p:nvSpPr>
        <p:spPr>
          <a:xfrm>
            <a:off x="8614610" y="912679"/>
            <a:ext cx="1124731" cy="646331"/>
          </a:xfrm>
          <a:prstGeom prst="rect">
            <a:avLst/>
          </a:prstGeom>
          <a:noFill/>
        </p:spPr>
        <p:txBody>
          <a:bodyPr wrap="square" rtlCol="0">
            <a:spAutoFit/>
          </a:bodyPr>
          <a:lstStyle/>
          <a:p>
            <a:r>
              <a:rPr lang="es-MX" dirty="0">
                <a:solidFill>
                  <a:schemeClr val="bg1"/>
                </a:solidFill>
              </a:rPr>
              <a:t>Crédito al consumo</a:t>
            </a:r>
          </a:p>
        </p:txBody>
      </p:sp>
      <p:sp>
        <p:nvSpPr>
          <p:cNvPr id="20" name="CuadroTexto 19">
            <a:extLst>
              <a:ext uri="{FF2B5EF4-FFF2-40B4-BE49-F238E27FC236}">
                <a16:creationId xmlns="" xmlns:a16="http://schemas.microsoft.com/office/drawing/2014/main" id="{2D52083A-267B-7841-887D-8ED6EEFB59AA}"/>
              </a:ext>
            </a:extLst>
          </p:cNvPr>
          <p:cNvSpPr txBox="1"/>
          <p:nvPr/>
        </p:nvSpPr>
        <p:spPr>
          <a:xfrm>
            <a:off x="10042358" y="912679"/>
            <a:ext cx="1299410" cy="646331"/>
          </a:xfrm>
          <a:prstGeom prst="rect">
            <a:avLst/>
          </a:prstGeom>
          <a:noFill/>
        </p:spPr>
        <p:txBody>
          <a:bodyPr wrap="square" rtlCol="0">
            <a:spAutoFit/>
          </a:bodyPr>
          <a:lstStyle/>
          <a:p>
            <a:r>
              <a:rPr lang="es-MX" dirty="0">
                <a:solidFill>
                  <a:schemeClr val="bg1"/>
                </a:solidFill>
              </a:rPr>
              <a:t>Validación de usuario</a:t>
            </a:r>
          </a:p>
        </p:txBody>
      </p:sp>
      <p:sp>
        <p:nvSpPr>
          <p:cNvPr id="21" name="CuadroTexto 20">
            <a:extLst>
              <a:ext uri="{FF2B5EF4-FFF2-40B4-BE49-F238E27FC236}">
                <a16:creationId xmlns="" xmlns:a16="http://schemas.microsoft.com/office/drawing/2014/main" id="{8FDFB1A4-C888-C249-BB6A-245B3FE89890}"/>
              </a:ext>
            </a:extLst>
          </p:cNvPr>
          <p:cNvSpPr txBox="1"/>
          <p:nvPr/>
        </p:nvSpPr>
        <p:spPr>
          <a:xfrm>
            <a:off x="8614610" y="1891247"/>
            <a:ext cx="1124731" cy="646331"/>
          </a:xfrm>
          <a:prstGeom prst="rect">
            <a:avLst/>
          </a:prstGeom>
          <a:noFill/>
        </p:spPr>
        <p:txBody>
          <a:bodyPr wrap="square" rtlCol="0">
            <a:spAutoFit/>
          </a:bodyPr>
          <a:lstStyle/>
          <a:p>
            <a:r>
              <a:rPr lang="es-MX" dirty="0">
                <a:solidFill>
                  <a:schemeClr val="bg1"/>
                </a:solidFill>
              </a:rPr>
              <a:t>Alta de Clientes</a:t>
            </a:r>
          </a:p>
        </p:txBody>
      </p:sp>
      <p:sp>
        <p:nvSpPr>
          <p:cNvPr id="22" name="CuadroTexto 21">
            <a:extLst>
              <a:ext uri="{FF2B5EF4-FFF2-40B4-BE49-F238E27FC236}">
                <a16:creationId xmlns="" xmlns:a16="http://schemas.microsoft.com/office/drawing/2014/main" id="{F8C7E54C-537F-CB41-88E8-9ED7F1329A7D}"/>
              </a:ext>
            </a:extLst>
          </p:cNvPr>
          <p:cNvSpPr txBox="1"/>
          <p:nvPr/>
        </p:nvSpPr>
        <p:spPr>
          <a:xfrm>
            <a:off x="10042358" y="2012416"/>
            <a:ext cx="1299410" cy="369332"/>
          </a:xfrm>
          <a:prstGeom prst="rect">
            <a:avLst/>
          </a:prstGeom>
          <a:noFill/>
        </p:spPr>
        <p:txBody>
          <a:bodyPr wrap="square" rtlCol="0">
            <a:spAutoFit/>
          </a:bodyPr>
          <a:lstStyle/>
          <a:p>
            <a:r>
              <a:rPr lang="es-MX" dirty="0">
                <a:solidFill>
                  <a:schemeClr val="bg1"/>
                </a:solidFill>
              </a:rPr>
              <a:t>Catálogos</a:t>
            </a:r>
          </a:p>
        </p:txBody>
      </p:sp>
      <p:sp>
        <p:nvSpPr>
          <p:cNvPr id="23" name="CuadroTexto 22">
            <a:extLst>
              <a:ext uri="{FF2B5EF4-FFF2-40B4-BE49-F238E27FC236}">
                <a16:creationId xmlns="" xmlns:a16="http://schemas.microsoft.com/office/drawing/2014/main" id="{E668D8EE-1849-E049-90B1-38A4D69D09AD}"/>
              </a:ext>
            </a:extLst>
          </p:cNvPr>
          <p:cNvSpPr txBox="1"/>
          <p:nvPr/>
        </p:nvSpPr>
        <p:spPr>
          <a:xfrm>
            <a:off x="8486275" y="2942707"/>
            <a:ext cx="2919660" cy="646331"/>
          </a:xfrm>
          <a:prstGeom prst="rect">
            <a:avLst/>
          </a:prstGeom>
          <a:noFill/>
        </p:spPr>
        <p:txBody>
          <a:bodyPr wrap="square" rtlCol="0">
            <a:spAutoFit/>
          </a:bodyPr>
          <a:lstStyle/>
          <a:p>
            <a:r>
              <a:rPr lang="es-MX" dirty="0">
                <a:solidFill>
                  <a:schemeClr val="bg1"/>
                </a:solidFill>
              </a:rPr>
              <a:t>Originación de crédito </a:t>
            </a:r>
          </a:p>
          <a:p>
            <a:r>
              <a:rPr lang="es-MX" dirty="0">
                <a:solidFill>
                  <a:schemeClr val="bg1"/>
                </a:solidFill>
              </a:rPr>
              <a:t>al consumo</a:t>
            </a:r>
          </a:p>
        </p:txBody>
      </p:sp>
      <p:sp>
        <p:nvSpPr>
          <p:cNvPr id="24" name="CuadroTexto 23">
            <a:extLst>
              <a:ext uri="{FF2B5EF4-FFF2-40B4-BE49-F238E27FC236}">
                <a16:creationId xmlns="" xmlns:a16="http://schemas.microsoft.com/office/drawing/2014/main" id="{AB3A542D-C417-BE43-9288-578A0CEC68AE}"/>
              </a:ext>
            </a:extLst>
          </p:cNvPr>
          <p:cNvSpPr txBox="1"/>
          <p:nvPr/>
        </p:nvSpPr>
        <p:spPr>
          <a:xfrm>
            <a:off x="8614610" y="4235809"/>
            <a:ext cx="1124731" cy="646331"/>
          </a:xfrm>
          <a:prstGeom prst="rect">
            <a:avLst/>
          </a:prstGeom>
          <a:noFill/>
        </p:spPr>
        <p:txBody>
          <a:bodyPr wrap="square" rtlCol="0">
            <a:spAutoFit/>
          </a:bodyPr>
          <a:lstStyle/>
          <a:p>
            <a:r>
              <a:rPr lang="es-MX" dirty="0">
                <a:solidFill>
                  <a:schemeClr val="bg1"/>
                </a:solidFill>
              </a:rPr>
              <a:t>Crédito personal</a:t>
            </a:r>
          </a:p>
        </p:txBody>
      </p:sp>
      <p:sp>
        <p:nvSpPr>
          <p:cNvPr id="25" name="CuadroTexto 24">
            <a:extLst>
              <a:ext uri="{FF2B5EF4-FFF2-40B4-BE49-F238E27FC236}">
                <a16:creationId xmlns="" xmlns:a16="http://schemas.microsoft.com/office/drawing/2014/main" id="{657CB1EA-BC42-6046-8A2E-3662B4DA2033}"/>
              </a:ext>
            </a:extLst>
          </p:cNvPr>
          <p:cNvSpPr txBox="1"/>
          <p:nvPr/>
        </p:nvSpPr>
        <p:spPr>
          <a:xfrm>
            <a:off x="10042358" y="4235809"/>
            <a:ext cx="1299410" cy="646331"/>
          </a:xfrm>
          <a:prstGeom prst="rect">
            <a:avLst/>
          </a:prstGeom>
          <a:noFill/>
        </p:spPr>
        <p:txBody>
          <a:bodyPr wrap="square" rtlCol="0">
            <a:spAutoFit/>
          </a:bodyPr>
          <a:lstStyle/>
          <a:p>
            <a:r>
              <a:rPr lang="es-MX" dirty="0">
                <a:solidFill>
                  <a:schemeClr val="bg1"/>
                </a:solidFill>
              </a:rPr>
              <a:t>Validación de usuario</a:t>
            </a:r>
          </a:p>
        </p:txBody>
      </p:sp>
      <p:sp>
        <p:nvSpPr>
          <p:cNvPr id="26" name="CuadroTexto 25">
            <a:extLst>
              <a:ext uri="{FF2B5EF4-FFF2-40B4-BE49-F238E27FC236}">
                <a16:creationId xmlns="" xmlns:a16="http://schemas.microsoft.com/office/drawing/2014/main" id="{3F4117DC-846A-7241-8DBD-566361DBDE3E}"/>
              </a:ext>
            </a:extLst>
          </p:cNvPr>
          <p:cNvSpPr txBox="1"/>
          <p:nvPr/>
        </p:nvSpPr>
        <p:spPr>
          <a:xfrm>
            <a:off x="8614610" y="5214377"/>
            <a:ext cx="1124731" cy="646331"/>
          </a:xfrm>
          <a:prstGeom prst="rect">
            <a:avLst/>
          </a:prstGeom>
          <a:noFill/>
        </p:spPr>
        <p:txBody>
          <a:bodyPr wrap="square" rtlCol="0">
            <a:spAutoFit/>
          </a:bodyPr>
          <a:lstStyle/>
          <a:p>
            <a:r>
              <a:rPr lang="es-MX" dirty="0">
                <a:solidFill>
                  <a:schemeClr val="bg1"/>
                </a:solidFill>
              </a:rPr>
              <a:t>Alta de Clientes</a:t>
            </a:r>
          </a:p>
        </p:txBody>
      </p:sp>
      <p:sp>
        <p:nvSpPr>
          <p:cNvPr id="27" name="CuadroTexto 26">
            <a:extLst>
              <a:ext uri="{FF2B5EF4-FFF2-40B4-BE49-F238E27FC236}">
                <a16:creationId xmlns="" xmlns:a16="http://schemas.microsoft.com/office/drawing/2014/main" id="{39124443-977C-2740-9826-2A88E436ACAB}"/>
              </a:ext>
            </a:extLst>
          </p:cNvPr>
          <p:cNvSpPr txBox="1"/>
          <p:nvPr/>
        </p:nvSpPr>
        <p:spPr>
          <a:xfrm>
            <a:off x="10042358" y="5335546"/>
            <a:ext cx="1299410" cy="369332"/>
          </a:xfrm>
          <a:prstGeom prst="rect">
            <a:avLst/>
          </a:prstGeom>
          <a:noFill/>
        </p:spPr>
        <p:txBody>
          <a:bodyPr wrap="square" rtlCol="0">
            <a:spAutoFit/>
          </a:bodyPr>
          <a:lstStyle/>
          <a:p>
            <a:r>
              <a:rPr lang="es-MX" dirty="0">
                <a:solidFill>
                  <a:schemeClr val="bg1"/>
                </a:solidFill>
              </a:rPr>
              <a:t>Catálogos</a:t>
            </a:r>
          </a:p>
        </p:txBody>
      </p:sp>
      <p:sp>
        <p:nvSpPr>
          <p:cNvPr id="28" name="CuadroTexto 27">
            <a:extLst>
              <a:ext uri="{FF2B5EF4-FFF2-40B4-BE49-F238E27FC236}">
                <a16:creationId xmlns="" xmlns:a16="http://schemas.microsoft.com/office/drawing/2014/main" id="{2D7B44A9-C9B7-3D40-8CDC-D003BE840607}"/>
              </a:ext>
            </a:extLst>
          </p:cNvPr>
          <p:cNvSpPr txBox="1"/>
          <p:nvPr/>
        </p:nvSpPr>
        <p:spPr>
          <a:xfrm>
            <a:off x="8486275" y="6141445"/>
            <a:ext cx="3577390" cy="369332"/>
          </a:xfrm>
          <a:prstGeom prst="rect">
            <a:avLst/>
          </a:prstGeom>
          <a:noFill/>
        </p:spPr>
        <p:txBody>
          <a:bodyPr wrap="square" rtlCol="0">
            <a:spAutoFit/>
          </a:bodyPr>
          <a:lstStyle/>
          <a:p>
            <a:r>
              <a:rPr lang="es-MX" dirty="0">
                <a:solidFill>
                  <a:schemeClr val="bg1"/>
                </a:solidFill>
              </a:rPr>
              <a:t>Originación de crédito personal</a:t>
            </a:r>
          </a:p>
        </p:txBody>
      </p:sp>
      <p:sp>
        <p:nvSpPr>
          <p:cNvPr id="42" name="Abrir llave 41">
            <a:extLst>
              <a:ext uri="{FF2B5EF4-FFF2-40B4-BE49-F238E27FC236}">
                <a16:creationId xmlns="" xmlns:a16="http://schemas.microsoft.com/office/drawing/2014/main" id="{B8EEC96F-AECC-4E4C-992C-AC6A85F003F4}"/>
              </a:ext>
            </a:extLst>
          </p:cNvPr>
          <p:cNvSpPr/>
          <p:nvPr/>
        </p:nvSpPr>
        <p:spPr>
          <a:xfrm>
            <a:off x="5727032" y="912679"/>
            <a:ext cx="144379" cy="2447637"/>
          </a:xfrm>
          <a:prstGeom prst="leftBrace">
            <a:avLst/>
          </a:prstGeom>
          <a:ln w="12700">
            <a:solidFill>
              <a:srgbClr val="DADE3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3" name="Abrir llave 42">
            <a:extLst>
              <a:ext uri="{FF2B5EF4-FFF2-40B4-BE49-F238E27FC236}">
                <a16:creationId xmlns="" xmlns:a16="http://schemas.microsoft.com/office/drawing/2014/main" id="{6A3B9DFF-C9CD-CC45-9BC9-15AAD533114A}"/>
              </a:ext>
            </a:extLst>
          </p:cNvPr>
          <p:cNvSpPr/>
          <p:nvPr/>
        </p:nvSpPr>
        <p:spPr>
          <a:xfrm>
            <a:off x="5759112" y="4474026"/>
            <a:ext cx="112299" cy="1852085"/>
          </a:xfrm>
          <a:prstGeom prst="leftBrace">
            <a:avLst/>
          </a:prstGeom>
          <a:ln w="12700">
            <a:solidFill>
              <a:srgbClr val="DADE3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pic>
        <p:nvPicPr>
          <p:cNvPr id="44" name="Picture 10">
            <a:extLst>
              <a:ext uri="{FF2B5EF4-FFF2-40B4-BE49-F238E27FC236}">
                <a16:creationId xmlns="" xmlns:a16="http://schemas.microsoft.com/office/drawing/2014/main" id="{FA12A6C1-882C-8949-8275-95EA2F9766E2}"/>
              </a:ext>
            </a:extLst>
          </p:cNvPr>
          <p:cNvPicPr>
            <a:picLocks noChangeAspect="1"/>
          </p:cNvPicPr>
          <p:nvPr/>
        </p:nvPicPr>
        <p:blipFill>
          <a:blip r:embed="rId2"/>
          <a:stretch>
            <a:fillRect/>
          </a:stretch>
        </p:blipFill>
        <p:spPr>
          <a:xfrm rot="343887">
            <a:off x="-338693" y="1196272"/>
            <a:ext cx="789249" cy="1100654"/>
          </a:xfrm>
          <a:prstGeom prst="rect">
            <a:avLst/>
          </a:prstGeom>
        </p:spPr>
      </p:pic>
      <p:sp>
        <p:nvSpPr>
          <p:cNvPr id="45" name="Rounded Rectangle 19">
            <a:extLst>
              <a:ext uri="{FF2B5EF4-FFF2-40B4-BE49-F238E27FC236}">
                <a16:creationId xmlns="" xmlns:a16="http://schemas.microsoft.com/office/drawing/2014/main" id="{5083CEE5-BA58-2C4C-B19B-BCD46E5175CD}"/>
              </a:ext>
            </a:extLst>
          </p:cNvPr>
          <p:cNvSpPr/>
          <p:nvPr/>
        </p:nvSpPr>
        <p:spPr>
          <a:xfrm rot="13635180">
            <a:off x="8290222" y="-3119583"/>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Rounded Rectangle 19">
            <a:extLst>
              <a:ext uri="{FF2B5EF4-FFF2-40B4-BE49-F238E27FC236}">
                <a16:creationId xmlns="" xmlns:a16="http://schemas.microsoft.com/office/drawing/2014/main" id="{42692A77-1257-2F4D-B57F-625DC433A057}"/>
              </a:ext>
            </a:extLst>
          </p:cNvPr>
          <p:cNvSpPr/>
          <p:nvPr/>
        </p:nvSpPr>
        <p:spPr>
          <a:xfrm rot="13635180">
            <a:off x="9299274" y="-3045857"/>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19">
            <a:extLst>
              <a:ext uri="{FF2B5EF4-FFF2-40B4-BE49-F238E27FC236}">
                <a16:creationId xmlns="" xmlns:a16="http://schemas.microsoft.com/office/drawing/2014/main" id="{BB6F596A-FED5-A543-8BB3-4EA26C3C1726}"/>
              </a:ext>
            </a:extLst>
          </p:cNvPr>
          <p:cNvSpPr/>
          <p:nvPr/>
        </p:nvSpPr>
        <p:spPr>
          <a:xfrm rot="13635180">
            <a:off x="10308327" y="-3119583"/>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onector recto 48">
            <a:extLst>
              <a:ext uri="{FF2B5EF4-FFF2-40B4-BE49-F238E27FC236}">
                <a16:creationId xmlns="" xmlns:a16="http://schemas.microsoft.com/office/drawing/2014/main" id="{91B0DCB4-6B61-F74D-B582-C2BFC3079E89}"/>
              </a:ext>
            </a:extLst>
          </p:cNvPr>
          <p:cNvCxnSpPr/>
          <p:nvPr/>
        </p:nvCxnSpPr>
        <p:spPr>
          <a:xfrm>
            <a:off x="8037095" y="590858"/>
            <a:ext cx="0" cy="5919919"/>
          </a:xfrm>
          <a:prstGeom prst="line">
            <a:avLst/>
          </a:prstGeom>
          <a:ln w="12700">
            <a:solidFill>
              <a:srgbClr val="DADE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80352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246" y="-114970"/>
            <a:ext cx="7490405" cy="7148945"/>
          </a:xfrm>
          <a:prstGeom prst="rect">
            <a:avLst/>
          </a:prstGeom>
          <a:gradFill>
            <a:gsLst>
              <a:gs pos="100000">
                <a:srgbClr val="BFC72F"/>
              </a:gs>
              <a:gs pos="0">
                <a:srgbClr val="DADE3A"/>
              </a:gs>
            </a:gsLst>
            <a:lin ang="108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Next" charset="0"/>
              <a:ea typeface="Avenir Next" charset="0"/>
              <a:cs typeface="Avenir Next" charset="0"/>
            </a:endParaRPr>
          </a:p>
        </p:txBody>
      </p:sp>
      <p:pic>
        <p:nvPicPr>
          <p:cNvPr id="11" name="Picture 10">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343887">
            <a:off x="-1229417" y="1993843"/>
            <a:ext cx="2040339" cy="2845371"/>
          </a:xfrm>
          <a:prstGeom prst="rect">
            <a:avLst/>
          </a:prstGeom>
        </p:spPr>
      </p:pic>
      <p:pic>
        <p:nvPicPr>
          <p:cNvPr id="12" name="Picture 11"/>
          <p:cNvPicPr>
            <a:picLocks noChangeAspect="1"/>
          </p:cNvPicPr>
          <p:nvPr/>
        </p:nvPicPr>
        <p:blipFill>
          <a:blip r:embed="rId3"/>
          <a:stretch>
            <a:fillRect/>
          </a:stretch>
        </p:blipFill>
        <p:spPr>
          <a:xfrm>
            <a:off x="508000" y="-15800"/>
            <a:ext cx="1524000" cy="762000"/>
          </a:xfrm>
          <a:prstGeom prst="rect">
            <a:avLst/>
          </a:prstGeom>
          <a:effectLst>
            <a:outerShdw blurRad="50800" dist="38100" dir="2700000" algn="tl" rotWithShape="0">
              <a:prstClr val="black">
                <a:alpha val="17000"/>
              </a:prstClr>
            </a:outerShdw>
          </a:effectLst>
        </p:spPr>
      </p:pic>
      <p:sp>
        <p:nvSpPr>
          <p:cNvPr id="2" name="Título 1">
            <a:extLst>
              <a:ext uri="{FF2B5EF4-FFF2-40B4-BE49-F238E27FC236}">
                <a16:creationId xmlns="" xmlns:a16="http://schemas.microsoft.com/office/drawing/2014/main" id="{12AFBE4F-F8FB-4B43-BF7D-227DE830BFB6}"/>
              </a:ext>
            </a:extLst>
          </p:cNvPr>
          <p:cNvSpPr>
            <a:spLocks noGrp="1"/>
          </p:cNvSpPr>
          <p:nvPr>
            <p:ph type="title"/>
          </p:nvPr>
        </p:nvSpPr>
        <p:spPr>
          <a:xfrm>
            <a:off x="2032000" y="2753746"/>
            <a:ext cx="3093720" cy="1325563"/>
          </a:xfrm>
        </p:spPr>
        <p:txBody>
          <a:bodyPr>
            <a:normAutofit/>
          </a:bodyPr>
          <a:lstStyle/>
          <a:p>
            <a:pPr algn="ctr"/>
            <a:r>
              <a:rPr lang="es-MX" b="1" dirty="0">
                <a:solidFill>
                  <a:schemeClr val="tx1">
                    <a:lumMod val="85000"/>
                    <a:lumOff val="15000"/>
                  </a:schemeClr>
                </a:solidFill>
              </a:rPr>
              <a:t>Que significa API REST</a:t>
            </a:r>
            <a:endParaRPr lang="es-MX" sz="2800" dirty="0">
              <a:solidFill>
                <a:schemeClr val="tx1">
                  <a:lumMod val="85000"/>
                  <a:lumOff val="15000"/>
                </a:schemeClr>
              </a:solidFill>
              <a:latin typeface="Avenir Next" charset="0"/>
              <a:ea typeface="Avenir Next" charset="0"/>
              <a:cs typeface="Avenir Next" charset="0"/>
            </a:endParaRPr>
          </a:p>
        </p:txBody>
      </p:sp>
      <p:sp>
        <p:nvSpPr>
          <p:cNvPr id="13" name="Rounded Rectangle 19">
            <a:extLst>
              <a:ext uri="{FF2B5EF4-FFF2-40B4-BE49-F238E27FC236}">
                <a16:creationId xmlns="" xmlns:a16="http://schemas.microsoft.com/office/drawing/2014/main" id="{DE78DB34-3643-684C-9A63-530495AD034C}"/>
              </a:ext>
            </a:extLst>
          </p:cNvPr>
          <p:cNvSpPr/>
          <p:nvPr/>
        </p:nvSpPr>
        <p:spPr>
          <a:xfrm rot="13635180">
            <a:off x="9897488"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 name="Rounded Rectangle 19">
            <a:extLst>
              <a:ext uri="{FF2B5EF4-FFF2-40B4-BE49-F238E27FC236}">
                <a16:creationId xmlns="" xmlns:a16="http://schemas.microsoft.com/office/drawing/2014/main" id="{DE78DB34-3643-684C-9A63-530495AD034C}"/>
              </a:ext>
            </a:extLst>
          </p:cNvPr>
          <p:cNvSpPr/>
          <p:nvPr/>
        </p:nvSpPr>
        <p:spPr>
          <a:xfrm rot="13635180">
            <a:off x="10906540" y="-2852372"/>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9">
            <a:extLst>
              <a:ext uri="{FF2B5EF4-FFF2-40B4-BE49-F238E27FC236}">
                <a16:creationId xmlns="" xmlns:a16="http://schemas.microsoft.com/office/drawing/2014/main" id="{DE78DB34-3643-684C-9A63-530495AD034C}"/>
              </a:ext>
            </a:extLst>
          </p:cNvPr>
          <p:cNvSpPr/>
          <p:nvPr/>
        </p:nvSpPr>
        <p:spPr>
          <a:xfrm rot="13635180">
            <a:off x="11915593"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5711786">
            <a:off x="7067915" y="5970854"/>
            <a:ext cx="2040339" cy="2845371"/>
          </a:xfrm>
          <a:prstGeom prst="rect">
            <a:avLst/>
          </a:prstGeom>
        </p:spPr>
      </p:pic>
    </p:spTree>
    <p:extLst>
      <p:ext uri="{BB962C8B-B14F-4D97-AF65-F5344CB8AC3E}">
        <p14:creationId xmlns="" xmlns:p14="http://schemas.microsoft.com/office/powerpoint/2010/main" val="2006407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 xmlns:a16="http://schemas.microsoft.com/office/drawing/2014/main" id="{63ED9F3F-54B1-534A-B388-C8E20B8A068C}"/>
              </a:ext>
            </a:extLst>
          </p:cNvPr>
          <p:cNvSpPr/>
          <p:nvPr/>
        </p:nvSpPr>
        <p:spPr>
          <a:xfrm>
            <a:off x="4764505" y="1"/>
            <a:ext cx="7427496" cy="6858000"/>
          </a:xfrm>
          <a:prstGeom prst="rect">
            <a:avLst/>
          </a:prstGeom>
          <a:solidFill>
            <a:srgbClr val="301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8" name="Rectángulo 47">
            <a:extLst>
              <a:ext uri="{FF2B5EF4-FFF2-40B4-BE49-F238E27FC236}">
                <a16:creationId xmlns="" xmlns:a16="http://schemas.microsoft.com/office/drawing/2014/main" id="{173A607F-D2D6-0345-A6D5-561537F4075A}"/>
              </a:ext>
            </a:extLst>
          </p:cNvPr>
          <p:cNvSpPr/>
          <p:nvPr/>
        </p:nvSpPr>
        <p:spPr>
          <a:xfrm>
            <a:off x="5101389" y="2023236"/>
            <a:ext cx="6801853" cy="3109897"/>
          </a:xfrm>
          <a:prstGeom prst="rect">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CuadroTexto 3">
            <a:extLst>
              <a:ext uri="{FF2B5EF4-FFF2-40B4-BE49-F238E27FC236}">
                <a16:creationId xmlns="" xmlns:a16="http://schemas.microsoft.com/office/drawing/2014/main" id="{01EE4D0C-2E10-3D43-B826-D9216C22B935}"/>
              </a:ext>
            </a:extLst>
          </p:cNvPr>
          <p:cNvSpPr txBox="1"/>
          <p:nvPr/>
        </p:nvSpPr>
        <p:spPr>
          <a:xfrm>
            <a:off x="503544" y="1416286"/>
            <a:ext cx="4148666" cy="461665"/>
          </a:xfrm>
          <a:prstGeom prst="rect">
            <a:avLst/>
          </a:prstGeom>
          <a:noFill/>
        </p:spPr>
        <p:txBody>
          <a:bodyPr wrap="square" rtlCol="0">
            <a:spAutoFit/>
          </a:bodyPr>
          <a:lstStyle/>
          <a:p>
            <a:r>
              <a:rPr lang="es-MX" sz="2400" b="1" dirty="0">
                <a:solidFill>
                  <a:srgbClr val="0B50AE"/>
                </a:solidFill>
              </a:rPr>
              <a:t>Qué significa API REST</a:t>
            </a:r>
          </a:p>
        </p:txBody>
      </p:sp>
      <p:sp>
        <p:nvSpPr>
          <p:cNvPr id="6" name="CuadroTexto 5">
            <a:extLst>
              <a:ext uri="{FF2B5EF4-FFF2-40B4-BE49-F238E27FC236}">
                <a16:creationId xmlns="" xmlns:a16="http://schemas.microsoft.com/office/drawing/2014/main" id="{50972D62-5904-4D4E-844C-1423A49D674F}"/>
              </a:ext>
            </a:extLst>
          </p:cNvPr>
          <p:cNvSpPr txBox="1"/>
          <p:nvPr/>
        </p:nvSpPr>
        <p:spPr>
          <a:xfrm>
            <a:off x="503545" y="2023236"/>
            <a:ext cx="3908034" cy="3970318"/>
          </a:xfrm>
          <a:prstGeom prst="rect">
            <a:avLst/>
          </a:prstGeom>
          <a:noFill/>
        </p:spPr>
        <p:txBody>
          <a:bodyPr wrap="square" rtlCol="0">
            <a:spAutoFit/>
          </a:bodyPr>
          <a:lstStyle/>
          <a:p>
            <a:r>
              <a:rPr lang="es-MX" dirty="0"/>
              <a:t>Es un tipo de arquitectura de desarrollo web que se apoya totalmente en el estándar HTTP. Por consiguiente, los procedimientos o métodos de comunicación son los mismos que HTTP, siendo los principales: GET, POST, PUT, DELETE. </a:t>
            </a:r>
          </a:p>
          <a:p>
            <a:endParaRPr lang="es-MX" dirty="0"/>
          </a:p>
          <a:p>
            <a:r>
              <a:rPr lang="es-MX" dirty="0"/>
              <a:t>REST se compone de una lista de reglas que se deben cumplir en el diseño de la arquitectura de una API.</a:t>
            </a:r>
          </a:p>
          <a:p>
            <a:pPr>
              <a:buFont typeface="Wingdings" pitchFamily="2" charset="2"/>
              <a:buChar char="ü"/>
            </a:pPr>
            <a:endParaRPr lang="es-MX" dirty="0"/>
          </a:p>
          <a:p>
            <a:r>
              <a:rPr lang="es-MX" dirty="0"/>
              <a:t>Hablaremos de </a:t>
            </a:r>
            <a:r>
              <a:rPr lang="es-MX" b="1" dirty="0"/>
              <a:t>Servicios Web RESTful </a:t>
            </a:r>
            <a:r>
              <a:rPr lang="es-MX" dirty="0"/>
              <a:t>si cumplen la arquitectura REST.</a:t>
            </a:r>
          </a:p>
        </p:txBody>
      </p:sp>
      <p:pic>
        <p:nvPicPr>
          <p:cNvPr id="44" name="Picture 10">
            <a:extLst>
              <a:ext uri="{FF2B5EF4-FFF2-40B4-BE49-F238E27FC236}">
                <a16:creationId xmlns="" xmlns:a16="http://schemas.microsoft.com/office/drawing/2014/main" id="{FA12A6C1-882C-8949-8275-95EA2F9766E2}"/>
              </a:ext>
            </a:extLst>
          </p:cNvPr>
          <p:cNvPicPr>
            <a:picLocks noChangeAspect="1"/>
          </p:cNvPicPr>
          <p:nvPr/>
        </p:nvPicPr>
        <p:blipFill>
          <a:blip r:embed="rId2"/>
          <a:stretch>
            <a:fillRect/>
          </a:stretch>
        </p:blipFill>
        <p:spPr>
          <a:xfrm rot="343887">
            <a:off x="-338693" y="1209085"/>
            <a:ext cx="789249" cy="1100654"/>
          </a:xfrm>
          <a:prstGeom prst="rect">
            <a:avLst/>
          </a:prstGeom>
        </p:spPr>
      </p:pic>
      <p:sp>
        <p:nvSpPr>
          <p:cNvPr id="45" name="Rounded Rectangle 19">
            <a:extLst>
              <a:ext uri="{FF2B5EF4-FFF2-40B4-BE49-F238E27FC236}">
                <a16:creationId xmlns="" xmlns:a16="http://schemas.microsoft.com/office/drawing/2014/main" id="{5083CEE5-BA58-2C4C-B19B-BCD46E5175CD}"/>
              </a:ext>
            </a:extLst>
          </p:cNvPr>
          <p:cNvSpPr/>
          <p:nvPr/>
        </p:nvSpPr>
        <p:spPr>
          <a:xfrm rot="13635180">
            <a:off x="8290222" y="-3119583"/>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Rounded Rectangle 19">
            <a:extLst>
              <a:ext uri="{FF2B5EF4-FFF2-40B4-BE49-F238E27FC236}">
                <a16:creationId xmlns="" xmlns:a16="http://schemas.microsoft.com/office/drawing/2014/main" id="{42692A77-1257-2F4D-B57F-625DC433A057}"/>
              </a:ext>
            </a:extLst>
          </p:cNvPr>
          <p:cNvSpPr/>
          <p:nvPr/>
        </p:nvSpPr>
        <p:spPr>
          <a:xfrm rot="13635180">
            <a:off x="9299274" y="-3045857"/>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19">
            <a:extLst>
              <a:ext uri="{FF2B5EF4-FFF2-40B4-BE49-F238E27FC236}">
                <a16:creationId xmlns="" xmlns:a16="http://schemas.microsoft.com/office/drawing/2014/main" id="{BB6F596A-FED5-A543-8BB3-4EA26C3C1726}"/>
              </a:ext>
            </a:extLst>
          </p:cNvPr>
          <p:cNvSpPr/>
          <p:nvPr/>
        </p:nvSpPr>
        <p:spPr>
          <a:xfrm rot="13635180">
            <a:off x="10308327" y="-3119583"/>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 xmlns:a16="http://schemas.microsoft.com/office/drawing/2014/main" id="{D9255AD2-CA8A-4348-8C33-EE0448852097}"/>
              </a:ext>
            </a:extLst>
          </p:cNvPr>
          <p:cNvPicPr>
            <a:picLocks noChangeAspect="1"/>
          </p:cNvPicPr>
          <p:nvPr/>
        </p:nvPicPr>
        <p:blipFill>
          <a:blip r:embed="rId3"/>
          <a:stretch>
            <a:fillRect/>
          </a:stretch>
        </p:blipFill>
        <p:spPr>
          <a:xfrm>
            <a:off x="5444544" y="2576808"/>
            <a:ext cx="6146800" cy="2032000"/>
          </a:xfrm>
          <a:prstGeom prst="rect">
            <a:avLst/>
          </a:prstGeom>
        </p:spPr>
      </p:pic>
    </p:spTree>
    <p:extLst>
      <p:ext uri="{BB962C8B-B14F-4D97-AF65-F5344CB8AC3E}">
        <p14:creationId xmlns="" xmlns:p14="http://schemas.microsoft.com/office/powerpoint/2010/main" val="4165155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1E77B8B5-BF47-5F4F-B1B9-C8D453F4375C}"/>
              </a:ext>
            </a:extLst>
          </p:cNvPr>
          <p:cNvSpPr/>
          <p:nvPr/>
        </p:nvSpPr>
        <p:spPr>
          <a:xfrm>
            <a:off x="3522133" y="0"/>
            <a:ext cx="3996267" cy="4083831"/>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a:extLst>
              <a:ext uri="{FF2B5EF4-FFF2-40B4-BE49-F238E27FC236}">
                <a16:creationId xmlns="" xmlns:a16="http://schemas.microsoft.com/office/drawing/2014/main" id="{4F51D622-E72A-6A4C-9966-F85F19A766D8}"/>
              </a:ext>
            </a:extLst>
          </p:cNvPr>
          <p:cNvSpPr/>
          <p:nvPr/>
        </p:nvSpPr>
        <p:spPr>
          <a:xfrm>
            <a:off x="7535333" y="0"/>
            <a:ext cx="4656667" cy="4083831"/>
          </a:xfrm>
          <a:prstGeom prst="rect">
            <a:avLst/>
          </a:prstGeom>
          <a:solidFill>
            <a:schemeClr val="bg2">
              <a:lumMod val="9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17">
            <a:extLst>
              <a:ext uri="{FF2B5EF4-FFF2-40B4-BE49-F238E27FC236}">
                <a16:creationId xmlns="" xmlns:a16="http://schemas.microsoft.com/office/drawing/2014/main" id="{5974570C-D6F1-BE44-841A-C2BC0BEA956B}"/>
              </a:ext>
            </a:extLst>
          </p:cNvPr>
          <p:cNvSpPr/>
          <p:nvPr/>
        </p:nvSpPr>
        <p:spPr>
          <a:xfrm>
            <a:off x="3522133" y="4083831"/>
            <a:ext cx="8669867" cy="2774169"/>
          </a:xfrm>
          <a:prstGeom prst="rect">
            <a:avLst/>
          </a:prstGeom>
          <a:solidFill>
            <a:schemeClr val="bg2">
              <a:lumMod val="9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2">
            <a:extLst>
              <a:ext uri="{FF2B5EF4-FFF2-40B4-BE49-F238E27FC236}">
                <a16:creationId xmlns="" xmlns:a16="http://schemas.microsoft.com/office/drawing/2014/main" id="{E4433029-9CD0-D343-A04E-94D0C468C76D}"/>
              </a:ext>
            </a:extLst>
          </p:cNvPr>
          <p:cNvSpPr/>
          <p:nvPr/>
        </p:nvSpPr>
        <p:spPr>
          <a:xfrm>
            <a:off x="0" y="0"/>
            <a:ext cx="3522133" cy="6858000"/>
          </a:xfrm>
          <a:prstGeom prst="rect">
            <a:avLst/>
          </a:prstGeom>
          <a:gradFill>
            <a:gsLst>
              <a:gs pos="100000">
                <a:srgbClr val="65318F"/>
              </a:gs>
              <a:gs pos="12000">
                <a:srgbClr val="301450"/>
              </a:gs>
            </a:gsLst>
            <a:lin ang="10800000" scaled="0"/>
          </a:gradFill>
          <a:ln>
            <a:noFill/>
          </a:ln>
          <a:effectLst>
            <a:outerShdw blurRad="50800" dist="38100" algn="l"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Next" charset="0"/>
              <a:ea typeface="Avenir Next" charset="0"/>
              <a:cs typeface="Avenir Next" charset="0"/>
            </a:endParaRPr>
          </a:p>
        </p:txBody>
      </p:sp>
      <p:sp>
        <p:nvSpPr>
          <p:cNvPr id="10" name="Título 1">
            <a:extLst>
              <a:ext uri="{FF2B5EF4-FFF2-40B4-BE49-F238E27FC236}">
                <a16:creationId xmlns="" xmlns:a16="http://schemas.microsoft.com/office/drawing/2014/main" id="{8FDAB2ED-411E-1D41-B423-473F5B85028C}"/>
              </a:ext>
            </a:extLst>
          </p:cNvPr>
          <p:cNvSpPr txBox="1">
            <a:spLocks/>
          </p:cNvSpPr>
          <p:nvPr/>
        </p:nvSpPr>
        <p:spPr>
          <a:xfrm>
            <a:off x="508000" y="1747182"/>
            <a:ext cx="2791577" cy="203676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600" b="1" dirty="0">
                <a:solidFill>
                  <a:schemeClr val="bg1"/>
                </a:solidFill>
              </a:rPr>
              <a:t>Reglas </a:t>
            </a:r>
          </a:p>
          <a:p>
            <a:r>
              <a:rPr lang="es-MX" sz="3600" b="1" dirty="0">
                <a:solidFill>
                  <a:schemeClr val="bg1"/>
                </a:solidFill>
              </a:rPr>
              <a:t>de una </a:t>
            </a:r>
          </a:p>
          <a:p>
            <a:r>
              <a:rPr lang="es-MX" sz="3600" b="1" dirty="0">
                <a:solidFill>
                  <a:schemeClr val="bg1"/>
                </a:solidFill>
              </a:rPr>
              <a:t>arquitectura </a:t>
            </a:r>
          </a:p>
          <a:p>
            <a:r>
              <a:rPr lang="es-MX" sz="3600" b="1" dirty="0">
                <a:solidFill>
                  <a:schemeClr val="bg1"/>
                </a:solidFill>
              </a:rPr>
              <a:t>REST</a:t>
            </a:r>
          </a:p>
        </p:txBody>
      </p:sp>
      <p:pic>
        <p:nvPicPr>
          <p:cNvPr id="11" name="Picture 19">
            <a:extLst>
              <a:ext uri="{FF2B5EF4-FFF2-40B4-BE49-F238E27FC236}">
                <a16:creationId xmlns="" xmlns:a16="http://schemas.microsoft.com/office/drawing/2014/main" id="{E1BD66E5-CF3E-F945-B5CC-3ABAC8103BAC}"/>
              </a:ext>
            </a:extLst>
          </p:cNvPr>
          <p:cNvPicPr>
            <a:picLocks noChangeAspect="1"/>
          </p:cNvPicPr>
          <p:nvPr/>
        </p:nvPicPr>
        <p:blipFill>
          <a:blip r:embed="rId3"/>
          <a:stretch>
            <a:fillRect/>
          </a:stretch>
        </p:blipFill>
        <p:spPr>
          <a:xfrm>
            <a:off x="508000" y="-15800"/>
            <a:ext cx="1524000" cy="762000"/>
          </a:xfrm>
          <a:prstGeom prst="rect">
            <a:avLst/>
          </a:prstGeom>
          <a:effectLst>
            <a:outerShdw blurRad="50800" dist="38100" dir="2700000" algn="tl" rotWithShape="0">
              <a:prstClr val="black">
                <a:alpha val="17000"/>
              </a:prstClr>
            </a:outerShdw>
          </a:effectLst>
        </p:spPr>
      </p:pic>
      <p:sp>
        <p:nvSpPr>
          <p:cNvPr id="13" name="CuadroTexto 12">
            <a:extLst>
              <a:ext uri="{FF2B5EF4-FFF2-40B4-BE49-F238E27FC236}">
                <a16:creationId xmlns="" xmlns:a16="http://schemas.microsoft.com/office/drawing/2014/main" id="{FDE31EF3-7050-EA49-A5D0-3A4435CD81FB}"/>
              </a:ext>
            </a:extLst>
          </p:cNvPr>
          <p:cNvSpPr txBox="1"/>
          <p:nvPr/>
        </p:nvSpPr>
        <p:spPr>
          <a:xfrm>
            <a:off x="4005944" y="315536"/>
            <a:ext cx="3308797" cy="3539430"/>
          </a:xfrm>
          <a:prstGeom prst="rect">
            <a:avLst/>
          </a:prstGeom>
          <a:noFill/>
        </p:spPr>
        <p:txBody>
          <a:bodyPr wrap="square" rtlCol="0">
            <a:spAutoFit/>
          </a:bodyPr>
          <a:lstStyle/>
          <a:p>
            <a:r>
              <a:rPr lang="es-MX" sz="1600" b="1" dirty="0">
                <a:highlight>
                  <a:srgbClr val="DADE3A"/>
                </a:highlight>
              </a:rPr>
              <a:t>        Interfaz Uniforme       .</a:t>
            </a:r>
          </a:p>
          <a:p>
            <a:endParaRPr lang="es-MX" sz="1600" b="1" dirty="0">
              <a:highlight>
                <a:srgbClr val="DADE3A"/>
              </a:highlight>
            </a:endParaRPr>
          </a:p>
          <a:p>
            <a:r>
              <a:rPr lang="es-MX" sz="1600" dirty="0"/>
              <a:t>- La interfaz de basa en recursos (por ejemplo el recurso Empleado Id, Nombre, Apellido, Puesto, Sueldo).</a:t>
            </a:r>
          </a:p>
          <a:p>
            <a:r>
              <a:rPr lang="es-MX" sz="1600" dirty="0"/>
              <a:t>- El servidor mandará los datos vía json, xml, etc. pero lo que tenga en su interior para el cliente es transparente</a:t>
            </a:r>
          </a:p>
          <a:p>
            <a:r>
              <a:rPr lang="es-MX" sz="1600" dirty="0"/>
              <a:t>- Mensajes descriptivos. Usar las características del protocolo http para mejorar la semántica.</a:t>
            </a:r>
          </a:p>
          <a:p>
            <a:pPr lvl="1"/>
            <a:r>
              <a:rPr lang="es-MX" sz="1600" dirty="0"/>
              <a:t>HTTP Verbs</a:t>
            </a:r>
          </a:p>
          <a:p>
            <a:pPr lvl="1"/>
            <a:r>
              <a:rPr lang="es-MX" sz="1600" dirty="0"/>
              <a:t>HTTP Status Codes</a:t>
            </a:r>
          </a:p>
        </p:txBody>
      </p:sp>
      <p:sp>
        <p:nvSpPr>
          <p:cNvPr id="14" name="CuadroTexto 13">
            <a:extLst>
              <a:ext uri="{FF2B5EF4-FFF2-40B4-BE49-F238E27FC236}">
                <a16:creationId xmlns="" xmlns:a16="http://schemas.microsoft.com/office/drawing/2014/main" id="{26E2D3A3-00E6-F749-883C-88D685A87AC0}"/>
              </a:ext>
            </a:extLst>
          </p:cNvPr>
          <p:cNvSpPr txBox="1"/>
          <p:nvPr/>
        </p:nvSpPr>
        <p:spPr>
          <a:xfrm>
            <a:off x="7798552" y="264736"/>
            <a:ext cx="4037848" cy="3819095"/>
          </a:xfrm>
          <a:prstGeom prst="rect">
            <a:avLst/>
          </a:prstGeom>
          <a:noFill/>
        </p:spPr>
        <p:txBody>
          <a:bodyPr wrap="square" tIns="36000" rIns="0" bIns="72000" rtlCol="0">
            <a:spAutoFit/>
          </a:bodyPr>
          <a:lstStyle/>
          <a:p>
            <a:r>
              <a:rPr lang="es-MX" b="1" dirty="0">
                <a:solidFill>
                  <a:schemeClr val="bg1"/>
                </a:solidFill>
                <a:highlight>
                  <a:srgbClr val="0B50AE"/>
                </a:highlight>
              </a:rPr>
              <a:t>         Peticiones sin estado       .  </a:t>
            </a:r>
          </a:p>
          <a:p>
            <a:r>
              <a:rPr lang="es-MX" b="1" dirty="0">
                <a:solidFill>
                  <a:schemeClr val="bg1"/>
                </a:solidFill>
                <a:highlight>
                  <a:srgbClr val="0B50AE"/>
                </a:highlight>
              </a:rPr>
              <a:t> </a:t>
            </a:r>
          </a:p>
          <a:p>
            <a:r>
              <a:rPr lang="es-MX" dirty="0"/>
              <a:t>- Http es un protocolo sin estado, esto provee mayor rendimiento.</a:t>
            </a:r>
          </a:p>
          <a:p>
            <a:r>
              <a:rPr lang="es-MX" dirty="0"/>
              <a:t>Ejemplos:</a:t>
            </a:r>
          </a:p>
          <a:p>
            <a:r>
              <a:rPr lang="es-MX" dirty="0"/>
              <a:t>GET mi_url/empleados/1234 </a:t>
            </a:r>
          </a:p>
          <a:p>
            <a:r>
              <a:rPr lang="es-MX" dirty="0"/>
              <a:t>DELETE mi_url/empleados/1234</a:t>
            </a:r>
          </a:p>
          <a:p>
            <a:endParaRPr lang="es-MX" dirty="0"/>
          </a:p>
          <a:p>
            <a:r>
              <a:rPr lang="es-MX" dirty="0"/>
              <a:t>- En la segunda petición hemos tenido que indicar el identificador del recurso que queremos borrar. El servidor no guardaba los datos de la consulta previa que tenía el cliente en particular.</a:t>
            </a:r>
          </a:p>
        </p:txBody>
      </p:sp>
      <p:sp>
        <p:nvSpPr>
          <p:cNvPr id="15" name="CuadroTexto 14">
            <a:extLst>
              <a:ext uri="{FF2B5EF4-FFF2-40B4-BE49-F238E27FC236}">
                <a16:creationId xmlns="" xmlns:a16="http://schemas.microsoft.com/office/drawing/2014/main" id="{1ABDF566-10AD-5F4F-984D-B395E6973E69}"/>
              </a:ext>
            </a:extLst>
          </p:cNvPr>
          <p:cNvSpPr txBox="1"/>
          <p:nvPr/>
        </p:nvSpPr>
        <p:spPr>
          <a:xfrm>
            <a:off x="4005944" y="4406718"/>
            <a:ext cx="7830456" cy="2031325"/>
          </a:xfrm>
          <a:prstGeom prst="rect">
            <a:avLst/>
          </a:prstGeom>
          <a:noFill/>
        </p:spPr>
        <p:txBody>
          <a:bodyPr wrap="square" rtlCol="0">
            <a:spAutoFit/>
          </a:bodyPr>
          <a:lstStyle/>
          <a:p>
            <a:r>
              <a:rPr lang="es-MX" b="1" dirty="0">
                <a:solidFill>
                  <a:schemeClr val="bg1"/>
                </a:solidFill>
                <a:highlight>
                  <a:srgbClr val="65318F"/>
                </a:highlight>
              </a:rPr>
              <a:t>      Separación de cliente y servidor    .       </a:t>
            </a:r>
          </a:p>
          <a:p>
            <a:endParaRPr lang="es-MX" b="1" dirty="0">
              <a:solidFill>
                <a:schemeClr val="bg1"/>
              </a:solidFill>
              <a:highlight>
                <a:srgbClr val="65318F"/>
              </a:highlight>
            </a:endParaRPr>
          </a:p>
          <a:p>
            <a:pPr>
              <a:buFont typeface="Wingdings" pitchFamily="2" charset="2"/>
              <a:buChar char="ü"/>
            </a:pPr>
            <a:r>
              <a:rPr lang="es-MX" dirty="0"/>
              <a:t>El cliente y servidor están separados, su unión es mediante la interfaz uniforme</a:t>
            </a:r>
          </a:p>
          <a:p>
            <a:pPr>
              <a:buFont typeface="Wingdings" pitchFamily="2" charset="2"/>
              <a:buChar char="ü"/>
            </a:pPr>
            <a:r>
              <a:rPr lang="es-MX" dirty="0"/>
              <a:t>Los desarrollos en frontend y backend se hacen por separado, teniendo en cuenta la API.</a:t>
            </a:r>
          </a:p>
          <a:p>
            <a:pPr>
              <a:buFont typeface="Wingdings" pitchFamily="2" charset="2"/>
              <a:buChar char="ü"/>
            </a:pPr>
            <a:r>
              <a:rPr lang="es-MX" dirty="0"/>
              <a:t>Mientras la interfaz no cambie, podremos cambiar el cliente o el servidor sin problemas.</a:t>
            </a:r>
          </a:p>
        </p:txBody>
      </p:sp>
      <p:pic>
        <p:nvPicPr>
          <p:cNvPr id="19" name="Picture 10">
            <a:extLst>
              <a:ext uri="{FF2B5EF4-FFF2-40B4-BE49-F238E27FC236}">
                <a16:creationId xmlns="" xmlns:a16="http://schemas.microsoft.com/office/drawing/2014/main" id="{40E6D22C-F516-9747-9722-EB3BFFB7AF1A}"/>
              </a:ext>
            </a:extLst>
          </p:cNvPr>
          <p:cNvPicPr>
            <a:picLocks noChangeAspect="1"/>
          </p:cNvPicPr>
          <p:nvPr/>
        </p:nvPicPr>
        <p:blipFill>
          <a:blip r:embed="rId4"/>
          <a:stretch>
            <a:fillRect/>
          </a:stretch>
        </p:blipFill>
        <p:spPr>
          <a:xfrm rot="343887">
            <a:off x="-338693" y="1747532"/>
            <a:ext cx="789249" cy="1100654"/>
          </a:xfrm>
          <a:prstGeom prst="rect">
            <a:avLst/>
          </a:prstGeom>
        </p:spPr>
      </p:pic>
    </p:spTree>
    <p:extLst>
      <p:ext uri="{BB962C8B-B14F-4D97-AF65-F5344CB8AC3E}">
        <p14:creationId xmlns="" xmlns:p14="http://schemas.microsoft.com/office/powerpoint/2010/main" val="2770113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246" y="-114970"/>
            <a:ext cx="7490405" cy="7148945"/>
          </a:xfrm>
          <a:prstGeom prst="rect">
            <a:avLst/>
          </a:prstGeom>
          <a:gradFill>
            <a:gsLst>
              <a:gs pos="100000">
                <a:srgbClr val="0B50AE"/>
              </a:gs>
              <a:gs pos="0">
                <a:srgbClr val="0070C0"/>
              </a:gs>
            </a:gsLst>
            <a:lin ang="108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Next" charset="0"/>
              <a:ea typeface="Avenir Next" charset="0"/>
              <a:cs typeface="Avenir Next" charset="0"/>
            </a:endParaRPr>
          </a:p>
        </p:txBody>
      </p:sp>
      <p:pic>
        <p:nvPicPr>
          <p:cNvPr id="11" name="Picture 10">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343887">
            <a:off x="-1229417" y="1993843"/>
            <a:ext cx="2040339" cy="2845371"/>
          </a:xfrm>
          <a:prstGeom prst="rect">
            <a:avLst/>
          </a:prstGeom>
        </p:spPr>
      </p:pic>
      <p:pic>
        <p:nvPicPr>
          <p:cNvPr id="12" name="Picture 11"/>
          <p:cNvPicPr>
            <a:picLocks noChangeAspect="1"/>
          </p:cNvPicPr>
          <p:nvPr/>
        </p:nvPicPr>
        <p:blipFill>
          <a:blip r:embed="rId3"/>
          <a:stretch>
            <a:fillRect/>
          </a:stretch>
        </p:blipFill>
        <p:spPr>
          <a:xfrm>
            <a:off x="508000" y="-15800"/>
            <a:ext cx="1524000" cy="762000"/>
          </a:xfrm>
          <a:prstGeom prst="rect">
            <a:avLst/>
          </a:prstGeom>
          <a:effectLst>
            <a:outerShdw blurRad="50800" dist="38100" dir="2700000" algn="tl" rotWithShape="0">
              <a:prstClr val="black">
                <a:alpha val="17000"/>
              </a:prstClr>
            </a:outerShdw>
          </a:effectLst>
        </p:spPr>
      </p:pic>
      <p:sp>
        <p:nvSpPr>
          <p:cNvPr id="2" name="Título 1">
            <a:extLst>
              <a:ext uri="{FF2B5EF4-FFF2-40B4-BE49-F238E27FC236}">
                <a16:creationId xmlns="" xmlns:a16="http://schemas.microsoft.com/office/drawing/2014/main" id="{12AFBE4F-F8FB-4B43-BF7D-227DE830BFB6}"/>
              </a:ext>
            </a:extLst>
          </p:cNvPr>
          <p:cNvSpPr>
            <a:spLocks noGrp="1"/>
          </p:cNvSpPr>
          <p:nvPr>
            <p:ph type="title"/>
          </p:nvPr>
        </p:nvSpPr>
        <p:spPr>
          <a:xfrm>
            <a:off x="2032000" y="2648238"/>
            <a:ext cx="3559908" cy="1325563"/>
          </a:xfrm>
        </p:spPr>
        <p:txBody>
          <a:bodyPr>
            <a:normAutofit fontScale="90000"/>
          </a:bodyPr>
          <a:lstStyle/>
          <a:p>
            <a:pPr algn="ctr"/>
            <a:r>
              <a:rPr lang="es-ES" sz="4900" b="1" dirty="0" err="1" smtClean="0">
                <a:solidFill>
                  <a:schemeClr val="bg1"/>
                </a:solidFill>
              </a:rPr>
              <a:t>Contract</a:t>
            </a:r>
            <a:r>
              <a:rPr lang="es-ES" sz="4900" b="1" dirty="0" smtClean="0">
                <a:solidFill>
                  <a:schemeClr val="bg1"/>
                </a:solidFill>
              </a:rPr>
              <a:t> </a:t>
            </a:r>
            <a:r>
              <a:rPr lang="es-ES" sz="4900" b="1" dirty="0" err="1" smtClean="0">
                <a:solidFill>
                  <a:schemeClr val="bg1"/>
                </a:solidFill>
              </a:rPr>
              <a:t>First</a:t>
            </a:r>
            <a:r>
              <a:rPr lang="es-ES" sz="4900" b="1" dirty="0" smtClean="0">
                <a:solidFill>
                  <a:schemeClr val="bg1"/>
                </a:solidFill>
              </a:rPr>
              <a:t/>
            </a:r>
            <a:br>
              <a:rPr lang="es-ES" sz="4900" b="1" dirty="0" smtClean="0">
                <a:solidFill>
                  <a:schemeClr val="bg1"/>
                </a:solidFill>
              </a:rPr>
            </a:br>
            <a:r>
              <a:rPr lang="es-ES" sz="4900" b="1" dirty="0" smtClean="0">
                <a:solidFill>
                  <a:schemeClr val="bg1"/>
                </a:solidFill>
              </a:rPr>
              <a:t>API </a:t>
            </a:r>
            <a:r>
              <a:rPr lang="es-ES" sz="4900" b="1" dirty="0" err="1" smtClean="0">
                <a:solidFill>
                  <a:schemeClr val="bg1"/>
                </a:solidFill>
              </a:rPr>
              <a:t>First</a:t>
            </a:r>
            <a:r>
              <a:rPr lang="es-ES" sz="4900" b="1" dirty="0" smtClean="0">
                <a:solidFill>
                  <a:schemeClr val="bg1"/>
                </a:solidFill>
              </a:rPr>
              <a:t> </a:t>
            </a:r>
            <a:r>
              <a:rPr lang="es-ES" sz="4900" b="1" dirty="0" err="1" smtClean="0">
                <a:solidFill>
                  <a:schemeClr val="bg1"/>
                </a:solidFill>
              </a:rPr>
              <a:t>Development</a:t>
            </a:r>
            <a:endParaRPr lang="es-MX" sz="2800" dirty="0">
              <a:solidFill>
                <a:schemeClr val="bg1"/>
              </a:solidFill>
              <a:latin typeface="Avenir Next" charset="0"/>
              <a:ea typeface="Avenir Next" charset="0"/>
              <a:cs typeface="Avenir Next" charset="0"/>
            </a:endParaRPr>
          </a:p>
        </p:txBody>
      </p:sp>
      <p:sp>
        <p:nvSpPr>
          <p:cNvPr id="13" name="Rounded Rectangle 19">
            <a:extLst>
              <a:ext uri="{FF2B5EF4-FFF2-40B4-BE49-F238E27FC236}">
                <a16:creationId xmlns="" xmlns:a16="http://schemas.microsoft.com/office/drawing/2014/main" id="{DE78DB34-3643-684C-9A63-530495AD034C}"/>
              </a:ext>
            </a:extLst>
          </p:cNvPr>
          <p:cNvSpPr/>
          <p:nvPr/>
        </p:nvSpPr>
        <p:spPr>
          <a:xfrm rot="13635180">
            <a:off x="9897488"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 name="Rounded Rectangle 19">
            <a:extLst>
              <a:ext uri="{FF2B5EF4-FFF2-40B4-BE49-F238E27FC236}">
                <a16:creationId xmlns="" xmlns:a16="http://schemas.microsoft.com/office/drawing/2014/main" id="{DE78DB34-3643-684C-9A63-530495AD034C}"/>
              </a:ext>
            </a:extLst>
          </p:cNvPr>
          <p:cNvSpPr/>
          <p:nvPr/>
        </p:nvSpPr>
        <p:spPr>
          <a:xfrm rot="13635180">
            <a:off x="10906540" y="-2852372"/>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9">
            <a:extLst>
              <a:ext uri="{FF2B5EF4-FFF2-40B4-BE49-F238E27FC236}">
                <a16:creationId xmlns="" xmlns:a16="http://schemas.microsoft.com/office/drawing/2014/main" id="{DE78DB34-3643-684C-9A63-530495AD034C}"/>
              </a:ext>
            </a:extLst>
          </p:cNvPr>
          <p:cNvSpPr/>
          <p:nvPr/>
        </p:nvSpPr>
        <p:spPr>
          <a:xfrm rot="13635180">
            <a:off x="11915593"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 xmlns:a16="http://schemas.microsoft.com/office/drawing/2014/main" id="{DDE6E1D0-91AD-C843-BED2-8F147DB10EBA}"/>
              </a:ext>
            </a:extLst>
          </p:cNvPr>
          <p:cNvPicPr>
            <a:picLocks noChangeAspect="1"/>
          </p:cNvPicPr>
          <p:nvPr/>
        </p:nvPicPr>
        <p:blipFill>
          <a:blip r:embed="rId2"/>
          <a:stretch>
            <a:fillRect/>
          </a:stretch>
        </p:blipFill>
        <p:spPr>
          <a:xfrm rot="5711786">
            <a:off x="7067915" y="5970854"/>
            <a:ext cx="2040339" cy="2845371"/>
          </a:xfrm>
          <a:prstGeom prst="rect">
            <a:avLst/>
          </a:prstGeom>
        </p:spPr>
      </p:pic>
    </p:spTree>
    <p:extLst>
      <p:ext uri="{BB962C8B-B14F-4D97-AF65-F5344CB8AC3E}">
        <p14:creationId xmlns="" xmlns:p14="http://schemas.microsoft.com/office/powerpoint/2010/main" val="2086540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 xmlns:a16="http://schemas.microsoft.com/office/drawing/2014/main" id="{6F70EE2B-AD6E-F042-AF29-5E6CC6D0E3C0}"/>
              </a:ext>
            </a:extLst>
          </p:cNvPr>
          <p:cNvSpPr/>
          <p:nvPr/>
        </p:nvSpPr>
        <p:spPr>
          <a:xfrm>
            <a:off x="-1" y="-43932"/>
            <a:ext cx="2314295" cy="7148945"/>
          </a:xfrm>
          <a:prstGeom prst="rect">
            <a:avLst/>
          </a:prstGeom>
          <a:gradFill>
            <a:gsLst>
              <a:gs pos="100000">
                <a:srgbClr val="0B50AE"/>
              </a:gs>
              <a:gs pos="0">
                <a:srgbClr val="0070C0"/>
              </a:gs>
            </a:gsLst>
            <a:lin ang="108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venir Next" charset="0"/>
              <a:ea typeface="Avenir Next" charset="0"/>
              <a:cs typeface="Avenir Next" charset="0"/>
            </a:endParaRPr>
          </a:p>
        </p:txBody>
      </p:sp>
      <p:sp>
        <p:nvSpPr>
          <p:cNvPr id="7" name="Título 1">
            <a:extLst>
              <a:ext uri="{FF2B5EF4-FFF2-40B4-BE49-F238E27FC236}">
                <a16:creationId xmlns="" xmlns:a16="http://schemas.microsoft.com/office/drawing/2014/main" id="{4983849C-8A67-8048-A555-DADA4F8094F9}"/>
              </a:ext>
            </a:extLst>
          </p:cNvPr>
          <p:cNvSpPr txBox="1">
            <a:spLocks/>
          </p:cNvSpPr>
          <p:nvPr/>
        </p:nvSpPr>
        <p:spPr>
          <a:xfrm>
            <a:off x="217601" y="1885244"/>
            <a:ext cx="2096693" cy="125306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smtClean="0">
                <a:solidFill>
                  <a:schemeClr val="bg1"/>
                </a:solidFill>
                <a:sym typeface="Avenir"/>
              </a:rPr>
              <a:t>Estrategia </a:t>
            </a:r>
            <a:r>
              <a:rPr lang="es-ES" sz="2800" b="1" dirty="0" smtClean="0">
                <a:solidFill>
                  <a:schemeClr val="bg1"/>
                </a:solidFill>
                <a:sym typeface="Avenir"/>
              </a:rPr>
              <a:t>de </a:t>
            </a:r>
            <a:r>
              <a:rPr lang="es-ES" sz="2800" b="1" dirty="0" err="1" smtClean="0">
                <a:solidFill>
                  <a:schemeClr val="bg1"/>
                </a:solidFill>
                <a:sym typeface="Avenir"/>
              </a:rPr>
              <a:t>APIficación</a:t>
            </a:r>
            <a:r>
              <a:rPr lang="es-ES" sz="2800" b="1" dirty="0" smtClean="0">
                <a:solidFill>
                  <a:schemeClr val="bg1"/>
                </a:solidFill>
                <a:sym typeface="Avenir"/>
              </a:rPr>
              <a:t/>
            </a:r>
            <a:br>
              <a:rPr lang="es-ES" sz="2800" b="1" dirty="0" smtClean="0">
                <a:solidFill>
                  <a:schemeClr val="bg1"/>
                </a:solidFill>
                <a:sym typeface="Avenir"/>
              </a:rPr>
            </a:br>
            <a:r>
              <a:rPr lang="es-ES" sz="2800" b="1" dirty="0" smtClean="0">
                <a:solidFill>
                  <a:schemeClr val="bg1"/>
                </a:solidFill>
              </a:rPr>
              <a:t>(Sin API </a:t>
            </a:r>
            <a:r>
              <a:rPr lang="es-ES" sz="2800" b="1" dirty="0" err="1" smtClean="0">
                <a:solidFill>
                  <a:schemeClr val="bg1"/>
                </a:solidFill>
              </a:rPr>
              <a:t>First</a:t>
            </a:r>
            <a:r>
              <a:rPr lang="es-ES" sz="2800" b="1" dirty="0" smtClean="0">
                <a:solidFill>
                  <a:schemeClr val="bg1"/>
                </a:solidFill>
              </a:rPr>
              <a:t>)</a:t>
            </a:r>
            <a:endParaRPr lang="es-MX" sz="2800" b="1" dirty="0">
              <a:solidFill>
                <a:schemeClr val="bg1"/>
              </a:solidFill>
            </a:endParaRPr>
          </a:p>
        </p:txBody>
      </p:sp>
      <p:pic>
        <p:nvPicPr>
          <p:cNvPr id="5" name="Picture 10">
            <a:extLst>
              <a:ext uri="{FF2B5EF4-FFF2-40B4-BE49-F238E27FC236}">
                <a16:creationId xmlns="" xmlns:a16="http://schemas.microsoft.com/office/drawing/2014/main" id="{B3507BBD-DC51-A044-B82C-B7171A8D712F}"/>
              </a:ext>
            </a:extLst>
          </p:cNvPr>
          <p:cNvPicPr>
            <a:picLocks noChangeAspect="1"/>
          </p:cNvPicPr>
          <p:nvPr/>
        </p:nvPicPr>
        <p:blipFill>
          <a:blip r:embed="rId2"/>
          <a:stretch>
            <a:fillRect/>
          </a:stretch>
        </p:blipFill>
        <p:spPr>
          <a:xfrm rot="343887">
            <a:off x="-1557385" y="2145397"/>
            <a:ext cx="2040339" cy="2845371"/>
          </a:xfrm>
          <a:prstGeom prst="rect">
            <a:avLst/>
          </a:prstGeom>
        </p:spPr>
      </p:pic>
      <p:pic>
        <p:nvPicPr>
          <p:cNvPr id="8" name="Picture 11">
            <a:extLst>
              <a:ext uri="{FF2B5EF4-FFF2-40B4-BE49-F238E27FC236}">
                <a16:creationId xmlns="" xmlns:a16="http://schemas.microsoft.com/office/drawing/2014/main" id="{FE87BD57-4AF2-B744-B4A9-C27E65BEFBFA}"/>
              </a:ext>
            </a:extLst>
          </p:cNvPr>
          <p:cNvPicPr>
            <a:picLocks noChangeAspect="1"/>
          </p:cNvPicPr>
          <p:nvPr/>
        </p:nvPicPr>
        <p:blipFill>
          <a:blip r:embed="rId3"/>
          <a:stretch>
            <a:fillRect/>
          </a:stretch>
        </p:blipFill>
        <p:spPr>
          <a:xfrm>
            <a:off x="508000" y="-15800"/>
            <a:ext cx="1524000" cy="762000"/>
          </a:xfrm>
          <a:prstGeom prst="rect">
            <a:avLst/>
          </a:prstGeom>
          <a:effectLst>
            <a:outerShdw blurRad="50800" dist="38100" dir="2700000" algn="tl" rotWithShape="0">
              <a:prstClr val="black">
                <a:alpha val="17000"/>
              </a:prstClr>
            </a:outerShdw>
          </a:effectLst>
        </p:spPr>
      </p:pic>
      <p:sp>
        <p:nvSpPr>
          <p:cNvPr id="9" name="Rounded Rectangle 19">
            <a:extLst>
              <a:ext uri="{FF2B5EF4-FFF2-40B4-BE49-F238E27FC236}">
                <a16:creationId xmlns="" xmlns:a16="http://schemas.microsoft.com/office/drawing/2014/main" id="{E765E4FD-E935-6A44-A246-32EB90440B85}"/>
              </a:ext>
            </a:extLst>
          </p:cNvPr>
          <p:cNvSpPr/>
          <p:nvPr/>
        </p:nvSpPr>
        <p:spPr>
          <a:xfrm rot="13635180">
            <a:off x="6316088"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 name="Rounded Rectangle 19">
            <a:extLst>
              <a:ext uri="{FF2B5EF4-FFF2-40B4-BE49-F238E27FC236}">
                <a16:creationId xmlns="" xmlns:a16="http://schemas.microsoft.com/office/drawing/2014/main" id="{12B57178-6803-054E-B52E-DF79726ED49F}"/>
              </a:ext>
            </a:extLst>
          </p:cNvPr>
          <p:cNvSpPr/>
          <p:nvPr/>
        </p:nvSpPr>
        <p:spPr>
          <a:xfrm rot="13635180">
            <a:off x="7325140" y="-2852372"/>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9">
            <a:extLst>
              <a:ext uri="{FF2B5EF4-FFF2-40B4-BE49-F238E27FC236}">
                <a16:creationId xmlns="" xmlns:a16="http://schemas.microsoft.com/office/drawing/2014/main" id="{CD56EED2-DC24-2743-B66B-6199218D08B4}"/>
              </a:ext>
            </a:extLst>
          </p:cNvPr>
          <p:cNvSpPr/>
          <p:nvPr/>
        </p:nvSpPr>
        <p:spPr>
          <a:xfrm rot="13635180">
            <a:off x="8334193"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upo 11">
            <a:extLst>
              <a:ext uri="{FF2B5EF4-FFF2-40B4-BE49-F238E27FC236}">
                <a16:creationId xmlns="" xmlns:a16="http://schemas.microsoft.com/office/drawing/2014/main" id="{69DC522C-67CE-834A-8681-5BC4348819B2}"/>
              </a:ext>
            </a:extLst>
          </p:cNvPr>
          <p:cNvGrpSpPr/>
          <p:nvPr/>
        </p:nvGrpSpPr>
        <p:grpSpPr>
          <a:xfrm>
            <a:off x="6011354" y="6240463"/>
            <a:ext cx="1789219" cy="1580740"/>
            <a:chOff x="-74410" y="6016981"/>
            <a:chExt cx="2266084" cy="2002041"/>
          </a:xfrm>
        </p:grpSpPr>
        <p:sp>
          <p:nvSpPr>
            <p:cNvPr id="13" name="Rounded Rectangle 8">
              <a:extLst>
                <a:ext uri="{FF2B5EF4-FFF2-40B4-BE49-F238E27FC236}">
                  <a16:creationId xmlns="" xmlns:a16="http://schemas.microsoft.com/office/drawing/2014/main" id="{9A2E0B7A-6F7E-EE4B-86BC-F9FEDD7E821C}"/>
                </a:ext>
              </a:extLst>
            </p:cNvPr>
            <p:cNvSpPr/>
            <p:nvPr/>
          </p:nvSpPr>
          <p:spPr>
            <a:xfrm rot="2284170">
              <a:off x="-74410" y="6048928"/>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8">
              <a:extLst>
                <a:ext uri="{FF2B5EF4-FFF2-40B4-BE49-F238E27FC236}">
                  <a16:creationId xmlns="" xmlns:a16="http://schemas.microsoft.com/office/drawing/2014/main" id="{B1E8FDCC-8B3E-8E4E-A954-5F3C399DD7EF}"/>
                </a:ext>
              </a:extLst>
            </p:cNvPr>
            <p:cNvSpPr/>
            <p:nvPr/>
          </p:nvSpPr>
          <p:spPr>
            <a:xfrm rot="2284170">
              <a:off x="760847" y="6048928"/>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8">
              <a:extLst>
                <a:ext uri="{FF2B5EF4-FFF2-40B4-BE49-F238E27FC236}">
                  <a16:creationId xmlns="" xmlns:a16="http://schemas.microsoft.com/office/drawing/2014/main" id="{D559802D-2236-A240-8893-CD4B3DB23FC4}"/>
                </a:ext>
              </a:extLst>
            </p:cNvPr>
            <p:cNvSpPr/>
            <p:nvPr/>
          </p:nvSpPr>
          <p:spPr>
            <a:xfrm rot="2284170">
              <a:off x="1656945" y="6016981"/>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3" descr="E:\respaldo\api factory\gobierno de apis\api first development last.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310532" y="1133986"/>
            <a:ext cx="8013700" cy="44691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 xmlns:p14="http://schemas.microsoft.com/office/powerpoint/2010/main" val="1026731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 xmlns:a16="http://schemas.microsoft.com/office/drawing/2014/main" id="{6F70EE2B-AD6E-F042-AF29-5E6CC6D0E3C0}"/>
              </a:ext>
            </a:extLst>
          </p:cNvPr>
          <p:cNvSpPr/>
          <p:nvPr/>
        </p:nvSpPr>
        <p:spPr>
          <a:xfrm>
            <a:off x="-1" y="-43932"/>
            <a:ext cx="2314295" cy="7148945"/>
          </a:xfrm>
          <a:prstGeom prst="rect">
            <a:avLst/>
          </a:prstGeom>
          <a:gradFill>
            <a:gsLst>
              <a:gs pos="100000">
                <a:srgbClr val="0B50AE"/>
              </a:gs>
              <a:gs pos="0">
                <a:srgbClr val="0070C0"/>
              </a:gs>
            </a:gsLst>
            <a:lin ang="108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venir Next" charset="0"/>
              <a:ea typeface="Avenir Next" charset="0"/>
              <a:cs typeface="Avenir Next" charset="0"/>
            </a:endParaRPr>
          </a:p>
        </p:txBody>
      </p:sp>
      <p:sp>
        <p:nvSpPr>
          <p:cNvPr id="7" name="Título 1">
            <a:extLst>
              <a:ext uri="{FF2B5EF4-FFF2-40B4-BE49-F238E27FC236}">
                <a16:creationId xmlns="" xmlns:a16="http://schemas.microsoft.com/office/drawing/2014/main" id="{4983849C-8A67-8048-A555-DADA4F8094F9}"/>
              </a:ext>
            </a:extLst>
          </p:cNvPr>
          <p:cNvSpPr txBox="1">
            <a:spLocks/>
          </p:cNvSpPr>
          <p:nvPr/>
        </p:nvSpPr>
        <p:spPr>
          <a:xfrm>
            <a:off x="217601" y="1885244"/>
            <a:ext cx="2096693" cy="125306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smtClean="0">
                <a:solidFill>
                  <a:schemeClr val="bg1"/>
                </a:solidFill>
                <a:sym typeface="Avenir"/>
              </a:rPr>
              <a:t>Estrategia </a:t>
            </a:r>
            <a:r>
              <a:rPr lang="es-ES" sz="2800" b="1" dirty="0" smtClean="0">
                <a:solidFill>
                  <a:schemeClr val="bg1"/>
                </a:solidFill>
                <a:sym typeface="Avenir"/>
              </a:rPr>
              <a:t>de </a:t>
            </a:r>
            <a:r>
              <a:rPr lang="es-ES" sz="2800" b="1" dirty="0" err="1" smtClean="0">
                <a:solidFill>
                  <a:schemeClr val="bg1"/>
                </a:solidFill>
                <a:sym typeface="Avenir"/>
              </a:rPr>
              <a:t>APIficación</a:t>
            </a:r>
            <a:r>
              <a:rPr lang="es-ES" sz="2800" b="1" dirty="0" smtClean="0">
                <a:solidFill>
                  <a:schemeClr val="bg1"/>
                </a:solidFill>
                <a:sym typeface="Avenir"/>
              </a:rPr>
              <a:t/>
            </a:r>
            <a:br>
              <a:rPr lang="es-ES" sz="2800" b="1" dirty="0" smtClean="0">
                <a:solidFill>
                  <a:schemeClr val="bg1"/>
                </a:solidFill>
                <a:sym typeface="Avenir"/>
              </a:rPr>
            </a:br>
            <a:r>
              <a:rPr lang="es-ES" sz="2800" b="1" dirty="0" smtClean="0">
                <a:solidFill>
                  <a:schemeClr val="bg1"/>
                </a:solidFill>
              </a:rPr>
              <a:t>(Con </a:t>
            </a:r>
            <a:r>
              <a:rPr lang="es-ES" sz="2800" b="1" dirty="0" smtClean="0">
                <a:solidFill>
                  <a:schemeClr val="bg1"/>
                </a:solidFill>
              </a:rPr>
              <a:t>API </a:t>
            </a:r>
            <a:r>
              <a:rPr lang="es-ES" sz="2800" b="1" dirty="0" err="1" smtClean="0">
                <a:solidFill>
                  <a:schemeClr val="bg1"/>
                </a:solidFill>
              </a:rPr>
              <a:t>First</a:t>
            </a:r>
            <a:r>
              <a:rPr lang="es-ES" sz="2800" b="1" dirty="0" smtClean="0">
                <a:solidFill>
                  <a:schemeClr val="bg1"/>
                </a:solidFill>
              </a:rPr>
              <a:t>)</a:t>
            </a:r>
            <a:endParaRPr lang="es-MX" sz="2800" b="1" dirty="0">
              <a:solidFill>
                <a:schemeClr val="bg1"/>
              </a:solidFill>
            </a:endParaRPr>
          </a:p>
        </p:txBody>
      </p:sp>
      <p:pic>
        <p:nvPicPr>
          <p:cNvPr id="5" name="Picture 10">
            <a:extLst>
              <a:ext uri="{FF2B5EF4-FFF2-40B4-BE49-F238E27FC236}">
                <a16:creationId xmlns="" xmlns:a16="http://schemas.microsoft.com/office/drawing/2014/main" id="{B3507BBD-DC51-A044-B82C-B7171A8D712F}"/>
              </a:ext>
            </a:extLst>
          </p:cNvPr>
          <p:cNvPicPr>
            <a:picLocks noChangeAspect="1"/>
          </p:cNvPicPr>
          <p:nvPr/>
        </p:nvPicPr>
        <p:blipFill>
          <a:blip r:embed="rId2"/>
          <a:stretch>
            <a:fillRect/>
          </a:stretch>
        </p:blipFill>
        <p:spPr>
          <a:xfrm rot="343887">
            <a:off x="-1557385" y="2145397"/>
            <a:ext cx="2040339" cy="2845371"/>
          </a:xfrm>
          <a:prstGeom prst="rect">
            <a:avLst/>
          </a:prstGeom>
        </p:spPr>
      </p:pic>
      <p:pic>
        <p:nvPicPr>
          <p:cNvPr id="8" name="Picture 11">
            <a:extLst>
              <a:ext uri="{FF2B5EF4-FFF2-40B4-BE49-F238E27FC236}">
                <a16:creationId xmlns="" xmlns:a16="http://schemas.microsoft.com/office/drawing/2014/main" id="{FE87BD57-4AF2-B744-B4A9-C27E65BEFBFA}"/>
              </a:ext>
            </a:extLst>
          </p:cNvPr>
          <p:cNvPicPr>
            <a:picLocks noChangeAspect="1"/>
          </p:cNvPicPr>
          <p:nvPr/>
        </p:nvPicPr>
        <p:blipFill>
          <a:blip r:embed="rId3"/>
          <a:stretch>
            <a:fillRect/>
          </a:stretch>
        </p:blipFill>
        <p:spPr>
          <a:xfrm>
            <a:off x="508000" y="-15800"/>
            <a:ext cx="1524000" cy="762000"/>
          </a:xfrm>
          <a:prstGeom prst="rect">
            <a:avLst/>
          </a:prstGeom>
          <a:effectLst>
            <a:outerShdw blurRad="50800" dist="38100" dir="2700000" algn="tl" rotWithShape="0">
              <a:prstClr val="black">
                <a:alpha val="17000"/>
              </a:prstClr>
            </a:outerShdw>
          </a:effectLst>
        </p:spPr>
      </p:pic>
      <p:sp>
        <p:nvSpPr>
          <p:cNvPr id="9" name="Rounded Rectangle 19">
            <a:extLst>
              <a:ext uri="{FF2B5EF4-FFF2-40B4-BE49-F238E27FC236}">
                <a16:creationId xmlns="" xmlns:a16="http://schemas.microsoft.com/office/drawing/2014/main" id="{E765E4FD-E935-6A44-A246-32EB90440B85}"/>
              </a:ext>
            </a:extLst>
          </p:cNvPr>
          <p:cNvSpPr/>
          <p:nvPr/>
        </p:nvSpPr>
        <p:spPr>
          <a:xfrm rot="13635180">
            <a:off x="6316088"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 name="Rounded Rectangle 19">
            <a:extLst>
              <a:ext uri="{FF2B5EF4-FFF2-40B4-BE49-F238E27FC236}">
                <a16:creationId xmlns="" xmlns:a16="http://schemas.microsoft.com/office/drawing/2014/main" id="{12B57178-6803-054E-B52E-DF79726ED49F}"/>
              </a:ext>
            </a:extLst>
          </p:cNvPr>
          <p:cNvSpPr/>
          <p:nvPr/>
        </p:nvSpPr>
        <p:spPr>
          <a:xfrm rot="13635180">
            <a:off x="7325140" y="-2852372"/>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9">
            <a:extLst>
              <a:ext uri="{FF2B5EF4-FFF2-40B4-BE49-F238E27FC236}">
                <a16:creationId xmlns="" xmlns:a16="http://schemas.microsoft.com/office/drawing/2014/main" id="{CD56EED2-DC24-2743-B66B-6199218D08B4}"/>
              </a:ext>
            </a:extLst>
          </p:cNvPr>
          <p:cNvSpPr/>
          <p:nvPr/>
        </p:nvSpPr>
        <p:spPr>
          <a:xfrm rot="13635180">
            <a:off x="8334193" y="-2926098"/>
            <a:ext cx="455445" cy="4088964"/>
          </a:xfrm>
          <a:prstGeom prst="roundRect">
            <a:avLst>
              <a:gd name="adj" fmla="val 50000"/>
            </a:avLst>
          </a:prstGeom>
          <a:solidFill>
            <a:schemeClr val="bg1">
              <a:lumMod val="8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upo 11">
            <a:extLst>
              <a:ext uri="{FF2B5EF4-FFF2-40B4-BE49-F238E27FC236}">
                <a16:creationId xmlns="" xmlns:a16="http://schemas.microsoft.com/office/drawing/2014/main" id="{69DC522C-67CE-834A-8681-5BC4348819B2}"/>
              </a:ext>
            </a:extLst>
          </p:cNvPr>
          <p:cNvGrpSpPr/>
          <p:nvPr/>
        </p:nvGrpSpPr>
        <p:grpSpPr>
          <a:xfrm>
            <a:off x="6011354" y="6240463"/>
            <a:ext cx="1789219" cy="1580740"/>
            <a:chOff x="-74410" y="6016981"/>
            <a:chExt cx="2266084" cy="2002041"/>
          </a:xfrm>
        </p:grpSpPr>
        <p:sp>
          <p:nvSpPr>
            <p:cNvPr id="13" name="Rounded Rectangle 8">
              <a:extLst>
                <a:ext uri="{FF2B5EF4-FFF2-40B4-BE49-F238E27FC236}">
                  <a16:creationId xmlns="" xmlns:a16="http://schemas.microsoft.com/office/drawing/2014/main" id="{9A2E0B7A-6F7E-EE4B-86BC-F9FEDD7E821C}"/>
                </a:ext>
              </a:extLst>
            </p:cNvPr>
            <p:cNvSpPr/>
            <p:nvPr/>
          </p:nvSpPr>
          <p:spPr>
            <a:xfrm rot="2284170">
              <a:off x="-74410" y="6048928"/>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8">
              <a:extLst>
                <a:ext uri="{FF2B5EF4-FFF2-40B4-BE49-F238E27FC236}">
                  <a16:creationId xmlns="" xmlns:a16="http://schemas.microsoft.com/office/drawing/2014/main" id="{B1E8FDCC-8B3E-8E4E-A954-5F3C399DD7EF}"/>
                </a:ext>
              </a:extLst>
            </p:cNvPr>
            <p:cNvSpPr/>
            <p:nvPr/>
          </p:nvSpPr>
          <p:spPr>
            <a:xfrm rot="2284170">
              <a:off x="760847" y="6048928"/>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8">
              <a:extLst>
                <a:ext uri="{FF2B5EF4-FFF2-40B4-BE49-F238E27FC236}">
                  <a16:creationId xmlns="" xmlns:a16="http://schemas.microsoft.com/office/drawing/2014/main" id="{D559802D-2236-A240-8893-CD4B3DB23FC4}"/>
                </a:ext>
              </a:extLst>
            </p:cNvPr>
            <p:cNvSpPr/>
            <p:nvPr/>
          </p:nvSpPr>
          <p:spPr>
            <a:xfrm rot="2284170">
              <a:off x="1656945" y="6016981"/>
              <a:ext cx="534729" cy="1970094"/>
            </a:xfrm>
            <a:prstGeom prst="roundRect">
              <a:avLst>
                <a:gd name="adj" fmla="val 50000"/>
              </a:avLst>
            </a:prstGeom>
            <a:gradFill>
              <a:gsLst>
                <a:gs pos="86000">
                  <a:srgbClr val="D9DE3A"/>
                </a:gs>
                <a:gs pos="0">
                  <a:srgbClr val="86971B"/>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7" name="Picture 2" descr="C:\Users\jarzatec\Downloads\api first development.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353295" y="1040569"/>
            <a:ext cx="7762453" cy="482451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 xmlns:p14="http://schemas.microsoft.com/office/powerpoint/2010/main" val="1026731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2234</TotalTime>
  <Words>867</Words>
  <Application>Microsoft Macintosh PowerPoint</Application>
  <PresentationFormat>Personalizado</PresentationFormat>
  <Paragraphs>175</Paragraphs>
  <Slides>20</Slides>
  <Notes>2</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Tema de Office</vt:lpstr>
      <vt:lpstr>Diapositiva 1</vt:lpstr>
      <vt:lpstr>Conoce las APIs</vt:lpstr>
      <vt:lpstr>Diapositiva 3</vt:lpstr>
      <vt:lpstr>Que significa API REST</vt:lpstr>
      <vt:lpstr>Diapositiva 5</vt:lpstr>
      <vt:lpstr>Diapositiva 6</vt:lpstr>
      <vt:lpstr>Contract First API First Development</vt:lpstr>
      <vt:lpstr>Diapositiva 8</vt:lpstr>
      <vt:lpstr>Diapositiva 9</vt:lpstr>
      <vt:lpstr>Estándares</vt:lpstr>
      <vt:lpstr>Estándares de diseño</vt:lpstr>
      <vt:lpstr>Estándares de diseño</vt:lpstr>
      <vt:lpstr>Estándares de diseño</vt:lpstr>
      <vt:lpstr>Estándares de diseño</vt:lpstr>
      <vt:lpstr>Estándares de diseño</vt:lpstr>
      <vt:lpstr>Estándares de diseño</vt:lpstr>
      <vt:lpstr>Diapositiva 17</vt:lpstr>
      <vt:lpstr>Features</vt:lpstr>
      <vt:lpstr>Diapositiva 19</vt:lpstr>
      <vt:lpstr>Diapositiva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Foro de dependencias</dc:title>
  <dc:creator>Microsoft Office User</dc:creator>
  <cp:lastModifiedBy>B705262</cp:lastModifiedBy>
  <cp:revision>70</cp:revision>
  <cp:lastPrinted>2019-09-13T16:53:32Z</cp:lastPrinted>
  <dcterms:created xsi:type="dcterms:W3CDTF">2019-09-12T18:56:17Z</dcterms:created>
  <dcterms:modified xsi:type="dcterms:W3CDTF">2020-10-07T20:36:54Z</dcterms:modified>
</cp:coreProperties>
</file>