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137"/>
  </p:notesMasterIdLst>
  <p:handoutMasterIdLst>
    <p:handoutMasterId r:id="rId138"/>
  </p:handoutMasterIdLst>
  <p:sldIdLst>
    <p:sldId id="331" r:id="rId2"/>
    <p:sldId id="257" r:id="rId3"/>
    <p:sldId id="533" r:id="rId4"/>
    <p:sldId id="258" r:id="rId5"/>
    <p:sldId id="259" r:id="rId6"/>
    <p:sldId id="260" r:id="rId7"/>
    <p:sldId id="485" r:id="rId8"/>
    <p:sldId id="621" r:id="rId9"/>
    <p:sldId id="488" r:id="rId10"/>
    <p:sldId id="489" r:id="rId11"/>
    <p:sldId id="536" r:id="rId12"/>
    <p:sldId id="490" r:id="rId13"/>
    <p:sldId id="546" r:id="rId14"/>
    <p:sldId id="547" r:id="rId15"/>
    <p:sldId id="548" r:id="rId16"/>
    <p:sldId id="549" r:id="rId17"/>
    <p:sldId id="622" r:id="rId18"/>
    <p:sldId id="550" r:id="rId19"/>
    <p:sldId id="495" r:id="rId20"/>
    <p:sldId id="551" r:id="rId21"/>
    <p:sldId id="552" r:id="rId22"/>
    <p:sldId id="553" r:id="rId23"/>
    <p:sldId id="554" r:id="rId24"/>
    <p:sldId id="555" r:id="rId25"/>
    <p:sldId id="556" r:id="rId26"/>
    <p:sldId id="557" r:id="rId27"/>
    <p:sldId id="558" r:id="rId28"/>
    <p:sldId id="559" r:id="rId29"/>
    <p:sldId id="560" r:id="rId30"/>
    <p:sldId id="566" r:id="rId31"/>
    <p:sldId id="567" r:id="rId32"/>
    <p:sldId id="568" r:id="rId33"/>
    <p:sldId id="569" r:id="rId34"/>
    <p:sldId id="570" r:id="rId35"/>
    <p:sldId id="571" r:id="rId36"/>
    <p:sldId id="572" r:id="rId37"/>
    <p:sldId id="573" r:id="rId38"/>
    <p:sldId id="496" r:id="rId39"/>
    <p:sldId id="574" r:id="rId40"/>
    <p:sldId id="575" r:id="rId41"/>
    <p:sldId id="576" r:id="rId42"/>
    <p:sldId id="577" r:id="rId43"/>
    <p:sldId id="580" r:id="rId44"/>
    <p:sldId id="581" r:id="rId45"/>
    <p:sldId id="582" r:id="rId46"/>
    <p:sldId id="583" r:id="rId47"/>
    <p:sldId id="584" r:id="rId48"/>
    <p:sldId id="585" r:id="rId49"/>
    <p:sldId id="586" r:id="rId50"/>
    <p:sldId id="587" r:id="rId51"/>
    <p:sldId id="588" r:id="rId52"/>
    <p:sldId id="589" r:id="rId53"/>
    <p:sldId id="590" r:id="rId54"/>
    <p:sldId id="591" r:id="rId55"/>
    <p:sldId id="592" r:id="rId56"/>
    <p:sldId id="593" r:id="rId57"/>
    <p:sldId id="594" r:id="rId58"/>
    <p:sldId id="595" r:id="rId59"/>
    <p:sldId id="596" r:id="rId60"/>
    <p:sldId id="597" r:id="rId61"/>
    <p:sldId id="598" r:id="rId62"/>
    <p:sldId id="599" r:id="rId63"/>
    <p:sldId id="600" r:id="rId64"/>
    <p:sldId id="601" r:id="rId65"/>
    <p:sldId id="602" r:id="rId66"/>
    <p:sldId id="499" r:id="rId67"/>
    <p:sldId id="501" r:id="rId68"/>
    <p:sldId id="623" r:id="rId69"/>
    <p:sldId id="624" r:id="rId70"/>
    <p:sldId id="625" r:id="rId71"/>
    <p:sldId id="626" r:id="rId72"/>
    <p:sldId id="627" r:id="rId73"/>
    <p:sldId id="628" r:id="rId74"/>
    <p:sldId id="629" r:id="rId75"/>
    <p:sldId id="513" r:id="rId76"/>
    <p:sldId id="612" r:id="rId77"/>
    <p:sldId id="261" r:id="rId78"/>
    <p:sldId id="262" r:id="rId79"/>
    <p:sldId id="263" r:id="rId80"/>
    <p:sldId id="264" r:id="rId81"/>
    <p:sldId id="265" r:id="rId82"/>
    <p:sldId id="266" r:id="rId83"/>
    <p:sldId id="267" r:id="rId84"/>
    <p:sldId id="268" r:id="rId85"/>
    <p:sldId id="269" r:id="rId86"/>
    <p:sldId id="270" r:id="rId87"/>
    <p:sldId id="271" r:id="rId88"/>
    <p:sldId id="272" r:id="rId89"/>
    <p:sldId id="273" r:id="rId90"/>
    <p:sldId id="274" r:id="rId91"/>
    <p:sldId id="275" r:id="rId92"/>
    <p:sldId id="276" r:id="rId93"/>
    <p:sldId id="613" r:id="rId94"/>
    <p:sldId id="514" r:id="rId95"/>
    <p:sldId id="515" r:id="rId96"/>
    <p:sldId id="516" r:id="rId97"/>
    <p:sldId id="517" r:id="rId98"/>
    <p:sldId id="518" r:id="rId99"/>
    <p:sldId id="519" r:id="rId100"/>
    <p:sldId id="520" r:id="rId101"/>
    <p:sldId id="521" r:id="rId102"/>
    <p:sldId id="522" r:id="rId103"/>
    <p:sldId id="523" r:id="rId104"/>
    <p:sldId id="524" r:id="rId105"/>
    <p:sldId id="525" r:id="rId106"/>
    <p:sldId id="526" r:id="rId107"/>
    <p:sldId id="614" r:id="rId108"/>
    <p:sldId id="467" r:id="rId109"/>
    <p:sldId id="468" r:id="rId110"/>
    <p:sldId id="469" r:id="rId111"/>
    <p:sldId id="470" r:id="rId112"/>
    <p:sldId id="471" r:id="rId113"/>
    <p:sldId id="472" r:id="rId114"/>
    <p:sldId id="473" r:id="rId115"/>
    <p:sldId id="474" r:id="rId116"/>
    <p:sldId id="475" r:id="rId117"/>
    <p:sldId id="476" r:id="rId118"/>
    <p:sldId id="477" r:id="rId119"/>
    <p:sldId id="478" r:id="rId120"/>
    <p:sldId id="479" r:id="rId121"/>
    <p:sldId id="615" r:id="rId122"/>
    <p:sldId id="616" r:id="rId123"/>
    <p:sldId id="617" r:id="rId124"/>
    <p:sldId id="618" r:id="rId125"/>
    <p:sldId id="619" r:id="rId126"/>
    <p:sldId id="620" r:id="rId127"/>
    <p:sldId id="537" r:id="rId128"/>
    <p:sldId id="538" r:id="rId129"/>
    <p:sldId id="539" r:id="rId130"/>
    <p:sldId id="540" r:id="rId131"/>
    <p:sldId id="541" r:id="rId132"/>
    <p:sldId id="542" r:id="rId133"/>
    <p:sldId id="534" r:id="rId134"/>
    <p:sldId id="535" r:id="rId135"/>
    <p:sldId id="317" r:id="rId136"/>
  </p:sldIdLst>
  <p:sldSz cx="9144000" cy="6858000" type="screen4x3"/>
  <p:notesSz cx="6797675" cy="9926638"/>
  <p:defaultTextStyle>
    <a:defPPr>
      <a:defRPr lang="en-US"/>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47" autoAdjust="0"/>
    <p:restoredTop sz="94688" autoAdjust="0"/>
  </p:normalViewPr>
  <p:slideViewPr>
    <p:cSldViewPr>
      <p:cViewPr varScale="1">
        <p:scale>
          <a:sx n="65" d="100"/>
          <a:sy n="65" d="100"/>
        </p:scale>
        <p:origin x="-120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4054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image" Target="../media/image4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kumimoji="0" sz="1200">
                <a:latin typeface="Times New Roman" pitchFamily="18" charset="0"/>
              </a:defRPr>
            </a:lvl1pPr>
          </a:lstStyle>
          <a:p>
            <a:endParaRPr lang="en-US" altLang="zh-TW"/>
          </a:p>
        </p:txBody>
      </p:sp>
      <p:sp>
        <p:nvSpPr>
          <p:cNvPr id="99331" name="Rectangle 3"/>
          <p:cNvSpPr>
            <a:spLocks noGrp="1" noChangeArrowheads="1"/>
          </p:cNvSpPr>
          <p:nvPr>
            <p:ph type="dt" sz="quarter"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kumimoji="0" sz="1200">
                <a:latin typeface="Times New Roman" pitchFamily="18" charset="0"/>
              </a:defRPr>
            </a:lvl1pPr>
          </a:lstStyle>
          <a:p>
            <a:endParaRPr lang="en-US" altLang="zh-TW"/>
          </a:p>
        </p:txBody>
      </p:sp>
      <p:sp>
        <p:nvSpPr>
          <p:cNvPr id="99332"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kumimoji="0" sz="1200">
                <a:latin typeface="Times New Roman" pitchFamily="18" charset="0"/>
              </a:defRPr>
            </a:lvl1pPr>
          </a:lstStyle>
          <a:p>
            <a:endParaRPr lang="en-US" altLang="zh-TW"/>
          </a:p>
        </p:txBody>
      </p:sp>
      <p:sp>
        <p:nvSpPr>
          <p:cNvPr id="99333" name="Rectangle 5"/>
          <p:cNvSpPr>
            <a:spLocks noGrp="1" noChangeArrowheads="1"/>
          </p:cNvSpPr>
          <p:nvPr>
            <p:ph type="sldNum" sz="quarter" idx="3"/>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kumimoji="0" sz="1200">
                <a:latin typeface="Times New Roman" pitchFamily="18" charset="0"/>
              </a:defRPr>
            </a:lvl1pPr>
          </a:lstStyle>
          <a:p>
            <a:fld id="{F8B5370B-EEA0-4B41-94E7-2D3503F43318}" type="slidenum">
              <a:rPr lang="zh-TW" altLang="en-US"/>
              <a:pPr/>
              <a:t>‹#›</a:t>
            </a:fld>
            <a:endParaRPr lang="en-US" altLang="zh-TW"/>
          </a:p>
        </p:txBody>
      </p:sp>
    </p:spTree>
    <p:extLst>
      <p:ext uri="{BB962C8B-B14F-4D97-AF65-F5344CB8AC3E}">
        <p14:creationId xmlns:p14="http://schemas.microsoft.com/office/powerpoint/2010/main" val="27256827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46400" cy="496888"/>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kumimoji="0" sz="1200">
                <a:latin typeface="Times New Roman" pitchFamily="18" charset="0"/>
              </a:defRPr>
            </a:lvl1pPr>
          </a:lstStyle>
          <a:p>
            <a:endParaRPr lang="en-US" altLang="zh-TW"/>
          </a:p>
        </p:txBody>
      </p:sp>
      <p:sp>
        <p:nvSpPr>
          <p:cNvPr id="23555" name="Rectangle 3"/>
          <p:cNvSpPr>
            <a:spLocks noGrp="1" noChangeArrowheads="1"/>
          </p:cNvSpPr>
          <p:nvPr>
            <p:ph type="dt" idx="1"/>
          </p:nvPr>
        </p:nvSpPr>
        <p:spPr bwMode="auto">
          <a:xfrm>
            <a:off x="3851275" y="0"/>
            <a:ext cx="2946400" cy="496888"/>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kumimoji="0" sz="1200">
                <a:latin typeface="Times New Roman" pitchFamily="18" charset="0"/>
              </a:defRPr>
            </a:lvl1pPr>
          </a:lstStyle>
          <a:p>
            <a:endParaRPr lang="en-US" altLang="zh-TW"/>
          </a:p>
        </p:txBody>
      </p:sp>
      <p:sp>
        <p:nvSpPr>
          <p:cNvPr id="2355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ffectLst/>
        </p:spPr>
      </p:sp>
      <p:sp>
        <p:nvSpPr>
          <p:cNvPr id="23557" name="Rectangle 5"/>
          <p:cNvSpPr>
            <a:spLocks noGrp="1" noChangeArrowheads="1"/>
          </p:cNvSpPr>
          <p:nvPr>
            <p:ph type="body" sz="quarter" idx="3"/>
          </p:nvPr>
        </p:nvSpPr>
        <p:spPr bwMode="auto">
          <a:xfrm>
            <a:off x="906463" y="4714875"/>
            <a:ext cx="4984750" cy="4467225"/>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23558" name="Rectangle 6"/>
          <p:cNvSpPr>
            <a:spLocks noGrp="1" noChangeArrowheads="1"/>
          </p:cNvSpPr>
          <p:nvPr>
            <p:ph type="ftr" sz="quarter" idx="4"/>
          </p:nvPr>
        </p:nvSpPr>
        <p:spPr bwMode="auto">
          <a:xfrm>
            <a:off x="0" y="9429750"/>
            <a:ext cx="2946400" cy="496888"/>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kumimoji="0" sz="1200">
                <a:latin typeface="Times New Roman" pitchFamily="18" charset="0"/>
              </a:defRPr>
            </a:lvl1pPr>
          </a:lstStyle>
          <a:p>
            <a:endParaRPr lang="en-US" altLang="zh-TW"/>
          </a:p>
        </p:txBody>
      </p:sp>
      <p:sp>
        <p:nvSpPr>
          <p:cNvPr id="23559" name="Rectangle 7"/>
          <p:cNvSpPr>
            <a:spLocks noGrp="1" noChangeArrowheads="1"/>
          </p:cNvSpPr>
          <p:nvPr>
            <p:ph type="sldNum" sz="quarter" idx="5"/>
          </p:nvPr>
        </p:nvSpPr>
        <p:spPr bwMode="auto">
          <a:xfrm>
            <a:off x="3851275" y="9429750"/>
            <a:ext cx="2946400" cy="496888"/>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kumimoji="0" sz="1200">
                <a:latin typeface="Times New Roman" pitchFamily="18" charset="0"/>
              </a:defRPr>
            </a:lvl1pPr>
          </a:lstStyle>
          <a:p>
            <a:fld id="{F7525DD2-9094-4072-B90B-90EFB12F7A9A}" type="slidenum">
              <a:rPr lang="zh-TW" altLang="en-US"/>
              <a:pPr/>
              <a:t>‹#›</a:t>
            </a:fld>
            <a:endParaRPr lang="en-US" altLang="zh-TW"/>
          </a:p>
        </p:txBody>
      </p:sp>
    </p:spTree>
    <p:extLst>
      <p:ext uri="{BB962C8B-B14F-4D97-AF65-F5344CB8AC3E}">
        <p14:creationId xmlns:p14="http://schemas.microsoft.com/office/powerpoint/2010/main" val="26356079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新細明體" charset="-120"/>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新細明體" charset="-120"/>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新細明體" charset="-120"/>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新細明體" charset="-120"/>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73410" name="Group 2"/>
          <p:cNvGrpSpPr>
            <a:grpSpLocks/>
          </p:cNvGrpSpPr>
          <p:nvPr/>
        </p:nvGrpSpPr>
        <p:grpSpPr bwMode="auto">
          <a:xfrm>
            <a:off x="0" y="0"/>
            <a:ext cx="9144000" cy="6856413"/>
            <a:chOff x="0" y="0"/>
            <a:chExt cx="5760" cy="4319"/>
          </a:xfrm>
        </p:grpSpPr>
        <p:sp>
          <p:nvSpPr>
            <p:cNvPr id="273411"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zh-TW" altLang="en-US"/>
            </a:p>
          </p:txBody>
        </p:sp>
        <p:sp>
          <p:nvSpPr>
            <p:cNvPr id="273412"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zh-TW" altLang="en-US"/>
            </a:p>
          </p:txBody>
        </p:sp>
        <p:sp>
          <p:nvSpPr>
            <p:cNvPr id="273413"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zh-TW" altLang="en-US"/>
            </a:p>
          </p:txBody>
        </p:sp>
        <p:sp>
          <p:nvSpPr>
            <p:cNvPr id="273414"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zh-TW" altLang="en-US"/>
            </a:p>
          </p:txBody>
        </p:sp>
        <p:sp>
          <p:nvSpPr>
            <p:cNvPr id="273415"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zh-TW" altLang="en-US"/>
            </a:p>
          </p:txBody>
        </p:sp>
        <p:sp>
          <p:nvSpPr>
            <p:cNvPr id="273416"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zh-TW" altLang="en-US"/>
            </a:p>
          </p:txBody>
        </p:sp>
        <p:sp>
          <p:nvSpPr>
            <p:cNvPr id="273417"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zh-TW" altLang="en-US"/>
            </a:p>
          </p:txBody>
        </p:sp>
        <p:sp>
          <p:nvSpPr>
            <p:cNvPr id="273418"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zh-TW" altLang="en-US"/>
            </a:p>
          </p:txBody>
        </p:sp>
        <p:sp>
          <p:nvSpPr>
            <p:cNvPr id="273419"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zh-TW" altLang="en-US"/>
            </a:p>
          </p:txBody>
        </p:sp>
        <p:sp>
          <p:nvSpPr>
            <p:cNvPr id="273420"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zh-TW" altLang="en-US"/>
            </a:p>
          </p:txBody>
        </p:sp>
        <p:sp>
          <p:nvSpPr>
            <p:cNvPr id="273421"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zh-TW" altLang="en-US"/>
            </a:p>
          </p:txBody>
        </p:sp>
        <p:sp>
          <p:nvSpPr>
            <p:cNvPr id="273422"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zh-TW" altLang="en-US"/>
            </a:p>
          </p:txBody>
        </p:sp>
        <p:sp>
          <p:nvSpPr>
            <p:cNvPr id="273423"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zh-TW" altLang="en-US"/>
            </a:p>
          </p:txBody>
        </p:sp>
        <p:sp>
          <p:nvSpPr>
            <p:cNvPr id="273424"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zh-TW" altLang="en-US"/>
            </a:p>
          </p:txBody>
        </p:sp>
        <p:sp>
          <p:nvSpPr>
            <p:cNvPr id="273425"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zh-TW" altLang="en-US"/>
            </a:p>
          </p:txBody>
        </p:sp>
        <p:sp>
          <p:nvSpPr>
            <p:cNvPr id="273426"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zh-TW" altLang="en-US"/>
            </a:p>
          </p:txBody>
        </p:sp>
        <p:sp>
          <p:nvSpPr>
            <p:cNvPr id="273427"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zh-TW" altLang="en-US"/>
            </a:p>
          </p:txBody>
        </p:sp>
        <p:sp>
          <p:nvSpPr>
            <p:cNvPr id="273428"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zh-TW" altLang="en-US"/>
            </a:p>
          </p:txBody>
        </p:sp>
        <p:sp>
          <p:nvSpPr>
            <p:cNvPr id="273429"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zh-TW" altLang="en-US"/>
            </a:p>
          </p:txBody>
        </p:sp>
        <p:sp>
          <p:nvSpPr>
            <p:cNvPr id="273430"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zh-TW" altLang="en-US"/>
            </a:p>
          </p:txBody>
        </p:sp>
        <p:sp>
          <p:nvSpPr>
            <p:cNvPr id="273431"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zh-TW" altLang="en-US"/>
            </a:p>
          </p:txBody>
        </p:sp>
        <p:sp>
          <p:nvSpPr>
            <p:cNvPr id="273432"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zh-TW" altLang="en-US"/>
            </a:p>
          </p:txBody>
        </p:sp>
        <p:sp>
          <p:nvSpPr>
            <p:cNvPr id="273433"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zh-TW" altLang="en-US"/>
            </a:p>
          </p:txBody>
        </p:sp>
        <p:sp>
          <p:nvSpPr>
            <p:cNvPr id="273434"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zh-TW" altLang="en-US"/>
            </a:p>
          </p:txBody>
        </p:sp>
        <p:sp>
          <p:nvSpPr>
            <p:cNvPr id="273435"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zh-TW" altLang="en-US"/>
            </a:p>
          </p:txBody>
        </p:sp>
        <p:sp>
          <p:nvSpPr>
            <p:cNvPr id="273436"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zh-TW" altLang="en-US"/>
            </a:p>
          </p:txBody>
        </p:sp>
        <p:sp>
          <p:nvSpPr>
            <p:cNvPr id="273437"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zh-TW" altLang="en-US"/>
            </a:p>
          </p:txBody>
        </p:sp>
        <p:sp>
          <p:nvSpPr>
            <p:cNvPr id="273438"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zh-TW" altLang="en-US"/>
            </a:p>
          </p:txBody>
        </p:sp>
        <p:sp>
          <p:nvSpPr>
            <p:cNvPr id="273439"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zh-TW" altLang="en-US"/>
            </a:p>
          </p:txBody>
        </p:sp>
        <p:sp>
          <p:nvSpPr>
            <p:cNvPr id="273440"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zh-TW" altLang="en-US"/>
            </a:p>
          </p:txBody>
        </p:sp>
        <p:sp>
          <p:nvSpPr>
            <p:cNvPr id="273441"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zh-TW" altLang="en-US"/>
            </a:p>
          </p:txBody>
        </p:sp>
        <p:sp>
          <p:nvSpPr>
            <p:cNvPr id="273442"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zh-TW" altLang="en-US"/>
            </a:p>
          </p:txBody>
        </p:sp>
        <p:sp>
          <p:nvSpPr>
            <p:cNvPr id="273443"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zh-TW" altLang="en-US"/>
            </a:p>
          </p:txBody>
        </p:sp>
        <p:sp>
          <p:nvSpPr>
            <p:cNvPr id="273444"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zh-TW" altLang="en-US"/>
            </a:p>
          </p:txBody>
        </p:sp>
        <p:sp>
          <p:nvSpPr>
            <p:cNvPr id="273445"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zh-TW" altLang="en-US"/>
            </a:p>
          </p:txBody>
        </p:sp>
        <p:sp>
          <p:nvSpPr>
            <p:cNvPr id="273446"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zh-TW" altLang="en-US"/>
            </a:p>
          </p:txBody>
        </p:sp>
        <p:grpSp>
          <p:nvGrpSpPr>
            <p:cNvPr id="273447" name="Group 39"/>
            <p:cNvGrpSpPr>
              <a:grpSpLocks/>
            </p:cNvGrpSpPr>
            <p:nvPr userDrawn="1"/>
          </p:nvGrpSpPr>
          <p:grpSpPr bwMode="auto">
            <a:xfrm>
              <a:off x="0" y="1632"/>
              <a:ext cx="5758" cy="1858"/>
              <a:chOff x="0" y="1632"/>
              <a:chExt cx="5758" cy="1858"/>
            </a:xfrm>
          </p:grpSpPr>
          <p:sp>
            <p:nvSpPr>
              <p:cNvPr id="273448"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zh-TW" altLang="en-US"/>
              </a:p>
            </p:txBody>
          </p:sp>
          <p:sp>
            <p:nvSpPr>
              <p:cNvPr id="273449"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zh-TW" altLang="en-US"/>
              </a:p>
            </p:txBody>
          </p:sp>
        </p:grpSp>
      </p:grpSp>
      <p:sp>
        <p:nvSpPr>
          <p:cNvPr id="273450"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ltLang="zh-TW"/>
              <a:t>Click to edit Master title style</a:t>
            </a:r>
          </a:p>
        </p:txBody>
      </p:sp>
      <p:sp>
        <p:nvSpPr>
          <p:cNvPr id="273451"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3600"/>
            </a:lvl1pPr>
          </a:lstStyle>
          <a:p>
            <a:r>
              <a:rPr lang="en-US" altLang="zh-TW"/>
              <a:t>Click to edit Master subtitle style</a:t>
            </a:r>
          </a:p>
        </p:txBody>
      </p:sp>
      <p:sp>
        <p:nvSpPr>
          <p:cNvPr id="273452" name="Rectangle 44"/>
          <p:cNvSpPr>
            <a:spLocks noGrp="1" noChangeArrowheads="1"/>
          </p:cNvSpPr>
          <p:nvPr>
            <p:ph type="dt" sz="quarter" idx="2"/>
          </p:nvPr>
        </p:nvSpPr>
        <p:spPr/>
        <p:txBody>
          <a:bodyPr/>
          <a:lstStyle>
            <a:lvl1pPr>
              <a:defRPr/>
            </a:lvl1pPr>
          </a:lstStyle>
          <a:p>
            <a:endParaRPr lang="en-US" altLang="zh-TW"/>
          </a:p>
        </p:txBody>
      </p:sp>
      <p:sp>
        <p:nvSpPr>
          <p:cNvPr id="273453" name="Rectangle 45"/>
          <p:cNvSpPr>
            <a:spLocks noGrp="1" noChangeArrowheads="1"/>
          </p:cNvSpPr>
          <p:nvPr>
            <p:ph type="ftr" sz="quarter" idx="3"/>
          </p:nvPr>
        </p:nvSpPr>
        <p:spPr/>
        <p:txBody>
          <a:bodyPr/>
          <a:lstStyle>
            <a:lvl1pPr>
              <a:defRPr/>
            </a:lvl1pPr>
          </a:lstStyle>
          <a:p>
            <a:endParaRPr lang="en-US" altLang="zh-TW"/>
          </a:p>
        </p:txBody>
      </p:sp>
      <p:sp>
        <p:nvSpPr>
          <p:cNvPr id="273454" name="Rectangle 46"/>
          <p:cNvSpPr>
            <a:spLocks noGrp="1" noChangeArrowheads="1"/>
          </p:cNvSpPr>
          <p:nvPr>
            <p:ph type="sldNum" sz="quarter" idx="4"/>
          </p:nvPr>
        </p:nvSpPr>
        <p:spPr/>
        <p:txBody>
          <a:bodyPr/>
          <a:lstStyle>
            <a:lvl1pPr>
              <a:defRPr/>
            </a:lvl1pPr>
          </a:lstStyle>
          <a:p>
            <a:fld id="{0AF30060-385B-4AB1-B83E-EABC34E56973}" type="slidenum">
              <a:rPr lang="zh-TW" altLang="en-US"/>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0860518F-72A8-4258-BE61-0FF847A22427}" type="slidenum">
              <a:rPr lang="zh-TW" altLang="en-US"/>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44BF4BD0-EED6-48FD-BBA3-F962CF3991E2}" type="slidenum">
              <a:rPr lang="zh-TW" altLang="en-US"/>
              <a:pPr/>
              <a:t>‹#›</a:t>
            </a:fld>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ltLang="zh-TW" smtClean="0"/>
              <a:t>Click to edit Master title style</a:t>
            </a:r>
            <a:endParaRPr lang="zh-TW" altLang="en-US"/>
          </a:p>
        </p:txBody>
      </p:sp>
      <p:sp>
        <p:nvSpPr>
          <p:cNvPr id="3" name="Text Placeholder 2"/>
          <p:cNvSpPr>
            <a:spLocks noGrp="1"/>
          </p:cNvSpPr>
          <p:nvPr>
            <p:ph type="body" sz="half" idx="1"/>
          </p:nvPr>
        </p:nvSpPr>
        <p:spPr>
          <a:xfrm>
            <a:off x="457200" y="1600200"/>
            <a:ext cx="4038600" cy="4530725"/>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Content Placeholder 3"/>
          <p:cNvSpPr>
            <a:spLocks noGrp="1"/>
          </p:cNvSpPr>
          <p:nvPr>
            <p:ph sz="half" idx="2"/>
          </p:nvPr>
        </p:nvSpPr>
        <p:spPr>
          <a:xfrm>
            <a:off x="4648200" y="1600200"/>
            <a:ext cx="4038600" cy="4530725"/>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endParaRPr lang="en-US" altLang="zh-TW"/>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zh-TW"/>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6F3067EC-3D74-484E-AA2C-09DD7825CC4B}" type="slidenum">
              <a:rPr lang="zh-TW" altLang="en-US"/>
              <a:pPr/>
              <a:t>‹#›</a:t>
            </a:fld>
            <a:endParaRPr lang="en-US" altLang="zh-TW"/>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ltLang="zh-TW" smtClean="0"/>
              <a:t>Click to edit Master title style</a:t>
            </a:r>
            <a:endParaRPr lang="zh-TW" altLang="en-US"/>
          </a:p>
        </p:txBody>
      </p:sp>
      <p:sp>
        <p:nvSpPr>
          <p:cNvPr id="3" name="Text Placeholder 2"/>
          <p:cNvSpPr>
            <a:spLocks noGrp="1"/>
          </p:cNvSpPr>
          <p:nvPr>
            <p:ph type="body" sz="half" idx="1"/>
          </p:nvPr>
        </p:nvSpPr>
        <p:spPr>
          <a:xfrm>
            <a:off x="457200" y="1600200"/>
            <a:ext cx="4038600" cy="4530725"/>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ClipArt Placeholder 3"/>
          <p:cNvSpPr>
            <a:spLocks noGrp="1"/>
          </p:cNvSpPr>
          <p:nvPr>
            <p:ph type="clipArt" sz="half" idx="2"/>
          </p:nvPr>
        </p:nvSpPr>
        <p:spPr>
          <a:xfrm>
            <a:off x="4648200" y="1600200"/>
            <a:ext cx="4038600" cy="4530725"/>
          </a:xfrm>
        </p:spPr>
        <p:txBody>
          <a:bodyPr/>
          <a:lstStyle/>
          <a:p>
            <a:endParaRPr lang="zh-TW" alt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endParaRPr lang="en-US" altLang="zh-TW"/>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zh-TW"/>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F6F4C375-D6BB-4AA9-A55E-23AA451AE282}" type="slidenum">
              <a:rPr lang="zh-TW" altLang="en-US"/>
              <a:pPr/>
              <a:t>‹#›</a:t>
            </a:fld>
            <a:endParaRPr lang="en-US" altLang="zh-TW"/>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ltLang="zh-TW" smtClean="0"/>
              <a:t>Click to edit Master title style</a:t>
            </a:r>
            <a:endParaRPr lang="zh-TW" altLang="en-US"/>
          </a:p>
        </p:txBody>
      </p:sp>
      <p:sp>
        <p:nvSpPr>
          <p:cNvPr id="3" name="Text Placeholder 2"/>
          <p:cNvSpPr>
            <a:spLocks noGrp="1"/>
          </p:cNvSpPr>
          <p:nvPr>
            <p:ph type="body" sz="half" idx="1"/>
          </p:nvPr>
        </p:nvSpPr>
        <p:spPr>
          <a:xfrm>
            <a:off x="457200" y="1600200"/>
            <a:ext cx="4038600" cy="4530725"/>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Content Placeholder 3"/>
          <p:cNvSpPr>
            <a:spLocks noGrp="1"/>
          </p:cNvSpPr>
          <p:nvPr>
            <p:ph sz="quarter" idx="2"/>
          </p:nvPr>
        </p:nvSpPr>
        <p:spPr>
          <a:xfrm>
            <a:off x="4648200" y="1600200"/>
            <a:ext cx="4038600" cy="2189163"/>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Content Placeholder 4"/>
          <p:cNvSpPr>
            <a:spLocks noGrp="1"/>
          </p:cNvSpPr>
          <p:nvPr>
            <p:ph sz="quarter" idx="3"/>
          </p:nvPr>
        </p:nvSpPr>
        <p:spPr>
          <a:xfrm>
            <a:off x="4648200" y="3941763"/>
            <a:ext cx="4038600" cy="2189162"/>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Date Placeholder 5"/>
          <p:cNvSpPr>
            <a:spLocks noGrp="1"/>
          </p:cNvSpPr>
          <p:nvPr>
            <p:ph type="dt" sz="half" idx="10"/>
          </p:nvPr>
        </p:nvSpPr>
        <p:spPr>
          <a:xfrm>
            <a:off x="457200" y="6243638"/>
            <a:ext cx="2133600" cy="457200"/>
          </a:xfrm>
        </p:spPr>
        <p:txBody>
          <a:bodyPr/>
          <a:lstStyle>
            <a:lvl1pPr>
              <a:defRPr/>
            </a:lvl1pPr>
          </a:lstStyle>
          <a:p>
            <a:endParaRPr lang="en-US" altLang="zh-TW"/>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ltLang="zh-TW"/>
          </a:p>
        </p:txBody>
      </p:sp>
      <p:sp>
        <p:nvSpPr>
          <p:cNvPr id="8" name="Slide Number Placeholder 7"/>
          <p:cNvSpPr>
            <a:spLocks noGrp="1"/>
          </p:cNvSpPr>
          <p:nvPr>
            <p:ph type="sldNum" sz="quarter" idx="12"/>
          </p:nvPr>
        </p:nvSpPr>
        <p:spPr>
          <a:xfrm>
            <a:off x="6553200" y="6243638"/>
            <a:ext cx="2133600" cy="457200"/>
          </a:xfrm>
        </p:spPr>
        <p:txBody>
          <a:bodyPr/>
          <a:lstStyle>
            <a:lvl1pPr>
              <a:defRPr/>
            </a:lvl1pPr>
          </a:lstStyle>
          <a:p>
            <a:fld id="{22ED5937-1686-417F-B1E7-704951437F25}" type="slidenum">
              <a:rPr lang="zh-TW" altLang="en-US"/>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idx="1"/>
          </p:nvPr>
        </p:nvSpPr>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2D491110-3808-4F02-89FA-3E3661EFC65B}" type="slidenum">
              <a:rPr lang="zh-TW" altLang="en-US"/>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33DD5FFF-DD08-4F90-9640-321A1FC5DC00}" type="slidenum">
              <a:rPr lang="zh-TW" altLang="en-US"/>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Date Placeholder 4"/>
          <p:cNvSpPr>
            <a:spLocks noGrp="1"/>
          </p:cNvSpPr>
          <p:nvPr>
            <p:ph type="dt" sz="half" idx="10"/>
          </p:nvPr>
        </p:nvSpPr>
        <p:spPr/>
        <p:txBody>
          <a:bodyPr/>
          <a:lstStyle>
            <a:lvl1pPr>
              <a:defRPr/>
            </a:lvl1pPr>
          </a:lstStyle>
          <a:p>
            <a:endParaRPr lang="en-US" altLang="zh-TW"/>
          </a:p>
        </p:txBody>
      </p:sp>
      <p:sp>
        <p:nvSpPr>
          <p:cNvPr id="6" name="Footer Placeholder 5"/>
          <p:cNvSpPr>
            <a:spLocks noGrp="1"/>
          </p:cNvSpPr>
          <p:nvPr>
            <p:ph type="ftr" sz="quarter" idx="11"/>
          </p:nvPr>
        </p:nvSpPr>
        <p:spPr/>
        <p:txBody>
          <a:bodyPr/>
          <a:lstStyle>
            <a:lvl1pPr>
              <a:defRPr/>
            </a:lvl1pPr>
          </a:lstStyle>
          <a:p>
            <a:endParaRPr lang="en-US" altLang="zh-TW"/>
          </a:p>
        </p:txBody>
      </p:sp>
      <p:sp>
        <p:nvSpPr>
          <p:cNvPr id="7" name="Slide Number Placeholder 6"/>
          <p:cNvSpPr>
            <a:spLocks noGrp="1"/>
          </p:cNvSpPr>
          <p:nvPr>
            <p:ph type="sldNum" sz="quarter" idx="12"/>
          </p:nvPr>
        </p:nvSpPr>
        <p:spPr/>
        <p:txBody>
          <a:bodyPr/>
          <a:lstStyle>
            <a:lvl1pPr>
              <a:defRPr/>
            </a:lvl1pPr>
          </a:lstStyle>
          <a:p>
            <a:fld id="{24F7F9DA-0265-49CD-9862-EF1BAD6AA54E}" type="slidenum">
              <a:rPr lang="zh-TW" altLang="en-US"/>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7" name="Date Placeholder 6"/>
          <p:cNvSpPr>
            <a:spLocks noGrp="1"/>
          </p:cNvSpPr>
          <p:nvPr>
            <p:ph type="dt" sz="half" idx="10"/>
          </p:nvPr>
        </p:nvSpPr>
        <p:spPr/>
        <p:txBody>
          <a:bodyPr/>
          <a:lstStyle>
            <a:lvl1pPr>
              <a:defRPr/>
            </a:lvl1pPr>
          </a:lstStyle>
          <a:p>
            <a:endParaRPr lang="en-US" altLang="zh-TW"/>
          </a:p>
        </p:txBody>
      </p:sp>
      <p:sp>
        <p:nvSpPr>
          <p:cNvPr id="8" name="Footer Placeholder 7"/>
          <p:cNvSpPr>
            <a:spLocks noGrp="1"/>
          </p:cNvSpPr>
          <p:nvPr>
            <p:ph type="ftr" sz="quarter" idx="11"/>
          </p:nvPr>
        </p:nvSpPr>
        <p:spPr/>
        <p:txBody>
          <a:bodyPr/>
          <a:lstStyle>
            <a:lvl1pPr>
              <a:defRPr/>
            </a:lvl1pPr>
          </a:lstStyle>
          <a:p>
            <a:endParaRPr lang="en-US" altLang="zh-TW"/>
          </a:p>
        </p:txBody>
      </p:sp>
      <p:sp>
        <p:nvSpPr>
          <p:cNvPr id="9" name="Slide Number Placeholder 8"/>
          <p:cNvSpPr>
            <a:spLocks noGrp="1"/>
          </p:cNvSpPr>
          <p:nvPr>
            <p:ph type="sldNum" sz="quarter" idx="12"/>
          </p:nvPr>
        </p:nvSpPr>
        <p:spPr/>
        <p:txBody>
          <a:bodyPr/>
          <a:lstStyle>
            <a:lvl1pPr>
              <a:defRPr/>
            </a:lvl1pPr>
          </a:lstStyle>
          <a:p>
            <a:fld id="{F13B8C9E-6745-425E-A24D-068925206EA9}" type="slidenum">
              <a:rPr lang="zh-TW" altLang="en-US"/>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Date Placeholder 2"/>
          <p:cNvSpPr>
            <a:spLocks noGrp="1"/>
          </p:cNvSpPr>
          <p:nvPr>
            <p:ph type="dt" sz="half" idx="10"/>
          </p:nvPr>
        </p:nvSpPr>
        <p:spPr/>
        <p:txBody>
          <a:bodyPr/>
          <a:lstStyle>
            <a:lvl1pPr>
              <a:defRPr/>
            </a:lvl1pPr>
          </a:lstStyle>
          <a:p>
            <a:endParaRPr lang="en-US" altLang="zh-TW"/>
          </a:p>
        </p:txBody>
      </p:sp>
      <p:sp>
        <p:nvSpPr>
          <p:cNvPr id="4" name="Footer Placeholder 3"/>
          <p:cNvSpPr>
            <a:spLocks noGrp="1"/>
          </p:cNvSpPr>
          <p:nvPr>
            <p:ph type="ftr" sz="quarter" idx="11"/>
          </p:nvPr>
        </p:nvSpPr>
        <p:spPr/>
        <p:txBody>
          <a:bodyPr/>
          <a:lstStyle>
            <a:lvl1pPr>
              <a:defRPr/>
            </a:lvl1pPr>
          </a:lstStyle>
          <a:p>
            <a:endParaRPr lang="en-US" altLang="zh-TW"/>
          </a:p>
        </p:txBody>
      </p:sp>
      <p:sp>
        <p:nvSpPr>
          <p:cNvPr id="5" name="Slide Number Placeholder 4"/>
          <p:cNvSpPr>
            <a:spLocks noGrp="1"/>
          </p:cNvSpPr>
          <p:nvPr>
            <p:ph type="sldNum" sz="quarter" idx="12"/>
          </p:nvPr>
        </p:nvSpPr>
        <p:spPr/>
        <p:txBody>
          <a:bodyPr/>
          <a:lstStyle>
            <a:lvl1pPr>
              <a:defRPr/>
            </a:lvl1pPr>
          </a:lstStyle>
          <a:p>
            <a:fld id="{EE68AECC-EE1E-467F-B00A-FD74FF14383B}" type="slidenum">
              <a:rPr lang="zh-TW" altLang="en-US"/>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TW"/>
          </a:p>
        </p:txBody>
      </p:sp>
      <p:sp>
        <p:nvSpPr>
          <p:cNvPr id="3" name="Footer Placeholder 2"/>
          <p:cNvSpPr>
            <a:spLocks noGrp="1"/>
          </p:cNvSpPr>
          <p:nvPr>
            <p:ph type="ftr" sz="quarter" idx="11"/>
          </p:nvPr>
        </p:nvSpPr>
        <p:spPr/>
        <p:txBody>
          <a:bodyPr/>
          <a:lstStyle>
            <a:lvl1pPr>
              <a:defRPr/>
            </a:lvl1pPr>
          </a:lstStyle>
          <a:p>
            <a:endParaRPr lang="en-US" altLang="zh-TW"/>
          </a:p>
        </p:txBody>
      </p:sp>
      <p:sp>
        <p:nvSpPr>
          <p:cNvPr id="4" name="Slide Number Placeholder 3"/>
          <p:cNvSpPr>
            <a:spLocks noGrp="1"/>
          </p:cNvSpPr>
          <p:nvPr>
            <p:ph type="sldNum" sz="quarter" idx="12"/>
          </p:nvPr>
        </p:nvSpPr>
        <p:spPr/>
        <p:txBody>
          <a:bodyPr/>
          <a:lstStyle>
            <a:lvl1pPr>
              <a:defRPr/>
            </a:lvl1pPr>
          </a:lstStyle>
          <a:p>
            <a:fld id="{6674F3D5-DD41-42CE-9F90-8AEE63C00667}" type="slidenum">
              <a:rPr lang="zh-TW" altLang="en-US"/>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TW" smtClean="0"/>
              <a:t>Click to edit Master title style</a:t>
            </a:r>
            <a:endParaRPr lang="zh-TW"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TW"/>
          </a:p>
        </p:txBody>
      </p:sp>
      <p:sp>
        <p:nvSpPr>
          <p:cNvPr id="6" name="Footer Placeholder 5"/>
          <p:cNvSpPr>
            <a:spLocks noGrp="1"/>
          </p:cNvSpPr>
          <p:nvPr>
            <p:ph type="ftr" sz="quarter" idx="11"/>
          </p:nvPr>
        </p:nvSpPr>
        <p:spPr/>
        <p:txBody>
          <a:bodyPr/>
          <a:lstStyle>
            <a:lvl1pPr>
              <a:defRPr/>
            </a:lvl1pPr>
          </a:lstStyle>
          <a:p>
            <a:endParaRPr lang="en-US" altLang="zh-TW"/>
          </a:p>
        </p:txBody>
      </p:sp>
      <p:sp>
        <p:nvSpPr>
          <p:cNvPr id="7" name="Slide Number Placeholder 6"/>
          <p:cNvSpPr>
            <a:spLocks noGrp="1"/>
          </p:cNvSpPr>
          <p:nvPr>
            <p:ph type="sldNum" sz="quarter" idx="12"/>
          </p:nvPr>
        </p:nvSpPr>
        <p:spPr/>
        <p:txBody>
          <a:bodyPr/>
          <a:lstStyle>
            <a:lvl1pPr>
              <a:defRPr/>
            </a:lvl1pPr>
          </a:lstStyle>
          <a:p>
            <a:fld id="{2143D5CD-A204-4C19-9BC6-8AB2F74505EB}" type="slidenum">
              <a:rPr lang="zh-TW" altLang="en-US"/>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TW" smtClean="0"/>
              <a:t>Click to edit Master title style</a:t>
            </a:r>
            <a:endParaRPr lang="zh-TW"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TW"/>
          </a:p>
        </p:txBody>
      </p:sp>
      <p:sp>
        <p:nvSpPr>
          <p:cNvPr id="6" name="Footer Placeholder 5"/>
          <p:cNvSpPr>
            <a:spLocks noGrp="1"/>
          </p:cNvSpPr>
          <p:nvPr>
            <p:ph type="ftr" sz="quarter" idx="11"/>
          </p:nvPr>
        </p:nvSpPr>
        <p:spPr/>
        <p:txBody>
          <a:bodyPr/>
          <a:lstStyle>
            <a:lvl1pPr>
              <a:defRPr/>
            </a:lvl1pPr>
          </a:lstStyle>
          <a:p>
            <a:endParaRPr lang="en-US" altLang="zh-TW"/>
          </a:p>
        </p:txBody>
      </p:sp>
      <p:sp>
        <p:nvSpPr>
          <p:cNvPr id="7" name="Slide Number Placeholder 6"/>
          <p:cNvSpPr>
            <a:spLocks noGrp="1"/>
          </p:cNvSpPr>
          <p:nvPr>
            <p:ph type="sldNum" sz="quarter" idx="12"/>
          </p:nvPr>
        </p:nvSpPr>
        <p:spPr/>
        <p:txBody>
          <a:bodyPr/>
          <a:lstStyle>
            <a:lvl1pPr>
              <a:defRPr/>
            </a:lvl1pPr>
          </a:lstStyle>
          <a:p>
            <a:fld id="{B6DF63A5-1639-4A70-A502-CCB4E7A10D83}" type="slidenum">
              <a:rPr lang="zh-TW" altLang="en-US"/>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272386" name="Group 2"/>
          <p:cNvGrpSpPr>
            <a:grpSpLocks/>
          </p:cNvGrpSpPr>
          <p:nvPr/>
        </p:nvGrpSpPr>
        <p:grpSpPr bwMode="auto">
          <a:xfrm>
            <a:off x="0" y="0"/>
            <a:ext cx="9144000" cy="6856413"/>
            <a:chOff x="0" y="0"/>
            <a:chExt cx="5760" cy="4319"/>
          </a:xfrm>
        </p:grpSpPr>
        <p:sp>
          <p:nvSpPr>
            <p:cNvPr id="272387"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zh-TW" altLang="en-US"/>
            </a:p>
          </p:txBody>
        </p:sp>
        <p:sp>
          <p:nvSpPr>
            <p:cNvPr id="272388"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zh-TW" altLang="en-US"/>
            </a:p>
          </p:txBody>
        </p:sp>
        <p:sp>
          <p:nvSpPr>
            <p:cNvPr id="272389"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zh-TW" altLang="en-US"/>
            </a:p>
          </p:txBody>
        </p:sp>
        <p:sp>
          <p:nvSpPr>
            <p:cNvPr id="272390"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zh-TW" altLang="en-US"/>
            </a:p>
          </p:txBody>
        </p:sp>
        <p:sp>
          <p:nvSpPr>
            <p:cNvPr id="272391"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zh-TW" altLang="en-US"/>
            </a:p>
          </p:txBody>
        </p:sp>
        <p:sp>
          <p:nvSpPr>
            <p:cNvPr id="272392"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zh-TW" altLang="en-US"/>
            </a:p>
          </p:txBody>
        </p:sp>
        <p:sp>
          <p:nvSpPr>
            <p:cNvPr id="272393"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zh-TW" altLang="en-US"/>
            </a:p>
          </p:txBody>
        </p:sp>
        <p:sp>
          <p:nvSpPr>
            <p:cNvPr id="272394"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zh-TW" altLang="en-US"/>
            </a:p>
          </p:txBody>
        </p:sp>
        <p:sp>
          <p:nvSpPr>
            <p:cNvPr id="272395"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zh-TW" altLang="en-US"/>
            </a:p>
          </p:txBody>
        </p:sp>
        <p:sp>
          <p:nvSpPr>
            <p:cNvPr id="272396"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zh-TW" altLang="en-US"/>
            </a:p>
          </p:txBody>
        </p:sp>
        <p:sp>
          <p:nvSpPr>
            <p:cNvPr id="272397"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zh-TW" altLang="en-US"/>
            </a:p>
          </p:txBody>
        </p:sp>
        <p:sp>
          <p:nvSpPr>
            <p:cNvPr id="272398"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zh-TW" altLang="en-US"/>
            </a:p>
          </p:txBody>
        </p:sp>
        <p:sp>
          <p:nvSpPr>
            <p:cNvPr id="272399"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zh-TW" altLang="en-US"/>
            </a:p>
          </p:txBody>
        </p:sp>
        <p:sp>
          <p:nvSpPr>
            <p:cNvPr id="272400"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zh-TW" altLang="en-US"/>
            </a:p>
          </p:txBody>
        </p:sp>
        <p:sp>
          <p:nvSpPr>
            <p:cNvPr id="272401"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zh-TW" altLang="en-US"/>
            </a:p>
          </p:txBody>
        </p:sp>
        <p:sp>
          <p:nvSpPr>
            <p:cNvPr id="272402"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zh-TW" altLang="en-US"/>
            </a:p>
          </p:txBody>
        </p:sp>
        <p:sp>
          <p:nvSpPr>
            <p:cNvPr id="272403"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zh-TW" altLang="en-US"/>
            </a:p>
          </p:txBody>
        </p:sp>
        <p:sp>
          <p:nvSpPr>
            <p:cNvPr id="272404"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zh-TW" altLang="en-US"/>
            </a:p>
          </p:txBody>
        </p:sp>
        <p:sp>
          <p:nvSpPr>
            <p:cNvPr id="272405"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zh-TW" altLang="en-US"/>
            </a:p>
          </p:txBody>
        </p:sp>
        <p:sp>
          <p:nvSpPr>
            <p:cNvPr id="272406"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zh-TW" altLang="en-US"/>
            </a:p>
          </p:txBody>
        </p:sp>
        <p:sp>
          <p:nvSpPr>
            <p:cNvPr id="272407"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zh-TW" altLang="en-US"/>
            </a:p>
          </p:txBody>
        </p:sp>
        <p:sp>
          <p:nvSpPr>
            <p:cNvPr id="272408"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zh-TW" altLang="en-US"/>
            </a:p>
          </p:txBody>
        </p:sp>
        <p:sp>
          <p:nvSpPr>
            <p:cNvPr id="272409"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zh-TW" altLang="en-US"/>
            </a:p>
          </p:txBody>
        </p:sp>
        <p:sp>
          <p:nvSpPr>
            <p:cNvPr id="272410"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zh-TW" altLang="en-US"/>
            </a:p>
          </p:txBody>
        </p:sp>
        <p:sp>
          <p:nvSpPr>
            <p:cNvPr id="272411"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zh-TW" altLang="en-US"/>
            </a:p>
          </p:txBody>
        </p:sp>
        <p:sp>
          <p:nvSpPr>
            <p:cNvPr id="272412"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zh-TW" altLang="en-US"/>
            </a:p>
          </p:txBody>
        </p:sp>
        <p:sp>
          <p:nvSpPr>
            <p:cNvPr id="272413"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zh-TW" altLang="en-US"/>
            </a:p>
          </p:txBody>
        </p:sp>
        <p:sp>
          <p:nvSpPr>
            <p:cNvPr id="272414"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zh-TW" altLang="en-US"/>
            </a:p>
          </p:txBody>
        </p:sp>
        <p:sp>
          <p:nvSpPr>
            <p:cNvPr id="272415"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zh-TW" altLang="en-US"/>
            </a:p>
          </p:txBody>
        </p:sp>
        <p:sp>
          <p:nvSpPr>
            <p:cNvPr id="272416"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zh-TW" altLang="en-US"/>
            </a:p>
          </p:txBody>
        </p:sp>
        <p:sp>
          <p:nvSpPr>
            <p:cNvPr id="272417"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zh-TW" altLang="en-US"/>
            </a:p>
          </p:txBody>
        </p:sp>
        <p:sp>
          <p:nvSpPr>
            <p:cNvPr id="272418"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zh-TW" altLang="en-US"/>
            </a:p>
          </p:txBody>
        </p:sp>
        <p:sp>
          <p:nvSpPr>
            <p:cNvPr id="272419"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zh-TW" altLang="en-US"/>
            </a:p>
          </p:txBody>
        </p:sp>
        <p:sp>
          <p:nvSpPr>
            <p:cNvPr id="272420"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zh-TW" altLang="en-US"/>
            </a:p>
          </p:txBody>
        </p:sp>
        <p:sp>
          <p:nvSpPr>
            <p:cNvPr id="272421"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zh-TW" altLang="en-US"/>
            </a:p>
          </p:txBody>
        </p:sp>
        <p:sp>
          <p:nvSpPr>
            <p:cNvPr id="272422"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zh-TW" altLang="en-US"/>
            </a:p>
          </p:txBody>
        </p:sp>
        <p:grpSp>
          <p:nvGrpSpPr>
            <p:cNvPr id="272423" name="Group 39"/>
            <p:cNvGrpSpPr>
              <a:grpSpLocks/>
            </p:cNvGrpSpPr>
            <p:nvPr userDrawn="1"/>
          </p:nvGrpSpPr>
          <p:grpSpPr bwMode="auto">
            <a:xfrm>
              <a:off x="0" y="1632"/>
              <a:ext cx="5758" cy="1858"/>
              <a:chOff x="0" y="1632"/>
              <a:chExt cx="5758" cy="1858"/>
            </a:xfrm>
          </p:grpSpPr>
          <p:sp>
            <p:nvSpPr>
              <p:cNvPr id="272424"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zh-TW" altLang="en-US"/>
              </a:p>
            </p:txBody>
          </p:sp>
          <p:sp>
            <p:nvSpPr>
              <p:cNvPr id="272425"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zh-TW" altLang="en-US"/>
              </a:p>
            </p:txBody>
          </p:sp>
        </p:grpSp>
      </p:grpSp>
      <p:sp>
        <p:nvSpPr>
          <p:cNvPr id="272426"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p>
        </p:txBody>
      </p:sp>
      <p:sp>
        <p:nvSpPr>
          <p:cNvPr id="272427"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272428" name="Rectangle 4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effectLst>
                  <a:outerShdw blurRad="38100" dist="38100" dir="2700000" algn="tl">
                    <a:srgbClr val="000000"/>
                  </a:outerShdw>
                </a:effectLst>
              </a:defRPr>
            </a:lvl1pPr>
          </a:lstStyle>
          <a:p>
            <a:endParaRPr lang="en-US" altLang="zh-TW"/>
          </a:p>
        </p:txBody>
      </p:sp>
      <p:sp>
        <p:nvSpPr>
          <p:cNvPr id="272429" name="Rectangle 4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effectLst>
                  <a:outerShdw blurRad="38100" dist="38100" dir="2700000" algn="tl">
                    <a:srgbClr val="000000"/>
                  </a:outerShdw>
                </a:effectLst>
              </a:defRPr>
            </a:lvl1pPr>
          </a:lstStyle>
          <a:p>
            <a:endParaRPr lang="en-US" altLang="zh-TW"/>
          </a:p>
        </p:txBody>
      </p:sp>
      <p:sp>
        <p:nvSpPr>
          <p:cNvPr id="272430" name="Rectangle 4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effectLst>
                  <a:outerShdw blurRad="38100" dist="38100" dir="2700000" algn="tl">
                    <a:srgbClr val="000000"/>
                  </a:outerShdw>
                </a:effectLst>
              </a:defRPr>
            </a:lvl1pPr>
          </a:lstStyle>
          <a:p>
            <a:fld id="{FB2D5147-F16F-4CE8-8A9D-0AF80582088C}" type="slidenum">
              <a:rPr lang="zh-TW" altLang="en-US"/>
              <a:pPr/>
              <a:t>‹#›</a:t>
            </a:fld>
            <a:endParaRPr lang="en-US" altLang="zh-TW"/>
          </a:p>
        </p:txBody>
      </p:sp>
    </p:spTree>
  </p:cSld>
  <p:clrMap bg1="dk2" tx1="lt1" bg2="dk1"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Lst>
  <p:hf hdr="0" ftr="0" dt="0"/>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新細明體" charset="-120"/>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新細明體" charset="-120"/>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新細明體" charset="-120"/>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新細明體" charset="-120"/>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新細明體" charset="-120"/>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新細明體" charset="-120"/>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新細明體" charset="-120"/>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新細明體" charset="-120"/>
        </a:defRPr>
      </a:lvl9pPr>
    </p:titleStyle>
    <p:bodyStyle>
      <a:lvl1pPr marL="342900" indent="-342900" algn="l" rtl="0" fontAlgn="base">
        <a:spcBef>
          <a:spcPct val="20000"/>
        </a:spcBef>
        <a:spcAft>
          <a:spcPct val="0"/>
        </a:spcAft>
        <a:buClr>
          <a:schemeClr val="hlink"/>
        </a:buClr>
        <a:buSzPct val="90000"/>
        <a:buFont typeface="Wingdings" pitchFamily="2" charset="2"/>
        <a:buBlip>
          <a:blip r:embed="rId16"/>
        </a:buBlip>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kumimoji="1"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accent2"/>
        </a:buClr>
        <a:buSzPct val="90000"/>
        <a:buFont typeface="Wingdings" pitchFamily="2" charset="2"/>
        <a:buBlip>
          <a:blip r:embed="rId17"/>
        </a:buBlip>
        <a:defRPr kumimoji="1"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folHlink"/>
        </a:buClr>
        <a:buSzPct val="90000"/>
        <a:buFont typeface="Wingdings" pitchFamily="2" charset="2"/>
        <a:buBlip>
          <a:blip r:embed="rId18"/>
        </a:buBlip>
        <a:defRPr kumimoji="1"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18"/>
        </a:buBlip>
        <a:defRPr kumimoji="1"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18"/>
        </a:buBlip>
        <a:defRPr kumimoji="1"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18"/>
        </a:buBlip>
        <a:defRPr kumimoji="1"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18"/>
        </a:buBlip>
        <a:defRPr kumimoji="1" sz="2000">
          <a:solidFill>
            <a:schemeClr val="tx1"/>
          </a:solidFill>
          <a:effectLst>
            <a:outerShdw blurRad="38100" dist="38100" dir="2700000" algn="tl">
              <a:srgbClr val="000000"/>
            </a:outerShdw>
          </a:effectLst>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37.png"/></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38.png"/></Relationships>
</file>

<file path=ppt/slides/_rels/slide113.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39.emf"/></Relationships>
</file>

<file path=ppt/slides/_rels/slide114.xml.rels><?xml version="1.0" encoding="UTF-8" standalone="yes"?>
<Relationships xmlns="http://schemas.openxmlformats.org/package/2006/relationships"><Relationship Id="rId3" Type="http://schemas.openxmlformats.org/officeDocument/2006/relationships/oleObject" Target="../embeddings/Microsoft_Word_97_-_2003___2.doc"/><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40.emf"/></Relationships>
</file>

<file path=ppt/slides/_rels/slide1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42.wmf"/></Relationships>
</file>

<file path=ppt/slides/_rels/slide117.xml.rels><?xml version="1.0" encoding="UTF-8" standalone="yes"?>
<Relationships xmlns="http://schemas.openxmlformats.org/package/2006/relationships"><Relationship Id="rId3" Type="http://schemas.openxmlformats.org/officeDocument/2006/relationships/oleObject" Target="../embeddings/Microsoft_Word_97_-_2003___3.doc"/><Relationship Id="rId2" Type="http://schemas.openxmlformats.org/officeDocument/2006/relationships/slideLayout" Target="../slideLayouts/slideLayout12.xml"/><Relationship Id="rId1" Type="http://schemas.openxmlformats.org/officeDocument/2006/relationships/vmlDrawing" Target="../drawings/vmlDrawing31.vml"/><Relationship Id="rId4" Type="http://schemas.openxmlformats.org/officeDocument/2006/relationships/image" Target="../media/image43.emf"/></Relationships>
</file>

<file path=ppt/slides/_rels/slide11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6.xml"/><Relationship Id="rId1" Type="http://schemas.openxmlformats.org/officeDocument/2006/relationships/vmlDrawing" Target="../drawings/vmlDrawing32.vml"/><Relationship Id="rId6" Type="http://schemas.openxmlformats.org/officeDocument/2006/relationships/image" Target="../media/image47.png"/><Relationship Id="rId5" Type="http://schemas.openxmlformats.org/officeDocument/2006/relationships/oleObject" Target="../embeddings/oleObject35.bin"/><Relationship Id="rId4" Type="http://schemas.openxmlformats.org/officeDocument/2006/relationships/image" Target="../media/image46.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hyperlink" Target="http://www.ai-cbr.org/" TargetMode="External"/><Relationship Id="rId2" Type="http://schemas.openxmlformats.org/officeDocument/2006/relationships/hyperlink" Target="http://www.aic.nrl.navy.mil/~aha" TargetMode="External"/><Relationship Id="rId1" Type="http://schemas.openxmlformats.org/officeDocument/2006/relationships/slideLayout" Target="../slideLayouts/slideLayout2.xml"/><Relationship Id="rId4" Type="http://schemas.openxmlformats.org/officeDocument/2006/relationships/hyperlink" Target="http://www.cbr-web.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5.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12.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1.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2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18.v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2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8.png"/></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6.xml"/><Relationship Id="rId1" Type="http://schemas.openxmlformats.org/officeDocument/2006/relationships/vmlDrawing" Target="../drawings/vmlDrawing21.vml"/><Relationship Id="rId4" Type="http://schemas.openxmlformats.org/officeDocument/2006/relationships/image" Target="../media/image2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22.v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6.xml"/><Relationship Id="rId1" Type="http://schemas.openxmlformats.org/officeDocument/2006/relationships/vmlDrawing" Target="../drawings/vmlDrawing23.vml"/><Relationship Id="rId4" Type="http://schemas.openxmlformats.org/officeDocument/2006/relationships/image" Target="../media/image31.png"/></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6.xml"/><Relationship Id="rId1" Type="http://schemas.openxmlformats.org/officeDocument/2006/relationships/vmlDrawing" Target="../drawings/vmlDrawing24.vml"/><Relationship Id="rId4" Type="http://schemas.openxmlformats.org/officeDocument/2006/relationships/image" Target="../media/image32.png"/></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6.xml"/><Relationship Id="rId1" Type="http://schemas.openxmlformats.org/officeDocument/2006/relationships/vmlDrawing" Target="../drawings/vmlDrawing25.vml"/><Relationship Id="rId4" Type="http://schemas.openxmlformats.org/officeDocument/2006/relationships/image" Target="../media/image3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Grp="1" noChangeArrowheads="1"/>
          </p:cNvSpPr>
          <p:nvPr>
            <p:ph type="sldNum" sz="quarter" idx="4"/>
          </p:nvPr>
        </p:nvSpPr>
        <p:spPr/>
        <p:txBody>
          <a:bodyPr/>
          <a:lstStyle/>
          <a:p>
            <a:fld id="{D982BEB7-B3F8-4968-9426-D142091B032F}" type="slidenum">
              <a:rPr lang="zh-TW" altLang="en-US"/>
              <a:pPr/>
              <a:t>1</a:t>
            </a:fld>
            <a:endParaRPr lang="en-US" altLang="zh-TW"/>
          </a:p>
        </p:txBody>
      </p:sp>
      <p:sp>
        <p:nvSpPr>
          <p:cNvPr id="103428" name="Rectangle 4"/>
          <p:cNvSpPr>
            <a:spLocks noGrp="1" noChangeArrowheads="1"/>
          </p:cNvSpPr>
          <p:nvPr>
            <p:ph type="ctrTitle"/>
          </p:nvPr>
        </p:nvSpPr>
        <p:spPr>
          <a:xfrm>
            <a:off x="468313" y="981074"/>
            <a:ext cx="8229600" cy="3744069"/>
          </a:xfrm>
        </p:spPr>
        <p:txBody>
          <a:bodyPr/>
          <a:lstStyle/>
          <a:p>
            <a:r>
              <a:rPr lang="en-US" altLang="zh-TW" dirty="0"/>
              <a:t/>
            </a:r>
            <a:br>
              <a:rPr lang="en-US" altLang="zh-TW" dirty="0"/>
            </a:br>
            <a:r>
              <a:rPr lang="en-US" altLang="zh-TW" sz="4400" dirty="0">
                <a:solidFill>
                  <a:srgbClr val="FFFF00"/>
                </a:solidFill>
              </a:rPr>
              <a:t>Soft Case-Based </a:t>
            </a:r>
            <a:r>
              <a:rPr lang="en-US" altLang="zh-TW" sz="4400" dirty="0" smtClean="0">
                <a:solidFill>
                  <a:srgbClr val="FFFF00"/>
                </a:solidFill>
              </a:rPr>
              <a:t>Reasoning</a:t>
            </a:r>
            <a:r>
              <a:rPr lang="en-US" altLang="zh-TW" sz="4400" dirty="0" smtClean="0"/>
              <a:t/>
            </a:r>
            <a:br>
              <a:rPr lang="en-US" altLang="zh-TW" sz="4400" dirty="0" smtClean="0"/>
            </a:br>
            <a:r>
              <a:rPr lang="en-US" altLang="zh-TW" sz="4400" dirty="0" smtClean="0"/>
              <a:t/>
            </a:r>
            <a:br>
              <a:rPr lang="en-US" altLang="zh-TW" sz="4400" dirty="0" smtClean="0"/>
            </a:br>
            <a:r>
              <a:rPr lang="en-US" altLang="zh-TW" sz="2800" dirty="0" smtClean="0"/>
              <a:t>Thanks to Dr. Simon C. K. </a:t>
            </a:r>
            <a:r>
              <a:rPr lang="en-US" altLang="zh-TW" sz="2800" dirty="0" err="1" smtClean="0"/>
              <a:t>Shiu</a:t>
            </a:r>
            <a:r>
              <a:rPr lang="en-US" altLang="zh-TW" sz="2800" dirty="0" smtClean="0"/>
              <a:t> </a:t>
            </a:r>
            <a:endParaRPr lang="en-US" altLang="zh-TW"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cap="all" dirty="0" smtClean="0"/>
              <a:t>Merits of Using CBR</a:t>
            </a:r>
            <a:endParaRPr lang="zh-TW" altLang="en-US" dirty="0"/>
          </a:p>
        </p:txBody>
      </p:sp>
      <p:sp>
        <p:nvSpPr>
          <p:cNvPr id="3" name="Slide Number Placeholder 2"/>
          <p:cNvSpPr>
            <a:spLocks noGrp="1"/>
          </p:cNvSpPr>
          <p:nvPr>
            <p:ph type="sldNum" sz="quarter" idx="12"/>
          </p:nvPr>
        </p:nvSpPr>
        <p:spPr/>
        <p:txBody>
          <a:bodyPr/>
          <a:lstStyle/>
          <a:p>
            <a:fld id="{A921E218-A2BE-4D1F-A8C6-EBFDF5A940E2}" type="slidenum">
              <a:rPr lang="zh-TW" altLang="en-US" smtClean="0"/>
              <a:pPr/>
              <a:t>10</a:t>
            </a:fld>
            <a:endParaRPr lang="zh-TW" altLang="en-US"/>
          </a:p>
        </p:txBody>
      </p:sp>
      <p:sp>
        <p:nvSpPr>
          <p:cNvPr id="4" name="Content Placeholder 3"/>
          <p:cNvSpPr>
            <a:spLocks noGrp="1"/>
          </p:cNvSpPr>
          <p:nvPr>
            <p:ph sz="quarter" idx="1"/>
          </p:nvPr>
        </p:nvSpPr>
        <p:spPr>
          <a:xfrm>
            <a:off x="457200" y="1219200"/>
            <a:ext cx="8229600" cy="5306144"/>
          </a:xfrm>
        </p:spPr>
        <p:txBody>
          <a:bodyPr>
            <a:normAutofit fontScale="70000" lnSpcReduction="20000"/>
          </a:bodyPr>
          <a:lstStyle/>
          <a:p>
            <a:r>
              <a:rPr lang="en-US" altLang="zh-TW" i="1" dirty="0" smtClean="0"/>
              <a:t>Reduce the knowledge acquisition task</a:t>
            </a:r>
            <a:endParaRPr lang="zh-TW" altLang="zh-TW" dirty="0" smtClean="0"/>
          </a:p>
          <a:p>
            <a:r>
              <a:rPr lang="en-US" altLang="zh-TW" i="1" dirty="0" smtClean="0"/>
              <a:t>Avoid repeating mistakes made in the past</a:t>
            </a:r>
            <a:endParaRPr lang="zh-TW" altLang="zh-TW" dirty="0" smtClean="0"/>
          </a:p>
          <a:p>
            <a:r>
              <a:rPr lang="en-US" altLang="zh-TW" i="1" dirty="0" smtClean="0"/>
              <a:t>Provide flexibility in knowledge modeling</a:t>
            </a:r>
            <a:endParaRPr lang="zh-TW" altLang="zh-TW" dirty="0" smtClean="0"/>
          </a:p>
          <a:p>
            <a:r>
              <a:rPr lang="en-US" altLang="zh-TW" i="1" dirty="0" smtClean="0"/>
              <a:t>Reason in domains that have not been fully understood, defined or modeled</a:t>
            </a:r>
            <a:endParaRPr lang="zh-TW" altLang="zh-TW" dirty="0" smtClean="0"/>
          </a:p>
          <a:p>
            <a:r>
              <a:rPr lang="en-US" altLang="zh-TW" i="1" dirty="0" smtClean="0"/>
              <a:t>Make predictions of the probable success of a proffered solution</a:t>
            </a:r>
            <a:endParaRPr lang="zh-TW" altLang="zh-TW" dirty="0" smtClean="0"/>
          </a:p>
          <a:p>
            <a:r>
              <a:rPr lang="en-US" altLang="zh-TW" i="1" dirty="0" smtClean="0"/>
              <a:t>Learn over time</a:t>
            </a:r>
            <a:endParaRPr lang="zh-TW" altLang="zh-TW" dirty="0" smtClean="0"/>
          </a:p>
          <a:p>
            <a:r>
              <a:rPr lang="en-US" altLang="zh-TW" i="1" dirty="0" smtClean="0"/>
              <a:t>Reason in a domain with a small body of knowledge</a:t>
            </a:r>
            <a:endParaRPr lang="zh-TW" altLang="zh-TW" dirty="0" smtClean="0"/>
          </a:p>
          <a:p>
            <a:r>
              <a:rPr lang="en-US" altLang="zh-TW" i="1" dirty="0" smtClean="0"/>
              <a:t>Reason with incomplete or imprecise data and concept</a:t>
            </a:r>
            <a:endParaRPr lang="zh-TW" altLang="zh-TW" dirty="0" smtClean="0"/>
          </a:p>
          <a:p>
            <a:r>
              <a:rPr lang="en-US" altLang="zh-TW" i="1" dirty="0" smtClean="0"/>
              <a:t>Avoid repeating all the steps that need to be taken to arrive at a solution</a:t>
            </a:r>
            <a:endParaRPr lang="zh-TW" altLang="zh-TW" dirty="0" smtClean="0"/>
          </a:p>
          <a:p>
            <a:r>
              <a:rPr lang="en-US" altLang="zh-TW" i="1" dirty="0" smtClean="0"/>
              <a:t>Provide a means of explanation</a:t>
            </a:r>
            <a:endParaRPr lang="zh-TW" altLang="zh-TW" dirty="0" smtClean="0"/>
          </a:p>
          <a:p>
            <a:r>
              <a:rPr lang="en-US" altLang="zh-TW" i="1" dirty="0" smtClean="0"/>
              <a:t>Can be used in many different ways</a:t>
            </a:r>
            <a:endParaRPr lang="zh-TW" altLang="zh-TW" dirty="0" smtClean="0"/>
          </a:p>
          <a:p>
            <a:r>
              <a:rPr lang="en-US" altLang="zh-TW" i="1" dirty="0" smtClean="0"/>
              <a:t>Can be applied to a broad range of domains</a:t>
            </a:r>
          </a:p>
          <a:p>
            <a:r>
              <a:rPr lang="en-US" altLang="zh-TW" i="1" dirty="0" smtClean="0"/>
              <a:t>Reflect human reasoning</a:t>
            </a:r>
            <a:endParaRPr lang="zh-TW" altLang="zh-TW" dirty="0" smtClean="0"/>
          </a:p>
          <a:p>
            <a:endParaRPr lang="zh-TW" altLang="zh-TW" dirty="0" smtClean="0"/>
          </a:p>
          <a:p>
            <a:endParaRPr lang="zh-TW" alt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402B0C3-A4D9-4F2F-8632-7E61DD311FB0}" type="slidenum">
              <a:rPr lang="en-US" altLang="zh-TW"/>
              <a:pPr/>
              <a:t>100</a:t>
            </a:fld>
            <a:endParaRPr lang="en-US" altLang="zh-TW"/>
          </a:p>
        </p:txBody>
      </p:sp>
      <p:sp>
        <p:nvSpPr>
          <p:cNvPr id="12290" name="Rectangle 2"/>
          <p:cNvSpPr>
            <a:spLocks noGrp="1" noChangeArrowheads="1"/>
          </p:cNvSpPr>
          <p:nvPr>
            <p:ph type="title"/>
          </p:nvPr>
        </p:nvSpPr>
        <p:spPr>
          <a:xfrm>
            <a:off x="990600" y="457200"/>
            <a:ext cx="7954963" cy="1143000"/>
          </a:xfrm>
        </p:spPr>
        <p:txBody>
          <a:bodyPr/>
          <a:lstStyle/>
          <a:p>
            <a:pPr algn="ctr"/>
            <a:r>
              <a:rPr lang="en-US" altLang="zh-TW" dirty="0">
                <a:ea typeface="新細明體" charset="-120"/>
              </a:rPr>
              <a:t>Design of the CBR Expert System</a:t>
            </a:r>
          </a:p>
        </p:txBody>
      </p:sp>
      <p:sp>
        <p:nvSpPr>
          <p:cNvPr id="12291" name="Rectangle 3"/>
          <p:cNvSpPr>
            <a:spLocks noGrp="1" noChangeArrowheads="1"/>
          </p:cNvSpPr>
          <p:nvPr>
            <p:ph type="body" idx="1"/>
          </p:nvPr>
        </p:nvSpPr>
        <p:spPr>
          <a:xfrm>
            <a:off x="827584" y="1868760"/>
            <a:ext cx="7772400" cy="4800600"/>
          </a:xfrm>
        </p:spPr>
        <p:txBody>
          <a:bodyPr/>
          <a:lstStyle/>
          <a:p>
            <a:pPr algn="just"/>
            <a:r>
              <a:rPr lang="en-US" altLang="zh-TW" dirty="0">
                <a:ea typeface="新細明體" charset="-120"/>
              </a:rPr>
              <a:t>four major categories of information: </a:t>
            </a:r>
          </a:p>
          <a:p>
            <a:pPr lvl="1"/>
            <a:r>
              <a:rPr lang="en-US" altLang="zh-TW" dirty="0">
                <a:ea typeface="新細明體" charset="-120"/>
              </a:rPr>
              <a:t>general data about the staff and the offence </a:t>
            </a:r>
          </a:p>
          <a:p>
            <a:pPr lvl="1"/>
            <a:r>
              <a:rPr lang="en-US" altLang="zh-TW" dirty="0">
                <a:ea typeface="新細明體" charset="-120"/>
              </a:rPr>
              <a:t>nature of the offence, and detail breakdown of the severity of offence into sub-categories</a:t>
            </a:r>
          </a:p>
          <a:p>
            <a:pPr lvl="1"/>
            <a:r>
              <a:rPr lang="en-US" altLang="zh-TW" dirty="0">
                <a:ea typeface="新細明體" charset="-120"/>
              </a:rPr>
              <a:t>considerations for punishment, e.g., the severity of offence, the offender's attitude towards the case and </a:t>
            </a:r>
          </a:p>
          <a:p>
            <a:pPr lvl="1"/>
            <a:r>
              <a:rPr lang="en-US" altLang="zh-TW" dirty="0">
                <a:ea typeface="新細明體" charset="-120"/>
              </a:rPr>
              <a:t>the punishment itself</a:t>
            </a:r>
          </a:p>
          <a:p>
            <a:endParaRPr lang="en-US" altLang="zh-TW" dirty="0">
              <a:ea typeface="新細明體" charset="-12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06B452F-8E07-4E85-B558-F58439E57F6B}" type="slidenum">
              <a:rPr lang="en-US" altLang="zh-TW"/>
              <a:pPr/>
              <a:t>101</a:t>
            </a:fld>
            <a:endParaRPr lang="en-US" altLang="zh-TW"/>
          </a:p>
        </p:txBody>
      </p:sp>
      <p:sp>
        <p:nvSpPr>
          <p:cNvPr id="11267" name="Rectangle 3"/>
          <p:cNvSpPr>
            <a:spLocks noGrp="1" noChangeArrowheads="1"/>
          </p:cNvSpPr>
          <p:nvPr>
            <p:ph type="body" idx="1"/>
          </p:nvPr>
        </p:nvSpPr>
        <p:spPr>
          <a:xfrm>
            <a:off x="806896" y="2132856"/>
            <a:ext cx="8229600" cy="4530725"/>
          </a:xfrm>
        </p:spPr>
        <p:txBody>
          <a:bodyPr/>
          <a:lstStyle/>
          <a:p>
            <a:r>
              <a:rPr kumimoji="0" lang="en-US" altLang="zh-TW" dirty="0">
                <a:ea typeface="新細明體" charset="-120"/>
              </a:rPr>
              <a:t>cases are classified into a structural hierarchy</a:t>
            </a:r>
          </a:p>
          <a:p>
            <a:r>
              <a:rPr kumimoji="0" lang="en-US" altLang="zh-TW" dirty="0">
                <a:ea typeface="新細明體" charset="-120"/>
              </a:rPr>
              <a:t>cases within the same category share some common features</a:t>
            </a:r>
          </a:p>
          <a:p>
            <a:pPr lvl="1"/>
            <a:r>
              <a:rPr lang="en-US" altLang="zh-TW" dirty="0">
                <a:ea typeface="新細明體" charset="-120"/>
              </a:rPr>
              <a:t>in criminal cases, more detail information is stored in each case, whist in non-criminal cases, less information is required.</a:t>
            </a:r>
          </a:p>
        </p:txBody>
      </p:sp>
      <p:sp>
        <p:nvSpPr>
          <p:cNvPr id="11268" name="Rectangle 4"/>
          <p:cNvSpPr>
            <a:spLocks noGrp="1" noChangeArrowheads="1"/>
          </p:cNvSpPr>
          <p:nvPr>
            <p:ph type="title"/>
          </p:nvPr>
        </p:nvSpPr>
        <p:spPr>
          <a:xfrm>
            <a:off x="1036638" y="457200"/>
            <a:ext cx="8107362" cy="1143000"/>
          </a:xfrm>
          <a:noFill/>
          <a:ln/>
        </p:spPr>
        <p:txBody>
          <a:bodyPr/>
          <a:lstStyle/>
          <a:p>
            <a:pPr algn="ctr"/>
            <a:r>
              <a:rPr lang="en-US" altLang="zh-TW">
                <a:ea typeface="新細明體" charset="-120"/>
              </a:rPr>
              <a:t>Design of the CBR Expert System</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7D3F1CF-6AA8-4BC0-A900-6813C2BB54DB}" type="slidenum">
              <a:rPr lang="en-US" altLang="zh-TW"/>
              <a:pPr/>
              <a:t>102</a:t>
            </a:fld>
            <a:endParaRPr lang="en-US" altLang="zh-TW"/>
          </a:p>
        </p:txBody>
      </p:sp>
      <p:sp>
        <p:nvSpPr>
          <p:cNvPr id="15363" name="Rectangle 3"/>
          <p:cNvSpPr>
            <a:spLocks noGrp="1" noChangeArrowheads="1"/>
          </p:cNvSpPr>
          <p:nvPr>
            <p:ph type="body" idx="1"/>
          </p:nvPr>
        </p:nvSpPr>
        <p:spPr>
          <a:xfrm>
            <a:off x="539552" y="2204864"/>
            <a:ext cx="8229600" cy="4530725"/>
          </a:xfrm>
        </p:spPr>
        <p:txBody>
          <a:bodyPr/>
          <a:lstStyle/>
          <a:p>
            <a:r>
              <a:rPr kumimoji="0" lang="en-US" altLang="zh-TW" dirty="0">
                <a:ea typeface="新細明體" charset="-120"/>
              </a:rPr>
              <a:t>5 classes and 12 sub-classes of objects have been created, each with 20 to 30 slots. </a:t>
            </a:r>
          </a:p>
          <a:p>
            <a:r>
              <a:rPr kumimoji="0" lang="en-US" altLang="zh-TW" dirty="0">
                <a:ea typeface="新細明體" charset="-120"/>
              </a:rPr>
              <a:t>The user interface consists of 30 individual screens</a:t>
            </a:r>
          </a:p>
        </p:txBody>
      </p:sp>
      <p:sp>
        <p:nvSpPr>
          <p:cNvPr id="15364" name="Rectangle 4"/>
          <p:cNvSpPr>
            <a:spLocks noChangeArrowheads="1"/>
          </p:cNvSpPr>
          <p:nvPr/>
        </p:nvSpPr>
        <p:spPr bwMode="auto">
          <a:xfrm>
            <a:off x="1036638" y="457200"/>
            <a:ext cx="8107362" cy="1143000"/>
          </a:xfrm>
          <a:prstGeom prst="rect">
            <a:avLst/>
          </a:prstGeom>
          <a:noFill/>
          <a:ln w="9525">
            <a:noFill/>
            <a:miter lim="800000"/>
            <a:headEnd/>
            <a:tailEnd/>
          </a:ln>
        </p:spPr>
        <p:txBody>
          <a:bodyPr anchor="ctr"/>
          <a:lstStyle/>
          <a:p>
            <a:pPr algn="ctr"/>
            <a:r>
              <a:rPr kumimoji="1" lang="en-US" altLang="zh-TW" sz="4400">
                <a:solidFill>
                  <a:schemeClr val="tx2"/>
                </a:solidFill>
                <a:ea typeface="新細明體" charset="-120"/>
              </a:rPr>
              <a:t>Design of the CBR Expert System</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A864532-19F9-430E-A834-2529CF985C37}" type="slidenum">
              <a:rPr lang="en-US" altLang="zh-TW"/>
              <a:pPr/>
              <a:t>103</a:t>
            </a:fld>
            <a:endParaRPr lang="en-US" altLang="zh-TW"/>
          </a:p>
        </p:txBody>
      </p:sp>
      <p:sp>
        <p:nvSpPr>
          <p:cNvPr id="16386" name="Rectangle 2"/>
          <p:cNvSpPr>
            <a:spLocks noGrp="1" noChangeArrowheads="1"/>
          </p:cNvSpPr>
          <p:nvPr>
            <p:ph type="title"/>
          </p:nvPr>
        </p:nvSpPr>
        <p:spPr>
          <a:xfrm>
            <a:off x="914400" y="457200"/>
            <a:ext cx="8031163" cy="1143000"/>
          </a:xfrm>
        </p:spPr>
        <p:txBody>
          <a:bodyPr/>
          <a:lstStyle/>
          <a:p>
            <a:pPr algn="ctr"/>
            <a:r>
              <a:rPr lang="en-US" altLang="zh-TW">
                <a:ea typeface="新細明體" charset="-120"/>
              </a:rPr>
              <a:t>Design of the CBR Expert System</a:t>
            </a:r>
          </a:p>
        </p:txBody>
      </p:sp>
      <p:sp>
        <p:nvSpPr>
          <p:cNvPr id="16387" name="Rectangle 3"/>
          <p:cNvSpPr>
            <a:spLocks noGrp="1" noChangeArrowheads="1"/>
          </p:cNvSpPr>
          <p:nvPr>
            <p:ph type="body" idx="1"/>
          </p:nvPr>
        </p:nvSpPr>
        <p:spPr>
          <a:xfrm>
            <a:off x="539552" y="2210643"/>
            <a:ext cx="8229600" cy="4530725"/>
          </a:xfrm>
        </p:spPr>
        <p:txBody>
          <a:bodyPr/>
          <a:lstStyle/>
          <a:p>
            <a:pPr algn="just"/>
            <a:r>
              <a:rPr lang="en-US" altLang="zh-TW" dirty="0">
                <a:ea typeface="新細明體" charset="-120"/>
              </a:rPr>
              <a:t>Compare primary features</a:t>
            </a:r>
          </a:p>
          <a:p>
            <a:pPr lvl="1"/>
            <a:r>
              <a:rPr lang="en-US" altLang="zh-TW" dirty="0">
                <a:ea typeface="新細明體" charset="-120"/>
              </a:rPr>
              <a:t>job-relatedness, office hours, abuse of position, isolated or recurrence offence, consequence to Government</a:t>
            </a:r>
          </a:p>
          <a:p>
            <a:pPr algn="just"/>
            <a:r>
              <a:rPr lang="en-US" altLang="zh-TW" dirty="0">
                <a:ea typeface="新細明體" charset="-120"/>
              </a:rPr>
              <a:t>Compare secondary features</a:t>
            </a:r>
          </a:p>
          <a:p>
            <a:r>
              <a:rPr lang="en-US" altLang="zh-TW" dirty="0">
                <a:ea typeface="新細明體" charset="-120"/>
              </a:rPr>
              <a:t>The method used is the nearest neighbor algorithm</a:t>
            </a:r>
          </a:p>
          <a:p>
            <a:endParaRPr lang="en-US" altLang="zh-TW" dirty="0">
              <a:ea typeface="新細明體" charset="-12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845003D8-150E-40F9-AB43-F6AEBBB702EA}" type="slidenum">
              <a:rPr lang="en-US" altLang="zh-TW"/>
              <a:pPr/>
              <a:t>104</a:t>
            </a:fld>
            <a:endParaRPr lang="en-US" altLang="zh-TW"/>
          </a:p>
        </p:txBody>
      </p:sp>
      <p:sp>
        <p:nvSpPr>
          <p:cNvPr id="14339" name="Rectangle 3"/>
          <p:cNvSpPr>
            <a:spLocks noGrp="1" noChangeArrowheads="1"/>
          </p:cNvSpPr>
          <p:nvPr>
            <p:ph type="body" idx="1"/>
          </p:nvPr>
        </p:nvSpPr>
        <p:spPr>
          <a:xfrm>
            <a:off x="457200" y="1850603"/>
            <a:ext cx="8229600" cy="4530725"/>
          </a:xfrm>
        </p:spPr>
        <p:txBody>
          <a:bodyPr/>
          <a:lstStyle/>
          <a:p>
            <a:pPr lvl="1" algn="just"/>
            <a:r>
              <a:rPr lang="en-US" altLang="zh-TW" dirty="0">
                <a:ea typeface="新細明體" charset="-120"/>
              </a:rPr>
              <a:t>Production rules are used to derive the adapted solution for the new case.  A typical rule is:</a:t>
            </a:r>
          </a:p>
          <a:p>
            <a:pPr lvl="2" algn="just">
              <a:buFontTx/>
              <a:buNone/>
            </a:pPr>
            <a:endParaRPr lang="en-US" altLang="zh-TW" dirty="0">
              <a:ea typeface="新細明體" charset="-120"/>
            </a:endParaRPr>
          </a:p>
          <a:p>
            <a:pPr lvl="2" algn="just">
              <a:buFontTx/>
              <a:buNone/>
            </a:pPr>
            <a:r>
              <a:rPr lang="en-US" altLang="zh-TW" dirty="0">
                <a:ea typeface="新細明體" charset="-120"/>
              </a:rPr>
              <a:t>IF </a:t>
            </a:r>
            <a:r>
              <a:rPr lang="en-US" altLang="zh-TW" dirty="0" err="1">
                <a:ea typeface="新細明體" charset="-120"/>
              </a:rPr>
              <a:t>Punishment_awarded</a:t>
            </a:r>
            <a:r>
              <a:rPr lang="en-US" altLang="zh-TW" dirty="0">
                <a:ea typeface="新細明體" charset="-120"/>
              </a:rPr>
              <a:t> = Reprimand</a:t>
            </a:r>
          </a:p>
          <a:p>
            <a:pPr lvl="2" algn="just">
              <a:buFontTx/>
              <a:buNone/>
            </a:pPr>
            <a:r>
              <a:rPr lang="en-US" altLang="zh-TW" dirty="0">
                <a:ea typeface="新細明體" charset="-120"/>
              </a:rPr>
              <a:t>THEN </a:t>
            </a:r>
            <a:r>
              <a:rPr lang="en-US" altLang="zh-TW" dirty="0" err="1">
                <a:ea typeface="新細明體" charset="-120"/>
              </a:rPr>
              <a:t>debar_from_promotion</a:t>
            </a:r>
            <a:endParaRPr lang="en-US" altLang="zh-TW" dirty="0">
              <a:ea typeface="新細明體" charset="-120"/>
            </a:endParaRPr>
          </a:p>
          <a:p>
            <a:pPr lvl="2" algn="just">
              <a:buFontTx/>
              <a:buNone/>
            </a:pPr>
            <a:r>
              <a:rPr lang="en-US" altLang="zh-TW" dirty="0">
                <a:ea typeface="新細明體" charset="-120"/>
              </a:rPr>
              <a:t>OR </a:t>
            </a:r>
            <a:r>
              <a:rPr lang="en-US" altLang="zh-TW" dirty="0" err="1">
                <a:ea typeface="新細明體" charset="-120"/>
              </a:rPr>
              <a:t>appointment_for</a:t>
            </a:r>
            <a:r>
              <a:rPr lang="en-US" altLang="zh-TW" dirty="0">
                <a:ea typeface="新細明體" charset="-120"/>
              </a:rPr>
              <a:t> X years</a:t>
            </a:r>
          </a:p>
          <a:p>
            <a:endParaRPr kumimoji="0" lang="en-US" altLang="zh-TW" dirty="0">
              <a:ea typeface="新細明體" charset="-120"/>
            </a:endParaRPr>
          </a:p>
          <a:p>
            <a:pPr lvl="2">
              <a:buFontTx/>
              <a:buNone/>
            </a:pPr>
            <a:r>
              <a:rPr kumimoji="0" lang="en-US" altLang="zh-TW" dirty="0">
                <a:ea typeface="新細明體" charset="-120"/>
              </a:rPr>
              <a:t>	value X depends on the current policy being enforced</a:t>
            </a:r>
          </a:p>
        </p:txBody>
      </p:sp>
      <p:sp>
        <p:nvSpPr>
          <p:cNvPr id="14340" name="Rectangle 4"/>
          <p:cNvSpPr>
            <a:spLocks noGrp="1" noChangeArrowheads="1"/>
          </p:cNvSpPr>
          <p:nvPr>
            <p:ph type="title"/>
          </p:nvPr>
        </p:nvSpPr>
        <p:spPr>
          <a:xfrm>
            <a:off x="990600" y="457200"/>
            <a:ext cx="7954963" cy="1143000"/>
          </a:xfrm>
          <a:noFill/>
          <a:ln/>
        </p:spPr>
        <p:txBody>
          <a:bodyPr/>
          <a:lstStyle/>
          <a:p>
            <a:pPr algn="ctr"/>
            <a:r>
              <a:rPr lang="en-US" altLang="zh-TW">
                <a:ea typeface="新細明體" charset="-120"/>
              </a:rPr>
              <a:t>Design of the CBR Expert System</a:t>
            </a:r>
          </a:p>
        </p:txBody>
      </p:sp>
      <p:sp>
        <p:nvSpPr>
          <p:cNvPr id="14341" name="Line 5"/>
          <p:cNvSpPr>
            <a:spLocks noChangeShapeType="1"/>
          </p:cNvSpPr>
          <p:nvPr/>
        </p:nvSpPr>
        <p:spPr bwMode="auto">
          <a:xfrm flipH="1" flipV="1">
            <a:off x="5580112" y="4823048"/>
            <a:ext cx="762000" cy="0"/>
          </a:xfrm>
          <a:prstGeom prst="line">
            <a:avLst/>
          </a:prstGeom>
          <a:noFill/>
          <a:ln w="28575">
            <a:solidFill>
              <a:schemeClr val="tx1"/>
            </a:solidFill>
            <a:round/>
            <a:headEnd/>
            <a:tailEnd type="triangle" w="med" len="med"/>
          </a:ln>
          <a:effectLst/>
        </p:spPr>
        <p:txBody>
          <a:bodyPr wrap="none" anchor="ctr"/>
          <a:lstStyle/>
          <a:p>
            <a:endParaRPr lang="zh-TW" altLang="en-US"/>
          </a:p>
        </p:txBody>
      </p:sp>
      <p:sp>
        <p:nvSpPr>
          <p:cNvPr id="14342" name="Line 6"/>
          <p:cNvSpPr>
            <a:spLocks noChangeShapeType="1"/>
          </p:cNvSpPr>
          <p:nvPr/>
        </p:nvSpPr>
        <p:spPr bwMode="auto">
          <a:xfrm>
            <a:off x="6300192" y="4823048"/>
            <a:ext cx="0" cy="838200"/>
          </a:xfrm>
          <a:prstGeom prst="line">
            <a:avLst/>
          </a:prstGeom>
          <a:noFill/>
          <a:ln w="28575">
            <a:solidFill>
              <a:schemeClr val="tx1"/>
            </a:solidFill>
            <a:round/>
            <a:headEnd/>
            <a:tailEnd/>
          </a:ln>
          <a:effectLst/>
        </p:spPr>
        <p:txBody>
          <a:bodyPr wrap="none" anchor="ctr"/>
          <a:lstStyle/>
          <a:p>
            <a:endParaRPr lang="zh-TW"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404219-0C92-4787-AC9C-F5F2853271BB}" type="slidenum">
              <a:rPr lang="en-US" altLang="zh-TW"/>
              <a:pPr/>
              <a:t>105</a:t>
            </a:fld>
            <a:endParaRPr lang="en-US" altLang="zh-TW"/>
          </a:p>
        </p:txBody>
      </p:sp>
      <p:sp>
        <p:nvSpPr>
          <p:cNvPr id="17410" name="Rectangle 2"/>
          <p:cNvSpPr>
            <a:spLocks noGrp="1" noChangeArrowheads="1"/>
          </p:cNvSpPr>
          <p:nvPr>
            <p:ph type="title"/>
          </p:nvPr>
        </p:nvSpPr>
        <p:spPr/>
        <p:txBody>
          <a:bodyPr/>
          <a:lstStyle/>
          <a:p>
            <a:pPr algn="ctr"/>
            <a:r>
              <a:rPr lang="en-US" altLang="zh-TW">
                <a:ea typeface="新細明體" charset="-120"/>
              </a:rPr>
              <a:t>Implementation</a:t>
            </a:r>
          </a:p>
        </p:txBody>
      </p:sp>
      <p:sp>
        <p:nvSpPr>
          <p:cNvPr id="17411" name="Rectangle 3"/>
          <p:cNvSpPr>
            <a:spLocks noGrp="1" noChangeArrowheads="1"/>
          </p:cNvSpPr>
          <p:nvPr>
            <p:ph type="body" idx="1"/>
          </p:nvPr>
        </p:nvSpPr>
        <p:spPr/>
        <p:txBody>
          <a:bodyPr/>
          <a:lstStyle/>
          <a:p>
            <a:r>
              <a:rPr kumimoji="0" lang="en-US" altLang="zh-TW">
                <a:ea typeface="新細明體" charset="-120"/>
              </a:rPr>
              <a:t>Matching and evaluation algorithms were written using the KAL language interpreter provided by KAPPA-PC</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EFE5324-4C55-4B7E-AE8F-DED8BBA57536}" type="slidenum">
              <a:rPr lang="en-US" altLang="zh-TW"/>
              <a:pPr/>
              <a:t>106</a:t>
            </a:fld>
            <a:endParaRPr lang="en-US" altLang="zh-TW"/>
          </a:p>
        </p:txBody>
      </p:sp>
      <p:sp>
        <p:nvSpPr>
          <p:cNvPr id="18434" name="Rectangle 2"/>
          <p:cNvSpPr>
            <a:spLocks noGrp="1" noChangeArrowheads="1"/>
          </p:cNvSpPr>
          <p:nvPr>
            <p:ph type="title"/>
          </p:nvPr>
        </p:nvSpPr>
        <p:spPr>
          <a:xfrm>
            <a:off x="1143000" y="304800"/>
            <a:ext cx="7772400" cy="990600"/>
          </a:xfrm>
        </p:spPr>
        <p:txBody>
          <a:bodyPr/>
          <a:lstStyle/>
          <a:p>
            <a:pPr algn="ctr"/>
            <a:r>
              <a:rPr lang="en-US" altLang="zh-TW">
                <a:ea typeface="新細明體" charset="-120"/>
              </a:rPr>
              <a:t>Testing</a:t>
            </a:r>
            <a:r>
              <a:rPr kumimoji="0" lang="en-US" altLang="zh-TW" b="1">
                <a:solidFill>
                  <a:schemeClr val="tx1"/>
                </a:solidFill>
                <a:ea typeface="新細明體" charset="-120"/>
              </a:rPr>
              <a:t> </a:t>
            </a:r>
            <a:r>
              <a:rPr lang="en-US" altLang="zh-TW">
                <a:ea typeface="新細明體" charset="-120"/>
              </a:rPr>
              <a:t>and Evaluation</a:t>
            </a:r>
            <a:endParaRPr kumimoji="0" lang="en-US" altLang="zh-TW" b="1">
              <a:solidFill>
                <a:schemeClr val="tx1"/>
              </a:solidFill>
              <a:ea typeface="新細明體" charset="-120"/>
            </a:endParaRPr>
          </a:p>
        </p:txBody>
      </p:sp>
      <p:sp>
        <p:nvSpPr>
          <p:cNvPr id="18435" name="Rectangle 3"/>
          <p:cNvSpPr>
            <a:spLocks noGrp="1" noChangeArrowheads="1"/>
          </p:cNvSpPr>
          <p:nvPr>
            <p:ph type="body" idx="1"/>
          </p:nvPr>
        </p:nvSpPr>
        <p:spPr>
          <a:xfrm>
            <a:off x="1173163" y="1295400"/>
            <a:ext cx="7772400" cy="4800600"/>
          </a:xfrm>
        </p:spPr>
        <p:txBody>
          <a:bodyPr/>
          <a:lstStyle/>
          <a:p>
            <a:r>
              <a:rPr kumimoji="0" lang="en-US" altLang="zh-TW">
                <a:ea typeface="新細明體" charset="-120"/>
              </a:rPr>
              <a:t>Evaluated by 15 officers</a:t>
            </a:r>
          </a:p>
          <a:p>
            <a:r>
              <a:rPr kumimoji="0" lang="en-US" altLang="zh-TW">
                <a:ea typeface="新細明體" charset="-120"/>
              </a:rPr>
              <a:t>19 questions were asked, and also invite comments</a:t>
            </a:r>
          </a:p>
          <a:p>
            <a:r>
              <a:rPr kumimoji="0" lang="en-US" altLang="zh-TW">
                <a:ea typeface="新細明體" charset="-120"/>
              </a:rPr>
              <a:t>Results</a:t>
            </a:r>
          </a:p>
          <a:p>
            <a:pPr lvl="1"/>
            <a:r>
              <a:rPr kumimoji="0" lang="en-US" altLang="zh-TW">
                <a:ea typeface="新細明體" charset="-120"/>
              </a:rPr>
              <a:t>useful aid</a:t>
            </a:r>
          </a:p>
          <a:p>
            <a:pPr lvl="1"/>
            <a:r>
              <a:rPr kumimoji="0" lang="en-US" altLang="zh-TW">
                <a:ea typeface="新細明體" charset="-120"/>
              </a:rPr>
              <a:t>assist in understanding the scenario</a:t>
            </a:r>
          </a:p>
          <a:p>
            <a:pPr lvl="1"/>
            <a:r>
              <a:rPr kumimoji="0" lang="en-US" altLang="zh-TW">
                <a:ea typeface="新細明體" charset="-120"/>
              </a:rPr>
              <a:t>acceptability of ES increased with degree of computer literacy</a:t>
            </a:r>
          </a:p>
          <a:p>
            <a:pPr lvl="1"/>
            <a:r>
              <a:rPr kumimoji="0" lang="en-US" altLang="zh-TW">
                <a:ea typeface="新細明體" charset="-120"/>
              </a:rPr>
              <a:t>slight variation of experienced and inexperienced officers</a:t>
            </a:r>
          </a:p>
          <a:p>
            <a:endParaRPr kumimoji="0" lang="en-US" altLang="zh-TW">
              <a:ea typeface="新細明體" charset="-12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Grp="1" noChangeArrowheads="1"/>
          </p:cNvSpPr>
          <p:nvPr>
            <p:ph type="sldNum" sz="quarter" idx="4"/>
          </p:nvPr>
        </p:nvSpPr>
        <p:spPr/>
        <p:txBody>
          <a:bodyPr/>
          <a:lstStyle/>
          <a:p>
            <a:fld id="{D982BEB7-B3F8-4968-9426-D142091B032F}" type="slidenum">
              <a:rPr lang="zh-TW" altLang="en-US"/>
              <a:pPr/>
              <a:t>107</a:t>
            </a:fld>
            <a:endParaRPr lang="en-US" altLang="zh-TW"/>
          </a:p>
        </p:txBody>
      </p:sp>
      <p:sp>
        <p:nvSpPr>
          <p:cNvPr id="103428" name="Rectangle 4"/>
          <p:cNvSpPr>
            <a:spLocks noGrp="1" noChangeArrowheads="1"/>
          </p:cNvSpPr>
          <p:nvPr>
            <p:ph type="ctrTitle"/>
          </p:nvPr>
        </p:nvSpPr>
        <p:spPr>
          <a:xfrm>
            <a:off x="468313" y="981074"/>
            <a:ext cx="8229600" cy="3744069"/>
          </a:xfrm>
        </p:spPr>
        <p:txBody>
          <a:bodyPr/>
          <a:lstStyle/>
          <a:p>
            <a:r>
              <a:rPr lang="en-US" altLang="zh-TW" dirty="0"/>
              <a:t/>
            </a:r>
            <a:br>
              <a:rPr lang="en-US" altLang="zh-TW" dirty="0"/>
            </a:br>
            <a:r>
              <a:rPr lang="en-US" altLang="zh-TW" sz="4400" i="1" dirty="0" smtClean="0">
                <a:latin typeface="Times New Roman" pitchFamily="18" charset="0"/>
              </a:rPr>
              <a:t>EXAMPLES</a:t>
            </a:r>
            <a:br>
              <a:rPr lang="en-US" altLang="zh-TW" sz="4400" i="1" dirty="0" smtClean="0">
                <a:latin typeface="Times New Roman" pitchFamily="18" charset="0"/>
              </a:rPr>
            </a:br>
            <a:r>
              <a:rPr lang="en-US" altLang="zh-TW" sz="4400" i="1" dirty="0">
                <a:latin typeface="Times New Roman" pitchFamily="18" charset="0"/>
              </a:rPr>
              <a:t>3</a:t>
            </a:r>
            <a:r>
              <a:rPr lang="en-US" altLang="zh-TW" sz="4400" dirty="0" smtClean="0"/>
              <a:t/>
            </a:r>
            <a:br>
              <a:rPr lang="en-US" altLang="zh-TW" sz="4400" dirty="0" smtClean="0"/>
            </a:br>
            <a:endParaRPr lang="en-US" altLang="zh-TW" sz="4000" dirty="0"/>
          </a:p>
        </p:txBody>
      </p:sp>
    </p:spTree>
    <p:extLst>
      <p:ext uri="{BB962C8B-B14F-4D97-AF65-F5344CB8AC3E}">
        <p14:creationId xmlns:p14="http://schemas.microsoft.com/office/powerpoint/2010/main" val="234943485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Grp="1" noChangeArrowheads="1"/>
          </p:cNvSpPr>
          <p:nvPr>
            <p:ph type="sldNum" sz="quarter" idx="4"/>
          </p:nvPr>
        </p:nvSpPr>
        <p:spPr/>
        <p:txBody>
          <a:bodyPr/>
          <a:lstStyle/>
          <a:p>
            <a:fld id="{94ABFA01-2E52-4291-A19D-64449D48C183}" type="slidenum">
              <a:rPr lang="zh-TW" altLang="en-US"/>
              <a:pPr/>
              <a:t>108</a:t>
            </a:fld>
            <a:endParaRPr lang="en-US" altLang="zh-TW"/>
          </a:p>
        </p:txBody>
      </p:sp>
      <p:sp>
        <p:nvSpPr>
          <p:cNvPr id="282626" name="Rectangle 2"/>
          <p:cNvSpPr>
            <a:spLocks noGrp="1" noChangeArrowheads="1"/>
          </p:cNvSpPr>
          <p:nvPr>
            <p:ph type="ctrTitle"/>
          </p:nvPr>
        </p:nvSpPr>
        <p:spPr>
          <a:xfrm>
            <a:off x="971550" y="476250"/>
            <a:ext cx="7343775" cy="1416050"/>
          </a:xfrm>
        </p:spPr>
        <p:txBody>
          <a:bodyPr/>
          <a:lstStyle/>
          <a:p>
            <a:r>
              <a:rPr lang="en-US" altLang="zh-TW" sz="4400" dirty="0" smtClean="0"/>
              <a:t>Another example in China - Case-Based Reasoning</a:t>
            </a:r>
            <a:endParaRPr lang="en-US" altLang="zh-TW" sz="4400" dirty="0"/>
          </a:p>
        </p:txBody>
      </p:sp>
      <p:sp>
        <p:nvSpPr>
          <p:cNvPr id="282627" name="Rectangle 3"/>
          <p:cNvSpPr>
            <a:spLocks noGrp="1" noChangeArrowheads="1"/>
          </p:cNvSpPr>
          <p:nvPr>
            <p:ph type="subTitle" idx="1"/>
          </p:nvPr>
        </p:nvSpPr>
        <p:spPr>
          <a:xfrm>
            <a:off x="6300192" y="2276475"/>
            <a:ext cx="2592983" cy="2617788"/>
          </a:xfrm>
        </p:spPr>
        <p:txBody>
          <a:bodyPr/>
          <a:lstStyle/>
          <a:p>
            <a:r>
              <a:rPr lang="en-US" altLang="zh-TW" dirty="0"/>
              <a:t>Finding the rent of apartments in Shanghai</a:t>
            </a:r>
          </a:p>
        </p:txBody>
      </p:sp>
      <p:pic>
        <p:nvPicPr>
          <p:cNvPr id="282628" name="Picture 4" descr="shanghaitherapy-8"/>
          <p:cNvPicPr>
            <a:picLocks noChangeAspect="1" noChangeArrowheads="1"/>
          </p:cNvPicPr>
          <p:nvPr/>
        </p:nvPicPr>
        <p:blipFill>
          <a:blip r:embed="rId2" cstate="print"/>
          <a:srcRect/>
          <a:stretch>
            <a:fillRect/>
          </a:stretch>
        </p:blipFill>
        <p:spPr bwMode="auto">
          <a:xfrm>
            <a:off x="323850" y="2178050"/>
            <a:ext cx="5903913" cy="3948113"/>
          </a:xfrm>
          <a:prstGeom prst="rect">
            <a:avLst/>
          </a:prstGeom>
          <a:noFill/>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FC62AC76-FE10-4552-B71A-ED2D2DB51065}" type="slidenum">
              <a:rPr lang="zh-TW" altLang="en-US"/>
              <a:pPr/>
              <a:t>109</a:t>
            </a:fld>
            <a:endParaRPr lang="en-US" altLang="zh-TW"/>
          </a:p>
        </p:txBody>
      </p:sp>
      <p:sp>
        <p:nvSpPr>
          <p:cNvPr id="283650" name="Rectangle 2"/>
          <p:cNvSpPr>
            <a:spLocks noGrp="1" noChangeArrowheads="1"/>
          </p:cNvSpPr>
          <p:nvPr>
            <p:ph type="title"/>
          </p:nvPr>
        </p:nvSpPr>
        <p:spPr/>
        <p:txBody>
          <a:bodyPr/>
          <a:lstStyle/>
          <a:p>
            <a:r>
              <a:rPr lang="zh-TW" altLang="en-US" sz="4000"/>
              <a:t>請問上海浦東蓮花路有冇單位出租</a:t>
            </a:r>
            <a:r>
              <a:rPr lang="en-US" altLang="zh-TW" sz="4000"/>
              <a:t>? </a:t>
            </a:r>
            <a:r>
              <a:rPr lang="zh-TW" altLang="en-US" sz="4000"/>
              <a:t>租金多少</a:t>
            </a:r>
            <a:r>
              <a:rPr lang="en-US" altLang="zh-TW" sz="4000"/>
              <a:t>?</a:t>
            </a:r>
          </a:p>
        </p:txBody>
      </p:sp>
      <p:sp>
        <p:nvSpPr>
          <p:cNvPr id="283651" name="Rectangle 3"/>
          <p:cNvSpPr>
            <a:spLocks noGrp="1" noChangeArrowheads="1"/>
          </p:cNvSpPr>
          <p:nvPr>
            <p:ph type="body" sz="half" idx="1"/>
          </p:nvPr>
        </p:nvSpPr>
        <p:spPr>
          <a:xfrm>
            <a:off x="457200" y="1600200"/>
            <a:ext cx="4402138" cy="4530725"/>
          </a:xfrm>
        </p:spPr>
        <p:txBody>
          <a:bodyPr/>
          <a:lstStyle/>
          <a:p>
            <a:r>
              <a:rPr lang="en-US" altLang="zh-TW" sz="2500"/>
              <a:t>Searching the Web? </a:t>
            </a:r>
          </a:p>
          <a:p>
            <a:r>
              <a:rPr lang="en-US" altLang="zh-TW" sz="2500"/>
              <a:t>Ask the agents?</a:t>
            </a:r>
          </a:p>
          <a:p>
            <a:r>
              <a:rPr lang="en-US" altLang="zh-TW" sz="2500"/>
              <a:t>Browse through all records?</a:t>
            </a:r>
          </a:p>
          <a:p>
            <a:r>
              <a:rPr lang="en-US" altLang="zh-TW" sz="2500"/>
              <a:t>Fails (or time consuming)</a:t>
            </a:r>
          </a:p>
          <a:p>
            <a:pPr lvl="1"/>
            <a:r>
              <a:rPr lang="en-US" altLang="zh-TW" sz="2200"/>
              <a:t>Exact match</a:t>
            </a:r>
          </a:p>
          <a:p>
            <a:pPr lvl="1"/>
            <a:r>
              <a:rPr lang="en-US" altLang="zh-TW" sz="2200"/>
              <a:t>No records available on the web</a:t>
            </a:r>
          </a:p>
          <a:p>
            <a:pPr lvl="1"/>
            <a:r>
              <a:rPr lang="en-US" altLang="zh-TW" sz="2200"/>
              <a:t>No apartments are available</a:t>
            </a:r>
          </a:p>
          <a:p>
            <a:pPr lvl="1"/>
            <a:r>
              <a:rPr lang="en-US" altLang="zh-TW" sz="2200"/>
              <a:t>Search agent could not locate the information</a:t>
            </a:r>
          </a:p>
        </p:txBody>
      </p:sp>
      <p:pic>
        <p:nvPicPr>
          <p:cNvPr id="283652" name="Picture 4" descr="DSCN3256"/>
          <p:cNvPicPr>
            <a:picLocks noGrp="1" noChangeAspect="1" noChangeArrowheads="1"/>
          </p:cNvPicPr>
          <p:nvPr>
            <p:ph sz="quarter" idx="2"/>
          </p:nvPr>
        </p:nvPicPr>
        <p:blipFill>
          <a:blip r:embed="rId2" cstate="print"/>
          <a:srcRect/>
          <a:stretch>
            <a:fillRect/>
          </a:stretch>
        </p:blipFill>
        <p:spPr>
          <a:xfrm>
            <a:off x="4932363" y="1801813"/>
            <a:ext cx="2481262" cy="1911350"/>
          </a:xfrm>
          <a:noFill/>
          <a:ln/>
        </p:spPr>
      </p:pic>
      <p:pic>
        <p:nvPicPr>
          <p:cNvPr id="283653" name="Picture 5" descr="aptliving"/>
          <p:cNvPicPr>
            <a:picLocks noGrp="1" noChangeAspect="1" noChangeArrowheads="1"/>
          </p:cNvPicPr>
          <p:nvPr>
            <p:ph sz="quarter" idx="3"/>
          </p:nvPr>
        </p:nvPicPr>
        <p:blipFill>
          <a:blip r:embed="rId3" cstate="print"/>
          <a:srcRect/>
          <a:stretch>
            <a:fillRect/>
          </a:stretch>
        </p:blipFill>
        <p:spPr>
          <a:xfrm>
            <a:off x="6084888" y="3951288"/>
            <a:ext cx="2824162" cy="2119312"/>
          </a:xfrm>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Grp="1" noChangeArrowheads="1"/>
          </p:cNvSpPr>
          <p:nvPr>
            <p:ph type="sldNum" sz="quarter" idx="4"/>
          </p:nvPr>
        </p:nvSpPr>
        <p:spPr/>
        <p:txBody>
          <a:bodyPr/>
          <a:lstStyle/>
          <a:p>
            <a:fld id="{D982BEB7-B3F8-4968-9426-D142091B032F}" type="slidenum">
              <a:rPr lang="zh-TW" altLang="en-US"/>
              <a:pPr/>
              <a:t>11</a:t>
            </a:fld>
            <a:endParaRPr lang="en-US" altLang="zh-TW"/>
          </a:p>
        </p:txBody>
      </p:sp>
      <p:sp>
        <p:nvSpPr>
          <p:cNvPr id="103428" name="Rectangle 4"/>
          <p:cNvSpPr>
            <a:spLocks noGrp="1" noChangeArrowheads="1"/>
          </p:cNvSpPr>
          <p:nvPr>
            <p:ph type="ctrTitle"/>
          </p:nvPr>
        </p:nvSpPr>
        <p:spPr>
          <a:xfrm>
            <a:off x="468313" y="1700808"/>
            <a:ext cx="8229600" cy="3744069"/>
          </a:xfrm>
        </p:spPr>
        <p:txBody>
          <a:bodyPr/>
          <a:lstStyle/>
          <a:p>
            <a:r>
              <a:rPr lang="en-US" altLang="zh-TW" dirty="0"/>
              <a:t/>
            </a:r>
            <a:br>
              <a:rPr lang="en-US" altLang="zh-TW" dirty="0"/>
            </a:br>
            <a:r>
              <a:rPr lang="en-US" altLang="zh-TW" sz="6000" dirty="0">
                <a:solidFill>
                  <a:srgbClr val="FFFF00"/>
                </a:solidFill>
                <a:latin typeface="Times New Roman" pitchFamily="18" charset="0"/>
              </a:rPr>
              <a:t>CBR Life Cycle</a:t>
            </a:r>
            <a:r>
              <a:rPr lang="en-US" altLang="zh-TW" sz="4400" dirty="0" smtClean="0">
                <a:latin typeface="Times New Roman" pitchFamily="18" charset="0"/>
              </a:rPr>
              <a:t>:</a:t>
            </a:r>
            <a:br>
              <a:rPr lang="en-US" altLang="zh-TW" sz="4400" dirty="0" smtClean="0">
                <a:latin typeface="Times New Roman" pitchFamily="18" charset="0"/>
              </a:rPr>
            </a:br>
            <a:r>
              <a:rPr lang="en-US" altLang="zh-TW" sz="4400" dirty="0">
                <a:latin typeface="Times New Roman" pitchFamily="18" charset="0"/>
              </a:rPr>
              <a:t/>
            </a:r>
            <a:br>
              <a:rPr lang="en-US" altLang="zh-TW" sz="4400" dirty="0">
                <a:latin typeface="Times New Roman" pitchFamily="18" charset="0"/>
              </a:rPr>
            </a:br>
            <a:r>
              <a:rPr lang="en-US" altLang="zh-TW" sz="2800" i="1" u="sng" dirty="0" smtClean="0">
                <a:solidFill>
                  <a:srgbClr val="FFC000"/>
                </a:solidFill>
                <a:latin typeface="Times New Roman" pitchFamily="18" charset="0"/>
              </a:rPr>
              <a:t>Representation &amp; Indexing</a:t>
            </a:r>
            <a:r>
              <a:rPr lang="en-US" altLang="zh-TW" sz="2800" dirty="0">
                <a:latin typeface="Times New Roman" pitchFamily="18" charset="0"/>
              </a:rPr>
              <a:t/>
            </a:r>
            <a:br>
              <a:rPr lang="en-US" altLang="zh-TW" sz="2800" dirty="0">
                <a:latin typeface="Times New Roman" pitchFamily="18" charset="0"/>
              </a:rPr>
            </a:br>
            <a:r>
              <a:rPr lang="en-US" altLang="zh-TW" sz="2800" dirty="0" smtClean="0">
                <a:latin typeface="Times New Roman" pitchFamily="18" charset="0"/>
              </a:rPr>
              <a:t>Case Retrieval</a:t>
            </a:r>
            <a:r>
              <a:rPr lang="en-US" altLang="zh-TW" sz="2800" dirty="0">
                <a:latin typeface="Times New Roman" pitchFamily="18" charset="0"/>
              </a:rPr>
              <a:t/>
            </a:r>
            <a:br>
              <a:rPr lang="en-US" altLang="zh-TW" sz="2800" dirty="0">
                <a:latin typeface="Times New Roman" pitchFamily="18" charset="0"/>
              </a:rPr>
            </a:br>
            <a:r>
              <a:rPr lang="en-US" altLang="zh-TW" sz="2800" dirty="0">
                <a:latin typeface="Times New Roman" pitchFamily="18" charset="0"/>
              </a:rPr>
              <a:t>Adaptation</a:t>
            </a:r>
            <a:br>
              <a:rPr lang="en-US" altLang="zh-TW" sz="2800" dirty="0">
                <a:latin typeface="Times New Roman" pitchFamily="18" charset="0"/>
              </a:rPr>
            </a:br>
            <a:r>
              <a:rPr lang="en-US" altLang="zh-TW" sz="2800" dirty="0">
                <a:latin typeface="Times New Roman" pitchFamily="18" charset="0"/>
              </a:rPr>
              <a:t>Case-base Maintenance</a:t>
            </a:r>
            <a:r>
              <a:rPr lang="en-US" altLang="zh-TW" sz="4400" dirty="0">
                <a:latin typeface="Times New Roman" pitchFamily="18" charset="0"/>
              </a:rPr>
              <a:t/>
            </a:r>
            <a:br>
              <a:rPr lang="en-US" altLang="zh-TW" sz="4400" dirty="0">
                <a:latin typeface="Times New Roman" pitchFamily="18" charset="0"/>
              </a:rPr>
            </a:br>
            <a:r>
              <a:rPr lang="en-US" altLang="zh-TW" sz="4400" dirty="0" smtClean="0"/>
              <a:t/>
            </a:r>
            <a:br>
              <a:rPr lang="en-US" altLang="zh-TW" sz="4400" dirty="0" smtClean="0"/>
            </a:br>
            <a:endParaRPr lang="en-US" altLang="zh-TW" sz="2800" dirty="0"/>
          </a:p>
        </p:txBody>
      </p:sp>
    </p:spTree>
    <p:extLst>
      <p:ext uri="{BB962C8B-B14F-4D97-AF65-F5344CB8AC3E}">
        <p14:creationId xmlns:p14="http://schemas.microsoft.com/office/powerpoint/2010/main" val="94733015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0CDB36F-E320-4641-ABED-299CF29FE087}" type="slidenum">
              <a:rPr lang="zh-TW" altLang="en-US"/>
              <a:pPr/>
              <a:t>110</a:t>
            </a:fld>
            <a:endParaRPr lang="en-US" altLang="zh-TW"/>
          </a:p>
        </p:txBody>
      </p:sp>
      <p:sp>
        <p:nvSpPr>
          <p:cNvPr id="284674" name="Rectangle 2"/>
          <p:cNvSpPr>
            <a:spLocks noGrp="1" noChangeArrowheads="1"/>
          </p:cNvSpPr>
          <p:nvPr>
            <p:ph type="title"/>
          </p:nvPr>
        </p:nvSpPr>
        <p:spPr>
          <a:xfrm>
            <a:off x="323850" y="115888"/>
            <a:ext cx="7488238" cy="1295400"/>
          </a:xfrm>
        </p:spPr>
        <p:txBody>
          <a:bodyPr/>
          <a:lstStyle/>
          <a:p>
            <a:r>
              <a:rPr lang="en-US" altLang="zh-TW" sz="3600"/>
              <a:t>Why Case-based Reasoning (CBR)</a:t>
            </a:r>
          </a:p>
        </p:txBody>
      </p:sp>
      <p:sp>
        <p:nvSpPr>
          <p:cNvPr id="284675" name="Rectangle 3"/>
          <p:cNvSpPr>
            <a:spLocks noGrp="1" noChangeArrowheads="1"/>
          </p:cNvSpPr>
          <p:nvPr>
            <p:ph type="body" idx="1"/>
          </p:nvPr>
        </p:nvSpPr>
        <p:spPr/>
        <p:txBody>
          <a:bodyPr/>
          <a:lstStyle/>
          <a:p>
            <a:pPr>
              <a:lnSpc>
                <a:spcPct val="90000"/>
              </a:lnSpc>
            </a:pPr>
            <a:r>
              <a:rPr lang="en-US" altLang="zh-TW" sz="2400"/>
              <a:t>Based on degree of similarity</a:t>
            </a:r>
          </a:p>
          <a:p>
            <a:pPr>
              <a:lnSpc>
                <a:spcPct val="90000"/>
              </a:lnSpc>
            </a:pPr>
            <a:r>
              <a:rPr lang="en-US" altLang="zh-TW" sz="2400"/>
              <a:t>No exact match is required -&gt; perform adaptation</a:t>
            </a:r>
          </a:p>
          <a:p>
            <a:pPr>
              <a:lnSpc>
                <a:spcPct val="90000"/>
              </a:lnSpc>
            </a:pPr>
            <a:r>
              <a:rPr lang="en-US" altLang="zh-TW" sz="2400"/>
              <a:t>CBR cycle</a:t>
            </a:r>
          </a:p>
          <a:p>
            <a:pPr lvl="1">
              <a:lnSpc>
                <a:spcPct val="90000"/>
              </a:lnSpc>
            </a:pPr>
            <a:r>
              <a:rPr lang="en-US" altLang="zh-TW" sz="2000">
                <a:solidFill>
                  <a:srgbClr val="FF3300"/>
                </a:solidFill>
              </a:rPr>
              <a:t>Case Representation</a:t>
            </a:r>
            <a:r>
              <a:rPr lang="en-US" altLang="zh-TW" sz="2000"/>
              <a:t> (what features are used to represent a case?)</a:t>
            </a:r>
          </a:p>
          <a:p>
            <a:pPr lvl="1">
              <a:lnSpc>
                <a:spcPct val="90000"/>
              </a:lnSpc>
            </a:pPr>
            <a:r>
              <a:rPr lang="en-US" altLang="zh-TW" sz="2000">
                <a:solidFill>
                  <a:srgbClr val="FF3300"/>
                </a:solidFill>
              </a:rPr>
              <a:t>Case Indexing</a:t>
            </a:r>
            <a:r>
              <a:rPr lang="en-US" altLang="zh-TW" sz="2000"/>
              <a:t> (how cases are organized in computers?)</a:t>
            </a:r>
          </a:p>
          <a:p>
            <a:pPr lvl="1">
              <a:lnSpc>
                <a:spcPct val="90000"/>
              </a:lnSpc>
            </a:pPr>
            <a:r>
              <a:rPr lang="en-US" altLang="zh-TW" sz="2000">
                <a:solidFill>
                  <a:srgbClr val="FF3300"/>
                </a:solidFill>
              </a:rPr>
              <a:t>Case Similarity assessment</a:t>
            </a:r>
            <a:r>
              <a:rPr lang="en-US" altLang="zh-TW" sz="2000"/>
              <a:t> (how to compare cases?)</a:t>
            </a:r>
          </a:p>
          <a:p>
            <a:pPr lvl="1">
              <a:lnSpc>
                <a:spcPct val="90000"/>
              </a:lnSpc>
            </a:pPr>
            <a:r>
              <a:rPr lang="en-US" altLang="zh-TW" sz="2000">
                <a:solidFill>
                  <a:srgbClr val="FF3300"/>
                </a:solidFill>
              </a:rPr>
              <a:t>Case Adaptation</a:t>
            </a:r>
            <a:r>
              <a:rPr lang="en-US" altLang="zh-TW" sz="2000"/>
              <a:t> (how to adapt the old solution to suit the new problem?)</a:t>
            </a:r>
          </a:p>
          <a:p>
            <a:pPr lvl="1">
              <a:lnSpc>
                <a:spcPct val="90000"/>
              </a:lnSpc>
            </a:pPr>
            <a:r>
              <a:rPr lang="en-US" altLang="zh-TW" sz="2000">
                <a:solidFill>
                  <a:srgbClr val="FF3300"/>
                </a:solidFill>
              </a:rPr>
              <a:t>Case-Base Maintenance</a:t>
            </a:r>
            <a:r>
              <a:rPr lang="en-US" altLang="zh-TW" sz="2000"/>
              <a:t> (how to update and maintain the CBR system?)</a:t>
            </a:r>
          </a:p>
          <a:p>
            <a:pPr lvl="1">
              <a:lnSpc>
                <a:spcPct val="90000"/>
              </a:lnSpc>
            </a:pPr>
            <a:endParaRPr lang="en-US" altLang="zh-TW" sz="2000"/>
          </a:p>
          <a:p>
            <a:pPr>
              <a:lnSpc>
                <a:spcPct val="90000"/>
              </a:lnSpc>
            </a:pPr>
            <a:endParaRPr lang="en-US" altLang="zh-TW" sz="240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36289CD-3CAF-47AD-ACFB-E0241DB7819A}" type="slidenum">
              <a:rPr lang="zh-TW" altLang="en-US"/>
              <a:pPr/>
              <a:t>111</a:t>
            </a:fld>
            <a:endParaRPr lang="en-US" altLang="zh-TW"/>
          </a:p>
        </p:txBody>
      </p:sp>
      <p:sp>
        <p:nvSpPr>
          <p:cNvPr id="285698" name="Rectangle 2"/>
          <p:cNvSpPr>
            <a:spLocks noGrp="1" noChangeArrowheads="1"/>
          </p:cNvSpPr>
          <p:nvPr>
            <p:ph type="title"/>
          </p:nvPr>
        </p:nvSpPr>
        <p:spPr>
          <a:xfrm>
            <a:off x="323850" y="115888"/>
            <a:ext cx="7543800" cy="581025"/>
          </a:xfrm>
        </p:spPr>
        <p:txBody>
          <a:bodyPr/>
          <a:lstStyle/>
          <a:p>
            <a:r>
              <a:rPr lang="en-US" altLang="zh-TW" sz="4000"/>
              <a:t>Collect cases</a:t>
            </a:r>
          </a:p>
        </p:txBody>
      </p:sp>
      <p:graphicFrame>
        <p:nvGraphicFramePr>
          <p:cNvPr id="285699" name="Object 3"/>
          <p:cNvGraphicFramePr>
            <a:graphicFrameLocks noGrp="1" noChangeAspect="1"/>
          </p:cNvGraphicFramePr>
          <p:nvPr>
            <p:ph idx="1"/>
          </p:nvPr>
        </p:nvGraphicFramePr>
        <p:xfrm>
          <a:off x="250825" y="793750"/>
          <a:ext cx="8785225" cy="5803900"/>
        </p:xfrm>
        <a:graphic>
          <a:graphicData uri="http://schemas.openxmlformats.org/presentationml/2006/ole">
            <mc:AlternateContent xmlns:mc="http://schemas.openxmlformats.org/markup-compatibility/2006">
              <mc:Choice xmlns:v="urn:schemas-microsoft-com:vml" Requires="v">
                <p:oleObj spid="_x0000_s285723" name="CorelPhotoPaint.Image.10" r:id="rId3" imgW="6430748" imgH="6906197" progId="">
                  <p:embed/>
                </p:oleObj>
              </mc:Choice>
              <mc:Fallback>
                <p:oleObj name="CorelPhotoPaint.Image.10" r:id="rId3" imgW="6430748" imgH="6906197"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793750"/>
                        <a:ext cx="8785225" cy="580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6E502DE-382D-4E89-B32A-F81D739DE7EF}" type="slidenum">
              <a:rPr lang="zh-TW" altLang="en-US"/>
              <a:pPr/>
              <a:t>112</a:t>
            </a:fld>
            <a:endParaRPr lang="en-US" altLang="zh-TW"/>
          </a:p>
        </p:txBody>
      </p:sp>
      <p:sp>
        <p:nvSpPr>
          <p:cNvPr id="286722" name="Rectangle 2"/>
          <p:cNvSpPr>
            <a:spLocks noGrp="1" noChangeArrowheads="1"/>
          </p:cNvSpPr>
          <p:nvPr>
            <p:ph type="title"/>
          </p:nvPr>
        </p:nvSpPr>
        <p:spPr>
          <a:xfrm>
            <a:off x="179388" y="188913"/>
            <a:ext cx="7821612" cy="652462"/>
          </a:xfrm>
        </p:spPr>
        <p:txBody>
          <a:bodyPr/>
          <a:lstStyle/>
          <a:p>
            <a:r>
              <a:rPr lang="en-US" altLang="zh-TW" sz="4000"/>
              <a:t>Collect cases (different sources)</a:t>
            </a:r>
          </a:p>
        </p:txBody>
      </p:sp>
      <p:graphicFrame>
        <p:nvGraphicFramePr>
          <p:cNvPr id="286723" name="Object 3"/>
          <p:cNvGraphicFramePr>
            <a:graphicFrameLocks noGrp="1" noChangeAspect="1"/>
          </p:cNvGraphicFramePr>
          <p:nvPr>
            <p:ph idx="1"/>
          </p:nvPr>
        </p:nvGraphicFramePr>
        <p:xfrm>
          <a:off x="250825" y="908050"/>
          <a:ext cx="8713788" cy="5761038"/>
        </p:xfrm>
        <a:graphic>
          <a:graphicData uri="http://schemas.openxmlformats.org/presentationml/2006/ole">
            <mc:AlternateContent xmlns:mc="http://schemas.openxmlformats.org/markup-compatibility/2006">
              <mc:Choice xmlns:v="urn:schemas-microsoft-com:vml" Requires="v">
                <p:oleObj spid="_x0000_s286747" name="CorelPhotoPaint.Image.10" r:id="rId3" imgW="6272265" imgH="4980020" progId="">
                  <p:embed/>
                </p:oleObj>
              </mc:Choice>
              <mc:Fallback>
                <p:oleObj name="CorelPhotoPaint.Image.10" r:id="rId3" imgW="6272265" imgH="498002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908050"/>
                        <a:ext cx="8713788" cy="5761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85E47C8D-F4C1-4C8A-99EB-F6B9F1FF8846}" type="slidenum">
              <a:rPr lang="zh-TW" altLang="en-US"/>
              <a:pPr/>
              <a:t>113</a:t>
            </a:fld>
            <a:endParaRPr lang="en-US" altLang="zh-TW"/>
          </a:p>
        </p:txBody>
      </p:sp>
      <p:graphicFrame>
        <p:nvGraphicFramePr>
          <p:cNvPr id="287747" name="Object 3"/>
          <p:cNvGraphicFramePr>
            <a:graphicFrameLocks noGrp="1" noChangeAspect="1"/>
          </p:cNvGraphicFramePr>
          <p:nvPr>
            <p:ph idx="1"/>
          </p:nvPr>
        </p:nvGraphicFramePr>
        <p:xfrm>
          <a:off x="395288" y="2276475"/>
          <a:ext cx="7200900" cy="2663825"/>
        </p:xfrm>
        <a:graphic>
          <a:graphicData uri="http://schemas.openxmlformats.org/presentationml/2006/ole">
            <mc:AlternateContent xmlns:mc="http://schemas.openxmlformats.org/markup-compatibility/2006">
              <mc:Choice xmlns:v="urn:schemas-microsoft-com:vml" Requires="v">
                <p:oleObj spid="_x0000_s287771" name="Document" r:id="rId3" imgW="5518777" imgH="3476585" progId="Word.Document.8">
                  <p:embed/>
                </p:oleObj>
              </mc:Choice>
              <mc:Fallback>
                <p:oleObj name="Document" r:id="rId3" imgW="5518777" imgH="3476585" progId="Word.Document.8">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276475"/>
                        <a:ext cx="7200900" cy="2663825"/>
                      </a:xfrm>
                      <a:prstGeom prst="rect">
                        <a:avLst/>
                      </a:prstGeom>
                      <a:solidFill>
                        <a:schemeClr val="tx2"/>
                      </a:solidFill>
                    </p:spPr>
                  </p:pic>
                </p:oleObj>
              </mc:Fallback>
            </mc:AlternateContent>
          </a:graphicData>
        </a:graphic>
      </p:graphicFrame>
      <p:sp>
        <p:nvSpPr>
          <p:cNvPr id="287746" name="Rectangle 2"/>
          <p:cNvSpPr>
            <a:spLocks noGrp="1" noChangeArrowheads="1"/>
          </p:cNvSpPr>
          <p:nvPr>
            <p:ph type="title"/>
          </p:nvPr>
        </p:nvSpPr>
        <p:spPr/>
        <p:txBody>
          <a:bodyPr/>
          <a:lstStyle/>
          <a:p>
            <a:r>
              <a:rPr lang="en-US" altLang="zh-TW"/>
              <a:t>Case Representation</a:t>
            </a:r>
          </a:p>
        </p:txBody>
      </p:sp>
      <p:sp>
        <p:nvSpPr>
          <p:cNvPr id="287748" name="Line 4"/>
          <p:cNvSpPr>
            <a:spLocks noChangeShapeType="1"/>
          </p:cNvSpPr>
          <p:nvPr/>
        </p:nvSpPr>
        <p:spPr bwMode="auto">
          <a:xfrm flipH="1">
            <a:off x="6156325" y="2205038"/>
            <a:ext cx="720725" cy="1008062"/>
          </a:xfrm>
          <a:prstGeom prst="line">
            <a:avLst/>
          </a:prstGeom>
          <a:noFill/>
          <a:ln w="9525">
            <a:solidFill>
              <a:srgbClr val="800000"/>
            </a:solidFill>
            <a:round/>
            <a:headEnd/>
            <a:tailEnd type="triangle" w="med" len="med"/>
          </a:ln>
          <a:effectLst/>
        </p:spPr>
        <p:txBody>
          <a:bodyPr/>
          <a:lstStyle/>
          <a:p>
            <a:endParaRPr lang="zh-TW" altLang="en-US"/>
          </a:p>
        </p:txBody>
      </p:sp>
      <p:sp>
        <p:nvSpPr>
          <p:cNvPr id="287750" name="Line 6"/>
          <p:cNvSpPr>
            <a:spLocks noChangeShapeType="1"/>
          </p:cNvSpPr>
          <p:nvPr/>
        </p:nvSpPr>
        <p:spPr bwMode="auto">
          <a:xfrm flipH="1">
            <a:off x="6156325" y="3213100"/>
            <a:ext cx="647700" cy="431800"/>
          </a:xfrm>
          <a:prstGeom prst="line">
            <a:avLst/>
          </a:prstGeom>
          <a:noFill/>
          <a:ln w="9525">
            <a:solidFill>
              <a:srgbClr val="800000"/>
            </a:solidFill>
            <a:round/>
            <a:headEnd/>
            <a:tailEnd type="triangle" w="med" len="med"/>
          </a:ln>
          <a:effectLst/>
        </p:spPr>
        <p:txBody>
          <a:bodyPr/>
          <a:lstStyle/>
          <a:p>
            <a:endParaRPr lang="zh-TW" altLang="en-US"/>
          </a:p>
        </p:txBody>
      </p:sp>
      <p:sp>
        <p:nvSpPr>
          <p:cNvPr id="287752" name="Line 8"/>
          <p:cNvSpPr>
            <a:spLocks noChangeShapeType="1"/>
          </p:cNvSpPr>
          <p:nvPr/>
        </p:nvSpPr>
        <p:spPr bwMode="auto">
          <a:xfrm flipH="1" flipV="1">
            <a:off x="6156325" y="3932238"/>
            <a:ext cx="647700" cy="144462"/>
          </a:xfrm>
          <a:prstGeom prst="line">
            <a:avLst/>
          </a:prstGeom>
          <a:noFill/>
          <a:ln w="9525">
            <a:solidFill>
              <a:srgbClr val="800000"/>
            </a:solidFill>
            <a:round/>
            <a:headEnd/>
            <a:tailEnd type="triangle" w="med" len="med"/>
          </a:ln>
          <a:effectLst/>
        </p:spPr>
        <p:txBody>
          <a:bodyPr/>
          <a:lstStyle/>
          <a:p>
            <a:endParaRPr lang="zh-TW" altLang="en-US"/>
          </a:p>
        </p:txBody>
      </p:sp>
      <p:sp>
        <p:nvSpPr>
          <p:cNvPr id="287754" name="Line 10"/>
          <p:cNvSpPr>
            <a:spLocks noChangeShapeType="1"/>
          </p:cNvSpPr>
          <p:nvPr/>
        </p:nvSpPr>
        <p:spPr bwMode="auto">
          <a:xfrm flipH="1" flipV="1">
            <a:off x="6227763" y="4581525"/>
            <a:ext cx="720725" cy="287338"/>
          </a:xfrm>
          <a:prstGeom prst="line">
            <a:avLst/>
          </a:prstGeom>
          <a:noFill/>
          <a:ln w="9525">
            <a:solidFill>
              <a:srgbClr val="800000"/>
            </a:solidFill>
            <a:round/>
            <a:headEnd/>
            <a:tailEnd type="triangle" w="med" len="med"/>
          </a:ln>
          <a:effectLst/>
        </p:spPr>
        <p:txBody>
          <a:bodyPr/>
          <a:lstStyle/>
          <a:p>
            <a:endParaRPr lang="zh-TW" altLang="en-US"/>
          </a:p>
        </p:txBody>
      </p:sp>
      <p:sp>
        <p:nvSpPr>
          <p:cNvPr id="287756" name="Line 12"/>
          <p:cNvSpPr>
            <a:spLocks noChangeShapeType="1"/>
          </p:cNvSpPr>
          <p:nvPr/>
        </p:nvSpPr>
        <p:spPr bwMode="auto">
          <a:xfrm flipH="1">
            <a:off x="6156325" y="2781300"/>
            <a:ext cx="720725" cy="647700"/>
          </a:xfrm>
          <a:prstGeom prst="line">
            <a:avLst/>
          </a:prstGeom>
          <a:noFill/>
          <a:ln w="9525">
            <a:solidFill>
              <a:srgbClr val="800000"/>
            </a:solidFill>
            <a:round/>
            <a:headEnd/>
            <a:tailEnd type="triangle" w="med" len="med"/>
          </a:ln>
          <a:effectLst/>
        </p:spPr>
        <p:txBody>
          <a:bodyPr/>
          <a:lstStyle/>
          <a:p>
            <a:endParaRPr lang="zh-TW" altLang="en-US"/>
          </a:p>
        </p:txBody>
      </p:sp>
      <p:sp>
        <p:nvSpPr>
          <p:cNvPr id="287758" name="Text Box 14"/>
          <p:cNvSpPr txBox="1">
            <a:spLocks noChangeArrowheads="1"/>
          </p:cNvSpPr>
          <p:nvPr/>
        </p:nvSpPr>
        <p:spPr bwMode="auto">
          <a:xfrm>
            <a:off x="1619250" y="4941888"/>
            <a:ext cx="4146550" cy="366712"/>
          </a:xfrm>
          <a:prstGeom prst="rect">
            <a:avLst/>
          </a:prstGeom>
          <a:noFill/>
          <a:ln w="9525">
            <a:noFill/>
            <a:miter lim="800000"/>
            <a:headEnd/>
            <a:tailEnd/>
          </a:ln>
          <a:effectLst/>
        </p:spPr>
        <p:txBody>
          <a:bodyPr wrap="none">
            <a:spAutoFit/>
          </a:bodyPr>
          <a:lstStyle/>
          <a:p>
            <a:r>
              <a:rPr lang="en-US" altLang="zh-TW">
                <a:solidFill>
                  <a:srgbClr val="FF3300"/>
                </a:solidFill>
              </a:rPr>
              <a:t>Features Selection and Representation</a:t>
            </a:r>
          </a:p>
        </p:txBody>
      </p:sp>
      <p:grpSp>
        <p:nvGrpSpPr>
          <p:cNvPr id="287759" name="Group 15"/>
          <p:cNvGrpSpPr>
            <a:grpSpLocks/>
          </p:cNvGrpSpPr>
          <p:nvPr/>
        </p:nvGrpSpPr>
        <p:grpSpPr bwMode="auto">
          <a:xfrm>
            <a:off x="6856413" y="1700213"/>
            <a:ext cx="1970087" cy="3340100"/>
            <a:chOff x="4319" y="1071"/>
            <a:chExt cx="1241" cy="2104"/>
          </a:xfrm>
        </p:grpSpPr>
        <p:sp>
          <p:nvSpPr>
            <p:cNvPr id="287749" name="Text Box 5"/>
            <p:cNvSpPr txBox="1">
              <a:spLocks noChangeArrowheads="1"/>
            </p:cNvSpPr>
            <p:nvPr/>
          </p:nvSpPr>
          <p:spPr bwMode="auto">
            <a:xfrm>
              <a:off x="4332" y="1071"/>
              <a:ext cx="1228" cy="404"/>
            </a:xfrm>
            <a:prstGeom prst="rect">
              <a:avLst/>
            </a:prstGeom>
            <a:noFill/>
            <a:ln w="9525">
              <a:noFill/>
              <a:miter lim="800000"/>
              <a:headEnd/>
              <a:tailEnd/>
            </a:ln>
            <a:effectLst/>
          </p:spPr>
          <p:txBody>
            <a:bodyPr wrap="none">
              <a:spAutoFit/>
            </a:bodyPr>
            <a:lstStyle/>
            <a:p>
              <a:r>
                <a:rPr lang="en-US" altLang="zh-TW">
                  <a:solidFill>
                    <a:srgbClr val="FFCC00"/>
                  </a:solidFill>
                </a:rPr>
                <a:t>Minghang District</a:t>
              </a:r>
            </a:p>
            <a:p>
              <a:r>
                <a:rPr lang="zh-TW" altLang="en-US" b="1">
                  <a:solidFill>
                    <a:srgbClr val="FFCC00"/>
                  </a:solidFill>
                </a:rPr>
                <a:t>閔行區</a:t>
              </a:r>
            </a:p>
          </p:txBody>
        </p:sp>
        <p:sp>
          <p:nvSpPr>
            <p:cNvPr id="287751" name="Text Box 7"/>
            <p:cNvSpPr txBox="1">
              <a:spLocks noChangeArrowheads="1"/>
            </p:cNvSpPr>
            <p:nvPr/>
          </p:nvSpPr>
          <p:spPr bwMode="auto">
            <a:xfrm>
              <a:off x="4319" y="1855"/>
              <a:ext cx="1101" cy="577"/>
            </a:xfrm>
            <a:prstGeom prst="rect">
              <a:avLst/>
            </a:prstGeom>
            <a:noFill/>
            <a:ln w="9525">
              <a:noFill/>
              <a:miter lim="800000"/>
              <a:headEnd/>
              <a:tailEnd/>
            </a:ln>
            <a:effectLst/>
          </p:spPr>
          <p:txBody>
            <a:bodyPr>
              <a:spAutoFit/>
            </a:bodyPr>
            <a:lstStyle/>
            <a:p>
              <a:r>
                <a:rPr lang="en-US" altLang="zh-TW">
                  <a:solidFill>
                    <a:srgbClr val="FFCC00"/>
                  </a:solidFill>
                </a:rPr>
                <a:t>One bedroom and one sitting room</a:t>
              </a:r>
            </a:p>
          </p:txBody>
        </p:sp>
        <p:sp>
          <p:nvSpPr>
            <p:cNvPr id="287753" name="Text Box 9"/>
            <p:cNvSpPr txBox="1">
              <a:spLocks noChangeArrowheads="1"/>
            </p:cNvSpPr>
            <p:nvPr/>
          </p:nvSpPr>
          <p:spPr bwMode="auto">
            <a:xfrm>
              <a:off x="4319" y="2445"/>
              <a:ext cx="1237" cy="404"/>
            </a:xfrm>
            <a:prstGeom prst="rect">
              <a:avLst/>
            </a:prstGeom>
            <a:noFill/>
            <a:ln w="9525">
              <a:noFill/>
              <a:miter lim="800000"/>
              <a:headEnd/>
              <a:tailEnd/>
            </a:ln>
            <a:effectLst/>
          </p:spPr>
          <p:txBody>
            <a:bodyPr>
              <a:spAutoFit/>
            </a:bodyPr>
            <a:lstStyle/>
            <a:p>
              <a:r>
                <a:rPr lang="en-US" altLang="zh-TW">
                  <a:solidFill>
                    <a:srgbClr val="FFCC00"/>
                  </a:solidFill>
                </a:rPr>
                <a:t>Information from Landlord</a:t>
              </a:r>
            </a:p>
          </p:txBody>
        </p:sp>
        <p:sp>
          <p:nvSpPr>
            <p:cNvPr id="287755" name="Text Box 11"/>
            <p:cNvSpPr txBox="1">
              <a:spLocks noChangeArrowheads="1"/>
            </p:cNvSpPr>
            <p:nvPr/>
          </p:nvSpPr>
          <p:spPr bwMode="auto">
            <a:xfrm>
              <a:off x="4364" y="2944"/>
              <a:ext cx="420" cy="231"/>
            </a:xfrm>
            <a:prstGeom prst="rect">
              <a:avLst/>
            </a:prstGeom>
            <a:noFill/>
            <a:ln w="9525">
              <a:noFill/>
              <a:miter lim="800000"/>
              <a:headEnd/>
              <a:tailEnd/>
            </a:ln>
            <a:effectLst/>
          </p:spPr>
          <p:txBody>
            <a:bodyPr wrap="none">
              <a:spAutoFit/>
            </a:bodyPr>
            <a:lstStyle/>
            <a:p>
              <a:r>
                <a:rPr lang="en-US" altLang="zh-TW">
                  <a:solidFill>
                    <a:srgbClr val="FFCC00"/>
                  </a:solidFill>
                </a:rPr>
                <a:t>Rent</a:t>
              </a:r>
            </a:p>
          </p:txBody>
        </p:sp>
        <p:sp>
          <p:nvSpPr>
            <p:cNvPr id="287757" name="Text Box 13"/>
            <p:cNvSpPr txBox="1">
              <a:spLocks noChangeArrowheads="1"/>
            </p:cNvSpPr>
            <p:nvPr/>
          </p:nvSpPr>
          <p:spPr bwMode="auto">
            <a:xfrm>
              <a:off x="4319" y="1585"/>
              <a:ext cx="548" cy="231"/>
            </a:xfrm>
            <a:prstGeom prst="rect">
              <a:avLst/>
            </a:prstGeom>
            <a:noFill/>
            <a:ln w="9525">
              <a:noFill/>
              <a:miter lim="800000"/>
              <a:headEnd/>
              <a:tailEnd/>
            </a:ln>
            <a:effectLst/>
          </p:spPr>
          <p:txBody>
            <a:bodyPr wrap="none">
              <a:spAutoFit/>
            </a:bodyPr>
            <a:lstStyle/>
            <a:p>
              <a:r>
                <a:rPr lang="zh-TW" altLang="en-US" b="1">
                  <a:solidFill>
                    <a:srgbClr val="FFCC00"/>
                  </a:solidFill>
                </a:rPr>
                <a:t>蓮花路</a:t>
              </a:r>
            </a:p>
          </p:txBody>
        </p:sp>
      </p:gr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F82F6EF-B1EF-4094-B4A2-1BD1A68C005C}" type="slidenum">
              <a:rPr lang="zh-TW" altLang="en-US"/>
              <a:pPr/>
              <a:t>114</a:t>
            </a:fld>
            <a:endParaRPr lang="en-US" altLang="zh-TW"/>
          </a:p>
        </p:txBody>
      </p:sp>
      <p:sp>
        <p:nvSpPr>
          <p:cNvPr id="288770" name="Rectangle 2"/>
          <p:cNvSpPr>
            <a:spLocks noGrp="1" noChangeArrowheads="1"/>
          </p:cNvSpPr>
          <p:nvPr>
            <p:ph type="title"/>
          </p:nvPr>
        </p:nvSpPr>
        <p:spPr/>
        <p:txBody>
          <a:bodyPr/>
          <a:lstStyle/>
          <a:p>
            <a:r>
              <a:rPr lang="en-US" altLang="zh-TW"/>
              <a:t>Construction of Case-Base</a:t>
            </a:r>
          </a:p>
        </p:txBody>
      </p:sp>
      <p:graphicFrame>
        <p:nvGraphicFramePr>
          <p:cNvPr id="288771" name="Object 3"/>
          <p:cNvGraphicFramePr>
            <a:graphicFrameLocks noGrp="1" noChangeAspect="1"/>
          </p:cNvGraphicFramePr>
          <p:nvPr>
            <p:ph idx="1"/>
          </p:nvPr>
        </p:nvGraphicFramePr>
        <p:xfrm>
          <a:off x="395288" y="1719263"/>
          <a:ext cx="8064500" cy="4411662"/>
        </p:xfrm>
        <a:graphic>
          <a:graphicData uri="http://schemas.openxmlformats.org/presentationml/2006/ole">
            <mc:AlternateContent xmlns:mc="http://schemas.openxmlformats.org/markup-compatibility/2006">
              <mc:Choice xmlns:v="urn:schemas-microsoft-com:vml" Requires="v">
                <p:oleObj spid="_x0000_s288795" name="Document" r:id="rId3" imgW="5394784" imgH="5617182" progId="Word.Document.8">
                  <p:embed/>
                </p:oleObj>
              </mc:Choice>
              <mc:Fallback>
                <p:oleObj name="Document" r:id="rId3" imgW="5394784" imgH="5617182" progId="Word.Document.8">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719263"/>
                        <a:ext cx="8064500" cy="4411662"/>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p:cNvSpPr>
            <a:spLocks noGrp="1"/>
          </p:cNvSpPr>
          <p:nvPr>
            <p:ph type="sldNum" sz="quarter" idx="12"/>
          </p:nvPr>
        </p:nvSpPr>
        <p:spPr/>
        <p:txBody>
          <a:bodyPr/>
          <a:lstStyle/>
          <a:p>
            <a:fld id="{69EEC921-4876-493B-974A-F1C2045AFA89}" type="slidenum">
              <a:rPr lang="zh-TW" altLang="en-US"/>
              <a:pPr/>
              <a:t>115</a:t>
            </a:fld>
            <a:endParaRPr lang="en-US" altLang="zh-TW"/>
          </a:p>
        </p:txBody>
      </p:sp>
      <p:sp>
        <p:nvSpPr>
          <p:cNvPr id="289794" name="Rectangle 2"/>
          <p:cNvSpPr>
            <a:spLocks noGrp="1" noChangeArrowheads="1"/>
          </p:cNvSpPr>
          <p:nvPr>
            <p:ph type="title"/>
          </p:nvPr>
        </p:nvSpPr>
        <p:spPr/>
        <p:txBody>
          <a:bodyPr/>
          <a:lstStyle/>
          <a:p>
            <a:r>
              <a:rPr lang="en-US" altLang="zh-TW"/>
              <a:t>Case Indexing</a:t>
            </a:r>
          </a:p>
        </p:txBody>
      </p:sp>
      <p:sp>
        <p:nvSpPr>
          <p:cNvPr id="289795" name="Rectangle 3"/>
          <p:cNvSpPr>
            <a:spLocks noGrp="1" noChangeArrowheads="1"/>
          </p:cNvSpPr>
          <p:nvPr>
            <p:ph type="body" sz="half" idx="1"/>
          </p:nvPr>
        </p:nvSpPr>
        <p:spPr/>
        <p:txBody>
          <a:bodyPr/>
          <a:lstStyle/>
          <a:p>
            <a:r>
              <a:rPr lang="en-US" altLang="zh-TW" sz="2400"/>
              <a:t>Select a method to store these cases in computer memory.</a:t>
            </a:r>
          </a:p>
          <a:p>
            <a:r>
              <a:rPr lang="en-US" altLang="zh-TW" sz="2400"/>
              <a:t>Organize the cases in a hierarchy so that only a small subset of them needs to be searched during retrieval</a:t>
            </a:r>
          </a:p>
          <a:p>
            <a:r>
              <a:rPr lang="en-US" altLang="zh-TW" sz="2400"/>
              <a:t>Using the most important feature attribute, i.e., City District as an index</a:t>
            </a:r>
          </a:p>
        </p:txBody>
      </p:sp>
      <p:pic>
        <p:nvPicPr>
          <p:cNvPr id="289796" name="Picture 4" descr="hierarchy"/>
          <p:cNvPicPr>
            <a:picLocks noGrp="1" noChangeAspect="1" noChangeArrowheads="1"/>
          </p:cNvPicPr>
          <p:nvPr>
            <p:ph sz="half" idx="2"/>
          </p:nvPr>
        </p:nvPicPr>
        <p:blipFill>
          <a:blip r:embed="rId2" cstate="print"/>
          <a:srcRect/>
          <a:stretch>
            <a:fillRect/>
          </a:stretch>
        </p:blipFill>
        <p:spPr>
          <a:xfrm>
            <a:off x="4716463" y="1951038"/>
            <a:ext cx="3781425" cy="3608387"/>
          </a:xfrm>
          <a:noFill/>
          <a:ln/>
        </p:spPr>
      </p:pic>
      <p:sp>
        <p:nvSpPr>
          <p:cNvPr id="289797" name="Text Box 5"/>
          <p:cNvSpPr txBox="1">
            <a:spLocks noChangeArrowheads="1"/>
          </p:cNvSpPr>
          <p:nvPr/>
        </p:nvSpPr>
        <p:spPr bwMode="auto">
          <a:xfrm>
            <a:off x="6711950" y="2224088"/>
            <a:ext cx="1149350" cy="366712"/>
          </a:xfrm>
          <a:prstGeom prst="rect">
            <a:avLst/>
          </a:prstGeom>
          <a:noFill/>
          <a:ln w="9525">
            <a:noFill/>
            <a:miter lim="800000"/>
            <a:headEnd/>
            <a:tailEnd/>
          </a:ln>
          <a:effectLst/>
        </p:spPr>
        <p:txBody>
          <a:bodyPr wrap="none">
            <a:spAutoFit/>
          </a:bodyPr>
          <a:lstStyle/>
          <a:p>
            <a:r>
              <a:rPr lang="en-US" altLang="zh-TW"/>
              <a:t>Shanghai</a:t>
            </a:r>
          </a:p>
        </p:txBody>
      </p:sp>
      <p:sp>
        <p:nvSpPr>
          <p:cNvPr id="289798" name="Text Box 6"/>
          <p:cNvSpPr txBox="1">
            <a:spLocks noChangeArrowheads="1"/>
          </p:cNvSpPr>
          <p:nvPr/>
        </p:nvSpPr>
        <p:spPr bwMode="auto">
          <a:xfrm>
            <a:off x="6516688" y="3141663"/>
            <a:ext cx="1708150" cy="366712"/>
          </a:xfrm>
          <a:prstGeom prst="rect">
            <a:avLst/>
          </a:prstGeom>
          <a:noFill/>
          <a:ln w="9525">
            <a:noFill/>
            <a:miter lim="800000"/>
            <a:headEnd/>
            <a:tailEnd/>
          </a:ln>
          <a:effectLst/>
        </p:spPr>
        <p:txBody>
          <a:bodyPr wrap="none">
            <a:spAutoFit/>
          </a:bodyPr>
          <a:lstStyle/>
          <a:p>
            <a:r>
              <a:rPr lang="en-US" altLang="zh-TW"/>
              <a:t>Pudong (</a:t>
            </a:r>
            <a:r>
              <a:rPr lang="zh-TW" altLang="en-US"/>
              <a:t>浦東</a:t>
            </a:r>
            <a:r>
              <a:rPr lang="en-US" altLang="zh-TW"/>
              <a:t>) </a:t>
            </a:r>
          </a:p>
        </p:txBody>
      </p:sp>
      <p:sp>
        <p:nvSpPr>
          <p:cNvPr id="289799" name="Text Box 7"/>
          <p:cNvSpPr txBox="1">
            <a:spLocks noChangeArrowheads="1"/>
          </p:cNvSpPr>
          <p:nvPr/>
        </p:nvSpPr>
        <p:spPr bwMode="auto">
          <a:xfrm>
            <a:off x="4787900" y="2636838"/>
            <a:ext cx="1949450" cy="366712"/>
          </a:xfrm>
          <a:prstGeom prst="rect">
            <a:avLst/>
          </a:prstGeom>
          <a:noFill/>
          <a:ln w="9525">
            <a:noFill/>
            <a:miter lim="800000"/>
            <a:headEnd/>
            <a:tailEnd/>
          </a:ln>
          <a:effectLst/>
        </p:spPr>
        <p:txBody>
          <a:bodyPr wrap="none">
            <a:spAutoFit/>
          </a:bodyPr>
          <a:lstStyle/>
          <a:p>
            <a:r>
              <a:rPr lang="en-US" altLang="zh-TW"/>
              <a:t>Hong Qiao (</a:t>
            </a:r>
            <a:r>
              <a:rPr lang="zh-TW" altLang="en-US"/>
              <a:t>虹橋</a:t>
            </a:r>
            <a:r>
              <a:rPr lang="en-US" altLang="zh-TW"/>
              <a:t>)</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9B7F3700-8F1C-4EB9-9C08-CB76FA26B591}" type="slidenum">
              <a:rPr lang="zh-TW" altLang="en-US"/>
              <a:pPr/>
              <a:t>116</a:t>
            </a:fld>
            <a:endParaRPr lang="en-US" altLang="zh-TW"/>
          </a:p>
        </p:txBody>
      </p:sp>
      <p:sp>
        <p:nvSpPr>
          <p:cNvPr id="290818" name="Rectangle 2"/>
          <p:cNvSpPr>
            <a:spLocks noGrp="1" noChangeArrowheads="1"/>
          </p:cNvSpPr>
          <p:nvPr>
            <p:ph type="title"/>
          </p:nvPr>
        </p:nvSpPr>
        <p:spPr/>
        <p:txBody>
          <a:bodyPr/>
          <a:lstStyle/>
          <a:p>
            <a:r>
              <a:rPr lang="en-US" altLang="zh-TW"/>
              <a:t>Case Retrieval</a:t>
            </a:r>
          </a:p>
        </p:txBody>
      </p:sp>
      <p:sp>
        <p:nvSpPr>
          <p:cNvPr id="290819" name="Rectangle 3"/>
          <p:cNvSpPr>
            <a:spLocks noGrp="1" noChangeArrowheads="1"/>
          </p:cNvSpPr>
          <p:nvPr>
            <p:ph type="body" idx="1"/>
          </p:nvPr>
        </p:nvSpPr>
        <p:spPr/>
        <p:txBody>
          <a:bodyPr/>
          <a:lstStyle/>
          <a:p>
            <a:r>
              <a:rPr lang="en-US" altLang="zh-TW"/>
              <a:t>A process of finding within the case base the case(s) that are closest to the current case</a:t>
            </a:r>
          </a:p>
          <a:p>
            <a:r>
              <a:rPr lang="en-US" altLang="zh-TW"/>
              <a:t>Given a new case ê = (Mh, Lz, 11, indi, </a:t>
            </a:r>
            <a:r>
              <a:rPr lang="en-US" altLang="zh-TW">
                <a:sym typeface="Symbol" pitchFamily="18" charset="2"/>
              </a:rPr>
              <a:t></a:t>
            </a:r>
            <a:r>
              <a:rPr lang="en-US" altLang="zh-TW"/>
              <a:t>), we want to find the value of </a:t>
            </a:r>
            <a:r>
              <a:rPr lang="en-US" altLang="zh-TW">
                <a:sym typeface="Symbol" pitchFamily="18" charset="2"/>
              </a:rPr>
              <a:t>(rent)</a:t>
            </a:r>
          </a:p>
          <a:p>
            <a:pPr lvl="1"/>
            <a:r>
              <a:rPr lang="en-US" altLang="zh-TW">
                <a:sym typeface="Symbol" pitchFamily="18" charset="2"/>
              </a:rPr>
              <a:t>Step 1 : Find which class </a:t>
            </a:r>
            <a:r>
              <a:rPr lang="en-US" altLang="zh-TW"/>
              <a:t>ê belongs to</a:t>
            </a:r>
          </a:p>
          <a:p>
            <a:pPr lvl="1"/>
            <a:r>
              <a:rPr lang="en-US" altLang="zh-TW"/>
              <a:t>Step 2 : Calculate the degree of similarity by</a:t>
            </a:r>
          </a:p>
        </p:txBody>
      </p:sp>
      <p:sp>
        <p:nvSpPr>
          <p:cNvPr id="290820"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TW" altLang="en-US"/>
          </a:p>
        </p:txBody>
      </p:sp>
      <p:graphicFrame>
        <p:nvGraphicFramePr>
          <p:cNvPr id="290821" name="Object 5"/>
          <p:cNvGraphicFramePr>
            <a:graphicFrameLocks noChangeAspect="1"/>
          </p:cNvGraphicFramePr>
          <p:nvPr/>
        </p:nvGraphicFramePr>
        <p:xfrm>
          <a:off x="1979613" y="5373688"/>
          <a:ext cx="5400675" cy="1008062"/>
        </p:xfrm>
        <a:graphic>
          <a:graphicData uri="http://schemas.openxmlformats.org/presentationml/2006/ole">
            <mc:AlternateContent xmlns:mc="http://schemas.openxmlformats.org/markup-compatibility/2006">
              <mc:Choice xmlns:v="urn:schemas-microsoft-com:vml" Requires="v">
                <p:oleObj spid="_x0000_s290845" name="Equation" r:id="rId3" imgW="2222500" imgH="419100" progId="Equation.3">
                  <p:embed/>
                </p:oleObj>
              </mc:Choice>
              <mc:Fallback>
                <p:oleObj name="Equation" r:id="rId3" imgW="2222500" imgH="4191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5373688"/>
                        <a:ext cx="5400675" cy="1008062"/>
                      </a:xfrm>
                      <a:prstGeom prst="rect">
                        <a:avLst/>
                      </a:prstGeom>
                      <a:solidFill>
                        <a:schemeClr val="tx2"/>
                      </a:solidFill>
                    </p:spPr>
                  </p:pic>
                </p:oleObj>
              </mc:Fallback>
            </mc:AlternateContent>
          </a:graphicData>
        </a:graphic>
      </p:graphicFrame>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257DEDDE-5C87-49AB-BA4D-7D23819A26D7}" type="slidenum">
              <a:rPr lang="zh-TW" altLang="en-US"/>
              <a:pPr/>
              <a:t>117</a:t>
            </a:fld>
            <a:endParaRPr lang="en-US" altLang="zh-TW"/>
          </a:p>
        </p:txBody>
      </p:sp>
      <p:sp>
        <p:nvSpPr>
          <p:cNvPr id="291842" name="Rectangle 2"/>
          <p:cNvSpPr>
            <a:spLocks noGrp="1" noChangeArrowheads="1"/>
          </p:cNvSpPr>
          <p:nvPr>
            <p:ph type="title"/>
          </p:nvPr>
        </p:nvSpPr>
        <p:spPr/>
        <p:txBody>
          <a:bodyPr/>
          <a:lstStyle/>
          <a:p>
            <a:r>
              <a:rPr lang="en-US" altLang="zh-TW"/>
              <a:t>Case Retrieval - Continue</a:t>
            </a:r>
          </a:p>
        </p:txBody>
      </p:sp>
      <p:sp>
        <p:nvSpPr>
          <p:cNvPr id="291843" name="Rectangle 3"/>
          <p:cNvSpPr>
            <a:spLocks noGrp="1" noChangeArrowheads="1"/>
          </p:cNvSpPr>
          <p:nvPr>
            <p:ph type="body" sz="half" idx="1"/>
          </p:nvPr>
        </p:nvSpPr>
        <p:spPr>
          <a:xfrm>
            <a:off x="457200" y="1600200"/>
            <a:ext cx="7785100" cy="4530725"/>
          </a:xfrm>
        </p:spPr>
        <p:txBody>
          <a:bodyPr/>
          <a:lstStyle/>
          <a:p>
            <a:pPr lvl="1"/>
            <a:r>
              <a:rPr lang="en-US" altLang="zh-TW" dirty="0"/>
              <a:t>Step 3 : Rank the cases by similarity measure</a:t>
            </a:r>
          </a:p>
          <a:p>
            <a:pPr lvl="1">
              <a:buFontTx/>
              <a:buNone/>
            </a:pPr>
            <a:endParaRPr lang="en-US" altLang="zh-TW" dirty="0"/>
          </a:p>
          <a:p>
            <a:pPr lvl="1"/>
            <a:r>
              <a:rPr lang="en-US" altLang="zh-TW" dirty="0"/>
              <a:t>Result: Four cases are retrieved</a:t>
            </a:r>
          </a:p>
        </p:txBody>
      </p:sp>
      <p:graphicFrame>
        <p:nvGraphicFramePr>
          <p:cNvPr id="291844" name="Object 4"/>
          <p:cNvGraphicFramePr>
            <a:graphicFrameLocks noGrp="1" noChangeAspect="1"/>
          </p:cNvGraphicFramePr>
          <p:nvPr>
            <p:ph sz="half" idx="2"/>
          </p:nvPr>
        </p:nvGraphicFramePr>
        <p:xfrm>
          <a:off x="755650" y="3500438"/>
          <a:ext cx="7632700" cy="2105025"/>
        </p:xfrm>
        <a:graphic>
          <a:graphicData uri="http://schemas.openxmlformats.org/presentationml/2006/ole">
            <mc:AlternateContent xmlns:mc="http://schemas.openxmlformats.org/markup-compatibility/2006">
              <mc:Choice xmlns:v="urn:schemas-microsoft-com:vml" Requires="v">
                <p:oleObj spid="_x0000_s291868" name="Document" r:id="rId3" imgW="5531320" imgH="1139593" progId="Word.Document.8">
                  <p:embed/>
                </p:oleObj>
              </mc:Choice>
              <mc:Fallback>
                <p:oleObj name="Document" r:id="rId3" imgW="5531320" imgH="1139593" progId="Word.Document.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500438"/>
                        <a:ext cx="7632700" cy="21050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1845" name="Rectangle 5"/>
          <p:cNvSpPr>
            <a:spLocks noChangeArrowheads="1"/>
          </p:cNvSpPr>
          <p:nvPr/>
        </p:nvSpPr>
        <p:spPr bwMode="auto">
          <a:xfrm>
            <a:off x="1187450" y="5013325"/>
            <a:ext cx="5765800" cy="366713"/>
          </a:xfrm>
          <a:prstGeom prst="rect">
            <a:avLst/>
          </a:prstGeom>
          <a:noFill/>
          <a:ln w="9525">
            <a:noFill/>
            <a:miter lim="800000"/>
            <a:headEnd/>
            <a:tailEnd/>
          </a:ln>
          <a:effectLst/>
        </p:spPr>
        <p:txBody>
          <a:bodyPr wrap="none" anchor="ctr">
            <a:spAutoFit/>
          </a:bodyPr>
          <a:lstStyle/>
          <a:p>
            <a:r>
              <a:rPr lang="en-US" altLang="zh-TW">
                <a:solidFill>
                  <a:schemeClr val="bg2"/>
                </a:solidFill>
              </a:rPr>
              <a:t>SM(</a:t>
            </a:r>
            <a:r>
              <a:rPr lang="en-US" altLang="zh-TW" i="1">
                <a:solidFill>
                  <a:schemeClr val="bg2"/>
                </a:solidFill>
              </a:rPr>
              <a:t>ê</a:t>
            </a:r>
            <a:r>
              <a:rPr lang="en-US" altLang="zh-TW">
                <a:solidFill>
                  <a:schemeClr val="bg2"/>
                </a:solidFill>
              </a:rPr>
              <a:t> ,</a:t>
            </a:r>
            <a:r>
              <a:rPr lang="en-US" altLang="zh-TW" i="1">
                <a:solidFill>
                  <a:schemeClr val="bg2"/>
                </a:solidFill>
              </a:rPr>
              <a:t> e</a:t>
            </a:r>
            <a:r>
              <a:rPr lang="en-US" altLang="zh-TW" baseline="-25000">
                <a:solidFill>
                  <a:schemeClr val="bg2"/>
                </a:solidFill>
              </a:rPr>
              <a:t>1</a:t>
            </a:r>
            <a:r>
              <a:rPr lang="en-US" altLang="zh-TW">
                <a:solidFill>
                  <a:schemeClr val="bg2"/>
                </a:solidFill>
              </a:rPr>
              <a:t>) = SM(</a:t>
            </a:r>
            <a:r>
              <a:rPr lang="en-US" altLang="zh-TW" i="1">
                <a:solidFill>
                  <a:schemeClr val="bg2"/>
                </a:solidFill>
              </a:rPr>
              <a:t>ê</a:t>
            </a:r>
            <a:r>
              <a:rPr lang="en-US" altLang="zh-TW">
                <a:solidFill>
                  <a:schemeClr val="bg2"/>
                </a:solidFill>
              </a:rPr>
              <a:t> ,</a:t>
            </a:r>
            <a:r>
              <a:rPr lang="en-US" altLang="zh-TW" i="1">
                <a:solidFill>
                  <a:schemeClr val="bg2"/>
                </a:solidFill>
              </a:rPr>
              <a:t> e</a:t>
            </a:r>
            <a:r>
              <a:rPr lang="en-US" altLang="zh-TW" baseline="-25000">
                <a:solidFill>
                  <a:schemeClr val="bg2"/>
                </a:solidFill>
              </a:rPr>
              <a:t>2</a:t>
            </a:r>
            <a:r>
              <a:rPr lang="en-US" altLang="zh-TW">
                <a:solidFill>
                  <a:schemeClr val="bg2"/>
                </a:solidFill>
              </a:rPr>
              <a:t>) = SM(</a:t>
            </a:r>
            <a:r>
              <a:rPr lang="en-US" altLang="zh-TW" i="1">
                <a:solidFill>
                  <a:schemeClr val="bg2"/>
                </a:solidFill>
              </a:rPr>
              <a:t>ê</a:t>
            </a:r>
            <a:r>
              <a:rPr lang="en-US" altLang="zh-TW">
                <a:solidFill>
                  <a:schemeClr val="bg2"/>
                </a:solidFill>
              </a:rPr>
              <a:t> , </a:t>
            </a:r>
            <a:r>
              <a:rPr lang="en-US" altLang="zh-TW" i="1">
                <a:solidFill>
                  <a:schemeClr val="bg2"/>
                </a:solidFill>
              </a:rPr>
              <a:t>e</a:t>
            </a:r>
            <a:r>
              <a:rPr lang="en-US" altLang="zh-TW" baseline="-25000">
                <a:solidFill>
                  <a:schemeClr val="bg2"/>
                </a:solidFill>
              </a:rPr>
              <a:t>4</a:t>
            </a:r>
            <a:r>
              <a:rPr lang="en-US" altLang="zh-TW">
                <a:solidFill>
                  <a:schemeClr val="bg2"/>
                </a:solidFill>
              </a:rPr>
              <a:t>) = SM(</a:t>
            </a:r>
            <a:r>
              <a:rPr lang="en-US" altLang="zh-TW" i="1">
                <a:solidFill>
                  <a:schemeClr val="bg2"/>
                </a:solidFill>
              </a:rPr>
              <a:t>ê</a:t>
            </a:r>
            <a:r>
              <a:rPr lang="en-US" altLang="zh-TW">
                <a:solidFill>
                  <a:schemeClr val="bg2"/>
                </a:solidFill>
              </a:rPr>
              <a:t> , </a:t>
            </a:r>
            <a:r>
              <a:rPr lang="en-US" altLang="zh-TW" i="1">
                <a:solidFill>
                  <a:schemeClr val="bg2"/>
                </a:solidFill>
              </a:rPr>
              <a:t>e</a:t>
            </a:r>
            <a:r>
              <a:rPr lang="en-US" altLang="zh-TW" baseline="-25000">
                <a:solidFill>
                  <a:schemeClr val="bg2"/>
                </a:solidFill>
              </a:rPr>
              <a:t>5</a:t>
            </a:r>
            <a:r>
              <a:rPr lang="en-US" altLang="zh-TW">
                <a:solidFill>
                  <a:schemeClr val="bg2"/>
                </a:solidFill>
              </a:rPr>
              <a:t>) = 0.75</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46966D8C-0E5B-4D4C-AE9C-366EA070A1B5}" type="slidenum">
              <a:rPr lang="zh-TW" altLang="en-US"/>
              <a:pPr/>
              <a:t>118</a:t>
            </a:fld>
            <a:endParaRPr lang="en-US" altLang="zh-TW"/>
          </a:p>
        </p:txBody>
      </p:sp>
      <p:sp>
        <p:nvSpPr>
          <p:cNvPr id="292866" name="Rectangle 2"/>
          <p:cNvSpPr>
            <a:spLocks noGrp="1" noChangeArrowheads="1"/>
          </p:cNvSpPr>
          <p:nvPr>
            <p:ph type="title"/>
          </p:nvPr>
        </p:nvSpPr>
        <p:spPr>
          <a:xfrm>
            <a:off x="457200" y="277813"/>
            <a:ext cx="5122863" cy="1143000"/>
          </a:xfrm>
        </p:spPr>
        <p:txBody>
          <a:bodyPr/>
          <a:lstStyle/>
          <a:p>
            <a:pPr algn="l"/>
            <a:r>
              <a:rPr lang="en-US" altLang="zh-TW"/>
              <a:t>Case Adaptation</a:t>
            </a:r>
          </a:p>
        </p:txBody>
      </p:sp>
      <p:sp>
        <p:nvSpPr>
          <p:cNvPr id="292867" name="Rectangle 3"/>
          <p:cNvSpPr>
            <a:spLocks noGrp="1" noChangeArrowheads="1"/>
          </p:cNvSpPr>
          <p:nvPr>
            <p:ph type="body" sz="half" idx="1"/>
          </p:nvPr>
        </p:nvSpPr>
        <p:spPr>
          <a:xfrm>
            <a:off x="457200" y="1600200"/>
            <a:ext cx="4402138" cy="4530725"/>
          </a:xfrm>
        </p:spPr>
        <p:txBody>
          <a:bodyPr/>
          <a:lstStyle/>
          <a:p>
            <a:r>
              <a:rPr lang="en-US" altLang="zh-TW" sz="2400"/>
              <a:t>After a matching case is retrieved, its solution needs to be modified to fulfill the needs of the current case</a:t>
            </a:r>
          </a:p>
          <a:p>
            <a:pPr lvl="1"/>
            <a:r>
              <a:rPr lang="en-US" altLang="zh-TW" sz="2000"/>
              <a:t>Step 1 : Group the retrieved cases based on their solution values</a:t>
            </a:r>
          </a:p>
          <a:p>
            <a:pPr lvl="1"/>
            <a:r>
              <a:rPr lang="en-US" altLang="zh-TW" sz="2000"/>
              <a:t>Step 2 : Choose the group with the highest no. of cases</a:t>
            </a:r>
          </a:p>
          <a:p>
            <a:pPr lvl="1"/>
            <a:r>
              <a:rPr lang="en-US" altLang="zh-TW" sz="2000"/>
              <a:t>Step 3 : Use this solution as the solution of the new case</a:t>
            </a:r>
          </a:p>
          <a:p>
            <a:pPr lvl="1"/>
            <a:endParaRPr lang="en-US" altLang="zh-TW" sz="2000"/>
          </a:p>
        </p:txBody>
      </p:sp>
      <p:pic>
        <p:nvPicPr>
          <p:cNvPr id="292868" name="Picture 4" descr="toerags_scarab"/>
          <p:cNvPicPr>
            <a:picLocks noGrp="1" noChangeAspect="1" noChangeArrowheads="1"/>
          </p:cNvPicPr>
          <p:nvPr>
            <p:ph sz="half" idx="2"/>
          </p:nvPr>
        </p:nvPicPr>
        <p:blipFill>
          <a:blip r:embed="rId2" cstate="print"/>
          <a:srcRect/>
          <a:stretch>
            <a:fillRect/>
          </a:stretch>
        </p:blipFill>
        <p:spPr>
          <a:xfrm>
            <a:off x="6227763" y="188913"/>
            <a:ext cx="2538412" cy="3384550"/>
          </a:xfrm>
          <a:noFill/>
          <a:ln/>
        </p:spPr>
      </p:pic>
      <p:sp>
        <p:nvSpPr>
          <p:cNvPr id="292869" name="Text Box 5"/>
          <p:cNvSpPr txBox="1">
            <a:spLocks noChangeArrowheads="1"/>
          </p:cNvSpPr>
          <p:nvPr/>
        </p:nvSpPr>
        <p:spPr bwMode="auto">
          <a:xfrm>
            <a:off x="4932363" y="3716338"/>
            <a:ext cx="3808412" cy="2771775"/>
          </a:xfrm>
          <a:prstGeom prst="rect">
            <a:avLst/>
          </a:prstGeom>
          <a:noFill/>
          <a:ln w="9525">
            <a:noFill/>
            <a:miter lim="800000"/>
            <a:headEnd/>
            <a:tailEnd/>
          </a:ln>
          <a:effectLst/>
        </p:spPr>
        <p:txBody>
          <a:bodyPr>
            <a:spAutoFit/>
          </a:bodyPr>
          <a:lstStyle/>
          <a:p>
            <a:r>
              <a:rPr lang="en-US" altLang="zh-TW" sz="2200">
                <a:solidFill>
                  <a:srgbClr val="FFFF00"/>
                </a:solidFill>
              </a:rPr>
              <a:t>C</a:t>
            </a:r>
            <a:r>
              <a:rPr lang="en-US" altLang="zh-TW" sz="2200" baseline="-25000">
                <a:solidFill>
                  <a:srgbClr val="FFFF00"/>
                </a:solidFill>
              </a:rPr>
              <a:t>1</a:t>
            </a:r>
            <a:r>
              <a:rPr lang="en-US" altLang="zh-TW" sz="2200">
                <a:solidFill>
                  <a:srgbClr val="FFFF00"/>
                </a:solidFill>
              </a:rPr>
              <a:t> = {e</a:t>
            </a:r>
            <a:r>
              <a:rPr lang="en-US" altLang="zh-TW" sz="2200" baseline="-25000">
                <a:solidFill>
                  <a:srgbClr val="FFFF00"/>
                </a:solidFill>
              </a:rPr>
              <a:t>1</a:t>
            </a:r>
            <a:r>
              <a:rPr lang="en-US" altLang="zh-TW" sz="2200">
                <a:solidFill>
                  <a:srgbClr val="FFFF00"/>
                </a:solidFill>
              </a:rPr>
              <a:t>,</a:t>
            </a:r>
            <a:r>
              <a:rPr lang="en-US" altLang="zh-CN" sz="2200">
                <a:solidFill>
                  <a:srgbClr val="FFFF00"/>
                </a:solidFill>
              </a:rPr>
              <a:t> </a:t>
            </a:r>
            <a:r>
              <a:rPr lang="en-US" altLang="zh-TW" sz="2200">
                <a:solidFill>
                  <a:srgbClr val="FFFF00"/>
                </a:solidFill>
              </a:rPr>
              <a:t>e</a:t>
            </a:r>
            <a:r>
              <a:rPr lang="en-US" altLang="zh-TW" sz="2200" baseline="-25000">
                <a:solidFill>
                  <a:srgbClr val="FFFF00"/>
                </a:solidFill>
              </a:rPr>
              <a:t>4</a:t>
            </a:r>
            <a:r>
              <a:rPr lang="en-US" altLang="zh-TW" sz="2200">
                <a:solidFill>
                  <a:srgbClr val="FFFF00"/>
                </a:solidFill>
              </a:rPr>
              <a:t>}</a:t>
            </a:r>
          </a:p>
          <a:p>
            <a:r>
              <a:rPr lang="en-US" altLang="zh-TW" sz="2200">
                <a:solidFill>
                  <a:srgbClr val="FFFF00"/>
                </a:solidFill>
              </a:rPr>
              <a:t>C</a:t>
            </a:r>
            <a:r>
              <a:rPr lang="en-US" altLang="zh-TW" sz="2200" baseline="-25000">
                <a:solidFill>
                  <a:srgbClr val="FFFF00"/>
                </a:solidFill>
              </a:rPr>
              <a:t>2</a:t>
            </a:r>
            <a:r>
              <a:rPr lang="en-US" altLang="zh-TW" sz="2200">
                <a:solidFill>
                  <a:srgbClr val="FFFF00"/>
                </a:solidFill>
              </a:rPr>
              <a:t> = {e</a:t>
            </a:r>
            <a:r>
              <a:rPr lang="en-US" altLang="zh-TW" sz="2200" baseline="-25000">
                <a:solidFill>
                  <a:srgbClr val="FFFF00"/>
                </a:solidFill>
              </a:rPr>
              <a:t>2</a:t>
            </a:r>
            <a:r>
              <a:rPr lang="en-US" altLang="zh-TW" sz="2200">
                <a:solidFill>
                  <a:srgbClr val="FFFF00"/>
                </a:solidFill>
              </a:rPr>
              <a:t>}</a:t>
            </a:r>
          </a:p>
          <a:p>
            <a:r>
              <a:rPr lang="en-US" altLang="zh-TW" sz="2200">
                <a:solidFill>
                  <a:srgbClr val="FFFF00"/>
                </a:solidFill>
              </a:rPr>
              <a:t>C</a:t>
            </a:r>
            <a:r>
              <a:rPr lang="en-US" altLang="zh-TW" sz="2200" baseline="-25000">
                <a:solidFill>
                  <a:srgbClr val="FFFF00"/>
                </a:solidFill>
              </a:rPr>
              <a:t>3</a:t>
            </a:r>
            <a:r>
              <a:rPr lang="en-US" altLang="zh-TW" sz="2200">
                <a:solidFill>
                  <a:srgbClr val="FFFF00"/>
                </a:solidFill>
              </a:rPr>
              <a:t> = {e</a:t>
            </a:r>
            <a:r>
              <a:rPr lang="en-US" altLang="zh-TW" sz="2200" baseline="-25000">
                <a:solidFill>
                  <a:srgbClr val="FFFF00"/>
                </a:solidFill>
              </a:rPr>
              <a:t>5</a:t>
            </a:r>
            <a:r>
              <a:rPr lang="en-US" altLang="zh-TW" sz="2200">
                <a:solidFill>
                  <a:srgbClr val="FFFF00"/>
                </a:solidFill>
              </a:rPr>
              <a:t>}</a:t>
            </a:r>
          </a:p>
          <a:p>
            <a:endParaRPr lang="en-US" altLang="zh-TW" sz="2200">
              <a:solidFill>
                <a:srgbClr val="FFFF00"/>
              </a:solidFill>
            </a:endParaRPr>
          </a:p>
          <a:p>
            <a:r>
              <a:rPr lang="en-US" altLang="zh-TW">
                <a:solidFill>
                  <a:srgbClr val="FFFF00"/>
                </a:solidFill>
              </a:rPr>
              <a:t>C</a:t>
            </a:r>
            <a:r>
              <a:rPr lang="en-US" altLang="zh-TW" sz="2200" baseline="-25000">
                <a:solidFill>
                  <a:srgbClr val="FFFF00"/>
                </a:solidFill>
              </a:rPr>
              <a:t>1</a:t>
            </a:r>
            <a:r>
              <a:rPr lang="en-US" altLang="zh-TW" sz="2200">
                <a:solidFill>
                  <a:srgbClr val="FFFF00"/>
                </a:solidFill>
              </a:rPr>
              <a:t> has two records, therefore, its solution, 500 Yuan is chosen as the solution</a:t>
            </a:r>
            <a:endParaRPr lang="en-US" altLang="zh-TW" sz="2200" baseline="-25000">
              <a:solidFill>
                <a:srgbClr val="FFFF00"/>
              </a:solidFill>
            </a:endParaRPr>
          </a:p>
          <a:p>
            <a:endParaRPr lang="zh-TW" altLang="en-US" sz="2200">
              <a:solidFill>
                <a:srgbClr val="FFFF00"/>
              </a:solidFill>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A5A3F3E5-B321-479C-9CC2-EDFEEC82440F}" type="slidenum">
              <a:rPr lang="zh-TW" altLang="en-US"/>
              <a:pPr/>
              <a:t>119</a:t>
            </a:fld>
            <a:endParaRPr lang="en-US" altLang="zh-TW"/>
          </a:p>
        </p:txBody>
      </p:sp>
      <p:sp>
        <p:nvSpPr>
          <p:cNvPr id="293890" name="Rectangle 2"/>
          <p:cNvSpPr>
            <a:spLocks noGrp="1" noChangeArrowheads="1"/>
          </p:cNvSpPr>
          <p:nvPr>
            <p:ph type="title"/>
          </p:nvPr>
        </p:nvSpPr>
        <p:spPr/>
        <p:txBody>
          <a:bodyPr/>
          <a:lstStyle/>
          <a:p>
            <a:r>
              <a:rPr lang="en-US" altLang="zh-TW"/>
              <a:t>Case-Base Maintenance</a:t>
            </a:r>
          </a:p>
        </p:txBody>
      </p:sp>
      <p:sp>
        <p:nvSpPr>
          <p:cNvPr id="293891" name="Rectangle 3"/>
          <p:cNvSpPr>
            <a:spLocks noGrp="1" noChangeArrowheads="1"/>
          </p:cNvSpPr>
          <p:nvPr>
            <p:ph type="body" sz="half" idx="1"/>
          </p:nvPr>
        </p:nvSpPr>
        <p:spPr>
          <a:xfrm>
            <a:off x="457200" y="1600200"/>
            <a:ext cx="6921500" cy="2274888"/>
          </a:xfrm>
        </p:spPr>
        <p:txBody>
          <a:bodyPr/>
          <a:lstStyle/>
          <a:p>
            <a:r>
              <a:rPr lang="en-US" altLang="zh-TW" sz="2800"/>
              <a:t>Correctness – e.g., wrong case</a:t>
            </a:r>
          </a:p>
          <a:p>
            <a:r>
              <a:rPr lang="en-US" altLang="zh-TW" sz="2800"/>
              <a:t>Consistency – e.g., conflicting cases</a:t>
            </a:r>
          </a:p>
          <a:p>
            <a:r>
              <a:rPr lang="en-US" altLang="zh-TW" sz="2800"/>
              <a:t>Completeness – e.g., missing cases</a:t>
            </a:r>
          </a:p>
        </p:txBody>
      </p:sp>
      <p:pic>
        <p:nvPicPr>
          <p:cNvPr id="293892" name="Picture 4" descr="violence1"/>
          <p:cNvPicPr>
            <a:picLocks noGrp="1" noChangeAspect="1" noChangeArrowheads="1"/>
          </p:cNvPicPr>
          <p:nvPr>
            <p:ph sz="half" idx="2"/>
          </p:nvPr>
        </p:nvPicPr>
        <p:blipFill>
          <a:blip r:embed="rId2" cstate="print"/>
          <a:srcRect/>
          <a:stretch>
            <a:fillRect/>
          </a:stretch>
        </p:blipFill>
        <p:spPr>
          <a:xfrm>
            <a:off x="5435600" y="3355975"/>
            <a:ext cx="2381250" cy="2065338"/>
          </a:xfrm>
          <a:noFill/>
          <a:ln/>
        </p:spPr>
      </p:pic>
      <p:sp>
        <p:nvSpPr>
          <p:cNvPr id="293893" name="Text Box 5"/>
          <p:cNvSpPr txBox="1">
            <a:spLocks noChangeArrowheads="1"/>
          </p:cNvSpPr>
          <p:nvPr/>
        </p:nvSpPr>
        <p:spPr bwMode="auto">
          <a:xfrm>
            <a:off x="5003800" y="5516563"/>
            <a:ext cx="3536950" cy="366712"/>
          </a:xfrm>
          <a:prstGeom prst="rect">
            <a:avLst/>
          </a:prstGeom>
          <a:noFill/>
          <a:ln w="9525">
            <a:noFill/>
            <a:miter lim="800000"/>
            <a:headEnd/>
            <a:tailEnd/>
          </a:ln>
          <a:effectLst/>
        </p:spPr>
        <p:txBody>
          <a:bodyPr wrap="none">
            <a:spAutoFit/>
          </a:bodyPr>
          <a:lstStyle/>
          <a:p>
            <a:r>
              <a:rPr lang="en-US" altLang="zh-TW">
                <a:solidFill>
                  <a:srgbClr val="FFFF00"/>
                </a:solidFill>
              </a:rPr>
              <a:t>My case is better than your case!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cap="all" dirty="0" smtClean="0"/>
              <a:t>Case Representation and Indexing</a:t>
            </a:r>
            <a:endParaRPr lang="zh-TW" altLang="en-US" dirty="0"/>
          </a:p>
        </p:txBody>
      </p:sp>
      <p:sp>
        <p:nvSpPr>
          <p:cNvPr id="3" name="Slide Number Placeholder 2"/>
          <p:cNvSpPr>
            <a:spLocks noGrp="1"/>
          </p:cNvSpPr>
          <p:nvPr>
            <p:ph type="sldNum" sz="quarter" idx="12"/>
          </p:nvPr>
        </p:nvSpPr>
        <p:spPr/>
        <p:txBody>
          <a:bodyPr/>
          <a:lstStyle/>
          <a:p>
            <a:fld id="{A921E218-A2BE-4D1F-A8C6-EBFDF5A940E2}" type="slidenum">
              <a:rPr lang="zh-TW" altLang="en-US" smtClean="0"/>
              <a:pPr/>
              <a:t>12</a:t>
            </a:fld>
            <a:endParaRPr lang="zh-TW" altLang="en-US"/>
          </a:p>
        </p:txBody>
      </p:sp>
      <p:sp>
        <p:nvSpPr>
          <p:cNvPr id="4" name="Content Placeholder 3"/>
          <p:cNvSpPr>
            <a:spLocks noGrp="1"/>
          </p:cNvSpPr>
          <p:nvPr>
            <p:ph sz="quarter" idx="1"/>
          </p:nvPr>
        </p:nvSpPr>
        <p:spPr/>
        <p:txBody>
          <a:bodyPr/>
          <a:lstStyle/>
          <a:p>
            <a:pPr lvl="0"/>
            <a:r>
              <a:rPr lang="en-US" altLang="zh-TW" dirty="0" smtClean="0"/>
              <a:t>The structure and representation of the cases</a:t>
            </a:r>
            <a:endParaRPr lang="zh-TW" altLang="zh-TW" dirty="0" smtClean="0"/>
          </a:p>
          <a:p>
            <a:pPr lvl="0"/>
            <a:r>
              <a:rPr lang="en-US" altLang="zh-TW" dirty="0" smtClean="0"/>
              <a:t>The memory model used for organizing the entire case base</a:t>
            </a:r>
            <a:endParaRPr lang="zh-TW" altLang="zh-TW" dirty="0" smtClean="0"/>
          </a:p>
          <a:p>
            <a:pPr lvl="0"/>
            <a:r>
              <a:rPr lang="en-US" altLang="zh-TW" dirty="0" smtClean="0"/>
              <a:t>The selection of indexes, which are used to identify each case</a:t>
            </a:r>
            <a:endParaRPr lang="zh-TW" altLang="zh-TW" dirty="0" smtClean="0"/>
          </a:p>
          <a:p>
            <a:endParaRPr lang="zh-TW" alt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E1AC722-89C2-4470-9106-156282E00C0B}" type="slidenum">
              <a:rPr lang="zh-TW" altLang="en-US"/>
              <a:pPr/>
              <a:t>120</a:t>
            </a:fld>
            <a:endParaRPr lang="en-US" altLang="zh-TW"/>
          </a:p>
        </p:txBody>
      </p:sp>
      <p:sp>
        <p:nvSpPr>
          <p:cNvPr id="294914" name="Rectangle 2"/>
          <p:cNvSpPr>
            <a:spLocks noGrp="1" noChangeArrowheads="1"/>
          </p:cNvSpPr>
          <p:nvPr>
            <p:ph type="title"/>
          </p:nvPr>
        </p:nvSpPr>
        <p:spPr/>
        <p:txBody>
          <a:bodyPr/>
          <a:lstStyle/>
          <a:p>
            <a:r>
              <a:rPr lang="en-US" altLang="zh-TW"/>
              <a:t>Case-Base Maintenance</a:t>
            </a:r>
          </a:p>
        </p:txBody>
      </p:sp>
      <p:sp>
        <p:nvSpPr>
          <p:cNvPr id="294915" name="Rectangle 3"/>
          <p:cNvSpPr>
            <a:spLocks noGrp="1" noChangeArrowheads="1"/>
          </p:cNvSpPr>
          <p:nvPr>
            <p:ph type="body" idx="1"/>
          </p:nvPr>
        </p:nvSpPr>
        <p:spPr/>
        <p:txBody>
          <a:bodyPr/>
          <a:lstStyle/>
          <a:p>
            <a:pPr>
              <a:lnSpc>
                <a:spcPct val="90000"/>
              </a:lnSpc>
            </a:pPr>
            <a:r>
              <a:rPr lang="en-US" altLang="zh-TW"/>
              <a:t>Reduce the size of the case base by removing the redundant (duplications) cases</a:t>
            </a:r>
          </a:p>
          <a:p>
            <a:pPr lvl="1">
              <a:lnSpc>
                <a:spcPct val="90000"/>
              </a:lnSpc>
            </a:pPr>
            <a:r>
              <a:rPr lang="en-US" altLang="zh-TW"/>
              <a:t>Step 1 : Classify all cases into groups according to their addresses</a:t>
            </a:r>
          </a:p>
          <a:p>
            <a:pPr lvl="1">
              <a:lnSpc>
                <a:spcPct val="90000"/>
              </a:lnSpc>
            </a:pPr>
            <a:r>
              <a:rPr lang="en-US" altLang="zh-TW"/>
              <a:t>Step 2 : For each group, compare each feature value of these cases pairwise</a:t>
            </a:r>
          </a:p>
          <a:p>
            <a:pPr lvl="1">
              <a:lnSpc>
                <a:spcPct val="90000"/>
              </a:lnSpc>
            </a:pPr>
            <a:r>
              <a:rPr lang="en-US" altLang="zh-TW"/>
              <a:t>Step 3 : If some cases have identical values for all features, retain one of these cases and remove the rest</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Grp="1" noChangeArrowheads="1"/>
          </p:cNvSpPr>
          <p:nvPr>
            <p:ph type="sldNum" sz="quarter" idx="4"/>
          </p:nvPr>
        </p:nvSpPr>
        <p:spPr/>
        <p:txBody>
          <a:bodyPr/>
          <a:lstStyle/>
          <a:p>
            <a:fld id="{D982BEB7-B3F8-4968-9426-D142091B032F}" type="slidenum">
              <a:rPr lang="zh-TW" altLang="en-US"/>
              <a:pPr/>
              <a:t>121</a:t>
            </a:fld>
            <a:endParaRPr lang="en-US" altLang="zh-TW"/>
          </a:p>
        </p:txBody>
      </p:sp>
      <p:sp>
        <p:nvSpPr>
          <p:cNvPr id="103428" name="Rectangle 4"/>
          <p:cNvSpPr>
            <a:spLocks noGrp="1" noChangeArrowheads="1"/>
          </p:cNvSpPr>
          <p:nvPr>
            <p:ph type="ctrTitle"/>
          </p:nvPr>
        </p:nvSpPr>
        <p:spPr>
          <a:xfrm>
            <a:off x="468313" y="981074"/>
            <a:ext cx="8229600" cy="3744069"/>
          </a:xfrm>
        </p:spPr>
        <p:txBody>
          <a:bodyPr/>
          <a:lstStyle/>
          <a:p>
            <a:r>
              <a:rPr lang="en-US" altLang="zh-TW" dirty="0"/>
              <a:t/>
            </a:r>
            <a:br>
              <a:rPr lang="en-US" altLang="zh-TW" dirty="0"/>
            </a:br>
            <a:r>
              <a:rPr lang="en-US" altLang="zh-TW" sz="4400" dirty="0">
                <a:solidFill>
                  <a:srgbClr val="FFFF00"/>
                </a:solidFill>
              </a:rPr>
              <a:t>Relevance of Soft </a:t>
            </a:r>
            <a:r>
              <a:rPr lang="en-US" altLang="zh-TW" sz="4400" dirty="0" smtClean="0">
                <a:solidFill>
                  <a:srgbClr val="FFFF00"/>
                </a:solidFill>
              </a:rPr>
              <a:t>Computing</a:t>
            </a:r>
            <a:r>
              <a:rPr lang="en-US" altLang="zh-TW" sz="4400" dirty="0" smtClean="0">
                <a:latin typeface="Times New Roman" pitchFamily="18" charset="0"/>
              </a:rPr>
              <a:t>:</a:t>
            </a:r>
            <a:r>
              <a:rPr lang="en-US" altLang="zh-TW" sz="4400" dirty="0" smtClean="0">
                <a:latin typeface="Times New Roman" pitchFamily="18" charset="0"/>
              </a:rPr>
              <a:t/>
            </a:r>
            <a:br>
              <a:rPr lang="en-US" altLang="zh-TW" sz="4400" dirty="0" smtClean="0">
                <a:latin typeface="Times New Roman" pitchFamily="18" charset="0"/>
              </a:rPr>
            </a:br>
            <a:r>
              <a:rPr lang="en-US" altLang="zh-TW" sz="4400" dirty="0">
                <a:latin typeface="Times New Roman" pitchFamily="18" charset="0"/>
              </a:rPr>
              <a:t/>
            </a:r>
            <a:br>
              <a:rPr lang="en-US" altLang="zh-TW" sz="4400" dirty="0">
                <a:latin typeface="Times New Roman" pitchFamily="18" charset="0"/>
              </a:rPr>
            </a:br>
            <a:r>
              <a:rPr lang="en-US" altLang="zh-TW" sz="2800" dirty="0" smtClean="0">
                <a:latin typeface="Times New Roman" pitchFamily="18" charset="0"/>
              </a:rPr>
              <a:t>Representation &amp; Indexing</a:t>
            </a:r>
            <a:r>
              <a:rPr lang="en-US" altLang="zh-TW" sz="2800" dirty="0">
                <a:latin typeface="Times New Roman" pitchFamily="18" charset="0"/>
              </a:rPr>
              <a:t/>
            </a:r>
            <a:br>
              <a:rPr lang="en-US" altLang="zh-TW" sz="2800" dirty="0">
                <a:latin typeface="Times New Roman" pitchFamily="18" charset="0"/>
              </a:rPr>
            </a:br>
            <a:r>
              <a:rPr lang="en-US" altLang="zh-TW" sz="2800" dirty="0">
                <a:latin typeface="Times New Roman" pitchFamily="18" charset="0"/>
              </a:rPr>
              <a:t>Similarity Assessment</a:t>
            </a:r>
            <a:br>
              <a:rPr lang="en-US" altLang="zh-TW" sz="2800" dirty="0">
                <a:latin typeface="Times New Roman" pitchFamily="18" charset="0"/>
              </a:rPr>
            </a:br>
            <a:r>
              <a:rPr lang="en-US" altLang="zh-TW" sz="2800" dirty="0">
                <a:latin typeface="Times New Roman" pitchFamily="18" charset="0"/>
              </a:rPr>
              <a:t>Adaptation</a:t>
            </a:r>
            <a:br>
              <a:rPr lang="en-US" altLang="zh-TW" sz="2800" dirty="0">
                <a:latin typeface="Times New Roman" pitchFamily="18" charset="0"/>
              </a:rPr>
            </a:br>
            <a:r>
              <a:rPr lang="en-US" altLang="zh-TW" sz="2800" dirty="0">
                <a:latin typeface="Times New Roman" pitchFamily="18" charset="0"/>
              </a:rPr>
              <a:t>Case-base Maintenance</a:t>
            </a:r>
            <a:r>
              <a:rPr lang="en-US" altLang="zh-TW" sz="4400" dirty="0">
                <a:latin typeface="Times New Roman" pitchFamily="18" charset="0"/>
              </a:rPr>
              <a:t/>
            </a:r>
            <a:br>
              <a:rPr lang="en-US" altLang="zh-TW" sz="4400" dirty="0">
                <a:latin typeface="Times New Roman" pitchFamily="18" charset="0"/>
              </a:rPr>
            </a:br>
            <a:r>
              <a:rPr lang="en-US" altLang="zh-TW" sz="4400" dirty="0" smtClean="0"/>
              <a:t/>
            </a:r>
            <a:br>
              <a:rPr lang="en-US" altLang="zh-TW" sz="4400" dirty="0" smtClean="0"/>
            </a:br>
            <a:endParaRPr lang="en-US" altLang="zh-TW" sz="2800" dirty="0"/>
          </a:p>
        </p:txBody>
      </p:sp>
    </p:spTree>
    <p:extLst>
      <p:ext uri="{BB962C8B-B14F-4D97-AF65-F5344CB8AC3E}">
        <p14:creationId xmlns:p14="http://schemas.microsoft.com/office/powerpoint/2010/main" val="400142987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62712B-2AAC-468E-BEAD-71803365343A}" type="slidenum">
              <a:rPr lang="zh-TW" altLang="en-US"/>
              <a:pPr/>
              <a:t>122</a:t>
            </a:fld>
            <a:endParaRPr lang="en-US" altLang="zh-TW"/>
          </a:p>
        </p:txBody>
      </p:sp>
      <p:sp>
        <p:nvSpPr>
          <p:cNvPr id="275458" name="Rectangle 2"/>
          <p:cNvSpPr>
            <a:spLocks noGrp="1" noChangeArrowheads="1"/>
          </p:cNvSpPr>
          <p:nvPr>
            <p:ph type="title"/>
          </p:nvPr>
        </p:nvSpPr>
        <p:spPr/>
        <p:txBody>
          <a:bodyPr/>
          <a:lstStyle/>
          <a:p>
            <a:r>
              <a:rPr lang="en-US" altLang="zh-TW" dirty="0"/>
              <a:t>Relevance of Soft Computing</a:t>
            </a:r>
          </a:p>
        </p:txBody>
      </p:sp>
      <p:sp>
        <p:nvSpPr>
          <p:cNvPr id="275459" name="Rectangle 3"/>
          <p:cNvSpPr>
            <a:spLocks noGrp="1" noChangeArrowheads="1"/>
          </p:cNvSpPr>
          <p:nvPr>
            <p:ph type="body" idx="1"/>
          </p:nvPr>
        </p:nvSpPr>
        <p:spPr/>
        <p:txBody>
          <a:bodyPr/>
          <a:lstStyle/>
          <a:p>
            <a:pPr marL="609600" indent="-609600"/>
            <a:r>
              <a:rPr lang="en-US" altLang="zh-TW"/>
              <a:t>Case Indexing and Representation</a:t>
            </a:r>
          </a:p>
          <a:p>
            <a:pPr marL="990600" lvl="1" indent="-533400"/>
            <a:r>
              <a:rPr lang="en-US" altLang="zh-TW"/>
              <a:t>fuzzy indexing</a:t>
            </a:r>
          </a:p>
          <a:p>
            <a:pPr marL="990600" lvl="1" indent="-533400"/>
            <a:r>
              <a:rPr lang="en-US" altLang="zh-TW"/>
              <a:t>connectionist indexing</a:t>
            </a:r>
          </a:p>
          <a:p>
            <a:pPr marL="990600" lvl="1" indent="-533400"/>
            <a:r>
              <a:rPr lang="en-US" altLang="zh-TW"/>
              <a:t>fuzzy clustering and classification of cases for indexing</a:t>
            </a:r>
          </a:p>
          <a:p>
            <a:pPr marL="990600" lvl="1" indent="-533400"/>
            <a:r>
              <a:rPr lang="en-US" altLang="zh-TW"/>
              <a:t>neural network, probability and/or Bayesian models for representative case selection for indexing</a:t>
            </a:r>
          </a:p>
        </p:txBody>
      </p:sp>
    </p:spTree>
    <p:extLst>
      <p:ext uri="{BB962C8B-B14F-4D97-AF65-F5344CB8AC3E}">
        <p14:creationId xmlns:p14="http://schemas.microsoft.com/office/powerpoint/2010/main" val="150797597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42DB0B6-4AFD-434A-B8E0-DD4F14EF97FE}" type="slidenum">
              <a:rPr lang="zh-TW" altLang="en-US"/>
              <a:pPr/>
              <a:t>123</a:t>
            </a:fld>
            <a:endParaRPr lang="en-US" altLang="zh-TW"/>
          </a:p>
        </p:txBody>
      </p:sp>
      <p:sp>
        <p:nvSpPr>
          <p:cNvPr id="281602" name="Rectangle 2"/>
          <p:cNvSpPr>
            <a:spLocks noGrp="1" noChangeArrowheads="1"/>
          </p:cNvSpPr>
          <p:nvPr>
            <p:ph type="title"/>
          </p:nvPr>
        </p:nvSpPr>
        <p:spPr/>
        <p:txBody>
          <a:bodyPr/>
          <a:lstStyle/>
          <a:p>
            <a:r>
              <a:rPr lang="en-US" altLang="zh-TW"/>
              <a:t>Relevance of Soft Computing</a:t>
            </a:r>
            <a:endParaRPr lang="zh-TW" altLang="en-US"/>
          </a:p>
        </p:txBody>
      </p:sp>
      <p:sp>
        <p:nvSpPr>
          <p:cNvPr id="281603" name="Rectangle 3"/>
          <p:cNvSpPr>
            <a:spLocks noGrp="1" noChangeArrowheads="1"/>
          </p:cNvSpPr>
          <p:nvPr>
            <p:ph type="body" idx="1"/>
          </p:nvPr>
        </p:nvSpPr>
        <p:spPr/>
        <p:txBody>
          <a:bodyPr/>
          <a:lstStyle/>
          <a:p>
            <a:r>
              <a:rPr lang="en-US" altLang="zh-TW"/>
              <a:t>Case similarity computation and Retrieval</a:t>
            </a:r>
          </a:p>
          <a:p>
            <a:pPr lvl="1"/>
            <a:r>
              <a:rPr lang="en-US" altLang="zh-TW"/>
              <a:t>neural fuzzy techniques for similarity assessment</a:t>
            </a:r>
          </a:p>
          <a:p>
            <a:pPr lvl="1"/>
            <a:r>
              <a:rPr lang="en-US" altLang="zh-TW"/>
              <a:t>genetic algorithms for leaning cases similarity</a:t>
            </a:r>
          </a:p>
          <a:p>
            <a:pPr lvl="1"/>
            <a:r>
              <a:rPr lang="en-US" altLang="zh-TW"/>
              <a:t>rough set based methods for case retrieval </a:t>
            </a:r>
          </a:p>
          <a:p>
            <a:pPr lvl="1"/>
            <a:r>
              <a:rPr lang="en-US" altLang="zh-TW"/>
              <a:t>case-based similarity inference using fuzzy rules</a:t>
            </a:r>
          </a:p>
          <a:p>
            <a:pPr lvl="1"/>
            <a:r>
              <a:rPr lang="en-US" altLang="zh-TW"/>
              <a:t>fuzzy techniques for feature weights learning (similarity)</a:t>
            </a:r>
          </a:p>
          <a:p>
            <a:endParaRPr lang="zh-TW" altLang="en-US"/>
          </a:p>
        </p:txBody>
      </p:sp>
    </p:spTree>
    <p:extLst>
      <p:ext uri="{BB962C8B-B14F-4D97-AF65-F5344CB8AC3E}">
        <p14:creationId xmlns:p14="http://schemas.microsoft.com/office/powerpoint/2010/main" val="203871183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7A2BA0-C9C7-4903-8490-2E686B585678}" type="slidenum">
              <a:rPr lang="zh-TW" altLang="en-US"/>
              <a:pPr/>
              <a:t>124</a:t>
            </a:fld>
            <a:endParaRPr lang="en-US" altLang="zh-TW"/>
          </a:p>
        </p:txBody>
      </p:sp>
      <p:sp>
        <p:nvSpPr>
          <p:cNvPr id="276482" name="Rectangle 2"/>
          <p:cNvSpPr>
            <a:spLocks noGrp="1" noChangeArrowheads="1"/>
          </p:cNvSpPr>
          <p:nvPr>
            <p:ph type="title"/>
          </p:nvPr>
        </p:nvSpPr>
        <p:spPr/>
        <p:txBody>
          <a:bodyPr/>
          <a:lstStyle/>
          <a:p>
            <a:r>
              <a:rPr lang="en-US" altLang="zh-TW"/>
              <a:t>Relevance of Soft Computing</a:t>
            </a:r>
            <a:endParaRPr lang="zh-TW" altLang="en-US"/>
          </a:p>
        </p:txBody>
      </p:sp>
      <p:sp>
        <p:nvSpPr>
          <p:cNvPr id="276483" name="Rectangle 3"/>
          <p:cNvSpPr>
            <a:spLocks noGrp="1" noChangeArrowheads="1"/>
          </p:cNvSpPr>
          <p:nvPr>
            <p:ph type="body" idx="1"/>
          </p:nvPr>
        </p:nvSpPr>
        <p:spPr/>
        <p:txBody>
          <a:bodyPr/>
          <a:lstStyle/>
          <a:p>
            <a:r>
              <a:rPr lang="en-US" altLang="zh-TW" sz="2800"/>
              <a:t>Reuse</a:t>
            </a:r>
          </a:p>
          <a:p>
            <a:pPr lvl="1"/>
            <a:r>
              <a:rPr lang="en-US" altLang="zh-TW" sz="2400"/>
              <a:t>adaptation of cases using neural networks</a:t>
            </a:r>
          </a:p>
          <a:p>
            <a:pPr lvl="1"/>
            <a:r>
              <a:rPr lang="en-US" altLang="zh-TW" sz="2400"/>
              <a:t>evolutionary approaches for tuning adaptation parameters</a:t>
            </a:r>
          </a:p>
          <a:p>
            <a:pPr lvl="1"/>
            <a:r>
              <a:rPr lang="en-US" altLang="zh-TW" sz="2400"/>
              <a:t>mining adaptation rules using rough set approach</a:t>
            </a:r>
          </a:p>
          <a:p>
            <a:pPr lvl="1"/>
            <a:r>
              <a:rPr lang="en-US" altLang="zh-TW" sz="2400"/>
              <a:t>learning fuzzy adaptation knowledge from cases</a:t>
            </a:r>
          </a:p>
          <a:p>
            <a:pPr lvl="1"/>
            <a:r>
              <a:rPr lang="en-US" altLang="zh-TW" sz="2400"/>
              <a:t>neural-fuzzy hybrid approaches for reuse</a:t>
            </a:r>
          </a:p>
          <a:p>
            <a:pPr lvl="1"/>
            <a:r>
              <a:rPr lang="en-US" altLang="zh-TW" sz="2400"/>
              <a:t>reusing cases by interactive and conversational fuzzy reasoning</a:t>
            </a:r>
          </a:p>
          <a:p>
            <a:pPr lvl="1"/>
            <a:r>
              <a:rPr lang="en-US" altLang="zh-TW" sz="2400"/>
              <a:t>learning reusable case knowledge</a:t>
            </a:r>
          </a:p>
          <a:p>
            <a:pPr>
              <a:buFont typeface="Wingdings" pitchFamily="2" charset="2"/>
              <a:buNone/>
            </a:pPr>
            <a:endParaRPr lang="zh-TW" altLang="en-US" sz="2800"/>
          </a:p>
        </p:txBody>
      </p:sp>
    </p:spTree>
    <p:extLst>
      <p:ext uri="{BB962C8B-B14F-4D97-AF65-F5344CB8AC3E}">
        <p14:creationId xmlns:p14="http://schemas.microsoft.com/office/powerpoint/2010/main" val="349765999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779732C-85A7-4CC3-B45D-37DA5049B63A}" type="slidenum">
              <a:rPr lang="zh-TW" altLang="en-US"/>
              <a:pPr/>
              <a:t>125</a:t>
            </a:fld>
            <a:endParaRPr lang="en-US" altLang="zh-TW"/>
          </a:p>
        </p:txBody>
      </p:sp>
      <p:sp>
        <p:nvSpPr>
          <p:cNvPr id="277506" name="Rectangle 2"/>
          <p:cNvSpPr>
            <a:spLocks noGrp="1" noChangeArrowheads="1"/>
          </p:cNvSpPr>
          <p:nvPr>
            <p:ph type="title"/>
          </p:nvPr>
        </p:nvSpPr>
        <p:spPr/>
        <p:txBody>
          <a:bodyPr/>
          <a:lstStyle/>
          <a:p>
            <a:r>
              <a:rPr lang="en-US" altLang="zh-TW"/>
              <a:t>Relevance of Soft Computing</a:t>
            </a:r>
            <a:endParaRPr lang="zh-TW" altLang="en-US"/>
          </a:p>
        </p:txBody>
      </p:sp>
      <p:sp>
        <p:nvSpPr>
          <p:cNvPr id="277507" name="Rectangle 3"/>
          <p:cNvSpPr>
            <a:spLocks noGrp="1" noChangeArrowheads="1"/>
          </p:cNvSpPr>
          <p:nvPr>
            <p:ph type="body" idx="1"/>
          </p:nvPr>
        </p:nvSpPr>
        <p:spPr/>
        <p:txBody>
          <a:bodyPr/>
          <a:lstStyle/>
          <a:p>
            <a:r>
              <a:rPr lang="en-US" altLang="zh-TW"/>
              <a:t>Revise</a:t>
            </a:r>
          </a:p>
          <a:p>
            <a:pPr lvl="1"/>
            <a:r>
              <a:rPr lang="en-US" altLang="zh-TW"/>
              <a:t>Still largely a human intensive process involving the verification of the adapted solution in the </a:t>
            </a:r>
            <a:r>
              <a:rPr lang="en-US" altLang="zh-TW" i="1" u="sng">
                <a:solidFill>
                  <a:srgbClr val="FFCC00"/>
                </a:solidFill>
              </a:rPr>
              <a:t>REAL WORLD</a:t>
            </a:r>
          </a:p>
          <a:p>
            <a:endParaRPr lang="zh-TW" altLang="en-US"/>
          </a:p>
        </p:txBody>
      </p:sp>
    </p:spTree>
    <p:extLst>
      <p:ext uri="{BB962C8B-B14F-4D97-AF65-F5344CB8AC3E}">
        <p14:creationId xmlns:p14="http://schemas.microsoft.com/office/powerpoint/2010/main" val="238481091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A701B7E-FB36-4009-978C-EF6B0AD44AB4}" type="slidenum">
              <a:rPr lang="zh-TW" altLang="en-US"/>
              <a:pPr/>
              <a:t>126</a:t>
            </a:fld>
            <a:endParaRPr lang="en-US" altLang="zh-TW"/>
          </a:p>
        </p:txBody>
      </p:sp>
      <p:sp>
        <p:nvSpPr>
          <p:cNvPr id="278530" name="Rectangle 2"/>
          <p:cNvSpPr>
            <a:spLocks noGrp="1" noChangeArrowheads="1"/>
          </p:cNvSpPr>
          <p:nvPr>
            <p:ph type="title"/>
          </p:nvPr>
        </p:nvSpPr>
        <p:spPr/>
        <p:txBody>
          <a:bodyPr/>
          <a:lstStyle/>
          <a:p>
            <a:r>
              <a:rPr lang="en-US" altLang="zh-TW"/>
              <a:t>Relevance of Soft Computing</a:t>
            </a:r>
            <a:endParaRPr lang="zh-TW" altLang="en-US"/>
          </a:p>
        </p:txBody>
      </p:sp>
      <p:sp>
        <p:nvSpPr>
          <p:cNvPr id="278531" name="Rectangle 3"/>
          <p:cNvSpPr>
            <a:spLocks noGrp="1" noChangeArrowheads="1"/>
          </p:cNvSpPr>
          <p:nvPr>
            <p:ph type="body" idx="1"/>
          </p:nvPr>
        </p:nvSpPr>
        <p:spPr/>
        <p:txBody>
          <a:bodyPr/>
          <a:lstStyle/>
          <a:p>
            <a:r>
              <a:rPr lang="en-US" altLang="zh-TW"/>
              <a:t>Retain (Case-Base Maintenance)</a:t>
            </a:r>
          </a:p>
          <a:p>
            <a:pPr lvl="1"/>
            <a:r>
              <a:rPr lang="en-US" altLang="zh-TW"/>
              <a:t>validations and verifications of CBR systems' internal structure and knowledge, e.g. </a:t>
            </a:r>
            <a:r>
              <a:rPr lang="en-US" altLang="zh-TW" i="1" u="sng">
                <a:solidFill>
                  <a:srgbClr val="FFCC00"/>
                </a:solidFill>
              </a:rPr>
              <a:t>completeness</a:t>
            </a:r>
            <a:r>
              <a:rPr lang="en-US" altLang="zh-TW"/>
              <a:t>, </a:t>
            </a:r>
            <a:r>
              <a:rPr lang="en-US" altLang="zh-TW" i="1" u="sng">
                <a:solidFill>
                  <a:srgbClr val="FFCC00"/>
                </a:solidFill>
              </a:rPr>
              <a:t>consistency</a:t>
            </a:r>
            <a:r>
              <a:rPr lang="en-US" altLang="zh-TW">
                <a:solidFill>
                  <a:srgbClr val="FFCC00"/>
                </a:solidFill>
              </a:rPr>
              <a:t> </a:t>
            </a:r>
            <a:r>
              <a:rPr lang="en-US" altLang="zh-TW"/>
              <a:t>and </a:t>
            </a:r>
            <a:r>
              <a:rPr lang="en-US" altLang="zh-TW" i="1" u="sng">
                <a:solidFill>
                  <a:srgbClr val="FFCC00"/>
                </a:solidFill>
              </a:rPr>
              <a:t>correctness</a:t>
            </a:r>
            <a:r>
              <a:rPr lang="en-US" altLang="zh-TW"/>
              <a:t> </a:t>
            </a:r>
          </a:p>
          <a:p>
            <a:pPr lvl="1" algn="just"/>
            <a:r>
              <a:rPr lang="en-US" altLang="zh-TW"/>
              <a:t>size, indexing structure, performance statistics, irrelevant/ obsolete cases, noisy data or filling in missing data, user feedbacks and comments, and house keeping tasks.</a:t>
            </a:r>
            <a:endParaRPr lang="zh-TW" altLang="en-US"/>
          </a:p>
        </p:txBody>
      </p:sp>
    </p:spTree>
    <p:extLst>
      <p:ext uri="{BB962C8B-B14F-4D97-AF65-F5344CB8AC3E}">
        <p14:creationId xmlns:p14="http://schemas.microsoft.com/office/powerpoint/2010/main" val="345505712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Grp="1" noChangeArrowheads="1"/>
          </p:cNvSpPr>
          <p:nvPr>
            <p:ph type="sldNum" sz="quarter" idx="4"/>
          </p:nvPr>
        </p:nvSpPr>
        <p:spPr/>
        <p:txBody>
          <a:bodyPr/>
          <a:lstStyle/>
          <a:p>
            <a:fld id="{D982BEB7-B3F8-4968-9426-D142091B032F}" type="slidenum">
              <a:rPr lang="zh-TW" altLang="en-US"/>
              <a:pPr/>
              <a:t>127</a:t>
            </a:fld>
            <a:endParaRPr lang="en-US" altLang="zh-TW"/>
          </a:p>
        </p:txBody>
      </p:sp>
      <p:sp>
        <p:nvSpPr>
          <p:cNvPr id="103428" name="Rectangle 4"/>
          <p:cNvSpPr>
            <a:spLocks noGrp="1" noChangeArrowheads="1"/>
          </p:cNvSpPr>
          <p:nvPr>
            <p:ph type="ctrTitle"/>
          </p:nvPr>
        </p:nvSpPr>
        <p:spPr>
          <a:xfrm>
            <a:off x="468313" y="981074"/>
            <a:ext cx="8229600" cy="3744069"/>
          </a:xfrm>
        </p:spPr>
        <p:txBody>
          <a:bodyPr/>
          <a:lstStyle/>
          <a:p>
            <a:r>
              <a:rPr lang="en-US" altLang="zh-TW" dirty="0"/>
              <a:t/>
            </a:r>
            <a:br>
              <a:rPr lang="en-US" altLang="zh-TW" dirty="0"/>
            </a:br>
            <a:r>
              <a:rPr lang="en-US" altLang="zh-TW" sz="4400" i="1" dirty="0">
                <a:latin typeface="Times New Roman" pitchFamily="18" charset="0"/>
              </a:rPr>
              <a:t>Advantage of CBR</a:t>
            </a:r>
            <a:r>
              <a:rPr lang="en-US" altLang="zh-TW" sz="4400" dirty="0" smtClean="0"/>
              <a:t/>
            </a:r>
            <a:br>
              <a:rPr lang="en-US" altLang="zh-TW" sz="4400" dirty="0" smtClean="0"/>
            </a:br>
            <a:endParaRPr lang="en-US" altLang="zh-TW" sz="4000" dirty="0"/>
          </a:p>
        </p:txBody>
      </p:sp>
    </p:spTree>
    <p:extLst>
      <p:ext uri="{BB962C8B-B14F-4D97-AF65-F5344CB8AC3E}">
        <p14:creationId xmlns:p14="http://schemas.microsoft.com/office/powerpoint/2010/main" val="133664776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D09D193-8CC7-4904-B307-1ED48DC000D1}" type="slidenum">
              <a:rPr lang="zh-TW" altLang="en-US"/>
              <a:pPr/>
              <a:t>128</a:t>
            </a:fld>
            <a:endParaRPr lang="en-US" altLang="zh-TW"/>
          </a:p>
        </p:txBody>
      </p:sp>
      <p:sp>
        <p:nvSpPr>
          <p:cNvPr id="40962" name="Rectangle 2"/>
          <p:cNvSpPr>
            <a:spLocks noGrp="1" noChangeArrowheads="1"/>
          </p:cNvSpPr>
          <p:nvPr>
            <p:ph type="title"/>
          </p:nvPr>
        </p:nvSpPr>
        <p:spPr/>
        <p:txBody>
          <a:bodyPr/>
          <a:lstStyle/>
          <a:p>
            <a:r>
              <a:rPr lang="en-US" altLang="zh-TW" i="1" dirty="0">
                <a:latin typeface="Times New Roman" pitchFamily="18" charset="0"/>
              </a:rPr>
              <a:t>Advantage of CBR</a:t>
            </a:r>
          </a:p>
        </p:txBody>
      </p:sp>
      <p:sp>
        <p:nvSpPr>
          <p:cNvPr id="40963" name="Rectangle 3"/>
          <p:cNvSpPr>
            <a:spLocks noGrp="1" noChangeArrowheads="1"/>
          </p:cNvSpPr>
          <p:nvPr>
            <p:ph type="body" idx="1"/>
          </p:nvPr>
        </p:nvSpPr>
        <p:spPr/>
        <p:txBody>
          <a:bodyPr/>
          <a:lstStyle/>
          <a:p>
            <a:r>
              <a:rPr lang="en-US" altLang="zh-TW">
                <a:latin typeface="Times New Roman" pitchFamily="18" charset="0"/>
              </a:rPr>
              <a:t>High Flexibility</a:t>
            </a:r>
          </a:p>
          <a:p>
            <a:pPr lvl="1"/>
            <a:r>
              <a:rPr lang="en-US" altLang="zh-TW">
                <a:latin typeface="Times New Roman" pitchFamily="18" charset="0"/>
              </a:rPr>
              <a:t>Knowledge can be distributed between the four containers (cases, representation and indexing, similarity, adaptation) according to application needs</a:t>
            </a:r>
          </a:p>
          <a:p>
            <a:r>
              <a:rPr lang="en-US" altLang="zh-TW">
                <a:latin typeface="Times New Roman" pitchFamily="18" charset="0"/>
              </a:rPr>
              <a:t>Focus on knowledge in the case base</a:t>
            </a:r>
          </a:p>
          <a:p>
            <a:r>
              <a:rPr lang="en-US" altLang="zh-TW">
                <a:latin typeface="Times New Roman" pitchFamily="18" charset="0"/>
              </a:rPr>
              <a:t>Knowledge in the case base can be updated and maintained very easily</a:t>
            </a:r>
          </a:p>
        </p:txBody>
      </p:sp>
    </p:spTree>
    <p:extLst>
      <p:ext uri="{BB962C8B-B14F-4D97-AF65-F5344CB8AC3E}">
        <p14:creationId xmlns:p14="http://schemas.microsoft.com/office/powerpoint/2010/main" val="421980794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53F209E-E959-40BD-8A0F-DAE18C250094}" type="slidenum">
              <a:rPr lang="zh-TW" altLang="en-US"/>
              <a:pPr/>
              <a:t>129</a:t>
            </a:fld>
            <a:endParaRPr lang="en-US" altLang="zh-TW"/>
          </a:p>
        </p:txBody>
      </p:sp>
      <p:sp>
        <p:nvSpPr>
          <p:cNvPr id="41986" name="Rectangle 2"/>
          <p:cNvSpPr>
            <a:spLocks noGrp="1" noChangeArrowheads="1"/>
          </p:cNvSpPr>
          <p:nvPr>
            <p:ph type="title"/>
          </p:nvPr>
        </p:nvSpPr>
        <p:spPr>
          <a:xfrm>
            <a:off x="1143000" y="381000"/>
            <a:ext cx="6858000" cy="1143000"/>
          </a:xfrm>
        </p:spPr>
        <p:txBody>
          <a:bodyPr/>
          <a:lstStyle/>
          <a:p>
            <a:r>
              <a:rPr lang="en-US" altLang="zh-TW" sz="3600" i="1">
                <a:latin typeface="Times New Roman" pitchFamily="18" charset="0"/>
              </a:rPr>
              <a:t>Advantages of CBR over others</a:t>
            </a:r>
            <a:endParaRPr lang="en-US" altLang="zh-TW" sz="4000" i="1">
              <a:latin typeface="Times New Roman" pitchFamily="18" charset="0"/>
            </a:endParaRPr>
          </a:p>
        </p:txBody>
      </p:sp>
      <p:sp>
        <p:nvSpPr>
          <p:cNvPr id="41987" name="Rectangle 3"/>
          <p:cNvSpPr>
            <a:spLocks noGrp="1" noChangeArrowheads="1"/>
          </p:cNvSpPr>
          <p:nvPr>
            <p:ph type="body" idx="1"/>
          </p:nvPr>
        </p:nvSpPr>
        <p:spPr/>
        <p:txBody>
          <a:bodyPr/>
          <a:lstStyle/>
          <a:p>
            <a:pPr>
              <a:lnSpc>
                <a:spcPct val="90000"/>
              </a:lnSpc>
            </a:pPr>
            <a:r>
              <a:rPr lang="en-US" altLang="zh-TW" sz="2800">
                <a:latin typeface="Times New Roman" pitchFamily="18" charset="0"/>
              </a:rPr>
              <a:t>Reduces the knowledge acquisition effort</a:t>
            </a:r>
          </a:p>
          <a:p>
            <a:pPr>
              <a:lnSpc>
                <a:spcPct val="90000"/>
              </a:lnSpc>
            </a:pPr>
            <a:r>
              <a:rPr lang="en-US" altLang="zh-TW" sz="2800">
                <a:latin typeface="Times New Roman" pitchFamily="18" charset="0"/>
              </a:rPr>
              <a:t>Requires less maintenance effort</a:t>
            </a:r>
          </a:p>
          <a:p>
            <a:pPr>
              <a:lnSpc>
                <a:spcPct val="90000"/>
              </a:lnSpc>
            </a:pPr>
            <a:r>
              <a:rPr lang="en-US" altLang="zh-TW" sz="2800">
                <a:latin typeface="Times New Roman" pitchFamily="18" charset="0"/>
              </a:rPr>
              <a:t>Improve problem solving performance through reuse</a:t>
            </a:r>
          </a:p>
          <a:p>
            <a:pPr>
              <a:lnSpc>
                <a:spcPct val="90000"/>
              </a:lnSpc>
            </a:pPr>
            <a:r>
              <a:rPr lang="en-US" altLang="zh-TW" sz="2800">
                <a:latin typeface="Times New Roman" pitchFamily="18" charset="0"/>
              </a:rPr>
              <a:t>Makes use of existing data, e.g. databases</a:t>
            </a:r>
          </a:p>
          <a:p>
            <a:pPr>
              <a:lnSpc>
                <a:spcPct val="90000"/>
              </a:lnSpc>
            </a:pPr>
            <a:r>
              <a:rPr lang="en-US" altLang="zh-TW" sz="2800">
                <a:latin typeface="Times New Roman" pitchFamily="18" charset="0"/>
              </a:rPr>
              <a:t>Improve over time and adapt to changes in the environment</a:t>
            </a:r>
          </a:p>
          <a:p>
            <a:pPr>
              <a:lnSpc>
                <a:spcPct val="90000"/>
              </a:lnSpc>
            </a:pPr>
            <a:r>
              <a:rPr lang="en-US" altLang="zh-TW" sz="2800">
                <a:latin typeface="Times New Roman" pitchFamily="18" charset="0"/>
              </a:rPr>
              <a:t>High user acceptance</a:t>
            </a:r>
          </a:p>
          <a:p>
            <a:pPr>
              <a:lnSpc>
                <a:spcPct val="90000"/>
              </a:lnSpc>
            </a:pPr>
            <a:r>
              <a:rPr lang="en-US" altLang="zh-TW" sz="2800">
                <a:latin typeface="Times New Roman" pitchFamily="18" charset="0"/>
              </a:rPr>
              <a:t>No commercial expert shells are needed, any languages will serve the purpose, C++, Java, etc</a:t>
            </a:r>
          </a:p>
        </p:txBody>
      </p:sp>
    </p:spTree>
    <p:extLst>
      <p:ext uri="{BB962C8B-B14F-4D97-AF65-F5344CB8AC3E}">
        <p14:creationId xmlns:p14="http://schemas.microsoft.com/office/powerpoint/2010/main" val="3410295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E8A6EF6-11CF-49A6-8A3E-26B246B81E5A}" type="slidenum">
              <a:rPr lang="zh-TW" altLang="en-US"/>
              <a:pPr/>
              <a:t>13</a:t>
            </a:fld>
            <a:endParaRPr lang="en-US" altLang="zh-TW"/>
          </a:p>
        </p:txBody>
      </p:sp>
      <p:sp>
        <p:nvSpPr>
          <p:cNvPr id="28674" name="Rectangle 2"/>
          <p:cNvSpPr>
            <a:spLocks noGrp="1" noChangeArrowheads="1"/>
          </p:cNvSpPr>
          <p:nvPr>
            <p:ph type="title"/>
          </p:nvPr>
        </p:nvSpPr>
        <p:spPr/>
        <p:txBody>
          <a:bodyPr/>
          <a:lstStyle/>
          <a:p>
            <a:r>
              <a:rPr lang="en-US" altLang="zh-TW" i="1">
                <a:latin typeface="Times New Roman" pitchFamily="18" charset="0"/>
              </a:rPr>
              <a:t>Representing Cases</a:t>
            </a:r>
          </a:p>
        </p:txBody>
      </p:sp>
      <p:sp>
        <p:nvSpPr>
          <p:cNvPr id="28675" name="Rectangle 3"/>
          <p:cNvSpPr>
            <a:spLocks noGrp="1" noChangeArrowheads="1"/>
          </p:cNvSpPr>
          <p:nvPr>
            <p:ph type="body" idx="1"/>
          </p:nvPr>
        </p:nvSpPr>
        <p:spPr/>
        <p:txBody>
          <a:bodyPr/>
          <a:lstStyle/>
          <a:p>
            <a:pPr>
              <a:lnSpc>
                <a:spcPct val="90000"/>
              </a:lnSpc>
            </a:pPr>
            <a:r>
              <a:rPr lang="en-US" altLang="zh-TW">
                <a:latin typeface="Times New Roman" pitchFamily="18" charset="0"/>
              </a:rPr>
              <a:t>Many different case representations are used:</a:t>
            </a:r>
          </a:p>
          <a:p>
            <a:pPr lvl="1">
              <a:lnSpc>
                <a:spcPct val="90000"/>
              </a:lnSpc>
            </a:pPr>
            <a:r>
              <a:rPr lang="en-US" altLang="zh-TW">
                <a:latin typeface="Times New Roman" pitchFamily="18" charset="0"/>
              </a:rPr>
              <a:t>Depend on requirements of domain and task</a:t>
            </a:r>
          </a:p>
          <a:p>
            <a:pPr lvl="1">
              <a:lnSpc>
                <a:spcPct val="90000"/>
              </a:lnSpc>
            </a:pPr>
            <a:r>
              <a:rPr lang="en-US" altLang="zh-TW">
                <a:latin typeface="Times New Roman" pitchFamily="18" charset="0"/>
              </a:rPr>
              <a:t>Structure of already available case data</a:t>
            </a:r>
          </a:p>
        </p:txBody>
      </p:sp>
    </p:spTree>
    <p:extLst>
      <p:ext uri="{BB962C8B-B14F-4D97-AF65-F5344CB8AC3E}">
        <p14:creationId xmlns:p14="http://schemas.microsoft.com/office/powerpoint/2010/main" val="428301386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89A20FF5-986A-4264-B273-8A013C691463}" type="slidenum">
              <a:rPr lang="zh-TW" altLang="en-US"/>
              <a:pPr/>
              <a:t>130</a:t>
            </a:fld>
            <a:endParaRPr lang="en-US" altLang="zh-TW"/>
          </a:p>
        </p:txBody>
      </p:sp>
      <p:sp>
        <p:nvSpPr>
          <p:cNvPr id="43010" name="Rectangle 2"/>
          <p:cNvSpPr>
            <a:spLocks noGrp="1" noChangeArrowheads="1"/>
          </p:cNvSpPr>
          <p:nvPr>
            <p:ph type="title"/>
          </p:nvPr>
        </p:nvSpPr>
        <p:spPr>
          <a:xfrm>
            <a:off x="0" y="381000"/>
            <a:ext cx="9144000" cy="1143000"/>
          </a:xfrm>
        </p:spPr>
        <p:txBody>
          <a:bodyPr/>
          <a:lstStyle/>
          <a:p>
            <a:r>
              <a:rPr lang="en-US" altLang="zh-TW" sz="3600" i="1">
                <a:latin typeface="Times New Roman" pitchFamily="18" charset="0"/>
              </a:rPr>
              <a:t>Avoid (Partially) Knowledge Acquisition Effort</a:t>
            </a:r>
            <a:endParaRPr lang="en-US" altLang="zh-TW" i="1">
              <a:latin typeface="Times New Roman" pitchFamily="18" charset="0"/>
            </a:endParaRPr>
          </a:p>
        </p:txBody>
      </p:sp>
      <p:graphicFrame>
        <p:nvGraphicFramePr>
          <p:cNvPr id="43011" name="Object 3"/>
          <p:cNvGraphicFramePr>
            <a:graphicFrameLocks noChangeAspect="1"/>
          </p:cNvGraphicFramePr>
          <p:nvPr/>
        </p:nvGraphicFramePr>
        <p:xfrm>
          <a:off x="838200" y="2057400"/>
          <a:ext cx="3381375" cy="4314825"/>
        </p:xfrm>
        <a:graphic>
          <a:graphicData uri="http://schemas.openxmlformats.org/presentationml/2006/ole">
            <mc:AlternateContent xmlns:mc="http://schemas.openxmlformats.org/markup-compatibility/2006">
              <mc:Choice xmlns:v="urn:schemas-microsoft-com:vml" Requires="v">
                <p:oleObj spid="_x0000_s310292" name="CorelPhotoPaint.Image.8" r:id="rId3" imgW="3380952" imgH="4314286" progId="">
                  <p:embed/>
                </p:oleObj>
              </mc:Choice>
              <mc:Fallback>
                <p:oleObj name="CorelPhotoPaint.Image.8" r:id="rId3" imgW="3380952" imgH="43142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057400"/>
                        <a:ext cx="3381375"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2" name="Object 4"/>
          <p:cNvGraphicFramePr>
            <a:graphicFrameLocks noChangeAspect="1"/>
          </p:cNvGraphicFramePr>
          <p:nvPr/>
        </p:nvGraphicFramePr>
        <p:xfrm>
          <a:off x="4495800" y="2133600"/>
          <a:ext cx="3267075" cy="4181475"/>
        </p:xfrm>
        <a:graphic>
          <a:graphicData uri="http://schemas.openxmlformats.org/presentationml/2006/ole">
            <mc:AlternateContent xmlns:mc="http://schemas.openxmlformats.org/markup-compatibility/2006">
              <mc:Choice xmlns:v="urn:schemas-microsoft-com:vml" Requires="v">
                <p:oleObj spid="_x0000_s310293" name="CorelPhotoPaint.Image.8" r:id="rId5" imgW="3266667" imgH="4180952" progId="">
                  <p:embed/>
                </p:oleObj>
              </mc:Choice>
              <mc:Fallback>
                <p:oleObj name="CorelPhotoPaint.Image.8" r:id="rId5" imgW="3266667" imgH="4180952"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2133600"/>
                        <a:ext cx="3267075"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3613365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CDB7F55-2392-44D6-8209-588F66FA3364}" type="slidenum">
              <a:rPr lang="zh-TW" altLang="en-US"/>
              <a:pPr/>
              <a:t>131</a:t>
            </a:fld>
            <a:endParaRPr lang="en-US" altLang="zh-TW"/>
          </a:p>
        </p:txBody>
      </p:sp>
      <p:sp>
        <p:nvSpPr>
          <p:cNvPr id="44034" name="Rectangle 2"/>
          <p:cNvSpPr>
            <a:spLocks noGrp="1" noChangeArrowheads="1"/>
          </p:cNvSpPr>
          <p:nvPr>
            <p:ph type="title"/>
          </p:nvPr>
        </p:nvSpPr>
        <p:spPr>
          <a:xfrm>
            <a:off x="1295400" y="381000"/>
            <a:ext cx="7696200" cy="1143000"/>
          </a:xfrm>
        </p:spPr>
        <p:txBody>
          <a:bodyPr/>
          <a:lstStyle/>
          <a:p>
            <a:r>
              <a:rPr lang="en-US" altLang="zh-TW" sz="3600" i="1">
                <a:latin typeface="Times New Roman" pitchFamily="18" charset="0"/>
              </a:rPr>
              <a:t>Less Effort Required for Maintenance</a:t>
            </a:r>
            <a:endParaRPr lang="en-US" altLang="zh-TW" sz="4000" i="1">
              <a:latin typeface="Times New Roman" pitchFamily="18" charset="0"/>
            </a:endParaRPr>
          </a:p>
        </p:txBody>
      </p:sp>
      <p:sp>
        <p:nvSpPr>
          <p:cNvPr id="44035" name="Rectangle 3"/>
          <p:cNvSpPr>
            <a:spLocks noGrp="1" noChangeArrowheads="1"/>
          </p:cNvSpPr>
          <p:nvPr>
            <p:ph type="body" idx="1"/>
          </p:nvPr>
        </p:nvSpPr>
        <p:spPr/>
        <p:txBody>
          <a:bodyPr/>
          <a:lstStyle/>
          <a:p>
            <a:r>
              <a:rPr lang="en-US" altLang="zh-TW">
                <a:latin typeface="Times New Roman" pitchFamily="18" charset="0"/>
              </a:rPr>
              <a:t>What is the impact of changes of the environment?</a:t>
            </a:r>
          </a:p>
          <a:p>
            <a:pPr lvl="1"/>
            <a:r>
              <a:rPr lang="en-US" altLang="zh-TW">
                <a:latin typeface="Times New Roman" pitchFamily="18" charset="0"/>
              </a:rPr>
              <a:t>Rule bases or models are different to maintain</a:t>
            </a:r>
          </a:p>
          <a:p>
            <a:pPr lvl="2"/>
            <a:r>
              <a:rPr lang="en-US" altLang="zh-TW">
                <a:latin typeface="Times New Roman" pitchFamily="18" charset="0"/>
              </a:rPr>
              <a:t>many dependencies between rules</a:t>
            </a:r>
          </a:p>
          <a:p>
            <a:pPr lvl="2"/>
            <a:r>
              <a:rPr lang="en-US" altLang="zh-TW">
                <a:latin typeface="Times New Roman" pitchFamily="18" charset="0"/>
              </a:rPr>
              <a:t>rules of KBS often difficult to understand for non AI experts</a:t>
            </a:r>
          </a:p>
          <a:p>
            <a:pPr lvl="2"/>
            <a:r>
              <a:rPr lang="en-US" altLang="zh-TW">
                <a:latin typeface="Times New Roman" pitchFamily="18" charset="0"/>
              </a:rPr>
              <a:t>Effects of changes of the rule base are hard to predict</a:t>
            </a:r>
          </a:p>
          <a:p>
            <a:pPr lvl="2"/>
            <a:r>
              <a:rPr lang="en-US" altLang="zh-TW">
                <a:latin typeface="Times New Roman" pitchFamily="18" charset="0"/>
              </a:rPr>
              <a:t>maintenance by the domain expert impossible</a:t>
            </a:r>
          </a:p>
        </p:txBody>
      </p:sp>
    </p:spTree>
    <p:extLst>
      <p:ext uri="{BB962C8B-B14F-4D97-AF65-F5344CB8AC3E}">
        <p14:creationId xmlns:p14="http://schemas.microsoft.com/office/powerpoint/2010/main" val="20786356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70BAD6C-CC94-4DA2-9529-C1B2BA388834}" type="slidenum">
              <a:rPr lang="zh-TW" altLang="en-US"/>
              <a:pPr/>
              <a:t>132</a:t>
            </a:fld>
            <a:endParaRPr lang="en-US" altLang="zh-TW"/>
          </a:p>
        </p:txBody>
      </p:sp>
      <p:sp>
        <p:nvSpPr>
          <p:cNvPr id="45058" name="Rectangle 2"/>
          <p:cNvSpPr>
            <a:spLocks noGrp="1" noChangeArrowheads="1"/>
          </p:cNvSpPr>
          <p:nvPr>
            <p:ph type="title"/>
          </p:nvPr>
        </p:nvSpPr>
        <p:spPr>
          <a:xfrm>
            <a:off x="1143000" y="381000"/>
            <a:ext cx="8001000" cy="1143000"/>
          </a:xfrm>
        </p:spPr>
        <p:txBody>
          <a:bodyPr/>
          <a:lstStyle/>
          <a:p>
            <a:r>
              <a:rPr lang="en-US" altLang="zh-TW" sz="3600" i="1">
                <a:latin typeface="Times New Roman" pitchFamily="18" charset="0"/>
              </a:rPr>
              <a:t>Less Effort Required for Maintenance</a:t>
            </a:r>
          </a:p>
        </p:txBody>
      </p:sp>
      <p:sp>
        <p:nvSpPr>
          <p:cNvPr id="45059" name="Rectangle 3"/>
          <p:cNvSpPr>
            <a:spLocks noGrp="1" noChangeArrowheads="1"/>
          </p:cNvSpPr>
          <p:nvPr>
            <p:ph type="body" idx="1"/>
          </p:nvPr>
        </p:nvSpPr>
        <p:spPr/>
        <p:txBody>
          <a:bodyPr/>
          <a:lstStyle/>
          <a:p>
            <a:pPr lvl="1"/>
            <a:r>
              <a:rPr lang="en-US" altLang="zh-TW">
                <a:latin typeface="Times New Roman" pitchFamily="18" charset="0"/>
              </a:rPr>
              <a:t>Case bases are easier to maintain</a:t>
            </a:r>
          </a:p>
          <a:p>
            <a:pPr lvl="2"/>
            <a:r>
              <a:rPr lang="en-US" altLang="zh-TW">
                <a:latin typeface="Times New Roman" pitchFamily="18" charset="0"/>
              </a:rPr>
              <a:t>Cases are independent from each other</a:t>
            </a:r>
          </a:p>
          <a:p>
            <a:pPr lvl="2"/>
            <a:r>
              <a:rPr lang="en-US" altLang="zh-TW">
                <a:latin typeface="Times New Roman" pitchFamily="18" charset="0"/>
              </a:rPr>
              <a:t>Domain experts and novices understand cases quite easy</a:t>
            </a:r>
          </a:p>
          <a:p>
            <a:pPr lvl="2"/>
            <a:r>
              <a:rPr lang="en-US" altLang="zh-TW">
                <a:latin typeface="Times New Roman" pitchFamily="18" charset="0"/>
              </a:rPr>
              <a:t>Maintenance of the CBR system (partially) by adding/deleting cases</a:t>
            </a:r>
          </a:p>
        </p:txBody>
      </p:sp>
    </p:spTree>
    <p:extLst>
      <p:ext uri="{BB962C8B-B14F-4D97-AF65-F5344CB8AC3E}">
        <p14:creationId xmlns:p14="http://schemas.microsoft.com/office/powerpoint/2010/main" val="45666263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Reference BOOK</a:t>
            </a:r>
            <a:endParaRPr lang="zh-TW" altLang="en-US" dirty="0"/>
          </a:p>
        </p:txBody>
      </p:sp>
      <p:sp>
        <p:nvSpPr>
          <p:cNvPr id="3" name="Content Placeholder 2"/>
          <p:cNvSpPr>
            <a:spLocks noGrp="1"/>
          </p:cNvSpPr>
          <p:nvPr>
            <p:ph sz="quarter" idx="1"/>
          </p:nvPr>
        </p:nvSpPr>
        <p:spPr>
          <a:xfrm>
            <a:off x="457200" y="1219200"/>
            <a:ext cx="4330824" cy="4937760"/>
          </a:xfrm>
        </p:spPr>
        <p:txBody>
          <a:bodyPr/>
          <a:lstStyle/>
          <a:p>
            <a:r>
              <a:rPr lang="en-US" altLang="zh-TW" dirty="0" smtClean="0"/>
              <a:t>Foundations of Soft Case-Based Reasoning</a:t>
            </a:r>
          </a:p>
          <a:p>
            <a:pPr lvl="1"/>
            <a:r>
              <a:rPr lang="en-US" altLang="zh-TW" dirty="0" smtClean="0"/>
              <a:t>Simon C. K. </a:t>
            </a:r>
            <a:r>
              <a:rPr lang="en-US" altLang="zh-TW" dirty="0" err="1" smtClean="0"/>
              <a:t>Shiu</a:t>
            </a:r>
            <a:r>
              <a:rPr lang="en-US" altLang="zh-TW" dirty="0" smtClean="0"/>
              <a:t> and </a:t>
            </a:r>
            <a:r>
              <a:rPr lang="en-US" altLang="zh-TW" dirty="0" err="1" smtClean="0"/>
              <a:t>Sankar</a:t>
            </a:r>
            <a:r>
              <a:rPr lang="en-US" altLang="zh-TW" dirty="0" smtClean="0"/>
              <a:t> K. Pal</a:t>
            </a:r>
          </a:p>
          <a:p>
            <a:pPr lvl="1"/>
            <a:r>
              <a:rPr lang="en-US" altLang="zh-TW" dirty="0" smtClean="0"/>
              <a:t>Wiley Series on Intelligent Systems,</a:t>
            </a:r>
          </a:p>
          <a:p>
            <a:pPr lvl="1"/>
            <a:r>
              <a:rPr lang="en-US" altLang="zh-TW" dirty="0" smtClean="0"/>
              <a:t>John Wiley and Sons</a:t>
            </a:r>
          </a:p>
          <a:p>
            <a:pPr lvl="1"/>
            <a:r>
              <a:rPr lang="en-US" altLang="zh-TW" dirty="0" smtClean="0"/>
              <a:t>2004</a:t>
            </a:r>
            <a:endParaRPr lang="zh-TW" altLang="en-US" dirty="0"/>
          </a:p>
        </p:txBody>
      </p:sp>
      <p:pic>
        <p:nvPicPr>
          <p:cNvPr id="4" name="Picture 5" descr="0471086355"/>
          <p:cNvPicPr>
            <a:picLocks noChangeAspect="1" noChangeArrowheads="1"/>
          </p:cNvPicPr>
          <p:nvPr/>
        </p:nvPicPr>
        <p:blipFill>
          <a:blip r:embed="rId2" cstate="print"/>
          <a:srcRect/>
          <a:stretch>
            <a:fillRect/>
          </a:stretch>
        </p:blipFill>
        <p:spPr>
          <a:xfrm>
            <a:off x="5508104" y="1556792"/>
            <a:ext cx="3168352" cy="4186561"/>
          </a:xfrm>
          <a:prstGeom prst="rect">
            <a:avLst/>
          </a:prstGeom>
          <a:noFill/>
          <a:ln/>
        </p:spPr>
      </p:pic>
      <p:sp>
        <p:nvSpPr>
          <p:cNvPr id="5" name="Slide Number Placeholder 4"/>
          <p:cNvSpPr>
            <a:spLocks noGrp="1"/>
          </p:cNvSpPr>
          <p:nvPr>
            <p:ph type="sldNum" sz="quarter" idx="12"/>
          </p:nvPr>
        </p:nvSpPr>
        <p:spPr/>
        <p:txBody>
          <a:bodyPr/>
          <a:lstStyle/>
          <a:p>
            <a:fld id="{A921E218-A2BE-4D1F-A8C6-EBFDF5A940E2}" type="slidenum">
              <a:rPr lang="zh-TW" altLang="en-US" smtClean="0"/>
              <a:pPr/>
              <a:t>133</a:t>
            </a:fld>
            <a:endParaRPr lang="zh-TW" altLang="en-US"/>
          </a:p>
        </p:txBody>
      </p:sp>
    </p:spTree>
    <p:extLst>
      <p:ext uri="{BB962C8B-B14F-4D97-AF65-F5344CB8AC3E}">
        <p14:creationId xmlns:p14="http://schemas.microsoft.com/office/powerpoint/2010/main" val="410403579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507288" cy="990600"/>
          </a:xfrm>
        </p:spPr>
        <p:txBody>
          <a:bodyPr>
            <a:normAutofit/>
          </a:bodyPr>
          <a:lstStyle/>
          <a:p>
            <a:r>
              <a:rPr lang="en-US" altLang="zh-TW" sz="2800" dirty="0" smtClean="0"/>
              <a:t>BACKGROUND OF CASE-BASED REASONING</a:t>
            </a:r>
            <a:endParaRPr lang="zh-TW" altLang="en-US" sz="2800" dirty="0"/>
          </a:p>
        </p:txBody>
      </p:sp>
      <p:sp>
        <p:nvSpPr>
          <p:cNvPr id="3" name="Content Placeholder 2"/>
          <p:cNvSpPr>
            <a:spLocks noGrp="1"/>
          </p:cNvSpPr>
          <p:nvPr>
            <p:ph sz="quarter" idx="1"/>
          </p:nvPr>
        </p:nvSpPr>
        <p:spPr/>
        <p:txBody>
          <a:bodyPr>
            <a:normAutofit fontScale="70000" lnSpcReduction="20000"/>
          </a:bodyPr>
          <a:lstStyle/>
          <a:p>
            <a:r>
              <a:rPr lang="en-US" altLang="zh-TW" dirty="0" smtClean="0"/>
              <a:t>Cognitive Science (1977 -</a:t>
            </a:r>
          </a:p>
          <a:p>
            <a:pPr lvl="1"/>
            <a:r>
              <a:rPr lang="en-US" altLang="zh-TW" dirty="0" smtClean="0"/>
              <a:t>how people learn a new skill, and how humans generate hypotheses about new situations based on their past experiences</a:t>
            </a:r>
          </a:p>
          <a:p>
            <a:pPr lvl="1"/>
            <a:endParaRPr lang="en-US" altLang="zh-TW" dirty="0" smtClean="0"/>
          </a:p>
          <a:p>
            <a:r>
              <a:rPr lang="en-US" altLang="zh-TW" dirty="0" smtClean="0"/>
              <a:t>Artificial Intelligence (1993 – </a:t>
            </a:r>
          </a:p>
          <a:p>
            <a:pPr lvl="1"/>
            <a:r>
              <a:rPr lang="en-US" altLang="zh-TW" sz="2400" dirty="0" smtClean="0"/>
              <a:t>First  European workshop on CBR (EWCBR-93), Kaiserslautern, Germany, CBR (EWCBR-94), Chantilly, France</a:t>
            </a:r>
          </a:p>
          <a:p>
            <a:pPr lvl="1"/>
            <a:r>
              <a:rPr lang="en-US" altLang="zh-TW" sz="2400" dirty="0" smtClean="0"/>
              <a:t>First International Conference on CBR (ICCBR-95), </a:t>
            </a:r>
            <a:r>
              <a:rPr lang="en-US" altLang="zh-TW" sz="2400" dirty="0" err="1" smtClean="0"/>
              <a:t>Sesimbra</a:t>
            </a:r>
            <a:r>
              <a:rPr lang="en-US" altLang="zh-TW" sz="2400" dirty="0" smtClean="0"/>
              <a:t>, Portugal</a:t>
            </a:r>
          </a:p>
          <a:p>
            <a:pPr lvl="1"/>
            <a:r>
              <a:rPr lang="en-US" altLang="zh-TW" sz="2400" dirty="0" smtClean="0"/>
              <a:t>(EWCBR-96), Lausanne, Switzerland, (ICCBR-97), Providence, RI, USA </a:t>
            </a:r>
          </a:p>
          <a:p>
            <a:pPr lvl="1"/>
            <a:r>
              <a:rPr lang="en-US" altLang="zh-TW" sz="2400" dirty="0" smtClean="0"/>
              <a:t>(EWCBR-98), Dublin, Ireland, (ICCBR-99), </a:t>
            </a:r>
            <a:r>
              <a:rPr lang="en-US" altLang="zh-TW" sz="2400" dirty="0" err="1" smtClean="0"/>
              <a:t>Seeon</a:t>
            </a:r>
            <a:r>
              <a:rPr lang="en-US" altLang="zh-TW" sz="2400" dirty="0" smtClean="0"/>
              <a:t> Monastery, Germany</a:t>
            </a:r>
          </a:p>
          <a:p>
            <a:pPr lvl="1"/>
            <a:r>
              <a:rPr lang="en-US" altLang="zh-TW" sz="2400" dirty="0" smtClean="0"/>
              <a:t>(EWCBR-00), Trento, Italy, (ICCBR-01), Vancouver, Canada</a:t>
            </a:r>
          </a:p>
          <a:p>
            <a:pPr lvl="1"/>
            <a:r>
              <a:rPr lang="en-US" altLang="zh-TW" sz="2400" dirty="0" smtClean="0"/>
              <a:t>(ECCBR-02), Aberdeen, Scotland, (ICCBR-03), Trondheim, Norway</a:t>
            </a:r>
          </a:p>
          <a:p>
            <a:pPr lvl="1"/>
            <a:r>
              <a:rPr lang="en-US" altLang="zh-TW" sz="2400" dirty="0" smtClean="0"/>
              <a:t>(ECCBR-04), Madrid, Spain; (ICCBR-05) Chicago, IL, USA; ECCBR-06,  Turkey; (ICCBR-07), Belfast, Northern Ireland, UK; (ECCBR-08), Germany; (ICCBR-09), Seattle, WA, USA; (ICCBR-10), Alessandria, Italy; (ICCBR-11), London; (ICCBR-12), Florence, Italy.</a:t>
            </a:r>
            <a:endParaRPr lang="en-US" altLang="zh-TW" dirty="0" smtClean="0"/>
          </a:p>
          <a:p>
            <a:pPr lvl="1"/>
            <a:endParaRPr lang="zh-TW" altLang="en-US" dirty="0"/>
          </a:p>
        </p:txBody>
      </p:sp>
      <p:sp>
        <p:nvSpPr>
          <p:cNvPr id="4" name="Slide Number Placeholder 3"/>
          <p:cNvSpPr>
            <a:spLocks noGrp="1"/>
          </p:cNvSpPr>
          <p:nvPr>
            <p:ph type="sldNum" sz="quarter" idx="12"/>
          </p:nvPr>
        </p:nvSpPr>
        <p:spPr/>
        <p:txBody>
          <a:bodyPr/>
          <a:lstStyle/>
          <a:p>
            <a:fld id="{A921E218-A2BE-4D1F-A8C6-EBFDF5A940E2}" type="slidenum">
              <a:rPr lang="zh-TW" altLang="en-US" smtClean="0"/>
              <a:pPr/>
              <a:t>134</a:t>
            </a:fld>
            <a:endParaRPr lang="zh-TW" altLang="en-US"/>
          </a:p>
        </p:txBody>
      </p:sp>
    </p:spTree>
    <p:extLst>
      <p:ext uri="{BB962C8B-B14F-4D97-AF65-F5344CB8AC3E}">
        <p14:creationId xmlns:p14="http://schemas.microsoft.com/office/powerpoint/2010/main" val="86756197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5A02877-2150-4208-8EA9-98BFBC67C46D}" type="slidenum">
              <a:rPr lang="zh-TW" altLang="en-US"/>
              <a:pPr/>
              <a:t>135</a:t>
            </a:fld>
            <a:endParaRPr lang="en-US" altLang="zh-TW"/>
          </a:p>
        </p:txBody>
      </p:sp>
      <p:sp>
        <p:nvSpPr>
          <p:cNvPr id="71682" name="Rectangle 2"/>
          <p:cNvSpPr>
            <a:spLocks noGrp="1" noChangeArrowheads="1"/>
          </p:cNvSpPr>
          <p:nvPr>
            <p:ph type="title"/>
          </p:nvPr>
        </p:nvSpPr>
        <p:spPr>
          <a:xfrm>
            <a:off x="685800" y="381000"/>
            <a:ext cx="8001000" cy="1143000"/>
          </a:xfrm>
        </p:spPr>
        <p:txBody>
          <a:bodyPr/>
          <a:lstStyle/>
          <a:p>
            <a:r>
              <a:rPr lang="en-US" altLang="zh-TW" i="1">
                <a:latin typeface="Times New Roman" pitchFamily="18" charset="0"/>
              </a:rPr>
              <a:t>Useful CBR books and references</a:t>
            </a:r>
          </a:p>
        </p:txBody>
      </p:sp>
      <p:sp>
        <p:nvSpPr>
          <p:cNvPr id="71683" name="Rectangle 3"/>
          <p:cNvSpPr>
            <a:spLocks noGrp="1" noChangeArrowheads="1"/>
          </p:cNvSpPr>
          <p:nvPr>
            <p:ph type="body" idx="1"/>
          </p:nvPr>
        </p:nvSpPr>
        <p:spPr/>
        <p:txBody>
          <a:bodyPr/>
          <a:lstStyle/>
          <a:p>
            <a:pPr>
              <a:lnSpc>
                <a:spcPct val="80000"/>
              </a:lnSpc>
            </a:pPr>
            <a:r>
              <a:rPr lang="en-US" altLang="zh-TW" sz="1600" i="1" u="sng">
                <a:solidFill>
                  <a:srgbClr val="FFCC00"/>
                </a:solidFill>
              </a:rPr>
              <a:t>Foundations of Soft Case-Based Reasoning, </a:t>
            </a:r>
            <a:r>
              <a:rPr lang="en-US" altLang="zh-TW" sz="1600"/>
              <a:t>Sankar K. Pal, Simon C. K. Shiu, John Wiley, 2004.</a:t>
            </a:r>
          </a:p>
          <a:p>
            <a:pPr>
              <a:lnSpc>
                <a:spcPct val="80000"/>
              </a:lnSpc>
            </a:pPr>
            <a:r>
              <a:rPr lang="en-US" altLang="zh-TW" sz="1600" i="1" u="sng">
                <a:solidFill>
                  <a:srgbClr val="FFCC00"/>
                </a:solidFill>
              </a:rPr>
              <a:t>Soft Computing  in Case Based Reasoning</a:t>
            </a:r>
            <a:r>
              <a:rPr lang="en-US" altLang="zh-TW" sz="1600"/>
              <a:t>,  (Eds.) S.K. Pal, T.S. Dillon and D.S. Yeung, Springer Verlag, London, 2001</a:t>
            </a:r>
          </a:p>
          <a:p>
            <a:pPr>
              <a:lnSpc>
                <a:spcPct val="80000"/>
              </a:lnSpc>
            </a:pPr>
            <a:r>
              <a:rPr lang="en-US" altLang="zh-TW" sz="1600" i="1" u="sng">
                <a:solidFill>
                  <a:srgbClr val="FFCC00"/>
                </a:solidFill>
              </a:rPr>
              <a:t>Case-Based Reasoning Research and Development</a:t>
            </a:r>
            <a:r>
              <a:rPr lang="en-US" altLang="zh-TW" sz="1600"/>
              <a:t>, Proceedings of the Fourth International Conference on Case-based Reasoning, Springer-Verlag, Germany, 2001.</a:t>
            </a:r>
          </a:p>
          <a:p>
            <a:pPr>
              <a:lnSpc>
                <a:spcPct val="80000"/>
              </a:lnSpc>
            </a:pPr>
            <a:r>
              <a:rPr lang="en-US" altLang="zh-TW" sz="1600" i="1" u="sng">
                <a:solidFill>
                  <a:srgbClr val="FFCC00"/>
                </a:solidFill>
                <a:effectLst/>
              </a:rPr>
              <a:t>Applying Case-Based Reasoning: Techniques for Enterprise Systems</a:t>
            </a:r>
            <a:r>
              <a:rPr lang="en-US" altLang="zh-TW" sz="1600"/>
              <a:t>, by Ian Watson, Morgan Kaufmann Publishers, Inc., 1997.</a:t>
            </a:r>
          </a:p>
          <a:p>
            <a:pPr>
              <a:lnSpc>
                <a:spcPct val="80000"/>
              </a:lnSpc>
            </a:pPr>
            <a:r>
              <a:rPr lang="en-US" altLang="zh-TW" sz="1600" i="1" u="sng">
                <a:solidFill>
                  <a:srgbClr val="FFCC00"/>
                </a:solidFill>
              </a:rPr>
              <a:t>Case-Based Reasoning Experiences, Lessons and Future Directions</a:t>
            </a:r>
            <a:r>
              <a:rPr lang="en-US" altLang="zh-TW" sz="1600"/>
              <a:t>, (Ed.) David B. Leake, AAAI Press/MIT Press, 1996.</a:t>
            </a:r>
          </a:p>
          <a:p>
            <a:pPr>
              <a:lnSpc>
                <a:spcPct val="80000"/>
              </a:lnSpc>
            </a:pPr>
            <a:r>
              <a:rPr lang="en-US" altLang="zh-TW" sz="1600" i="1" u="sng">
                <a:solidFill>
                  <a:srgbClr val="FFCC00"/>
                </a:solidFill>
              </a:rPr>
              <a:t>Case-Based Reasoning</a:t>
            </a:r>
            <a:r>
              <a:rPr lang="en-US" altLang="zh-TW" sz="1600"/>
              <a:t>, by Janet Kolodner, Morgan Kaufmann, San Mateo, CA, 1993.</a:t>
            </a:r>
          </a:p>
          <a:p>
            <a:pPr>
              <a:lnSpc>
                <a:spcPct val="80000"/>
              </a:lnSpc>
            </a:pPr>
            <a:r>
              <a:rPr lang="en-US" altLang="zh-TW" sz="1600"/>
              <a:t>David Aha at US Navy maintains a site with URL </a:t>
            </a:r>
            <a:r>
              <a:rPr lang="en-US" altLang="zh-TW" sz="1600">
                <a:hlinkClick r:id="rId2"/>
              </a:rPr>
              <a:t>www.aic.nrl.navy.mil/~aha</a:t>
            </a:r>
            <a:endParaRPr lang="en-US" altLang="zh-TW" sz="1600"/>
          </a:p>
          <a:p>
            <a:pPr>
              <a:lnSpc>
                <a:spcPct val="80000"/>
              </a:lnSpc>
            </a:pPr>
            <a:r>
              <a:rPr lang="en-US" altLang="zh-TW" sz="1600"/>
              <a:t>Ian Watson at the University of New Zealand maintains a site with URL </a:t>
            </a:r>
            <a:r>
              <a:rPr lang="en-US" altLang="zh-TW" sz="1600">
                <a:effectLst/>
                <a:hlinkClick r:id="rId3"/>
              </a:rPr>
              <a:t>http://www.ai-cbr.org</a:t>
            </a:r>
            <a:endParaRPr lang="en-US" altLang="zh-TW" sz="1600">
              <a:effectLst/>
            </a:endParaRPr>
          </a:p>
          <a:p>
            <a:pPr>
              <a:lnSpc>
                <a:spcPct val="80000"/>
              </a:lnSpc>
            </a:pPr>
            <a:r>
              <a:rPr lang="en-US" altLang="zh-TW" sz="1600"/>
              <a:t>Ralph Bergmann, Ivo Vollrath and Sascha Schmitt at the University of Kaiserslautern maintain a site with URL </a:t>
            </a:r>
            <a:r>
              <a:rPr lang="en-US" altLang="zh-TW" sz="1600">
                <a:hlinkClick r:id="rId4"/>
              </a:rPr>
              <a:t>http://www.cbr-web.org</a:t>
            </a:r>
            <a:endParaRPr lang="en-US" altLang="zh-TW" sz="1600"/>
          </a:p>
          <a:p>
            <a:pPr>
              <a:lnSpc>
                <a:spcPct val="80000"/>
              </a:lnSpc>
              <a:buFont typeface="Wingdings" pitchFamily="2" charset="2"/>
              <a:buNone/>
            </a:pPr>
            <a:endParaRPr lang="en-US" altLang="zh-TW" sz="16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33A7D3-63AE-4A02-8422-8793C5788181}" type="slidenum">
              <a:rPr lang="zh-TW" altLang="en-US"/>
              <a:pPr/>
              <a:t>14</a:t>
            </a:fld>
            <a:endParaRPr lang="en-US" altLang="zh-TW"/>
          </a:p>
        </p:txBody>
      </p:sp>
      <p:sp>
        <p:nvSpPr>
          <p:cNvPr id="29698" name="Rectangle 2"/>
          <p:cNvSpPr>
            <a:spLocks noGrp="1" noChangeArrowheads="1"/>
          </p:cNvSpPr>
          <p:nvPr>
            <p:ph type="title"/>
          </p:nvPr>
        </p:nvSpPr>
        <p:spPr/>
        <p:txBody>
          <a:bodyPr/>
          <a:lstStyle/>
          <a:p>
            <a:r>
              <a:rPr lang="en-US" altLang="zh-TW" i="1">
                <a:latin typeface="Times New Roman" pitchFamily="18" charset="0"/>
              </a:rPr>
              <a:t>Representing Cases</a:t>
            </a:r>
          </a:p>
        </p:txBody>
      </p:sp>
      <p:sp>
        <p:nvSpPr>
          <p:cNvPr id="29699" name="Rectangle 3"/>
          <p:cNvSpPr>
            <a:spLocks noGrp="1" noChangeArrowheads="1"/>
          </p:cNvSpPr>
          <p:nvPr>
            <p:ph type="body" idx="1"/>
          </p:nvPr>
        </p:nvSpPr>
        <p:spPr/>
        <p:txBody>
          <a:bodyPr/>
          <a:lstStyle/>
          <a:p>
            <a:pPr>
              <a:lnSpc>
                <a:spcPct val="80000"/>
              </a:lnSpc>
            </a:pPr>
            <a:r>
              <a:rPr lang="en-US" altLang="zh-TW" sz="2800">
                <a:latin typeface="Times New Roman" pitchFamily="18" charset="0"/>
              </a:rPr>
              <a:t>Flat feature-value list</a:t>
            </a:r>
          </a:p>
          <a:p>
            <a:pPr lvl="1">
              <a:lnSpc>
                <a:spcPct val="80000"/>
              </a:lnSpc>
            </a:pPr>
            <a:r>
              <a:rPr lang="en-US" altLang="zh-TW" sz="2400">
                <a:latin typeface="Times New Roman" pitchFamily="18" charset="0"/>
              </a:rPr>
              <a:t>Simple case structure is sometimes sufficient for problem solving</a:t>
            </a:r>
          </a:p>
          <a:p>
            <a:pPr lvl="1">
              <a:lnSpc>
                <a:spcPct val="80000"/>
              </a:lnSpc>
            </a:pPr>
            <a:r>
              <a:rPr lang="en-US" altLang="zh-TW" sz="2400">
                <a:latin typeface="Times New Roman" pitchFamily="18" charset="0"/>
              </a:rPr>
              <a:t>Easy to store and retrieve in a CBR system</a:t>
            </a:r>
          </a:p>
          <a:p>
            <a:pPr>
              <a:lnSpc>
                <a:spcPct val="80000"/>
              </a:lnSpc>
            </a:pPr>
            <a:r>
              <a:rPr lang="en-US" altLang="zh-TW" sz="2800">
                <a:latin typeface="Times New Roman" pitchFamily="18" charset="0"/>
              </a:rPr>
              <a:t>Object-oriented representations</a:t>
            </a:r>
          </a:p>
          <a:p>
            <a:pPr lvl="1">
              <a:lnSpc>
                <a:spcPct val="80000"/>
              </a:lnSpc>
            </a:pPr>
            <a:r>
              <a:rPr lang="en-US" altLang="zh-TW" sz="2400">
                <a:latin typeface="Times New Roman" pitchFamily="18" charset="0"/>
              </a:rPr>
              <a:t>Case: collection of objects (instances of classes) in the sense of OO</a:t>
            </a:r>
          </a:p>
          <a:p>
            <a:pPr lvl="1">
              <a:lnSpc>
                <a:spcPct val="80000"/>
              </a:lnSpc>
            </a:pPr>
            <a:r>
              <a:rPr lang="en-US" altLang="zh-TW" sz="2400">
                <a:latin typeface="Times New Roman" pitchFamily="18" charset="0"/>
              </a:rPr>
              <a:t>Required for complex and structured objects</a:t>
            </a:r>
          </a:p>
          <a:p>
            <a:pPr>
              <a:lnSpc>
                <a:spcPct val="80000"/>
              </a:lnSpc>
            </a:pPr>
            <a:r>
              <a:rPr lang="en-US" altLang="zh-TW" sz="2800">
                <a:latin typeface="Times New Roman" pitchFamily="18" charset="0"/>
              </a:rPr>
              <a:t>For special tasks</a:t>
            </a:r>
          </a:p>
          <a:p>
            <a:pPr lvl="1">
              <a:lnSpc>
                <a:spcPct val="80000"/>
              </a:lnSpc>
            </a:pPr>
            <a:r>
              <a:rPr lang="en-US" altLang="zh-TW" sz="2400">
                <a:latin typeface="Times New Roman" pitchFamily="18" charset="0"/>
              </a:rPr>
              <a:t>Graph representations: Case = set of nodes and arcs</a:t>
            </a:r>
          </a:p>
          <a:p>
            <a:pPr lvl="1">
              <a:lnSpc>
                <a:spcPct val="80000"/>
              </a:lnSpc>
            </a:pPr>
            <a:r>
              <a:rPr lang="en-US" altLang="zh-TW" sz="2400">
                <a:latin typeface="Times New Roman" pitchFamily="18" charset="0"/>
              </a:rPr>
              <a:t>Plans: Case = (partially) ordered set of actions</a:t>
            </a:r>
          </a:p>
          <a:p>
            <a:pPr lvl="1">
              <a:lnSpc>
                <a:spcPct val="80000"/>
              </a:lnSpc>
            </a:pPr>
            <a:r>
              <a:rPr lang="en-US" altLang="zh-TW" sz="2400">
                <a:latin typeface="Times New Roman" pitchFamily="18" charset="0"/>
              </a:rPr>
              <a:t>Predicate logic: Case =set of atomic formulas</a:t>
            </a:r>
          </a:p>
        </p:txBody>
      </p:sp>
    </p:spTree>
    <p:extLst>
      <p:ext uri="{BB962C8B-B14F-4D97-AF65-F5344CB8AC3E}">
        <p14:creationId xmlns:p14="http://schemas.microsoft.com/office/powerpoint/2010/main" val="3306786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910A4FB-7F02-4A48-8662-AAF5B277B3F5}" type="slidenum">
              <a:rPr lang="zh-TW" altLang="en-US"/>
              <a:pPr/>
              <a:t>15</a:t>
            </a:fld>
            <a:endParaRPr lang="en-US" altLang="zh-TW"/>
          </a:p>
        </p:txBody>
      </p:sp>
      <p:sp>
        <p:nvSpPr>
          <p:cNvPr id="30722" name="Rectangle 2"/>
          <p:cNvSpPr>
            <a:spLocks noGrp="1" noChangeArrowheads="1"/>
          </p:cNvSpPr>
          <p:nvPr>
            <p:ph type="title"/>
          </p:nvPr>
        </p:nvSpPr>
        <p:spPr/>
        <p:txBody>
          <a:bodyPr/>
          <a:lstStyle/>
          <a:p>
            <a:r>
              <a:rPr lang="en-US" altLang="zh-TW" sz="4000" i="1">
                <a:latin typeface="Times New Roman" pitchFamily="18" charset="0"/>
              </a:rPr>
              <a:t>Object-Oriented Representations</a:t>
            </a:r>
          </a:p>
        </p:txBody>
      </p:sp>
      <p:sp>
        <p:nvSpPr>
          <p:cNvPr id="30723" name="Rectangle 3"/>
          <p:cNvSpPr>
            <a:spLocks noGrp="1" noChangeArrowheads="1"/>
          </p:cNvSpPr>
          <p:nvPr>
            <p:ph type="body" idx="1"/>
          </p:nvPr>
        </p:nvSpPr>
        <p:spPr/>
        <p:txBody>
          <a:bodyPr/>
          <a:lstStyle/>
          <a:p>
            <a:pPr>
              <a:lnSpc>
                <a:spcPct val="90000"/>
              </a:lnSpc>
            </a:pPr>
            <a:r>
              <a:rPr lang="en-US" altLang="zh-TW" dirty="0">
                <a:latin typeface="Times New Roman" pitchFamily="18" charset="0"/>
              </a:rPr>
              <a:t>A case consists of a set of objects</a:t>
            </a:r>
          </a:p>
          <a:p>
            <a:pPr>
              <a:lnSpc>
                <a:spcPct val="90000"/>
              </a:lnSpc>
            </a:pPr>
            <a:r>
              <a:rPr lang="en-US" altLang="zh-TW" dirty="0">
                <a:latin typeface="Times New Roman" pitchFamily="18" charset="0"/>
              </a:rPr>
              <a:t>An object represents a closed part of the situation</a:t>
            </a:r>
          </a:p>
          <a:p>
            <a:pPr>
              <a:lnSpc>
                <a:spcPct val="90000"/>
              </a:lnSpc>
            </a:pPr>
            <a:r>
              <a:rPr lang="en-US" altLang="zh-TW" dirty="0">
                <a:latin typeface="Times New Roman" pitchFamily="18" charset="0"/>
              </a:rPr>
              <a:t>Objects described by a set of features</a:t>
            </a:r>
          </a:p>
          <a:p>
            <a:pPr>
              <a:lnSpc>
                <a:spcPct val="90000"/>
              </a:lnSpc>
            </a:pPr>
            <a:r>
              <a:rPr lang="en-US" altLang="zh-TW" dirty="0">
                <a:latin typeface="Times New Roman" pitchFamily="18" charset="0"/>
              </a:rPr>
              <a:t>Relations between objects (e.g. Part-Of)</a:t>
            </a:r>
          </a:p>
          <a:p>
            <a:pPr>
              <a:lnSpc>
                <a:spcPct val="90000"/>
              </a:lnSpc>
            </a:pPr>
            <a:r>
              <a:rPr lang="en-US" altLang="zh-TW" dirty="0">
                <a:latin typeface="Times New Roman" pitchFamily="18" charset="0"/>
              </a:rPr>
              <a:t>Each Object belongs to an object-class</a:t>
            </a:r>
          </a:p>
          <a:p>
            <a:pPr>
              <a:lnSpc>
                <a:spcPct val="90000"/>
              </a:lnSpc>
            </a:pPr>
            <a:r>
              <a:rPr lang="en-US" altLang="zh-TW" dirty="0">
                <a:latin typeface="Times New Roman" pitchFamily="18" charset="0"/>
              </a:rPr>
              <a:t>Object classes are organized in an inheritance hierarchy - (e.g. Kappa PC)</a:t>
            </a:r>
          </a:p>
        </p:txBody>
      </p:sp>
    </p:spTree>
    <p:extLst>
      <p:ext uri="{BB962C8B-B14F-4D97-AF65-F5344CB8AC3E}">
        <p14:creationId xmlns:p14="http://schemas.microsoft.com/office/powerpoint/2010/main" val="3873964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8BFAC30A-7505-45C1-81E0-08985B566316}" type="slidenum">
              <a:rPr lang="zh-TW" altLang="en-US"/>
              <a:pPr/>
              <a:t>16</a:t>
            </a:fld>
            <a:endParaRPr lang="en-US" altLang="zh-TW"/>
          </a:p>
        </p:txBody>
      </p:sp>
      <p:sp>
        <p:nvSpPr>
          <p:cNvPr id="31746" name="Rectangle 2"/>
          <p:cNvSpPr>
            <a:spLocks noGrp="1" noChangeArrowheads="1"/>
          </p:cNvSpPr>
          <p:nvPr>
            <p:ph type="title"/>
          </p:nvPr>
        </p:nvSpPr>
        <p:spPr/>
        <p:txBody>
          <a:bodyPr/>
          <a:lstStyle/>
          <a:p>
            <a:r>
              <a:rPr lang="en-US" altLang="zh-TW" sz="4000" i="1">
                <a:latin typeface="Times New Roman" pitchFamily="18" charset="0"/>
              </a:rPr>
              <a:t>Object Oriented Representation</a:t>
            </a:r>
          </a:p>
        </p:txBody>
      </p:sp>
      <p:graphicFrame>
        <p:nvGraphicFramePr>
          <p:cNvPr id="31747" name="Object 3"/>
          <p:cNvGraphicFramePr>
            <a:graphicFrameLocks noChangeAspect="1"/>
          </p:cNvGraphicFramePr>
          <p:nvPr/>
        </p:nvGraphicFramePr>
        <p:xfrm>
          <a:off x="762000" y="2133600"/>
          <a:ext cx="7620000" cy="4038600"/>
        </p:xfrm>
        <a:graphic>
          <a:graphicData uri="http://schemas.openxmlformats.org/presentationml/2006/ole">
            <mc:AlternateContent xmlns:mc="http://schemas.openxmlformats.org/markup-compatibility/2006">
              <mc:Choice xmlns:v="urn:schemas-microsoft-com:vml" Requires="v">
                <p:oleObj spid="_x0000_s311305" name="CorelPhotoPaint.Image.8" r:id="rId3" imgW="5095238" imgH="2314286" progId="">
                  <p:embed/>
                </p:oleObj>
              </mc:Choice>
              <mc:Fallback>
                <p:oleObj name="CorelPhotoPaint.Image.8" r:id="rId3" imgW="5095238" imgH="23142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133600"/>
                        <a:ext cx="76200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943129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CASE INDEXING</a:t>
            </a:r>
            <a:endParaRPr lang="zh-TW" altLang="en-US" dirty="0"/>
          </a:p>
        </p:txBody>
      </p:sp>
      <p:sp>
        <p:nvSpPr>
          <p:cNvPr id="3" name="Slide Number Placeholder 2"/>
          <p:cNvSpPr>
            <a:spLocks noGrp="1"/>
          </p:cNvSpPr>
          <p:nvPr>
            <p:ph type="sldNum" sz="quarter" idx="12"/>
          </p:nvPr>
        </p:nvSpPr>
        <p:spPr/>
        <p:txBody>
          <a:bodyPr/>
          <a:lstStyle/>
          <a:p>
            <a:fld id="{A921E218-A2BE-4D1F-A8C6-EBFDF5A940E2}" type="slidenum">
              <a:rPr lang="zh-TW" altLang="en-US" smtClean="0"/>
              <a:pPr/>
              <a:t>17</a:t>
            </a:fld>
            <a:endParaRPr lang="zh-TW" altLang="en-US"/>
          </a:p>
        </p:txBody>
      </p:sp>
      <p:sp>
        <p:nvSpPr>
          <p:cNvPr id="4" name="Content Placeholder 3"/>
          <p:cNvSpPr>
            <a:spLocks noGrp="1"/>
          </p:cNvSpPr>
          <p:nvPr>
            <p:ph sz="quarter" idx="1"/>
          </p:nvPr>
        </p:nvSpPr>
        <p:spPr/>
        <p:txBody>
          <a:bodyPr/>
          <a:lstStyle/>
          <a:p>
            <a:r>
              <a:rPr lang="en-US" altLang="zh-TW" dirty="0" smtClean="0"/>
              <a:t>Assigning indexes to cases for future retrieval and comparisons</a:t>
            </a:r>
          </a:p>
          <a:p>
            <a:endParaRPr lang="en-US" altLang="zh-TW" dirty="0" smtClean="0"/>
          </a:p>
          <a:p>
            <a:r>
              <a:rPr lang="en-US" altLang="zh-TW" dirty="0" smtClean="0"/>
              <a:t>Indexes should reflect the important features of the case</a:t>
            </a:r>
          </a:p>
          <a:p>
            <a:r>
              <a:rPr lang="en-US" altLang="zh-TW" dirty="0" smtClean="0"/>
              <a:t>Indexes should be abstract enough to allow retrieval in all the circumstances in which a case will be useful</a:t>
            </a:r>
          </a:p>
          <a:p>
            <a:pPr lvl="1">
              <a:buNone/>
            </a:pPr>
            <a:endParaRPr lang="zh-TW" altLang="en-US" dirty="0"/>
          </a:p>
        </p:txBody>
      </p:sp>
    </p:spTree>
    <p:extLst>
      <p:ext uri="{BB962C8B-B14F-4D97-AF65-F5344CB8AC3E}">
        <p14:creationId xmlns:p14="http://schemas.microsoft.com/office/powerpoint/2010/main" val="2137200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Grp="1" noChangeArrowheads="1"/>
          </p:cNvSpPr>
          <p:nvPr>
            <p:ph type="sldNum" sz="quarter" idx="4"/>
          </p:nvPr>
        </p:nvSpPr>
        <p:spPr/>
        <p:txBody>
          <a:bodyPr/>
          <a:lstStyle/>
          <a:p>
            <a:fld id="{D982BEB7-B3F8-4968-9426-D142091B032F}" type="slidenum">
              <a:rPr lang="zh-TW" altLang="en-US"/>
              <a:pPr/>
              <a:t>18</a:t>
            </a:fld>
            <a:endParaRPr lang="en-US" altLang="zh-TW"/>
          </a:p>
        </p:txBody>
      </p:sp>
      <p:sp>
        <p:nvSpPr>
          <p:cNvPr id="103428" name="Rectangle 4"/>
          <p:cNvSpPr>
            <a:spLocks noGrp="1" noChangeArrowheads="1"/>
          </p:cNvSpPr>
          <p:nvPr>
            <p:ph type="ctrTitle"/>
          </p:nvPr>
        </p:nvSpPr>
        <p:spPr>
          <a:xfrm>
            <a:off x="468313" y="1700808"/>
            <a:ext cx="8229600" cy="3744069"/>
          </a:xfrm>
        </p:spPr>
        <p:txBody>
          <a:bodyPr/>
          <a:lstStyle/>
          <a:p>
            <a:r>
              <a:rPr lang="en-US" altLang="zh-TW" dirty="0"/>
              <a:t/>
            </a:r>
            <a:br>
              <a:rPr lang="en-US" altLang="zh-TW" dirty="0"/>
            </a:br>
            <a:r>
              <a:rPr lang="en-US" altLang="zh-TW" sz="6000" dirty="0">
                <a:solidFill>
                  <a:srgbClr val="FFFF00"/>
                </a:solidFill>
                <a:latin typeface="Times New Roman" pitchFamily="18" charset="0"/>
              </a:rPr>
              <a:t>CBR Life Cycle</a:t>
            </a:r>
            <a:r>
              <a:rPr lang="en-US" altLang="zh-TW" sz="4400" dirty="0" smtClean="0">
                <a:latin typeface="Times New Roman" pitchFamily="18" charset="0"/>
              </a:rPr>
              <a:t>:</a:t>
            </a:r>
            <a:br>
              <a:rPr lang="en-US" altLang="zh-TW" sz="4400" dirty="0" smtClean="0">
                <a:latin typeface="Times New Roman" pitchFamily="18" charset="0"/>
              </a:rPr>
            </a:br>
            <a:r>
              <a:rPr lang="en-US" altLang="zh-TW" sz="4400" dirty="0">
                <a:latin typeface="Times New Roman" pitchFamily="18" charset="0"/>
              </a:rPr>
              <a:t/>
            </a:r>
            <a:br>
              <a:rPr lang="en-US" altLang="zh-TW" sz="4400" dirty="0">
                <a:latin typeface="Times New Roman" pitchFamily="18" charset="0"/>
              </a:rPr>
            </a:br>
            <a:r>
              <a:rPr lang="en-US" altLang="zh-TW" sz="2800" dirty="0">
                <a:latin typeface="Times New Roman" pitchFamily="18" charset="0"/>
              </a:rPr>
              <a:t>Representation &amp; Indexing</a:t>
            </a:r>
            <a:r>
              <a:rPr lang="en-US" altLang="zh-TW" sz="2800" dirty="0">
                <a:latin typeface="Times New Roman" pitchFamily="18" charset="0"/>
              </a:rPr>
              <a:t/>
            </a:r>
            <a:br>
              <a:rPr lang="en-US" altLang="zh-TW" sz="2800" dirty="0">
                <a:latin typeface="Times New Roman" pitchFamily="18" charset="0"/>
              </a:rPr>
            </a:br>
            <a:r>
              <a:rPr lang="en-US" altLang="zh-TW" sz="2800" i="1" u="sng" dirty="0" smtClean="0">
                <a:solidFill>
                  <a:srgbClr val="FFC000"/>
                </a:solidFill>
                <a:latin typeface="Times New Roman" pitchFamily="18" charset="0"/>
              </a:rPr>
              <a:t>Case Retrieval</a:t>
            </a:r>
            <a:r>
              <a:rPr lang="en-US" altLang="zh-TW" sz="2800" dirty="0">
                <a:latin typeface="Times New Roman" pitchFamily="18" charset="0"/>
              </a:rPr>
              <a:t/>
            </a:r>
            <a:br>
              <a:rPr lang="en-US" altLang="zh-TW" sz="2800" dirty="0">
                <a:latin typeface="Times New Roman" pitchFamily="18" charset="0"/>
              </a:rPr>
            </a:br>
            <a:r>
              <a:rPr lang="en-US" altLang="zh-TW" sz="2800" dirty="0">
                <a:latin typeface="Times New Roman" pitchFamily="18" charset="0"/>
              </a:rPr>
              <a:t>Adaptation</a:t>
            </a:r>
            <a:br>
              <a:rPr lang="en-US" altLang="zh-TW" sz="2800" dirty="0">
                <a:latin typeface="Times New Roman" pitchFamily="18" charset="0"/>
              </a:rPr>
            </a:br>
            <a:r>
              <a:rPr lang="en-US" altLang="zh-TW" sz="2800" dirty="0">
                <a:latin typeface="Times New Roman" pitchFamily="18" charset="0"/>
              </a:rPr>
              <a:t>Case-base Maintenance</a:t>
            </a:r>
            <a:r>
              <a:rPr lang="en-US" altLang="zh-TW" sz="4400" dirty="0">
                <a:latin typeface="Times New Roman" pitchFamily="18" charset="0"/>
              </a:rPr>
              <a:t/>
            </a:r>
            <a:br>
              <a:rPr lang="en-US" altLang="zh-TW" sz="4400" dirty="0">
                <a:latin typeface="Times New Roman" pitchFamily="18" charset="0"/>
              </a:rPr>
            </a:br>
            <a:r>
              <a:rPr lang="en-US" altLang="zh-TW" sz="4400" dirty="0" smtClean="0"/>
              <a:t/>
            </a:r>
            <a:br>
              <a:rPr lang="en-US" altLang="zh-TW" sz="4400" dirty="0" smtClean="0"/>
            </a:br>
            <a:endParaRPr lang="en-US" altLang="zh-TW" sz="2800" dirty="0"/>
          </a:p>
        </p:txBody>
      </p:sp>
    </p:spTree>
    <p:extLst>
      <p:ext uri="{BB962C8B-B14F-4D97-AF65-F5344CB8AC3E}">
        <p14:creationId xmlns:p14="http://schemas.microsoft.com/office/powerpoint/2010/main" val="9454289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CASE RETRIEVAL</a:t>
            </a:r>
            <a:endParaRPr lang="zh-TW" altLang="en-US" dirty="0"/>
          </a:p>
        </p:txBody>
      </p:sp>
      <p:sp>
        <p:nvSpPr>
          <p:cNvPr id="3" name="Slide Number Placeholder 2"/>
          <p:cNvSpPr>
            <a:spLocks noGrp="1"/>
          </p:cNvSpPr>
          <p:nvPr>
            <p:ph type="sldNum" sz="quarter" idx="12"/>
          </p:nvPr>
        </p:nvSpPr>
        <p:spPr/>
        <p:txBody>
          <a:bodyPr/>
          <a:lstStyle/>
          <a:p>
            <a:fld id="{A921E218-A2BE-4D1F-A8C6-EBFDF5A940E2}" type="slidenum">
              <a:rPr lang="zh-TW" altLang="en-US" smtClean="0"/>
              <a:pPr/>
              <a:t>19</a:t>
            </a:fld>
            <a:endParaRPr lang="zh-TW" altLang="en-US"/>
          </a:p>
        </p:txBody>
      </p:sp>
      <p:sp>
        <p:nvSpPr>
          <p:cNvPr id="4" name="Content Placeholder 3"/>
          <p:cNvSpPr>
            <a:spLocks noGrp="1"/>
          </p:cNvSpPr>
          <p:nvPr>
            <p:ph sz="quarter" idx="1"/>
          </p:nvPr>
        </p:nvSpPr>
        <p:spPr/>
        <p:txBody>
          <a:bodyPr/>
          <a:lstStyle/>
          <a:p>
            <a:r>
              <a:rPr lang="en-US" altLang="zh-TW" dirty="0" smtClean="0"/>
              <a:t>Closest to query case (</a:t>
            </a:r>
            <a:r>
              <a:rPr lang="en-US" altLang="zh-TW" i="1" dirty="0" smtClean="0"/>
              <a:t>k</a:t>
            </a:r>
            <a:r>
              <a:rPr lang="en-US" altLang="zh-TW" dirty="0" smtClean="0"/>
              <a:t>-Nearest Neighbors (</a:t>
            </a:r>
            <a:r>
              <a:rPr lang="en-US" altLang="zh-TW" i="1" dirty="0" smtClean="0"/>
              <a:t>k</a:t>
            </a:r>
            <a:r>
              <a:rPr lang="en-US" altLang="zh-TW" dirty="0" smtClean="0"/>
              <a:t>-NN)), inductive approach (decision tree induction),  knowledge guided approach</a:t>
            </a:r>
          </a:p>
          <a:p>
            <a:r>
              <a:rPr lang="en-US" altLang="zh-TW" dirty="0" smtClean="0"/>
              <a:t>Adaptations possible</a:t>
            </a:r>
          </a:p>
          <a:p>
            <a:r>
              <a:rPr lang="en-US" altLang="zh-TW" dirty="0" smtClean="0"/>
              <a:t>Number of cases search, retrieve</a:t>
            </a:r>
          </a:p>
          <a:p>
            <a:endParaRPr lang="en-US" altLang="zh-TW" dirty="0" smtClean="0"/>
          </a:p>
          <a:p>
            <a:endParaRPr lang="en-US" altLang="zh-TW" dirty="0" smtClean="0"/>
          </a:p>
          <a:p>
            <a:endParaRPr lang="zh-TW"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35FA2EF-8ACF-4F59-B493-1920C55BD10D}" type="slidenum">
              <a:rPr lang="zh-TW" altLang="en-US"/>
              <a:pPr/>
              <a:t>2</a:t>
            </a:fld>
            <a:endParaRPr lang="en-US" altLang="zh-TW"/>
          </a:p>
        </p:txBody>
      </p:sp>
      <p:sp>
        <p:nvSpPr>
          <p:cNvPr id="5122" name="Rectangle 2"/>
          <p:cNvSpPr>
            <a:spLocks noGrp="1" noChangeArrowheads="1"/>
          </p:cNvSpPr>
          <p:nvPr>
            <p:ph type="title"/>
          </p:nvPr>
        </p:nvSpPr>
        <p:spPr/>
        <p:txBody>
          <a:bodyPr/>
          <a:lstStyle/>
          <a:p>
            <a:r>
              <a:rPr lang="en-US" altLang="zh-TW" i="1">
                <a:latin typeface="Times New Roman" pitchFamily="18" charset="0"/>
              </a:rPr>
              <a:t>Content</a:t>
            </a:r>
          </a:p>
        </p:txBody>
      </p:sp>
      <p:sp>
        <p:nvSpPr>
          <p:cNvPr id="5123" name="Rectangle 3"/>
          <p:cNvSpPr>
            <a:spLocks noGrp="1" noChangeArrowheads="1"/>
          </p:cNvSpPr>
          <p:nvPr>
            <p:ph type="body" idx="1"/>
          </p:nvPr>
        </p:nvSpPr>
        <p:spPr/>
        <p:txBody>
          <a:bodyPr/>
          <a:lstStyle/>
          <a:p>
            <a:r>
              <a:rPr lang="en-US" altLang="zh-TW" sz="2800" dirty="0">
                <a:latin typeface="Times New Roman" pitchFamily="18" charset="0"/>
              </a:rPr>
              <a:t>What is Case-based Reasoning (CBR)</a:t>
            </a:r>
          </a:p>
          <a:p>
            <a:r>
              <a:rPr lang="en-US" altLang="zh-TW" sz="2800" dirty="0" smtClean="0">
                <a:latin typeface="Times New Roman" pitchFamily="18" charset="0"/>
              </a:rPr>
              <a:t>CBR Life Cycle:</a:t>
            </a:r>
          </a:p>
          <a:p>
            <a:pPr lvl="1"/>
            <a:r>
              <a:rPr lang="en-US" altLang="zh-TW" sz="2400" dirty="0" smtClean="0">
                <a:latin typeface="Times New Roman" pitchFamily="18" charset="0"/>
              </a:rPr>
              <a:t>Case Representation and Indexing</a:t>
            </a:r>
          </a:p>
          <a:p>
            <a:pPr lvl="1"/>
            <a:r>
              <a:rPr lang="en-US" altLang="zh-TW" sz="2400" dirty="0" smtClean="0">
                <a:latin typeface="Times New Roman" pitchFamily="18" charset="0"/>
              </a:rPr>
              <a:t>Similarity Assessment</a:t>
            </a:r>
          </a:p>
          <a:p>
            <a:pPr lvl="1"/>
            <a:r>
              <a:rPr lang="en-US" altLang="zh-TW" sz="2400" dirty="0" smtClean="0">
                <a:latin typeface="Times New Roman" pitchFamily="18" charset="0"/>
              </a:rPr>
              <a:t>Adaptation</a:t>
            </a:r>
            <a:endParaRPr lang="en-US" altLang="zh-TW" sz="2400" dirty="0">
              <a:latin typeface="Times New Roman" pitchFamily="18" charset="0"/>
            </a:endParaRPr>
          </a:p>
          <a:p>
            <a:pPr lvl="1"/>
            <a:r>
              <a:rPr lang="en-US" altLang="zh-TW" sz="2400" dirty="0">
                <a:latin typeface="Times New Roman" pitchFamily="18" charset="0"/>
              </a:rPr>
              <a:t>Case-base Maintenance</a:t>
            </a:r>
          </a:p>
          <a:p>
            <a:r>
              <a:rPr lang="en-US" altLang="zh-TW" sz="2800" dirty="0" smtClean="0">
                <a:latin typeface="Times New Roman" pitchFamily="18" charset="0"/>
              </a:rPr>
              <a:t>CBR </a:t>
            </a:r>
            <a:r>
              <a:rPr lang="en-US" altLang="zh-TW" sz="2800" dirty="0">
                <a:latin typeface="Times New Roman" pitchFamily="18" charset="0"/>
              </a:rPr>
              <a:t>advantages</a:t>
            </a:r>
          </a:p>
          <a:p>
            <a:r>
              <a:rPr lang="en-US" altLang="zh-TW" sz="2800" dirty="0" smtClean="0">
                <a:latin typeface="Times New Roman" pitchFamily="18" charset="0"/>
              </a:rPr>
              <a:t>Applications</a:t>
            </a:r>
            <a:endParaRPr lang="en-US" altLang="zh-TW" sz="2800" dirty="0">
              <a:latin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26CAAB7-E764-4BDF-9EA8-AE0A79F36A59}" type="slidenum">
              <a:rPr lang="zh-TW" altLang="en-US"/>
              <a:pPr/>
              <a:t>20</a:t>
            </a:fld>
            <a:endParaRPr lang="en-US" altLang="zh-TW"/>
          </a:p>
        </p:txBody>
      </p:sp>
      <p:sp>
        <p:nvSpPr>
          <p:cNvPr id="32770" name="Rectangle 2"/>
          <p:cNvSpPr>
            <a:spLocks noGrp="1" noChangeArrowheads="1"/>
          </p:cNvSpPr>
          <p:nvPr>
            <p:ph type="title"/>
          </p:nvPr>
        </p:nvSpPr>
        <p:spPr/>
        <p:txBody>
          <a:bodyPr/>
          <a:lstStyle/>
          <a:p>
            <a:r>
              <a:rPr lang="en-US" altLang="zh-TW" i="1">
                <a:latin typeface="Times New Roman" pitchFamily="18" charset="0"/>
              </a:rPr>
              <a:t>Retrieve: What is Similarity</a:t>
            </a:r>
          </a:p>
        </p:txBody>
      </p:sp>
      <p:sp>
        <p:nvSpPr>
          <p:cNvPr id="32771" name="Rectangle 3"/>
          <p:cNvSpPr>
            <a:spLocks noGrp="1" noChangeArrowheads="1"/>
          </p:cNvSpPr>
          <p:nvPr>
            <p:ph type="body" idx="1"/>
          </p:nvPr>
        </p:nvSpPr>
        <p:spPr/>
        <p:txBody>
          <a:bodyPr/>
          <a:lstStyle/>
          <a:p>
            <a:r>
              <a:rPr lang="en-US" altLang="zh-TW">
                <a:latin typeface="Times New Roman" pitchFamily="18" charset="0"/>
              </a:rPr>
              <a:t>Purpose of similarity</a:t>
            </a:r>
          </a:p>
          <a:p>
            <a:pPr lvl="1"/>
            <a:r>
              <a:rPr lang="en-US" altLang="zh-TW">
                <a:latin typeface="Times New Roman" pitchFamily="18" charset="0"/>
              </a:rPr>
              <a:t>Select cases that can be </a:t>
            </a:r>
            <a:r>
              <a:rPr lang="en-US" altLang="zh-TW" i="1" u="sng">
                <a:solidFill>
                  <a:srgbClr val="FFCC00"/>
                </a:solidFill>
                <a:latin typeface="Times New Roman" pitchFamily="18" charset="0"/>
              </a:rPr>
              <a:t>adapted easily</a:t>
            </a:r>
            <a:r>
              <a:rPr lang="en-US" altLang="zh-TW">
                <a:latin typeface="Times New Roman" pitchFamily="18" charset="0"/>
              </a:rPr>
              <a:t> to the current problem</a:t>
            </a:r>
          </a:p>
          <a:p>
            <a:pPr lvl="1"/>
            <a:r>
              <a:rPr lang="en-US" altLang="zh-TW">
                <a:latin typeface="Times New Roman" pitchFamily="18" charset="0"/>
              </a:rPr>
              <a:t>Select cases that can </a:t>
            </a:r>
            <a:r>
              <a:rPr lang="en-US" altLang="zh-TW" i="1" u="sng">
                <a:solidFill>
                  <a:srgbClr val="FFCC00"/>
                </a:solidFill>
                <a:latin typeface="Times New Roman" pitchFamily="18" charset="0"/>
              </a:rPr>
              <a:t>"solve"</a:t>
            </a:r>
            <a:r>
              <a:rPr lang="en-US" altLang="zh-TW">
                <a:latin typeface="Times New Roman" pitchFamily="18" charset="0"/>
              </a:rPr>
              <a:t> the current problem</a:t>
            </a:r>
          </a:p>
          <a:p>
            <a:r>
              <a:rPr lang="en-US" altLang="zh-TW">
                <a:latin typeface="Times New Roman" pitchFamily="18" charset="0"/>
              </a:rPr>
              <a:t>Basic assumption</a:t>
            </a:r>
          </a:p>
          <a:p>
            <a:pPr lvl="1"/>
            <a:r>
              <a:rPr lang="en-US" altLang="zh-TW" i="1" u="sng">
                <a:solidFill>
                  <a:srgbClr val="FFCC00"/>
                </a:solidFill>
                <a:latin typeface="Times New Roman" pitchFamily="18" charset="0"/>
              </a:rPr>
              <a:t>similar problems have similar solutions</a:t>
            </a:r>
          </a:p>
        </p:txBody>
      </p:sp>
    </p:spTree>
    <p:extLst>
      <p:ext uri="{BB962C8B-B14F-4D97-AF65-F5344CB8AC3E}">
        <p14:creationId xmlns:p14="http://schemas.microsoft.com/office/powerpoint/2010/main" val="4397713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721F562-9F7D-4CCC-8B50-66BEB422C60E}" type="slidenum">
              <a:rPr lang="zh-TW" altLang="en-US"/>
              <a:pPr/>
              <a:t>21</a:t>
            </a:fld>
            <a:endParaRPr lang="en-US" altLang="zh-TW"/>
          </a:p>
        </p:txBody>
      </p:sp>
      <p:sp>
        <p:nvSpPr>
          <p:cNvPr id="33794" name="Rectangle 2"/>
          <p:cNvSpPr>
            <a:spLocks noGrp="1" noChangeArrowheads="1"/>
          </p:cNvSpPr>
          <p:nvPr>
            <p:ph type="title"/>
          </p:nvPr>
        </p:nvSpPr>
        <p:spPr/>
        <p:txBody>
          <a:bodyPr/>
          <a:lstStyle/>
          <a:p>
            <a:r>
              <a:rPr lang="en-US" altLang="zh-TW" i="1">
                <a:latin typeface="Times New Roman" pitchFamily="18" charset="0"/>
              </a:rPr>
              <a:t>Retrieve: What is Similarity</a:t>
            </a:r>
          </a:p>
        </p:txBody>
      </p:sp>
      <p:sp>
        <p:nvSpPr>
          <p:cNvPr id="33795" name="Rectangle 3"/>
          <p:cNvSpPr>
            <a:spLocks noGrp="1" noChangeArrowheads="1"/>
          </p:cNvSpPr>
          <p:nvPr>
            <p:ph type="body" idx="1"/>
          </p:nvPr>
        </p:nvSpPr>
        <p:spPr/>
        <p:txBody>
          <a:bodyPr/>
          <a:lstStyle/>
          <a:p>
            <a:pPr>
              <a:lnSpc>
                <a:spcPct val="90000"/>
              </a:lnSpc>
            </a:pPr>
            <a:r>
              <a:rPr lang="en-US" altLang="zh-TW" dirty="0">
                <a:latin typeface="Times New Roman" pitchFamily="18" charset="0"/>
              </a:rPr>
              <a:t>Degree of similarity = </a:t>
            </a:r>
            <a:r>
              <a:rPr lang="en-US" altLang="zh-TW" i="1" u="sng" dirty="0">
                <a:solidFill>
                  <a:srgbClr val="FFCC00"/>
                </a:solidFill>
                <a:latin typeface="Times New Roman" pitchFamily="18" charset="0"/>
              </a:rPr>
              <a:t>utility / reusability</a:t>
            </a:r>
            <a:r>
              <a:rPr lang="en-US" altLang="zh-TW" dirty="0">
                <a:latin typeface="Times New Roman" pitchFamily="18" charset="0"/>
              </a:rPr>
              <a:t> of solution</a:t>
            </a:r>
          </a:p>
          <a:p>
            <a:pPr>
              <a:lnSpc>
                <a:spcPct val="90000"/>
              </a:lnSpc>
            </a:pPr>
            <a:r>
              <a:rPr lang="en-US" altLang="zh-TW" dirty="0">
                <a:latin typeface="Times New Roman" pitchFamily="18" charset="0"/>
              </a:rPr>
              <a:t>Similarity is an </a:t>
            </a:r>
            <a:r>
              <a:rPr lang="en-US" altLang="zh-TW" i="1" u="sng" dirty="0">
                <a:solidFill>
                  <a:srgbClr val="FFCC00"/>
                </a:solidFill>
                <a:latin typeface="Times New Roman" pitchFamily="18" charset="0"/>
              </a:rPr>
              <a:t>a-priori approximation</a:t>
            </a:r>
            <a:r>
              <a:rPr lang="en-US" altLang="zh-TW" dirty="0">
                <a:latin typeface="Times New Roman" pitchFamily="18" charset="0"/>
              </a:rPr>
              <a:t> of utility / reusability</a:t>
            </a:r>
          </a:p>
          <a:p>
            <a:pPr>
              <a:lnSpc>
                <a:spcPct val="90000"/>
              </a:lnSpc>
            </a:pPr>
            <a:r>
              <a:rPr lang="en-US" altLang="zh-TW" dirty="0">
                <a:latin typeface="Times New Roman" pitchFamily="18" charset="0"/>
              </a:rPr>
              <a:t>Goal of similarity modeling: provide a good approximation</a:t>
            </a:r>
          </a:p>
          <a:p>
            <a:pPr lvl="1">
              <a:lnSpc>
                <a:spcPct val="90000"/>
              </a:lnSpc>
            </a:pPr>
            <a:r>
              <a:rPr lang="en-US" altLang="zh-TW" i="1" u="sng" dirty="0">
                <a:solidFill>
                  <a:srgbClr val="FFCC00"/>
                </a:solidFill>
                <a:latin typeface="Times New Roman" pitchFamily="18" charset="0"/>
              </a:rPr>
              <a:t>close to real reusability</a:t>
            </a:r>
          </a:p>
          <a:p>
            <a:pPr lvl="1">
              <a:lnSpc>
                <a:spcPct val="90000"/>
              </a:lnSpc>
            </a:pPr>
            <a:r>
              <a:rPr lang="en-US" altLang="zh-TW" i="1" u="sng" dirty="0">
                <a:solidFill>
                  <a:srgbClr val="FFCC00"/>
                </a:solidFill>
                <a:latin typeface="Times New Roman" pitchFamily="18" charset="0"/>
              </a:rPr>
              <a:t>easy to compute</a:t>
            </a:r>
          </a:p>
        </p:txBody>
      </p:sp>
    </p:spTree>
    <p:extLst>
      <p:ext uri="{BB962C8B-B14F-4D97-AF65-F5344CB8AC3E}">
        <p14:creationId xmlns:p14="http://schemas.microsoft.com/office/powerpoint/2010/main" val="4233239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A407BC7-DD1F-4445-BDBA-91310D49E89E}" type="slidenum">
              <a:rPr lang="zh-TW" altLang="en-US"/>
              <a:pPr/>
              <a:t>22</a:t>
            </a:fld>
            <a:endParaRPr lang="en-US" altLang="zh-TW" dirty="0"/>
          </a:p>
        </p:txBody>
      </p:sp>
      <p:sp>
        <p:nvSpPr>
          <p:cNvPr id="34818" name="Rectangle 2"/>
          <p:cNvSpPr>
            <a:spLocks noGrp="1" noChangeArrowheads="1"/>
          </p:cNvSpPr>
          <p:nvPr>
            <p:ph type="title"/>
          </p:nvPr>
        </p:nvSpPr>
        <p:spPr/>
        <p:txBody>
          <a:bodyPr/>
          <a:lstStyle/>
          <a:p>
            <a:r>
              <a:rPr lang="en-US" altLang="zh-TW" i="1">
                <a:latin typeface="Times New Roman" pitchFamily="18" charset="0"/>
              </a:rPr>
              <a:t>Retrieve: Modeling Similarity</a:t>
            </a:r>
          </a:p>
        </p:txBody>
      </p:sp>
      <p:sp>
        <p:nvSpPr>
          <p:cNvPr id="34819" name="Rectangle 3"/>
          <p:cNvSpPr>
            <a:spLocks noGrp="1" noChangeArrowheads="1"/>
          </p:cNvSpPr>
          <p:nvPr>
            <p:ph type="body" idx="1"/>
          </p:nvPr>
        </p:nvSpPr>
        <p:spPr/>
        <p:txBody>
          <a:bodyPr/>
          <a:lstStyle/>
          <a:p>
            <a:r>
              <a:rPr lang="en-US" altLang="zh-TW">
                <a:latin typeface="Times New Roman" pitchFamily="18" charset="0"/>
              </a:rPr>
              <a:t>Different approaches depending on case representation</a:t>
            </a:r>
          </a:p>
          <a:p>
            <a:r>
              <a:rPr lang="en-US" altLang="zh-TW">
                <a:latin typeface="Times New Roman" pitchFamily="18" charset="0"/>
              </a:rPr>
              <a:t>Similarity measures:</a:t>
            </a:r>
          </a:p>
          <a:p>
            <a:pPr lvl="1"/>
            <a:r>
              <a:rPr lang="en-US" altLang="zh-TW" i="1" u="sng">
                <a:latin typeface="Times New Roman" pitchFamily="18" charset="0"/>
              </a:rPr>
              <a:t>function to compare two cases</a:t>
            </a:r>
          </a:p>
          <a:p>
            <a:pPr lvl="1"/>
            <a:r>
              <a:rPr lang="en-US" altLang="zh-TW">
                <a:latin typeface="Times New Roman" pitchFamily="18" charset="0"/>
              </a:rPr>
              <a:t>local similarity: similarity on feature level</a:t>
            </a:r>
          </a:p>
          <a:p>
            <a:pPr lvl="1"/>
            <a:r>
              <a:rPr lang="en-US" altLang="zh-TW">
                <a:latin typeface="Times New Roman" pitchFamily="18" charset="0"/>
              </a:rPr>
              <a:t>global similarity: similarity on case or object level</a:t>
            </a:r>
          </a:p>
          <a:p>
            <a:pPr lvl="2"/>
            <a:r>
              <a:rPr lang="en-US" altLang="zh-TW">
                <a:latin typeface="Times New Roman" pitchFamily="18" charset="0"/>
              </a:rPr>
              <a:t>combine local similarity and importance of features</a:t>
            </a:r>
          </a:p>
        </p:txBody>
      </p:sp>
    </p:spTree>
    <p:extLst>
      <p:ext uri="{BB962C8B-B14F-4D97-AF65-F5344CB8AC3E}">
        <p14:creationId xmlns:p14="http://schemas.microsoft.com/office/powerpoint/2010/main" val="27946564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5585AF0-9DDA-45E2-9A32-25D831EF981E}" type="slidenum">
              <a:rPr lang="zh-TW" altLang="en-US"/>
              <a:pPr/>
              <a:t>23</a:t>
            </a:fld>
            <a:endParaRPr lang="en-US" altLang="zh-TW"/>
          </a:p>
        </p:txBody>
      </p:sp>
      <p:sp>
        <p:nvSpPr>
          <p:cNvPr id="148482" name="Rectangle 2"/>
          <p:cNvSpPr>
            <a:spLocks noGrp="1" noChangeArrowheads="1"/>
          </p:cNvSpPr>
          <p:nvPr>
            <p:ph type="title"/>
          </p:nvPr>
        </p:nvSpPr>
        <p:spPr/>
        <p:txBody>
          <a:bodyPr/>
          <a:lstStyle/>
          <a:p>
            <a:r>
              <a:rPr lang="en-US" altLang="zh-TW"/>
              <a:t>How to measure similarity?</a:t>
            </a:r>
          </a:p>
        </p:txBody>
      </p:sp>
      <p:sp>
        <p:nvSpPr>
          <p:cNvPr id="148483" name="Rectangle 3"/>
          <p:cNvSpPr>
            <a:spLocks noGrp="1" noChangeArrowheads="1"/>
          </p:cNvSpPr>
          <p:nvPr>
            <p:ph type="body" idx="1"/>
          </p:nvPr>
        </p:nvSpPr>
        <p:spPr/>
        <p:txBody>
          <a:bodyPr/>
          <a:lstStyle/>
          <a:p>
            <a:r>
              <a:rPr lang="en-US" altLang="zh-TW"/>
              <a:t>The meaning of similarity always depends on the </a:t>
            </a:r>
            <a:r>
              <a:rPr lang="en-US" altLang="zh-TW" i="1" u="sng">
                <a:solidFill>
                  <a:srgbClr val="FFCC00"/>
                </a:solidFill>
              </a:rPr>
              <a:t>underlying context</a:t>
            </a:r>
            <a:r>
              <a:rPr lang="en-US" altLang="zh-TW"/>
              <a:t> of a particular application, and it does not convey a fixed characteristic that applies to any comparative context</a:t>
            </a:r>
          </a:p>
        </p:txBody>
      </p:sp>
    </p:spTree>
    <p:extLst>
      <p:ext uri="{BB962C8B-B14F-4D97-AF65-F5344CB8AC3E}">
        <p14:creationId xmlns:p14="http://schemas.microsoft.com/office/powerpoint/2010/main" val="17151748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9CD1BE7-45DD-4E08-AF10-1555D7ED1777}" type="slidenum">
              <a:rPr lang="zh-TW" altLang="en-US"/>
              <a:pPr/>
              <a:t>24</a:t>
            </a:fld>
            <a:endParaRPr lang="en-US" altLang="zh-TW"/>
          </a:p>
        </p:txBody>
      </p:sp>
      <p:sp>
        <p:nvSpPr>
          <p:cNvPr id="149506" name="Rectangle 2"/>
          <p:cNvSpPr>
            <a:spLocks noGrp="1" noChangeArrowheads="1"/>
          </p:cNvSpPr>
          <p:nvPr>
            <p:ph type="title"/>
          </p:nvPr>
        </p:nvSpPr>
        <p:spPr/>
        <p:txBody>
          <a:bodyPr/>
          <a:lstStyle/>
          <a:p>
            <a:r>
              <a:rPr lang="en-US" altLang="zh-TW" sz="3600" i="1"/>
              <a:t>Based on Weighted Euclidian Distance</a:t>
            </a:r>
          </a:p>
        </p:txBody>
      </p:sp>
      <p:sp>
        <p:nvSpPr>
          <p:cNvPr id="149507" name="Rectangle 3"/>
          <p:cNvSpPr>
            <a:spLocks noGrp="1" noChangeArrowheads="1"/>
          </p:cNvSpPr>
          <p:nvPr>
            <p:ph type="body" idx="1"/>
          </p:nvPr>
        </p:nvSpPr>
        <p:spPr/>
        <p:txBody>
          <a:bodyPr/>
          <a:lstStyle/>
          <a:p>
            <a:r>
              <a:rPr lang="en-US" altLang="zh-TW"/>
              <a:t>based on the </a:t>
            </a:r>
            <a:r>
              <a:rPr lang="en-US" altLang="zh-TW" i="1" u="sng">
                <a:solidFill>
                  <a:srgbClr val="FFCC00"/>
                </a:solidFill>
              </a:rPr>
              <a:t>location of objects in the Euclidian space</a:t>
            </a:r>
            <a:r>
              <a:rPr lang="en-US" altLang="zh-TW"/>
              <a:t> (i.e., an ordered set of real numbers), where the distance is calculated as the square root of the sum of the squares of the arithmetical differences between the corresponding coordinates of the two objects. </a:t>
            </a:r>
          </a:p>
        </p:txBody>
      </p:sp>
    </p:spTree>
    <p:extLst>
      <p:ext uri="{BB962C8B-B14F-4D97-AF65-F5344CB8AC3E}">
        <p14:creationId xmlns:p14="http://schemas.microsoft.com/office/powerpoint/2010/main" val="27362222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F260F6CE-5DD1-4F16-A897-94A49CF5AFB3}" type="slidenum">
              <a:rPr lang="zh-TW" altLang="en-US"/>
              <a:pPr/>
              <a:t>25</a:t>
            </a:fld>
            <a:endParaRPr lang="en-US" altLang="zh-TW"/>
          </a:p>
        </p:txBody>
      </p:sp>
      <p:sp>
        <p:nvSpPr>
          <p:cNvPr id="150530" name="Rectangle 2"/>
          <p:cNvSpPr>
            <a:spLocks noGrp="1" noChangeArrowheads="1"/>
          </p:cNvSpPr>
          <p:nvPr>
            <p:ph type="title"/>
          </p:nvPr>
        </p:nvSpPr>
        <p:spPr/>
        <p:txBody>
          <a:bodyPr/>
          <a:lstStyle/>
          <a:p>
            <a:pPr marL="838200" indent="-838200"/>
            <a:r>
              <a:rPr lang="en-US" altLang="zh-TW" sz="3600" i="1"/>
              <a:t>Based on Weighted Euclidian Distance</a:t>
            </a:r>
          </a:p>
        </p:txBody>
      </p:sp>
      <p:sp>
        <p:nvSpPr>
          <p:cNvPr id="150531" name="Rectangle 3"/>
          <p:cNvSpPr>
            <a:spLocks noGrp="1" noChangeArrowheads="1"/>
          </p:cNvSpPr>
          <p:nvPr>
            <p:ph type="body" idx="1"/>
          </p:nvPr>
        </p:nvSpPr>
        <p:spPr/>
        <p:txBody>
          <a:bodyPr/>
          <a:lstStyle/>
          <a:p>
            <a:endParaRPr lang="zh-TW" altLang="en-US"/>
          </a:p>
        </p:txBody>
      </p:sp>
      <p:sp>
        <p:nvSpPr>
          <p:cNvPr id="150532" name="Rectangle 4"/>
          <p:cNvSpPr>
            <a:spLocks noChangeArrowheads="1"/>
          </p:cNvSpPr>
          <p:nvPr/>
        </p:nvSpPr>
        <p:spPr bwMode="auto">
          <a:xfrm>
            <a:off x="0" y="3162300"/>
            <a:ext cx="9144000" cy="0"/>
          </a:xfrm>
          <a:prstGeom prst="rect">
            <a:avLst/>
          </a:prstGeom>
          <a:noFill/>
          <a:ln w="9525">
            <a:noFill/>
            <a:miter lim="800000"/>
            <a:headEnd/>
            <a:tailEnd/>
          </a:ln>
          <a:effectLst/>
        </p:spPr>
        <p:txBody>
          <a:bodyPr wrap="none" anchor="ctr">
            <a:spAutoFit/>
          </a:bodyPr>
          <a:lstStyle/>
          <a:p>
            <a:endParaRPr lang="zh-TW" altLang="en-US"/>
          </a:p>
        </p:txBody>
      </p:sp>
      <p:graphicFrame>
        <p:nvGraphicFramePr>
          <p:cNvPr id="150533" name="Object 5"/>
          <p:cNvGraphicFramePr>
            <a:graphicFrameLocks noChangeAspect="1"/>
          </p:cNvGraphicFramePr>
          <p:nvPr/>
        </p:nvGraphicFramePr>
        <p:xfrm>
          <a:off x="2555875" y="2420938"/>
          <a:ext cx="4270375" cy="1404937"/>
        </p:xfrm>
        <a:graphic>
          <a:graphicData uri="http://schemas.openxmlformats.org/presentationml/2006/ole">
            <mc:AlternateContent xmlns:mc="http://schemas.openxmlformats.org/markup-compatibility/2006">
              <mc:Choice xmlns:v="urn:schemas-microsoft-com:vml" Requires="v">
                <p:oleObj spid="_x0000_s312332" name="Equation" r:id="rId3" imgW="1726920" imgH="520560" progId="Equation.3">
                  <p:embed/>
                </p:oleObj>
              </mc:Choice>
              <mc:Fallback>
                <p:oleObj name="Equation" r:id="rId3" imgW="1726920" imgH="520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2420938"/>
                        <a:ext cx="4270375" cy="1404937"/>
                      </a:xfrm>
                      <a:prstGeom prst="rect">
                        <a:avLst/>
                      </a:prstGeom>
                      <a:solidFill>
                        <a:schemeClr val="tx2"/>
                      </a:solidFill>
                    </p:spPr>
                  </p:pic>
                </p:oleObj>
              </mc:Fallback>
            </mc:AlternateContent>
          </a:graphicData>
        </a:graphic>
      </p:graphicFrame>
      <p:sp>
        <p:nvSpPr>
          <p:cNvPr id="150534" name="Rectangle 6"/>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TW" altLang="en-US"/>
          </a:p>
        </p:txBody>
      </p:sp>
      <p:graphicFrame>
        <p:nvGraphicFramePr>
          <p:cNvPr id="150535" name="Object 7"/>
          <p:cNvGraphicFramePr>
            <a:graphicFrameLocks noChangeAspect="1"/>
          </p:cNvGraphicFramePr>
          <p:nvPr/>
        </p:nvGraphicFramePr>
        <p:xfrm>
          <a:off x="1979613" y="4292600"/>
          <a:ext cx="5184775" cy="1223963"/>
        </p:xfrm>
        <a:graphic>
          <a:graphicData uri="http://schemas.openxmlformats.org/presentationml/2006/ole">
            <mc:AlternateContent xmlns:mc="http://schemas.openxmlformats.org/markup-compatibility/2006">
              <mc:Choice xmlns:v="urn:schemas-microsoft-com:vml" Requires="v">
                <p:oleObj spid="_x0000_s312333" name="Equation" r:id="rId5" imgW="1218671" imgH="444307" progId="Equation.3">
                  <p:embed/>
                </p:oleObj>
              </mc:Choice>
              <mc:Fallback>
                <p:oleObj name="Equation" r:id="rId5" imgW="1218671" imgH="44430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4292600"/>
                        <a:ext cx="5184775" cy="1223963"/>
                      </a:xfrm>
                      <a:prstGeom prst="rect">
                        <a:avLst/>
                      </a:prstGeom>
                      <a:solidFill>
                        <a:schemeClr val="tx2"/>
                      </a:solidFill>
                    </p:spPr>
                  </p:pic>
                </p:oleObj>
              </mc:Fallback>
            </mc:AlternateContent>
          </a:graphicData>
        </a:graphic>
      </p:graphicFrame>
    </p:spTree>
    <p:extLst>
      <p:ext uri="{BB962C8B-B14F-4D97-AF65-F5344CB8AC3E}">
        <p14:creationId xmlns:p14="http://schemas.microsoft.com/office/powerpoint/2010/main" val="8436016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80BE2364-12B4-401A-B2E8-2CB0EC9702DB}" type="slidenum">
              <a:rPr lang="zh-TW" altLang="en-US"/>
              <a:pPr/>
              <a:t>26</a:t>
            </a:fld>
            <a:endParaRPr lang="en-US" altLang="zh-TW"/>
          </a:p>
        </p:txBody>
      </p:sp>
      <p:sp>
        <p:nvSpPr>
          <p:cNvPr id="151554" name="Rectangle 2"/>
          <p:cNvSpPr>
            <a:spLocks noGrp="1" noChangeArrowheads="1"/>
          </p:cNvSpPr>
          <p:nvPr>
            <p:ph type="title"/>
          </p:nvPr>
        </p:nvSpPr>
        <p:spPr/>
        <p:txBody>
          <a:bodyPr/>
          <a:lstStyle/>
          <a:p>
            <a:r>
              <a:rPr lang="en-US" altLang="zh-TW" sz="2800"/>
              <a:t>Based on the no. of common/ different features</a:t>
            </a:r>
          </a:p>
        </p:txBody>
      </p:sp>
      <p:sp>
        <p:nvSpPr>
          <p:cNvPr id="151555" name="Rectangle 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TW" altLang="en-US"/>
          </a:p>
        </p:txBody>
      </p:sp>
      <p:graphicFrame>
        <p:nvGraphicFramePr>
          <p:cNvPr id="151556" name="Object 4"/>
          <p:cNvGraphicFramePr>
            <a:graphicFrameLocks noChangeAspect="1"/>
          </p:cNvGraphicFramePr>
          <p:nvPr/>
        </p:nvGraphicFramePr>
        <p:xfrm>
          <a:off x="1116013" y="2276475"/>
          <a:ext cx="6985000" cy="1081088"/>
        </p:xfrm>
        <a:graphic>
          <a:graphicData uri="http://schemas.openxmlformats.org/presentationml/2006/ole">
            <mc:AlternateContent xmlns:mc="http://schemas.openxmlformats.org/markup-compatibility/2006">
              <mc:Choice xmlns:v="urn:schemas-microsoft-com:vml" Requires="v">
                <p:oleObj spid="_x0000_s313351" name="Equation" r:id="rId3" imgW="2171700" imgH="419100" progId="Equation.3">
                  <p:embed/>
                </p:oleObj>
              </mc:Choice>
              <mc:Fallback>
                <p:oleObj name="Equation" r:id="rId3" imgW="21717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276475"/>
                        <a:ext cx="6985000" cy="1081088"/>
                      </a:xfrm>
                      <a:prstGeom prst="rect">
                        <a:avLst/>
                      </a:prstGeom>
                      <a:solidFill>
                        <a:schemeClr val="tx2"/>
                      </a:solidFill>
                    </p:spPr>
                  </p:pic>
                </p:oleObj>
              </mc:Fallback>
            </mc:AlternateContent>
          </a:graphicData>
        </a:graphic>
      </p:graphicFrame>
      <p:sp>
        <p:nvSpPr>
          <p:cNvPr id="151557" name="Text Box 5"/>
          <p:cNvSpPr txBox="1">
            <a:spLocks noChangeArrowheads="1"/>
          </p:cNvSpPr>
          <p:nvPr/>
        </p:nvSpPr>
        <p:spPr bwMode="auto">
          <a:xfrm>
            <a:off x="2247900" y="4243388"/>
            <a:ext cx="5708650" cy="457200"/>
          </a:xfrm>
          <a:prstGeom prst="rect">
            <a:avLst/>
          </a:prstGeom>
          <a:noFill/>
          <a:ln w="9525">
            <a:noFill/>
            <a:miter lim="800000"/>
            <a:headEnd/>
            <a:tailEnd/>
          </a:ln>
          <a:effectLst/>
        </p:spPr>
        <p:txBody>
          <a:bodyPr>
            <a:spAutoFit/>
          </a:bodyPr>
          <a:lstStyle/>
          <a:p>
            <a:endParaRPr lang="zh-TW" altLang="en-US" sz="2400">
              <a:latin typeface="Times New Roman" pitchFamily="18" charset="0"/>
            </a:endParaRPr>
          </a:p>
        </p:txBody>
      </p:sp>
      <p:sp>
        <p:nvSpPr>
          <p:cNvPr id="151558" name="Text Box 6"/>
          <p:cNvSpPr txBox="1">
            <a:spLocks noChangeArrowheads="1"/>
          </p:cNvSpPr>
          <p:nvPr/>
        </p:nvSpPr>
        <p:spPr bwMode="auto">
          <a:xfrm>
            <a:off x="1187450" y="3789363"/>
            <a:ext cx="7200900" cy="2528887"/>
          </a:xfrm>
          <a:prstGeom prst="rect">
            <a:avLst/>
          </a:prstGeom>
          <a:noFill/>
          <a:ln w="9525">
            <a:noFill/>
            <a:miter lim="800000"/>
            <a:headEnd/>
            <a:tailEnd/>
          </a:ln>
          <a:effectLst/>
        </p:spPr>
        <p:txBody>
          <a:bodyPr>
            <a:spAutoFit/>
          </a:bodyPr>
          <a:lstStyle/>
          <a:p>
            <a:r>
              <a:rPr lang="en-US" altLang="zh-TW" sz="3200">
                <a:latin typeface="Times New Roman" pitchFamily="18" charset="0"/>
              </a:rPr>
              <a:t>where </a:t>
            </a:r>
            <a:r>
              <a:rPr lang="en-US" altLang="zh-TW" sz="3200" i="1">
                <a:latin typeface="Times New Roman" pitchFamily="18" charset="0"/>
              </a:rPr>
              <a:t>common</a:t>
            </a:r>
            <a:r>
              <a:rPr lang="en-US" altLang="zh-TW" sz="3200">
                <a:latin typeface="Times New Roman" pitchFamily="18" charset="0"/>
              </a:rPr>
              <a:t> and </a:t>
            </a:r>
            <a:r>
              <a:rPr lang="en-US" altLang="zh-TW" sz="3200" i="1">
                <a:latin typeface="Times New Roman" pitchFamily="18" charset="0"/>
              </a:rPr>
              <a:t>different</a:t>
            </a:r>
            <a:r>
              <a:rPr lang="en-US" altLang="zh-TW" sz="3200">
                <a:latin typeface="Times New Roman" pitchFamily="18" charset="0"/>
              </a:rPr>
              <a:t> represent the number of attributes that are similar or dissimilar respectively between a new query case and a stored case, and </a:t>
            </a:r>
            <a:r>
              <a:rPr lang="en-US" altLang="zh-TW" sz="3200" i="1">
                <a:latin typeface="Times New Roman" pitchFamily="18" charset="0"/>
              </a:rPr>
              <a:t>e</a:t>
            </a:r>
            <a:r>
              <a:rPr lang="en-US" altLang="zh-TW" sz="3200" i="1" baseline="-25000">
                <a:latin typeface="Times New Roman" pitchFamily="18" charset="0"/>
              </a:rPr>
              <a:t>p</a:t>
            </a:r>
            <a:r>
              <a:rPr lang="en-US" altLang="zh-TW" sz="3200" i="1">
                <a:latin typeface="Times New Roman" pitchFamily="18" charset="0"/>
              </a:rPr>
              <a:t> </a:t>
            </a:r>
            <a:r>
              <a:rPr lang="en-US" altLang="zh-TW" sz="3200">
                <a:latin typeface="Times New Roman" pitchFamily="18" charset="0"/>
              </a:rPr>
              <a:t>and </a:t>
            </a:r>
            <a:r>
              <a:rPr lang="en-US" altLang="zh-TW" sz="3200" i="1">
                <a:latin typeface="Times New Roman" pitchFamily="18" charset="0"/>
              </a:rPr>
              <a:t>e</a:t>
            </a:r>
            <a:r>
              <a:rPr lang="en-US" altLang="zh-TW" sz="3200" i="1" baseline="-25000">
                <a:latin typeface="Times New Roman" pitchFamily="18" charset="0"/>
              </a:rPr>
              <a:t>q</a:t>
            </a:r>
            <a:r>
              <a:rPr lang="en-US" altLang="zh-TW" sz="3200">
                <a:latin typeface="Times New Roman" pitchFamily="18" charset="0"/>
              </a:rPr>
              <a:t> are two cases.</a:t>
            </a:r>
            <a:r>
              <a:rPr lang="en-US" altLang="zh-TW" sz="2400">
                <a:latin typeface="Times New Roman" pitchFamily="18" charset="0"/>
              </a:rPr>
              <a:t> </a:t>
            </a:r>
          </a:p>
        </p:txBody>
      </p:sp>
    </p:spTree>
    <p:extLst>
      <p:ext uri="{BB962C8B-B14F-4D97-AF65-F5344CB8AC3E}">
        <p14:creationId xmlns:p14="http://schemas.microsoft.com/office/powerpoint/2010/main" val="16920407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p:txBody>
          <a:bodyPr/>
          <a:lstStyle/>
          <a:p>
            <a:fld id="{D359E73D-4F54-4CC6-9D97-8EC46EF418EF}" type="slidenum">
              <a:rPr lang="zh-TW" altLang="en-US"/>
              <a:pPr/>
              <a:t>27</a:t>
            </a:fld>
            <a:endParaRPr lang="en-US" altLang="zh-TW"/>
          </a:p>
        </p:txBody>
      </p:sp>
      <p:sp>
        <p:nvSpPr>
          <p:cNvPr id="152578" name="Rectangle 2"/>
          <p:cNvSpPr>
            <a:spLocks noGrp="1" noChangeArrowheads="1"/>
          </p:cNvSpPr>
          <p:nvPr>
            <p:ph type="title"/>
          </p:nvPr>
        </p:nvSpPr>
        <p:spPr/>
        <p:txBody>
          <a:bodyPr/>
          <a:lstStyle/>
          <a:p>
            <a:r>
              <a:rPr lang="en-US" altLang="zh-TW" sz="4000"/>
              <a:t>Based on the no. of rules satisfied</a:t>
            </a:r>
          </a:p>
        </p:txBody>
      </p:sp>
      <p:sp>
        <p:nvSpPr>
          <p:cNvPr id="152579" name="Rectangle 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TW" altLang="en-US"/>
          </a:p>
        </p:txBody>
      </p:sp>
      <p:graphicFrame>
        <p:nvGraphicFramePr>
          <p:cNvPr id="152580" name="Object 4"/>
          <p:cNvGraphicFramePr>
            <a:graphicFrameLocks noChangeAspect="1"/>
          </p:cNvGraphicFramePr>
          <p:nvPr/>
        </p:nvGraphicFramePr>
        <p:xfrm>
          <a:off x="2339975" y="2060575"/>
          <a:ext cx="3671888" cy="698500"/>
        </p:xfrm>
        <a:graphic>
          <a:graphicData uri="http://schemas.openxmlformats.org/presentationml/2006/ole">
            <mc:AlternateContent xmlns:mc="http://schemas.openxmlformats.org/markup-compatibility/2006">
              <mc:Choice xmlns:v="urn:schemas-microsoft-com:vml" Requires="v">
                <p:oleObj spid="_x0000_s314375" name="Equation" r:id="rId3" imgW="1053643" imgH="266584" progId="Equation.3">
                  <p:embed/>
                </p:oleObj>
              </mc:Choice>
              <mc:Fallback>
                <p:oleObj name="Equation" r:id="rId3" imgW="1053643" imgH="26658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2060575"/>
                        <a:ext cx="3671888" cy="698500"/>
                      </a:xfrm>
                      <a:prstGeom prst="rect">
                        <a:avLst/>
                      </a:prstGeom>
                      <a:solidFill>
                        <a:schemeClr val="tx2"/>
                      </a:solidFill>
                    </p:spPr>
                  </p:pic>
                </p:oleObj>
              </mc:Fallback>
            </mc:AlternateContent>
          </a:graphicData>
        </a:graphic>
      </p:graphicFrame>
      <p:sp>
        <p:nvSpPr>
          <p:cNvPr id="152581" name="Text Box 5"/>
          <p:cNvSpPr txBox="1">
            <a:spLocks noChangeArrowheads="1"/>
          </p:cNvSpPr>
          <p:nvPr/>
        </p:nvSpPr>
        <p:spPr bwMode="auto">
          <a:xfrm>
            <a:off x="684213" y="3213100"/>
            <a:ext cx="7704137" cy="1739900"/>
          </a:xfrm>
          <a:prstGeom prst="rect">
            <a:avLst/>
          </a:prstGeom>
          <a:noFill/>
          <a:ln w="9525">
            <a:noFill/>
            <a:miter lim="800000"/>
            <a:headEnd/>
            <a:tailEnd/>
          </a:ln>
          <a:effectLst/>
        </p:spPr>
        <p:txBody>
          <a:bodyPr>
            <a:spAutoFit/>
          </a:bodyPr>
          <a:lstStyle/>
          <a:p>
            <a:r>
              <a:rPr lang="en-US" altLang="zh-TW" sz="3600">
                <a:latin typeface="Times New Roman" pitchFamily="18" charset="0"/>
              </a:rPr>
              <a:t>where (</a:t>
            </a:r>
            <a:r>
              <a:rPr lang="en-US" altLang="zh-TW" sz="3600" i="1">
                <a:latin typeface="Times New Roman" pitchFamily="18" charset="0"/>
              </a:rPr>
              <a:t>r</a:t>
            </a:r>
            <a:r>
              <a:rPr lang="en-US" altLang="zh-TW" sz="3600" i="1" baseline="-25000">
                <a:latin typeface="Times New Roman" pitchFamily="18" charset="0"/>
              </a:rPr>
              <a:t>i</a:t>
            </a:r>
            <a:r>
              <a:rPr lang="en-US" altLang="zh-TW" sz="3600">
                <a:latin typeface="Times New Roman" pitchFamily="18" charset="0"/>
              </a:rPr>
              <a:t>) represents the rules that are learned from the case base, and </a:t>
            </a:r>
            <a:r>
              <a:rPr lang="en-US" altLang="zh-TW" sz="3600" i="1">
                <a:latin typeface="Times New Roman" pitchFamily="18" charset="0"/>
              </a:rPr>
              <a:t>w</a:t>
            </a:r>
            <a:r>
              <a:rPr lang="en-US" altLang="zh-TW" sz="3600">
                <a:latin typeface="Times New Roman" pitchFamily="18" charset="0"/>
              </a:rPr>
              <a:t> is the weight assigned </a:t>
            </a:r>
          </a:p>
        </p:txBody>
      </p:sp>
    </p:spTree>
    <p:extLst>
      <p:ext uri="{BB962C8B-B14F-4D97-AF65-F5344CB8AC3E}">
        <p14:creationId xmlns:p14="http://schemas.microsoft.com/office/powerpoint/2010/main" val="22622276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1B1967A-C0BE-40C7-9649-FFDAC27D3CB1}" type="slidenum">
              <a:rPr lang="zh-TW" altLang="en-US"/>
              <a:pPr/>
              <a:t>28</a:t>
            </a:fld>
            <a:endParaRPr lang="en-US" altLang="zh-TW"/>
          </a:p>
        </p:txBody>
      </p:sp>
      <p:sp>
        <p:nvSpPr>
          <p:cNvPr id="153602" name="Rectangle 2"/>
          <p:cNvSpPr>
            <a:spLocks noGrp="1" noChangeArrowheads="1"/>
          </p:cNvSpPr>
          <p:nvPr>
            <p:ph type="title"/>
          </p:nvPr>
        </p:nvSpPr>
        <p:spPr/>
        <p:txBody>
          <a:bodyPr/>
          <a:lstStyle/>
          <a:p>
            <a:r>
              <a:rPr lang="en-US" altLang="zh-TW"/>
              <a:t>Based on Hamming distance </a:t>
            </a:r>
          </a:p>
        </p:txBody>
      </p:sp>
      <p:sp>
        <p:nvSpPr>
          <p:cNvPr id="153603" name="Rectangle 3"/>
          <p:cNvSpPr>
            <a:spLocks noGrp="1" noChangeArrowheads="1"/>
          </p:cNvSpPr>
          <p:nvPr>
            <p:ph type="body" idx="1"/>
          </p:nvPr>
        </p:nvSpPr>
        <p:spPr/>
        <p:txBody>
          <a:bodyPr/>
          <a:lstStyle/>
          <a:p>
            <a:r>
              <a:rPr lang="en-US" altLang="zh-TW"/>
              <a:t>defined as the number of bits that are different between two bit vectors. For example, </a:t>
            </a:r>
            <a:r>
              <a:rPr lang="en-US" altLang="zh-TW" i="1"/>
              <a:t>d</a:t>
            </a:r>
            <a:r>
              <a:rPr lang="en-US" altLang="zh-TW"/>
              <a:t>(0,1) = 1, </a:t>
            </a:r>
            <a:r>
              <a:rPr lang="en-US" altLang="zh-TW" i="1"/>
              <a:t>d</a:t>
            </a:r>
            <a:r>
              <a:rPr lang="en-US" altLang="zh-TW"/>
              <a:t>(001,011) = 1, </a:t>
            </a:r>
            <a:r>
              <a:rPr lang="en-US" altLang="zh-TW" i="1"/>
              <a:t>d</a:t>
            </a:r>
            <a:r>
              <a:rPr lang="en-US" altLang="zh-TW"/>
              <a:t>(000,111) = 3, </a:t>
            </a:r>
            <a:r>
              <a:rPr lang="en-US" altLang="zh-TW" i="1"/>
              <a:t>d</a:t>
            </a:r>
            <a:r>
              <a:rPr lang="en-US" altLang="zh-TW"/>
              <a:t>(111,111) = 0.</a:t>
            </a:r>
          </a:p>
          <a:p>
            <a:r>
              <a:rPr lang="en-US" altLang="zh-TW"/>
              <a:t>Hamming distance is represented by a state-space graph</a:t>
            </a:r>
          </a:p>
        </p:txBody>
      </p:sp>
    </p:spTree>
    <p:extLst>
      <p:ext uri="{BB962C8B-B14F-4D97-AF65-F5344CB8AC3E}">
        <p14:creationId xmlns:p14="http://schemas.microsoft.com/office/powerpoint/2010/main" val="3491977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CEF6E2AF-B637-4A6E-B8A3-CD31AE344F10}" type="slidenum">
              <a:rPr lang="zh-TW" altLang="en-US"/>
              <a:pPr/>
              <a:t>29</a:t>
            </a:fld>
            <a:endParaRPr lang="en-US" altLang="zh-TW"/>
          </a:p>
        </p:txBody>
      </p:sp>
      <p:sp>
        <p:nvSpPr>
          <p:cNvPr id="154626" name="Rectangle 2"/>
          <p:cNvSpPr>
            <a:spLocks noGrp="1" noChangeArrowheads="1"/>
          </p:cNvSpPr>
          <p:nvPr>
            <p:ph type="title"/>
          </p:nvPr>
        </p:nvSpPr>
        <p:spPr/>
        <p:txBody>
          <a:bodyPr/>
          <a:lstStyle/>
          <a:p>
            <a:r>
              <a:rPr lang="en-US" altLang="zh-TW"/>
              <a:t>Based on feature contrast</a:t>
            </a:r>
          </a:p>
        </p:txBody>
      </p:sp>
      <p:sp>
        <p:nvSpPr>
          <p:cNvPr id="154627" name="Rectangle 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TW" altLang="en-US"/>
          </a:p>
        </p:txBody>
      </p:sp>
      <p:sp>
        <p:nvSpPr>
          <p:cNvPr id="154628" name="Rectangle 4"/>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TW" altLang="en-US"/>
          </a:p>
        </p:txBody>
      </p:sp>
      <p:graphicFrame>
        <p:nvGraphicFramePr>
          <p:cNvPr id="154629" name="Object 5"/>
          <p:cNvGraphicFramePr>
            <a:graphicFrameLocks noChangeAspect="1"/>
          </p:cNvGraphicFramePr>
          <p:nvPr/>
        </p:nvGraphicFramePr>
        <p:xfrm>
          <a:off x="684213" y="2276475"/>
          <a:ext cx="7704137" cy="576263"/>
        </p:xfrm>
        <a:graphic>
          <a:graphicData uri="http://schemas.openxmlformats.org/presentationml/2006/ole">
            <mc:AlternateContent xmlns:mc="http://schemas.openxmlformats.org/markup-compatibility/2006">
              <mc:Choice xmlns:v="urn:schemas-microsoft-com:vml" Requires="v">
                <p:oleObj spid="_x0000_s315399" name="Equation" r:id="rId3" imgW="2832100" imgH="241300" progId="Equation.3">
                  <p:embed/>
                </p:oleObj>
              </mc:Choice>
              <mc:Fallback>
                <p:oleObj name="Equation" r:id="rId3" imgW="28321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276475"/>
                        <a:ext cx="7704137" cy="576263"/>
                      </a:xfrm>
                      <a:prstGeom prst="rect">
                        <a:avLst/>
                      </a:prstGeom>
                      <a:solidFill>
                        <a:schemeClr val="tx2"/>
                      </a:solidFill>
                    </p:spPr>
                  </p:pic>
                </p:oleObj>
              </mc:Fallback>
            </mc:AlternateContent>
          </a:graphicData>
        </a:graphic>
      </p:graphicFrame>
      <p:sp>
        <p:nvSpPr>
          <p:cNvPr id="154630" name="Text Box 6"/>
          <p:cNvSpPr txBox="1">
            <a:spLocks noChangeArrowheads="1"/>
          </p:cNvSpPr>
          <p:nvPr/>
        </p:nvSpPr>
        <p:spPr bwMode="auto">
          <a:xfrm>
            <a:off x="539750" y="3141663"/>
            <a:ext cx="8604250" cy="2654300"/>
          </a:xfrm>
          <a:prstGeom prst="rect">
            <a:avLst/>
          </a:prstGeom>
          <a:noFill/>
          <a:ln w="9525">
            <a:noFill/>
            <a:miter lim="800000"/>
            <a:headEnd/>
            <a:tailEnd/>
          </a:ln>
          <a:effectLst/>
        </p:spPr>
        <p:txBody>
          <a:bodyPr>
            <a:spAutoFit/>
          </a:bodyPr>
          <a:lstStyle/>
          <a:p>
            <a:r>
              <a:rPr lang="en-US" altLang="zh-TW" sz="2800">
                <a:latin typeface="Times New Roman" pitchFamily="18" charset="0"/>
              </a:rPr>
              <a:t>where </a:t>
            </a:r>
            <a:r>
              <a:rPr lang="en-US" altLang="zh-TW" sz="2800" i="1">
                <a:latin typeface="Times New Roman" pitchFamily="18" charset="0"/>
              </a:rPr>
              <a:t>e</a:t>
            </a:r>
            <a:r>
              <a:rPr lang="en-US" altLang="zh-TW" sz="2800" i="1" baseline="-25000">
                <a:latin typeface="Times New Roman" pitchFamily="18" charset="0"/>
              </a:rPr>
              <a:t>p</a:t>
            </a:r>
            <a:r>
              <a:rPr lang="en-US" altLang="zh-TW" sz="2800">
                <a:latin typeface="Times New Roman" pitchFamily="18" charset="0"/>
              </a:rPr>
              <a:t> represents a new query case and </a:t>
            </a:r>
            <a:r>
              <a:rPr lang="en-US" altLang="zh-TW" sz="2800" i="1">
                <a:latin typeface="Times New Roman" pitchFamily="18" charset="0"/>
              </a:rPr>
              <a:t>e</a:t>
            </a:r>
            <a:r>
              <a:rPr lang="en-US" altLang="zh-TW" sz="2800" i="1" baseline="-25000">
                <a:latin typeface="Times New Roman" pitchFamily="18" charset="0"/>
              </a:rPr>
              <a:t>q</a:t>
            </a:r>
            <a:r>
              <a:rPr lang="en-US" altLang="zh-TW" sz="2800">
                <a:latin typeface="Times New Roman" pitchFamily="18" charset="0"/>
              </a:rPr>
              <a:t> represents a stored case. The intersection (</a:t>
            </a:r>
            <a:r>
              <a:rPr lang="en-US" altLang="zh-TW" sz="2800" i="1">
                <a:latin typeface="Times New Roman" pitchFamily="18" charset="0"/>
              </a:rPr>
              <a:t>e</a:t>
            </a:r>
            <a:r>
              <a:rPr lang="en-US" altLang="zh-TW" sz="2800" i="1" baseline="-25000">
                <a:latin typeface="Times New Roman" pitchFamily="18" charset="0"/>
              </a:rPr>
              <a:t>p</a:t>
            </a:r>
            <a:r>
              <a:rPr lang="en-US" altLang="zh-TW" sz="2800">
                <a:latin typeface="Times New Roman" pitchFamily="18" charset="0"/>
              </a:rPr>
              <a:t> </a:t>
            </a:r>
            <a:r>
              <a:rPr lang="en-US" altLang="zh-TW" sz="2800">
                <a:latin typeface="Times New Roman" pitchFamily="18" charset="0"/>
                <a:sym typeface="Symbol" pitchFamily="18" charset="2"/>
              </a:rPr>
              <a:t></a:t>
            </a:r>
            <a:r>
              <a:rPr lang="en-US" altLang="zh-TW" sz="2800" i="1">
                <a:latin typeface="Times New Roman" pitchFamily="18" charset="0"/>
              </a:rPr>
              <a:t> e</a:t>
            </a:r>
            <a:r>
              <a:rPr lang="en-US" altLang="zh-TW" sz="2800" i="1" baseline="-25000">
                <a:latin typeface="Times New Roman" pitchFamily="18" charset="0"/>
              </a:rPr>
              <a:t>q</a:t>
            </a:r>
            <a:r>
              <a:rPr lang="en-US" altLang="zh-TW" sz="2800">
                <a:latin typeface="Times New Roman" pitchFamily="18" charset="0"/>
              </a:rPr>
              <a:t>) describes those attributes that are common to </a:t>
            </a:r>
            <a:r>
              <a:rPr lang="en-US" altLang="zh-TW" sz="2800" i="1">
                <a:latin typeface="Times New Roman" pitchFamily="18" charset="0"/>
              </a:rPr>
              <a:t>e</a:t>
            </a:r>
            <a:r>
              <a:rPr lang="en-US" altLang="zh-TW" sz="2800" i="1" baseline="-25000">
                <a:latin typeface="Times New Roman" pitchFamily="18" charset="0"/>
              </a:rPr>
              <a:t>p</a:t>
            </a:r>
            <a:r>
              <a:rPr lang="en-US" altLang="zh-TW" sz="2800">
                <a:latin typeface="Times New Roman" pitchFamily="18" charset="0"/>
              </a:rPr>
              <a:t> and </a:t>
            </a:r>
            <a:r>
              <a:rPr lang="en-US" altLang="zh-TW" sz="2800" i="1">
                <a:latin typeface="Times New Roman" pitchFamily="18" charset="0"/>
              </a:rPr>
              <a:t>e</a:t>
            </a:r>
            <a:r>
              <a:rPr lang="en-US" altLang="zh-TW" sz="2800" i="1" baseline="-25000">
                <a:latin typeface="Times New Roman" pitchFamily="18" charset="0"/>
              </a:rPr>
              <a:t>q</a:t>
            </a:r>
            <a:r>
              <a:rPr lang="en-US" altLang="zh-TW" sz="2800">
                <a:latin typeface="Times New Roman" pitchFamily="18" charset="0"/>
              </a:rPr>
              <a:t>, and the complement sets (</a:t>
            </a:r>
            <a:r>
              <a:rPr lang="en-US" altLang="zh-TW" sz="2800" i="1">
                <a:latin typeface="Times New Roman" pitchFamily="18" charset="0"/>
              </a:rPr>
              <a:t>e</a:t>
            </a:r>
            <a:r>
              <a:rPr lang="en-US" altLang="zh-TW" sz="2800" i="1" baseline="-25000">
                <a:latin typeface="Times New Roman" pitchFamily="18" charset="0"/>
              </a:rPr>
              <a:t>p</a:t>
            </a:r>
            <a:r>
              <a:rPr lang="en-US" altLang="zh-TW" sz="2800" i="1">
                <a:latin typeface="Times New Roman" pitchFamily="18" charset="0"/>
              </a:rPr>
              <a:t> - e</a:t>
            </a:r>
            <a:r>
              <a:rPr lang="en-US" altLang="zh-TW" sz="2800" i="1" baseline="-25000">
                <a:latin typeface="Times New Roman" pitchFamily="18" charset="0"/>
              </a:rPr>
              <a:t>q</a:t>
            </a:r>
            <a:r>
              <a:rPr lang="en-US" altLang="zh-TW" sz="2800">
                <a:latin typeface="Times New Roman" pitchFamily="18" charset="0"/>
              </a:rPr>
              <a:t>) and (</a:t>
            </a:r>
            <a:r>
              <a:rPr lang="en-US" altLang="zh-TW" sz="2800" i="1">
                <a:latin typeface="Times New Roman" pitchFamily="18" charset="0"/>
              </a:rPr>
              <a:t>e</a:t>
            </a:r>
            <a:r>
              <a:rPr lang="en-US" altLang="zh-TW" sz="2800" i="1" baseline="-25000">
                <a:latin typeface="Times New Roman" pitchFamily="18" charset="0"/>
              </a:rPr>
              <a:t>q</a:t>
            </a:r>
            <a:r>
              <a:rPr lang="en-US" altLang="zh-TW" sz="2800" i="1">
                <a:latin typeface="Times New Roman" pitchFamily="18" charset="0"/>
              </a:rPr>
              <a:t> - e</a:t>
            </a:r>
            <a:r>
              <a:rPr lang="en-US" altLang="zh-TW" sz="2800" i="1" baseline="-25000">
                <a:latin typeface="Times New Roman" pitchFamily="18" charset="0"/>
              </a:rPr>
              <a:t>p</a:t>
            </a:r>
            <a:r>
              <a:rPr lang="en-US" altLang="zh-TW" sz="2800">
                <a:latin typeface="Times New Roman" pitchFamily="18" charset="0"/>
              </a:rPr>
              <a:t>) describe those attributes that are observed only in the query case and in the stored case, respectively. </a:t>
            </a:r>
          </a:p>
        </p:txBody>
      </p:sp>
    </p:spTree>
    <p:extLst>
      <p:ext uri="{BB962C8B-B14F-4D97-AF65-F5344CB8AC3E}">
        <p14:creationId xmlns:p14="http://schemas.microsoft.com/office/powerpoint/2010/main" val="308630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Grp="1" noChangeArrowheads="1"/>
          </p:cNvSpPr>
          <p:nvPr>
            <p:ph type="sldNum" sz="quarter" idx="4"/>
          </p:nvPr>
        </p:nvSpPr>
        <p:spPr/>
        <p:txBody>
          <a:bodyPr/>
          <a:lstStyle/>
          <a:p>
            <a:fld id="{D982BEB7-B3F8-4968-9426-D142091B032F}" type="slidenum">
              <a:rPr lang="zh-TW" altLang="en-US"/>
              <a:pPr/>
              <a:t>3</a:t>
            </a:fld>
            <a:endParaRPr lang="en-US" altLang="zh-TW"/>
          </a:p>
        </p:txBody>
      </p:sp>
      <p:sp>
        <p:nvSpPr>
          <p:cNvPr id="103428" name="Rectangle 4"/>
          <p:cNvSpPr>
            <a:spLocks noGrp="1" noChangeArrowheads="1"/>
          </p:cNvSpPr>
          <p:nvPr>
            <p:ph type="ctrTitle"/>
          </p:nvPr>
        </p:nvSpPr>
        <p:spPr>
          <a:xfrm>
            <a:off x="468313" y="981074"/>
            <a:ext cx="8229600" cy="3744069"/>
          </a:xfrm>
        </p:spPr>
        <p:txBody>
          <a:bodyPr/>
          <a:lstStyle/>
          <a:p>
            <a:r>
              <a:rPr lang="en-US" altLang="zh-TW" dirty="0"/>
              <a:t/>
            </a:r>
            <a:br>
              <a:rPr lang="en-US" altLang="zh-TW" dirty="0"/>
            </a:br>
            <a:r>
              <a:rPr lang="en-US" altLang="zh-TW" sz="4400" dirty="0" smtClean="0"/>
              <a:t>What is </a:t>
            </a:r>
            <a:br>
              <a:rPr lang="en-US" altLang="zh-TW" sz="4400" dirty="0" smtClean="0"/>
            </a:br>
            <a:r>
              <a:rPr lang="en-US" altLang="zh-TW" sz="4400" dirty="0" smtClean="0"/>
              <a:t>Case-Based Reasoning?</a:t>
            </a:r>
            <a:br>
              <a:rPr lang="en-US" altLang="zh-TW" sz="4400" dirty="0" smtClean="0"/>
            </a:br>
            <a:endParaRPr lang="en-US" altLang="zh-TW" sz="2800" dirty="0"/>
          </a:p>
        </p:txBody>
      </p:sp>
    </p:spTree>
    <p:extLst>
      <p:ext uri="{BB962C8B-B14F-4D97-AF65-F5344CB8AC3E}">
        <p14:creationId xmlns:p14="http://schemas.microsoft.com/office/powerpoint/2010/main" val="37171252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4"/>
          <p:cNvSpPr>
            <a:spLocks noGrp="1"/>
          </p:cNvSpPr>
          <p:nvPr>
            <p:ph type="sldNum" sz="quarter" idx="12"/>
          </p:nvPr>
        </p:nvSpPr>
        <p:spPr/>
        <p:txBody>
          <a:bodyPr/>
          <a:lstStyle/>
          <a:p>
            <a:fld id="{17218A5A-C61C-4CB2-92B7-D41E0AB8EBD0}" type="slidenum">
              <a:rPr lang="zh-TW" altLang="en-US"/>
              <a:pPr/>
              <a:t>30</a:t>
            </a:fld>
            <a:endParaRPr lang="en-US" altLang="zh-TW"/>
          </a:p>
        </p:txBody>
      </p:sp>
      <p:sp>
        <p:nvSpPr>
          <p:cNvPr id="172034" name="Rectangle 2"/>
          <p:cNvSpPr>
            <a:spLocks noGrp="1" noChangeArrowheads="1"/>
          </p:cNvSpPr>
          <p:nvPr>
            <p:ph type="title"/>
          </p:nvPr>
        </p:nvSpPr>
        <p:spPr/>
        <p:txBody>
          <a:bodyPr/>
          <a:lstStyle/>
          <a:p>
            <a:r>
              <a:rPr lang="en-US" altLang="zh-TW"/>
              <a:t>Vector Space with Term Weights and Cosine Matching</a:t>
            </a:r>
          </a:p>
        </p:txBody>
      </p:sp>
      <p:sp>
        <p:nvSpPr>
          <p:cNvPr id="172035" name="Rectangle 3"/>
          <p:cNvSpPr>
            <a:spLocks noChangeArrowheads="1"/>
          </p:cNvSpPr>
          <p:nvPr/>
        </p:nvSpPr>
        <p:spPr bwMode="auto">
          <a:xfrm>
            <a:off x="609600" y="2362200"/>
            <a:ext cx="2819400" cy="2895600"/>
          </a:xfrm>
          <a:prstGeom prst="rect">
            <a:avLst/>
          </a:prstGeom>
          <a:noFill/>
          <a:ln w="9525">
            <a:solidFill>
              <a:schemeClr val="tx1"/>
            </a:solidFill>
            <a:miter lim="800000"/>
            <a:headEnd/>
            <a:tailEnd/>
          </a:ln>
          <a:effectLst/>
        </p:spPr>
        <p:txBody>
          <a:bodyPr wrap="none" anchor="ctr"/>
          <a:lstStyle/>
          <a:p>
            <a:endParaRPr lang="zh-TW" altLang="en-US"/>
          </a:p>
        </p:txBody>
      </p:sp>
      <p:sp>
        <p:nvSpPr>
          <p:cNvPr id="172036" name="Text Box 4"/>
          <p:cNvSpPr txBox="1">
            <a:spLocks noChangeArrowheads="1"/>
          </p:cNvSpPr>
          <p:nvPr/>
        </p:nvSpPr>
        <p:spPr bwMode="auto">
          <a:xfrm>
            <a:off x="152400" y="2362200"/>
            <a:ext cx="469900" cy="366713"/>
          </a:xfrm>
          <a:prstGeom prst="rect">
            <a:avLst/>
          </a:prstGeom>
          <a:noFill/>
          <a:ln w="9525">
            <a:noFill/>
            <a:miter lim="800000"/>
            <a:headEnd/>
            <a:tailEnd/>
          </a:ln>
          <a:effectLst/>
        </p:spPr>
        <p:txBody>
          <a:bodyPr wrap="none">
            <a:spAutoFit/>
          </a:bodyPr>
          <a:lstStyle/>
          <a:p>
            <a:pPr eaLnBrk="0" hangingPunct="0"/>
            <a:r>
              <a:rPr kumimoji="0" lang="en-US" altLang="zh-TW">
                <a:latin typeface="Times New Roman" pitchFamily="18" charset="0"/>
              </a:rPr>
              <a:t>1.0</a:t>
            </a:r>
            <a:endParaRPr kumimoji="0" lang="en-US" altLang="zh-TW" sz="2400">
              <a:latin typeface="Times New Roman" pitchFamily="18" charset="0"/>
            </a:endParaRPr>
          </a:p>
        </p:txBody>
      </p:sp>
      <p:sp>
        <p:nvSpPr>
          <p:cNvPr id="172037" name="Text Box 5"/>
          <p:cNvSpPr txBox="1">
            <a:spLocks noChangeArrowheads="1"/>
          </p:cNvSpPr>
          <p:nvPr/>
        </p:nvSpPr>
        <p:spPr bwMode="auto">
          <a:xfrm>
            <a:off x="152400" y="2971800"/>
            <a:ext cx="469900" cy="366713"/>
          </a:xfrm>
          <a:prstGeom prst="rect">
            <a:avLst/>
          </a:prstGeom>
          <a:noFill/>
          <a:ln w="9525">
            <a:noFill/>
            <a:miter lim="800000"/>
            <a:headEnd/>
            <a:tailEnd/>
          </a:ln>
          <a:effectLst/>
        </p:spPr>
        <p:txBody>
          <a:bodyPr wrap="none">
            <a:spAutoFit/>
          </a:bodyPr>
          <a:lstStyle/>
          <a:p>
            <a:pPr eaLnBrk="0" hangingPunct="0"/>
            <a:r>
              <a:rPr kumimoji="0" lang="en-US" altLang="zh-TW">
                <a:latin typeface="Times New Roman" pitchFamily="18" charset="0"/>
              </a:rPr>
              <a:t>0.8</a:t>
            </a:r>
            <a:endParaRPr kumimoji="0" lang="en-US" altLang="zh-TW" sz="2400">
              <a:latin typeface="Times New Roman" pitchFamily="18" charset="0"/>
            </a:endParaRPr>
          </a:p>
        </p:txBody>
      </p:sp>
      <p:sp>
        <p:nvSpPr>
          <p:cNvPr id="172038" name="Text Box 6"/>
          <p:cNvSpPr txBox="1">
            <a:spLocks noChangeArrowheads="1"/>
          </p:cNvSpPr>
          <p:nvPr/>
        </p:nvSpPr>
        <p:spPr bwMode="auto">
          <a:xfrm>
            <a:off x="152400" y="3505200"/>
            <a:ext cx="469900" cy="366713"/>
          </a:xfrm>
          <a:prstGeom prst="rect">
            <a:avLst/>
          </a:prstGeom>
          <a:noFill/>
          <a:ln w="9525">
            <a:noFill/>
            <a:miter lim="800000"/>
            <a:headEnd/>
            <a:tailEnd/>
          </a:ln>
          <a:effectLst/>
        </p:spPr>
        <p:txBody>
          <a:bodyPr wrap="none">
            <a:spAutoFit/>
          </a:bodyPr>
          <a:lstStyle/>
          <a:p>
            <a:pPr eaLnBrk="0" hangingPunct="0"/>
            <a:r>
              <a:rPr kumimoji="0" lang="en-US" altLang="zh-TW">
                <a:latin typeface="Times New Roman" pitchFamily="18" charset="0"/>
              </a:rPr>
              <a:t>0.6</a:t>
            </a:r>
            <a:endParaRPr kumimoji="0" lang="en-US" altLang="zh-TW" sz="2400">
              <a:latin typeface="Times New Roman" pitchFamily="18" charset="0"/>
            </a:endParaRPr>
          </a:p>
        </p:txBody>
      </p:sp>
      <p:sp>
        <p:nvSpPr>
          <p:cNvPr id="172039" name="Text Box 7"/>
          <p:cNvSpPr txBox="1">
            <a:spLocks noChangeArrowheads="1"/>
          </p:cNvSpPr>
          <p:nvPr/>
        </p:nvSpPr>
        <p:spPr bwMode="auto">
          <a:xfrm>
            <a:off x="152400" y="4114800"/>
            <a:ext cx="469900" cy="366713"/>
          </a:xfrm>
          <a:prstGeom prst="rect">
            <a:avLst/>
          </a:prstGeom>
          <a:noFill/>
          <a:ln w="9525">
            <a:noFill/>
            <a:miter lim="800000"/>
            <a:headEnd/>
            <a:tailEnd/>
          </a:ln>
          <a:effectLst/>
        </p:spPr>
        <p:txBody>
          <a:bodyPr wrap="none">
            <a:spAutoFit/>
          </a:bodyPr>
          <a:lstStyle/>
          <a:p>
            <a:pPr eaLnBrk="0" hangingPunct="0"/>
            <a:r>
              <a:rPr kumimoji="0" lang="en-US" altLang="zh-TW">
                <a:latin typeface="Times New Roman" pitchFamily="18" charset="0"/>
              </a:rPr>
              <a:t>0.4</a:t>
            </a:r>
            <a:endParaRPr kumimoji="0" lang="en-US" altLang="zh-TW" sz="2400">
              <a:latin typeface="Times New Roman" pitchFamily="18" charset="0"/>
            </a:endParaRPr>
          </a:p>
        </p:txBody>
      </p:sp>
      <p:sp>
        <p:nvSpPr>
          <p:cNvPr id="172040" name="Text Box 8"/>
          <p:cNvSpPr txBox="1">
            <a:spLocks noChangeArrowheads="1"/>
          </p:cNvSpPr>
          <p:nvPr/>
        </p:nvSpPr>
        <p:spPr bwMode="auto">
          <a:xfrm>
            <a:off x="152400" y="4648200"/>
            <a:ext cx="469900" cy="366713"/>
          </a:xfrm>
          <a:prstGeom prst="rect">
            <a:avLst/>
          </a:prstGeom>
          <a:noFill/>
          <a:ln w="9525">
            <a:noFill/>
            <a:miter lim="800000"/>
            <a:headEnd/>
            <a:tailEnd/>
          </a:ln>
          <a:effectLst/>
        </p:spPr>
        <p:txBody>
          <a:bodyPr wrap="none">
            <a:spAutoFit/>
          </a:bodyPr>
          <a:lstStyle/>
          <a:p>
            <a:pPr eaLnBrk="0" hangingPunct="0"/>
            <a:r>
              <a:rPr kumimoji="0" lang="en-US" altLang="zh-TW">
                <a:latin typeface="Times New Roman" pitchFamily="18" charset="0"/>
              </a:rPr>
              <a:t>0.2</a:t>
            </a:r>
            <a:endParaRPr kumimoji="0" lang="en-US" altLang="zh-TW" sz="2400">
              <a:latin typeface="Times New Roman" pitchFamily="18" charset="0"/>
            </a:endParaRPr>
          </a:p>
        </p:txBody>
      </p:sp>
      <p:sp>
        <p:nvSpPr>
          <p:cNvPr id="172041" name="Text Box 9"/>
          <p:cNvSpPr txBox="1">
            <a:spLocks noChangeArrowheads="1"/>
          </p:cNvSpPr>
          <p:nvPr/>
        </p:nvSpPr>
        <p:spPr bwMode="auto">
          <a:xfrm>
            <a:off x="2514600" y="5257800"/>
            <a:ext cx="469900" cy="366713"/>
          </a:xfrm>
          <a:prstGeom prst="rect">
            <a:avLst/>
          </a:prstGeom>
          <a:noFill/>
          <a:ln w="9525">
            <a:noFill/>
            <a:miter lim="800000"/>
            <a:headEnd/>
            <a:tailEnd/>
          </a:ln>
          <a:effectLst/>
        </p:spPr>
        <p:txBody>
          <a:bodyPr wrap="none">
            <a:spAutoFit/>
          </a:bodyPr>
          <a:lstStyle/>
          <a:p>
            <a:pPr eaLnBrk="0" hangingPunct="0"/>
            <a:r>
              <a:rPr kumimoji="0" lang="en-US" altLang="zh-TW">
                <a:latin typeface="Times New Roman" pitchFamily="18" charset="0"/>
              </a:rPr>
              <a:t>0.8</a:t>
            </a:r>
            <a:endParaRPr kumimoji="0" lang="en-US" altLang="zh-TW" sz="2400">
              <a:latin typeface="Times New Roman" pitchFamily="18" charset="0"/>
            </a:endParaRPr>
          </a:p>
        </p:txBody>
      </p:sp>
      <p:sp>
        <p:nvSpPr>
          <p:cNvPr id="172042" name="Text Box 10"/>
          <p:cNvSpPr txBox="1">
            <a:spLocks noChangeArrowheads="1"/>
          </p:cNvSpPr>
          <p:nvPr/>
        </p:nvSpPr>
        <p:spPr bwMode="auto">
          <a:xfrm>
            <a:off x="1905000" y="5257800"/>
            <a:ext cx="469900" cy="366713"/>
          </a:xfrm>
          <a:prstGeom prst="rect">
            <a:avLst/>
          </a:prstGeom>
          <a:noFill/>
          <a:ln w="9525">
            <a:noFill/>
            <a:miter lim="800000"/>
            <a:headEnd/>
            <a:tailEnd/>
          </a:ln>
          <a:effectLst/>
        </p:spPr>
        <p:txBody>
          <a:bodyPr wrap="none">
            <a:spAutoFit/>
          </a:bodyPr>
          <a:lstStyle/>
          <a:p>
            <a:pPr eaLnBrk="0" hangingPunct="0"/>
            <a:r>
              <a:rPr kumimoji="0" lang="en-US" altLang="zh-TW">
                <a:latin typeface="Times New Roman" pitchFamily="18" charset="0"/>
              </a:rPr>
              <a:t>0.6</a:t>
            </a:r>
            <a:endParaRPr kumimoji="0" lang="en-US" altLang="zh-TW" sz="2400">
              <a:latin typeface="Times New Roman" pitchFamily="18" charset="0"/>
            </a:endParaRPr>
          </a:p>
        </p:txBody>
      </p:sp>
      <p:sp>
        <p:nvSpPr>
          <p:cNvPr id="172043" name="Text Box 11"/>
          <p:cNvSpPr txBox="1">
            <a:spLocks noChangeArrowheads="1"/>
          </p:cNvSpPr>
          <p:nvPr/>
        </p:nvSpPr>
        <p:spPr bwMode="auto">
          <a:xfrm>
            <a:off x="1295400" y="5257800"/>
            <a:ext cx="469900" cy="366713"/>
          </a:xfrm>
          <a:prstGeom prst="rect">
            <a:avLst/>
          </a:prstGeom>
          <a:noFill/>
          <a:ln w="9525">
            <a:noFill/>
            <a:miter lim="800000"/>
            <a:headEnd/>
            <a:tailEnd/>
          </a:ln>
          <a:effectLst/>
        </p:spPr>
        <p:txBody>
          <a:bodyPr wrap="none">
            <a:spAutoFit/>
          </a:bodyPr>
          <a:lstStyle/>
          <a:p>
            <a:pPr eaLnBrk="0" hangingPunct="0"/>
            <a:r>
              <a:rPr kumimoji="0" lang="en-US" altLang="zh-TW">
                <a:latin typeface="Times New Roman" pitchFamily="18" charset="0"/>
              </a:rPr>
              <a:t>0.4</a:t>
            </a:r>
            <a:endParaRPr kumimoji="0" lang="en-US" altLang="zh-TW" sz="2400">
              <a:latin typeface="Times New Roman" pitchFamily="18" charset="0"/>
            </a:endParaRPr>
          </a:p>
        </p:txBody>
      </p:sp>
      <p:sp>
        <p:nvSpPr>
          <p:cNvPr id="172044" name="Text Box 12"/>
          <p:cNvSpPr txBox="1">
            <a:spLocks noChangeArrowheads="1"/>
          </p:cNvSpPr>
          <p:nvPr/>
        </p:nvSpPr>
        <p:spPr bwMode="auto">
          <a:xfrm>
            <a:off x="685800" y="5257800"/>
            <a:ext cx="469900" cy="366713"/>
          </a:xfrm>
          <a:prstGeom prst="rect">
            <a:avLst/>
          </a:prstGeom>
          <a:noFill/>
          <a:ln w="9525">
            <a:noFill/>
            <a:miter lim="800000"/>
            <a:headEnd/>
            <a:tailEnd/>
          </a:ln>
          <a:effectLst/>
        </p:spPr>
        <p:txBody>
          <a:bodyPr wrap="none">
            <a:spAutoFit/>
          </a:bodyPr>
          <a:lstStyle/>
          <a:p>
            <a:pPr eaLnBrk="0" hangingPunct="0"/>
            <a:r>
              <a:rPr kumimoji="0" lang="en-US" altLang="zh-TW">
                <a:latin typeface="Times New Roman" pitchFamily="18" charset="0"/>
              </a:rPr>
              <a:t>0.2</a:t>
            </a:r>
            <a:endParaRPr kumimoji="0" lang="en-US" altLang="zh-TW" sz="2400">
              <a:latin typeface="Times New Roman" pitchFamily="18" charset="0"/>
            </a:endParaRPr>
          </a:p>
        </p:txBody>
      </p:sp>
      <p:sp>
        <p:nvSpPr>
          <p:cNvPr id="172045" name="Text Box 13"/>
          <p:cNvSpPr txBox="1">
            <a:spLocks noChangeArrowheads="1"/>
          </p:cNvSpPr>
          <p:nvPr/>
        </p:nvSpPr>
        <p:spPr bwMode="auto">
          <a:xfrm>
            <a:off x="152400" y="5257800"/>
            <a:ext cx="298450" cy="366713"/>
          </a:xfrm>
          <a:prstGeom prst="rect">
            <a:avLst/>
          </a:prstGeom>
          <a:noFill/>
          <a:ln w="9525">
            <a:noFill/>
            <a:miter lim="800000"/>
            <a:headEnd/>
            <a:tailEnd/>
          </a:ln>
          <a:effectLst/>
        </p:spPr>
        <p:txBody>
          <a:bodyPr wrap="none">
            <a:spAutoFit/>
          </a:bodyPr>
          <a:lstStyle/>
          <a:p>
            <a:pPr eaLnBrk="0" hangingPunct="0"/>
            <a:r>
              <a:rPr kumimoji="0" lang="en-US" altLang="zh-TW">
                <a:latin typeface="Times New Roman" pitchFamily="18" charset="0"/>
              </a:rPr>
              <a:t>0</a:t>
            </a:r>
            <a:endParaRPr kumimoji="0" lang="en-US" altLang="zh-TW" sz="2400">
              <a:latin typeface="Times New Roman" pitchFamily="18" charset="0"/>
            </a:endParaRPr>
          </a:p>
        </p:txBody>
      </p:sp>
      <p:sp>
        <p:nvSpPr>
          <p:cNvPr id="172046" name="Text Box 14"/>
          <p:cNvSpPr txBox="1">
            <a:spLocks noChangeArrowheads="1"/>
          </p:cNvSpPr>
          <p:nvPr/>
        </p:nvSpPr>
        <p:spPr bwMode="auto">
          <a:xfrm>
            <a:off x="3124200" y="5257800"/>
            <a:ext cx="469900" cy="366713"/>
          </a:xfrm>
          <a:prstGeom prst="rect">
            <a:avLst/>
          </a:prstGeom>
          <a:noFill/>
          <a:ln w="9525">
            <a:noFill/>
            <a:miter lim="800000"/>
            <a:headEnd/>
            <a:tailEnd/>
          </a:ln>
          <a:effectLst/>
        </p:spPr>
        <p:txBody>
          <a:bodyPr wrap="none">
            <a:spAutoFit/>
          </a:bodyPr>
          <a:lstStyle/>
          <a:p>
            <a:pPr eaLnBrk="0" hangingPunct="0"/>
            <a:r>
              <a:rPr kumimoji="0" lang="en-US" altLang="zh-TW">
                <a:latin typeface="Times New Roman" pitchFamily="18" charset="0"/>
              </a:rPr>
              <a:t>1.0</a:t>
            </a:r>
            <a:endParaRPr kumimoji="0" lang="en-US" altLang="zh-TW" sz="2400">
              <a:latin typeface="Times New Roman" pitchFamily="18" charset="0"/>
            </a:endParaRPr>
          </a:p>
        </p:txBody>
      </p:sp>
      <p:sp>
        <p:nvSpPr>
          <p:cNvPr id="172047" name="Line 15"/>
          <p:cNvSpPr>
            <a:spLocks noChangeShapeType="1"/>
          </p:cNvSpPr>
          <p:nvPr/>
        </p:nvSpPr>
        <p:spPr bwMode="auto">
          <a:xfrm flipV="1">
            <a:off x="609600" y="3200400"/>
            <a:ext cx="381000" cy="2057400"/>
          </a:xfrm>
          <a:prstGeom prst="line">
            <a:avLst/>
          </a:prstGeom>
          <a:noFill/>
          <a:ln w="28575">
            <a:solidFill>
              <a:schemeClr val="tx1"/>
            </a:solidFill>
            <a:round/>
            <a:headEnd/>
            <a:tailEnd type="triangle" w="med" len="med"/>
          </a:ln>
          <a:effectLst/>
        </p:spPr>
        <p:txBody>
          <a:bodyPr wrap="none" anchor="ctr"/>
          <a:lstStyle/>
          <a:p>
            <a:endParaRPr lang="zh-TW" altLang="en-US"/>
          </a:p>
        </p:txBody>
      </p:sp>
      <p:sp>
        <p:nvSpPr>
          <p:cNvPr id="172048" name="Line 16"/>
          <p:cNvSpPr>
            <a:spLocks noChangeShapeType="1"/>
          </p:cNvSpPr>
          <p:nvPr/>
        </p:nvSpPr>
        <p:spPr bwMode="auto">
          <a:xfrm flipV="1">
            <a:off x="609600" y="4572000"/>
            <a:ext cx="2133600" cy="685800"/>
          </a:xfrm>
          <a:prstGeom prst="line">
            <a:avLst/>
          </a:prstGeom>
          <a:noFill/>
          <a:ln w="28575">
            <a:solidFill>
              <a:schemeClr val="tx1"/>
            </a:solidFill>
            <a:round/>
            <a:headEnd/>
            <a:tailEnd type="triangle" w="med" len="med"/>
          </a:ln>
          <a:effectLst/>
        </p:spPr>
        <p:txBody>
          <a:bodyPr wrap="none" anchor="ctr"/>
          <a:lstStyle/>
          <a:p>
            <a:endParaRPr lang="zh-TW" altLang="en-US"/>
          </a:p>
        </p:txBody>
      </p:sp>
      <p:sp>
        <p:nvSpPr>
          <p:cNvPr id="172049" name="Line 17"/>
          <p:cNvSpPr>
            <a:spLocks noChangeShapeType="1"/>
          </p:cNvSpPr>
          <p:nvPr/>
        </p:nvSpPr>
        <p:spPr bwMode="auto">
          <a:xfrm flipV="1">
            <a:off x="609600" y="3048000"/>
            <a:ext cx="914400" cy="2209800"/>
          </a:xfrm>
          <a:prstGeom prst="line">
            <a:avLst/>
          </a:prstGeom>
          <a:noFill/>
          <a:ln w="28575">
            <a:solidFill>
              <a:schemeClr val="tx1"/>
            </a:solidFill>
            <a:round/>
            <a:headEnd/>
            <a:tailEnd type="triangle" w="med" len="med"/>
          </a:ln>
          <a:effectLst/>
        </p:spPr>
        <p:txBody>
          <a:bodyPr wrap="none" anchor="ctr"/>
          <a:lstStyle/>
          <a:p>
            <a:endParaRPr lang="zh-TW" altLang="en-US"/>
          </a:p>
        </p:txBody>
      </p:sp>
      <p:sp>
        <p:nvSpPr>
          <p:cNvPr id="172050" name="Text Box 18"/>
          <p:cNvSpPr txBox="1">
            <a:spLocks noChangeArrowheads="1"/>
          </p:cNvSpPr>
          <p:nvPr/>
        </p:nvSpPr>
        <p:spPr bwMode="auto">
          <a:xfrm>
            <a:off x="593725" y="2781300"/>
            <a:ext cx="425450" cy="366713"/>
          </a:xfrm>
          <a:prstGeom prst="rect">
            <a:avLst/>
          </a:prstGeom>
          <a:noFill/>
          <a:ln w="9525">
            <a:noFill/>
            <a:miter lim="800000"/>
            <a:headEnd/>
            <a:tailEnd/>
          </a:ln>
          <a:effectLst/>
        </p:spPr>
        <p:txBody>
          <a:bodyPr wrap="none">
            <a:spAutoFit/>
          </a:bodyPr>
          <a:lstStyle/>
          <a:p>
            <a:pPr eaLnBrk="0" hangingPunct="0"/>
            <a:r>
              <a:rPr kumimoji="0" lang="en-US" altLang="zh-TW">
                <a:latin typeface="Times New Roman" pitchFamily="18" charset="0"/>
              </a:rPr>
              <a:t>D</a:t>
            </a:r>
            <a:r>
              <a:rPr kumimoji="0" lang="en-US" altLang="zh-TW" baseline="-25000">
                <a:latin typeface="Times New Roman" pitchFamily="18" charset="0"/>
              </a:rPr>
              <a:t>2</a:t>
            </a:r>
            <a:endParaRPr kumimoji="0" lang="en-US" altLang="zh-TW" sz="2400">
              <a:latin typeface="Times New Roman" pitchFamily="18" charset="0"/>
            </a:endParaRPr>
          </a:p>
        </p:txBody>
      </p:sp>
      <p:sp>
        <p:nvSpPr>
          <p:cNvPr id="172051" name="Text Box 19"/>
          <p:cNvSpPr txBox="1">
            <a:spLocks noChangeArrowheads="1"/>
          </p:cNvSpPr>
          <p:nvPr/>
        </p:nvSpPr>
        <p:spPr bwMode="auto">
          <a:xfrm>
            <a:off x="2743200" y="4419600"/>
            <a:ext cx="425450" cy="366713"/>
          </a:xfrm>
          <a:prstGeom prst="rect">
            <a:avLst/>
          </a:prstGeom>
          <a:noFill/>
          <a:ln w="9525">
            <a:noFill/>
            <a:miter lim="800000"/>
            <a:headEnd/>
            <a:tailEnd/>
          </a:ln>
          <a:effectLst/>
        </p:spPr>
        <p:txBody>
          <a:bodyPr wrap="none">
            <a:spAutoFit/>
          </a:bodyPr>
          <a:lstStyle/>
          <a:p>
            <a:pPr eaLnBrk="0" hangingPunct="0"/>
            <a:r>
              <a:rPr kumimoji="0" lang="en-US" altLang="zh-TW">
                <a:latin typeface="Times New Roman" pitchFamily="18" charset="0"/>
              </a:rPr>
              <a:t>D</a:t>
            </a:r>
            <a:r>
              <a:rPr kumimoji="0" lang="en-US" altLang="zh-TW" baseline="-25000">
                <a:latin typeface="Times New Roman" pitchFamily="18" charset="0"/>
              </a:rPr>
              <a:t>1</a:t>
            </a:r>
            <a:endParaRPr kumimoji="0" lang="en-US" altLang="zh-TW" sz="2400">
              <a:latin typeface="Times New Roman" pitchFamily="18" charset="0"/>
            </a:endParaRPr>
          </a:p>
        </p:txBody>
      </p:sp>
      <p:sp>
        <p:nvSpPr>
          <p:cNvPr id="172052" name="Text Box 20"/>
          <p:cNvSpPr txBox="1">
            <a:spLocks noChangeArrowheads="1"/>
          </p:cNvSpPr>
          <p:nvPr/>
        </p:nvSpPr>
        <p:spPr bwMode="auto">
          <a:xfrm>
            <a:off x="1447800" y="2743200"/>
            <a:ext cx="349250" cy="366713"/>
          </a:xfrm>
          <a:prstGeom prst="rect">
            <a:avLst/>
          </a:prstGeom>
          <a:noFill/>
          <a:ln w="9525">
            <a:noFill/>
            <a:miter lim="800000"/>
            <a:headEnd/>
            <a:tailEnd/>
          </a:ln>
          <a:effectLst/>
        </p:spPr>
        <p:txBody>
          <a:bodyPr wrap="none">
            <a:spAutoFit/>
          </a:bodyPr>
          <a:lstStyle/>
          <a:p>
            <a:pPr eaLnBrk="0" hangingPunct="0"/>
            <a:r>
              <a:rPr kumimoji="0" lang="en-US" altLang="zh-TW">
                <a:latin typeface="Times New Roman" pitchFamily="18" charset="0"/>
              </a:rPr>
              <a:t>Q</a:t>
            </a:r>
            <a:endParaRPr kumimoji="0" lang="en-US" altLang="zh-TW" sz="2400">
              <a:latin typeface="Times New Roman" pitchFamily="18" charset="0"/>
            </a:endParaRPr>
          </a:p>
        </p:txBody>
      </p:sp>
      <p:graphicFrame>
        <p:nvGraphicFramePr>
          <p:cNvPr id="172053" name="Object 21"/>
          <p:cNvGraphicFramePr>
            <a:graphicFrameLocks noChangeAspect="1"/>
          </p:cNvGraphicFramePr>
          <p:nvPr/>
        </p:nvGraphicFramePr>
        <p:xfrm>
          <a:off x="838200" y="4800600"/>
          <a:ext cx="250825" cy="304800"/>
        </p:xfrm>
        <a:graphic>
          <a:graphicData uri="http://schemas.openxmlformats.org/presentationml/2006/ole">
            <mc:AlternateContent xmlns:mc="http://schemas.openxmlformats.org/markup-compatibility/2006">
              <mc:Choice xmlns:v="urn:schemas-microsoft-com:vml" Requires="v">
                <p:oleObj spid="_x0000_s321563" name="Equation" r:id="rId3" imgW="177480" imgH="215640" progId="Equation.3">
                  <p:embed/>
                </p:oleObj>
              </mc:Choice>
              <mc:Fallback>
                <p:oleObj name="Equation" r:id="rId3" imgW="17748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800600"/>
                        <a:ext cx="2508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54" name="Object 22"/>
          <p:cNvGraphicFramePr>
            <a:graphicFrameLocks noChangeAspect="1"/>
          </p:cNvGraphicFramePr>
          <p:nvPr/>
        </p:nvGraphicFramePr>
        <p:xfrm>
          <a:off x="838200" y="3733800"/>
          <a:ext cx="298450" cy="336550"/>
        </p:xfrm>
        <a:graphic>
          <a:graphicData uri="http://schemas.openxmlformats.org/presentationml/2006/ole">
            <mc:AlternateContent xmlns:mc="http://schemas.openxmlformats.org/markup-compatibility/2006">
              <mc:Choice xmlns:v="urn:schemas-microsoft-com:vml" Requires="v">
                <p:oleObj spid="_x0000_s321564" name="Equation" r:id="rId5" imgW="190440" imgH="215640" progId="Equation.3">
                  <p:embed/>
                </p:oleObj>
              </mc:Choice>
              <mc:Fallback>
                <p:oleObj name="Equation" r:id="rId5" imgW="19044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733800"/>
                        <a:ext cx="298450"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055" name="Text Box 23"/>
          <p:cNvSpPr txBox="1">
            <a:spLocks noChangeArrowheads="1"/>
          </p:cNvSpPr>
          <p:nvPr/>
        </p:nvSpPr>
        <p:spPr bwMode="auto">
          <a:xfrm>
            <a:off x="60325" y="1943100"/>
            <a:ext cx="889000" cy="366713"/>
          </a:xfrm>
          <a:prstGeom prst="rect">
            <a:avLst/>
          </a:prstGeom>
          <a:noFill/>
          <a:ln w="9525">
            <a:noFill/>
            <a:miter lim="800000"/>
            <a:headEnd/>
            <a:tailEnd/>
          </a:ln>
          <a:effectLst/>
        </p:spPr>
        <p:txBody>
          <a:bodyPr wrap="none">
            <a:spAutoFit/>
          </a:bodyPr>
          <a:lstStyle/>
          <a:p>
            <a:pPr eaLnBrk="0" hangingPunct="0"/>
            <a:r>
              <a:rPr kumimoji="0" lang="en-US" altLang="zh-TW">
                <a:latin typeface="Times New Roman" pitchFamily="18" charset="0"/>
              </a:rPr>
              <a:t>Term B</a:t>
            </a:r>
            <a:endParaRPr kumimoji="0" lang="en-US" altLang="zh-TW" sz="2400">
              <a:latin typeface="Times New Roman" pitchFamily="18" charset="0"/>
            </a:endParaRPr>
          </a:p>
        </p:txBody>
      </p:sp>
      <p:sp>
        <p:nvSpPr>
          <p:cNvPr id="172056" name="Text Box 24"/>
          <p:cNvSpPr txBox="1">
            <a:spLocks noChangeArrowheads="1"/>
          </p:cNvSpPr>
          <p:nvPr/>
        </p:nvSpPr>
        <p:spPr bwMode="auto">
          <a:xfrm>
            <a:off x="1524000" y="5562600"/>
            <a:ext cx="901700" cy="366713"/>
          </a:xfrm>
          <a:prstGeom prst="rect">
            <a:avLst/>
          </a:prstGeom>
          <a:noFill/>
          <a:ln w="9525">
            <a:noFill/>
            <a:miter lim="800000"/>
            <a:headEnd/>
            <a:tailEnd/>
          </a:ln>
          <a:effectLst/>
        </p:spPr>
        <p:txBody>
          <a:bodyPr wrap="none">
            <a:spAutoFit/>
          </a:bodyPr>
          <a:lstStyle/>
          <a:p>
            <a:pPr eaLnBrk="0" hangingPunct="0"/>
            <a:r>
              <a:rPr kumimoji="0" lang="en-US" altLang="zh-TW">
                <a:latin typeface="Times New Roman" pitchFamily="18" charset="0"/>
              </a:rPr>
              <a:t>Term A</a:t>
            </a:r>
            <a:endParaRPr kumimoji="0" lang="en-US" altLang="zh-TW" sz="2400">
              <a:latin typeface="Times New Roman" pitchFamily="18" charset="0"/>
            </a:endParaRPr>
          </a:p>
        </p:txBody>
      </p:sp>
      <p:sp>
        <p:nvSpPr>
          <p:cNvPr id="172057" name="Text Box 25"/>
          <p:cNvSpPr txBox="1">
            <a:spLocks noChangeArrowheads="1"/>
          </p:cNvSpPr>
          <p:nvPr/>
        </p:nvSpPr>
        <p:spPr bwMode="auto">
          <a:xfrm>
            <a:off x="4114800" y="1676400"/>
            <a:ext cx="4267200" cy="822325"/>
          </a:xfrm>
          <a:prstGeom prst="rect">
            <a:avLst/>
          </a:prstGeom>
          <a:noFill/>
          <a:ln w="9525">
            <a:noFill/>
            <a:miter lim="800000"/>
            <a:headEnd/>
            <a:tailEnd/>
          </a:ln>
          <a:effectLst/>
        </p:spPr>
        <p:txBody>
          <a:bodyPr>
            <a:spAutoFit/>
          </a:bodyPr>
          <a:lstStyle/>
          <a:p>
            <a:pPr eaLnBrk="0" hangingPunct="0"/>
            <a:r>
              <a:rPr kumimoji="0" lang="en-US" altLang="zh-TW" sz="2400">
                <a:latin typeface="Times New Roman" pitchFamily="18" charset="0"/>
              </a:rPr>
              <a:t>D</a:t>
            </a:r>
            <a:r>
              <a:rPr kumimoji="0" lang="en-US" altLang="zh-TW" sz="2400" baseline="-25000">
                <a:latin typeface="Times New Roman" pitchFamily="18" charset="0"/>
              </a:rPr>
              <a:t>i</a:t>
            </a:r>
            <a:r>
              <a:rPr kumimoji="0" lang="en-US" altLang="zh-TW" sz="2400">
                <a:latin typeface="Times New Roman" pitchFamily="18" charset="0"/>
              </a:rPr>
              <a:t>=(</a:t>
            </a:r>
            <a:r>
              <a:rPr kumimoji="0" lang="en-US" altLang="zh-TW" sz="2400" i="1">
                <a:latin typeface="Times New Roman" pitchFamily="18" charset="0"/>
              </a:rPr>
              <a:t>d</a:t>
            </a:r>
            <a:r>
              <a:rPr kumimoji="0" lang="en-US" altLang="zh-TW" sz="2400" i="1" baseline="-25000">
                <a:latin typeface="Times New Roman" pitchFamily="18" charset="0"/>
              </a:rPr>
              <a:t>i1</a:t>
            </a:r>
            <a:r>
              <a:rPr kumimoji="0" lang="en-US" altLang="zh-TW" sz="2400" i="1">
                <a:latin typeface="Times New Roman" pitchFamily="18" charset="0"/>
              </a:rPr>
              <a:t>,w</a:t>
            </a:r>
            <a:r>
              <a:rPr kumimoji="0" lang="en-US" altLang="zh-TW" sz="2400" i="1" baseline="-25000">
                <a:latin typeface="Times New Roman" pitchFamily="18" charset="0"/>
              </a:rPr>
              <a:t>di1</a:t>
            </a:r>
            <a:r>
              <a:rPr kumimoji="0" lang="en-US" altLang="zh-TW" sz="2400" i="1">
                <a:latin typeface="Times New Roman" pitchFamily="18" charset="0"/>
              </a:rPr>
              <a:t>;d</a:t>
            </a:r>
            <a:r>
              <a:rPr kumimoji="0" lang="en-US" altLang="zh-TW" sz="2400" i="1" baseline="-25000">
                <a:latin typeface="Times New Roman" pitchFamily="18" charset="0"/>
              </a:rPr>
              <a:t>i2</a:t>
            </a:r>
            <a:r>
              <a:rPr kumimoji="0" lang="en-US" altLang="zh-TW" sz="2400" i="1">
                <a:latin typeface="Times New Roman" pitchFamily="18" charset="0"/>
              </a:rPr>
              <a:t>, w</a:t>
            </a:r>
            <a:r>
              <a:rPr kumimoji="0" lang="en-US" altLang="zh-TW" sz="2400" i="1" baseline="-25000">
                <a:latin typeface="Times New Roman" pitchFamily="18" charset="0"/>
              </a:rPr>
              <a:t>di2</a:t>
            </a:r>
            <a:r>
              <a:rPr kumimoji="0" lang="en-US" altLang="zh-TW" sz="2400" i="1">
                <a:latin typeface="Times New Roman" pitchFamily="18" charset="0"/>
              </a:rPr>
              <a:t>;…;d</a:t>
            </a:r>
            <a:r>
              <a:rPr kumimoji="0" lang="en-US" altLang="zh-TW" sz="2400" i="1" baseline="-25000">
                <a:latin typeface="Times New Roman" pitchFamily="18" charset="0"/>
              </a:rPr>
              <a:t>it</a:t>
            </a:r>
            <a:r>
              <a:rPr kumimoji="0" lang="en-US" altLang="zh-TW" sz="2400" i="1">
                <a:latin typeface="Times New Roman" pitchFamily="18" charset="0"/>
              </a:rPr>
              <a:t>, w</a:t>
            </a:r>
            <a:r>
              <a:rPr kumimoji="0" lang="en-US" altLang="zh-TW" sz="2400" i="1" baseline="-25000">
                <a:latin typeface="Times New Roman" pitchFamily="18" charset="0"/>
              </a:rPr>
              <a:t>dit</a:t>
            </a:r>
            <a:r>
              <a:rPr kumimoji="0" lang="en-US" altLang="zh-TW" sz="2400">
                <a:latin typeface="Times New Roman" pitchFamily="18" charset="0"/>
              </a:rPr>
              <a:t>)</a:t>
            </a:r>
          </a:p>
          <a:p>
            <a:pPr eaLnBrk="0" hangingPunct="0"/>
            <a:r>
              <a:rPr kumimoji="0" lang="en-US" altLang="zh-TW" sz="2400">
                <a:latin typeface="Times New Roman" pitchFamily="18" charset="0"/>
              </a:rPr>
              <a:t>Q =(</a:t>
            </a:r>
            <a:r>
              <a:rPr kumimoji="0" lang="en-US" altLang="zh-TW" sz="2400" i="1">
                <a:latin typeface="Times New Roman" pitchFamily="18" charset="0"/>
              </a:rPr>
              <a:t>q</a:t>
            </a:r>
            <a:r>
              <a:rPr kumimoji="0" lang="en-US" altLang="zh-TW" sz="2400" i="1" baseline="-25000">
                <a:latin typeface="Times New Roman" pitchFamily="18" charset="0"/>
              </a:rPr>
              <a:t>i1</a:t>
            </a:r>
            <a:r>
              <a:rPr kumimoji="0" lang="en-US" altLang="zh-TW" sz="2400" i="1">
                <a:latin typeface="Times New Roman" pitchFamily="18" charset="0"/>
              </a:rPr>
              <a:t>,w</a:t>
            </a:r>
            <a:r>
              <a:rPr kumimoji="0" lang="en-US" altLang="zh-TW" sz="2400" i="1" baseline="-25000">
                <a:latin typeface="Times New Roman" pitchFamily="18" charset="0"/>
              </a:rPr>
              <a:t>qi1</a:t>
            </a:r>
            <a:r>
              <a:rPr kumimoji="0" lang="en-US" altLang="zh-TW" sz="2400" i="1">
                <a:latin typeface="Times New Roman" pitchFamily="18" charset="0"/>
              </a:rPr>
              <a:t>;q</a:t>
            </a:r>
            <a:r>
              <a:rPr kumimoji="0" lang="en-US" altLang="zh-TW" sz="2400" i="1" baseline="-25000">
                <a:latin typeface="Times New Roman" pitchFamily="18" charset="0"/>
              </a:rPr>
              <a:t>i2</a:t>
            </a:r>
            <a:r>
              <a:rPr kumimoji="0" lang="en-US" altLang="zh-TW" sz="2400" i="1">
                <a:latin typeface="Times New Roman" pitchFamily="18" charset="0"/>
              </a:rPr>
              <a:t>, w</a:t>
            </a:r>
            <a:r>
              <a:rPr kumimoji="0" lang="en-US" altLang="zh-TW" sz="2400" i="1" baseline="-25000">
                <a:latin typeface="Times New Roman" pitchFamily="18" charset="0"/>
              </a:rPr>
              <a:t>qi2</a:t>
            </a:r>
            <a:r>
              <a:rPr kumimoji="0" lang="en-US" altLang="zh-TW" sz="2400" i="1">
                <a:latin typeface="Times New Roman" pitchFamily="18" charset="0"/>
              </a:rPr>
              <a:t>;…;q</a:t>
            </a:r>
            <a:r>
              <a:rPr kumimoji="0" lang="en-US" altLang="zh-TW" sz="2400" i="1" baseline="-25000">
                <a:latin typeface="Times New Roman" pitchFamily="18" charset="0"/>
              </a:rPr>
              <a:t>it</a:t>
            </a:r>
            <a:r>
              <a:rPr kumimoji="0" lang="en-US" altLang="zh-TW" sz="2400" i="1">
                <a:latin typeface="Times New Roman" pitchFamily="18" charset="0"/>
              </a:rPr>
              <a:t>, w</a:t>
            </a:r>
            <a:r>
              <a:rPr kumimoji="0" lang="en-US" altLang="zh-TW" sz="2400" i="1" baseline="-25000">
                <a:latin typeface="Times New Roman" pitchFamily="18" charset="0"/>
              </a:rPr>
              <a:t>qit</a:t>
            </a:r>
            <a:r>
              <a:rPr kumimoji="0" lang="en-US" altLang="zh-TW" sz="2400">
                <a:latin typeface="Times New Roman" pitchFamily="18" charset="0"/>
              </a:rPr>
              <a:t>)</a:t>
            </a:r>
          </a:p>
        </p:txBody>
      </p:sp>
      <p:graphicFrame>
        <p:nvGraphicFramePr>
          <p:cNvPr id="172058" name="Object 26"/>
          <p:cNvGraphicFramePr>
            <a:graphicFrameLocks noChangeAspect="1"/>
          </p:cNvGraphicFramePr>
          <p:nvPr/>
        </p:nvGraphicFramePr>
        <p:xfrm>
          <a:off x="4114800" y="2590800"/>
          <a:ext cx="4343400" cy="1152525"/>
        </p:xfrm>
        <a:graphic>
          <a:graphicData uri="http://schemas.openxmlformats.org/presentationml/2006/ole">
            <mc:AlternateContent xmlns:mc="http://schemas.openxmlformats.org/markup-compatibility/2006">
              <mc:Choice xmlns:v="urn:schemas-microsoft-com:vml" Requires="v">
                <p:oleObj spid="_x0000_s321565" name="Equation" r:id="rId7" imgW="2387520" imgH="634680" progId="Equation.3">
                  <p:embed/>
                </p:oleObj>
              </mc:Choice>
              <mc:Fallback>
                <p:oleObj name="Equation" r:id="rId7" imgW="2387520" imgH="6346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800" y="2590800"/>
                        <a:ext cx="4343400" cy="1152525"/>
                      </a:xfrm>
                      <a:prstGeom prst="rect">
                        <a:avLst/>
                      </a:prstGeom>
                      <a:solidFill>
                        <a:schemeClr val="tx2"/>
                      </a:solidFill>
                    </p:spPr>
                  </p:pic>
                </p:oleObj>
              </mc:Fallback>
            </mc:AlternateContent>
          </a:graphicData>
        </a:graphic>
      </p:graphicFrame>
      <p:sp>
        <p:nvSpPr>
          <p:cNvPr id="172059" name="Text Box 27"/>
          <p:cNvSpPr txBox="1">
            <a:spLocks noChangeArrowheads="1"/>
          </p:cNvSpPr>
          <p:nvPr/>
        </p:nvSpPr>
        <p:spPr bwMode="auto">
          <a:xfrm>
            <a:off x="2057400" y="2362200"/>
            <a:ext cx="1373188" cy="915988"/>
          </a:xfrm>
          <a:prstGeom prst="rect">
            <a:avLst/>
          </a:prstGeom>
          <a:noFill/>
          <a:ln w="9525">
            <a:noFill/>
            <a:miter lim="800000"/>
            <a:headEnd/>
            <a:tailEnd/>
          </a:ln>
          <a:effectLst/>
        </p:spPr>
        <p:txBody>
          <a:bodyPr wrap="none">
            <a:spAutoFit/>
          </a:bodyPr>
          <a:lstStyle/>
          <a:p>
            <a:pPr eaLnBrk="0" hangingPunct="0"/>
            <a:r>
              <a:rPr kumimoji="0" lang="en-US" altLang="zh-TW">
                <a:latin typeface="Times New Roman" pitchFamily="18" charset="0"/>
              </a:rPr>
              <a:t>Q = (0.4,0.8)</a:t>
            </a:r>
          </a:p>
          <a:p>
            <a:pPr eaLnBrk="0" hangingPunct="0"/>
            <a:r>
              <a:rPr kumimoji="0" lang="en-US" altLang="zh-TW">
                <a:latin typeface="Times New Roman" pitchFamily="18" charset="0"/>
              </a:rPr>
              <a:t>D1=(0.8,0.3)</a:t>
            </a:r>
          </a:p>
          <a:p>
            <a:pPr eaLnBrk="0" hangingPunct="0"/>
            <a:r>
              <a:rPr kumimoji="0" lang="en-US" altLang="zh-TW">
                <a:latin typeface="Times New Roman" pitchFamily="18" charset="0"/>
              </a:rPr>
              <a:t>D2=(0.2,0.7)</a:t>
            </a:r>
          </a:p>
        </p:txBody>
      </p:sp>
      <p:graphicFrame>
        <p:nvGraphicFramePr>
          <p:cNvPr id="172060" name="Object 28"/>
          <p:cNvGraphicFramePr>
            <a:graphicFrameLocks noChangeAspect="1"/>
          </p:cNvGraphicFramePr>
          <p:nvPr/>
        </p:nvGraphicFramePr>
        <p:xfrm>
          <a:off x="3733800" y="3810000"/>
          <a:ext cx="5257800" cy="1611313"/>
        </p:xfrm>
        <a:graphic>
          <a:graphicData uri="http://schemas.openxmlformats.org/presentationml/2006/ole">
            <mc:AlternateContent xmlns:mc="http://schemas.openxmlformats.org/markup-compatibility/2006">
              <mc:Choice xmlns:v="urn:schemas-microsoft-com:vml" Requires="v">
                <p:oleObj spid="_x0000_s321566" name="Equation" r:id="rId9" imgW="2984400" imgH="914400" progId="Equation.3">
                  <p:embed/>
                </p:oleObj>
              </mc:Choice>
              <mc:Fallback>
                <p:oleObj name="Equation" r:id="rId9" imgW="2984400" imgH="9144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3800" y="3810000"/>
                        <a:ext cx="5257800" cy="1611313"/>
                      </a:xfrm>
                      <a:prstGeom prst="rect">
                        <a:avLst/>
                      </a:prstGeom>
                      <a:solidFill>
                        <a:schemeClr val="tx2"/>
                      </a:solidFill>
                    </p:spPr>
                  </p:pic>
                </p:oleObj>
              </mc:Fallback>
            </mc:AlternateContent>
          </a:graphicData>
        </a:graphic>
      </p:graphicFrame>
      <p:graphicFrame>
        <p:nvGraphicFramePr>
          <p:cNvPr id="172061" name="Object 29"/>
          <p:cNvGraphicFramePr>
            <a:graphicFrameLocks noChangeAspect="1"/>
          </p:cNvGraphicFramePr>
          <p:nvPr/>
        </p:nvGraphicFramePr>
        <p:xfrm>
          <a:off x="3779838" y="5516563"/>
          <a:ext cx="3124200" cy="787400"/>
        </p:xfrm>
        <a:graphic>
          <a:graphicData uri="http://schemas.openxmlformats.org/presentationml/2006/ole">
            <mc:AlternateContent xmlns:mc="http://schemas.openxmlformats.org/markup-compatibility/2006">
              <mc:Choice xmlns:v="urn:schemas-microsoft-com:vml" Requires="v">
                <p:oleObj spid="_x0000_s321567" name="Equation" r:id="rId11" imgW="1663560" imgH="419040" progId="Equation.3">
                  <p:embed/>
                </p:oleObj>
              </mc:Choice>
              <mc:Fallback>
                <p:oleObj name="Equation" r:id="rId11" imgW="1663560" imgH="419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9838" y="5516563"/>
                        <a:ext cx="3124200" cy="787400"/>
                      </a:xfrm>
                      <a:prstGeom prst="rect">
                        <a:avLst/>
                      </a:prstGeom>
                      <a:solidFill>
                        <a:schemeClr val="tx2"/>
                      </a:solidFill>
                    </p:spPr>
                  </p:pic>
                </p:oleObj>
              </mc:Fallback>
            </mc:AlternateContent>
          </a:graphicData>
        </a:graphic>
      </p:graphicFrame>
    </p:spTree>
    <p:extLst>
      <p:ext uri="{BB962C8B-B14F-4D97-AF65-F5344CB8AC3E}">
        <p14:creationId xmlns:p14="http://schemas.microsoft.com/office/powerpoint/2010/main" val="26138188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D498BE09-A6AF-477A-955B-60D46D4CDF1D}" type="slidenum">
              <a:rPr lang="zh-TW" altLang="en-US"/>
              <a:pPr/>
              <a:t>31</a:t>
            </a:fld>
            <a:endParaRPr lang="en-US" altLang="zh-TW"/>
          </a:p>
        </p:txBody>
      </p:sp>
      <p:sp>
        <p:nvSpPr>
          <p:cNvPr id="182274" name="Rectangle 2"/>
          <p:cNvSpPr>
            <a:spLocks noGrp="1" noChangeArrowheads="1"/>
          </p:cNvSpPr>
          <p:nvPr>
            <p:ph type="title"/>
          </p:nvPr>
        </p:nvSpPr>
        <p:spPr/>
        <p:txBody>
          <a:bodyPr/>
          <a:lstStyle/>
          <a:p>
            <a:r>
              <a:rPr lang="en-US" altLang="zh-TW" sz="3200"/>
              <a:t>Based on distances in a abstract hierarchy</a:t>
            </a:r>
          </a:p>
        </p:txBody>
      </p:sp>
      <p:sp>
        <p:nvSpPr>
          <p:cNvPr id="182275" name="Rectangle 3"/>
          <p:cNvSpPr>
            <a:spLocks noGrp="1" noChangeArrowheads="1"/>
          </p:cNvSpPr>
          <p:nvPr>
            <p:ph type="body" sz="half" idx="1"/>
          </p:nvPr>
        </p:nvSpPr>
        <p:spPr>
          <a:xfrm>
            <a:off x="457200" y="1600200"/>
            <a:ext cx="4033838" cy="4530725"/>
          </a:xfrm>
        </p:spPr>
        <p:txBody>
          <a:bodyPr/>
          <a:lstStyle/>
          <a:p>
            <a:r>
              <a:rPr lang="en-US" altLang="zh-TW" sz="2800"/>
              <a:t>Using an abstraction hierarchy</a:t>
            </a:r>
          </a:p>
          <a:p>
            <a:pPr lvl="1"/>
            <a:r>
              <a:rPr lang="en-US" altLang="zh-TW" sz="2400"/>
              <a:t>In an object tree, what are their common parents</a:t>
            </a:r>
          </a:p>
        </p:txBody>
      </p:sp>
      <p:grpSp>
        <p:nvGrpSpPr>
          <p:cNvPr id="2" name="Organization Chart 4"/>
          <p:cNvGrpSpPr>
            <a:grpSpLocks/>
          </p:cNvGrpSpPr>
          <p:nvPr/>
        </p:nvGrpSpPr>
        <p:grpSpPr bwMode="auto">
          <a:xfrm>
            <a:off x="3995738" y="1484313"/>
            <a:ext cx="4746625" cy="4752975"/>
            <a:chOff x="335" y="100"/>
            <a:chExt cx="4659" cy="2322"/>
          </a:xfrm>
        </p:grpSpPr>
        <p:cxnSp>
          <p:nvCxnSpPr>
            <p:cNvPr id="182278" name="_s182278"/>
            <p:cNvCxnSpPr>
              <a:cxnSpLocks noChangeShapeType="1"/>
              <a:stCxn id="13" idx="1"/>
              <a:endCxn id="9" idx="2"/>
            </p:cNvCxnSpPr>
            <p:nvPr/>
          </p:nvCxnSpPr>
          <p:spPr bwMode="auto">
            <a:xfrm rot="10800000">
              <a:off x="3269" y="1385"/>
              <a:ext cx="171" cy="865"/>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82279" name="_s182279"/>
            <p:cNvCxnSpPr>
              <a:cxnSpLocks noChangeShapeType="1"/>
              <a:stCxn id="12" idx="1"/>
              <a:endCxn id="9" idx="2"/>
            </p:cNvCxnSpPr>
            <p:nvPr/>
          </p:nvCxnSpPr>
          <p:spPr bwMode="auto">
            <a:xfrm rot="10800000">
              <a:off x="3269" y="1385"/>
              <a:ext cx="171" cy="347"/>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82280" name="_s182280"/>
            <p:cNvCxnSpPr>
              <a:cxnSpLocks noChangeShapeType="1"/>
              <a:stCxn id="11" idx="0"/>
              <a:endCxn id="6" idx="2"/>
            </p:cNvCxnSpPr>
            <p:nvPr/>
          </p:nvCxnSpPr>
          <p:spPr bwMode="auto">
            <a:xfrm rot="5400000" flipH="1">
              <a:off x="4089" y="652"/>
              <a:ext cx="173" cy="603"/>
            </a:xfrm>
            <a:prstGeom prst="bentConnector3">
              <a:avLst>
                <a:gd name="adj1" fmla="val 32287"/>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82281" name="_s182281"/>
            <p:cNvCxnSpPr>
              <a:cxnSpLocks noChangeShapeType="1"/>
              <a:stCxn id="10" idx="0"/>
              <a:endCxn id="4" idx="2"/>
            </p:cNvCxnSpPr>
            <p:nvPr/>
          </p:nvCxnSpPr>
          <p:spPr bwMode="auto">
            <a:xfrm rot="5400000" flipH="1">
              <a:off x="1672" y="652"/>
              <a:ext cx="173" cy="603"/>
            </a:xfrm>
            <a:prstGeom prst="bentConnector3">
              <a:avLst>
                <a:gd name="adj1" fmla="val 32287"/>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82282" name="_s182282"/>
            <p:cNvCxnSpPr>
              <a:cxnSpLocks noChangeShapeType="1"/>
              <a:stCxn id="9" idx="0"/>
              <a:endCxn id="6" idx="2"/>
            </p:cNvCxnSpPr>
            <p:nvPr/>
          </p:nvCxnSpPr>
          <p:spPr bwMode="auto">
            <a:xfrm rot="16200000">
              <a:off x="3485" y="651"/>
              <a:ext cx="173" cy="605"/>
            </a:xfrm>
            <a:prstGeom prst="bentConnector3">
              <a:avLst>
                <a:gd name="adj1" fmla="val 32287"/>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82283" name="_s182283"/>
            <p:cNvCxnSpPr>
              <a:cxnSpLocks noChangeShapeType="1"/>
              <a:stCxn id="8" idx="0"/>
              <a:endCxn id="4" idx="2"/>
            </p:cNvCxnSpPr>
            <p:nvPr/>
          </p:nvCxnSpPr>
          <p:spPr bwMode="auto">
            <a:xfrm rot="16200000">
              <a:off x="1068" y="651"/>
              <a:ext cx="173" cy="605"/>
            </a:xfrm>
            <a:prstGeom prst="bentConnector3">
              <a:avLst>
                <a:gd name="adj1" fmla="val 32287"/>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82284" name="_s182284"/>
            <p:cNvCxnSpPr>
              <a:cxnSpLocks noChangeShapeType="1"/>
              <a:stCxn id="6" idx="0"/>
              <a:endCxn id="3" idx="2"/>
            </p:cNvCxnSpPr>
            <p:nvPr/>
          </p:nvCxnSpPr>
          <p:spPr bwMode="auto">
            <a:xfrm rot="5400000" flipH="1">
              <a:off x="3183" y="-130"/>
              <a:ext cx="173" cy="1209"/>
            </a:xfrm>
            <a:prstGeom prst="bentConnector3">
              <a:avLst>
                <a:gd name="adj1" fmla="val 32287"/>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82285" name="_s182285"/>
            <p:cNvCxnSpPr>
              <a:cxnSpLocks noChangeShapeType="1"/>
              <a:stCxn id="5" idx="0"/>
              <a:endCxn id="3" idx="2"/>
            </p:cNvCxnSpPr>
            <p:nvPr/>
          </p:nvCxnSpPr>
          <p:spPr bwMode="auto">
            <a:xfrm rot="16200000">
              <a:off x="2516" y="413"/>
              <a:ext cx="173" cy="124"/>
            </a:xfrm>
            <a:prstGeom prst="bentConnector3">
              <a:avLst>
                <a:gd name="adj1" fmla="val 32287"/>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82286" name="_s182286"/>
            <p:cNvCxnSpPr>
              <a:cxnSpLocks noChangeShapeType="1"/>
              <a:stCxn id="4" idx="0"/>
              <a:endCxn id="3" idx="2"/>
            </p:cNvCxnSpPr>
            <p:nvPr/>
          </p:nvCxnSpPr>
          <p:spPr bwMode="auto">
            <a:xfrm rot="16200000">
              <a:off x="1974" y="-129"/>
              <a:ext cx="173" cy="1208"/>
            </a:xfrm>
            <a:prstGeom prst="bentConnector3">
              <a:avLst>
                <a:gd name="adj1" fmla="val 32287"/>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3" name="_s182287"/>
            <p:cNvSpPr>
              <a:spLocks noChangeArrowheads="1"/>
            </p:cNvSpPr>
            <p:nvPr/>
          </p:nvSpPr>
          <p:spPr bwMode="auto">
            <a:xfrm>
              <a:off x="2232" y="100"/>
              <a:ext cx="864" cy="288"/>
            </a:xfrm>
            <a:prstGeom prst="roundRect">
              <a:avLst>
                <a:gd name="adj" fmla="val 16667"/>
              </a:avLst>
            </a:prstGeom>
            <a:solidFill>
              <a:schemeClr val="accent1"/>
            </a:solidFill>
            <a:ln w="9525">
              <a:solidFill>
                <a:schemeClr val="tx1"/>
              </a:solidFill>
              <a:round/>
              <a:headEnd/>
              <a:tailEnd/>
            </a:ln>
          </p:spPr>
          <p:txBody>
            <a:bodyPr vert="horz" wrap="none" lIns="52167" tIns="26084" rIns="52167" bIns="26084"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900" b="0" i="0" u="none" strike="noStrike" cap="none" normalizeH="0" baseline="0" smtClean="0">
                  <a:ln>
                    <a:noFill/>
                  </a:ln>
                  <a:solidFill>
                    <a:schemeClr val="tx1"/>
                  </a:solidFill>
                  <a:effectLst/>
                  <a:latin typeface="Arial Black" pitchFamily="34" charset="0"/>
                  <a:ea typeface="新細明體" pitchFamily="18" charset="-120"/>
                  <a:cs typeface="宋体" pitchFamily="2" charset="-122"/>
                </a:rPr>
                <a:t>Animal</a:t>
              </a:r>
            </a:p>
          </p:txBody>
        </p:sp>
        <p:sp>
          <p:nvSpPr>
            <p:cNvPr id="4" name="_s182288"/>
            <p:cNvSpPr>
              <a:spLocks noChangeArrowheads="1"/>
            </p:cNvSpPr>
            <p:nvPr/>
          </p:nvSpPr>
          <p:spPr bwMode="auto">
            <a:xfrm>
              <a:off x="1001" y="561"/>
              <a:ext cx="911" cy="306"/>
            </a:xfrm>
            <a:prstGeom prst="roundRect">
              <a:avLst>
                <a:gd name="adj" fmla="val 16667"/>
              </a:avLst>
            </a:prstGeom>
            <a:solidFill>
              <a:schemeClr val="accent1"/>
            </a:solidFill>
            <a:ln w="9525">
              <a:solidFill>
                <a:schemeClr val="tx1"/>
              </a:solidFill>
              <a:round/>
              <a:headEnd/>
              <a:tailEnd/>
            </a:ln>
          </p:spPr>
          <p:txBody>
            <a:bodyPr vert="horz" wrap="none" lIns="52167" tIns="26084" rIns="52167" bIns="26084"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900" b="0" i="0" u="none" strike="noStrike" cap="none" normalizeH="0" baseline="0" smtClean="0">
                  <a:ln>
                    <a:noFill/>
                  </a:ln>
                  <a:solidFill>
                    <a:schemeClr val="tx1"/>
                  </a:solidFill>
                  <a:effectLst/>
                  <a:latin typeface="Arial Black" pitchFamily="34" charset="0"/>
                  <a:ea typeface="新細明體" pitchFamily="18" charset="-120"/>
                  <a:cs typeface="宋体" pitchFamily="2" charset="-122"/>
                </a:rPr>
                <a:t>Bird</a:t>
              </a:r>
            </a:p>
          </p:txBody>
        </p:sp>
        <p:sp>
          <p:nvSpPr>
            <p:cNvPr id="5" name="_s182289"/>
            <p:cNvSpPr>
              <a:spLocks noChangeArrowheads="1"/>
            </p:cNvSpPr>
            <p:nvPr/>
          </p:nvSpPr>
          <p:spPr bwMode="auto">
            <a:xfrm>
              <a:off x="2085" y="561"/>
              <a:ext cx="911" cy="306"/>
            </a:xfrm>
            <a:prstGeom prst="roundRect">
              <a:avLst>
                <a:gd name="adj" fmla="val 16667"/>
              </a:avLst>
            </a:prstGeom>
            <a:solidFill>
              <a:schemeClr val="accent1"/>
            </a:solidFill>
            <a:ln w="9525">
              <a:solidFill>
                <a:schemeClr val="tx1"/>
              </a:solidFill>
              <a:round/>
              <a:headEnd/>
              <a:tailEnd/>
            </a:ln>
          </p:spPr>
          <p:txBody>
            <a:bodyPr vert="horz" wrap="none" lIns="52167" tIns="26084" rIns="52167" bIns="26084"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900" b="0" i="0" u="none" strike="noStrike" cap="none" normalizeH="0" baseline="0" smtClean="0">
                  <a:ln>
                    <a:noFill/>
                  </a:ln>
                  <a:solidFill>
                    <a:schemeClr val="tx1"/>
                  </a:solidFill>
                  <a:effectLst/>
                  <a:latin typeface="Arial Black" pitchFamily="34" charset="0"/>
                  <a:ea typeface="新細明體" pitchFamily="18" charset="-120"/>
                  <a:cs typeface="宋体" pitchFamily="2" charset="-122"/>
                </a:rPr>
                <a:t>Fish</a:t>
              </a:r>
            </a:p>
          </p:txBody>
        </p:sp>
        <p:sp>
          <p:nvSpPr>
            <p:cNvPr id="6" name="_s182290"/>
            <p:cNvSpPr>
              <a:spLocks noChangeArrowheads="1"/>
            </p:cNvSpPr>
            <p:nvPr/>
          </p:nvSpPr>
          <p:spPr bwMode="auto">
            <a:xfrm>
              <a:off x="3417" y="561"/>
              <a:ext cx="911" cy="306"/>
            </a:xfrm>
            <a:prstGeom prst="roundRect">
              <a:avLst>
                <a:gd name="adj" fmla="val 16667"/>
              </a:avLst>
            </a:prstGeom>
            <a:solidFill>
              <a:schemeClr val="accent1"/>
            </a:solidFill>
            <a:ln w="9525">
              <a:solidFill>
                <a:schemeClr val="tx1"/>
              </a:solidFill>
              <a:round/>
              <a:headEnd/>
              <a:tailEnd/>
            </a:ln>
          </p:spPr>
          <p:txBody>
            <a:bodyPr vert="horz" wrap="none" lIns="52167" tIns="26084" rIns="52167" bIns="26084"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900" b="0" i="0" u="none" strike="noStrike" cap="none" normalizeH="0" baseline="0" smtClean="0">
                  <a:ln>
                    <a:noFill/>
                  </a:ln>
                  <a:solidFill>
                    <a:schemeClr val="tx1"/>
                  </a:solidFill>
                  <a:effectLst/>
                  <a:latin typeface="Arial Black" pitchFamily="34" charset="0"/>
                  <a:ea typeface="新細明體" pitchFamily="18" charset="-120"/>
                  <a:cs typeface="宋体" pitchFamily="2" charset="-122"/>
                </a:rPr>
                <a:t>Mammal</a:t>
              </a:r>
            </a:p>
          </p:txBody>
        </p:sp>
        <p:sp>
          <p:nvSpPr>
            <p:cNvPr id="8" name="_s182291"/>
            <p:cNvSpPr>
              <a:spLocks noChangeArrowheads="1"/>
            </p:cNvSpPr>
            <p:nvPr/>
          </p:nvSpPr>
          <p:spPr bwMode="auto">
            <a:xfrm>
              <a:off x="335" y="1040"/>
              <a:ext cx="1035" cy="345"/>
            </a:xfrm>
            <a:prstGeom prst="roundRect">
              <a:avLst>
                <a:gd name="adj" fmla="val 16667"/>
              </a:avLst>
            </a:prstGeom>
            <a:solidFill>
              <a:schemeClr val="accent1"/>
            </a:solidFill>
            <a:ln w="9525">
              <a:solidFill>
                <a:schemeClr val="tx1"/>
              </a:solidFill>
              <a:round/>
              <a:headEnd/>
              <a:tailEnd/>
            </a:ln>
          </p:spPr>
          <p:txBody>
            <a:bodyPr vert="horz" wrap="none" lIns="53231" tIns="26615" rIns="53231" bIns="26615"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900" b="0" i="0" u="none" strike="noStrike" cap="none" normalizeH="0" baseline="0" smtClean="0">
                  <a:ln>
                    <a:noFill/>
                  </a:ln>
                  <a:solidFill>
                    <a:schemeClr val="tx1"/>
                  </a:solidFill>
                  <a:effectLst/>
                  <a:latin typeface="Arial Black" pitchFamily="34" charset="0"/>
                  <a:ea typeface="新細明體" pitchFamily="18" charset="-120"/>
                  <a:cs typeface="宋体" pitchFamily="2" charset="-122"/>
                </a:rPr>
                <a:t>Sparrow</a:t>
              </a:r>
            </a:p>
          </p:txBody>
        </p:sp>
        <p:sp>
          <p:nvSpPr>
            <p:cNvPr id="9" name="_s182292"/>
            <p:cNvSpPr>
              <a:spLocks noChangeArrowheads="1"/>
            </p:cNvSpPr>
            <p:nvPr/>
          </p:nvSpPr>
          <p:spPr bwMode="auto">
            <a:xfrm>
              <a:off x="2751" y="1040"/>
              <a:ext cx="1035" cy="345"/>
            </a:xfrm>
            <a:prstGeom prst="roundRect">
              <a:avLst>
                <a:gd name="adj" fmla="val 16667"/>
              </a:avLst>
            </a:prstGeom>
            <a:solidFill>
              <a:schemeClr val="accent1"/>
            </a:solidFill>
            <a:ln w="9525">
              <a:solidFill>
                <a:schemeClr val="tx1"/>
              </a:solidFill>
              <a:round/>
              <a:headEnd/>
              <a:tailEnd/>
            </a:ln>
          </p:spPr>
          <p:txBody>
            <a:bodyPr vert="horz" wrap="none" lIns="54878" tIns="27439" rIns="54878" bIns="27439"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900" b="0" i="0" u="none" strike="noStrike" cap="none" normalizeH="0" baseline="0" smtClean="0">
                  <a:ln>
                    <a:noFill/>
                  </a:ln>
                  <a:solidFill>
                    <a:schemeClr val="tx1"/>
                  </a:solidFill>
                  <a:effectLst/>
                  <a:latin typeface="Arial Black" pitchFamily="34" charset="0"/>
                  <a:ea typeface="新細明體" pitchFamily="18" charset="-120"/>
                  <a:cs typeface="宋体" pitchFamily="2" charset="-122"/>
                </a:rPr>
                <a:t>Cat</a:t>
              </a:r>
            </a:p>
          </p:txBody>
        </p:sp>
        <p:sp>
          <p:nvSpPr>
            <p:cNvPr id="10" name="_s182293"/>
            <p:cNvSpPr>
              <a:spLocks noChangeArrowheads="1"/>
            </p:cNvSpPr>
            <p:nvPr/>
          </p:nvSpPr>
          <p:spPr bwMode="auto">
            <a:xfrm>
              <a:off x="1543" y="1040"/>
              <a:ext cx="1035" cy="346"/>
            </a:xfrm>
            <a:prstGeom prst="roundRect">
              <a:avLst>
                <a:gd name="adj" fmla="val 16667"/>
              </a:avLst>
            </a:prstGeom>
            <a:solidFill>
              <a:schemeClr val="accent1"/>
            </a:solidFill>
            <a:ln w="9525">
              <a:solidFill>
                <a:schemeClr val="tx1"/>
              </a:solidFill>
              <a:round/>
              <a:headEnd/>
              <a:tailEnd/>
            </a:ln>
          </p:spPr>
          <p:txBody>
            <a:bodyPr vert="horz" wrap="none" lIns="56576" tIns="28287" rIns="56576" bIns="2828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900" b="0" i="0" u="none" strike="noStrike" cap="none" normalizeH="0" baseline="0" smtClean="0">
                  <a:ln>
                    <a:noFill/>
                  </a:ln>
                  <a:solidFill>
                    <a:schemeClr val="tx1"/>
                  </a:solidFill>
                  <a:effectLst/>
                  <a:latin typeface="Arial Black" pitchFamily="34" charset="0"/>
                  <a:ea typeface="新細明體" pitchFamily="18" charset="-120"/>
                  <a:cs typeface="宋体" pitchFamily="2" charset="-122"/>
                </a:rPr>
                <a:t>Robin</a:t>
              </a:r>
            </a:p>
          </p:txBody>
        </p:sp>
        <p:sp>
          <p:nvSpPr>
            <p:cNvPr id="11" name="_s182294"/>
            <p:cNvSpPr>
              <a:spLocks noChangeArrowheads="1"/>
            </p:cNvSpPr>
            <p:nvPr/>
          </p:nvSpPr>
          <p:spPr bwMode="auto">
            <a:xfrm>
              <a:off x="3959" y="1040"/>
              <a:ext cx="1035" cy="346"/>
            </a:xfrm>
            <a:prstGeom prst="roundRect">
              <a:avLst>
                <a:gd name="adj" fmla="val 16667"/>
              </a:avLst>
            </a:prstGeom>
            <a:solidFill>
              <a:schemeClr val="accent1"/>
            </a:solidFill>
            <a:ln w="9525">
              <a:solidFill>
                <a:schemeClr val="tx1"/>
              </a:solidFill>
              <a:round/>
              <a:headEnd/>
              <a:tailEnd/>
            </a:ln>
          </p:spPr>
          <p:txBody>
            <a:bodyPr vert="horz" wrap="none" lIns="67351" tIns="33676" rIns="67351" bIns="33676"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900" b="0" i="0" u="none" strike="noStrike" cap="none" normalizeH="0" baseline="0" smtClean="0">
                  <a:ln>
                    <a:noFill/>
                  </a:ln>
                  <a:solidFill>
                    <a:schemeClr val="tx1"/>
                  </a:solidFill>
                  <a:effectLst/>
                  <a:latin typeface="Arial Black" pitchFamily="34" charset="0"/>
                  <a:ea typeface="新細明體" pitchFamily="18" charset="-120"/>
                  <a:cs typeface="宋体" pitchFamily="2" charset="-122"/>
                </a:rPr>
                <a:t>Dog</a:t>
              </a:r>
            </a:p>
          </p:txBody>
        </p:sp>
        <p:sp>
          <p:nvSpPr>
            <p:cNvPr id="12" name="_s182295"/>
            <p:cNvSpPr>
              <a:spLocks noChangeArrowheads="1"/>
            </p:cNvSpPr>
            <p:nvPr/>
          </p:nvSpPr>
          <p:spPr bwMode="auto">
            <a:xfrm>
              <a:off x="3441" y="1559"/>
              <a:ext cx="1036" cy="345"/>
            </a:xfrm>
            <a:prstGeom prst="roundRect">
              <a:avLst>
                <a:gd name="adj" fmla="val 16667"/>
              </a:avLst>
            </a:prstGeom>
            <a:solidFill>
              <a:schemeClr val="accent1"/>
            </a:solidFill>
            <a:ln w="9525">
              <a:solidFill>
                <a:schemeClr val="tx1"/>
              </a:solidFill>
              <a:round/>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900" b="0" i="0" u="none" strike="noStrike" cap="none" normalizeH="0" baseline="0" smtClean="0">
                  <a:ln>
                    <a:noFill/>
                  </a:ln>
                  <a:solidFill>
                    <a:schemeClr val="tx1"/>
                  </a:solidFill>
                  <a:effectLst/>
                  <a:latin typeface="Arial Black" pitchFamily="34" charset="0"/>
                  <a:ea typeface="新細明體" pitchFamily="18" charset="-120"/>
                  <a:cs typeface="宋体" pitchFamily="2" charset="-122"/>
                </a:rPr>
                <a:t>Siamese</a:t>
              </a:r>
            </a:p>
          </p:txBody>
        </p:sp>
        <p:sp>
          <p:nvSpPr>
            <p:cNvPr id="13" name="_s182296"/>
            <p:cNvSpPr>
              <a:spLocks noChangeArrowheads="1"/>
            </p:cNvSpPr>
            <p:nvPr/>
          </p:nvSpPr>
          <p:spPr bwMode="auto">
            <a:xfrm>
              <a:off x="3441" y="2077"/>
              <a:ext cx="1036" cy="345"/>
            </a:xfrm>
            <a:prstGeom prst="roundRect">
              <a:avLst>
                <a:gd name="adj" fmla="val 16667"/>
              </a:avLst>
            </a:prstGeom>
            <a:solidFill>
              <a:schemeClr val="accent1"/>
            </a:solidFill>
            <a:ln w="9525">
              <a:solidFill>
                <a:schemeClr val="tx1"/>
              </a:solidFill>
              <a:round/>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900" b="0" i="0" u="none" strike="noStrike" cap="none" normalizeH="0" baseline="0" smtClean="0">
                  <a:ln>
                    <a:noFill/>
                  </a:ln>
                  <a:solidFill>
                    <a:schemeClr val="tx1"/>
                  </a:solidFill>
                  <a:effectLst/>
                  <a:latin typeface="Arial Black" pitchFamily="34" charset="0"/>
                  <a:ea typeface="新細明體" pitchFamily="18" charset="-120"/>
                  <a:cs typeface="宋体" pitchFamily="2" charset="-122"/>
                </a:rPr>
                <a:t>Alley</a:t>
              </a:r>
            </a:p>
          </p:txBody>
        </p:sp>
      </p:grpSp>
    </p:spTree>
    <p:extLst>
      <p:ext uri="{BB962C8B-B14F-4D97-AF65-F5344CB8AC3E}">
        <p14:creationId xmlns:p14="http://schemas.microsoft.com/office/powerpoint/2010/main" val="7469622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CC3DC90-FDD1-4CAA-A9D2-4DE3283968C2}" type="slidenum">
              <a:rPr lang="zh-TW" altLang="en-US"/>
              <a:pPr/>
              <a:t>32</a:t>
            </a:fld>
            <a:endParaRPr lang="en-US" altLang="zh-TW"/>
          </a:p>
        </p:txBody>
      </p:sp>
      <p:sp>
        <p:nvSpPr>
          <p:cNvPr id="183298" name="Rectangle 2"/>
          <p:cNvSpPr>
            <a:spLocks noGrp="1" noChangeArrowheads="1"/>
          </p:cNvSpPr>
          <p:nvPr>
            <p:ph type="title"/>
          </p:nvPr>
        </p:nvSpPr>
        <p:spPr/>
        <p:txBody>
          <a:bodyPr/>
          <a:lstStyle/>
          <a:p>
            <a:r>
              <a:rPr lang="en-US" altLang="zh-TW"/>
              <a:t>Based on Fuzzy Sets</a:t>
            </a:r>
          </a:p>
        </p:txBody>
      </p:sp>
      <p:sp>
        <p:nvSpPr>
          <p:cNvPr id="183299" name="Rectangle 3"/>
          <p:cNvSpPr>
            <a:spLocks noGrp="1" noChangeArrowheads="1"/>
          </p:cNvSpPr>
          <p:nvPr>
            <p:ph type="body" idx="1"/>
          </p:nvPr>
        </p:nvSpPr>
        <p:spPr/>
        <p:txBody>
          <a:bodyPr/>
          <a:lstStyle/>
          <a:p>
            <a:r>
              <a:rPr lang="en-US" altLang="zh-TW"/>
              <a:t>Qualitative Distance (fuzzy similarity)</a:t>
            </a:r>
          </a:p>
          <a:p>
            <a:pPr lvl="1"/>
            <a:r>
              <a:rPr lang="en-US" altLang="zh-TW"/>
              <a:t>Concept mapping (using qualitative descriptors such as “good customer”, “bad customer”, “poor repayment history,”</a:t>
            </a:r>
          </a:p>
          <a:p>
            <a:pPr lvl="1"/>
            <a:r>
              <a:rPr lang="en-US" altLang="zh-TW"/>
              <a:t>Sometime based on quantitative measures, and map to an qualitative scale  </a:t>
            </a:r>
          </a:p>
        </p:txBody>
      </p:sp>
    </p:spTree>
    <p:extLst>
      <p:ext uri="{BB962C8B-B14F-4D97-AF65-F5344CB8AC3E}">
        <p14:creationId xmlns:p14="http://schemas.microsoft.com/office/powerpoint/2010/main" val="124877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E365C6-C3B8-4D86-B958-73496EC764A9}" type="slidenum">
              <a:rPr lang="zh-TW" altLang="en-US"/>
              <a:pPr/>
              <a:t>33</a:t>
            </a:fld>
            <a:endParaRPr lang="en-US" altLang="zh-TW"/>
          </a:p>
        </p:txBody>
      </p:sp>
      <p:sp>
        <p:nvSpPr>
          <p:cNvPr id="186370" name="Rectangle 2"/>
          <p:cNvSpPr>
            <a:spLocks noGrp="1" noChangeArrowheads="1"/>
          </p:cNvSpPr>
          <p:nvPr>
            <p:ph type="title"/>
          </p:nvPr>
        </p:nvSpPr>
        <p:spPr/>
        <p:txBody>
          <a:bodyPr/>
          <a:lstStyle/>
          <a:p>
            <a:r>
              <a:rPr lang="en-US" altLang="zh-TW"/>
              <a:t>How to determine weights?</a:t>
            </a:r>
          </a:p>
        </p:txBody>
      </p:sp>
      <p:sp>
        <p:nvSpPr>
          <p:cNvPr id="186371" name="Rectangle 3"/>
          <p:cNvSpPr>
            <a:spLocks noGrp="1" noChangeArrowheads="1"/>
          </p:cNvSpPr>
          <p:nvPr>
            <p:ph type="body" idx="1"/>
          </p:nvPr>
        </p:nvSpPr>
        <p:spPr/>
        <p:txBody>
          <a:bodyPr/>
          <a:lstStyle/>
          <a:p>
            <a:r>
              <a:rPr lang="en-US" altLang="zh-TW"/>
              <a:t>Which fields (or combination of fields) are important?</a:t>
            </a:r>
          </a:p>
          <a:p>
            <a:pPr lvl="1"/>
            <a:r>
              <a:rPr lang="en-US" altLang="zh-TW"/>
              <a:t>By human experts (good at relative ranking, not at determining the actual weight scores)</a:t>
            </a:r>
          </a:p>
          <a:p>
            <a:pPr lvl="1"/>
            <a:r>
              <a:rPr lang="en-US" altLang="zh-TW"/>
              <a:t>Using data mining methods (which field(s) can predict the outcomes better statistically) </a:t>
            </a:r>
          </a:p>
          <a:p>
            <a:pPr lvl="1"/>
            <a:endParaRPr lang="zh-TW" altLang="en-US"/>
          </a:p>
        </p:txBody>
      </p:sp>
    </p:spTree>
    <p:extLst>
      <p:ext uri="{BB962C8B-B14F-4D97-AF65-F5344CB8AC3E}">
        <p14:creationId xmlns:p14="http://schemas.microsoft.com/office/powerpoint/2010/main" val="16076842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0E491146-D911-41D2-B063-726DBBC1390D}" type="slidenum">
              <a:rPr lang="zh-TW" altLang="en-US"/>
              <a:pPr/>
              <a:t>34</a:t>
            </a:fld>
            <a:endParaRPr lang="en-US" altLang="zh-TW"/>
          </a:p>
        </p:txBody>
      </p:sp>
      <p:sp>
        <p:nvSpPr>
          <p:cNvPr id="187394" name="Rectangle 2"/>
          <p:cNvSpPr>
            <a:spLocks noGrp="1" noChangeArrowheads="1"/>
          </p:cNvSpPr>
          <p:nvPr>
            <p:ph type="title"/>
          </p:nvPr>
        </p:nvSpPr>
        <p:spPr/>
        <p:txBody>
          <a:bodyPr/>
          <a:lstStyle/>
          <a:p>
            <a:r>
              <a:rPr lang="en-US" altLang="zh-TW"/>
              <a:t>How to determine weights?</a:t>
            </a:r>
          </a:p>
        </p:txBody>
      </p:sp>
      <p:sp>
        <p:nvSpPr>
          <p:cNvPr id="187395" name="Rectangle 3"/>
          <p:cNvSpPr>
            <a:spLocks noGrp="1" noChangeArrowheads="1"/>
          </p:cNvSpPr>
          <p:nvPr>
            <p:ph type="body" idx="1"/>
          </p:nvPr>
        </p:nvSpPr>
        <p:spPr/>
        <p:txBody>
          <a:bodyPr/>
          <a:lstStyle/>
          <a:p>
            <a:pPr lvl="1"/>
            <a:r>
              <a:rPr lang="en-US" altLang="zh-TW"/>
              <a:t>Using classification and clustering methods (more weights to a particular class)</a:t>
            </a:r>
          </a:p>
          <a:p>
            <a:pPr lvl="1"/>
            <a:r>
              <a:rPr lang="en-US" altLang="zh-TW"/>
              <a:t>Using machine learning methods</a:t>
            </a:r>
          </a:p>
          <a:p>
            <a:pPr lvl="1"/>
            <a:endParaRPr lang="zh-TW" altLang="en-US"/>
          </a:p>
        </p:txBody>
      </p:sp>
      <p:sp>
        <p:nvSpPr>
          <p:cNvPr id="187396" name="Rectangle 4"/>
          <p:cNvSpPr>
            <a:spLocks noChangeArrowheads="1"/>
          </p:cNvSpPr>
          <p:nvPr/>
        </p:nvSpPr>
        <p:spPr bwMode="auto">
          <a:xfrm>
            <a:off x="4427538" y="4149725"/>
            <a:ext cx="1152525" cy="50323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1200">
                <a:latin typeface="Arial Black" pitchFamily="34" charset="0"/>
              </a:rPr>
              <a:t>Search </a:t>
            </a:r>
          </a:p>
          <a:p>
            <a:pPr algn="ctr"/>
            <a:r>
              <a:rPr lang="en-US" altLang="zh-TW" sz="1200">
                <a:latin typeface="Arial Black" pitchFamily="34" charset="0"/>
              </a:rPr>
              <a:t>Algorithms</a:t>
            </a:r>
          </a:p>
        </p:txBody>
      </p:sp>
      <p:sp>
        <p:nvSpPr>
          <p:cNvPr id="187397" name="Rectangle 5"/>
          <p:cNvSpPr>
            <a:spLocks noChangeArrowheads="1"/>
          </p:cNvSpPr>
          <p:nvPr/>
        </p:nvSpPr>
        <p:spPr bwMode="auto">
          <a:xfrm>
            <a:off x="4427538" y="5661025"/>
            <a:ext cx="11525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1200">
                <a:latin typeface="Arial Black" pitchFamily="34" charset="0"/>
              </a:rPr>
              <a:t>Evaluation </a:t>
            </a:r>
          </a:p>
          <a:p>
            <a:pPr algn="ctr"/>
            <a:r>
              <a:rPr lang="en-US" altLang="zh-TW" sz="1200">
                <a:latin typeface="Arial Black" pitchFamily="34" charset="0"/>
              </a:rPr>
              <a:t>Function</a:t>
            </a:r>
          </a:p>
        </p:txBody>
      </p:sp>
      <p:sp>
        <p:nvSpPr>
          <p:cNvPr id="187398" name="Rectangle 6"/>
          <p:cNvSpPr>
            <a:spLocks noChangeArrowheads="1"/>
          </p:cNvSpPr>
          <p:nvPr/>
        </p:nvSpPr>
        <p:spPr bwMode="auto">
          <a:xfrm>
            <a:off x="7164388" y="4149725"/>
            <a:ext cx="1152525" cy="50323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1200">
                <a:latin typeface="Arial Black" pitchFamily="34" charset="0"/>
              </a:rPr>
              <a:t>Performance </a:t>
            </a:r>
          </a:p>
          <a:p>
            <a:pPr algn="ctr"/>
            <a:r>
              <a:rPr lang="en-US" altLang="zh-TW" sz="1200">
                <a:latin typeface="Arial Black" pitchFamily="34" charset="0"/>
              </a:rPr>
              <a:t>Algorithms</a:t>
            </a:r>
          </a:p>
        </p:txBody>
      </p:sp>
      <p:sp>
        <p:nvSpPr>
          <p:cNvPr id="187399" name="Rectangle 7"/>
          <p:cNvSpPr>
            <a:spLocks noChangeArrowheads="1"/>
          </p:cNvSpPr>
          <p:nvPr/>
        </p:nvSpPr>
        <p:spPr bwMode="auto">
          <a:xfrm>
            <a:off x="1331913" y="4149725"/>
            <a:ext cx="1223962" cy="50323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1200">
                <a:latin typeface="Arial Black" pitchFamily="34" charset="0"/>
              </a:rPr>
              <a:t>Training </a:t>
            </a:r>
          </a:p>
          <a:p>
            <a:pPr algn="ctr"/>
            <a:r>
              <a:rPr lang="en-US" altLang="zh-TW" sz="1200">
                <a:latin typeface="Arial Black" pitchFamily="34" charset="0"/>
              </a:rPr>
              <a:t>Samples</a:t>
            </a:r>
          </a:p>
        </p:txBody>
      </p:sp>
      <p:cxnSp>
        <p:nvCxnSpPr>
          <p:cNvPr id="187400" name="AutoShape 8"/>
          <p:cNvCxnSpPr>
            <a:cxnSpLocks noChangeShapeType="1"/>
            <a:stCxn id="187399" idx="3"/>
            <a:endCxn id="187396" idx="1"/>
          </p:cNvCxnSpPr>
          <p:nvPr/>
        </p:nvCxnSpPr>
        <p:spPr bwMode="auto">
          <a:xfrm>
            <a:off x="2555875" y="4402138"/>
            <a:ext cx="1871663" cy="0"/>
          </a:xfrm>
          <a:prstGeom prst="straightConnector1">
            <a:avLst/>
          </a:prstGeom>
          <a:noFill/>
          <a:ln w="9525">
            <a:solidFill>
              <a:schemeClr val="tx1"/>
            </a:solidFill>
            <a:round/>
            <a:headEnd/>
            <a:tailEnd type="triangle" w="med" len="med"/>
          </a:ln>
          <a:effectLst/>
        </p:spPr>
      </p:cxnSp>
      <p:cxnSp>
        <p:nvCxnSpPr>
          <p:cNvPr id="187401" name="AutoShape 9"/>
          <p:cNvCxnSpPr>
            <a:cxnSpLocks noChangeShapeType="1"/>
            <a:stCxn id="187396" idx="2"/>
            <a:endCxn id="187397" idx="0"/>
          </p:cNvCxnSpPr>
          <p:nvPr/>
        </p:nvCxnSpPr>
        <p:spPr bwMode="auto">
          <a:xfrm>
            <a:off x="5003800" y="4652963"/>
            <a:ext cx="0" cy="1008062"/>
          </a:xfrm>
          <a:prstGeom prst="straightConnector1">
            <a:avLst/>
          </a:prstGeom>
          <a:noFill/>
          <a:ln w="9525">
            <a:solidFill>
              <a:schemeClr val="tx1"/>
            </a:solidFill>
            <a:round/>
            <a:headEnd type="triangle" w="med" len="med"/>
            <a:tailEnd type="triangle" w="med" len="med"/>
          </a:ln>
          <a:effectLst/>
        </p:spPr>
      </p:cxnSp>
      <p:cxnSp>
        <p:nvCxnSpPr>
          <p:cNvPr id="187402" name="AutoShape 10"/>
          <p:cNvCxnSpPr>
            <a:cxnSpLocks noChangeShapeType="1"/>
            <a:stCxn id="187396" idx="3"/>
            <a:endCxn id="187398" idx="1"/>
          </p:cNvCxnSpPr>
          <p:nvPr/>
        </p:nvCxnSpPr>
        <p:spPr bwMode="auto">
          <a:xfrm>
            <a:off x="5580063" y="4402138"/>
            <a:ext cx="1584325" cy="0"/>
          </a:xfrm>
          <a:prstGeom prst="straightConnector1">
            <a:avLst/>
          </a:prstGeom>
          <a:noFill/>
          <a:ln w="9525">
            <a:solidFill>
              <a:schemeClr val="tx1"/>
            </a:solidFill>
            <a:round/>
            <a:headEnd/>
            <a:tailEnd type="triangle" w="med" len="med"/>
          </a:ln>
          <a:effectLst/>
        </p:spPr>
      </p:cxnSp>
      <p:sp>
        <p:nvSpPr>
          <p:cNvPr id="187403" name="Text Box 11"/>
          <p:cNvSpPr txBox="1">
            <a:spLocks noChangeArrowheads="1"/>
          </p:cNvSpPr>
          <p:nvPr/>
        </p:nvSpPr>
        <p:spPr bwMode="auto">
          <a:xfrm>
            <a:off x="3708400" y="5157788"/>
            <a:ext cx="1065213" cy="274637"/>
          </a:xfrm>
          <a:prstGeom prst="rect">
            <a:avLst/>
          </a:prstGeom>
          <a:noFill/>
          <a:ln w="9525">
            <a:noFill/>
            <a:miter lim="800000"/>
            <a:headEnd/>
            <a:tailEnd/>
          </a:ln>
          <a:effectLst/>
        </p:spPr>
        <p:txBody>
          <a:bodyPr wrap="none">
            <a:spAutoFit/>
          </a:bodyPr>
          <a:lstStyle/>
          <a:p>
            <a:r>
              <a:rPr lang="en-US" altLang="zh-TW" sz="1200">
                <a:latin typeface="Arial Black" pitchFamily="34" charset="0"/>
              </a:rPr>
              <a:t>Evaluation</a:t>
            </a:r>
          </a:p>
        </p:txBody>
      </p:sp>
      <p:sp>
        <p:nvSpPr>
          <p:cNvPr id="187404" name="Text Box 12"/>
          <p:cNvSpPr txBox="1">
            <a:spLocks noChangeArrowheads="1"/>
          </p:cNvSpPr>
          <p:nvPr/>
        </p:nvSpPr>
        <p:spPr bwMode="auto">
          <a:xfrm>
            <a:off x="3419475" y="4868863"/>
            <a:ext cx="1549400" cy="274637"/>
          </a:xfrm>
          <a:prstGeom prst="rect">
            <a:avLst/>
          </a:prstGeom>
          <a:noFill/>
          <a:ln w="9525">
            <a:noFill/>
            <a:miter lim="800000"/>
            <a:headEnd/>
            <a:tailEnd/>
          </a:ln>
          <a:effectLst/>
        </p:spPr>
        <p:txBody>
          <a:bodyPr wrap="none">
            <a:spAutoFit/>
          </a:bodyPr>
          <a:lstStyle/>
          <a:p>
            <a:r>
              <a:rPr lang="en-US" altLang="zh-TW" sz="1200">
                <a:latin typeface="Arial Black" pitchFamily="34" charset="0"/>
              </a:rPr>
              <a:t>Feature Weights</a:t>
            </a:r>
          </a:p>
        </p:txBody>
      </p:sp>
      <p:sp>
        <p:nvSpPr>
          <p:cNvPr id="187405" name="Text Box 13"/>
          <p:cNvSpPr txBox="1">
            <a:spLocks noChangeArrowheads="1"/>
          </p:cNvSpPr>
          <p:nvPr/>
        </p:nvSpPr>
        <p:spPr bwMode="auto">
          <a:xfrm>
            <a:off x="5940425" y="4508500"/>
            <a:ext cx="920750" cy="639763"/>
          </a:xfrm>
          <a:prstGeom prst="rect">
            <a:avLst/>
          </a:prstGeom>
          <a:noFill/>
          <a:ln w="9525">
            <a:noFill/>
            <a:miter lim="800000"/>
            <a:headEnd/>
            <a:tailEnd/>
          </a:ln>
          <a:effectLst/>
        </p:spPr>
        <p:txBody>
          <a:bodyPr wrap="none">
            <a:spAutoFit/>
          </a:bodyPr>
          <a:lstStyle/>
          <a:p>
            <a:r>
              <a:rPr lang="en-US" altLang="zh-TW" sz="1200">
                <a:latin typeface="Arial Black" pitchFamily="34" charset="0"/>
              </a:rPr>
              <a:t>Selected</a:t>
            </a:r>
          </a:p>
          <a:p>
            <a:r>
              <a:rPr lang="en-US" altLang="zh-TW" sz="1200">
                <a:latin typeface="Arial Black" pitchFamily="34" charset="0"/>
              </a:rPr>
              <a:t>Feature</a:t>
            </a:r>
          </a:p>
          <a:p>
            <a:r>
              <a:rPr lang="en-US" altLang="zh-TW" sz="1200">
                <a:latin typeface="Arial Black" pitchFamily="34" charset="0"/>
              </a:rPr>
              <a:t>Weights</a:t>
            </a:r>
          </a:p>
        </p:txBody>
      </p:sp>
    </p:spTree>
    <p:extLst>
      <p:ext uri="{BB962C8B-B14F-4D97-AF65-F5344CB8AC3E}">
        <p14:creationId xmlns:p14="http://schemas.microsoft.com/office/powerpoint/2010/main" val="19075882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0C9713F-D1CC-48F1-BC84-15CDC5D397A6}" type="slidenum">
              <a:rPr lang="zh-TW" altLang="en-US"/>
              <a:pPr/>
              <a:t>35</a:t>
            </a:fld>
            <a:endParaRPr lang="en-US" altLang="zh-TW"/>
          </a:p>
        </p:txBody>
      </p:sp>
      <p:sp>
        <p:nvSpPr>
          <p:cNvPr id="188418" name="Rectangle 2"/>
          <p:cNvSpPr>
            <a:spLocks noGrp="1" noChangeArrowheads="1"/>
          </p:cNvSpPr>
          <p:nvPr>
            <p:ph type="title"/>
          </p:nvPr>
        </p:nvSpPr>
        <p:spPr/>
        <p:txBody>
          <a:bodyPr/>
          <a:lstStyle/>
          <a:p>
            <a:r>
              <a:rPr lang="en-US" altLang="zh-TW"/>
              <a:t>Feature Weights Learning</a:t>
            </a:r>
          </a:p>
        </p:txBody>
      </p:sp>
      <p:sp>
        <p:nvSpPr>
          <p:cNvPr id="188419" name="Rectangle 3"/>
          <p:cNvSpPr>
            <a:spLocks noGrp="1" noChangeArrowheads="1"/>
          </p:cNvSpPr>
          <p:nvPr>
            <p:ph type="body" idx="1"/>
          </p:nvPr>
        </p:nvSpPr>
        <p:spPr/>
        <p:txBody>
          <a:bodyPr/>
          <a:lstStyle/>
          <a:p>
            <a:pPr>
              <a:lnSpc>
                <a:spcPct val="90000"/>
              </a:lnSpc>
            </a:pPr>
            <a:r>
              <a:rPr lang="en-US" altLang="zh-TW"/>
              <a:t>Must be based on past data (availability of cases)</a:t>
            </a:r>
          </a:p>
          <a:p>
            <a:pPr>
              <a:lnSpc>
                <a:spcPct val="90000"/>
              </a:lnSpc>
            </a:pPr>
            <a:r>
              <a:rPr lang="en-US" altLang="zh-TW"/>
              <a:t>Mode of training</a:t>
            </a:r>
          </a:p>
          <a:p>
            <a:pPr lvl="1">
              <a:lnSpc>
                <a:spcPct val="90000"/>
              </a:lnSpc>
            </a:pPr>
            <a:r>
              <a:rPr lang="en-US" altLang="zh-TW"/>
              <a:t>Supervised (correct result is known before hand and feedback to the training method as “errors”)</a:t>
            </a:r>
          </a:p>
          <a:p>
            <a:pPr lvl="1">
              <a:lnSpc>
                <a:spcPct val="90000"/>
              </a:lnSpc>
            </a:pPr>
            <a:r>
              <a:rPr lang="en-US" altLang="zh-TW"/>
              <a:t>Un-supervised (correct result is not-known, based on some hypothesis, and their maximization) </a:t>
            </a:r>
          </a:p>
        </p:txBody>
      </p:sp>
    </p:spTree>
    <p:extLst>
      <p:ext uri="{BB962C8B-B14F-4D97-AF65-F5344CB8AC3E}">
        <p14:creationId xmlns:p14="http://schemas.microsoft.com/office/powerpoint/2010/main" val="16701031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B1A8F67-4CF6-4B31-98ED-66F72D94CA53}" type="slidenum">
              <a:rPr lang="zh-TW" altLang="en-US"/>
              <a:pPr/>
              <a:t>36</a:t>
            </a:fld>
            <a:endParaRPr lang="en-US" altLang="zh-TW"/>
          </a:p>
        </p:txBody>
      </p:sp>
      <p:sp>
        <p:nvSpPr>
          <p:cNvPr id="35842" name="Rectangle 2"/>
          <p:cNvSpPr>
            <a:spLocks noGrp="1" noChangeArrowheads="1"/>
          </p:cNvSpPr>
          <p:nvPr>
            <p:ph type="title"/>
          </p:nvPr>
        </p:nvSpPr>
        <p:spPr/>
        <p:txBody>
          <a:bodyPr/>
          <a:lstStyle/>
          <a:p>
            <a:r>
              <a:rPr lang="en-US" altLang="zh-TW" i="1">
                <a:latin typeface="Times New Roman" pitchFamily="18" charset="0"/>
              </a:rPr>
              <a:t>Retrieve, but Efficiently</a:t>
            </a:r>
          </a:p>
        </p:txBody>
      </p:sp>
      <p:sp>
        <p:nvSpPr>
          <p:cNvPr id="35843" name="Rectangle 3"/>
          <p:cNvSpPr>
            <a:spLocks noGrp="1" noChangeArrowheads="1"/>
          </p:cNvSpPr>
          <p:nvPr>
            <p:ph type="body" idx="1"/>
          </p:nvPr>
        </p:nvSpPr>
        <p:spPr/>
        <p:txBody>
          <a:bodyPr/>
          <a:lstStyle/>
          <a:p>
            <a:r>
              <a:rPr lang="en-US" altLang="zh-TW">
                <a:latin typeface="Times New Roman" pitchFamily="18" charset="0"/>
              </a:rPr>
              <a:t>Efficient case retrieval is essential for large case bases</a:t>
            </a:r>
          </a:p>
          <a:p>
            <a:r>
              <a:rPr lang="en-US" altLang="zh-TW">
                <a:latin typeface="Times New Roman" pitchFamily="18" charset="0"/>
              </a:rPr>
              <a:t>Different approaches depending</a:t>
            </a:r>
          </a:p>
          <a:p>
            <a:pPr lvl="1"/>
            <a:r>
              <a:rPr lang="en-US" altLang="zh-TW">
                <a:latin typeface="Times New Roman" pitchFamily="18" charset="0"/>
              </a:rPr>
              <a:t>on the case representation</a:t>
            </a:r>
          </a:p>
          <a:p>
            <a:pPr lvl="1"/>
            <a:r>
              <a:rPr lang="en-US" altLang="zh-TW">
                <a:latin typeface="Times New Roman" pitchFamily="18" charset="0"/>
              </a:rPr>
              <a:t>size of the case base</a:t>
            </a:r>
          </a:p>
        </p:txBody>
      </p:sp>
    </p:spTree>
    <p:extLst>
      <p:ext uri="{BB962C8B-B14F-4D97-AF65-F5344CB8AC3E}">
        <p14:creationId xmlns:p14="http://schemas.microsoft.com/office/powerpoint/2010/main" val="23396162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Grp="1" noChangeArrowheads="1"/>
          </p:cNvSpPr>
          <p:nvPr>
            <p:ph type="sldNum" sz="quarter" idx="4"/>
          </p:nvPr>
        </p:nvSpPr>
        <p:spPr/>
        <p:txBody>
          <a:bodyPr/>
          <a:lstStyle/>
          <a:p>
            <a:fld id="{D982BEB7-B3F8-4968-9426-D142091B032F}" type="slidenum">
              <a:rPr lang="zh-TW" altLang="en-US"/>
              <a:pPr/>
              <a:t>37</a:t>
            </a:fld>
            <a:endParaRPr lang="en-US" altLang="zh-TW"/>
          </a:p>
        </p:txBody>
      </p:sp>
      <p:sp>
        <p:nvSpPr>
          <p:cNvPr id="103428" name="Rectangle 4"/>
          <p:cNvSpPr>
            <a:spLocks noGrp="1" noChangeArrowheads="1"/>
          </p:cNvSpPr>
          <p:nvPr>
            <p:ph type="ctrTitle"/>
          </p:nvPr>
        </p:nvSpPr>
        <p:spPr>
          <a:xfrm>
            <a:off x="468313" y="1700808"/>
            <a:ext cx="8229600" cy="3744069"/>
          </a:xfrm>
        </p:spPr>
        <p:txBody>
          <a:bodyPr/>
          <a:lstStyle/>
          <a:p>
            <a:r>
              <a:rPr lang="en-US" altLang="zh-TW" dirty="0"/>
              <a:t/>
            </a:r>
            <a:br>
              <a:rPr lang="en-US" altLang="zh-TW" dirty="0"/>
            </a:br>
            <a:r>
              <a:rPr lang="en-US" altLang="zh-TW" sz="6000" dirty="0">
                <a:solidFill>
                  <a:srgbClr val="FFFF00"/>
                </a:solidFill>
                <a:latin typeface="Times New Roman" pitchFamily="18" charset="0"/>
              </a:rPr>
              <a:t>CBR Life Cycle</a:t>
            </a:r>
            <a:r>
              <a:rPr lang="en-US" altLang="zh-TW" sz="4400" dirty="0" smtClean="0">
                <a:latin typeface="Times New Roman" pitchFamily="18" charset="0"/>
              </a:rPr>
              <a:t>:</a:t>
            </a:r>
            <a:br>
              <a:rPr lang="en-US" altLang="zh-TW" sz="4400" dirty="0" smtClean="0">
                <a:latin typeface="Times New Roman" pitchFamily="18" charset="0"/>
              </a:rPr>
            </a:br>
            <a:r>
              <a:rPr lang="en-US" altLang="zh-TW" sz="4400" dirty="0">
                <a:latin typeface="Times New Roman" pitchFamily="18" charset="0"/>
              </a:rPr>
              <a:t/>
            </a:r>
            <a:br>
              <a:rPr lang="en-US" altLang="zh-TW" sz="4400" dirty="0">
                <a:latin typeface="Times New Roman" pitchFamily="18" charset="0"/>
              </a:rPr>
            </a:br>
            <a:r>
              <a:rPr lang="en-US" altLang="zh-TW" sz="2800" dirty="0">
                <a:latin typeface="Times New Roman" pitchFamily="18" charset="0"/>
              </a:rPr>
              <a:t>Representation &amp; Indexing</a:t>
            </a:r>
            <a:r>
              <a:rPr lang="en-US" altLang="zh-TW" sz="2800" dirty="0">
                <a:latin typeface="Times New Roman" pitchFamily="18" charset="0"/>
              </a:rPr>
              <a:t/>
            </a:r>
            <a:br>
              <a:rPr lang="en-US" altLang="zh-TW" sz="2800" dirty="0">
                <a:latin typeface="Times New Roman" pitchFamily="18" charset="0"/>
              </a:rPr>
            </a:br>
            <a:r>
              <a:rPr lang="en-US" altLang="zh-TW" sz="2800" dirty="0">
                <a:latin typeface="Times New Roman" pitchFamily="18" charset="0"/>
              </a:rPr>
              <a:t>Case Retrieval</a:t>
            </a:r>
            <a:r>
              <a:rPr lang="en-US" altLang="zh-TW" sz="2800" dirty="0">
                <a:latin typeface="Times New Roman" pitchFamily="18" charset="0"/>
              </a:rPr>
              <a:t/>
            </a:r>
            <a:br>
              <a:rPr lang="en-US" altLang="zh-TW" sz="2800" dirty="0">
                <a:latin typeface="Times New Roman" pitchFamily="18" charset="0"/>
              </a:rPr>
            </a:br>
            <a:r>
              <a:rPr lang="en-US" altLang="zh-TW" sz="2800" i="1" u="sng" dirty="0">
                <a:solidFill>
                  <a:srgbClr val="FFC000"/>
                </a:solidFill>
                <a:latin typeface="Times New Roman" pitchFamily="18" charset="0"/>
              </a:rPr>
              <a:t>Adaptation</a:t>
            </a:r>
            <a:r>
              <a:rPr lang="en-US" altLang="zh-TW" sz="2800" dirty="0">
                <a:latin typeface="Times New Roman" pitchFamily="18" charset="0"/>
              </a:rPr>
              <a:t/>
            </a:r>
            <a:br>
              <a:rPr lang="en-US" altLang="zh-TW" sz="2800" dirty="0">
                <a:latin typeface="Times New Roman" pitchFamily="18" charset="0"/>
              </a:rPr>
            </a:br>
            <a:r>
              <a:rPr lang="en-US" altLang="zh-TW" sz="2800" dirty="0">
                <a:latin typeface="Times New Roman" pitchFamily="18" charset="0"/>
              </a:rPr>
              <a:t>Case-base Maintenance</a:t>
            </a:r>
            <a:r>
              <a:rPr lang="en-US" altLang="zh-TW" sz="4400" dirty="0">
                <a:latin typeface="Times New Roman" pitchFamily="18" charset="0"/>
              </a:rPr>
              <a:t/>
            </a:r>
            <a:br>
              <a:rPr lang="en-US" altLang="zh-TW" sz="4400" dirty="0">
                <a:latin typeface="Times New Roman" pitchFamily="18" charset="0"/>
              </a:rPr>
            </a:br>
            <a:r>
              <a:rPr lang="en-US" altLang="zh-TW" sz="4400" dirty="0" smtClean="0"/>
              <a:t/>
            </a:r>
            <a:br>
              <a:rPr lang="en-US" altLang="zh-TW" sz="4400" dirty="0" smtClean="0"/>
            </a:br>
            <a:endParaRPr lang="en-US" altLang="zh-TW" sz="2800" dirty="0"/>
          </a:p>
        </p:txBody>
      </p:sp>
    </p:spTree>
    <p:extLst>
      <p:ext uri="{BB962C8B-B14F-4D97-AF65-F5344CB8AC3E}">
        <p14:creationId xmlns:p14="http://schemas.microsoft.com/office/powerpoint/2010/main" val="29060758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CASE ADAPTATION</a:t>
            </a:r>
            <a:endParaRPr lang="zh-TW" altLang="en-US" dirty="0"/>
          </a:p>
        </p:txBody>
      </p:sp>
      <p:sp>
        <p:nvSpPr>
          <p:cNvPr id="3" name="Slide Number Placeholder 2"/>
          <p:cNvSpPr>
            <a:spLocks noGrp="1"/>
          </p:cNvSpPr>
          <p:nvPr>
            <p:ph type="sldNum" sz="quarter" idx="12"/>
          </p:nvPr>
        </p:nvSpPr>
        <p:spPr/>
        <p:txBody>
          <a:bodyPr/>
          <a:lstStyle/>
          <a:p>
            <a:fld id="{A921E218-A2BE-4D1F-A8C6-EBFDF5A940E2}" type="slidenum">
              <a:rPr lang="zh-TW" altLang="en-US" smtClean="0"/>
              <a:pPr/>
              <a:t>38</a:t>
            </a:fld>
            <a:endParaRPr lang="zh-TW" altLang="en-US"/>
          </a:p>
        </p:txBody>
      </p:sp>
      <p:sp>
        <p:nvSpPr>
          <p:cNvPr id="4" name="Content Placeholder 3"/>
          <p:cNvSpPr>
            <a:spLocks noGrp="1"/>
          </p:cNvSpPr>
          <p:nvPr>
            <p:ph sz="quarter" idx="1"/>
          </p:nvPr>
        </p:nvSpPr>
        <p:spPr/>
        <p:txBody>
          <a:bodyPr>
            <a:normAutofit fontScale="85000" lnSpcReduction="20000"/>
          </a:bodyPr>
          <a:lstStyle/>
          <a:p>
            <a:pPr lvl="0"/>
            <a:r>
              <a:rPr lang="en-US" altLang="zh-TW" dirty="0" smtClean="0"/>
              <a:t>The solution returned used as a solution to the current problem without modification, or with modifications</a:t>
            </a:r>
          </a:p>
          <a:p>
            <a:pPr lvl="0"/>
            <a:endParaRPr lang="zh-TW" altLang="zh-TW" dirty="0" smtClean="0"/>
          </a:p>
          <a:p>
            <a:pPr lvl="0"/>
            <a:r>
              <a:rPr lang="en-US" altLang="zh-TW" dirty="0" smtClean="0"/>
              <a:t>The steps or processes that were followed to obtain the previous solution could be re-run without modifications, or with modifications</a:t>
            </a:r>
          </a:p>
          <a:p>
            <a:pPr lvl="0"/>
            <a:endParaRPr lang="zh-TW" altLang="zh-TW" dirty="0" smtClean="0"/>
          </a:p>
          <a:p>
            <a:pPr lvl="0"/>
            <a:r>
              <a:rPr lang="en-US" altLang="zh-TW" dirty="0" smtClean="0"/>
              <a:t>Where more than one case has been retrieved, a solution could be derived from multiple cases or alternatively several alternative solutions could be presented.</a:t>
            </a:r>
            <a:endParaRPr lang="zh-TW" altLang="zh-TW" dirty="0" smtClean="0"/>
          </a:p>
          <a:p>
            <a:endParaRPr lang="zh-TW"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C2C5FCC5-D99C-41AC-819E-D428C556EE36}" type="slidenum">
              <a:rPr lang="zh-TW" altLang="en-US"/>
              <a:pPr/>
              <a:t>39</a:t>
            </a:fld>
            <a:endParaRPr lang="en-US" altLang="zh-TW"/>
          </a:p>
        </p:txBody>
      </p:sp>
      <p:sp>
        <p:nvSpPr>
          <p:cNvPr id="197634" name="Rectangle 2"/>
          <p:cNvSpPr>
            <a:spLocks noGrp="1" noChangeArrowheads="1"/>
          </p:cNvSpPr>
          <p:nvPr>
            <p:ph type="title"/>
          </p:nvPr>
        </p:nvSpPr>
        <p:spPr/>
        <p:txBody>
          <a:bodyPr/>
          <a:lstStyle/>
          <a:p>
            <a:r>
              <a:rPr lang="en-US" altLang="zh-TW"/>
              <a:t>Case Adaptation</a:t>
            </a:r>
          </a:p>
        </p:txBody>
      </p:sp>
      <p:graphicFrame>
        <p:nvGraphicFramePr>
          <p:cNvPr id="197635" name="Object 3"/>
          <p:cNvGraphicFramePr>
            <a:graphicFrameLocks noChangeAspect="1"/>
          </p:cNvGraphicFramePr>
          <p:nvPr/>
        </p:nvGraphicFramePr>
        <p:xfrm>
          <a:off x="755650" y="2781300"/>
          <a:ext cx="7848600" cy="2689225"/>
        </p:xfrm>
        <a:graphic>
          <a:graphicData uri="http://schemas.openxmlformats.org/presentationml/2006/ole">
            <mc:AlternateContent xmlns:mc="http://schemas.openxmlformats.org/markup-compatibility/2006">
              <mc:Choice xmlns:v="urn:schemas-microsoft-com:vml" Requires="v">
                <p:oleObj spid="_x0000_s322567" name="CorelPhotoPaint.Image.9" r:id="rId3" imgW="4057859" imgH="1390231" progId="">
                  <p:embed/>
                </p:oleObj>
              </mc:Choice>
              <mc:Fallback>
                <p:oleObj name="CorelPhotoPaint.Image.9" r:id="rId3" imgW="4057859" imgH="139023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781300"/>
                        <a:ext cx="7848600" cy="268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16431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1FD3DC-C4A8-45A0-96DD-AF176950C6DE}" type="slidenum">
              <a:rPr lang="zh-TW" altLang="en-US"/>
              <a:pPr/>
              <a:t>4</a:t>
            </a:fld>
            <a:endParaRPr lang="en-US" altLang="zh-TW"/>
          </a:p>
        </p:txBody>
      </p:sp>
      <p:sp>
        <p:nvSpPr>
          <p:cNvPr id="6146" name="Rectangle 2"/>
          <p:cNvSpPr>
            <a:spLocks noGrp="1" noChangeArrowheads="1"/>
          </p:cNvSpPr>
          <p:nvPr>
            <p:ph type="title"/>
          </p:nvPr>
        </p:nvSpPr>
        <p:spPr/>
        <p:txBody>
          <a:bodyPr/>
          <a:lstStyle/>
          <a:p>
            <a:r>
              <a:rPr lang="en-US" altLang="zh-TW" i="1">
                <a:latin typeface="Times New Roman" pitchFamily="18" charset="0"/>
              </a:rPr>
              <a:t>What is CBR?</a:t>
            </a:r>
          </a:p>
        </p:txBody>
      </p:sp>
      <p:sp>
        <p:nvSpPr>
          <p:cNvPr id="6147" name="Rectangle 3"/>
          <p:cNvSpPr>
            <a:spLocks noGrp="1" noChangeArrowheads="1"/>
          </p:cNvSpPr>
          <p:nvPr>
            <p:ph type="body" idx="1"/>
          </p:nvPr>
        </p:nvSpPr>
        <p:spPr/>
        <p:txBody>
          <a:bodyPr/>
          <a:lstStyle/>
          <a:p>
            <a:r>
              <a:rPr lang="en-US" altLang="zh-TW" dirty="0">
                <a:latin typeface="Times New Roman" pitchFamily="18" charset="0"/>
              </a:rPr>
              <a:t>Reasoning by remembering </a:t>
            </a:r>
            <a:r>
              <a:rPr lang="en-US" altLang="zh-TW" i="1" u="sng" dirty="0">
                <a:solidFill>
                  <a:srgbClr val="FFCC00"/>
                </a:solidFill>
                <a:latin typeface="Times New Roman" pitchFamily="18" charset="0"/>
              </a:rPr>
              <a:t>past solutions</a:t>
            </a:r>
          </a:p>
          <a:p>
            <a:r>
              <a:rPr lang="en-US" altLang="zh-TW" dirty="0">
                <a:latin typeface="Times New Roman" pitchFamily="18" charset="0"/>
              </a:rPr>
              <a:t>Solve new problems by </a:t>
            </a:r>
            <a:r>
              <a:rPr lang="en-US" altLang="zh-TW" i="1" u="sng" dirty="0">
                <a:solidFill>
                  <a:srgbClr val="FFCC00"/>
                </a:solidFill>
                <a:latin typeface="Times New Roman" pitchFamily="18" charset="0"/>
              </a:rPr>
              <a:t>adapting</a:t>
            </a:r>
            <a:r>
              <a:rPr lang="en-US" altLang="zh-TW" dirty="0">
                <a:latin typeface="Times New Roman" pitchFamily="18" charset="0"/>
              </a:rPr>
              <a:t> solutions that were used to solve </a:t>
            </a:r>
            <a:r>
              <a:rPr lang="en-US" altLang="zh-TW" i="1" u="sng" dirty="0">
                <a:solidFill>
                  <a:srgbClr val="FFCC00"/>
                </a:solidFill>
                <a:latin typeface="Times New Roman" pitchFamily="18" charset="0"/>
              </a:rPr>
              <a:t>similar</a:t>
            </a:r>
            <a:r>
              <a:rPr lang="en-US" altLang="zh-TW" dirty="0">
                <a:latin typeface="Times New Roman" pitchFamily="18" charset="0"/>
              </a:rPr>
              <a:t> old problems</a:t>
            </a:r>
          </a:p>
          <a:p>
            <a:endParaRPr lang="en-US" altLang="zh-TW" dirty="0" smtClean="0">
              <a:latin typeface="Times New Roman" pitchFamily="18" charset="0"/>
            </a:endParaRPr>
          </a:p>
          <a:p>
            <a:r>
              <a:rPr lang="en-US" altLang="zh-TW" dirty="0" smtClean="0">
                <a:latin typeface="Times New Roman" pitchFamily="18" charset="0"/>
              </a:rPr>
              <a:t>CBR </a:t>
            </a:r>
            <a:r>
              <a:rPr lang="en-US" altLang="zh-TW" dirty="0">
                <a:latin typeface="Times New Roman" pitchFamily="18" charset="0"/>
              </a:rPr>
              <a:t>is the ways people use cases to solve problems and the ways we can make machines use them</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ED2D519-EDB1-4A49-9736-03F32E86441A}" type="slidenum">
              <a:rPr lang="zh-TW" altLang="en-US"/>
              <a:pPr/>
              <a:t>40</a:t>
            </a:fld>
            <a:endParaRPr lang="en-US" altLang="zh-TW"/>
          </a:p>
        </p:txBody>
      </p:sp>
      <p:sp>
        <p:nvSpPr>
          <p:cNvPr id="198658" name="Rectangle 2"/>
          <p:cNvSpPr>
            <a:spLocks noGrp="1" noChangeArrowheads="1"/>
          </p:cNvSpPr>
          <p:nvPr>
            <p:ph type="title"/>
          </p:nvPr>
        </p:nvSpPr>
        <p:spPr/>
        <p:txBody>
          <a:bodyPr/>
          <a:lstStyle/>
          <a:p>
            <a:r>
              <a:rPr lang="en-US" altLang="zh-TW"/>
              <a:t>How to Adapt the Solution</a:t>
            </a:r>
          </a:p>
        </p:txBody>
      </p:sp>
      <p:sp>
        <p:nvSpPr>
          <p:cNvPr id="198659" name="Rectangle 3"/>
          <p:cNvSpPr>
            <a:spLocks noGrp="1" noChangeArrowheads="1"/>
          </p:cNvSpPr>
          <p:nvPr>
            <p:ph type="body" idx="1"/>
          </p:nvPr>
        </p:nvSpPr>
        <p:spPr/>
        <p:txBody>
          <a:bodyPr/>
          <a:lstStyle/>
          <a:p>
            <a:r>
              <a:rPr lang="en-US" altLang="zh-TW"/>
              <a:t>No modification of the solution: Just copy</a:t>
            </a:r>
          </a:p>
          <a:p>
            <a:r>
              <a:rPr lang="en-US" altLang="zh-TW"/>
              <a:t>Manual/interactive solution adaptation by the user</a:t>
            </a:r>
          </a:p>
          <a:p>
            <a:r>
              <a:rPr lang="en-US" altLang="zh-TW"/>
              <a:t>Automatic solution adaptation</a:t>
            </a:r>
          </a:p>
        </p:txBody>
      </p:sp>
    </p:spTree>
    <p:extLst>
      <p:ext uri="{BB962C8B-B14F-4D97-AF65-F5344CB8AC3E}">
        <p14:creationId xmlns:p14="http://schemas.microsoft.com/office/powerpoint/2010/main" val="9209735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A5A462F-25BA-427E-8388-ED10673EA784}" type="slidenum">
              <a:rPr lang="zh-TW" altLang="en-US"/>
              <a:pPr/>
              <a:t>41</a:t>
            </a:fld>
            <a:endParaRPr lang="en-US" altLang="zh-TW"/>
          </a:p>
        </p:txBody>
      </p:sp>
      <p:sp>
        <p:nvSpPr>
          <p:cNvPr id="199682" name="Rectangle 2"/>
          <p:cNvSpPr>
            <a:spLocks noGrp="1" noChangeArrowheads="1"/>
          </p:cNvSpPr>
          <p:nvPr>
            <p:ph type="title"/>
          </p:nvPr>
        </p:nvSpPr>
        <p:spPr/>
        <p:txBody>
          <a:bodyPr/>
          <a:lstStyle/>
          <a:p>
            <a:r>
              <a:rPr lang="en-US" altLang="zh-TW"/>
              <a:t>Automatic solution adaptation</a:t>
            </a:r>
          </a:p>
        </p:txBody>
      </p:sp>
      <p:sp>
        <p:nvSpPr>
          <p:cNvPr id="199683" name="Rectangle 3"/>
          <p:cNvSpPr>
            <a:spLocks noGrp="1" noChangeArrowheads="1"/>
          </p:cNvSpPr>
          <p:nvPr>
            <p:ph type="body" idx="1"/>
          </p:nvPr>
        </p:nvSpPr>
        <p:spPr/>
        <p:txBody>
          <a:bodyPr/>
          <a:lstStyle/>
          <a:p>
            <a:r>
              <a:rPr lang="en-US" altLang="zh-TW" dirty="0"/>
              <a:t>Transformational </a:t>
            </a:r>
            <a:r>
              <a:rPr lang="en-US" altLang="zh-TW" dirty="0" smtClean="0"/>
              <a:t>Analogy</a:t>
            </a:r>
          </a:p>
          <a:p>
            <a:endParaRPr lang="en-US" altLang="zh-TW" dirty="0"/>
          </a:p>
          <a:p>
            <a:r>
              <a:rPr lang="en-US" altLang="zh-TW" dirty="0" smtClean="0"/>
              <a:t>Transformation </a:t>
            </a:r>
            <a:r>
              <a:rPr lang="en-US" altLang="zh-TW" dirty="0"/>
              <a:t>of the solution</a:t>
            </a:r>
          </a:p>
          <a:p>
            <a:pPr lvl="1"/>
            <a:r>
              <a:rPr lang="en-US" altLang="zh-TW" dirty="0"/>
              <a:t>Rules or operators to adjust solution w.r.t. differences in the problems</a:t>
            </a:r>
          </a:p>
          <a:p>
            <a:pPr lvl="1"/>
            <a:r>
              <a:rPr lang="en-US" altLang="zh-TW" dirty="0"/>
              <a:t>Knowledge required about the impact of difference</a:t>
            </a:r>
          </a:p>
        </p:txBody>
      </p:sp>
    </p:spTree>
    <p:extLst>
      <p:ext uri="{BB962C8B-B14F-4D97-AF65-F5344CB8AC3E}">
        <p14:creationId xmlns:p14="http://schemas.microsoft.com/office/powerpoint/2010/main" val="16330239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023EB0D-B082-4C9D-86BC-AC3584BBD587}" type="slidenum">
              <a:rPr lang="zh-TW" altLang="en-US"/>
              <a:pPr/>
              <a:t>42</a:t>
            </a:fld>
            <a:endParaRPr lang="en-US" altLang="zh-TW"/>
          </a:p>
        </p:txBody>
      </p:sp>
      <p:sp>
        <p:nvSpPr>
          <p:cNvPr id="200706" name="Rectangle 2"/>
          <p:cNvSpPr>
            <a:spLocks noGrp="1" noChangeArrowheads="1"/>
          </p:cNvSpPr>
          <p:nvPr>
            <p:ph type="title"/>
          </p:nvPr>
        </p:nvSpPr>
        <p:spPr/>
        <p:txBody>
          <a:bodyPr/>
          <a:lstStyle/>
          <a:p>
            <a:r>
              <a:rPr lang="en-US" altLang="zh-TW"/>
              <a:t>Automatic solution adaptation</a:t>
            </a:r>
          </a:p>
        </p:txBody>
      </p:sp>
      <p:sp>
        <p:nvSpPr>
          <p:cNvPr id="200707" name="Rectangle 3"/>
          <p:cNvSpPr>
            <a:spLocks noGrp="1" noChangeArrowheads="1"/>
          </p:cNvSpPr>
          <p:nvPr>
            <p:ph type="body" idx="1"/>
          </p:nvPr>
        </p:nvSpPr>
        <p:spPr/>
        <p:txBody>
          <a:bodyPr/>
          <a:lstStyle/>
          <a:p>
            <a:r>
              <a:rPr lang="en-US" altLang="zh-TW" dirty="0"/>
              <a:t>Derivational Analogy</a:t>
            </a:r>
            <a:r>
              <a:rPr lang="en-US" altLang="zh-TW" dirty="0" smtClean="0"/>
              <a:t>:</a:t>
            </a:r>
          </a:p>
          <a:p>
            <a:r>
              <a:rPr lang="en-US" altLang="zh-TW" dirty="0" smtClean="0"/>
              <a:t>replay </a:t>
            </a:r>
            <a:r>
              <a:rPr lang="en-US" altLang="zh-TW" dirty="0"/>
              <a:t>of the problem solving trace</a:t>
            </a:r>
          </a:p>
          <a:p>
            <a:pPr lvl="1"/>
            <a:r>
              <a:rPr lang="en-US" altLang="zh-TW" dirty="0"/>
              <a:t>Complete generative problem solver</a:t>
            </a:r>
          </a:p>
          <a:p>
            <a:pPr lvl="1"/>
            <a:r>
              <a:rPr lang="en-US" altLang="zh-TW" dirty="0"/>
              <a:t>Knowledge required about how to solve the problem in </a:t>
            </a:r>
            <a:r>
              <a:rPr lang="en-US" altLang="zh-TW" dirty="0" smtClean="0"/>
              <a:t>principle</a:t>
            </a:r>
          </a:p>
          <a:p>
            <a:pPr lvl="1"/>
            <a:endParaRPr lang="en-US" altLang="zh-TW" dirty="0"/>
          </a:p>
          <a:p>
            <a:r>
              <a:rPr lang="en-US" altLang="zh-TW" dirty="0"/>
              <a:t>Compositional adaptation: </a:t>
            </a:r>
            <a:endParaRPr lang="en-US" altLang="zh-TW" dirty="0" smtClean="0"/>
          </a:p>
          <a:p>
            <a:r>
              <a:rPr lang="en-US" altLang="zh-TW" dirty="0" smtClean="0"/>
              <a:t>combine </a:t>
            </a:r>
            <a:r>
              <a:rPr lang="en-US" altLang="zh-TW" dirty="0"/>
              <a:t>several cases to a single solution</a:t>
            </a:r>
          </a:p>
        </p:txBody>
      </p:sp>
    </p:spTree>
    <p:extLst>
      <p:ext uri="{BB962C8B-B14F-4D97-AF65-F5344CB8AC3E}">
        <p14:creationId xmlns:p14="http://schemas.microsoft.com/office/powerpoint/2010/main" val="22044977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B2F3C88-2B86-46B0-B899-B9CE081C9182}" type="slidenum">
              <a:rPr lang="zh-TW" altLang="en-US"/>
              <a:pPr/>
              <a:t>43</a:t>
            </a:fld>
            <a:endParaRPr lang="en-US" altLang="zh-TW"/>
          </a:p>
        </p:txBody>
      </p:sp>
      <p:sp>
        <p:nvSpPr>
          <p:cNvPr id="203778" name="Rectangle 2"/>
          <p:cNvSpPr>
            <a:spLocks noGrp="1" noChangeArrowheads="1"/>
          </p:cNvSpPr>
          <p:nvPr>
            <p:ph type="title"/>
          </p:nvPr>
        </p:nvSpPr>
        <p:spPr/>
        <p:txBody>
          <a:bodyPr/>
          <a:lstStyle/>
          <a:p>
            <a:r>
              <a:rPr lang="en-US" altLang="zh-TW"/>
              <a:t>Adaptation Knowledge Needed</a:t>
            </a:r>
          </a:p>
        </p:txBody>
      </p:sp>
      <p:graphicFrame>
        <p:nvGraphicFramePr>
          <p:cNvPr id="203779" name="Object 3"/>
          <p:cNvGraphicFramePr>
            <a:graphicFrameLocks noGrp="1" noChangeAspect="1"/>
          </p:cNvGraphicFramePr>
          <p:nvPr>
            <p:ph idx="1"/>
            <p:extLst>
              <p:ext uri="{D42A27DB-BD31-4B8C-83A1-F6EECF244321}">
                <p14:modId xmlns:p14="http://schemas.microsoft.com/office/powerpoint/2010/main" val="1232160208"/>
              </p:ext>
            </p:extLst>
          </p:nvPr>
        </p:nvGraphicFramePr>
        <p:xfrm>
          <a:off x="971600" y="1772816"/>
          <a:ext cx="7200900" cy="4103688"/>
        </p:xfrm>
        <a:graphic>
          <a:graphicData uri="http://schemas.openxmlformats.org/presentationml/2006/ole">
            <mc:AlternateContent xmlns:mc="http://schemas.openxmlformats.org/markup-compatibility/2006">
              <mc:Choice xmlns:v="urn:schemas-microsoft-com:vml" Requires="v">
                <p:oleObj spid="_x0000_s325639" name="CorelPhotoPaint.Image.9" r:id="rId3" imgW="4337273" imgH="2355971" progId="">
                  <p:embed/>
                </p:oleObj>
              </mc:Choice>
              <mc:Fallback>
                <p:oleObj name="CorelPhotoPaint.Image.9" r:id="rId3" imgW="4337273" imgH="235597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772816"/>
                        <a:ext cx="7200900" cy="410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808722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FA8C0C0-E6C7-45C5-934D-E2F99BC87F37}" type="slidenum">
              <a:rPr lang="zh-TW" altLang="en-US"/>
              <a:pPr/>
              <a:t>44</a:t>
            </a:fld>
            <a:endParaRPr lang="en-US" altLang="zh-TW"/>
          </a:p>
        </p:txBody>
      </p:sp>
      <p:sp>
        <p:nvSpPr>
          <p:cNvPr id="204802" name="Rectangle 2"/>
          <p:cNvSpPr>
            <a:spLocks noGrp="1" noChangeArrowheads="1"/>
          </p:cNvSpPr>
          <p:nvPr>
            <p:ph type="title"/>
          </p:nvPr>
        </p:nvSpPr>
        <p:spPr/>
        <p:txBody>
          <a:bodyPr/>
          <a:lstStyle/>
          <a:p>
            <a:r>
              <a:rPr lang="en-US" altLang="zh-TW"/>
              <a:t>Different Approaches</a:t>
            </a:r>
          </a:p>
        </p:txBody>
      </p:sp>
      <p:graphicFrame>
        <p:nvGraphicFramePr>
          <p:cNvPr id="204803" name="Object 3"/>
          <p:cNvGraphicFramePr>
            <a:graphicFrameLocks noGrp="1" noChangeAspect="1"/>
          </p:cNvGraphicFramePr>
          <p:nvPr>
            <p:ph idx="1"/>
            <p:extLst>
              <p:ext uri="{D42A27DB-BD31-4B8C-83A1-F6EECF244321}">
                <p14:modId xmlns:p14="http://schemas.microsoft.com/office/powerpoint/2010/main" val="484862203"/>
              </p:ext>
            </p:extLst>
          </p:nvPr>
        </p:nvGraphicFramePr>
        <p:xfrm>
          <a:off x="827584" y="1700808"/>
          <a:ext cx="7559675" cy="4392613"/>
        </p:xfrm>
        <a:graphic>
          <a:graphicData uri="http://schemas.openxmlformats.org/presentationml/2006/ole">
            <mc:AlternateContent xmlns:mc="http://schemas.openxmlformats.org/markup-compatibility/2006">
              <mc:Choice xmlns:v="urn:schemas-microsoft-com:vml" Requires="v">
                <p:oleObj spid="_x0000_s326663" name="CorelPhotoPaint.Image.9" r:id="rId3" imgW="4431746" imgH="2565532" progId="">
                  <p:embed/>
                </p:oleObj>
              </mc:Choice>
              <mc:Fallback>
                <p:oleObj name="CorelPhotoPaint.Image.9" r:id="rId3" imgW="4431746" imgH="256553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700808"/>
                        <a:ext cx="7559675" cy="439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593821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0E24C7-37B2-4E85-8800-DF241890DA9E}" type="slidenum">
              <a:rPr lang="zh-TW" altLang="en-US"/>
              <a:pPr/>
              <a:t>45</a:t>
            </a:fld>
            <a:endParaRPr lang="en-US" altLang="zh-TW"/>
          </a:p>
        </p:txBody>
      </p:sp>
      <p:sp>
        <p:nvSpPr>
          <p:cNvPr id="205826" name="Rectangle 2"/>
          <p:cNvSpPr>
            <a:spLocks noGrp="1" noChangeArrowheads="1"/>
          </p:cNvSpPr>
          <p:nvPr>
            <p:ph type="title"/>
          </p:nvPr>
        </p:nvSpPr>
        <p:spPr/>
        <p:txBody>
          <a:bodyPr/>
          <a:lstStyle/>
          <a:p>
            <a:r>
              <a:rPr lang="en-US" altLang="zh-TW"/>
              <a:t>Transformational Adaptation</a:t>
            </a:r>
          </a:p>
        </p:txBody>
      </p:sp>
      <p:graphicFrame>
        <p:nvGraphicFramePr>
          <p:cNvPr id="205827" name="Object 3"/>
          <p:cNvGraphicFramePr>
            <a:graphicFrameLocks noGrp="1" noChangeAspect="1"/>
          </p:cNvGraphicFramePr>
          <p:nvPr>
            <p:ph idx="1"/>
            <p:extLst>
              <p:ext uri="{D42A27DB-BD31-4B8C-83A1-F6EECF244321}">
                <p14:modId xmlns:p14="http://schemas.microsoft.com/office/powerpoint/2010/main" val="1064410115"/>
              </p:ext>
            </p:extLst>
          </p:nvPr>
        </p:nvGraphicFramePr>
        <p:xfrm>
          <a:off x="755576" y="1916832"/>
          <a:ext cx="7489825" cy="3960812"/>
        </p:xfrm>
        <a:graphic>
          <a:graphicData uri="http://schemas.openxmlformats.org/presentationml/2006/ole">
            <mc:AlternateContent xmlns:mc="http://schemas.openxmlformats.org/markup-compatibility/2006">
              <mc:Choice xmlns:v="urn:schemas-microsoft-com:vml" Requires="v">
                <p:oleObj spid="_x0000_s327687" name="CorelPhotoPaint.Image.9" r:id="rId3" imgW="4088889" imgH="1803175" progId="">
                  <p:embed/>
                </p:oleObj>
              </mc:Choice>
              <mc:Fallback>
                <p:oleObj name="CorelPhotoPaint.Image.9" r:id="rId3" imgW="4088889" imgH="180317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916832"/>
                        <a:ext cx="7489825" cy="3960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569652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DE4322D-694C-4F8E-BC87-EBBD7935ED54}" type="slidenum">
              <a:rPr lang="zh-TW" altLang="en-US"/>
              <a:pPr/>
              <a:t>46</a:t>
            </a:fld>
            <a:endParaRPr lang="en-US" altLang="zh-TW"/>
          </a:p>
        </p:txBody>
      </p:sp>
      <p:sp>
        <p:nvSpPr>
          <p:cNvPr id="206850" name="Rectangle 2"/>
          <p:cNvSpPr>
            <a:spLocks noGrp="1" noChangeArrowheads="1"/>
          </p:cNvSpPr>
          <p:nvPr>
            <p:ph type="title"/>
          </p:nvPr>
        </p:nvSpPr>
        <p:spPr/>
        <p:txBody>
          <a:bodyPr/>
          <a:lstStyle/>
          <a:p>
            <a:r>
              <a:rPr lang="en-US" altLang="zh-TW"/>
              <a:t>Transformational Adaptation</a:t>
            </a:r>
          </a:p>
        </p:txBody>
      </p:sp>
      <p:sp>
        <p:nvSpPr>
          <p:cNvPr id="206851" name="Rectangle 3"/>
          <p:cNvSpPr>
            <a:spLocks noGrp="1" noChangeArrowheads="1"/>
          </p:cNvSpPr>
          <p:nvPr>
            <p:ph type="body" idx="1"/>
          </p:nvPr>
        </p:nvSpPr>
        <p:spPr/>
        <p:txBody>
          <a:bodyPr/>
          <a:lstStyle/>
          <a:p>
            <a:r>
              <a:rPr lang="en-US" altLang="zh-TW"/>
              <a:t>Representation of adaptation knowledge</a:t>
            </a:r>
          </a:p>
          <a:p>
            <a:pPr lvl="1"/>
            <a:r>
              <a:rPr lang="en-US" altLang="zh-TW"/>
              <a:t>Adaptation Rules</a:t>
            </a:r>
          </a:p>
          <a:p>
            <a:pPr lvl="1"/>
            <a:r>
              <a:rPr lang="en-US" altLang="zh-TW"/>
              <a:t>Adaptation operators (e.g. requirements, variables, formulas, models)</a:t>
            </a:r>
          </a:p>
          <a:p>
            <a:pPr>
              <a:buFont typeface="Wingdings" pitchFamily="2" charset="2"/>
              <a:buNone/>
            </a:pPr>
            <a:endParaRPr lang="zh-TW" altLang="en-US"/>
          </a:p>
        </p:txBody>
      </p:sp>
    </p:spTree>
    <p:extLst>
      <p:ext uri="{BB962C8B-B14F-4D97-AF65-F5344CB8AC3E}">
        <p14:creationId xmlns:p14="http://schemas.microsoft.com/office/powerpoint/2010/main" val="8363807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2E0DC16-A51A-4D1E-87CC-DB00082BD884}" type="slidenum">
              <a:rPr lang="zh-TW" altLang="en-US"/>
              <a:pPr/>
              <a:t>47</a:t>
            </a:fld>
            <a:endParaRPr lang="en-US" altLang="zh-TW"/>
          </a:p>
        </p:txBody>
      </p:sp>
      <p:sp>
        <p:nvSpPr>
          <p:cNvPr id="207874" name="Rectangle 2"/>
          <p:cNvSpPr>
            <a:spLocks noGrp="1" noChangeArrowheads="1"/>
          </p:cNvSpPr>
          <p:nvPr>
            <p:ph type="title"/>
          </p:nvPr>
        </p:nvSpPr>
        <p:spPr/>
        <p:txBody>
          <a:bodyPr/>
          <a:lstStyle/>
          <a:p>
            <a:r>
              <a:rPr lang="en-US" altLang="zh-TW"/>
              <a:t>Transformation Adaptation</a:t>
            </a:r>
          </a:p>
        </p:txBody>
      </p:sp>
      <p:sp>
        <p:nvSpPr>
          <p:cNvPr id="207875" name="Rectangle 3"/>
          <p:cNvSpPr>
            <a:spLocks noGrp="1" noChangeArrowheads="1"/>
          </p:cNvSpPr>
          <p:nvPr>
            <p:ph type="body" idx="1"/>
          </p:nvPr>
        </p:nvSpPr>
        <p:spPr/>
        <p:txBody>
          <a:bodyPr/>
          <a:lstStyle/>
          <a:p>
            <a:r>
              <a:rPr lang="en-US" altLang="zh-TW"/>
              <a:t>Kinds of Transformational Adaptation</a:t>
            </a:r>
          </a:p>
          <a:p>
            <a:pPr lvl="1"/>
            <a:r>
              <a:rPr lang="en-US" altLang="zh-TW"/>
              <a:t>Substitutional Adaptation</a:t>
            </a:r>
          </a:p>
          <a:p>
            <a:pPr lvl="2"/>
            <a:r>
              <a:rPr lang="en-US" altLang="zh-TW"/>
              <a:t>Modify, insert, delete solution components or parameters</a:t>
            </a:r>
          </a:p>
          <a:p>
            <a:pPr lvl="1"/>
            <a:r>
              <a:rPr lang="en-US" altLang="zh-TW"/>
              <a:t>Structural Adaptation</a:t>
            </a:r>
          </a:p>
          <a:p>
            <a:pPr lvl="2"/>
            <a:r>
              <a:rPr lang="en-US" altLang="zh-TW"/>
              <a:t>Reorganization (re-structuring) of the solution</a:t>
            </a:r>
          </a:p>
          <a:p>
            <a:pPr lvl="2"/>
            <a:r>
              <a:rPr lang="en-US" altLang="zh-TW"/>
              <a:t>Inserting or deleting of objects</a:t>
            </a:r>
          </a:p>
        </p:txBody>
      </p:sp>
    </p:spTree>
    <p:extLst>
      <p:ext uri="{BB962C8B-B14F-4D97-AF65-F5344CB8AC3E}">
        <p14:creationId xmlns:p14="http://schemas.microsoft.com/office/powerpoint/2010/main" val="32137891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6D94E3E1-9EB3-41F2-9F1B-5080C9862A79}" type="slidenum">
              <a:rPr lang="zh-TW" altLang="en-US"/>
              <a:pPr/>
              <a:t>48</a:t>
            </a:fld>
            <a:endParaRPr lang="en-US" altLang="zh-TW"/>
          </a:p>
        </p:txBody>
      </p:sp>
      <p:sp>
        <p:nvSpPr>
          <p:cNvPr id="208898" name="Rectangle 2"/>
          <p:cNvSpPr>
            <a:spLocks noGrp="1" noChangeArrowheads="1"/>
          </p:cNvSpPr>
          <p:nvPr>
            <p:ph type="title"/>
          </p:nvPr>
        </p:nvSpPr>
        <p:spPr/>
        <p:txBody>
          <a:bodyPr/>
          <a:lstStyle/>
          <a:p>
            <a:r>
              <a:rPr lang="en-US" altLang="zh-TW" sz="3200"/>
              <a:t>Adaptation Rules of OO Representations</a:t>
            </a:r>
          </a:p>
        </p:txBody>
      </p:sp>
      <p:sp>
        <p:nvSpPr>
          <p:cNvPr id="208899" name="Rectangle 3"/>
          <p:cNvSpPr>
            <a:spLocks noGrp="1" noChangeArrowheads="1"/>
          </p:cNvSpPr>
          <p:nvPr>
            <p:ph type="body" sz="half" idx="1"/>
          </p:nvPr>
        </p:nvSpPr>
        <p:spPr>
          <a:xfrm>
            <a:off x="457200" y="1600200"/>
            <a:ext cx="4033838" cy="4530725"/>
          </a:xfrm>
        </p:spPr>
        <p:txBody>
          <a:bodyPr/>
          <a:lstStyle/>
          <a:p>
            <a:pPr>
              <a:lnSpc>
                <a:spcPct val="80000"/>
              </a:lnSpc>
            </a:pPr>
            <a:r>
              <a:rPr lang="en-US" altLang="zh-TW" sz="2000"/>
              <a:t>Rules defined for object classes</a:t>
            </a:r>
          </a:p>
          <a:p>
            <a:pPr lvl="1">
              <a:lnSpc>
                <a:spcPct val="80000"/>
              </a:lnSpc>
            </a:pPr>
            <a:r>
              <a:rPr lang="en-US" altLang="zh-TW" sz="1800"/>
              <a:t>Precondition – test of attributes</a:t>
            </a:r>
          </a:p>
          <a:p>
            <a:pPr lvl="1">
              <a:lnSpc>
                <a:spcPct val="80000"/>
              </a:lnSpc>
            </a:pPr>
            <a:r>
              <a:rPr lang="en-US" altLang="zh-TW" sz="1800"/>
              <a:t>Every attribute reference mentions to which case it belongs: query, retrieved, target</a:t>
            </a:r>
          </a:p>
          <a:p>
            <a:pPr lvl="1">
              <a:lnSpc>
                <a:spcPct val="80000"/>
              </a:lnSpc>
            </a:pPr>
            <a:r>
              <a:rPr lang="en-US" altLang="zh-TW" sz="1800"/>
              <a:t>Actions: change, insert, delete attribute values or objects</a:t>
            </a:r>
          </a:p>
          <a:p>
            <a:pPr>
              <a:lnSpc>
                <a:spcPct val="80000"/>
              </a:lnSpc>
            </a:pPr>
            <a:r>
              <a:rPr lang="en-US" altLang="zh-TW" sz="2000"/>
              <a:t>Inheritance of object classes to sub-objects</a:t>
            </a:r>
          </a:p>
          <a:p>
            <a:pPr>
              <a:lnSpc>
                <a:spcPct val="80000"/>
              </a:lnSpc>
            </a:pPr>
            <a:r>
              <a:rPr lang="en-US" altLang="zh-TW" sz="2000"/>
              <a:t>Several rules may be applied together for the adaptation of one case</a:t>
            </a:r>
          </a:p>
          <a:p>
            <a:pPr lvl="1">
              <a:lnSpc>
                <a:spcPct val="80000"/>
              </a:lnSpc>
            </a:pPr>
            <a:endParaRPr lang="zh-TW" altLang="en-US" sz="1800"/>
          </a:p>
        </p:txBody>
      </p:sp>
      <p:graphicFrame>
        <p:nvGraphicFramePr>
          <p:cNvPr id="208900" name="Object 4"/>
          <p:cNvGraphicFramePr>
            <a:graphicFrameLocks noGrp="1" noChangeAspect="1"/>
          </p:cNvGraphicFramePr>
          <p:nvPr>
            <p:ph sz="half" idx="2"/>
          </p:nvPr>
        </p:nvGraphicFramePr>
        <p:xfrm>
          <a:off x="4652963" y="1614488"/>
          <a:ext cx="4033837" cy="4502150"/>
        </p:xfrm>
        <a:graphic>
          <a:graphicData uri="http://schemas.openxmlformats.org/presentationml/2006/ole">
            <mc:AlternateContent xmlns:mc="http://schemas.openxmlformats.org/markup-compatibility/2006">
              <mc:Choice xmlns:v="urn:schemas-microsoft-com:vml" Requires="v">
                <p:oleObj spid="_x0000_s328711" name="CorelPhotoPaint.Image.9" r:id="rId3" imgW="1987302" imgH="2133333" progId="">
                  <p:embed/>
                </p:oleObj>
              </mc:Choice>
              <mc:Fallback>
                <p:oleObj name="CorelPhotoPaint.Image.9" r:id="rId3" imgW="1987302" imgH="2133333"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2963" y="1614488"/>
                        <a:ext cx="4033837" cy="450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880685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3BAB332-272A-48D6-9C30-1B3AE5B40314}" type="slidenum">
              <a:rPr lang="zh-TW" altLang="en-US"/>
              <a:pPr/>
              <a:t>49</a:t>
            </a:fld>
            <a:endParaRPr lang="en-US" altLang="zh-TW"/>
          </a:p>
        </p:txBody>
      </p:sp>
      <p:sp>
        <p:nvSpPr>
          <p:cNvPr id="210946" name="Rectangle 2"/>
          <p:cNvSpPr>
            <a:spLocks noGrp="1" noChangeArrowheads="1"/>
          </p:cNvSpPr>
          <p:nvPr>
            <p:ph type="title"/>
          </p:nvPr>
        </p:nvSpPr>
        <p:spPr/>
        <p:txBody>
          <a:bodyPr/>
          <a:lstStyle/>
          <a:p>
            <a:r>
              <a:rPr lang="en-US" altLang="zh-TW" sz="4000"/>
              <a:t>Example (Substitutional Adaptation)</a:t>
            </a:r>
          </a:p>
        </p:txBody>
      </p:sp>
      <p:sp>
        <p:nvSpPr>
          <p:cNvPr id="210947" name="Rectangle 3"/>
          <p:cNvSpPr>
            <a:spLocks noGrp="1" noChangeArrowheads="1"/>
          </p:cNvSpPr>
          <p:nvPr>
            <p:ph type="body" idx="1"/>
          </p:nvPr>
        </p:nvSpPr>
        <p:spPr/>
        <p:txBody>
          <a:bodyPr/>
          <a:lstStyle/>
          <a:p>
            <a:r>
              <a:rPr lang="en-US" altLang="zh-TW"/>
              <a:t>Car Diagnosis</a:t>
            </a:r>
          </a:p>
          <a:p>
            <a:r>
              <a:rPr lang="en-US" altLang="zh-TW"/>
              <a:t>Adaptation rule:</a:t>
            </a:r>
          </a:p>
          <a:p>
            <a:pPr lvl="1">
              <a:buFontTx/>
              <a:buNone/>
            </a:pPr>
            <a:r>
              <a:rPr lang="en-US" altLang="zh-TW" sz="2000"/>
              <a:t>IF query.problem = light X doesn’t_work AND retrieved.problem = front_light_doesn’t_work</a:t>
            </a:r>
          </a:p>
          <a:p>
            <a:pPr lvl="1">
              <a:buFontTx/>
              <a:buNone/>
            </a:pPr>
            <a:r>
              <a:rPr lang="en-US" altLang="zh-TW" sz="2000"/>
              <a:t>THEN</a:t>
            </a:r>
          </a:p>
          <a:p>
            <a:pPr lvl="1">
              <a:buFontTx/>
              <a:buNone/>
            </a:pPr>
            <a:r>
              <a:rPr lang="en-US" altLang="zh-TW" sz="2000"/>
              <a:t>target.diagosis:=REPLACE (retrieved.diagnosis, front_light, X)</a:t>
            </a:r>
          </a:p>
          <a:p>
            <a:pPr lvl="1">
              <a:buFontTx/>
              <a:buNone/>
            </a:pPr>
            <a:r>
              <a:rPr lang="en-US" altLang="zh-TW" sz="2000"/>
              <a:t>target.repair:=REPLACE (retrieved.repair, front_light, X).</a:t>
            </a:r>
          </a:p>
        </p:txBody>
      </p:sp>
    </p:spTree>
    <p:extLst>
      <p:ext uri="{BB962C8B-B14F-4D97-AF65-F5344CB8AC3E}">
        <p14:creationId xmlns:p14="http://schemas.microsoft.com/office/powerpoint/2010/main" val="3921886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69A0910-898B-410F-9EFE-D4CBF834B4C9}" type="slidenum">
              <a:rPr lang="zh-TW" altLang="en-US"/>
              <a:pPr/>
              <a:t>5</a:t>
            </a:fld>
            <a:endParaRPr lang="en-US" altLang="zh-TW"/>
          </a:p>
        </p:txBody>
      </p:sp>
      <p:sp>
        <p:nvSpPr>
          <p:cNvPr id="7170" name="Rectangle 2"/>
          <p:cNvSpPr>
            <a:spLocks noGrp="1" noChangeArrowheads="1"/>
          </p:cNvSpPr>
          <p:nvPr>
            <p:ph type="title"/>
          </p:nvPr>
        </p:nvSpPr>
        <p:spPr/>
        <p:txBody>
          <a:bodyPr/>
          <a:lstStyle/>
          <a:p>
            <a:r>
              <a:rPr lang="en-US" altLang="zh-TW" i="1">
                <a:latin typeface="Times New Roman" pitchFamily="18" charset="0"/>
              </a:rPr>
              <a:t>What is CBR?</a:t>
            </a:r>
          </a:p>
        </p:txBody>
      </p:sp>
      <p:sp>
        <p:nvSpPr>
          <p:cNvPr id="7171" name="Rectangle 3"/>
          <p:cNvSpPr>
            <a:spLocks noGrp="1" noChangeArrowheads="1"/>
          </p:cNvSpPr>
          <p:nvPr>
            <p:ph type="body" idx="1"/>
          </p:nvPr>
        </p:nvSpPr>
        <p:spPr/>
        <p:txBody>
          <a:bodyPr/>
          <a:lstStyle/>
          <a:p>
            <a:r>
              <a:rPr lang="en-US" altLang="zh-TW">
                <a:latin typeface="Times New Roman" pitchFamily="18" charset="0"/>
              </a:rPr>
              <a:t>A </a:t>
            </a:r>
            <a:r>
              <a:rPr lang="en-US" altLang="zh-TW" i="1" u="sng">
                <a:solidFill>
                  <a:srgbClr val="FFCC00"/>
                </a:solidFill>
                <a:latin typeface="Times New Roman" pitchFamily="18" charset="0"/>
              </a:rPr>
              <a:t>methodology</a:t>
            </a:r>
            <a:r>
              <a:rPr lang="en-US" altLang="zh-TW">
                <a:latin typeface="Times New Roman" pitchFamily="18" charset="0"/>
              </a:rPr>
              <a:t> to model human reasoning and thinking</a:t>
            </a:r>
          </a:p>
          <a:p>
            <a:r>
              <a:rPr lang="en-US" altLang="zh-TW">
                <a:latin typeface="Times New Roman" pitchFamily="18" charset="0"/>
              </a:rPr>
              <a:t>A </a:t>
            </a:r>
            <a:r>
              <a:rPr lang="en-US" altLang="zh-TW" i="1" u="sng">
                <a:solidFill>
                  <a:srgbClr val="FFCC00"/>
                </a:solidFill>
                <a:latin typeface="Times New Roman" pitchFamily="18" charset="0"/>
              </a:rPr>
              <a:t>methodology</a:t>
            </a:r>
            <a:r>
              <a:rPr lang="en-US" altLang="zh-TW">
                <a:latin typeface="Times New Roman" pitchFamily="18" charset="0"/>
              </a:rPr>
              <a:t> for building intelligent computer systems</a:t>
            </a:r>
          </a:p>
          <a:p>
            <a:endParaRPr lang="en-US" altLang="zh-TW">
              <a:latin typeface="Times New Roman" pitchFamily="18" charset="0"/>
            </a:endParaRPr>
          </a:p>
          <a:p>
            <a:endParaRPr lang="zh-TW" altLang="en-US">
              <a:latin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B7244E9-57D7-42DB-A36D-00C4C8587011}" type="slidenum">
              <a:rPr lang="zh-TW" altLang="en-US"/>
              <a:pPr/>
              <a:t>50</a:t>
            </a:fld>
            <a:endParaRPr lang="en-US" altLang="zh-TW"/>
          </a:p>
        </p:txBody>
      </p:sp>
      <p:sp>
        <p:nvSpPr>
          <p:cNvPr id="211970" name="Rectangle 2"/>
          <p:cNvSpPr>
            <a:spLocks noGrp="1" noChangeArrowheads="1"/>
          </p:cNvSpPr>
          <p:nvPr>
            <p:ph type="title"/>
          </p:nvPr>
        </p:nvSpPr>
        <p:spPr/>
        <p:txBody>
          <a:bodyPr/>
          <a:lstStyle/>
          <a:p>
            <a:r>
              <a:rPr lang="en-US" altLang="zh-TW"/>
              <a:t>Adaptation Operators</a:t>
            </a:r>
          </a:p>
        </p:txBody>
      </p:sp>
      <p:graphicFrame>
        <p:nvGraphicFramePr>
          <p:cNvPr id="211971" name="Object 3"/>
          <p:cNvGraphicFramePr>
            <a:graphicFrameLocks noGrp="1" noChangeAspect="1"/>
          </p:cNvGraphicFramePr>
          <p:nvPr>
            <p:ph idx="1"/>
            <p:extLst>
              <p:ext uri="{D42A27DB-BD31-4B8C-83A1-F6EECF244321}">
                <p14:modId xmlns:p14="http://schemas.microsoft.com/office/powerpoint/2010/main" val="3877070592"/>
              </p:ext>
            </p:extLst>
          </p:nvPr>
        </p:nvGraphicFramePr>
        <p:xfrm>
          <a:off x="755576" y="1484784"/>
          <a:ext cx="7704137" cy="4608513"/>
        </p:xfrm>
        <a:graphic>
          <a:graphicData uri="http://schemas.openxmlformats.org/presentationml/2006/ole">
            <mc:AlternateContent xmlns:mc="http://schemas.openxmlformats.org/markup-compatibility/2006">
              <mc:Choice xmlns:v="urn:schemas-microsoft-com:vml" Requires="v">
                <p:oleObj spid="_x0000_s329735" name="CorelPhotoPaint.Image.9" r:id="rId3" imgW="3663492" imgH="2844946" progId="">
                  <p:embed/>
                </p:oleObj>
              </mc:Choice>
              <mc:Fallback>
                <p:oleObj name="CorelPhotoPaint.Image.9" r:id="rId3" imgW="3663492" imgH="284494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484784"/>
                        <a:ext cx="7704137" cy="460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446975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F60A2CB-FB34-4118-8F56-0EF837BB97D2}" type="slidenum">
              <a:rPr lang="zh-TW" altLang="en-US"/>
              <a:pPr/>
              <a:t>51</a:t>
            </a:fld>
            <a:endParaRPr lang="en-US" altLang="zh-TW"/>
          </a:p>
        </p:txBody>
      </p:sp>
      <p:sp>
        <p:nvSpPr>
          <p:cNvPr id="212994" name="Rectangle 2"/>
          <p:cNvSpPr>
            <a:spLocks noGrp="1" noChangeArrowheads="1"/>
          </p:cNvSpPr>
          <p:nvPr>
            <p:ph type="title"/>
          </p:nvPr>
        </p:nvSpPr>
        <p:spPr/>
        <p:txBody>
          <a:bodyPr/>
          <a:lstStyle/>
          <a:p>
            <a:r>
              <a:rPr lang="en-US" altLang="zh-TW" sz="3600" dirty="0"/>
              <a:t>Generative (Derivational Adaptation)</a:t>
            </a:r>
          </a:p>
        </p:txBody>
      </p:sp>
      <p:sp>
        <p:nvSpPr>
          <p:cNvPr id="212995" name="Rectangle 3"/>
          <p:cNvSpPr>
            <a:spLocks noGrp="1" noChangeArrowheads="1"/>
          </p:cNvSpPr>
          <p:nvPr>
            <p:ph type="body" idx="1"/>
          </p:nvPr>
        </p:nvSpPr>
        <p:spPr/>
        <p:txBody>
          <a:bodyPr/>
          <a:lstStyle/>
          <a:p>
            <a:pPr>
              <a:lnSpc>
                <a:spcPct val="90000"/>
              </a:lnSpc>
            </a:pPr>
            <a:r>
              <a:rPr lang="en-US" altLang="zh-TW" sz="2800"/>
              <a:t>Main assumption: for the problem to be solved, there exists a generative problem solver that is able to solve each problem without cases</a:t>
            </a:r>
          </a:p>
          <a:p>
            <a:pPr lvl="1">
              <a:lnSpc>
                <a:spcPct val="90000"/>
              </a:lnSpc>
            </a:pPr>
            <a:r>
              <a:rPr lang="en-US" altLang="zh-TW" sz="2400"/>
              <a:t>Example “planning”: Means-End Analysis is such a generative problem solver (a problem solving techniques in which the current state is compared to the goal state, and the difference between them is divided up into subgoals in order to achieve the goal state by the use of the available operators).</a:t>
            </a:r>
          </a:p>
          <a:p>
            <a:pPr lvl="1">
              <a:lnSpc>
                <a:spcPct val="90000"/>
              </a:lnSpc>
              <a:buFontTx/>
              <a:buNone/>
            </a:pPr>
            <a:endParaRPr lang="zh-TW" altLang="en-US" sz="2400"/>
          </a:p>
        </p:txBody>
      </p:sp>
    </p:spTree>
    <p:extLst>
      <p:ext uri="{BB962C8B-B14F-4D97-AF65-F5344CB8AC3E}">
        <p14:creationId xmlns:p14="http://schemas.microsoft.com/office/powerpoint/2010/main" val="18994202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AC4649F-E55D-4543-841B-96B3CEF063B6}" type="slidenum">
              <a:rPr lang="zh-TW" altLang="en-US"/>
              <a:pPr/>
              <a:t>52</a:t>
            </a:fld>
            <a:endParaRPr lang="en-US" altLang="zh-TW"/>
          </a:p>
        </p:txBody>
      </p:sp>
      <p:sp>
        <p:nvSpPr>
          <p:cNvPr id="214018" name="Rectangle 2"/>
          <p:cNvSpPr>
            <a:spLocks noGrp="1" noChangeArrowheads="1"/>
          </p:cNvSpPr>
          <p:nvPr>
            <p:ph type="title"/>
          </p:nvPr>
        </p:nvSpPr>
        <p:spPr/>
        <p:txBody>
          <a:bodyPr/>
          <a:lstStyle/>
          <a:p>
            <a:r>
              <a:rPr lang="en-US" altLang="zh-TW" sz="3600"/>
              <a:t>Generative (Derivational Adaptation)</a:t>
            </a:r>
          </a:p>
        </p:txBody>
      </p:sp>
      <p:sp>
        <p:nvSpPr>
          <p:cNvPr id="214019" name="Rectangle 3"/>
          <p:cNvSpPr>
            <a:spLocks noGrp="1" noChangeArrowheads="1"/>
          </p:cNvSpPr>
          <p:nvPr>
            <p:ph type="body" idx="1"/>
          </p:nvPr>
        </p:nvSpPr>
        <p:spPr/>
        <p:txBody>
          <a:bodyPr/>
          <a:lstStyle/>
          <a:p>
            <a:r>
              <a:rPr lang="en-US" altLang="zh-TW"/>
              <a:t>Finding solutions faster (remember high complexity in planning problems)</a:t>
            </a:r>
          </a:p>
          <a:p>
            <a:r>
              <a:rPr lang="en-US" altLang="zh-TW"/>
              <a:t>Finding solutions similar to previous solutions</a:t>
            </a:r>
          </a:p>
          <a:p>
            <a:r>
              <a:rPr lang="en-US" altLang="zh-TW"/>
              <a:t>Find solutions that require only little modifications</a:t>
            </a:r>
          </a:p>
        </p:txBody>
      </p:sp>
    </p:spTree>
    <p:extLst>
      <p:ext uri="{BB962C8B-B14F-4D97-AF65-F5344CB8AC3E}">
        <p14:creationId xmlns:p14="http://schemas.microsoft.com/office/powerpoint/2010/main" val="42165678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A761898-A226-46AF-9FB6-8E9979CFC8C5}" type="slidenum">
              <a:rPr lang="zh-TW" altLang="en-US"/>
              <a:pPr/>
              <a:t>53</a:t>
            </a:fld>
            <a:endParaRPr lang="en-US" altLang="zh-TW"/>
          </a:p>
        </p:txBody>
      </p:sp>
      <p:sp>
        <p:nvSpPr>
          <p:cNvPr id="215042" name="Rectangle 2"/>
          <p:cNvSpPr>
            <a:spLocks noGrp="1" noChangeArrowheads="1"/>
          </p:cNvSpPr>
          <p:nvPr>
            <p:ph type="title"/>
          </p:nvPr>
        </p:nvSpPr>
        <p:spPr/>
        <p:txBody>
          <a:bodyPr/>
          <a:lstStyle/>
          <a:p>
            <a:r>
              <a:rPr lang="en-US" altLang="zh-TW"/>
              <a:t>Derivational Analogy</a:t>
            </a:r>
          </a:p>
        </p:txBody>
      </p:sp>
      <p:graphicFrame>
        <p:nvGraphicFramePr>
          <p:cNvPr id="215043" name="Object 3"/>
          <p:cNvGraphicFramePr>
            <a:graphicFrameLocks noGrp="1" noChangeAspect="1"/>
          </p:cNvGraphicFramePr>
          <p:nvPr>
            <p:ph idx="1"/>
            <p:extLst>
              <p:ext uri="{D42A27DB-BD31-4B8C-83A1-F6EECF244321}">
                <p14:modId xmlns:p14="http://schemas.microsoft.com/office/powerpoint/2010/main" val="2639094926"/>
              </p:ext>
            </p:extLst>
          </p:nvPr>
        </p:nvGraphicFramePr>
        <p:xfrm>
          <a:off x="827584" y="1844824"/>
          <a:ext cx="7416800" cy="4105275"/>
        </p:xfrm>
        <a:graphic>
          <a:graphicData uri="http://schemas.openxmlformats.org/presentationml/2006/ole">
            <mc:AlternateContent xmlns:mc="http://schemas.openxmlformats.org/markup-compatibility/2006">
              <mc:Choice xmlns:v="urn:schemas-microsoft-com:vml" Requires="v">
                <p:oleObj spid="_x0000_s330759" name="CorelPhotoPaint.Image.9" r:id="rId3" imgW="3410125" imgH="1936508" progId="">
                  <p:embed/>
                </p:oleObj>
              </mc:Choice>
              <mc:Fallback>
                <p:oleObj name="CorelPhotoPaint.Image.9" r:id="rId3" imgW="3410125" imgH="1936508"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844824"/>
                        <a:ext cx="7416800"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777416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4BCA507-CA2C-4021-AFFC-5C918EAB15B6}" type="slidenum">
              <a:rPr lang="zh-TW" altLang="en-US"/>
              <a:pPr/>
              <a:t>54</a:t>
            </a:fld>
            <a:endParaRPr lang="en-US" altLang="zh-TW"/>
          </a:p>
        </p:txBody>
      </p:sp>
      <p:sp>
        <p:nvSpPr>
          <p:cNvPr id="216066" name="Rectangle 2"/>
          <p:cNvSpPr>
            <a:spLocks noGrp="1" noChangeArrowheads="1"/>
          </p:cNvSpPr>
          <p:nvPr>
            <p:ph type="title"/>
          </p:nvPr>
        </p:nvSpPr>
        <p:spPr/>
        <p:txBody>
          <a:bodyPr/>
          <a:lstStyle/>
          <a:p>
            <a:r>
              <a:rPr lang="en-US" altLang="zh-TW" dirty="0"/>
              <a:t>Derivational Analogy</a:t>
            </a:r>
          </a:p>
        </p:txBody>
      </p:sp>
      <p:sp>
        <p:nvSpPr>
          <p:cNvPr id="216067" name="Rectangle 3"/>
          <p:cNvSpPr>
            <a:spLocks noGrp="1" noChangeArrowheads="1"/>
          </p:cNvSpPr>
          <p:nvPr>
            <p:ph type="body" idx="1"/>
          </p:nvPr>
        </p:nvSpPr>
        <p:spPr/>
        <p:txBody>
          <a:bodyPr/>
          <a:lstStyle/>
          <a:p>
            <a:r>
              <a:rPr lang="en-US" altLang="zh-TW" dirty="0"/>
              <a:t>Case = problem + solution + inference (solution trace)</a:t>
            </a:r>
          </a:p>
          <a:p>
            <a:r>
              <a:rPr lang="en-US" altLang="zh-TW" dirty="0"/>
              <a:t>Transfer (replay) solution trace</a:t>
            </a:r>
          </a:p>
        </p:txBody>
      </p:sp>
    </p:spTree>
    <p:extLst>
      <p:ext uri="{BB962C8B-B14F-4D97-AF65-F5344CB8AC3E}">
        <p14:creationId xmlns:p14="http://schemas.microsoft.com/office/powerpoint/2010/main" val="32292112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2119C7-E6C9-4F10-BF5D-C618C71C96A9}" type="slidenum">
              <a:rPr lang="zh-TW" altLang="en-US"/>
              <a:pPr/>
              <a:t>55</a:t>
            </a:fld>
            <a:endParaRPr lang="en-US" altLang="zh-TW"/>
          </a:p>
        </p:txBody>
      </p:sp>
      <p:sp>
        <p:nvSpPr>
          <p:cNvPr id="217090" name="Rectangle 2"/>
          <p:cNvSpPr>
            <a:spLocks noGrp="1" noChangeArrowheads="1"/>
          </p:cNvSpPr>
          <p:nvPr>
            <p:ph type="title"/>
          </p:nvPr>
        </p:nvSpPr>
        <p:spPr/>
        <p:txBody>
          <a:bodyPr/>
          <a:lstStyle/>
          <a:p>
            <a:r>
              <a:rPr lang="en-US" altLang="zh-TW" sz="3200"/>
              <a:t>Cases and Generative Problem Solving	</a:t>
            </a:r>
          </a:p>
        </p:txBody>
      </p:sp>
      <p:sp>
        <p:nvSpPr>
          <p:cNvPr id="217091" name="Rectangle 3"/>
          <p:cNvSpPr>
            <a:spLocks noGrp="1" noChangeArrowheads="1"/>
          </p:cNvSpPr>
          <p:nvPr>
            <p:ph type="body" idx="1"/>
          </p:nvPr>
        </p:nvSpPr>
        <p:spPr/>
        <p:txBody>
          <a:bodyPr/>
          <a:lstStyle/>
          <a:p>
            <a:pPr>
              <a:lnSpc>
                <a:spcPct val="90000"/>
              </a:lnSpc>
            </a:pPr>
            <a:r>
              <a:rPr lang="en-US" altLang="zh-TW" sz="2400"/>
              <a:t>Transfer parts of the solution trace that are applicable</a:t>
            </a:r>
          </a:p>
          <a:p>
            <a:pPr>
              <a:lnSpc>
                <a:spcPct val="90000"/>
              </a:lnSpc>
            </a:pPr>
            <a:r>
              <a:rPr lang="en-US" altLang="zh-TW" sz="2400"/>
              <a:t>Combine solution traces from different cases</a:t>
            </a:r>
          </a:p>
          <a:p>
            <a:pPr>
              <a:lnSpc>
                <a:spcPct val="90000"/>
              </a:lnSpc>
            </a:pPr>
            <a:r>
              <a:rPr lang="en-US" altLang="zh-TW" sz="2400"/>
              <a:t>Solve remaining solution gaps by the generative problem solver</a:t>
            </a:r>
          </a:p>
          <a:p>
            <a:pPr>
              <a:lnSpc>
                <a:spcPct val="90000"/>
              </a:lnSpc>
            </a:pPr>
            <a:r>
              <a:rPr lang="en-US" altLang="zh-TW" sz="2400"/>
              <a:t>Hence, the case-base and the generative problem solver work tightly together</a:t>
            </a:r>
          </a:p>
          <a:p>
            <a:pPr lvl="1">
              <a:lnSpc>
                <a:spcPct val="90000"/>
              </a:lnSpc>
            </a:pPr>
            <a:r>
              <a:rPr lang="en-US" altLang="zh-TW" sz="2000"/>
              <a:t>One shot Replay: FIRST apply all solution steps from the case(s) and then start the generative problem solver.</a:t>
            </a:r>
          </a:p>
          <a:p>
            <a:pPr lvl="1">
              <a:lnSpc>
                <a:spcPct val="90000"/>
              </a:lnSpc>
            </a:pPr>
            <a:r>
              <a:rPr lang="en-US" altLang="zh-TW" sz="2000"/>
              <a:t>Interleaved Replay: cases and generative problem solver alternate during problem solving</a:t>
            </a:r>
          </a:p>
        </p:txBody>
      </p:sp>
    </p:spTree>
    <p:extLst>
      <p:ext uri="{BB962C8B-B14F-4D97-AF65-F5344CB8AC3E}">
        <p14:creationId xmlns:p14="http://schemas.microsoft.com/office/powerpoint/2010/main" val="17394991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C860B470-6285-4B0D-B20C-9DEF0E930649}" type="slidenum">
              <a:rPr lang="zh-TW" altLang="en-US"/>
              <a:pPr/>
              <a:t>56</a:t>
            </a:fld>
            <a:endParaRPr lang="en-US" altLang="zh-TW"/>
          </a:p>
        </p:txBody>
      </p:sp>
      <p:sp>
        <p:nvSpPr>
          <p:cNvPr id="218114" name="Rectangle 2"/>
          <p:cNvSpPr>
            <a:spLocks noGrp="1" noChangeArrowheads="1"/>
          </p:cNvSpPr>
          <p:nvPr>
            <p:ph type="body" sz="half" idx="1"/>
          </p:nvPr>
        </p:nvSpPr>
        <p:spPr>
          <a:xfrm>
            <a:off x="467544" y="692696"/>
            <a:ext cx="2020887" cy="5367338"/>
          </a:xfrm>
        </p:spPr>
        <p:txBody>
          <a:bodyPr/>
          <a:lstStyle/>
          <a:p>
            <a:pPr>
              <a:buFont typeface="Wingdings" pitchFamily="2" charset="2"/>
              <a:buNone/>
            </a:pPr>
            <a:r>
              <a:rPr lang="en-US" altLang="zh-TW" sz="2400" dirty="0"/>
              <a:t>Derivational</a:t>
            </a:r>
          </a:p>
          <a:p>
            <a:pPr>
              <a:buFont typeface="Wingdings" pitchFamily="2" charset="2"/>
              <a:buNone/>
            </a:pPr>
            <a:r>
              <a:rPr lang="en-US" altLang="zh-TW" sz="2400" dirty="0"/>
              <a:t>Analogy</a:t>
            </a:r>
          </a:p>
        </p:txBody>
      </p:sp>
      <p:graphicFrame>
        <p:nvGraphicFramePr>
          <p:cNvPr id="218115" name="Object 3"/>
          <p:cNvGraphicFramePr>
            <a:graphicFrameLocks noGrp="1" noChangeAspect="1"/>
          </p:cNvGraphicFramePr>
          <p:nvPr>
            <p:ph sz="half" idx="2"/>
            <p:extLst>
              <p:ext uri="{D42A27DB-BD31-4B8C-83A1-F6EECF244321}">
                <p14:modId xmlns:p14="http://schemas.microsoft.com/office/powerpoint/2010/main" val="511226998"/>
              </p:ext>
            </p:extLst>
          </p:nvPr>
        </p:nvGraphicFramePr>
        <p:xfrm>
          <a:off x="2771800" y="404664"/>
          <a:ext cx="5602287" cy="5943600"/>
        </p:xfrm>
        <a:graphic>
          <a:graphicData uri="http://schemas.openxmlformats.org/presentationml/2006/ole">
            <mc:AlternateContent xmlns:mc="http://schemas.openxmlformats.org/markup-compatibility/2006">
              <mc:Choice xmlns:v="urn:schemas-microsoft-com:vml" Requires="v">
                <p:oleObj spid="_x0000_s331783" name="CorelPhotoPaint.Image.9" r:id="rId3" imgW="2939683" imgH="3181513" progId="">
                  <p:embed/>
                </p:oleObj>
              </mc:Choice>
              <mc:Fallback>
                <p:oleObj name="CorelPhotoPaint.Image.9" r:id="rId3" imgW="2939683" imgH="3181513"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404664"/>
                        <a:ext cx="5602287" cy="594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996255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E85AD12-E16F-43CA-9FD3-604D9ED05A0D}" type="slidenum">
              <a:rPr lang="zh-TW" altLang="en-US"/>
              <a:pPr/>
              <a:t>57</a:t>
            </a:fld>
            <a:endParaRPr lang="en-US" altLang="zh-TW"/>
          </a:p>
        </p:txBody>
      </p:sp>
      <p:sp>
        <p:nvSpPr>
          <p:cNvPr id="219138" name="Rectangle 2"/>
          <p:cNvSpPr>
            <a:spLocks noGrp="1" noChangeArrowheads="1"/>
          </p:cNvSpPr>
          <p:nvPr>
            <p:ph type="title"/>
          </p:nvPr>
        </p:nvSpPr>
        <p:spPr/>
        <p:txBody>
          <a:bodyPr/>
          <a:lstStyle/>
          <a:p>
            <a:r>
              <a:rPr lang="en-US" altLang="zh-TW" sz="3200"/>
              <a:t>Transformation vs Generative Adaptation</a:t>
            </a:r>
          </a:p>
        </p:txBody>
      </p:sp>
      <p:sp>
        <p:nvSpPr>
          <p:cNvPr id="219139" name="Rectangle 3"/>
          <p:cNvSpPr>
            <a:spLocks noGrp="1" noChangeArrowheads="1"/>
          </p:cNvSpPr>
          <p:nvPr>
            <p:ph type="body" sz="half" idx="1"/>
          </p:nvPr>
        </p:nvSpPr>
        <p:spPr>
          <a:xfrm>
            <a:off x="457200" y="1600200"/>
            <a:ext cx="4033838" cy="4530725"/>
          </a:xfrm>
        </p:spPr>
        <p:txBody>
          <a:bodyPr/>
          <a:lstStyle/>
          <a:p>
            <a:pPr>
              <a:lnSpc>
                <a:spcPct val="90000"/>
              </a:lnSpc>
            </a:pPr>
            <a:r>
              <a:rPr lang="en-US" altLang="zh-TW" sz="2400"/>
              <a:t>Generative</a:t>
            </a:r>
          </a:p>
          <a:p>
            <a:pPr lvl="1">
              <a:lnSpc>
                <a:spcPct val="90000"/>
              </a:lnSpc>
            </a:pPr>
            <a:r>
              <a:rPr lang="en-US" altLang="zh-TW" sz="2000"/>
              <a:t>Generative problem solver required, including domain knowledge for problem solving</a:t>
            </a:r>
          </a:p>
          <a:p>
            <a:pPr lvl="1">
              <a:lnSpc>
                <a:spcPct val="90000"/>
              </a:lnSpc>
            </a:pPr>
            <a:r>
              <a:rPr lang="en-US" altLang="zh-TW" sz="2000"/>
              <a:t>Cases must contain the solution trace</a:t>
            </a:r>
          </a:p>
          <a:p>
            <a:pPr lvl="1">
              <a:lnSpc>
                <a:spcPct val="90000"/>
              </a:lnSpc>
            </a:pPr>
            <a:r>
              <a:rPr lang="en-US" altLang="zh-TW" sz="2000"/>
              <a:t>If problem solver creates only correct solutions, the result of the adaptation is correct</a:t>
            </a:r>
          </a:p>
          <a:p>
            <a:pPr lvl="1">
              <a:lnSpc>
                <a:spcPct val="90000"/>
              </a:lnSpc>
            </a:pPr>
            <a:r>
              <a:rPr lang="en-US" altLang="zh-TW" sz="2000"/>
              <a:t>Cases are primarily used for improved speed</a:t>
            </a:r>
          </a:p>
        </p:txBody>
      </p:sp>
      <p:sp>
        <p:nvSpPr>
          <p:cNvPr id="219140" name="Rectangle 4"/>
          <p:cNvSpPr>
            <a:spLocks noGrp="1" noChangeArrowheads="1"/>
          </p:cNvSpPr>
          <p:nvPr>
            <p:ph type="body" sz="half" idx="2"/>
          </p:nvPr>
        </p:nvSpPr>
        <p:spPr>
          <a:xfrm>
            <a:off x="4652963" y="1600200"/>
            <a:ext cx="4033837" cy="4530725"/>
          </a:xfrm>
        </p:spPr>
        <p:txBody>
          <a:bodyPr/>
          <a:lstStyle/>
          <a:p>
            <a:pPr>
              <a:lnSpc>
                <a:spcPct val="90000"/>
              </a:lnSpc>
            </a:pPr>
            <a:r>
              <a:rPr lang="en-US" altLang="zh-TW" sz="2400"/>
              <a:t>Transformation based</a:t>
            </a:r>
          </a:p>
          <a:p>
            <a:pPr lvl="1">
              <a:lnSpc>
                <a:spcPct val="90000"/>
              </a:lnSpc>
            </a:pPr>
            <a:r>
              <a:rPr lang="en-US" altLang="zh-TW" sz="2000"/>
              <a:t>No generative problem solver required</a:t>
            </a:r>
          </a:p>
          <a:p>
            <a:pPr lvl="1">
              <a:lnSpc>
                <a:spcPct val="90000"/>
              </a:lnSpc>
            </a:pPr>
            <a:r>
              <a:rPr lang="en-US" altLang="zh-TW" sz="2000"/>
              <a:t>Knowledge about adaptation is necessary</a:t>
            </a:r>
          </a:p>
          <a:p>
            <a:pPr lvl="1">
              <a:lnSpc>
                <a:spcPct val="90000"/>
              </a:lnSpc>
            </a:pPr>
            <a:r>
              <a:rPr lang="en-US" altLang="zh-TW" sz="2000"/>
              <a:t>Solution trace NOT required in the case</a:t>
            </a:r>
          </a:p>
          <a:p>
            <a:pPr lvl="1">
              <a:lnSpc>
                <a:spcPct val="90000"/>
              </a:lnSpc>
            </a:pPr>
            <a:r>
              <a:rPr lang="en-US" altLang="zh-TW" sz="2000"/>
              <a:t>Solution correctness usually can not be guaranteed</a:t>
            </a:r>
          </a:p>
          <a:p>
            <a:pPr lvl="1">
              <a:lnSpc>
                <a:spcPct val="90000"/>
              </a:lnSpc>
            </a:pPr>
            <a:r>
              <a:rPr lang="en-US" altLang="zh-TW" sz="2000"/>
              <a:t>Cases and adaptation knowledge represent knowledge of the domain</a:t>
            </a:r>
          </a:p>
        </p:txBody>
      </p:sp>
    </p:spTree>
    <p:extLst>
      <p:ext uri="{BB962C8B-B14F-4D97-AF65-F5344CB8AC3E}">
        <p14:creationId xmlns:p14="http://schemas.microsoft.com/office/powerpoint/2010/main" val="27997589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CC336BF-20CD-4FE3-BB5C-DCE29906B3B0}" type="slidenum">
              <a:rPr lang="zh-TW" altLang="en-US"/>
              <a:pPr/>
              <a:t>58</a:t>
            </a:fld>
            <a:endParaRPr lang="en-US" altLang="zh-TW"/>
          </a:p>
        </p:txBody>
      </p:sp>
      <p:sp>
        <p:nvSpPr>
          <p:cNvPr id="220162" name="Rectangle 2"/>
          <p:cNvSpPr>
            <a:spLocks noGrp="1" noChangeArrowheads="1"/>
          </p:cNvSpPr>
          <p:nvPr>
            <p:ph type="title"/>
          </p:nvPr>
        </p:nvSpPr>
        <p:spPr/>
        <p:txBody>
          <a:bodyPr/>
          <a:lstStyle/>
          <a:p>
            <a:r>
              <a:rPr lang="en-US" altLang="zh-TW" sz="4000"/>
              <a:t>Adaptation with Generalized Cases</a:t>
            </a:r>
          </a:p>
        </p:txBody>
      </p:sp>
      <p:sp>
        <p:nvSpPr>
          <p:cNvPr id="220163" name="Rectangle 3"/>
          <p:cNvSpPr>
            <a:spLocks noGrp="1" noChangeArrowheads="1"/>
          </p:cNvSpPr>
          <p:nvPr>
            <p:ph type="body" idx="1"/>
          </p:nvPr>
        </p:nvSpPr>
        <p:spPr/>
        <p:txBody>
          <a:bodyPr/>
          <a:lstStyle/>
          <a:p>
            <a:pPr>
              <a:lnSpc>
                <a:spcPct val="90000"/>
              </a:lnSpc>
            </a:pPr>
            <a:r>
              <a:rPr lang="en-US" altLang="zh-TW"/>
              <a:t>In transformational and generative adaptation, the adaptation knowledge is global and independent from the individual cases</a:t>
            </a:r>
          </a:p>
          <a:p>
            <a:pPr>
              <a:lnSpc>
                <a:spcPct val="90000"/>
              </a:lnSpc>
            </a:pPr>
            <a:r>
              <a:rPr lang="en-US" altLang="zh-TW"/>
              <a:t>Generalized cases: different approach</a:t>
            </a:r>
          </a:p>
          <a:p>
            <a:pPr lvl="1">
              <a:lnSpc>
                <a:spcPct val="90000"/>
              </a:lnSpc>
            </a:pPr>
            <a:r>
              <a:rPr lang="en-US" altLang="zh-TW"/>
              <a:t>Encode adaptation knowledge within the individual case</a:t>
            </a:r>
          </a:p>
          <a:p>
            <a:pPr lvl="1">
              <a:lnSpc>
                <a:spcPct val="90000"/>
              </a:lnSpc>
            </a:pPr>
            <a:r>
              <a:rPr lang="en-US" altLang="zh-TW"/>
              <a:t>Every case contains the knowledge to what extend it can be adapted</a:t>
            </a:r>
          </a:p>
          <a:p>
            <a:pPr lvl="1">
              <a:lnSpc>
                <a:spcPct val="90000"/>
              </a:lnSpc>
              <a:buFontTx/>
              <a:buNone/>
            </a:pPr>
            <a:endParaRPr lang="en-US" altLang="zh-TW"/>
          </a:p>
        </p:txBody>
      </p:sp>
    </p:spTree>
    <p:extLst>
      <p:ext uri="{BB962C8B-B14F-4D97-AF65-F5344CB8AC3E}">
        <p14:creationId xmlns:p14="http://schemas.microsoft.com/office/powerpoint/2010/main" val="16910849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1598FB0-0CF5-491E-8970-FB2523C65145}" type="slidenum">
              <a:rPr lang="zh-TW" altLang="en-US"/>
              <a:pPr/>
              <a:t>59</a:t>
            </a:fld>
            <a:endParaRPr lang="en-US" altLang="zh-TW"/>
          </a:p>
        </p:txBody>
      </p:sp>
      <p:sp>
        <p:nvSpPr>
          <p:cNvPr id="221186" name="Rectangle 2"/>
          <p:cNvSpPr>
            <a:spLocks noGrp="1" noChangeArrowheads="1"/>
          </p:cNvSpPr>
          <p:nvPr>
            <p:ph type="title"/>
          </p:nvPr>
        </p:nvSpPr>
        <p:spPr/>
        <p:txBody>
          <a:bodyPr/>
          <a:lstStyle/>
          <a:p>
            <a:r>
              <a:rPr lang="en-US" altLang="zh-TW" sz="4000"/>
              <a:t>Adaptation with Generalized Cases</a:t>
            </a:r>
          </a:p>
        </p:txBody>
      </p:sp>
      <p:sp>
        <p:nvSpPr>
          <p:cNvPr id="221187" name="Rectangle 3"/>
          <p:cNvSpPr>
            <a:spLocks noGrp="1" noChangeArrowheads="1"/>
          </p:cNvSpPr>
          <p:nvPr>
            <p:ph type="body" idx="1"/>
          </p:nvPr>
        </p:nvSpPr>
        <p:spPr/>
        <p:txBody>
          <a:bodyPr/>
          <a:lstStyle/>
          <a:p>
            <a:r>
              <a:rPr lang="en-US" altLang="zh-TW"/>
              <a:t>Definition generalized case: A generalized case is a triple (P,S,C)</a:t>
            </a:r>
          </a:p>
          <a:p>
            <a:pPr lvl="1"/>
            <a:r>
              <a:rPr lang="en-US" altLang="zh-TW"/>
              <a:t>P: set of problems</a:t>
            </a:r>
          </a:p>
          <a:p>
            <a:pPr lvl="1"/>
            <a:r>
              <a:rPr lang="en-US" altLang="zh-TW"/>
              <a:t>S: set of solutions</a:t>
            </a:r>
          </a:p>
          <a:p>
            <a:pPr lvl="1"/>
            <a:r>
              <a:rPr lang="en-US" altLang="zh-TW"/>
              <a:t>C: constraints (relations) between the problems of P and solutions of S</a:t>
            </a:r>
          </a:p>
        </p:txBody>
      </p:sp>
    </p:spTree>
    <p:extLst>
      <p:ext uri="{BB962C8B-B14F-4D97-AF65-F5344CB8AC3E}">
        <p14:creationId xmlns:p14="http://schemas.microsoft.com/office/powerpoint/2010/main" val="3584070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56503E-3CC4-4536-A01D-855DAA696D82}" type="slidenum">
              <a:rPr lang="zh-TW" altLang="en-US"/>
              <a:pPr/>
              <a:t>6</a:t>
            </a:fld>
            <a:endParaRPr lang="en-US" altLang="zh-TW"/>
          </a:p>
        </p:txBody>
      </p:sp>
      <p:sp>
        <p:nvSpPr>
          <p:cNvPr id="8194" name="Rectangle 2"/>
          <p:cNvSpPr>
            <a:spLocks noGrp="1" noChangeArrowheads="1"/>
          </p:cNvSpPr>
          <p:nvPr>
            <p:ph type="title"/>
          </p:nvPr>
        </p:nvSpPr>
        <p:spPr/>
        <p:txBody>
          <a:bodyPr/>
          <a:lstStyle/>
          <a:p>
            <a:r>
              <a:rPr lang="en-US" altLang="zh-TW" i="1">
                <a:latin typeface="Times New Roman" pitchFamily="18" charset="0"/>
              </a:rPr>
              <a:t>What is CBR methodology?</a:t>
            </a:r>
          </a:p>
        </p:txBody>
      </p:sp>
      <p:sp>
        <p:nvSpPr>
          <p:cNvPr id="8195" name="Rectangle 3"/>
          <p:cNvSpPr>
            <a:spLocks noGrp="1" noChangeArrowheads="1"/>
          </p:cNvSpPr>
          <p:nvPr>
            <p:ph type="body" idx="1"/>
          </p:nvPr>
        </p:nvSpPr>
        <p:spPr/>
        <p:txBody>
          <a:bodyPr/>
          <a:lstStyle/>
          <a:p>
            <a:pPr>
              <a:lnSpc>
                <a:spcPct val="90000"/>
              </a:lnSpc>
            </a:pPr>
            <a:r>
              <a:rPr lang="en-US" altLang="zh-TW" i="1" u="sng">
                <a:solidFill>
                  <a:srgbClr val="FFCC00"/>
                </a:solidFill>
                <a:latin typeface="Times New Roman" pitchFamily="18" charset="0"/>
              </a:rPr>
              <a:t>Store</a:t>
            </a:r>
            <a:r>
              <a:rPr lang="en-US" altLang="zh-TW">
                <a:latin typeface="Times New Roman" pitchFamily="18" charset="0"/>
              </a:rPr>
              <a:t> previous experience (cases) in memory</a:t>
            </a:r>
          </a:p>
          <a:p>
            <a:pPr>
              <a:lnSpc>
                <a:spcPct val="90000"/>
              </a:lnSpc>
            </a:pPr>
            <a:r>
              <a:rPr lang="en-US" altLang="zh-TW">
                <a:latin typeface="Times New Roman" pitchFamily="18" charset="0"/>
              </a:rPr>
              <a:t>To solve new problems:</a:t>
            </a:r>
          </a:p>
          <a:p>
            <a:pPr lvl="1">
              <a:lnSpc>
                <a:spcPct val="90000"/>
              </a:lnSpc>
            </a:pPr>
            <a:r>
              <a:rPr lang="en-US" altLang="zh-TW" i="1" u="sng">
                <a:solidFill>
                  <a:srgbClr val="FFCC00"/>
                </a:solidFill>
                <a:latin typeface="Times New Roman" pitchFamily="18" charset="0"/>
              </a:rPr>
              <a:t>retrieve similar</a:t>
            </a:r>
            <a:r>
              <a:rPr lang="en-US" altLang="zh-TW">
                <a:latin typeface="Times New Roman" pitchFamily="18" charset="0"/>
              </a:rPr>
              <a:t> experience about similar situations from the memory</a:t>
            </a:r>
          </a:p>
          <a:p>
            <a:pPr lvl="1">
              <a:lnSpc>
                <a:spcPct val="90000"/>
              </a:lnSpc>
            </a:pPr>
            <a:r>
              <a:rPr lang="en-US" altLang="zh-TW" i="1" u="sng">
                <a:solidFill>
                  <a:srgbClr val="FFCC00"/>
                </a:solidFill>
                <a:latin typeface="Times New Roman" pitchFamily="18" charset="0"/>
              </a:rPr>
              <a:t>reuse the experience</a:t>
            </a:r>
            <a:r>
              <a:rPr lang="en-US" altLang="zh-TW">
                <a:latin typeface="Times New Roman" pitchFamily="18" charset="0"/>
              </a:rPr>
              <a:t> in the context of the new situation: complete or partial reuse, or adapt according to differences</a:t>
            </a:r>
          </a:p>
          <a:p>
            <a:pPr lvl="1">
              <a:lnSpc>
                <a:spcPct val="90000"/>
              </a:lnSpc>
            </a:pPr>
            <a:r>
              <a:rPr lang="en-US" altLang="zh-TW" i="1" u="sng">
                <a:solidFill>
                  <a:srgbClr val="FFCC00"/>
                </a:solidFill>
                <a:latin typeface="Times New Roman" pitchFamily="18" charset="0"/>
              </a:rPr>
              <a:t>store new experience</a:t>
            </a:r>
            <a:r>
              <a:rPr lang="en-US" altLang="zh-TW">
                <a:latin typeface="Times New Roman" pitchFamily="18" charset="0"/>
              </a:rPr>
              <a:t> in memory (learning)</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C881E5D-7EEF-470C-B36F-BF3618DD843E}" type="slidenum">
              <a:rPr lang="zh-TW" altLang="en-US"/>
              <a:pPr/>
              <a:t>60</a:t>
            </a:fld>
            <a:endParaRPr lang="en-US" altLang="zh-TW"/>
          </a:p>
        </p:txBody>
      </p:sp>
      <p:sp>
        <p:nvSpPr>
          <p:cNvPr id="222210" name="Rectangle 2"/>
          <p:cNvSpPr>
            <a:spLocks noGrp="1" noChangeArrowheads="1"/>
          </p:cNvSpPr>
          <p:nvPr>
            <p:ph type="title"/>
          </p:nvPr>
        </p:nvSpPr>
        <p:spPr/>
        <p:txBody>
          <a:bodyPr/>
          <a:lstStyle/>
          <a:p>
            <a:r>
              <a:rPr lang="en-US" altLang="zh-TW"/>
              <a:t>Applying Generalized Cases</a:t>
            </a:r>
          </a:p>
        </p:txBody>
      </p:sp>
      <p:graphicFrame>
        <p:nvGraphicFramePr>
          <p:cNvPr id="222211" name="Object 3"/>
          <p:cNvGraphicFramePr>
            <a:graphicFrameLocks noGrp="1" noChangeAspect="1"/>
          </p:cNvGraphicFramePr>
          <p:nvPr>
            <p:ph idx="1"/>
            <p:extLst>
              <p:ext uri="{D42A27DB-BD31-4B8C-83A1-F6EECF244321}">
                <p14:modId xmlns:p14="http://schemas.microsoft.com/office/powerpoint/2010/main" val="3238560173"/>
              </p:ext>
            </p:extLst>
          </p:nvPr>
        </p:nvGraphicFramePr>
        <p:xfrm>
          <a:off x="827584" y="1700808"/>
          <a:ext cx="7319962" cy="4122738"/>
        </p:xfrm>
        <a:graphic>
          <a:graphicData uri="http://schemas.openxmlformats.org/presentationml/2006/ole">
            <mc:AlternateContent xmlns:mc="http://schemas.openxmlformats.org/markup-compatibility/2006">
              <mc:Choice xmlns:v="urn:schemas-microsoft-com:vml" Requires="v">
                <p:oleObj spid="_x0000_s332807" name="CorelPhotoPaint.Image.9" r:id="rId3" imgW="3892063" imgH="1726984" progId="">
                  <p:embed/>
                </p:oleObj>
              </mc:Choice>
              <mc:Fallback>
                <p:oleObj name="CorelPhotoPaint.Image.9" r:id="rId3" imgW="3892063" imgH="172698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700808"/>
                        <a:ext cx="7319962" cy="412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959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95FA322-6800-46E3-BF49-2BBEE1D32C5A}" type="slidenum">
              <a:rPr lang="zh-TW" altLang="en-US"/>
              <a:pPr/>
              <a:t>61</a:t>
            </a:fld>
            <a:endParaRPr lang="en-US" altLang="zh-TW"/>
          </a:p>
        </p:txBody>
      </p:sp>
      <p:sp>
        <p:nvSpPr>
          <p:cNvPr id="223234" name="Rectangle 2"/>
          <p:cNvSpPr>
            <a:spLocks noGrp="1" noChangeArrowheads="1"/>
          </p:cNvSpPr>
          <p:nvPr>
            <p:ph type="title"/>
          </p:nvPr>
        </p:nvSpPr>
        <p:spPr/>
        <p:txBody>
          <a:bodyPr/>
          <a:lstStyle/>
          <a:p>
            <a:r>
              <a:rPr lang="en-US" altLang="zh-TW"/>
              <a:t>Applying Generalized Cases</a:t>
            </a:r>
          </a:p>
        </p:txBody>
      </p:sp>
      <p:sp>
        <p:nvSpPr>
          <p:cNvPr id="223235" name="Rectangle 3"/>
          <p:cNvSpPr>
            <a:spLocks noGrp="1" noChangeArrowheads="1"/>
          </p:cNvSpPr>
          <p:nvPr>
            <p:ph type="body" idx="1"/>
          </p:nvPr>
        </p:nvSpPr>
        <p:spPr/>
        <p:txBody>
          <a:bodyPr/>
          <a:lstStyle/>
          <a:p>
            <a:r>
              <a:rPr lang="en-US" altLang="zh-TW"/>
              <a:t>A traditional case describes ONE problem and ONE solution to this problem</a:t>
            </a:r>
          </a:p>
          <a:p>
            <a:r>
              <a:rPr lang="en-US" altLang="zh-TW"/>
              <a:t>A generalized case describes SEVERAL problems and SEVERAL solutions and how they related to each other</a:t>
            </a:r>
          </a:p>
        </p:txBody>
      </p:sp>
    </p:spTree>
    <p:extLst>
      <p:ext uri="{BB962C8B-B14F-4D97-AF65-F5344CB8AC3E}">
        <p14:creationId xmlns:p14="http://schemas.microsoft.com/office/powerpoint/2010/main" val="17251596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F8998B4-D0C0-4AA7-A886-084C2044FCD8}" type="slidenum">
              <a:rPr lang="zh-TW" altLang="en-US"/>
              <a:pPr/>
              <a:t>62</a:t>
            </a:fld>
            <a:endParaRPr lang="en-US" altLang="zh-TW"/>
          </a:p>
        </p:txBody>
      </p:sp>
      <p:sp>
        <p:nvSpPr>
          <p:cNvPr id="224258" name="Rectangle 2"/>
          <p:cNvSpPr>
            <a:spLocks noGrp="1" noChangeArrowheads="1"/>
          </p:cNvSpPr>
          <p:nvPr>
            <p:ph type="title"/>
          </p:nvPr>
        </p:nvSpPr>
        <p:spPr/>
        <p:txBody>
          <a:bodyPr/>
          <a:lstStyle/>
          <a:p>
            <a:r>
              <a:rPr lang="en-US" altLang="zh-TW"/>
              <a:t>Example: Car Diagnosis</a:t>
            </a:r>
          </a:p>
        </p:txBody>
      </p:sp>
      <p:graphicFrame>
        <p:nvGraphicFramePr>
          <p:cNvPr id="224259" name="Object 3"/>
          <p:cNvGraphicFramePr>
            <a:graphicFrameLocks noGrp="1" noChangeAspect="1"/>
          </p:cNvGraphicFramePr>
          <p:nvPr>
            <p:ph idx="1"/>
            <p:extLst>
              <p:ext uri="{D42A27DB-BD31-4B8C-83A1-F6EECF244321}">
                <p14:modId xmlns:p14="http://schemas.microsoft.com/office/powerpoint/2010/main" val="533794789"/>
              </p:ext>
            </p:extLst>
          </p:nvPr>
        </p:nvGraphicFramePr>
        <p:xfrm>
          <a:off x="1115616" y="2419499"/>
          <a:ext cx="7127875" cy="3600450"/>
        </p:xfrm>
        <a:graphic>
          <a:graphicData uri="http://schemas.openxmlformats.org/presentationml/2006/ole">
            <mc:AlternateContent xmlns:mc="http://schemas.openxmlformats.org/markup-compatibility/2006">
              <mc:Choice xmlns:v="urn:schemas-microsoft-com:vml" Requires="v">
                <p:oleObj spid="_x0000_s333831" name="CorelPhotoPaint.Image.9" r:id="rId3" imgW="3104762" imgH="1771429" progId="">
                  <p:embed/>
                </p:oleObj>
              </mc:Choice>
              <mc:Fallback>
                <p:oleObj name="CorelPhotoPaint.Image.9" r:id="rId3" imgW="3104762" imgH="177142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419499"/>
                        <a:ext cx="712787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4260" name="Text Box 4"/>
          <p:cNvSpPr txBox="1">
            <a:spLocks noChangeArrowheads="1"/>
          </p:cNvSpPr>
          <p:nvPr/>
        </p:nvSpPr>
        <p:spPr bwMode="auto">
          <a:xfrm>
            <a:off x="1331516" y="1844824"/>
            <a:ext cx="6748463" cy="366713"/>
          </a:xfrm>
          <a:prstGeom prst="rect">
            <a:avLst/>
          </a:prstGeom>
          <a:noFill/>
          <a:ln w="9525">
            <a:noFill/>
            <a:miter lim="800000"/>
            <a:headEnd/>
            <a:tailEnd/>
          </a:ln>
          <a:effectLst/>
        </p:spPr>
        <p:txBody>
          <a:bodyPr wrap="none">
            <a:spAutoFit/>
          </a:bodyPr>
          <a:lstStyle/>
          <a:p>
            <a:r>
              <a:rPr lang="en-US" altLang="zh-TW">
                <a:latin typeface="Tahoma" charset="0"/>
              </a:rPr>
              <a:t>All kinds of </a:t>
            </a:r>
            <a:r>
              <a:rPr lang="en-US" altLang="zh-TW">
                <a:latin typeface="Arial"/>
              </a:rPr>
              <a:t>“</a:t>
            </a:r>
            <a:r>
              <a:rPr lang="en-US" altLang="zh-TW">
                <a:latin typeface="Tahoma" charset="0"/>
              </a:rPr>
              <a:t>light not working</a:t>
            </a:r>
            <a:r>
              <a:rPr lang="en-US" altLang="zh-TW">
                <a:latin typeface="Arial"/>
              </a:rPr>
              <a:t>”</a:t>
            </a:r>
            <a:r>
              <a:rPr lang="en-US" altLang="zh-TW">
                <a:latin typeface="Tahoma" charset="0"/>
              </a:rPr>
              <a:t> problems caused by a defect fuse </a:t>
            </a:r>
          </a:p>
        </p:txBody>
      </p:sp>
    </p:spTree>
    <p:extLst>
      <p:ext uri="{BB962C8B-B14F-4D97-AF65-F5344CB8AC3E}">
        <p14:creationId xmlns:p14="http://schemas.microsoft.com/office/powerpoint/2010/main" val="5564462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F3C4139-9DFD-4D45-ABEE-A8FB287A7558}" type="slidenum">
              <a:rPr lang="zh-TW" altLang="en-US"/>
              <a:pPr/>
              <a:t>63</a:t>
            </a:fld>
            <a:endParaRPr lang="en-US" altLang="zh-TW"/>
          </a:p>
        </p:txBody>
      </p:sp>
      <p:sp>
        <p:nvSpPr>
          <p:cNvPr id="225282" name="Rectangle 2"/>
          <p:cNvSpPr>
            <a:spLocks noGrp="1" noChangeArrowheads="1"/>
          </p:cNvSpPr>
          <p:nvPr>
            <p:ph type="title"/>
          </p:nvPr>
        </p:nvSpPr>
        <p:spPr/>
        <p:txBody>
          <a:bodyPr/>
          <a:lstStyle/>
          <a:p>
            <a:r>
              <a:rPr lang="en-US" altLang="zh-TW" sz="2800"/>
              <a:t>Relationship between Adaptation and Retrieval</a:t>
            </a:r>
          </a:p>
        </p:txBody>
      </p:sp>
      <p:sp>
        <p:nvSpPr>
          <p:cNvPr id="225283" name="Rectangle 3"/>
          <p:cNvSpPr>
            <a:spLocks noGrp="1" noChangeArrowheads="1"/>
          </p:cNvSpPr>
          <p:nvPr>
            <p:ph type="body" idx="1"/>
          </p:nvPr>
        </p:nvSpPr>
        <p:spPr/>
        <p:txBody>
          <a:bodyPr/>
          <a:lstStyle/>
          <a:p>
            <a:pPr>
              <a:lnSpc>
                <a:spcPct val="90000"/>
              </a:lnSpc>
            </a:pPr>
            <a:r>
              <a:rPr lang="en-US" altLang="zh-TW"/>
              <a:t>Purpose of similarity: selection of solutions that can be transferred to solve the current problem</a:t>
            </a:r>
          </a:p>
          <a:p>
            <a:pPr>
              <a:lnSpc>
                <a:spcPct val="90000"/>
              </a:lnSpc>
            </a:pPr>
            <a:r>
              <a:rPr lang="en-US" altLang="zh-TW"/>
              <a:t>Hence, similarity should estimate the effort for solution adaptation</a:t>
            </a:r>
          </a:p>
          <a:p>
            <a:pPr lvl="1">
              <a:lnSpc>
                <a:spcPct val="90000"/>
              </a:lnSpc>
            </a:pPr>
            <a:r>
              <a:rPr lang="en-US" altLang="zh-TW"/>
              <a:t>High similarity: solution is easily adaptable to the new problem</a:t>
            </a:r>
          </a:p>
          <a:p>
            <a:pPr lvl="1">
              <a:lnSpc>
                <a:spcPct val="90000"/>
              </a:lnSpc>
            </a:pPr>
            <a:r>
              <a:rPr lang="en-US" altLang="zh-TW"/>
              <a:t>Low similarity: solution cannot be adapted at all, or only with much effort</a:t>
            </a:r>
          </a:p>
          <a:p>
            <a:pPr lvl="1">
              <a:lnSpc>
                <a:spcPct val="90000"/>
              </a:lnSpc>
              <a:buFontTx/>
              <a:buNone/>
            </a:pPr>
            <a:endParaRPr lang="en-US" altLang="zh-TW" sz="3200"/>
          </a:p>
        </p:txBody>
      </p:sp>
    </p:spTree>
    <p:extLst>
      <p:ext uri="{BB962C8B-B14F-4D97-AF65-F5344CB8AC3E}">
        <p14:creationId xmlns:p14="http://schemas.microsoft.com/office/powerpoint/2010/main" val="19685466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F9695E-454B-49A6-BC48-A18005FB5BA4}" type="slidenum">
              <a:rPr lang="zh-TW" altLang="en-US"/>
              <a:pPr/>
              <a:t>64</a:t>
            </a:fld>
            <a:endParaRPr lang="en-US" altLang="zh-TW"/>
          </a:p>
        </p:txBody>
      </p:sp>
      <p:sp>
        <p:nvSpPr>
          <p:cNvPr id="226306" name="Rectangle 2"/>
          <p:cNvSpPr>
            <a:spLocks noGrp="1" noChangeArrowheads="1"/>
          </p:cNvSpPr>
          <p:nvPr>
            <p:ph type="title"/>
          </p:nvPr>
        </p:nvSpPr>
        <p:spPr/>
        <p:txBody>
          <a:bodyPr/>
          <a:lstStyle/>
          <a:p>
            <a:r>
              <a:rPr lang="en-US" altLang="zh-TW" sz="2800"/>
              <a:t>Relationship between Adaptation and Retrieval</a:t>
            </a:r>
          </a:p>
        </p:txBody>
      </p:sp>
      <p:sp>
        <p:nvSpPr>
          <p:cNvPr id="226307" name="Rectangle 3"/>
          <p:cNvSpPr>
            <a:spLocks noGrp="1" noChangeArrowheads="1"/>
          </p:cNvSpPr>
          <p:nvPr>
            <p:ph type="body" idx="1"/>
          </p:nvPr>
        </p:nvSpPr>
        <p:spPr/>
        <p:txBody>
          <a:bodyPr/>
          <a:lstStyle/>
          <a:p>
            <a:r>
              <a:rPr lang="en-US" altLang="zh-TW"/>
              <a:t>Adaptability is a posteriori criterion: only after we have tried, we know</a:t>
            </a:r>
          </a:p>
          <a:p>
            <a:r>
              <a:rPr lang="en-US" altLang="zh-TW"/>
              <a:t>Similarity is an a priori criterion: the selection must be done in advance</a:t>
            </a:r>
          </a:p>
          <a:p>
            <a:r>
              <a:rPr lang="en-US" altLang="zh-TW"/>
              <a:t>Hence: similarity must approximate adaptability</a:t>
            </a:r>
          </a:p>
        </p:txBody>
      </p:sp>
    </p:spTree>
    <p:extLst>
      <p:ext uri="{BB962C8B-B14F-4D97-AF65-F5344CB8AC3E}">
        <p14:creationId xmlns:p14="http://schemas.microsoft.com/office/powerpoint/2010/main" val="5305481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Grp="1" noChangeArrowheads="1"/>
          </p:cNvSpPr>
          <p:nvPr>
            <p:ph type="sldNum" sz="quarter" idx="4"/>
          </p:nvPr>
        </p:nvSpPr>
        <p:spPr/>
        <p:txBody>
          <a:bodyPr/>
          <a:lstStyle/>
          <a:p>
            <a:fld id="{D982BEB7-B3F8-4968-9426-D142091B032F}" type="slidenum">
              <a:rPr lang="zh-TW" altLang="en-US"/>
              <a:pPr/>
              <a:t>65</a:t>
            </a:fld>
            <a:endParaRPr lang="en-US" altLang="zh-TW"/>
          </a:p>
        </p:txBody>
      </p:sp>
      <p:sp>
        <p:nvSpPr>
          <p:cNvPr id="103428" name="Rectangle 4"/>
          <p:cNvSpPr>
            <a:spLocks noGrp="1" noChangeArrowheads="1"/>
          </p:cNvSpPr>
          <p:nvPr>
            <p:ph type="ctrTitle"/>
          </p:nvPr>
        </p:nvSpPr>
        <p:spPr>
          <a:xfrm>
            <a:off x="468313" y="1700808"/>
            <a:ext cx="8229600" cy="3744069"/>
          </a:xfrm>
        </p:spPr>
        <p:txBody>
          <a:bodyPr/>
          <a:lstStyle/>
          <a:p>
            <a:r>
              <a:rPr lang="en-US" altLang="zh-TW" dirty="0"/>
              <a:t/>
            </a:r>
            <a:br>
              <a:rPr lang="en-US" altLang="zh-TW" dirty="0"/>
            </a:br>
            <a:r>
              <a:rPr lang="en-US" altLang="zh-TW" sz="6000" dirty="0">
                <a:solidFill>
                  <a:srgbClr val="FFFF00"/>
                </a:solidFill>
                <a:latin typeface="Times New Roman" pitchFamily="18" charset="0"/>
              </a:rPr>
              <a:t>CBR Life Cycle</a:t>
            </a:r>
            <a:r>
              <a:rPr lang="en-US" altLang="zh-TW" sz="4400" dirty="0" smtClean="0">
                <a:latin typeface="Times New Roman" pitchFamily="18" charset="0"/>
              </a:rPr>
              <a:t>:</a:t>
            </a:r>
            <a:br>
              <a:rPr lang="en-US" altLang="zh-TW" sz="4400" dirty="0" smtClean="0">
                <a:latin typeface="Times New Roman" pitchFamily="18" charset="0"/>
              </a:rPr>
            </a:br>
            <a:r>
              <a:rPr lang="en-US" altLang="zh-TW" sz="4400" dirty="0">
                <a:latin typeface="Times New Roman" pitchFamily="18" charset="0"/>
              </a:rPr>
              <a:t/>
            </a:r>
            <a:br>
              <a:rPr lang="en-US" altLang="zh-TW" sz="4400" dirty="0">
                <a:latin typeface="Times New Roman" pitchFamily="18" charset="0"/>
              </a:rPr>
            </a:br>
            <a:r>
              <a:rPr lang="en-US" altLang="zh-TW" sz="2800" dirty="0">
                <a:latin typeface="Times New Roman" pitchFamily="18" charset="0"/>
              </a:rPr>
              <a:t>Representation &amp; Indexing</a:t>
            </a:r>
            <a:r>
              <a:rPr lang="en-US" altLang="zh-TW" sz="2800" dirty="0">
                <a:latin typeface="Times New Roman" pitchFamily="18" charset="0"/>
              </a:rPr>
              <a:t/>
            </a:r>
            <a:br>
              <a:rPr lang="en-US" altLang="zh-TW" sz="2800" dirty="0">
                <a:latin typeface="Times New Roman" pitchFamily="18" charset="0"/>
              </a:rPr>
            </a:br>
            <a:r>
              <a:rPr lang="en-US" altLang="zh-TW" sz="2800" dirty="0">
                <a:latin typeface="Times New Roman" pitchFamily="18" charset="0"/>
              </a:rPr>
              <a:t>Case Retrieval</a:t>
            </a:r>
            <a:r>
              <a:rPr lang="en-US" altLang="zh-TW" sz="2800" dirty="0">
                <a:latin typeface="Times New Roman" pitchFamily="18" charset="0"/>
              </a:rPr>
              <a:t/>
            </a:r>
            <a:br>
              <a:rPr lang="en-US" altLang="zh-TW" sz="2800" dirty="0">
                <a:latin typeface="Times New Roman" pitchFamily="18" charset="0"/>
              </a:rPr>
            </a:br>
            <a:r>
              <a:rPr lang="en-US" altLang="zh-TW" sz="2800" dirty="0">
                <a:latin typeface="Times New Roman" pitchFamily="18" charset="0"/>
              </a:rPr>
              <a:t>Adaptation</a:t>
            </a:r>
            <a:r>
              <a:rPr lang="en-US" altLang="zh-TW" sz="2800" dirty="0">
                <a:latin typeface="Times New Roman" pitchFamily="18" charset="0"/>
              </a:rPr>
              <a:t/>
            </a:r>
            <a:br>
              <a:rPr lang="en-US" altLang="zh-TW" sz="2800" dirty="0">
                <a:latin typeface="Times New Roman" pitchFamily="18" charset="0"/>
              </a:rPr>
            </a:br>
            <a:r>
              <a:rPr lang="en-US" altLang="zh-TW" sz="2800" i="1" u="sng" dirty="0">
                <a:solidFill>
                  <a:srgbClr val="FFC000"/>
                </a:solidFill>
                <a:latin typeface="Times New Roman" pitchFamily="18" charset="0"/>
              </a:rPr>
              <a:t>Case-base Maintenance</a:t>
            </a:r>
            <a:r>
              <a:rPr lang="en-US" altLang="zh-TW" sz="4400" dirty="0">
                <a:latin typeface="Times New Roman" pitchFamily="18" charset="0"/>
              </a:rPr>
              <a:t/>
            </a:r>
            <a:br>
              <a:rPr lang="en-US" altLang="zh-TW" sz="4400" dirty="0">
                <a:latin typeface="Times New Roman" pitchFamily="18" charset="0"/>
              </a:rPr>
            </a:br>
            <a:r>
              <a:rPr lang="en-US" altLang="zh-TW" sz="4400" dirty="0" smtClean="0"/>
              <a:t/>
            </a:r>
            <a:br>
              <a:rPr lang="en-US" altLang="zh-TW" sz="4400" dirty="0" smtClean="0"/>
            </a:br>
            <a:endParaRPr lang="en-US" altLang="zh-TW" sz="2800" dirty="0"/>
          </a:p>
        </p:txBody>
      </p:sp>
    </p:spTree>
    <p:extLst>
      <p:ext uri="{BB962C8B-B14F-4D97-AF65-F5344CB8AC3E}">
        <p14:creationId xmlns:p14="http://schemas.microsoft.com/office/powerpoint/2010/main" val="27891519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CASE LEARNING</a:t>
            </a:r>
            <a:endParaRPr lang="zh-TW" altLang="en-US" dirty="0"/>
          </a:p>
        </p:txBody>
      </p:sp>
      <p:sp>
        <p:nvSpPr>
          <p:cNvPr id="3" name="Slide Number Placeholder 2"/>
          <p:cNvSpPr>
            <a:spLocks noGrp="1"/>
          </p:cNvSpPr>
          <p:nvPr>
            <p:ph type="sldNum" sz="quarter" idx="12"/>
          </p:nvPr>
        </p:nvSpPr>
        <p:spPr/>
        <p:txBody>
          <a:bodyPr/>
          <a:lstStyle/>
          <a:p>
            <a:fld id="{A921E218-A2BE-4D1F-A8C6-EBFDF5A940E2}" type="slidenum">
              <a:rPr lang="zh-TW" altLang="en-US" smtClean="0"/>
              <a:pPr/>
              <a:t>66</a:t>
            </a:fld>
            <a:endParaRPr lang="zh-TW" altLang="en-US"/>
          </a:p>
        </p:txBody>
      </p:sp>
      <p:sp>
        <p:nvSpPr>
          <p:cNvPr id="4" name="Content Placeholder 3"/>
          <p:cNvSpPr>
            <a:spLocks noGrp="1"/>
          </p:cNvSpPr>
          <p:nvPr>
            <p:ph sz="quarter" idx="1"/>
          </p:nvPr>
        </p:nvSpPr>
        <p:spPr/>
        <p:txBody>
          <a:bodyPr/>
          <a:lstStyle/>
          <a:p>
            <a:r>
              <a:rPr lang="en-US" altLang="zh-TW" i="1" dirty="0" smtClean="0"/>
              <a:t>In which situations should a case be added to the case base, and in which situations should it be discarded?</a:t>
            </a:r>
            <a:endParaRPr lang="zh-TW" altLang="zh-TW" dirty="0" smtClean="0"/>
          </a:p>
          <a:p>
            <a:r>
              <a:rPr lang="en-US" altLang="zh-TW" i="1" dirty="0" smtClean="0"/>
              <a:t>If a case is to be added to the case base, the indexes of the new case must be determined and also how that case is to be added to the case base</a:t>
            </a:r>
            <a:r>
              <a:rPr lang="en-US" altLang="zh-TW" dirty="0" smtClean="0"/>
              <a:t>. </a:t>
            </a:r>
            <a:endParaRPr lang="zh-TW" altLang="zh-TW" dirty="0" smtClean="0"/>
          </a:p>
          <a:p>
            <a:endParaRPr lang="zh-TW" alt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CASE-BASE MAINTENANCE</a:t>
            </a:r>
            <a:endParaRPr lang="zh-TW" altLang="en-US" dirty="0"/>
          </a:p>
        </p:txBody>
      </p:sp>
      <p:sp>
        <p:nvSpPr>
          <p:cNvPr id="3" name="Slide Number Placeholder 2"/>
          <p:cNvSpPr>
            <a:spLocks noGrp="1"/>
          </p:cNvSpPr>
          <p:nvPr>
            <p:ph type="sldNum" sz="quarter" idx="12"/>
          </p:nvPr>
        </p:nvSpPr>
        <p:spPr/>
        <p:txBody>
          <a:bodyPr/>
          <a:lstStyle/>
          <a:p>
            <a:fld id="{A921E218-A2BE-4D1F-A8C6-EBFDF5A940E2}" type="slidenum">
              <a:rPr lang="zh-TW" altLang="en-US" smtClean="0"/>
              <a:pPr/>
              <a:t>67</a:t>
            </a:fld>
            <a:endParaRPr lang="zh-TW" altLang="en-US"/>
          </a:p>
        </p:txBody>
      </p:sp>
      <p:sp>
        <p:nvSpPr>
          <p:cNvPr id="4" name="Content Placeholder 3"/>
          <p:cNvSpPr>
            <a:spLocks noGrp="1"/>
          </p:cNvSpPr>
          <p:nvPr>
            <p:ph sz="quarter" idx="1"/>
          </p:nvPr>
        </p:nvSpPr>
        <p:spPr/>
        <p:txBody>
          <a:bodyPr/>
          <a:lstStyle/>
          <a:p>
            <a:r>
              <a:rPr lang="en-US" altLang="zh-TW" dirty="0" smtClean="0"/>
              <a:t>Trade off between no. of cases and efficiency</a:t>
            </a:r>
          </a:p>
          <a:p>
            <a:r>
              <a:rPr lang="en-US" altLang="zh-TW" dirty="0" smtClean="0"/>
              <a:t>Removing redundant case, conflicting cases, subsume cases, </a:t>
            </a:r>
          </a:p>
          <a:p>
            <a:r>
              <a:rPr lang="en-US" altLang="zh-TW" dirty="0" smtClean="0"/>
              <a:t>Case base competence</a:t>
            </a:r>
          </a:p>
          <a:p>
            <a:r>
              <a:rPr lang="en-US" altLang="zh-TW" dirty="0" smtClean="0"/>
              <a:t>Size, distribution and density of case</a:t>
            </a:r>
          </a:p>
          <a:p>
            <a:r>
              <a:rPr lang="en-US" altLang="zh-TW" dirty="0" smtClean="0"/>
              <a:t>Coverage of case</a:t>
            </a:r>
          </a:p>
          <a:p>
            <a:r>
              <a:rPr lang="en-US" altLang="zh-TW" dirty="0" smtClean="0"/>
              <a:t>Similarity and adaptation knowledge </a:t>
            </a:r>
            <a:endParaRPr lang="zh-TW"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F7E6593-91FD-4437-9D1D-957095E8778D}" type="slidenum">
              <a:rPr lang="zh-TW" altLang="en-US"/>
              <a:pPr/>
              <a:t>68</a:t>
            </a:fld>
            <a:endParaRPr lang="en-US" altLang="zh-TW"/>
          </a:p>
        </p:txBody>
      </p:sp>
      <p:sp>
        <p:nvSpPr>
          <p:cNvPr id="227330" name="Rectangle 2"/>
          <p:cNvSpPr>
            <a:spLocks noGrp="1" noChangeArrowheads="1"/>
          </p:cNvSpPr>
          <p:nvPr>
            <p:ph type="title"/>
          </p:nvPr>
        </p:nvSpPr>
        <p:spPr/>
        <p:txBody>
          <a:bodyPr/>
          <a:lstStyle/>
          <a:p>
            <a:r>
              <a:rPr lang="en-US" altLang="zh-TW" dirty="0"/>
              <a:t>Case-Base Maintenance</a:t>
            </a:r>
          </a:p>
        </p:txBody>
      </p:sp>
      <p:sp>
        <p:nvSpPr>
          <p:cNvPr id="227331" name="Rectangle 3"/>
          <p:cNvSpPr>
            <a:spLocks noGrp="1" noChangeArrowheads="1"/>
          </p:cNvSpPr>
          <p:nvPr>
            <p:ph type="body" idx="1"/>
          </p:nvPr>
        </p:nvSpPr>
        <p:spPr/>
        <p:txBody>
          <a:bodyPr/>
          <a:lstStyle/>
          <a:p>
            <a:r>
              <a:rPr lang="en-US" altLang="zh-TW"/>
              <a:t>Policies and techniques of </a:t>
            </a:r>
          </a:p>
          <a:p>
            <a:pPr lvl="1"/>
            <a:r>
              <a:rPr lang="en-US" altLang="zh-TW"/>
              <a:t>Adding cases</a:t>
            </a:r>
          </a:p>
          <a:p>
            <a:pPr lvl="1"/>
            <a:r>
              <a:rPr lang="en-US" altLang="zh-TW"/>
              <a:t>Deleting cases</a:t>
            </a:r>
          </a:p>
          <a:p>
            <a:pPr lvl="1"/>
            <a:r>
              <a:rPr lang="en-US" altLang="zh-TW"/>
              <a:t>Updating cases</a:t>
            </a:r>
          </a:p>
          <a:p>
            <a:pPr lvl="1"/>
            <a:r>
              <a:rPr lang="en-US" altLang="zh-TW"/>
              <a:t>Re-organizing Indexes and </a:t>
            </a:r>
          </a:p>
          <a:p>
            <a:pPr lvl="1"/>
            <a:r>
              <a:rPr lang="en-US" altLang="zh-TW"/>
              <a:t>other knowledge (e.g. similarity and adaptation)</a:t>
            </a:r>
          </a:p>
          <a:p>
            <a:pPr lvl="1"/>
            <a:r>
              <a:rPr lang="en-US" altLang="zh-TW"/>
              <a:t>to guarantee the ongoing effectiveness and performance of a CBR system</a:t>
            </a:r>
            <a:endParaRPr lang="zh-TW" altLang="en-US"/>
          </a:p>
        </p:txBody>
      </p:sp>
    </p:spTree>
    <p:extLst>
      <p:ext uri="{BB962C8B-B14F-4D97-AF65-F5344CB8AC3E}">
        <p14:creationId xmlns:p14="http://schemas.microsoft.com/office/powerpoint/2010/main" val="1887781988"/>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6B78832-0937-4245-BFF0-EE7817F45360}" type="slidenum">
              <a:rPr lang="zh-TW" altLang="en-US"/>
              <a:pPr/>
              <a:t>69</a:t>
            </a:fld>
            <a:endParaRPr lang="en-US" altLang="zh-TW"/>
          </a:p>
        </p:txBody>
      </p:sp>
      <p:sp>
        <p:nvSpPr>
          <p:cNvPr id="228354" name="Rectangle 2"/>
          <p:cNvSpPr>
            <a:spLocks noGrp="1" noChangeArrowheads="1"/>
          </p:cNvSpPr>
          <p:nvPr>
            <p:ph type="title"/>
          </p:nvPr>
        </p:nvSpPr>
        <p:spPr/>
        <p:txBody>
          <a:bodyPr/>
          <a:lstStyle/>
          <a:p>
            <a:r>
              <a:rPr lang="en-US" altLang="zh-TW"/>
              <a:t>Qualitative Maintenance</a:t>
            </a:r>
          </a:p>
        </p:txBody>
      </p:sp>
      <p:sp>
        <p:nvSpPr>
          <p:cNvPr id="228355" name="Rectangle 3"/>
          <p:cNvSpPr>
            <a:spLocks noGrp="1" noChangeArrowheads="1"/>
          </p:cNvSpPr>
          <p:nvPr>
            <p:ph type="body" idx="1"/>
          </p:nvPr>
        </p:nvSpPr>
        <p:spPr/>
        <p:txBody>
          <a:bodyPr/>
          <a:lstStyle/>
          <a:p>
            <a:r>
              <a:rPr lang="en-US" altLang="zh-TW"/>
              <a:t>Assurance of the </a:t>
            </a:r>
          </a:p>
          <a:p>
            <a:pPr lvl="1"/>
            <a:r>
              <a:rPr lang="en-US" altLang="zh-TW"/>
              <a:t>Correctness</a:t>
            </a:r>
          </a:p>
          <a:p>
            <a:pPr lvl="1"/>
            <a:r>
              <a:rPr lang="en-US" altLang="zh-TW"/>
              <a:t>Consistency</a:t>
            </a:r>
          </a:p>
          <a:p>
            <a:pPr lvl="1"/>
            <a:r>
              <a:rPr lang="en-US" altLang="zh-TW"/>
              <a:t>Completeness</a:t>
            </a:r>
          </a:p>
        </p:txBody>
      </p:sp>
    </p:spTree>
    <p:extLst>
      <p:ext uri="{BB962C8B-B14F-4D97-AF65-F5344CB8AC3E}">
        <p14:creationId xmlns:p14="http://schemas.microsoft.com/office/powerpoint/2010/main" val="29349661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CBR LIFE CYCLE</a:t>
            </a:r>
            <a:endParaRPr lang="zh-TW" altLang="en-US" dirty="0"/>
          </a:p>
        </p:txBody>
      </p:sp>
      <p:sp>
        <p:nvSpPr>
          <p:cNvPr id="3" name="Slide Number Placeholder 2"/>
          <p:cNvSpPr>
            <a:spLocks noGrp="1"/>
          </p:cNvSpPr>
          <p:nvPr>
            <p:ph type="sldNum" sz="quarter" idx="12"/>
          </p:nvPr>
        </p:nvSpPr>
        <p:spPr/>
        <p:txBody>
          <a:bodyPr/>
          <a:lstStyle/>
          <a:p>
            <a:fld id="{A921E218-A2BE-4D1F-A8C6-EBFDF5A940E2}" type="slidenum">
              <a:rPr lang="zh-TW" altLang="en-US" smtClean="0"/>
              <a:pPr/>
              <a:t>7</a:t>
            </a:fld>
            <a:endParaRPr lang="zh-TW" altLang="en-US"/>
          </a:p>
        </p:txBody>
      </p:sp>
      <p:sp>
        <p:nvSpPr>
          <p:cNvPr id="4" name="Content Placeholder 3"/>
          <p:cNvSpPr>
            <a:spLocks noGrp="1"/>
          </p:cNvSpPr>
          <p:nvPr>
            <p:ph sz="quarter" idx="1"/>
          </p:nvPr>
        </p:nvSpPr>
        <p:spPr/>
        <p:txBody>
          <a:bodyPr/>
          <a:lstStyle/>
          <a:p>
            <a:r>
              <a:rPr lang="en-US" altLang="zh-TW" dirty="0" smtClean="0">
                <a:solidFill>
                  <a:srgbClr val="FFFF00"/>
                </a:solidFill>
              </a:rPr>
              <a:t>RETRIEVE</a:t>
            </a:r>
            <a:r>
              <a:rPr lang="en-US" altLang="zh-TW" dirty="0" smtClean="0"/>
              <a:t> the most similar case or cases to the problem description</a:t>
            </a:r>
            <a:endParaRPr lang="zh-TW" altLang="zh-TW" dirty="0" smtClean="0"/>
          </a:p>
          <a:p>
            <a:r>
              <a:rPr lang="en-US" altLang="zh-TW" dirty="0">
                <a:solidFill>
                  <a:srgbClr val="FFFF00"/>
                </a:solidFill>
              </a:rPr>
              <a:t>REUSE</a:t>
            </a:r>
            <a:r>
              <a:rPr lang="en-US" altLang="zh-TW" dirty="0" smtClean="0"/>
              <a:t> the information and knowledge in that case to solve the problem</a:t>
            </a:r>
            <a:endParaRPr lang="zh-TW" altLang="zh-TW" dirty="0" smtClean="0"/>
          </a:p>
          <a:p>
            <a:r>
              <a:rPr lang="en-US" altLang="zh-TW" dirty="0">
                <a:solidFill>
                  <a:srgbClr val="FFFF00"/>
                </a:solidFill>
              </a:rPr>
              <a:t>REVISE</a:t>
            </a:r>
            <a:r>
              <a:rPr lang="en-US" altLang="zh-TW" dirty="0" smtClean="0"/>
              <a:t> or adapt that solution to better fit the new problem if necessary</a:t>
            </a:r>
            <a:endParaRPr lang="zh-TW" altLang="zh-TW" dirty="0" smtClean="0"/>
          </a:p>
          <a:p>
            <a:r>
              <a:rPr lang="en-US" altLang="zh-TW" dirty="0">
                <a:solidFill>
                  <a:srgbClr val="FFFF00"/>
                </a:solidFill>
              </a:rPr>
              <a:t>RETAIN</a:t>
            </a:r>
            <a:r>
              <a:rPr lang="en-US" altLang="zh-TW" dirty="0" smtClean="0"/>
              <a:t> the new solution once it has been confirmed or validated</a:t>
            </a:r>
            <a:endParaRPr lang="zh-TW" altLang="zh-TW" dirty="0" smtClean="0"/>
          </a:p>
          <a:p>
            <a:endParaRPr lang="zh-TW"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E4F8B76-2073-402E-A906-16D258C6529A}" type="slidenum">
              <a:rPr lang="zh-TW" altLang="en-US"/>
              <a:pPr/>
              <a:t>70</a:t>
            </a:fld>
            <a:endParaRPr lang="en-US" altLang="zh-TW"/>
          </a:p>
        </p:txBody>
      </p:sp>
      <p:sp>
        <p:nvSpPr>
          <p:cNvPr id="230402" name="Rectangle 2"/>
          <p:cNvSpPr>
            <a:spLocks noGrp="1" noChangeArrowheads="1"/>
          </p:cNvSpPr>
          <p:nvPr>
            <p:ph type="title"/>
          </p:nvPr>
        </p:nvSpPr>
        <p:spPr/>
        <p:txBody>
          <a:bodyPr/>
          <a:lstStyle/>
          <a:p>
            <a:r>
              <a:rPr lang="en-US" altLang="zh-TW"/>
              <a:t>Qualitative - Correctness</a:t>
            </a:r>
          </a:p>
        </p:txBody>
      </p:sp>
      <p:sp>
        <p:nvSpPr>
          <p:cNvPr id="230403" name="Rectangle 3"/>
          <p:cNvSpPr>
            <a:spLocks noGrp="1" noChangeArrowheads="1"/>
          </p:cNvSpPr>
          <p:nvPr>
            <p:ph type="body" idx="1"/>
          </p:nvPr>
        </p:nvSpPr>
        <p:spPr/>
        <p:txBody>
          <a:bodyPr/>
          <a:lstStyle/>
          <a:p>
            <a:pPr marL="495300" indent="-495300"/>
            <a:r>
              <a:rPr lang="en-US" altLang="zh-TW" sz="2800"/>
              <a:t>A case is considered as correct if the given solution component, after adaptation, really "solves" the input query problem.</a:t>
            </a:r>
          </a:p>
          <a:p>
            <a:pPr marL="495300" indent="-495300"/>
            <a:r>
              <a:rPr lang="en-US" altLang="zh-TW" sz="2800"/>
              <a:t>How to define correctness is application and domain dependent</a:t>
            </a:r>
          </a:p>
          <a:p>
            <a:pPr marL="838200" lvl="1" indent="-381000"/>
            <a:r>
              <a:rPr lang="en-US" altLang="zh-TW" sz="2400"/>
              <a:t>Correct classification</a:t>
            </a:r>
          </a:p>
          <a:p>
            <a:pPr marL="838200" lvl="1" indent="-381000"/>
            <a:r>
              <a:rPr lang="en-US" altLang="zh-TW" sz="2400"/>
              <a:t>Error tolerance level</a:t>
            </a:r>
          </a:p>
          <a:p>
            <a:pPr marL="838200" lvl="1" indent="-381000"/>
            <a:r>
              <a:rPr lang="en-US" altLang="zh-TW" sz="2400"/>
              <a:t>Creativity (in synthesizing tasks, develop a new recipe)</a:t>
            </a:r>
          </a:p>
          <a:p>
            <a:pPr marL="838200" lvl="1" indent="-381000"/>
            <a:endParaRPr lang="en-US" altLang="zh-TW"/>
          </a:p>
          <a:p>
            <a:pPr marL="495300" indent="-495300"/>
            <a:endParaRPr lang="en-US" altLang="zh-TW"/>
          </a:p>
        </p:txBody>
      </p:sp>
    </p:spTree>
    <p:extLst>
      <p:ext uri="{BB962C8B-B14F-4D97-AF65-F5344CB8AC3E}">
        <p14:creationId xmlns:p14="http://schemas.microsoft.com/office/powerpoint/2010/main" val="2382987496"/>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B73B2B9-816F-4F89-98FC-F4A5BFDB987A}" type="slidenum">
              <a:rPr lang="zh-TW" altLang="en-US"/>
              <a:pPr/>
              <a:t>71</a:t>
            </a:fld>
            <a:endParaRPr lang="en-US" altLang="zh-TW"/>
          </a:p>
        </p:txBody>
      </p:sp>
      <p:sp>
        <p:nvSpPr>
          <p:cNvPr id="231426" name="Rectangle 2"/>
          <p:cNvSpPr>
            <a:spLocks noGrp="1" noChangeArrowheads="1"/>
          </p:cNvSpPr>
          <p:nvPr>
            <p:ph type="title"/>
          </p:nvPr>
        </p:nvSpPr>
        <p:spPr/>
        <p:txBody>
          <a:bodyPr/>
          <a:lstStyle/>
          <a:p>
            <a:r>
              <a:rPr lang="en-US" altLang="zh-TW"/>
              <a:t>Qualitative - Consistency</a:t>
            </a:r>
            <a:endParaRPr lang="zh-TW" altLang="en-US"/>
          </a:p>
        </p:txBody>
      </p:sp>
      <p:sp>
        <p:nvSpPr>
          <p:cNvPr id="231427" name="Rectangle 3"/>
          <p:cNvSpPr>
            <a:spLocks noGrp="1" noChangeArrowheads="1"/>
          </p:cNvSpPr>
          <p:nvPr>
            <p:ph type="body" idx="1"/>
          </p:nvPr>
        </p:nvSpPr>
        <p:spPr/>
        <p:txBody>
          <a:bodyPr/>
          <a:lstStyle/>
          <a:p>
            <a:r>
              <a:rPr lang="en-US" altLang="zh-TW" sz="2800" dirty="0"/>
              <a:t>Redundant cases</a:t>
            </a:r>
          </a:p>
          <a:p>
            <a:pPr lvl="1"/>
            <a:r>
              <a:rPr lang="en-US" altLang="zh-TW" sz="2400" dirty="0"/>
              <a:t>two cases are equal (case duplication) or if one case subsumes another, the subsumed case can be removed from the case-base without affecting the overall competence of the CBR system </a:t>
            </a:r>
          </a:p>
          <a:p>
            <a:r>
              <a:rPr lang="en-US" altLang="zh-TW" sz="2800" dirty="0"/>
              <a:t>Conflicting cases</a:t>
            </a:r>
          </a:p>
          <a:p>
            <a:pPr lvl="1"/>
            <a:r>
              <a:rPr lang="en-US" altLang="zh-TW" sz="2400" dirty="0"/>
              <a:t>two or more cases match on every attribute, yet propose conflicting solutions</a:t>
            </a:r>
          </a:p>
          <a:p>
            <a:pPr lvl="1"/>
            <a:r>
              <a:rPr lang="en-US" altLang="zh-TW" sz="2400" dirty="0"/>
              <a:t>due to the erroneous input of case attributes or may be due to the changes of the "correct" solution over time </a:t>
            </a:r>
          </a:p>
        </p:txBody>
      </p:sp>
    </p:spTree>
    <p:extLst>
      <p:ext uri="{BB962C8B-B14F-4D97-AF65-F5344CB8AC3E}">
        <p14:creationId xmlns:p14="http://schemas.microsoft.com/office/powerpoint/2010/main" val="2252043541"/>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09D7DF-7C62-41E0-84D9-A3CD70779173}" type="slidenum">
              <a:rPr lang="zh-TW" altLang="en-US"/>
              <a:pPr/>
              <a:t>72</a:t>
            </a:fld>
            <a:endParaRPr lang="en-US" altLang="zh-TW"/>
          </a:p>
        </p:txBody>
      </p:sp>
      <p:sp>
        <p:nvSpPr>
          <p:cNvPr id="232450" name="Rectangle 2"/>
          <p:cNvSpPr>
            <a:spLocks noGrp="1" noChangeArrowheads="1"/>
          </p:cNvSpPr>
          <p:nvPr>
            <p:ph type="title"/>
          </p:nvPr>
        </p:nvSpPr>
        <p:spPr/>
        <p:txBody>
          <a:bodyPr/>
          <a:lstStyle/>
          <a:p>
            <a:r>
              <a:rPr lang="en-US" altLang="zh-TW" dirty="0"/>
              <a:t>Qualitative - Consistency</a:t>
            </a:r>
            <a:endParaRPr lang="zh-TW" altLang="en-US" dirty="0"/>
          </a:p>
        </p:txBody>
      </p:sp>
      <p:sp>
        <p:nvSpPr>
          <p:cNvPr id="232451" name="Rectangle 3"/>
          <p:cNvSpPr>
            <a:spLocks noGrp="1" noChangeArrowheads="1"/>
          </p:cNvSpPr>
          <p:nvPr>
            <p:ph type="body" idx="1"/>
          </p:nvPr>
        </p:nvSpPr>
        <p:spPr/>
        <p:txBody>
          <a:bodyPr/>
          <a:lstStyle/>
          <a:p>
            <a:r>
              <a:rPr lang="en-US" altLang="zh-TW" sz="2800"/>
              <a:t>Alternative cases</a:t>
            </a:r>
          </a:p>
          <a:p>
            <a:pPr lvl="1"/>
            <a:r>
              <a:rPr lang="en-US" altLang="zh-TW" sz="2400"/>
              <a:t>offering alternative solutions to the same problem is very useful (e.g. recommending different holiday packages to the tourists)</a:t>
            </a:r>
          </a:p>
          <a:p>
            <a:pPr lvl="1"/>
            <a:r>
              <a:rPr lang="en-US" altLang="zh-TW" sz="2400"/>
              <a:t>trade-off between similarity and diversity, i.e. maximally improving diversity and minimally compromising similarity </a:t>
            </a:r>
          </a:p>
          <a:p>
            <a:r>
              <a:rPr lang="en-US" altLang="zh-TW" sz="2800"/>
              <a:t>Erroneous cases</a:t>
            </a:r>
          </a:p>
          <a:p>
            <a:pPr lvl="1"/>
            <a:r>
              <a:rPr lang="en-US" altLang="zh-TW" sz="2400"/>
              <a:t>inconsistent with the background knowledge of the system (an attribute value, or the solution does not make sense, e.g. age is 2002)</a:t>
            </a:r>
            <a:endParaRPr lang="zh-TW" altLang="en-US" sz="2400"/>
          </a:p>
        </p:txBody>
      </p:sp>
    </p:spTree>
    <p:extLst>
      <p:ext uri="{BB962C8B-B14F-4D97-AF65-F5344CB8AC3E}">
        <p14:creationId xmlns:p14="http://schemas.microsoft.com/office/powerpoint/2010/main" val="3443428104"/>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270E7C2-5E63-4C98-B8B1-D2D4E7CE11E7}" type="slidenum">
              <a:rPr lang="zh-TW" altLang="en-US"/>
              <a:pPr/>
              <a:t>73</a:t>
            </a:fld>
            <a:endParaRPr lang="en-US" altLang="zh-TW"/>
          </a:p>
        </p:txBody>
      </p:sp>
      <p:sp>
        <p:nvSpPr>
          <p:cNvPr id="233474" name="Rectangle 2"/>
          <p:cNvSpPr>
            <a:spLocks noGrp="1" noChangeArrowheads="1"/>
          </p:cNvSpPr>
          <p:nvPr>
            <p:ph type="title"/>
          </p:nvPr>
        </p:nvSpPr>
        <p:spPr/>
        <p:txBody>
          <a:bodyPr/>
          <a:lstStyle/>
          <a:p>
            <a:r>
              <a:rPr lang="en-US" altLang="zh-TW"/>
              <a:t>Qualitative - Consistency</a:t>
            </a:r>
            <a:endParaRPr lang="zh-TW" altLang="en-US"/>
          </a:p>
        </p:txBody>
      </p:sp>
      <p:sp>
        <p:nvSpPr>
          <p:cNvPr id="233475" name="Rectangle 3"/>
          <p:cNvSpPr>
            <a:spLocks noGrp="1" noChangeArrowheads="1"/>
          </p:cNvSpPr>
          <p:nvPr>
            <p:ph type="body" idx="1"/>
          </p:nvPr>
        </p:nvSpPr>
        <p:spPr/>
        <p:txBody>
          <a:bodyPr/>
          <a:lstStyle/>
          <a:p>
            <a:r>
              <a:rPr lang="en-US" altLang="zh-TW" dirty="0"/>
              <a:t>Dead cases</a:t>
            </a:r>
          </a:p>
          <a:p>
            <a:pPr lvl="1"/>
            <a:r>
              <a:rPr lang="en-US" altLang="zh-TW" dirty="0"/>
              <a:t>a case could not be retrieved at all from the case-base due to the missing of some important attributes, </a:t>
            </a:r>
            <a:endParaRPr lang="en-US" altLang="zh-TW" dirty="0" smtClean="0"/>
          </a:p>
          <a:p>
            <a:pPr lvl="1"/>
            <a:r>
              <a:rPr lang="en-US" altLang="zh-TW" dirty="0" smtClean="0"/>
              <a:t>or </a:t>
            </a:r>
            <a:r>
              <a:rPr lang="en-US" altLang="zh-TW" dirty="0"/>
              <a:t>erroneous values such that the similarity score is always zero</a:t>
            </a:r>
            <a:endParaRPr lang="zh-TW" altLang="en-US" dirty="0"/>
          </a:p>
          <a:p>
            <a:endParaRPr lang="zh-TW" altLang="en-US" dirty="0"/>
          </a:p>
        </p:txBody>
      </p:sp>
    </p:spTree>
    <p:extLst>
      <p:ext uri="{BB962C8B-B14F-4D97-AF65-F5344CB8AC3E}">
        <p14:creationId xmlns:p14="http://schemas.microsoft.com/office/powerpoint/2010/main" val="179549257"/>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E53D44C-5134-4922-8F9B-ABD3D3FB11A4}" type="slidenum">
              <a:rPr lang="zh-TW" altLang="en-US"/>
              <a:pPr/>
              <a:t>74</a:t>
            </a:fld>
            <a:endParaRPr lang="en-US" altLang="zh-TW"/>
          </a:p>
        </p:txBody>
      </p:sp>
      <p:sp>
        <p:nvSpPr>
          <p:cNvPr id="234498" name="Rectangle 2"/>
          <p:cNvSpPr>
            <a:spLocks noGrp="1" noChangeArrowheads="1"/>
          </p:cNvSpPr>
          <p:nvPr>
            <p:ph type="title"/>
          </p:nvPr>
        </p:nvSpPr>
        <p:spPr/>
        <p:txBody>
          <a:bodyPr/>
          <a:lstStyle/>
          <a:p>
            <a:pPr marL="609600" indent="-609600"/>
            <a:r>
              <a:rPr lang="en-US" altLang="zh-TW"/>
              <a:t>Qualitative - Completeness</a:t>
            </a:r>
            <a:endParaRPr lang="zh-TW" altLang="en-US"/>
          </a:p>
        </p:txBody>
      </p:sp>
      <p:sp>
        <p:nvSpPr>
          <p:cNvPr id="234499" name="Rectangle 3"/>
          <p:cNvSpPr>
            <a:spLocks noGrp="1" noChangeArrowheads="1"/>
          </p:cNvSpPr>
          <p:nvPr>
            <p:ph type="body" idx="1"/>
          </p:nvPr>
        </p:nvSpPr>
        <p:spPr/>
        <p:txBody>
          <a:bodyPr/>
          <a:lstStyle/>
          <a:p>
            <a:r>
              <a:rPr lang="en-US" altLang="zh-TW" sz="2800" dirty="0"/>
              <a:t>Completeness of a case-base refers to its problem and solution coverage of the task domain</a:t>
            </a:r>
          </a:p>
          <a:p>
            <a:pPr lvl="1"/>
            <a:r>
              <a:rPr lang="en-US" altLang="zh-TW" sz="2400" dirty="0"/>
              <a:t>In the process of building CBR systems, cases are collected incrementally, and the completeness of a case-base is also evolving over time.</a:t>
            </a:r>
          </a:p>
          <a:p>
            <a:pPr lvl="1"/>
            <a:r>
              <a:rPr lang="en-US" altLang="zh-TW" sz="2400" dirty="0"/>
              <a:t>addition of cases may not necessarily improve the completeness of the case-base.</a:t>
            </a:r>
          </a:p>
          <a:p>
            <a:pPr lvl="1"/>
            <a:r>
              <a:rPr lang="en-US" altLang="zh-TW" sz="2400" dirty="0"/>
              <a:t>"missing </a:t>
            </a:r>
            <a:r>
              <a:rPr lang="en-US" altLang="zh-TW" sz="2400" dirty="0" smtClean="0"/>
              <a:t>knowledge</a:t>
            </a:r>
          </a:p>
          <a:p>
            <a:pPr lvl="2"/>
            <a:r>
              <a:rPr lang="en-US" altLang="zh-TW" sz="2000" dirty="0"/>
              <a:t>Coverage of cases</a:t>
            </a:r>
          </a:p>
          <a:p>
            <a:pPr lvl="2"/>
            <a:r>
              <a:rPr lang="en-US" altLang="zh-TW" sz="2000" dirty="0" err="1"/>
              <a:t>Reachiability</a:t>
            </a:r>
            <a:r>
              <a:rPr lang="en-US" altLang="zh-TW" sz="2000" dirty="0"/>
              <a:t> of cases </a:t>
            </a:r>
            <a:endParaRPr lang="zh-TW" altLang="en-US" sz="2000" dirty="0"/>
          </a:p>
        </p:txBody>
      </p:sp>
    </p:spTree>
    <p:extLst>
      <p:ext uri="{BB962C8B-B14F-4D97-AF65-F5344CB8AC3E}">
        <p14:creationId xmlns:p14="http://schemas.microsoft.com/office/powerpoint/2010/main" val="405354407"/>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CASE ORGANIZATION</a:t>
            </a:r>
            <a:endParaRPr lang="zh-TW" altLang="en-US" dirty="0"/>
          </a:p>
        </p:txBody>
      </p:sp>
      <p:sp>
        <p:nvSpPr>
          <p:cNvPr id="3" name="Slide Number Placeholder 2"/>
          <p:cNvSpPr>
            <a:spLocks noGrp="1"/>
          </p:cNvSpPr>
          <p:nvPr>
            <p:ph type="sldNum" sz="quarter" idx="12"/>
          </p:nvPr>
        </p:nvSpPr>
        <p:spPr/>
        <p:txBody>
          <a:bodyPr/>
          <a:lstStyle/>
          <a:p>
            <a:fld id="{A921E218-A2BE-4D1F-A8C6-EBFDF5A940E2}" type="slidenum">
              <a:rPr lang="zh-TW" altLang="en-US" smtClean="0"/>
              <a:pPr/>
              <a:t>75</a:t>
            </a:fld>
            <a:endParaRPr lang="zh-TW" altLang="en-US"/>
          </a:p>
        </p:txBody>
      </p:sp>
      <p:sp>
        <p:nvSpPr>
          <p:cNvPr id="4" name="Content Placeholder 3"/>
          <p:cNvSpPr>
            <a:spLocks noGrp="1"/>
          </p:cNvSpPr>
          <p:nvPr>
            <p:ph sz="quarter" idx="1"/>
          </p:nvPr>
        </p:nvSpPr>
        <p:spPr/>
        <p:txBody>
          <a:bodyPr/>
          <a:lstStyle/>
          <a:p>
            <a:r>
              <a:rPr lang="en-US" altLang="zh-TW" dirty="0" smtClean="0"/>
              <a:t>Flat Memory, serial search</a:t>
            </a:r>
          </a:p>
          <a:p>
            <a:r>
              <a:rPr lang="en-US" altLang="zh-TW" dirty="0" smtClean="0"/>
              <a:t>Shared feature network (or hierarchy), breath-first graph search</a:t>
            </a:r>
          </a:p>
          <a:p>
            <a:r>
              <a:rPr lang="en-US" altLang="zh-TW" dirty="0" smtClean="0"/>
              <a:t>Discrimination network, node=discrimination question</a:t>
            </a:r>
          </a:p>
          <a:p>
            <a:r>
              <a:rPr lang="en-US" altLang="zh-TW" dirty="0" smtClean="0"/>
              <a:t>Redundant discrimination networks</a:t>
            </a:r>
          </a:p>
          <a:p>
            <a:r>
              <a:rPr lang="en-US" altLang="zh-TW" dirty="0" smtClean="0"/>
              <a:t>Flat library, parallel search</a:t>
            </a:r>
          </a:p>
          <a:p>
            <a:r>
              <a:rPr lang="en-US" altLang="zh-TW" dirty="0" smtClean="0"/>
              <a:t>Hierarchical memory, parallel search</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Grp="1" noChangeArrowheads="1"/>
          </p:cNvSpPr>
          <p:nvPr>
            <p:ph type="sldNum" sz="quarter" idx="4"/>
          </p:nvPr>
        </p:nvSpPr>
        <p:spPr/>
        <p:txBody>
          <a:bodyPr/>
          <a:lstStyle/>
          <a:p>
            <a:fld id="{D982BEB7-B3F8-4968-9426-D142091B032F}" type="slidenum">
              <a:rPr lang="zh-TW" altLang="en-US"/>
              <a:pPr/>
              <a:t>76</a:t>
            </a:fld>
            <a:endParaRPr lang="en-US" altLang="zh-TW"/>
          </a:p>
        </p:txBody>
      </p:sp>
      <p:sp>
        <p:nvSpPr>
          <p:cNvPr id="103428" name="Rectangle 4"/>
          <p:cNvSpPr>
            <a:spLocks noGrp="1" noChangeArrowheads="1"/>
          </p:cNvSpPr>
          <p:nvPr>
            <p:ph type="ctrTitle"/>
          </p:nvPr>
        </p:nvSpPr>
        <p:spPr>
          <a:xfrm>
            <a:off x="468313" y="981074"/>
            <a:ext cx="8229600" cy="3744069"/>
          </a:xfrm>
        </p:spPr>
        <p:txBody>
          <a:bodyPr/>
          <a:lstStyle/>
          <a:p>
            <a:r>
              <a:rPr lang="en-US" altLang="zh-TW" dirty="0"/>
              <a:t/>
            </a:r>
            <a:br>
              <a:rPr lang="en-US" altLang="zh-TW" dirty="0"/>
            </a:br>
            <a:r>
              <a:rPr lang="en-US" altLang="zh-TW" sz="4400" i="1" dirty="0" smtClean="0">
                <a:latin typeface="Times New Roman" pitchFamily="18" charset="0"/>
              </a:rPr>
              <a:t>EXAMPLES </a:t>
            </a:r>
            <a:br>
              <a:rPr lang="en-US" altLang="zh-TW" sz="4400" i="1" dirty="0" smtClean="0">
                <a:latin typeface="Times New Roman" pitchFamily="18" charset="0"/>
              </a:rPr>
            </a:br>
            <a:r>
              <a:rPr lang="en-US" altLang="zh-TW" sz="4400" i="1" dirty="0" smtClean="0">
                <a:solidFill>
                  <a:srgbClr val="FFFF00"/>
                </a:solidFill>
                <a:latin typeface="Times New Roman" pitchFamily="18" charset="0"/>
              </a:rPr>
              <a:t>1</a:t>
            </a:r>
            <a:r>
              <a:rPr lang="en-US" altLang="zh-TW" sz="4400" dirty="0" smtClean="0"/>
              <a:t/>
            </a:r>
            <a:br>
              <a:rPr lang="en-US" altLang="zh-TW" sz="4400" dirty="0" smtClean="0"/>
            </a:br>
            <a:endParaRPr lang="en-US" altLang="zh-TW" sz="4000" dirty="0"/>
          </a:p>
        </p:txBody>
      </p:sp>
    </p:spTree>
    <p:extLst>
      <p:ext uri="{BB962C8B-B14F-4D97-AF65-F5344CB8AC3E}">
        <p14:creationId xmlns:p14="http://schemas.microsoft.com/office/powerpoint/2010/main" val="234943485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755B7F2-618A-4F6E-BB8C-6005A482F750}" type="slidenum">
              <a:rPr lang="zh-TW" altLang="en-US"/>
              <a:pPr/>
              <a:t>77</a:t>
            </a:fld>
            <a:endParaRPr lang="en-US" altLang="zh-TW"/>
          </a:p>
        </p:txBody>
      </p:sp>
      <p:sp>
        <p:nvSpPr>
          <p:cNvPr id="9218" name="Rectangle 2"/>
          <p:cNvSpPr>
            <a:spLocks noGrp="1" noChangeArrowheads="1"/>
          </p:cNvSpPr>
          <p:nvPr>
            <p:ph type="title"/>
          </p:nvPr>
        </p:nvSpPr>
        <p:spPr/>
        <p:txBody>
          <a:bodyPr/>
          <a:lstStyle/>
          <a:p>
            <a:r>
              <a:rPr lang="en-US" altLang="zh-TW" i="1">
                <a:latin typeface="Times New Roman" pitchFamily="18" charset="0"/>
              </a:rPr>
              <a:t>A Simple Example</a:t>
            </a:r>
          </a:p>
        </p:txBody>
      </p:sp>
      <p:sp>
        <p:nvSpPr>
          <p:cNvPr id="9219" name="Rectangle 3"/>
          <p:cNvSpPr>
            <a:spLocks noGrp="1" noChangeArrowheads="1"/>
          </p:cNvSpPr>
          <p:nvPr>
            <p:ph type="body" idx="1"/>
          </p:nvPr>
        </p:nvSpPr>
        <p:spPr/>
        <p:txBody>
          <a:bodyPr/>
          <a:lstStyle/>
          <a:p>
            <a:r>
              <a:rPr lang="en-US" altLang="zh-TW">
                <a:latin typeface="Times New Roman" pitchFamily="18" charset="0"/>
              </a:rPr>
              <a:t>Technical Diagnosis of Car Faults</a:t>
            </a:r>
          </a:p>
          <a:p>
            <a:pPr lvl="1"/>
            <a:r>
              <a:rPr lang="en-US" altLang="zh-TW">
                <a:latin typeface="Times New Roman" pitchFamily="18" charset="0"/>
              </a:rPr>
              <a:t>Symptoms are observed (e.g. engine doesn</a:t>
            </a:r>
            <a:r>
              <a:rPr lang="en-US" altLang="zh-TW">
                <a:latin typeface="Arial"/>
              </a:rPr>
              <a:t>’</a:t>
            </a:r>
            <a:r>
              <a:rPr lang="en-US" altLang="zh-TW">
                <a:latin typeface="Times New Roman" pitchFamily="18" charset="0"/>
              </a:rPr>
              <a:t>t start) and values are measured (e.g. battery voltage = 6.3V)</a:t>
            </a:r>
          </a:p>
          <a:p>
            <a:pPr lvl="1"/>
            <a:r>
              <a:rPr lang="en-US" altLang="zh-TW">
                <a:latin typeface="Times New Roman" pitchFamily="18" charset="0"/>
              </a:rPr>
              <a:t>Goal: Find the cause for the failure (e.g. battery empty) and a repair strategy (e.g. charge battery)</a:t>
            </a:r>
          </a:p>
          <a:p>
            <a:pPr lvl="1"/>
            <a:endParaRPr lang="zh-TW" altLang="en-US">
              <a:latin typeface="Times New Roman"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04AE23A-D6EA-43AC-B5CA-06B883D33FDC}" type="slidenum">
              <a:rPr lang="zh-TW" altLang="en-US"/>
              <a:pPr/>
              <a:t>78</a:t>
            </a:fld>
            <a:endParaRPr lang="en-US" altLang="zh-TW"/>
          </a:p>
        </p:txBody>
      </p:sp>
      <p:sp>
        <p:nvSpPr>
          <p:cNvPr id="10242" name="Rectangle 2"/>
          <p:cNvSpPr>
            <a:spLocks noGrp="1" noChangeArrowheads="1"/>
          </p:cNvSpPr>
          <p:nvPr>
            <p:ph type="title"/>
          </p:nvPr>
        </p:nvSpPr>
        <p:spPr/>
        <p:txBody>
          <a:bodyPr/>
          <a:lstStyle/>
          <a:p>
            <a:r>
              <a:rPr lang="en-US" altLang="zh-TW" i="1">
                <a:latin typeface="Times New Roman" pitchFamily="18" charset="0"/>
              </a:rPr>
              <a:t>A Simple Example </a:t>
            </a:r>
          </a:p>
        </p:txBody>
      </p:sp>
      <p:sp>
        <p:nvSpPr>
          <p:cNvPr id="10243" name="Rectangle 3"/>
          <p:cNvSpPr>
            <a:spLocks noGrp="1" noChangeArrowheads="1"/>
          </p:cNvSpPr>
          <p:nvPr>
            <p:ph type="body" idx="1"/>
          </p:nvPr>
        </p:nvSpPr>
        <p:spPr/>
        <p:txBody>
          <a:bodyPr/>
          <a:lstStyle/>
          <a:p>
            <a:pPr>
              <a:lnSpc>
                <a:spcPct val="90000"/>
              </a:lnSpc>
            </a:pPr>
            <a:r>
              <a:rPr lang="en-US" altLang="zh-TW">
                <a:latin typeface="Times New Roman" pitchFamily="18" charset="0"/>
              </a:rPr>
              <a:t>Case-based Diagnosis</a:t>
            </a:r>
          </a:p>
          <a:p>
            <a:pPr lvl="1">
              <a:lnSpc>
                <a:spcPct val="90000"/>
              </a:lnSpc>
            </a:pPr>
            <a:r>
              <a:rPr lang="en-US" altLang="zh-TW" i="1" u="sng">
                <a:solidFill>
                  <a:srgbClr val="FFCC00"/>
                </a:solidFill>
                <a:latin typeface="Times New Roman" pitchFamily="18" charset="0"/>
              </a:rPr>
              <a:t>A case</a:t>
            </a:r>
            <a:r>
              <a:rPr lang="en-US" altLang="zh-TW">
                <a:latin typeface="Times New Roman" pitchFamily="18" charset="0"/>
              </a:rPr>
              <a:t> describes a diagnostic situation and contains</a:t>
            </a:r>
          </a:p>
          <a:p>
            <a:pPr lvl="2">
              <a:lnSpc>
                <a:spcPct val="90000"/>
              </a:lnSpc>
            </a:pPr>
            <a:r>
              <a:rPr lang="en-US" altLang="zh-TW">
                <a:latin typeface="Times New Roman" pitchFamily="18" charset="0"/>
              </a:rPr>
              <a:t>description of the symptoms</a:t>
            </a:r>
          </a:p>
          <a:p>
            <a:pPr lvl="2">
              <a:lnSpc>
                <a:spcPct val="90000"/>
              </a:lnSpc>
            </a:pPr>
            <a:r>
              <a:rPr lang="en-US" altLang="zh-TW">
                <a:latin typeface="Times New Roman" pitchFamily="18" charset="0"/>
              </a:rPr>
              <a:t>description of the failure and the cause</a:t>
            </a:r>
          </a:p>
          <a:p>
            <a:pPr lvl="2">
              <a:lnSpc>
                <a:spcPct val="90000"/>
              </a:lnSpc>
            </a:pPr>
            <a:r>
              <a:rPr lang="en-US" altLang="zh-TW">
                <a:latin typeface="Times New Roman" pitchFamily="18" charset="0"/>
              </a:rPr>
              <a:t>description of a repair strategy</a:t>
            </a:r>
          </a:p>
          <a:p>
            <a:pPr lvl="1">
              <a:lnSpc>
                <a:spcPct val="90000"/>
              </a:lnSpc>
            </a:pPr>
            <a:r>
              <a:rPr lang="en-US" altLang="zh-TW">
                <a:latin typeface="Times New Roman" pitchFamily="18" charset="0"/>
              </a:rPr>
              <a:t>Store a collection of cases in a case base</a:t>
            </a:r>
          </a:p>
          <a:p>
            <a:pPr lvl="1">
              <a:lnSpc>
                <a:spcPct val="90000"/>
              </a:lnSpc>
            </a:pPr>
            <a:r>
              <a:rPr lang="en-US" altLang="zh-TW">
                <a:latin typeface="Times New Roman" pitchFamily="18" charset="0"/>
              </a:rPr>
              <a:t>Find case similar to current problem and reuse repair strategy</a:t>
            </a:r>
          </a:p>
          <a:p>
            <a:pPr lvl="2">
              <a:lnSpc>
                <a:spcPct val="90000"/>
              </a:lnSpc>
            </a:pPr>
            <a:endParaRPr lang="en-US" altLang="zh-TW">
              <a:latin typeface="Times New Roman" pitchFamily="18"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80BBD30E-BEFB-4076-AB70-5912342B848F}" type="slidenum">
              <a:rPr lang="zh-TW" altLang="en-US"/>
              <a:pPr/>
              <a:t>79</a:t>
            </a:fld>
            <a:endParaRPr lang="en-US" altLang="zh-TW"/>
          </a:p>
        </p:txBody>
      </p:sp>
      <p:sp>
        <p:nvSpPr>
          <p:cNvPr id="11266" name="Rectangle 2"/>
          <p:cNvSpPr>
            <a:spLocks noGrp="1" noChangeArrowheads="1"/>
          </p:cNvSpPr>
          <p:nvPr>
            <p:ph type="title"/>
          </p:nvPr>
        </p:nvSpPr>
        <p:spPr/>
        <p:txBody>
          <a:bodyPr/>
          <a:lstStyle/>
          <a:p>
            <a:r>
              <a:rPr lang="en-US" altLang="zh-TW" i="1">
                <a:latin typeface="Times New Roman" pitchFamily="18" charset="0"/>
              </a:rPr>
              <a:t>What is </a:t>
            </a:r>
            <a:r>
              <a:rPr lang="en-US" altLang="zh-TW" i="1" u="sng">
                <a:solidFill>
                  <a:srgbClr val="FFCC00"/>
                </a:solidFill>
                <a:latin typeface="Times New Roman" pitchFamily="18" charset="0"/>
              </a:rPr>
              <a:t>a Case</a:t>
            </a:r>
            <a:r>
              <a:rPr lang="en-US" altLang="zh-TW" i="1">
                <a:latin typeface="Times New Roman" pitchFamily="18" charset="0"/>
              </a:rPr>
              <a:t>?</a:t>
            </a:r>
          </a:p>
        </p:txBody>
      </p:sp>
      <p:graphicFrame>
        <p:nvGraphicFramePr>
          <p:cNvPr id="11267" name="Object 3"/>
          <p:cNvGraphicFramePr>
            <a:graphicFrameLocks noChangeAspect="1"/>
          </p:cNvGraphicFramePr>
          <p:nvPr/>
        </p:nvGraphicFramePr>
        <p:xfrm>
          <a:off x="838200" y="2209800"/>
          <a:ext cx="7543800" cy="4114800"/>
        </p:xfrm>
        <a:graphic>
          <a:graphicData uri="http://schemas.openxmlformats.org/presentationml/2006/ole">
            <mc:AlternateContent xmlns:mc="http://schemas.openxmlformats.org/markup-compatibility/2006">
              <mc:Choice xmlns:v="urn:schemas-microsoft-com:vml" Requires="v">
                <p:oleObj spid="_x0000_s11291" name="CorelPhotoPaint.Image.8" r:id="rId3" imgW="5190476" imgH="3285714" progId="">
                  <p:embed/>
                </p:oleObj>
              </mc:Choice>
              <mc:Fallback>
                <p:oleObj name="CorelPhotoPaint.Image.8" r:id="rId3" imgW="5190476" imgH="3285714"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209800"/>
                        <a:ext cx="7543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CF042147-8637-4B18-933A-A6FF05421C6B}" type="slidenum">
              <a:rPr lang="zh-TW" altLang="en-US"/>
              <a:pPr/>
              <a:t>8</a:t>
            </a:fld>
            <a:endParaRPr lang="en-US" altLang="zh-TW"/>
          </a:p>
        </p:txBody>
      </p:sp>
      <p:sp>
        <p:nvSpPr>
          <p:cNvPr id="27650" name="Rectangle 2"/>
          <p:cNvSpPr>
            <a:spLocks noGrp="1" noChangeArrowheads="1"/>
          </p:cNvSpPr>
          <p:nvPr>
            <p:ph type="title"/>
          </p:nvPr>
        </p:nvSpPr>
        <p:spPr/>
        <p:txBody>
          <a:bodyPr/>
          <a:lstStyle/>
          <a:p>
            <a:r>
              <a:rPr lang="en-US" altLang="zh-TW" i="1">
                <a:latin typeface="Times New Roman" pitchFamily="18" charset="0"/>
              </a:rPr>
              <a:t>The CBR cycle</a:t>
            </a:r>
          </a:p>
        </p:txBody>
      </p:sp>
      <p:graphicFrame>
        <p:nvGraphicFramePr>
          <p:cNvPr id="27651" name="Object 3"/>
          <p:cNvGraphicFramePr>
            <a:graphicFrameLocks noChangeAspect="1"/>
          </p:cNvGraphicFramePr>
          <p:nvPr>
            <p:extLst>
              <p:ext uri="{D42A27DB-BD31-4B8C-83A1-F6EECF244321}">
                <p14:modId xmlns:p14="http://schemas.microsoft.com/office/powerpoint/2010/main" val="3009736085"/>
              </p:ext>
            </p:extLst>
          </p:nvPr>
        </p:nvGraphicFramePr>
        <p:xfrm>
          <a:off x="827584" y="1412776"/>
          <a:ext cx="7391400" cy="4876800"/>
        </p:xfrm>
        <a:graphic>
          <a:graphicData uri="http://schemas.openxmlformats.org/presentationml/2006/ole">
            <mc:AlternateContent xmlns:mc="http://schemas.openxmlformats.org/markup-compatibility/2006">
              <mc:Choice xmlns:v="urn:schemas-microsoft-com:vml" Requires="v">
                <p:oleObj spid="_x0000_s335876" name="CorelPhotoPaint.Image.8" r:id="rId3" imgW="5628571" imgH="5152381" progId="">
                  <p:embed/>
                </p:oleObj>
              </mc:Choice>
              <mc:Fallback>
                <p:oleObj name="CorelPhotoPaint.Image.8" r:id="rId3" imgW="5628571" imgH="515238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412776"/>
                        <a:ext cx="7391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5060046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F2418C04-09A1-43ED-B561-E28029FD69F9}" type="slidenum">
              <a:rPr lang="zh-TW" altLang="en-US"/>
              <a:pPr/>
              <a:t>80</a:t>
            </a:fld>
            <a:endParaRPr lang="en-US" altLang="zh-TW"/>
          </a:p>
        </p:txBody>
      </p:sp>
      <p:graphicFrame>
        <p:nvGraphicFramePr>
          <p:cNvPr id="12290" name="Object 2"/>
          <p:cNvGraphicFramePr>
            <a:graphicFrameLocks noChangeAspect="1"/>
          </p:cNvGraphicFramePr>
          <p:nvPr/>
        </p:nvGraphicFramePr>
        <p:xfrm>
          <a:off x="914400" y="304800"/>
          <a:ext cx="7772400" cy="6019800"/>
        </p:xfrm>
        <a:graphic>
          <a:graphicData uri="http://schemas.openxmlformats.org/presentationml/2006/ole">
            <mc:AlternateContent xmlns:mc="http://schemas.openxmlformats.org/markup-compatibility/2006">
              <mc:Choice xmlns:v="urn:schemas-microsoft-com:vml" Requires="v">
                <p:oleObj spid="_x0000_s12314" name="CorelPhotoPaint.Image.8" r:id="rId3" imgW="5000000" imgH="5266667" progId="">
                  <p:embed/>
                </p:oleObj>
              </mc:Choice>
              <mc:Fallback>
                <p:oleObj name="CorelPhotoPaint.Image.8" r:id="rId3" imgW="5000000" imgH="5266667"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04800"/>
                        <a:ext cx="77724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552558B-5D8D-46DD-B83A-26B22A482DF5}" type="slidenum">
              <a:rPr lang="zh-TW" altLang="en-US"/>
              <a:pPr/>
              <a:t>81</a:t>
            </a:fld>
            <a:endParaRPr lang="en-US" altLang="zh-TW"/>
          </a:p>
        </p:txBody>
      </p:sp>
      <p:sp>
        <p:nvSpPr>
          <p:cNvPr id="13314" name="Rectangle 2"/>
          <p:cNvSpPr>
            <a:spLocks noGrp="1" noChangeArrowheads="1"/>
          </p:cNvSpPr>
          <p:nvPr>
            <p:ph type="title"/>
          </p:nvPr>
        </p:nvSpPr>
        <p:spPr>
          <a:xfrm>
            <a:off x="685800" y="533400"/>
            <a:ext cx="8229600" cy="1143000"/>
          </a:xfrm>
        </p:spPr>
        <p:txBody>
          <a:bodyPr/>
          <a:lstStyle/>
          <a:p>
            <a:r>
              <a:rPr lang="en-US" altLang="zh-TW" i="1">
                <a:latin typeface="Times New Roman" pitchFamily="18" charset="0"/>
              </a:rPr>
              <a:t>Solving a New Diagnostic Problem</a:t>
            </a:r>
          </a:p>
        </p:txBody>
      </p:sp>
      <p:sp>
        <p:nvSpPr>
          <p:cNvPr id="13315" name="Rectangle 3"/>
          <p:cNvSpPr>
            <a:spLocks noGrp="1" noChangeArrowheads="1"/>
          </p:cNvSpPr>
          <p:nvPr>
            <p:ph type="body" idx="1"/>
          </p:nvPr>
        </p:nvSpPr>
        <p:spPr>
          <a:xfrm>
            <a:off x="457200" y="1600201"/>
            <a:ext cx="8229600" cy="3845024"/>
          </a:xfrm>
        </p:spPr>
        <p:txBody>
          <a:bodyPr/>
          <a:lstStyle/>
          <a:p>
            <a:r>
              <a:rPr lang="en-US" altLang="zh-TW">
                <a:latin typeface="Times New Roman" pitchFamily="18" charset="0"/>
              </a:rPr>
              <a:t>A new problem must be solved</a:t>
            </a:r>
          </a:p>
          <a:p>
            <a:r>
              <a:rPr lang="en-US" altLang="zh-TW">
                <a:latin typeface="Times New Roman" pitchFamily="18" charset="0"/>
              </a:rPr>
              <a:t>We make several observations in the current situation, and define a new problem</a:t>
            </a:r>
          </a:p>
          <a:p>
            <a:r>
              <a:rPr lang="en-US" altLang="zh-TW">
                <a:latin typeface="Times New Roman" pitchFamily="18" charset="0"/>
              </a:rPr>
              <a:t>Not all feature values must be known</a:t>
            </a:r>
          </a:p>
          <a:p>
            <a:r>
              <a:rPr lang="en-US" altLang="zh-TW">
                <a:latin typeface="Times New Roman" pitchFamily="18" charset="0"/>
              </a:rPr>
              <a:t>The </a:t>
            </a:r>
            <a:r>
              <a:rPr lang="en-US" altLang="zh-TW" i="1" u="sng">
                <a:solidFill>
                  <a:srgbClr val="FFCC00"/>
                </a:solidFill>
                <a:latin typeface="Times New Roman" pitchFamily="18" charset="0"/>
              </a:rPr>
              <a:t>new problem is a case without solution part</a:t>
            </a:r>
          </a:p>
          <a:p>
            <a:endParaRPr lang="zh-TW" altLang="en-US" i="1" u="sng">
              <a:solidFill>
                <a:srgbClr val="FFCC00"/>
              </a:solidFill>
              <a:latin typeface="Times New Roman" pitchFamily="18"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DAB952B-7C82-4DED-9778-E4F8C3706A1A}" type="slidenum">
              <a:rPr lang="zh-TW" altLang="en-US"/>
              <a:pPr/>
              <a:t>82</a:t>
            </a:fld>
            <a:endParaRPr lang="en-US" altLang="zh-TW"/>
          </a:p>
        </p:txBody>
      </p:sp>
      <p:sp>
        <p:nvSpPr>
          <p:cNvPr id="14338" name="Rectangle 2"/>
          <p:cNvSpPr>
            <a:spLocks noGrp="1" noChangeArrowheads="1"/>
          </p:cNvSpPr>
          <p:nvPr>
            <p:ph type="title"/>
          </p:nvPr>
        </p:nvSpPr>
        <p:spPr/>
        <p:txBody>
          <a:bodyPr/>
          <a:lstStyle/>
          <a:p>
            <a:r>
              <a:rPr lang="en-US" altLang="zh-TW" i="1">
                <a:latin typeface="Times New Roman" pitchFamily="18" charset="0"/>
              </a:rPr>
              <a:t>A New Problem</a:t>
            </a:r>
          </a:p>
        </p:txBody>
      </p:sp>
      <p:graphicFrame>
        <p:nvGraphicFramePr>
          <p:cNvPr id="14340" name="Object 4"/>
          <p:cNvGraphicFramePr>
            <a:graphicFrameLocks noChangeAspect="1"/>
          </p:cNvGraphicFramePr>
          <p:nvPr/>
        </p:nvGraphicFramePr>
        <p:xfrm>
          <a:off x="609600" y="2133600"/>
          <a:ext cx="8001000" cy="4038600"/>
        </p:xfrm>
        <a:graphic>
          <a:graphicData uri="http://schemas.openxmlformats.org/presentationml/2006/ole">
            <mc:AlternateContent xmlns:mc="http://schemas.openxmlformats.org/markup-compatibility/2006">
              <mc:Choice xmlns:v="urn:schemas-microsoft-com:vml" Requires="v">
                <p:oleObj spid="_x0000_s14364" name="CorelPhotoPaint.Image.8" r:id="rId3" imgW="4009524" imgH="2447619" progId="">
                  <p:embed/>
                </p:oleObj>
              </mc:Choice>
              <mc:Fallback>
                <p:oleObj name="CorelPhotoPaint.Image.8" r:id="rId3" imgW="4009524" imgH="2447619"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133600"/>
                        <a:ext cx="80010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F39DEF5A-F19B-47B7-995E-C47CE813204F}" type="slidenum">
              <a:rPr lang="zh-TW" altLang="en-US"/>
              <a:pPr/>
              <a:t>83</a:t>
            </a:fld>
            <a:endParaRPr lang="en-US" altLang="zh-TW"/>
          </a:p>
        </p:txBody>
      </p:sp>
      <p:sp>
        <p:nvSpPr>
          <p:cNvPr id="15362" name="Rectangle 2"/>
          <p:cNvSpPr>
            <a:spLocks noGrp="1" noChangeArrowheads="1"/>
          </p:cNvSpPr>
          <p:nvPr>
            <p:ph type="title"/>
          </p:nvPr>
        </p:nvSpPr>
        <p:spPr/>
        <p:txBody>
          <a:bodyPr/>
          <a:lstStyle/>
          <a:p>
            <a:r>
              <a:rPr lang="en-US" altLang="zh-TW" i="1">
                <a:latin typeface="Times New Roman" pitchFamily="18" charset="0"/>
              </a:rPr>
              <a:t>Similarity comparison</a:t>
            </a:r>
          </a:p>
        </p:txBody>
      </p:sp>
      <p:graphicFrame>
        <p:nvGraphicFramePr>
          <p:cNvPr id="15363" name="Object 3"/>
          <p:cNvGraphicFramePr>
            <a:graphicFrameLocks noChangeAspect="1"/>
          </p:cNvGraphicFramePr>
          <p:nvPr/>
        </p:nvGraphicFramePr>
        <p:xfrm>
          <a:off x="609600" y="2133600"/>
          <a:ext cx="8001000" cy="4038600"/>
        </p:xfrm>
        <a:graphic>
          <a:graphicData uri="http://schemas.openxmlformats.org/presentationml/2006/ole">
            <mc:AlternateContent xmlns:mc="http://schemas.openxmlformats.org/markup-compatibility/2006">
              <mc:Choice xmlns:v="urn:schemas-microsoft-com:vml" Requires="v">
                <p:oleObj spid="_x0000_s15387" name="CorelPhotoPaint.Image.8" r:id="rId3" imgW="5076190" imgH="1800000" progId="">
                  <p:embed/>
                </p:oleObj>
              </mc:Choice>
              <mc:Fallback>
                <p:oleObj name="CorelPhotoPaint.Image.8" r:id="rId3" imgW="5076190" imgH="180000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133600"/>
                        <a:ext cx="80010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FA72DAC-8454-415B-BFD7-58A9E1DD65CE}" type="slidenum">
              <a:rPr lang="zh-TW" altLang="en-US"/>
              <a:pPr/>
              <a:t>84</a:t>
            </a:fld>
            <a:endParaRPr lang="en-US" altLang="zh-TW"/>
          </a:p>
        </p:txBody>
      </p:sp>
      <p:sp>
        <p:nvSpPr>
          <p:cNvPr id="16386" name="Rectangle 2"/>
          <p:cNvSpPr>
            <a:spLocks noGrp="1" noChangeArrowheads="1"/>
          </p:cNvSpPr>
          <p:nvPr>
            <p:ph type="title"/>
          </p:nvPr>
        </p:nvSpPr>
        <p:spPr/>
        <p:txBody>
          <a:bodyPr/>
          <a:lstStyle/>
          <a:p>
            <a:r>
              <a:rPr lang="en-US" altLang="zh-TW" i="1">
                <a:latin typeface="Times New Roman" pitchFamily="18" charset="0"/>
              </a:rPr>
              <a:t>Similarity</a:t>
            </a:r>
          </a:p>
        </p:txBody>
      </p:sp>
      <p:sp>
        <p:nvSpPr>
          <p:cNvPr id="16387" name="Rectangle 3"/>
          <p:cNvSpPr>
            <a:spLocks noGrp="1" noChangeArrowheads="1"/>
          </p:cNvSpPr>
          <p:nvPr>
            <p:ph type="body" idx="1"/>
          </p:nvPr>
        </p:nvSpPr>
        <p:spPr/>
        <p:txBody>
          <a:bodyPr/>
          <a:lstStyle/>
          <a:p>
            <a:r>
              <a:rPr lang="en-US" altLang="zh-TW">
                <a:latin typeface="Times New Roman" pitchFamily="18" charset="0"/>
              </a:rPr>
              <a:t>Similarity is the most important concept in CBR</a:t>
            </a:r>
          </a:p>
          <a:p>
            <a:r>
              <a:rPr lang="en-US" altLang="zh-TW">
                <a:latin typeface="Times New Roman" pitchFamily="18" charset="0"/>
              </a:rPr>
              <a:t>When are two cases similar?</a:t>
            </a:r>
          </a:p>
          <a:p>
            <a:r>
              <a:rPr lang="en-US" altLang="zh-TW">
                <a:latin typeface="Times New Roman" pitchFamily="18" charset="0"/>
              </a:rPr>
              <a:t>How to rank the cases according to their similarity?</a:t>
            </a:r>
          </a:p>
          <a:p>
            <a:r>
              <a:rPr lang="en-US" altLang="zh-TW">
                <a:latin typeface="Times New Roman" pitchFamily="18" charset="0"/>
              </a:rPr>
              <a:t>Can we assess similarity based on the similarity of each feature (Simple SUM?)</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9751FF2-36E7-40B7-8AF4-6FB0C2DC352B}" type="slidenum">
              <a:rPr lang="zh-TW" altLang="en-US"/>
              <a:pPr/>
              <a:t>85</a:t>
            </a:fld>
            <a:endParaRPr lang="en-US" altLang="zh-TW"/>
          </a:p>
        </p:txBody>
      </p:sp>
      <p:sp>
        <p:nvSpPr>
          <p:cNvPr id="17410" name="Rectangle 2"/>
          <p:cNvSpPr>
            <a:spLocks noGrp="1" noChangeArrowheads="1"/>
          </p:cNvSpPr>
          <p:nvPr>
            <p:ph type="title"/>
          </p:nvPr>
        </p:nvSpPr>
        <p:spPr/>
        <p:txBody>
          <a:bodyPr/>
          <a:lstStyle/>
          <a:p>
            <a:r>
              <a:rPr lang="en-US" altLang="zh-TW" i="1">
                <a:latin typeface="Times New Roman" pitchFamily="18" charset="0"/>
              </a:rPr>
              <a:t>Similarity</a:t>
            </a:r>
          </a:p>
        </p:txBody>
      </p:sp>
      <p:sp>
        <p:nvSpPr>
          <p:cNvPr id="17411" name="Rectangle 3"/>
          <p:cNvSpPr>
            <a:spLocks noGrp="1" noChangeArrowheads="1"/>
          </p:cNvSpPr>
          <p:nvPr>
            <p:ph type="body" idx="1"/>
          </p:nvPr>
        </p:nvSpPr>
        <p:spPr/>
        <p:txBody>
          <a:bodyPr/>
          <a:lstStyle/>
          <a:p>
            <a:r>
              <a:rPr lang="en-US" altLang="zh-TW">
                <a:latin typeface="Times New Roman" pitchFamily="18" charset="0"/>
              </a:rPr>
              <a:t>Similarity of each feature depends on the feature value</a:t>
            </a:r>
          </a:p>
          <a:p>
            <a:r>
              <a:rPr lang="en-US" altLang="zh-TW">
                <a:latin typeface="Times New Roman" pitchFamily="18" charset="0"/>
              </a:rPr>
              <a:t>BUT: Importance of different features may be different!</a:t>
            </a:r>
          </a:p>
          <a:p>
            <a:pPr lvl="1"/>
            <a:r>
              <a:rPr lang="en-US" altLang="zh-TW">
                <a:latin typeface="Times New Roman" pitchFamily="18" charset="0"/>
              </a:rPr>
              <a:t>The concepts of feature weighting</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1439C64-869A-4092-9F3A-A745D65C520C}" type="slidenum">
              <a:rPr lang="zh-TW" altLang="en-US"/>
              <a:pPr/>
              <a:t>86</a:t>
            </a:fld>
            <a:endParaRPr lang="en-US" altLang="zh-TW"/>
          </a:p>
        </p:txBody>
      </p:sp>
      <p:sp>
        <p:nvSpPr>
          <p:cNvPr id="18434" name="Rectangle 2"/>
          <p:cNvSpPr>
            <a:spLocks noGrp="1" noChangeArrowheads="1"/>
          </p:cNvSpPr>
          <p:nvPr>
            <p:ph type="title"/>
          </p:nvPr>
        </p:nvSpPr>
        <p:spPr/>
        <p:txBody>
          <a:bodyPr/>
          <a:lstStyle/>
          <a:p>
            <a:r>
              <a:rPr lang="en-US" altLang="zh-TW" i="1">
                <a:latin typeface="Times New Roman" pitchFamily="18" charset="0"/>
              </a:rPr>
              <a:t>Similarity Computation</a:t>
            </a:r>
          </a:p>
        </p:txBody>
      </p:sp>
      <p:sp>
        <p:nvSpPr>
          <p:cNvPr id="18435" name="Rectangle 3"/>
          <p:cNvSpPr>
            <a:spLocks noGrp="1" noChangeArrowheads="1"/>
          </p:cNvSpPr>
          <p:nvPr>
            <p:ph type="body" idx="1"/>
          </p:nvPr>
        </p:nvSpPr>
        <p:spPr/>
        <p:txBody>
          <a:bodyPr/>
          <a:lstStyle/>
          <a:p>
            <a:r>
              <a:rPr lang="en-US" altLang="zh-TW" dirty="0">
                <a:latin typeface="Times New Roman" pitchFamily="18" charset="0"/>
              </a:rPr>
              <a:t>Assignment of similarities for features values</a:t>
            </a:r>
          </a:p>
          <a:p>
            <a:r>
              <a:rPr lang="en-US" altLang="zh-TW" dirty="0">
                <a:latin typeface="Times New Roman" pitchFamily="18" charset="0"/>
              </a:rPr>
              <a:t>Express degree of similarity by a real number between 0 and 1 </a:t>
            </a:r>
            <a:endParaRPr lang="en-US" altLang="zh-TW" dirty="0" smtClean="0">
              <a:latin typeface="Times New Roman" pitchFamily="18" charset="0"/>
            </a:endParaRPr>
          </a:p>
          <a:p>
            <a:r>
              <a:rPr lang="en-US" altLang="zh-TW" dirty="0" smtClean="0">
                <a:latin typeface="Times New Roman" pitchFamily="18" charset="0"/>
              </a:rPr>
              <a:t>0 </a:t>
            </a:r>
            <a:r>
              <a:rPr lang="en-US" altLang="zh-TW" dirty="0">
                <a:latin typeface="Times New Roman" pitchFamily="18" charset="0"/>
              </a:rPr>
              <a:t>means not similar, and 1 means very </a:t>
            </a:r>
            <a:r>
              <a:rPr lang="en-US" altLang="zh-TW" dirty="0" smtClean="0">
                <a:latin typeface="Times New Roman" pitchFamily="18" charset="0"/>
              </a:rPr>
              <a:t>similar</a:t>
            </a:r>
            <a:endParaRPr lang="en-US" altLang="zh-TW" dirty="0">
              <a:latin typeface="Times New Roman" pitchFamily="18"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61DBC2A-8545-44E8-8C0A-749AD97CD35C}" type="slidenum">
              <a:rPr lang="zh-TW" altLang="en-US"/>
              <a:pPr/>
              <a:t>87</a:t>
            </a:fld>
            <a:endParaRPr lang="en-US" altLang="zh-TW"/>
          </a:p>
        </p:txBody>
      </p:sp>
      <p:sp>
        <p:nvSpPr>
          <p:cNvPr id="19458" name="Rectangle 2"/>
          <p:cNvSpPr>
            <a:spLocks noGrp="1" noChangeArrowheads="1"/>
          </p:cNvSpPr>
          <p:nvPr>
            <p:ph type="title"/>
          </p:nvPr>
        </p:nvSpPr>
        <p:spPr/>
        <p:txBody>
          <a:bodyPr/>
          <a:lstStyle/>
          <a:p>
            <a:r>
              <a:rPr lang="en-US" altLang="zh-TW" i="1">
                <a:latin typeface="Times New Roman" pitchFamily="18" charset="0"/>
              </a:rPr>
              <a:t>Similarity Computation</a:t>
            </a:r>
          </a:p>
        </p:txBody>
      </p:sp>
      <p:sp>
        <p:nvSpPr>
          <p:cNvPr id="19459" name="Rectangle 3"/>
          <p:cNvSpPr>
            <a:spLocks noGrp="1" noChangeArrowheads="1"/>
          </p:cNvSpPr>
          <p:nvPr>
            <p:ph type="body" idx="1"/>
          </p:nvPr>
        </p:nvSpPr>
        <p:spPr/>
        <p:txBody>
          <a:bodyPr/>
          <a:lstStyle/>
          <a:p>
            <a:r>
              <a:rPr lang="en-US" altLang="zh-TW">
                <a:latin typeface="Times New Roman" pitchFamily="18" charset="0"/>
              </a:rPr>
              <a:t>Feature: Problem</a:t>
            </a:r>
          </a:p>
          <a:p>
            <a:pPr lvl="1"/>
            <a:r>
              <a:rPr lang="en-US" altLang="zh-TW">
                <a:latin typeface="Times New Roman" pitchFamily="18" charset="0"/>
              </a:rPr>
              <a:t>Case 1: Front light doesn</a:t>
            </a:r>
            <a:r>
              <a:rPr lang="en-US" altLang="zh-TW">
                <a:latin typeface="Arial"/>
              </a:rPr>
              <a:t>’</a:t>
            </a:r>
            <a:r>
              <a:rPr lang="en-US" altLang="zh-TW">
                <a:latin typeface="Times New Roman" pitchFamily="18" charset="0"/>
              </a:rPr>
              <a:t>t work</a:t>
            </a:r>
          </a:p>
          <a:p>
            <a:pPr lvl="1"/>
            <a:r>
              <a:rPr lang="en-US" altLang="zh-TW">
                <a:latin typeface="Times New Roman" pitchFamily="18" charset="0"/>
              </a:rPr>
              <a:t>Case 2: Break light doesn</a:t>
            </a:r>
            <a:r>
              <a:rPr lang="en-US" altLang="zh-TW">
                <a:latin typeface="Arial"/>
              </a:rPr>
              <a:t>’</a:t>
            </a:r>
            <a:r>
              <a:rPr lang="en-US" altLang="zh-TW">
                <a:latin typeface="Times New Roman" pitchFamily="18" charset="0"/>
              </a:rPr>
              <a:t>t work</a:t>
            </a:r>
          </a:p>
          <a:p>
            <a:pPr lvl="2"/>
            <a:r>
              <a:rPr lang="en-US" altLang="zh-TW">
                <a:latin typeface="Times New Roman" pitchFamily="18" charset="0"/>
              </a:rPr>
              <a:t>Similarity is 0.8</a:t>
            </a:r>
          </a:p>
          <a:p>
            <a:pPr lvl="1"/>
            <a:r>
              <a:rPr lang="en-US" altLang="zh-TW">
                <a:latin typeface="Times New Roman" pitchFamily="18" charset="0"/>
              </a:rPr>
              <a:t>Case 1: Front light doesn</a:t>
            </a:r>
            <a:r>
              <a:rPr lang="en-US" altLang="zh-TW">
                <a:latin typeface="Arial"/>
              </a:rPr>
              <a:t>’</a:t>
            </a:r>
            <a:r>
              <a:rPr lang="en-US" altLang="zh-TW">
                <a:latin typeface="Times New Roman" pitchFamily="18" charset="0"/>
              </a:rPr>
              <a:t>t work</a:t>
            </a:r>
          </a:p>
          <a:p>
            <a:pPr lvl="1"/>
            <a:r>
              <a:rPr lang="en-US" altLang="zh-TW">
                <a:latin typeface="Times New Roman" pitchFamily="18" charset="0"/>
              </a:rPr>
              <a:t>Case 2: Engine doesn</a:t>
            </a:r>
            <a:r>
              <a:rPr lang="en-US" altLang="zh-TW">
                <a:latin typeface="Arial"/>
              </a:rPr>
              <a:t>’</a:t>
            </a:r>
            <a:r>
              <a:rPr lang="en-US" altLang="zh-TW">
                <a:latin typeface="Times New Roman" pitchFamily="18" charset="0"/>
              </a:rPr>
              <a:t>t start</a:t>
            </a:r>
          </a:p>
          <a:p>
            <a:pPr lvl="2"/>
            <a:r>
              <a:rPr lang="en-US" altLang="zh-TW">
                <a:latin typeface="Times New Roman" pitchFamily="18" charset="0"/>
              </a:rPr>
              <a:t>Similarity is 0.4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2572EEC-9E7B-46B4-89E7-CD1CBAC04229}" type="slidenum">
              <a:rPr lang="zh-TW" altLang="en-US"/>
              <a:pPr/>
              <a:t>88</a:t>
            </a:fld>
            <a:endParaRPr lang="en-US" altLang="zh-TW"/>
          </a:p>
        </p:txBody>
      </p:sp>
      <p:sp>
        <p:nvSpPr>
          <p:cNvPr id="20482" name="Rectangle 2"/>
          <p:cNvSpPr>
            <a:spLocks noGrp="1" noChangeArrowheads="1"/>
          </p:cNvSpPr>
          <p:nvPr>
            <p:ph type="title"/>
          </p:nvPr>
        </p:nvSpPr>
        <p:spPr/>
        <p:txBody>
          <a:bodyPr/>
          <a:lstStyle/>
          <a:p>
            <a:r>
              <a:rPr lang="en-US" altLang="zh-TW" i="1">
                <a:latin typeface="Times New Roman" pitchFamily="18" charset="0"/>
              </a:rPr>
              <a:t>Feature weighting</a:t>
            </a:r>
          </a:p>
        </p:txBody>
      </p:sp>
      <p:sp>
        <p:nvSpPr>
          <p:cNvPr id="20483" name="Rectangle 3"/>
          <p:cNvSpPr>
            <a:spLocks noGrp="1" noChangeArrowheads="1"/>
          </p:cNvSpPr>
          <p:nvPr>
            <p:ph type="body" idx="1"/>
          </p:nvPr>
        </p:nvSpPr>
        <p:spPr/>
        <p:txBody>
          <a:bodyPr/>
          <a:lstStyle/>
          <a:p>
            <a:r>
              <a:rPr lang="en-US" altLang="zh-TW" dirty="0">
                <a:latin typeface="Times New Roman" pitchFamily="18" charset="0"/>
              </a:rPr>
              <a:t>Different features have different importance (weights)!</a:t>
            </a:r>
          </a:p>
          <a:p>
            <a:r>
              <a:rPr lang="en-US" altLang="zh-TW" dirty="0">
                <a:latin typeface="Times New Roman" pitchFamily="18" charset="0"/>
              </a:rPr>
              <a:t>High importance: </a:t>
            </a:r>
            <a:endParaRPr lang="en-US" altLang="zh-TW" dirty="0" smtClean="0">
              <a:latin typeface="Times New Roman" pitchFamily="18" charset="0"/>
            </a:endParaRPr>
          </a:p>
          <a:p>
            <a:pPr lvl="1"/>
            <a:r>
              <a:rPr lang="en-US" altLang="zh-TW" dirty="0" smtClean="0">
                <a:latin typeface="Times New Roman" pitchFamily="18" charset="0"/>
              </a:rPr>
              <a:t>Problem</a:t>
            </a:r>
            <a:r>
              <a:rPr lang="en-US" altLang="zh-TW" dirty="0">
                <a:latin typeface="Times New Roman" pitchFamily="18" charset="0"/>
              </a:rPr>
              <a:t>. Battery voltage. State of light. ..etc.</a:t>
            </a:r>
          </a:p>
          <a:p>
            <a:r>
              <a:rPr lang="en-US" altLang="zh-TW" dirty="0">
                <a:latin typeface="Times New Roman" pitchFamily="18" charset="0"/>
              </a:rPr>
              <a:t>Low importance: </a:t>
            </a:r>
            <a:endParaRPr lang="en-US" altLang="zh-TW" dirty="0" smtClean="0">
              <a:latin typeface="Times New Roman" pitchFamily="18" charset="0"/>
            </a:endParaRPr>
          </a:p>
          <a:p>
            <a:pPr lvl="1"/>
            <a:r>
              <a:rPr lang="en-US" altLang="zh-TW" dirty="0" smtClean="0">
                <a:latin typeface="Times New Roman" pitchFamily="18" charset="0"/>
              </a:rPr>
              <a:t>Car </a:t>
            </a:r>
            <a:r>
              <a:rPr lang="en-US" altLang="zh-TW" dirty="0">
                <a:latin typeface="Times New Roman" pitchFamily="18" charset="0"/>
              </a:rPr>
              <a:t>Model. Year. </a:t>
            </a:r>
            <a:r>
              <a:rPr lang="en-US" altLang="zh-TW" dirty="0" err="1">
                <a:latin typeface="Times New Roman" pitchFamily="18" charset="0"/>
              </a:rPr>
              <a:t>Colour</a:t>
            </a:r>
            <a:r>
              <a:rPr lang="en-US" altLang="zh-TW" dirty="0">
                <a:latin typeface="Times New Roman" pitchFamily="18" charset="0"/>
              </a:rPr>
              <a:t>, Owner</a:t>
            </a:r>
            <a:r>
              <a:rPr lang="en-US" altLang="zh-TW" dirty="0">
                <a:latin typeface="Arial"/>
              </a:rPr>
              <a:t>’</a:t>
            </a:r>
            <a:r>
              <a:rPr lang="en-US" altLang="zh-TW" dirty="0">
                <a:latin typeface="Times New Roman" pitchFamily="18" charset="0"/>
              </a:rPr>
              <a:t>s Name</a:t>
            </a:r>
            <a:r>
              <a:rPr lang="en-US" altLang="zh-TW" dirty="0">
                <a:latin typeface="Arial"/>
              </a:rPr>
              <a:t>…</a:t>
            </a:r>
            <a:r>
              <a:rPr lang="en-US" altLang="zh-TW" dirty="0">
                <a:latin typeface="Times New Roman" pitchFamily="18" charset="0"/>
              </a:rPr>
              <a:t>etc.</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A9A9DB73-D8FD-4919-A9B0-6B4C523B98E0}" type="slidenum">
              <a:rPr lang="zh-TW" altLang="en-US"/>
              <a:pPr/>
              <a:t>89</a:t>
            </a:fld>
            <a:endParaRPr lang="en-US" altLang="zh-TW"/>
          </a:p>
        </p:txBody>
      </p:sp>
      <p:sp>
        <p:nvSpPr>
          <p:cNvPr id="21506" name="Rectangle 2"/>
          <p:cNvSpPr>
            <a:spLocks noGrp="1" noChangeArrowheads="1"/>
          </p:cNvSpPr>
          <p:nvPr>
            <p:ph type="title"/>
          </p:nvPr>
        </p:nvSpPr>
        <p:spPr>
          <a:xfrm>
            <a:off x="990600" y="381000"/>
            <a:ext cx="8001000" cy="1143000"/>
          </a:xfrm>
        </p:spPr>
        <p:txBody>
          <a:bodyPr/>
          <a:lstStyle/>
          <a:p>
            <a:r>
              <a:rPr lang="en-US" altLang="zh-TW" sz="4000" i="1">
                <a:latin typeface="Times New Roman" pitchFamily="18" charset="0"/>
              </a:rPr>
              <a:t>Compare New Problem and Case 1</a:t>
            </a:r>
          </a:p>
        </p:txBody>
      </p:sp>
      <p:graphicFrame>
        <p:nvGraphicFramePr>
          <p:cNvPr id="21507" name="Object 3"/>
          <p:cNvGraphicFramePr>
            <a:graphicFrameLocks noChangeAspect="1"/>
          </p:cNvGraphicFramePr>
          <p:nvPr/>
        </p:nvGraphicFramePr>
        <p:xfrm>
          <a:off x="381000" y="2057400"/>
          <a:ext cx="8382000" cy="4267200"/>
        </p:xfrm>
        <a:graphic>
          <a:graphicData uri="http://schemas.openxmlformats.org/presentationml/2006/ole">
            <mc:AlternateContent xmlns:mc="http://schemas.openxmlformats.org/markup-compatibility/2006">
              <mc:Choice xmlns:v="urn:schemas-microsoft-com:vml" Requires="v">
                <p:oleObj spid="_x0000_s21531" name="CorelPhotoPaint.Image.8" r:id="rId3" imgW="7314286" imgH="3780952" progId="">
                  <p:embed/>
                </p:oleObj>
              </mc:Choice>
              <mc:Fallback>
                <p:oleObj name="CorelPhotoPaint.Image.8" r:id="rId3" imgW="7314286" imgH="3780952"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057400"/>
                        <a:ext cx="8382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smtClean="0"/>
              <a:t>GUIDELINES OF USING CBR</a:t>
            </a:r>
            <a:endParaRPr lang="zh-TW" altLang="en-US" dirty="0"/>
          </a:p>
        </p:txBody>
      </p:sp>
      <p:sp>
        <p:nvSpPr>
          <p:cNvPr id="3" name="Slide Number Placeholder 2"/>
          <p:cNvSpPr>
            <a:spLocks noGrp="1"/>
          </p:cNvSpPr>
          <p:nvPr>
            <p:ph type="sldNum" sz="quarter" idx="12"/>
          </p:nvPr>
        </p:nvSpPr>
        <p:spPr/>
        <p:txBody>
          <a:bodyPr/>
          <a:lstStyle/>
          <a:p>
            <a:fld id="{A921E218-A2BE-4D1F-A8C6-EBFDF5A940E2}" type="slidenum">
              <a:rPr lang="zh-TW" altLang="en-US" smtClean="0"/>
              <a:pPr/>
              <a:t>9</a:t>
            </a:fld>
            <a:endParaRPr lang="zh-TW" altLang="en-US"/>
          </a:p>
        </p:txBody>
      </p:sp>
      <p:sp>
        <p:nvSpPr>
          <p:cNvPr id="4" name="Content Placeholder 3"/>
          <p:cNvSpPr>
            <a:spLocks noGrp="1"/>
          </p:cNvSpPr>
          <p:nvPr>
            <p:ph sz="quarter" idx="1"/>
          </p:nvPr>
        </p:nvSpPr>
        <p:spPr/>
        <p:txBody>
          <a:bodyPr/>
          <a:lstStyle/>
          <a:p>
            <a:r>
              <a:rPr lang="en-US" altLang="zh-TW" i="1" dirty="0" smtClean="0"/>
              <a:t>Does the domain have an underlying model?</a:t>
            </a:r>
            <a:endParaRPr lang="zh-TW" altLang="zh-TW" dirty="0" smtClean="0"/>
          </a:p>
          <a:p>
            <a:r>
              <a:rPr lang="en-US" altLang="zh-TW" i="1" dirty="0" smtClean="0"/>
              <a:t>Are there exceptions and novel cases?</a:t>
            </a:r>
            <a:endParaRPr lang="zh-TW" altLang="zh-TW" dirty="0" smtClean="0"/>
          </a:p>
          <a:p>
            <a:r>
              <a:rPr lang="en-US" altLang="zh-TW" i="1" dirty="0" smtClean="0"/>
              <a:t>Do cases recur?</a:t>
            </a:r>
            <a:endParaRPr lang="zh-TW" altLang="zh-TW" dirty="0" smtClean="0"/>
          </a:p>
          <a:p>
            <a:r>
              <a:rPr lang="en-US" altLang="zh-TW" i="1" dirty="0" smtClean="0"/>
              <a:t>Is there significant benefit in adapting past solutions?</a:t>
            </a:r>
            <a:endParaRPr lang="zh-TW" altLang="zh-TW" dirty="0" smtClean="0"/>
          </a:p>
          <a:p>
            <a:r>
              <a:rPr lang="en-US" altLang="zh-TW" i="1" dirty="0" smtClean="0"/>
              <a:t>Are relevant previous cases obtainable?</a:t>
            </a:r>
            <a:endParaRPr lang="zh-TW" altLang="zh-TW" dirty="0" smtClean="0"/>
          </a:p>
          <a:p>
            <a:endParaRPr lang="zh-TW" alt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831D77BE-03F9-41A8-A51D-3514BC2A3EF6}" type="slidenum">
              <a:rPr lang="zh-TW" altLang="en-US"/>
              <a:pPr/>
              <a:t>90</a:t>
            </a:fld>
            <a:endParaRPr lang="en-US" altLang="zh-TW"/>
          </a:p>
        </p:txBody>
      </p:sp>
      <p:sp>
        <p:nvSpPr>
          <p:cNvPr id="22530" name="Rectangle 2"/>
          <p:cNvSpPr>
            <a:spLocks noGrp="1" noChangeArrowheads="1"/>
          </p:cNvSpPr>
          <p:nvPr>
            <p:ph type="title"/>
          </p:nvPr>
        </p:nvSpPr>
        <p:spPr>
          <a:xfrm>
            <a:off x="914400" y="381000"/>
            <a:ext cx="8001000" cy="1143000"/>
          </a:xfrm>
        </p:spPr>
        <p:txBody>
          <a:bodyPr/>
          <a:lstStyle/>
          <a:p>
            <a:r>
              <a:rPr lang="en-US" altLang="zh-TW" sz="4000" i="1">
                <a:latin typeface="Times New Roman" pitchFamily="18" charset="0"/>
              </a:rPr>
              <a:t>Compare New Problem and Case 2</a:t>
            </a:r>
          </a:p>
        </p:txBody>
      </p:sp>
      <p:graphicFrame>
        <p:nvGraphicFramePr>
          <p:cNvPr id="22531" name="Object 3"/>
          <p:cNvGraphicFramePr>
            <a:graphicFrameLocks noChangeAspect="1"/>
          </p:cNvGraphicFramePr>
          <p:nvPr/>
        </p:nvGraphicFramePr>
        <p:xfrm>
          <a:off x="457200" y="2133600"/>
          <a:ext cx="8229600" cy="4219575"/>
        </p:xfrm>
        <a:graphic>
          <a:graphicData uri="http://schemas.openxmlformats.org/presentationml/2006/ole">
            <mc:AlternateContent xmlns:mc="http://schemas.openxmlformats.org/markup-compatibility/2006">
              <mc:Choice xmlns:v="urn:schemas-microsoft-com:vml" Requires="v">
                <p:oleObj spid="_x0000_s22555" name="CorelPhotoPaint.Image.8" r:id="rId3" imgW="7266667" imgH="3685714" progId="">
                  <p:embed/>
                </p:oleObj>
              </mc:Choice>
              <mc:Fallback>
                <p:oleObj name="CorelPhotoPaint.Image.8" r:id="rId3" imgW="7266667" imgH="3685714"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133600"/>
                        <a:ext cx="8229600"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858C751D-8EED-4993-8BD0-B91816FE5A71}" type="slidenum">
              <a:rPr lang="zh-TW" altLang="en-US"/>
              <a:pPr/>
              <a:t>91</a:t>
            </a:fld>
            <a:endParaRPr lang="en-US" altLang="zh-TW"/>
          </a:p>
        </p:txBody>
      </p:sp>
      <p:sp>
        <p:nvSpPr>
          <p:cNvPr id="24578" name="Rectangle 2"/>
          <p:cNvSpPr>
            <a:spLocks noGrp="1" noChangeArrowheads="1"/>
          </p:cNvSpPr>
          <p:nvPr>
            <p:ph type="title"/>
          </p:nvPr>
        </p:nvSpPr>
        <p:spPr/>
        <p:txBody>
          <a:bodyPr/>
          <a:lstStyle/>
          <a:p>
            <a:r>
              <a:rPr lang="en-US" altLang="zh-TW" i="1">
                <a:latin typeface="Times New Roman" pitchFamily="18" charset="0"/>
              </a:rPr>
              <a:t>Reuse the Solution of Case 1</a:t>
            </a:r>
          </a:p>
        </p:txBody>
      </p:sp>
      <p:graphicFrame>
        <p:nvGraphicFramePr>
          <p:cNvPr id="24579" name="Object 3"/>
          <p:cNvGraphicFramePr>
            <a:graphicFrameLocks noChangeAspect="1"/>
          </p:cNvGraphicFramePr>
          <p:nvPr/>
        </p:nvGraphicFramePr>
        <p:xfrm>
          <a:off x="1066800" y="1828800"/>
          <a:ext cx="7326313" cy="4838700"/>
        </p:xfrm>
        <a:graphic>
          <a:graphicData uri="http://schemas.openxmlformats.org/presentationml/2006/ole">
            <mc:AlternateContent xmlns:mc="http://schemas.openxmlformats.org/markup-compatibility/2006">
              <mc:Choice xmlns:v="urn:schemas-microsoft-com:vml" Requires="v">
                <p:oleObj spid="_x0000_s24603" name="CorelPhotoPaint.Image.8" r:id="rId3" imgW="7323810" imgH="4838095" progId="">
                  <p:embed/>
                </p:oleObj>
              </mc:Choice>
              <mc:Fallback>
                <p:oleObj name="CorelPhotoPaint.Image.8" r:id="rId3" imgW="7323810" imgH="4838095"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828800"/>
                        <a:ext cx="7326313"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B184D2E8-FF39-4CCD-8CFE-A4936F98CBE0}" type="slidenum">
              <a:rPr lang="zh-TW" altLang="en-US"/>
              <a:pPr/>
              <a:t>92</a:t>
            </a:fld>
            <a:endParaRPr lang="en-US" altLang="zh-TW"/>
          </a:p>
        </p:txBody>
      </p:sp>
      <p:sp>
        <p:nvSpPr>
          <p:cNvPr id="25602" name="Rectangle 2"/>
          <p:cNvSpPr>
            <a:spLocks noGrp="1" noChangeArrowheads="1"/>
          </p:cNvSpPr>
          <p:nvPr>
            <p:ph type="title"/>
          </p:nvPr>
        </p:nvSpPr>
        <p:spPr/>
        <p:txBody>
          <a:bodyPr/>
          <a:lstStyle/>
          <a:p>
            <a:r>
              <a:rPr lang="en-US" altLang="zh-TW" i="1">
                <a:latin typeface="Times New Roman" pitchFamily="18" charset="0"/>
              </a:rPr>
              <a:t>Store the New Experience</a:t>
            </a:r>
          </a:p>
        </p:txBody>
      </p:sp>
      <p:graphicFrame>
        <p:nvGraphicFramePr>
          <p:cNvPr id="25603" name="Object 3"/>
          <p:cNvGraphicFramePr>
            <a:graphicFrameLocks noChangeAspect="1"/>
          </p:cNvGraphicFramePr>
          <p:nvPr/>
        </p:nvGraphicFramePr>
        <p:xfrm>
          <a:off x="762000" y="2057400"/>
          <a:ext cx="7620000" cy="4276725"/>
        </p:xfrm>
        <a:graphic>
          <a:graphicData uri="http://schemas.openxmlformats.org/presentationml/2006/ole">
            <mc:AlternateContent xmlns:mc="http://schemas.openxmlformats.org/markup-compatibility/2006">
              <mc:Choice xmlns:v="urn:schemas-microsoft-com:vml" Requires="v">
                <p:oleObj spid="_x0000_s25627" name="CorelPhotoPaint.Image.8" r:id="rId3" imgW="5438095" imgH="4200000" progId="">
                  <p:embed/>
                </p:oleObj>
              </mc:Choice>
              <mc:Fallback>
                <p:oleObj name="CorelPhotoPaint.Image.8" r:id="rId3" imgW="5438095" imgH="420000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057400"/>
                        <a:ext cx="7620000"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Grp="1" noChangeArrowheads="1"/>
          </p:cNvSpPr>
          <p:nvPr>
            <p:ph type="sldNum" sz="quarter" idx="4"/>
          </p:nvPr>
        </p:nvSpPr>
        <p:spPr/>
        <p:txBody>
          <a:bodyPr/>
          <a:lstStyle/>
          <a:p>
            <a:fld id="{D982BEB7-B3F8-4968-9426-D142091B032F}" type="slidenum">
              <a:rPr lang="zh-TW" altLang="en-US"/>
              <a:pPr/>
              <a:t>93</a:t>
            </a:fld>
            <a:endParaRPr lang="en-US" altLang="zh-TW"/>
          </a:p>
        </p:txBody>
      </p:sp>
      <p:sp>
        <p:nvSpPr>
          <p:cNvPr id="103428" name="Rectangle 4"/>
          <p:cNvSpPr>
            <a:spLocks noGrp="1" noChangeArrowheads="1"/>
          </p:cNvSpPr>
          <p:nvPr>
            <p:ph type="ctrTitle"/>
          </p:nvPr>
        </p:nvSpPr>
        <p:spPr>
          <a:xfrm>
            <a:off x="468313" y="981074"/>
            <a:ext cx="8229600" cy="3744069"/>
          </a:xfrm>
        </p:spPr>
        <p:txBody>
          <a:bodyPr/>
          <a:lstStyle/>
          <a:p>
            <a:r>
              <a:rPr lang="en-US" altLang="zh-TW" dirty="0"/>
              <a:t/>
            </a:r>
            <a:br>
              <a:rPr lang="en-US" altLang="zh-TW" dirty="0"/>
            </a:br>
            <a:r>
              <a:rPr lang="en-US" altLang="zh-TW" sz="4400" i="1" dirty="0" smtClean="0">
                <a:latin typeface="Times New Roman" pitchFamily="18" charset="0"/>
              </a:rPr>
              <a:t>EXAMPLES</a:t>
            </a:r>
            <a:br>
              <a:rPr lang="en-US" altLang="zh-TW" sz="4400" i="1" dirty="0" smtClean="0">
                <a:latin typeface="Times New Roman" pitchFamily="18" charset="0"/>
              </a:rPr>
            </a:br>
            <a:r>
              <a:rPr lang="en-US" altLang="zh-TW" sz="4400" i="1" dirty="0">
                <a:latin typeface="Times New Roman" pitchFamily="18" charset="0"/>
              </a:rPr>
              <a:t>2</a:t>
            </a:r>
            <a:r>
              <a:rPr lang="en-US" altLang="zh-TW" sz="4400" dirty="0" smtClean="0"/>
              <a:t/>
            </a:r>
            <a:br>
              <a:rPr lang="en-US" altLang="zh-TW" sz="4400" dirty="0" smtClean="0"/>
            </a:br>
            <a:endParaRPr lang="en-US" altLang="zh-TW" sz="4000" dirty="0"/>
          </a:p>
        </p:txBody>
      </p:sp>
    </p:spTree>
    <p:extLst>
      <p:ext uri="{BB962C8B-B14F-4D97-AF65-F5344CB8AC3E}">
        <p14:creationId xmlns:p14="http://schemas.microsoft.com/office/powerpoint/2010/main" val="234943485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53"/>
          <p:cNvSpPr>
            <a:spLocks noGrp="1" noChangeArrowheads="1"/>
          </p:cNvSpPr>
          <p:nvPr>
            <p:ph type="sldNum" sz="quarter" idx="4"/>
          </p:nvPr>
        </p:nvSpPr>
        <p:spPr/>
        <p:txBody>
          <a:bodyPr/>
          <a:lstStyle/>
          <a:p>
            <a:fld id="{0833D61E-1965-4012-BD73-5009D3CFE82E}" type="slidenum">
              <a:rPr lang="en-US" altLang="zh-TW"/>
              <a:pPr/>
              <a:t>94</a:t>
            </a:fld>
            <a:endParaRPr lang="en-US" altLang="zh-TW"/>
          </a:p>
        </p:txBody>
      </p:sp>
      <p:sp>
        <p:nvSpPr>
          <p:cNvPr id="2050" name="Rectangle 2"/>
          <p:cNvSpPr>
            <a:spLocks noGrp="1" noChangeArrowheads="1"/>
          </p:cNvSpPr>
          <p:nvPr>
            <p:ph type="ctrTitle"/>
          </p:nvPr>
        </p:nvSpPr>
        <p:spPr>
          <a:xfrm>
            <a:off x="395536" y="2204864"/>
            <a:ext cx="8534400" cy="2286000"/>
          </a:xfrm>
        </p:spPr>
        <p:txBody>
          <a:bodyPr/>
          <a:lstStyle/>
          <a:p>
            <a:pPr algn="ctr"/>
            <a:r>
              <a:rPr lang="en-US" altLang="zh-TW" sz="3600" b="1" dirty="0" smtClean="0">
                <a:ea typeface="新細明體" charset="-120"/>
              </a:rPr>
              <a:t>Another application of CBR in Hong Kong</a:t>
            </a:r>
            <a:br>
              <a:rPr lang="en-US" altLang="zh-TW" sz="3600" b="1" dirty="0" smtClean="0">
                <a:ea typeface="新細明體" charset="-120"/>
              </a:rPr>
            </a:br>
            <a:r>
              <a:rPr lang="en-US" altLang="zh-TW" sz="3600" b="1" dirty="0" smtClean="0">
                <a:ea typeface="新細明體" charset="-120"/>
              </a:rPr>
              <a:t/>
            </a:r>
            <a:br>
              <a:rPr lang="en-US" altLang="zh-TW" sz="3600" b="1" dirty="0" smtClean="0">
                <a:ea typeface="新細明體" charset="-120"/>
              </a:rPr>
            </a:br>
            <a:r>
              <a:rPr lang="en-US" altLang="zh-TW" sz="3600" b="1" dirty="0" smtClean="0">
                <a:ea typeface="新細明體" charset="-120"/>
              </a:rPr>
              <a:t>An </a:t>
            </a:r>
            <a:r>
              <a:rPr lang="en-US" altLang="zh-TW" sz="3600" b="1" dirty="0">
                <a:ea typeface="新細明體" charset="-120"/>
              </a:rPr>
              <a:t>Object Oriented Case-Based Expert System for Awarding Punishment for Serious Discipline Cases</a:t>
            </a:r>
            <a:endParaRPr lang="en-US" altLang="zh-TW" b="1" dirty="0">
              <a:ea typeface="新細明體" charset="-12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D3E6C18-8A51-46BE-84E7-5E565DABBEAD}" type="slidenum">
              <a:rPr lang="en-US" altLang="zh-TW"/>
              <a:pPr/>
              <a:t>95</a:t>
            </a:fld>
            <a:endParaRPr lang="en-US" altLang="zh-TW"/>
          </a:p>
        </p:txBody>
      </p:sp>
      <p:sp>
        <p:nvSpPr>
          <p:cNvPr id="6146" name="Rectangle 2"/>
          <p:cNvSpPr>
            <a:spLocks noGrp="1" noChangeArrowheads="1"/>
          </p:cNvSpPr>
          <p:nvPr>
            <p:ph type="title"/>
          </p:nvPr>
        </p:nvSpPr>
        <p:spPr/>
        <p:txBody>
          <a:bodyPr/>
          <a:lstStyle/>
          <a:p>
            <a:pPr algn="ctr"/>
            <a:r>
              <a:rPr lang="en-US" altLang="zh-TW">
                <a:ea typeface="新細明體" charset="-120"/>
              </a:rPr>
              <a:t>Content</a:t>
            </a:r>
          </a:p>
        </p:txBody>
      </p:sp>
      <p:sp>
        <p:nvSpPr>
          <p:cNvPr id="6147" name="Rectangle 3"/>
          <p:cNvSpPr>
            <a:spLocks noGrp="1" noChangeArrowheads="1"/>
          </p:cNvSpPr>
          <p:nvPr>
            <p:ph type="body" idx="1"/>
          </p:nvPr>
        </p:nvSpPr>
        <p:spPr/>
        <p:txBody>
          <a:bodyPr/>
          <a:lstStyle/>
          <a:p>
            <a:r>
              <a:rPr lang="en-US" altLang="zh-TW">
                <a:ea typeface="新細明體" charset="-120"/>
              </a:rPr>
              <a:t>Introduction</a:t>
            </a:r>
          </a:p>
          <a:p>
            <a:r>
              <a:rPr lang="en-US" altLang="zh-TW">
                <a:ea typeface="新細明體" charset="-120"/>
              </a:rPr>
              <a:t>Design of Case-based Expert System</a:t>
            </a:r>
          </a:p>
          <a:p>
            <a:r>
              <a:rPr lang="en-US" altLang="zh-TW">
                <a:ea typeface="新細明體" charset="-120"/>
              </a:rPr>
              <a:t>Implementation</a:t>
            </a:r>
          </a:p>
          <a:p>
            <a:r>
              <a:rPr lang="en-US" altLang="zh-TW">
                <a:ea typeface="新細明體" charset="-120"/>
              </a:rPr>
              <a:t>Testing and Evaluation</a:t>
            </a:r>
          </a:p>
          <a:p>
            <a:r>
              <a:rPr lang="en-US" altLang="zh-TW">
                <a:ea typeface="新細明體" charset="-120"/>
              </a:rPr>
              <a:t>Future Enhancement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4B37AB1-E700-45E9-972B-236F03CB2F1B}" type="slidenum">
              <a:rPr lang="en-US" altLang="zh-TW"/>
              <a:pPr/>
              <a:t>96</a:t>
            </a:fld>
            <a:endParaRPr lang="en-US" altLang="zh-TW"/>
          </a:p>
        </p:txBody>
      </p:sp>
      <p:sp>
        <p:nvSpPr>
          <p:cNvPr id="7170" name="Rectangle 2"/>
          <p:cNvSpPr>
            <a:spLocks noGrp="1" noChangeArrowheads="1"/>
          </p:cNvSpPr>
          <p:nvPr>
            <p:ph type="title"/>
          </p:nvPr>
        </p:nvSpPr>
        <p:spPr/>
        <p:txBody>
          <a:bodyPr/>
          <a:lstStyle/>
          <a:p>
            <a:pPr algn="ctr"/>
            <a:r>
              <a:rPr lang="en-US" altLang="zh-TW">
                <a:ea typeface="新細明體" charset="-120"/>
              </a:rPr>
              <a:t>Introduction</a:t>
            </a:r>
          </a:p>
        </p:txBody>
      </p:sp>
      <p:sp>
        <p:nvSpPr>
          <p:cNvPr id="7171" name="Rectangle 3"/>
          <p:cNvSpPr>
            <a:spLocks noGrp="1" noChangeArrowheads="1"/>
          </p:cNvSpPr>
          <p:nvPr>
            <p:ph type="body" idx="1"/>
          </p:nvPr>
        </p:nvSpPr>
        <p:spPr>
          <a:xfrm>
            <a:off x="914400" y="1981200"/>
            <a:ext cx="7772400" cy="4114800"/>
          </a:xfrm>
        </p:spPr>
        <p:txBody>
          <a:bodyPr/>
          <a:lstStyle/>
          <a:p>
            <a:pPr>
              <a:buFont typeface="Monotype Sorts" pitchFamily="2" charset="2"/>
              <a:buNone/>
            </a:pPr>
            <a:r>
              <a:rPr lang="en-US" altLang="zh-TW" dirty="0">
                <a:ea typeface="新細明體" charset="-120"/>
              </a:rPr>
              <a:t>	A postal officer left the counter at public hall without locking up his cash box. When he returned to the counter, it was discovered that $4,000 was found missing. A further check by Internal Audit Section revealed a further shortage of $1,000 in the counter sub-stock.</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3BAB5E3-2ED0-478E-96E8-5D9781AE473F}" type="slidenum">
              <a:rPr lang="en-US" altLang="zh-TW"/>
              <a:pPr/>
              <a:t>97</a:t>
            </a:fld>
            <a:endParaRPr lang="en-US" altLang="zh-TW"/>
          </a:p>
        </p:txBody>
      </p:sp>
      <p:sp>
        <p:nvSpPr>
          <p:cNvPr id="8194" name="Rectangle 2"/>
          <p:cNvSpPr>
            <a:spLocks noGrp="1" noChangeArrowheads="1"/>
          </p:cNvSpPr>
          <p:nvPr>
            <p:ph type="title"/>
          </p:nvPr>
        </p:nvSpPr>
        <p:spPr/>
        <p:txBody>
          <a:bodyPr/>
          <a:lstStyle/>
          <a:p>
            <a:pPr algn="ctr"/>
            <a:r>
              <a:rPr lang="en-US" altLang="zh-TW">
                <a:ea typeface="新細明體" charset="-120"/>
              </a:rPr>
              <a:t>Introduction</a:t>
            </a:r>
          </a:p>
        </p:txBody>
      </p:sp>
      <p:sp>
        <p:nvSpPr>
          <p:cNvPr id="8195" name="Rectangle 3"/>
          <p:cNvSpPr>
            <a:spLocks noGrp="1" noChangeArrowheads="1"/>
          </p:cNvSpPr>
          <p:nvPr>
            <p:ph type="body" idx="1"/>
          </p:nvPr>
        </p:nvSpPr>
        <p:spPr>
          <a:xfrm>
            <a:off x="914400" y="2057400"/>
            <a:ext cx="7772400" cy="4114800"/>
          </a:xfrm>
        </p:spPr>
        <p:txBody>
          <a:bodyPr/>
          <a:lstStyle/>
          <a:p>
            <a:pPr>
              <a:buFont typeface="Monotype Sorts" pitchFamily="2" charset="2"/>
              <a:buNone/>
            </a:pPr>
            <a:r>
              <a:rPr lang="en-US" altLang="zh-TW" dirty="0">
                <a:ea typeface="新細明體" charset="-120"/>
              </a:rPr>
              <a:t>	A nurse, while working at the Gynecological section of South </a:t>
            </a:r>
            <a:r>
              <a:rPr lang="en-US" altLang="zh-TW" dirty="0" err="1">
                <a:ea typeface="新細明體" charset="-120"/>
              </a:rPr>
              <a:t>Kwai</a:t>
            </a:r>
            <a:r>
              <a:rPr lang="en-US" altLang="zh-TW" dirty="0">
                <a:ea typeface="新細明體" charset="-120"/>
              </a:rPr>
              <a:t> Chung Polyclinic, neglected her duty by failing to properly handle a vaginal swab contained in a test tube; hence the same swab was used for a second time on another patient.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882732C-F854-46E3-97FE-675C7086FC61}" type="slidenum">
              <a:rPr lang="en-US" altLang="zh-TW"/>
              <a:pPr/>
              <a:t>98</a:t>
            </a:fld>
            <a:endParaRPr lang="en-US" altLang="zh-TW"/>
          </a:p>
        </p:txBody>
      </p:sp>
      <p:sp>
        <p:nvSpPr>
          <p:cNvPr id="9218" name="Rectangle 2"/>
          <p:cNvSpPr>
            <a:spLocks noGrp="1" noChangeArrowheads="1"/>
          </p:cNvSpPr>
          <p:nvPr>
            <p:ph type="title"/>
          </p:nvPr>
        </p:nvSpPr>
        <p:spPr/>
        <p:txBody>
          <a:bodyPr/>
          <a:lstStyle/>
          <a:p>
            <a:pPr algn="ctr"/>
            <a:r>
              <a:rPr lang="en-US" altLang="zh-TW">
                <a:ea typeface="新細明體" charset="-120"/>
              </a:rPr>
              <a:t>Introduction</a:t>
            </a:r>
          </a:p>
        </p:txBody>
      </p:sp>
      <p:sp>
        <p:nvSpPr>
          <p:cNvPr id="9219" name="Rectangle 3"/>
          <p:cNvSpPr>
            <a:spLocks noGrp="1" noChangeArrowheads="1"/>
          </p:cNvSpPr>
          <p:nvPr>
            <p:ph type="body" idx="1"/>
          </p:nvPr>
        </p:nvSpPr>
        <p:spPr>
          <a:xfrm>
            <a:off x="755576" y="1752600"/>
            <a:ext cx="7772400" cy="4343400"/>
          </a:xfrm>
        </p:spPr>
        <p:txBody>
          <a:bodyPr/>
          <a:lstStyle/>
          <a:p>
            <a:r>
              <a:rPr kumimoji="0" lang="en-US" altLang="zh-TW">
                <a:ea typeface="新細明體" charset="-120"/>
              </a:rPr>
              <a:t>1,500 serious discipline cases in HKCS, such as negligence of duty, conflict of interest, misbehavior, fraud and dishonesty. </a:t>
            </a:r>
          </a:p>
          <a:p>
            <a:r>
              <a:rPr kumimoji="0" lang="en-US" altLang="zh-TW">
                <a:ea typeface="新細明體" charset="-120"/>
              </a:rPr>
              <a:t>an officer may be required to retrieve all the previous cases and study them thoroughly before he is able to find the relevant portion for drawing the analogy.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8ABAC6E-97D9-452B-8150-894CE4C369FA}" type="slidenum">
              <a:rPr lang="en-US" altLang="zh-TW"/>
              <a:pPr/>
              <a:t>99</a:t>
            </a:fld>
            <a:endParaRPr lang="en-US" altLang="zh-TW"/>
          </a:p>
        </p:txBody>
      </p:sp>
      <p:sp>
        <p:nvSpPr>
          <p:cNvPr id="10242" name="Rectangle 2"/>
          <p:cNvSpPr>
            <a:spLocks noGrp="1" noChangeArrowheads="1"/>
          </p:cNvSpPr>
          <p:nvPr>
            <p:ph type="title"/>
          </p:nvPr>
        </p:nvSpPr>
        <p:spPr>
          <a:xfrm>
            <a:off x="990600" y="457200"/>
            <a:ext cx="7954963" cy="1143000"/>
          </a:xfrm>
        </p:spPr>
        <p:txBody>
          <a:bodyPr/>
          <a:lstStyle/>
          <a:p>
            <a:pPr algn="ctr"/>
            <a:r>
              <a:rPr lang="en-US" altLang="zh-TW">
                <a:ea typeface="新細明體" charset="-120"/>
              </a:rPr>
              <a:t>Design of the CBR Expert System</a:t>
            </a:r>
          </a:p>
        </p:txBody>
      </p:sp>
      <p:sp>
        <p:nvSpPr>
          <p:cNvPr id="10243" name="Rectangle 3"/>
          <p:cNvSpPr>
            <a:spLocks noGrp="1" noChangeArrowheads="1"/>
          </p:cNvSpPr>
          <p:nvPr>
            <p:ph type="body" idx="1"/>
          </p:nvPr>
        </p:nvSpPr>
        <p:spPr>
          <a:xfrm>
            <a:off x="683568" y="1949152"/>
            <a:ext cx="7772400" cy="4648200"/>
          </a:xfrm>
        </p:spPr>
        <p:txBody>
          <a:bodyPr/>
          <a:lstStyle/>
          <a:p>
            <a:r>
              <a:rPr kumimoji="0" lang="en-US" altLang="zh-TW" dirty="0">
                <a:ea typeface="新細明體" charset="-120"/>
              </a:rPr>
              <a:t>knowledge acquisition stage</a:t>
            </a:r>
          </a:p>
          <a:p>
            <a:pPr lvl="1"/>
            <a:r>
              <a:rPr kumimoji="0" lang="en-US" altLang="zh-TW" dirty="0">
                <a:ea typeface="新細明體" charset="-120"/>
              </a:rPr>
              <a:t>searching the existing documents,</a:t>
            </a:r>
          </a:p>
          <a:p>
            <a:pPr lvl="2"/>
            <a:r>
              <a:rPr kumimoji="0" lang="en-US" altLang="zh-TW" dirty="0">
                <a:ea typeface="新細明體" charset="-120"/>
              </a:rPr>
              <a:t>Government Manual on Discipline, Labor Laws, Staff Contract information</a:t>
            </a:r>
          </a:p>
          <a:p>
            <a:pPr lvl="1"/>
            <a:r>
              <a:rPr kumimoji="0" lang="en-US" altLang="zh-TW" dirty="0">
                <a:ea typeface="新細明體" charset="-120"/>
              </a:rPr>
              <a:t>conducting interviews</a:t>
            </a:r>
          </a:p>
          <a:p>
            <a:pPr lvl="2"/>
            <a:r>
              <a:rPr kumimoji="0" lang="en-US" altLang="zh-TW" dirty="0">
                <a:ea typeface="新細明體" charset="-120"/>
              </a:rPr>
              <a:t>20 officers were interviewed</a:t>
            </a:r>
          </a:p>
          <a:p>
            <a:pPr lvl="1"/>
            <a:r>
              <a:rPr kumimoji="0" lang="en-US" altLang="zh-TW" dirty="0">
                <a:ea typeface="新細明體" charset="-120"/>
              </a:rPr>
              <a:t>real life experience</a:t>
            </a:r>
          </a:p>
          <a:p>
            <a:pPr lvl="2"/>
            <a:r>
              <a:rPr kumimoji="0" lang="en-US" altLang="zh-TW" dirty="0">
                <a:ea typeface="新細明體" charset="-120"/>
              </a:rPr>
              <a:t>the knowledge engineer tries to do several cases himself with the aid of experience officer</a:t>
            </a:r>
          </a:p>
          <a:p>
            <a:endParaRPr kumimoji="0" lang="en-US" altLang="zh-TW" dirty="0">
              <a:ea typeface="新細明體" charset="-120"/>
            </a:endParaRPr>
          </a:p>
        </p:txBody>
      </p:sp>
    </p:spTree>
  </p:cSld>
  <p:clrMapOvr>
    <a:masterClrMapping/>
  </p:clrMapOvr>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charset="-12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Template>
  <TotalTime>1206</TotalTime>
  <Words>4788</Words>
  <Application>Microsoft Office PowerPoint</Application>
  <PresentationFormat>全屏显示(4:3)</PresentationFormat>
  <Paragraphs>764</Paragraphs>
  <Slides>135</Slides>
  <Notes>0</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135</vt:i4>
      </vt:variant>
    </vt:vector>
  </HeadingPairs>
  <TitlesOfParts>
    <vt:vector size="141" baseType="lpstr">
      <vt:lpstr>Beam</vt:lpstr>
      <vt:lpstr>CorelPhotoPaint.Image.8</vt:lpstr>
      <vt:lpstr>CorelPhotoPaint.Image.10</vt:lpstr>
      <vt:lpstr>Document</vt:lpstr>
      <vt:lpstr>Equation</vt:lpstr>
      <vt:lpstr>CorelPhotoPaint.Image.9</vt:lpstr>
      <vt:lpstr> Soft Case-Based Reasoning  Thanks to Dr. Simon C. K. Shiu </vt:lpstr>
      <vt:lpstr>Content</vt:lpstr>
      <vt:lpstr> What is  Case-Based Reasoning? </vt:lpstr>
      <vt:lpstr>What is CBR?</vt:lpstr>
      <vt:lpstr>What is CBR?</vt:lpstr>
      <vt:lpstr>What is CBR methodology?</vt:lpstr>
      <vt:lpstr>CBR LIFE CYCLE</vt:lpstr>
      <vt:lpstr>The CBR cycle</vt:lpstr>
      <vt:lpstr>GUIDELINES OF USING CBR</vt:lpstr>
      <vt:lpstr>Merits of Using CBR</vt:lpstr>
      <vt:lpstr> CBR Life Cycle:  Representation &amp; Indexing Case Retrieval Adaptation Case-base Maintenance  </vt:lpstr>
      <vt:lpstr>Case Representation and Indexing</vt:lpstr>
      <vt:lpstr>Representing Cases</vt:lpstr>
      <vt:lpstr>Representing Cases</vt:lpstr>
      <vt:lpstr>Object-Oriented Representations</vt:lpstr>
      <vt:lpstr>Object Oriented Representation</vt:lpstr>
      <vt:lpstr>CASE INDEXING</vt:lpstr>
      <vt:lpstr> CBR Life Cycle:  Representation &amp; Indexing Case Retrieval Adaptation Case-base Maintenance  </vt:lpstr>
      <vt:lpstr>CASE RETRIEVAL</vt:lpstr>
      <vt:lpstr>Retrieve: What is Similarity</vt:lpstr>
      <vt:lpstr>Retrieve: What is Similarity</vt:lpstr>
      <vt:lpstr>Retrieve: Modeling Similarity</vt:lpstr>
      <vt:lpstr>How to measure similarity?</vt:lpstr>
      <vt:lpstr>Based on Weighted Euclidian Distance</vt:lpstr>
      <vt:lpstr>Based on Weighted Euclidian Distance</vt:lpstr>
      <vt:lpstr>Based on the no. of common/ different features</vt:lpstr>
      <vt:lpstr>Based on the no. of rules satisfied</vt:lpstr>
      <vt:lpstr>Based on Hamming distance </vt:lpstr>
      <vt:lpstr>Based on feature contrast</vt:lpstr>
      <vt:lpstr>Vector Space with Term Weights and Cosine Matching</vt:lpstr>
      <vt:lpstr>Based on distances in a abstract hierarchy</vt:lpstr>
      <vt:lpstr>Based on Fuzzy Sets</vt:lpstr>
      <vt:lpstr>How to determine weights?</vt:lpstr>
      <vt:lpstr>How to determine weights?</vt:lpstr>
      <vt:lpstr>Feature Weights Learning</vt:lpstr>
      <vt:lpstr>Retrieve, but Efficiently</vt:lpstr>
      <vt:lpstr> CBR Life Cycle:  Representation &amp; Indexing Case Retrieval Adaptation Case-base Maintenance  </vt:lpstr>
      <vt:lpstr>CASE ADAPTATION</vt:lpstr>
      <vt:lpstr>Case Adaptation</vt:lpstr>
      <vt:lpstr>How to Adapt the Solution</vt:lpstr>
      <vt:lpstr>Automatic solution adaptation</vt:lpstr>
      <vt:lpstr>Automatic solution adaptation</vt:lpstr>
      <vt:lpstr>Adaptation Knowledge Needed</vt:lpstr>
      <vt:lpstr>Different Approaches</vt:lpstr>
      <vt:lpstr>Transformational Adaptation</vt:lpstr>
      <vt:lpstr>Transformational Adaptation</vt:lpstr>
      <vt:lpstr>Transformation Adaptation</vt:lpstr>
      <vt:lpstr>Adaptation Rules of OO Representations</vt:lpstr>
      <vt:lpstr>Example (Substitutional Adaptation)</vt:lpstr>
      <vt:lpstr>Adaptation Operators</vt:lpstr>
      <vt:lpstr>Generative (Derivational Adaptation)</vt:lpstr>
      <vt:lpstr>Generative (Derivational Adaptation)</vt:lpstr>
      <vt:lpstr>Derivational Analogy</vt:lpstr>
      <vt:lpstr>Derivational Analogy</vt:lpstr>
      <vt:lpstr>Cases and Generative Problem Solving </vt:lpstr>
      <vt:lpstr>PowerPoint 演示文稿</vt:lpstr>
      <vt:lpstr>Transformation vs Generative Adaptation</vt:lpstr>
      <vt:lpstr>Adaptation with Generalized Cases</vt:lpstr>
      <vt:lpstr>Adaptation with Generalized Cases</vt:lpstr>
      <vt:lpstr>Applying Generalized Cases</vt:lpstr>
      <vt:lpstr>Applying Generalized Cases</vt:lpstr>
      <vt:lpstr>Example: Car Diagnosis</vt:lpstr>
      <vt:lpstr>Relationship between Adaptation and Retrieval</vt:lpstr>
      <vt:lpstr>Relationship between Adaptation and Retrieval</vt:lpstr>
      <vt:lpstr> CBR Life Cycle:  Representation &amp; Indexing Case Retrieval Adaptation Case-base Maintenance  </vt:lpstr>
      <vt:lpstr>CASE LEARNING</vt:lpstr>
      <vt:lpstr>CASE-BASE MAINTENANCE</vt:lpstr>
      <vt:lpstr>Case-Base Maintenance</vt:lpstr>
      <vt:lpstr>Qualitative Maintenance</vt:lpstr>
      <vt:lpstr>Qualitative - Correctness</vt:lpstr>
      <vt:lpstr>Qualitative - Consistency</vt:lpstr>
      <vt:lpstr>Qualitative - Consistency</vt:lpstr>
      <vt:lpstr>Qualitative - Consistency</vt:lpstr>
      <vt:lpstr>Qualitative - Completeness</vt:lpstr>
      <vt:lpstr>CASE ORGANIZATION</vt:lpstr>
      <vt:lpstr> EXAMPLES  1 </vt:lpstr>
      <vt:lpstr>A Simple Example</vt:lpstr>
      <vt:lpstr>A Simple Example </vt:lpstr>
      <vt:lpstr>What is a Case?</vt:lpstr>
      <vt:lpstr>PowerPoint 演示文稿</vt:lpstr>
      <vt:lpstr>Solving a New Diagnostic Problem</vt:lpstr>
      <vt:lpstr>A New Problem</vt:lpstr>
      <vt:lpstr>Similarity comparison</vt:lpstr>
      <vt:lpstr>Similarity</vt:lpstr>
      <vt:lpstr>Similarity</vt:lpstr>
      <vt:lpstr>Similarity Computation</vt:lpstr>
      <vt:lpstr>Similarity Computation</vt:lpstr>
      <vt:lpstr>Feature weighting</vt:lpstr>
      <vt:lpstr>Compare New Problem and Case 1</vt:lpstr>
      <vt:lpstr>Compare New Problem and Case 2</vt:lpstr>
      <vt:lpstr>Reuse the Solution of Case 1</vt:lpstr>
      <vt:lpstr>Store the New Experience</vt:lpstr>
      <vt:lpstr> EXAMPLES 2 </vt:lpstr>
      <vt:lpstr>Another application of CBR in Hong Kong  An Object Oriented Case-Based Expert System for Awarding Punishment for Serious Discipline Cases</vt:lpstr>
      <vt:lpstr>Content</vt:lpstr>
      <vt:lpstr>Introduction</vt:lpstr>
      <vt:lpstr>Introduction</vt:lpstr>
      <vt:lpstr>Introduction</vt:lpstr>
      <vt:lpstr>Design of the CBR Expert System</vt:lpstr>
      <vt:lpstr>Design of the CBR Expert System</vt:lpstr>
      <vt:lpstr>Design of the CBR Expert System</vt:lpstr>
      <vt:lpstr>PowerPoint 演示文稿</vt:lpstr>
      <vt:lpstr>Design of the CBR Expert System</vt:lpstr>
      <vt:lpstr>Design of the CBR Expert System</vt:lpstr>
      <vt:lpstr>Implementation</vt:lpstr>
      <vt:lpstr>Testing and Evaluation</vt:lpstr>
      <vt:lpstr> EXAMPLES 3 </vt:lpstr>
      <vt:lpstr>Another example in China - Case-Based Reasoning</vt:lpstr>
      <vt:lpstr>請問上海浦東蓮花路有冇單位出租? 租金多少?</vt:lpstr>
      <vt:lpstr>Why Case-based Reasoning (CBR)</vt:lpstr>
      <vt:lpstr>Collect cases</vt:lpstr>
      <vt:lpstr>Collect cases (different sources)</vt:lpstr>
      <vt:lpstr>Case Representation</vt:lpstr>
      <vt:lpstr>Construction of Case-Base</vt:lpstr>
      <vt:lpstr>Case Indexing</vt:lpstr>
      <vt:lpstr>Case Retrieval</vt:lpstr>
      <vt:lpstr>Case Retrieval - Continue</vt:lpstr>
      <vt:lpstr>Case Adaptation</vt:lpstr>
      <vt:lpstr>Case-Base Maintenance</vt:lpstr>
      <vt:lpstr>Case-Base Maintenance</vt:lpstr>
      <vt:lpstr> Relevance of Soft Computing:  Representation &amp; Indexing Similarity Assessment Adaptation Case-base Maintenance  </vt:lpstr>
      <vt:lpstr>Relevance of Soft Computing</vt:lpstr>
      <vt:lpstr>Relevance of Soft Computing</vt:lpstr>
      <vt:lpstr>Relevance of Soft Computing</vt:lpstr>
      <vt:lpstr>Relevance of Soft Computing</vt:lpstr>
      <vt:lpstr>Relevance of Soft Computing</vt:lpstr>
      <vt:lpstr> Advantage of CBR </vt:lpstr>
      <vt:lpstr>Advantage of CBR</vt:lpstr>
      <vt:lpstr>Advantages of CBR over others</vt:lpstr>
      <vt:lpstr>Avoid (Partially) Knowledge Acquisition Effort</vt:lpstr>
      <vt:lpstr>Less Effort Required for Maintenance</vt:lpstr>
      <vt:lpstr>Less Effort Required for Maintenance</vt:lpstr>
      <vt:lpstr>Reference BOOK</vt:lpstr>
      <vt:lpstr>BACKGROUND OF CASE-BASED REASONING</vt:lpstr>
      <vt:lpstr>Useful CBR books and references</vt:lpstr>
    </vt:vector>
  </TitlesOfParts>
  <Company>Hong Kong Polytechnic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Case-based Reasoning</dc:title>
  <dc:creator>Department of Computing</dc:creator>
  <cp:lastModifiedBy>unknown</cp:lastModifiedBy>
  <cp:revision>104</cp:revision>
  <dcterms:created xsi:type="dcterms:W3CDTF">2000-03-25T03:26:11Z</dcterms:created>
  <dcterms:modified xsi:type="dcterms:W3CDTF">2014-06-13T14:50:08Z</dcterms:modified>
</cp:coreProperties>
</file>