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8" r:id="rId6"/>
    <p:sldId id="257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C30"/>
    <a:srgbClr val="7E2F8E"/>
    <a:srgbClr val="CFAFE7"/>
    <a:srgbClr val="B68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7B7A-CAC9-4422-AED7-47AE44D4D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F6C37-D18F-4071-82E8-8A609F7E8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AA2A2-5230-447E-B314-BBE315A8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C3D-2E7E-402B-B7E4-634D7C692E1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DD35-B107-42DE-9B82-B34D5B72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25D0-E911-4AAA-A979-55D9A95F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9C8-8C63-4F5C-BEFC-DBA6DDF5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1CFC-18E0-472A-9AFF-74DD5C8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2D485-9807-4D7B-81FF-E3BD460EC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FD82E-7FFF-43C4-B8A8-CAAF2E0A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C3D-2E7E-402B-B7E4-634D7C692E1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2CA1-F468-4F0D-BBDB-D6D1AD15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B333B-2D1E-4823-8810-23C69469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9C8-8C63-4F5C-BEFC-DBA6DDF5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3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E2B6A-9C12-42A4-BB5D-FC842EFA4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2CEC0-DE0E-4EEE-B226-8233B69CD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D5EF-A0C1-42EB-9A76-6CAF5BF8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C3D-2E7E-402B-B7E4-634D7C692E1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A6B74-0D14-4433-A062-333605D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D78A-A032-4AEC-993A-67372B0B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9C8-8C63-4F5C-BEFC-DBA6DDF5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46FB-3669-4CF7-88CE-4371A848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2B1AC-8290-4FE2-B35E-4FB924D9C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3D03-426C-44E2-8A84-4E9DB5B1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C3D-2E7E-402B-B7E4-634D7C692E1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CFC2-1C87-4D31-9A30-0273340B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28589-E1EB-4C57-9D22-6107C1E6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9C8-8C63-4F5C-BEFC-DBA6DDF5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6647-011D-4CBB-94F3-802B27EC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DD463-A29F-4188-988D-ACF5A0F8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E577-016E-4EEB-ACC3-1897CA47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C3D-2E7E-402B-B7E4-634D7C692E1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A18CB-1669-4B0D-BC21-0C4912FD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B31A4-F01F-4E78-8ADD-F62EF32C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9C8-8C63-4F5C-BEFC-DBA6DDF5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35EF-155F-4165-BA4D-65F57814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989E-D0A1-49CF-B8AC-F64135A08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737F9-2F5E-4932-8C78-CE90B1140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366CF-7D01-4F13-A024-28F8DC03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C3D-2E7E-402B-B7E4-634D7C692E1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2675A-7A6C-4321-ADD2-58ED8FEA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6B8A3-A4E5-4BD8-A8C0-4113A7BF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9C8-8C63-4F5C-BEFC-DBA6DDF5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1214-6F29-4BF0-9D8C-861FA8A7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FFD76-3B2A-4735-8AEB-1B57D4F51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AFA4F-CE05-47D5-A927-AE6A82082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E29BE-1BFF-469E-B23F-AA22EB673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9631-E669-4447-83BE-4EEA8D7B4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56CE3-3FBE-4041-AA1A-93682BD8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C3D-2E7E-402B-B7E4-634D7C692E1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E2B77-672E-4AB6-9345-109790DA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32D7E-6209-426B-BBE4-BAF86086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9C8-8C63-4F5C-BEFC-DBA6DDF5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D215-B960-4AEC-9105-71CEEC20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995D3-93A9-4506-B271-C36F47BF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C3D-2E7E-402B-B7E4-634D7C692E1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A6A04-DBEF-4CC5-AEC9-2E79D8E9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6C470-B8A9-4FA4-999C-BFA61E6F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9C8-8C63-4F5C-BEFC-DBA6DDF5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587ED-4D3C-4F4C-9D4E-4C04A505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C3D-2E7E-402B-B7E4-634D7C692E1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E57D9-84F9-449E-8904-49748559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31E09-C961-45AD-8CC9-6FBC614D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9C8-8C63-4F5C-BEFC-DBA6DDF5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3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D317-FF09-4E2A-916A-C730605E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CF0B-546E-4405-A81F-9965727DF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4AC88-066E-4E99-B7B4-5B4A6CBB2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8D533-38FD-4B36-AB62-FD3632EB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C3D-2E7E-402B-B7E4-634D7C692E1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11B76-9670-4334-9F47-09BAA434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C878D-9BDF-448F-8776-65B6BF51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9C8-8C63-4F5C-BEFC-DBA6DDF5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7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07D5-FFAB-45E7-9F0F-0BAAC6F4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89F26-A25A-4FA6-95FB-C27A2D02B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E04FB-0449-4EF4-9F5C-4A8C229A4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B6560-C67D-471B-A9DD-1AAB8B7A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C3D-2E7E-402B-B7E4-634D7C692E1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74048-E4C6-45F5-B995-2C83057C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C9298-1793-4A56-9D4A-AA4269C1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9C8-8C63-4F5C-BEFC-DBA6DDF5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37762-6F9E-4F20-8E12-EA87AEB1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7C626-0D3A-4E87-A6DD-4496858CA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6DCD2-5EF8-4417-B713-381801214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2C3D-2E7E-402B-B7E4-634D7C692E1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5845B-EB40-4869-9D68-FA3F67856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2A31-EC82-46A1-BD56-29A408BE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FD9C8-8C63-4F5C-BEFC-DBA6DDF5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DB7B8A-2788-4DD3-8025-3A2861C9254B}"/>
              </a:ext>
            </a:extLst>
          </p:cNvPr>
          <p:cNvSpPr txBox="1"/>
          <p:nvPr/>
        </p:nvSpPr>
        <p:spPr>
          <a:xfrm>
            <a:off x="2183235" y="637563"/>
            <a:ext cx="782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Spectroelectrochemsitry</a:t>
            </a:r>
            <a:r>
              <a:rPr lang="en-US" sz="3200" dirty="0"/>
              <a:t> on OmcS Nanowires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00C8B-37A2-454A-AA3F-455FD2EFDA8D}"/>
              </a:ext>
            </a:extLst>
          </p:cNvPr>
          <p:cNvSpPr txBox="1"/>
          <p:nvPr/>
        </p:nvSpPr>
        <p:spPr>
          <a:xfrm>
            <a:off x="4887984" y="6035771"/>
            <a:ext cx="26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Pilar </a:t>
            </a:r>
            <a:r>
              <a:rPr lang="en-US" dirty="0" err="1"/>
              <a:t>Portela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7C4A2-1BDE-4FCC-9968-85225861434E}"/>
              </a:ext>
            </a:extLst>
          </p:cNvPr>
          <p:cNvSpPr txBox="1"/>
          <p:nvPr/>
        </p:nvSpPr>
        <p:spPr>
          <a:xfrm>
            <a:off x="4887984" y="5593359"/>
            <a:ext cx="26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Catharine Shipps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788F0-CCEF-4123-8A34-7EDD0CA433C7}"/>
              </a:ext>
            </a:extLst>
          </p:cNvPr>
          <p:cNvSpPr txBox="1"/>
          <p:nvPr/>
        </p:nvSpPr>
        <p:spPr>
          <a:xfrm>
            <a:off x="4795706" y="1292853"/>
            <a:ext cx="26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02/15/2022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0EA211-28CB-4627-BDE4-CF69E47DBCBA}"/>
              </a:ext>
            </a:extLst>
          </p:cNvPr>
          <p:cNvGrpSpPr/>
          <p:nvPr/>
        </p:nvGrpSpPr>
        <p:grpSpPr>
          <a:xfrm>
            <a:off x="4694867" y="2256322"/>
            <a:ext cx="4092712" cy="2742900"/>
            <a:chOff x="502700" y="487151"/>
            <a:chExt cx="4092712" cy="27429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D7B1A-7538-413B-9243-99B3D8D27ED5}"/>
                </a:ext>
              </a:extLst>
            </p:cNvPr>
            <p:cNvSpPr txBox="1"/>
            <p:nvPr/>
          </p:nvSpPr>
          <p:spPr>
            <a:xfrm>
              <a:off x="2942515" y="1158871"/>
              <a:ext cx="1652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Sample Goes Here Solution State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2308CC-01EE-41F6-B4FB-FD945458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700" y="487151"/>
              <a:ext cx="2205242" cy="274290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F67306-073B-4C3B-A893-D00E97EB19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191" y="1472625"/>
              <a:ext cx="985492" cy="15126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672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010AF787-5E30-4F81-B542-BA51A1673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169" y="3210127"/>
            <a:ext cx="4291831" cy="3218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6E1C1F-4FB1-4023-8A49-846808AE5BBC}"/>
              </a:ext>
            </a:extLst>
          </p:cNvPr>
          <p:cNvSpPr txBox="1"/>
          <p:nvPr/>
        </p:nvSpPr>
        <p:spPr>
          <a:xfrm>
            <a:off x="111767" y="5070"/>
            <a:ext cx="7022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Trial 1: 33</a:t>
            </a:r>
            <a:r>
              <a:rPr lang="el-GR" sz="2800" dirty="0"/>
              <a:t>μ</a:t>
            </a:r>
            <a:r>
              <a:rPr lang="en-US" sz="2800" dirty="0"/>
              <a:t>M OmcS protein, 1uM mediators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12D8F9-B350-4147-8C22-932CEB8DB5FF}"/>
              </a:ext>
            </a:extLst>
          </p:cNvPr>
          <p:cNvGrpSpPr/>
          <p:nvPr/>
        </p:nvGrpSpPr>
        <p:grpSpPr>
          <a:xfrm>
            <a:off x="8095427" y="429000"/>
            <a:ext cx="3901315" cy="2925986"/>
            <a:chOff x="8095427" y="429000"/>
            <a:chExt cx="3901315" cy="2925986"/>
          </a:xfrm>
        </p:grpSpPr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77CCB61C-B4B1-4F00-BBA5-F33658B42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427" y="429000"/>
              <a:ext cx="3901315" cy="29259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C0F792-9C85-4099-9204-F1EA7D291729}"/>
                </a:ext>
              </a:extLst>
            </p:cNvPr>
            <p:cNvSpPr txBox="1"/>
            <p:nvPr/>
          </p:nvSpPr>
          <p:spPr>
            <a:xfrm>
              <a:off x="8669132" y="1450232"/>
              <a:ext cx="646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544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54A6B2-A5EE-4528-A4C5-468024BFE05B}"/>
                </a:ext>
              </a:extLst>
            </p:cNvPr>
            <p:cNvSpPr txBox="1"/>
            <p:nvPr/>
          </p:nvSpPr>
          <p:spPr>
            <a:xfrm>
              <a:off x="11018007" y="2129956"/>
              <a:ext cx="646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559</a:t>
              </a:r>
            </a:p>
          </p:txBody>
        </p:sp>
      </p:grp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A0060A0-BB41-4F1C-B47E-79F237726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000"/>
            <a:ext cx="8000000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4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7EA4F27C-5B80-4D5C-BC46-08FCCB43F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15" y="3210312"/>
            <a:ext cx="4291585" cy="3218688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376E0ED-3C4E-4B5E-BBCB-D412D807A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487" y="434353"/>
            <a:ext cx="3901440" cy="2926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4459FC-25D8-4D97-8302-23416178D517}"/>
              </a:ext>
            </a:extLst>
          </p:cNvPr>
          <p:cNvSpPr txBox="1"/>
          <p:nvPr/>
        </p:nvSpPr>
        <p:spPr>
          <a:xfrm>
            <a:off x="8663246" y="1450324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5F97-0218-4475-9F5C-650A7E25326F}"/>
              </a:ext>
            </a:extLst>
          </p:cNvPr>
          <p:cNvSpPr txBox="1"/>
          <p:nvPr/>
        </p:nvSpPr>
        <p:spPr>
          <a:xfrm>
            <a:off x="11124646" y="2243244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559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DFD88D4-DD23-4F75-8740-0157612C6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000"/>
            <a:ext cx="8000000" cy="600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1436F3-8D81-4C23-853E-38F985B28B70}"/>
              </a:ext>
            </a:extLst>
          </p:cNvPr>
          <p:cNvSpPr txBox="1"/>
          <p:nvPr/>
        </p:nvSpPr>
        <p:spPr>
          <a:xfrm>
            <a:off x="111767" y="5070"/>
            <a:ext cx="7117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Trial 2: 45</a:t>
            </a:r>
            <a:r>
              <a:rPr lang="el-GR" sz="2800" dirty="0"/>
              <a:t>μ</a:t>
            </a:r>
            <a:r>
              <a:rPr lang="en-US" sz="2800" dirty="0"/>
              <a:t>M OmcS protein, 1 </a:t>
            </a:r>
            <a:r>
              <a:rPr lang="en-US" sz="2800" dirty="0" err="1"/>
              <a:t>uM</a:t>
            </a:r>
            <a:r>
              <a:rPr lang="en-US" sz="2800" dirty="0"/>
              <a:t> Mediators</a:t>
            </a:r>
          </a:p>
        </p:txBody>
      </p:sp>
    </p:spTree>
    <p:extLst>
      <p:ext uri="{BB962C8B-B14F-4D97-AF65-F5344CB8AC3E}">
        <p14:creationId xmlns:p14="http://schemas.microsoft.com/office/powerpoint/2010/main" val="162357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A4F27C-5B80-4D5C-BC46-08FCCB43F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0415" y="3210312"/>
            <a:ext cx="4291584" cy="3218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76E0ED-3C4E-4B5E-BBCB-D412D807A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5487" y="434353"/>
            <a:ext cx="3901440" cy="2926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4459FC-25D8-4D97-8302-23416178D517}"/>
              </a:ext>
            </a:extLst>
          </p:cNvPr>
          <p:cNvSpPr txBox="1"/>
          <p:nvPr/>
        </p:nvSpPr>
        <p:spPr>
          <a:xfrm>
            <a:off x="8663246" y="1450324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5F97-0218-4475-9F5C-650A7E25326F}"/>
              </a:ext>
            </a:extLst>
          </p:cNvPr>
          <p:cNvSpPr txBox="1"/>
          <p:nvPr/>
        </p:nvSpPr>
        <p:spPr>
          <a:xfrm>
            <a:off x="11124646" y="2243244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FD88D4-DD23-4F75-8740-0157612C6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724"/>
            <a:ext cx="8000000" cy="5938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1436F3-8D81-4C23-853E-38F985B28B70}"/>
              </a:ext>
            </a:extLst>
          </p:cNvPr>
          <p:cNvSpPr txBox="1"/>
          <p:nvPr/>
        </p:nvSpPr>
        <p:spPr>
          <a:xfrm>
            <a:off x="111767" y="5070"/>
            <a:ext cx="7983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Trial 3: 60</a:t>
            </a:r>
            <a:r>
              <a:rPr lang="el-GR" sz="2800" dirty="0"/>
              <a:t>μ</a:t>
            </a:r>
            <a:r>
              <a:rPr lang="en-US" sz="2800" dirty="0"/>
              <a:t>M OmcS protein, 5uM mediators</a:t>
            </a:r>
          </a:p>
        </p:txBody>
      </p:sp>
    </p:spTree>
    <p:extLst>
      <p:ext uri="{BB962C8B-B14F-4D97-AF65-F5344CB8AC3E}">
        <p14:creationId xmlns:p14="http://schemas.microsoft.com/office/powerpoint/2010/main" val="38242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80601F1-A7CB-4A6D-86BB-F33B99B6B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000"/>
            <a:ext cx="8000000" cy="60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D32118-FB16-4E78-AB03-8C05DC1D7A9B}"/>
              </a:ext>
            </a:extLst>
          </p:cNvPr>
          <p:cNvSpPr txBox="1"/>
          <p:nvPr/>
        </p:nvSpPr>
        <p:spPr>
          <a:xfrm>
            <a:off x="111768" y="5070"/>
            <a:ext cx="455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Trial 1 &amp; 2 Overlayed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9B0E1-8D0F-4505-87D8-826E2FC33ABC}"/>
              </a:ext>
            </a:extLst>
          </p:cNvPr>
          <p:cNvSpPr txBox="1"/>
          <p:nvPr/>
        </p:nvSpPr>
        <p:spPr>
          <a:xfrm>
            <a:off x="1551964" y="1845578"/>
            <a:ext cx="931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E2F8E"/>
                </a:solidFill>
              </a:rPr>
              <a:t>Trial 1</a:t>
            </a:r>
          </a:p>
          <a:p>
            <a:r>
              <a:rPr lang="en-US" b="1" dirty="0">
                <a:solidFill>
                  <a:srgbClr val="77AC30"/>
                </a:solidFill>
              </a:rPr>
              <a:t>Trial 2</a:t>
            </a:r>
          </a:p>
        </p:txBody>
      </p:sp>
    </p:spTree>
    <p:extLst>
      <p:ext uri="{BB962C8B-B14F-4D97-AF65-F5344CB8AC3E}">
        <p14:creationId xmlns:p14="http://schemas.microsoft.com/office/powerpoint/2010/main" val="8271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18921E-1991-4631-B8CF-749AD7D3D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9000"/>
            <a:ext cx="8000000" cy="60000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594B71-9ADB-4616-9C54-ACB084BA9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29225"/>
              </p:ext>
            </p:extLst>
          </p:nvPr>
        </p:nvGraphicFramePr>
        <p:xfrm>
          <a:off x="7472419" y="2372995"/>
          <a:ext cx="424366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4555">
                  <a:extLst>
                    <a:ext uri="{9D8B030D-6E8A-4147-A177-3AD203B41FA5}">
                      <a16:colId xmlns:a16="http://schemas.microsoft.com/office/drawing/2014/main" val="3071274586"/>
                    </a:ext>
                  </a:extLst>
                </a:gridCol>
                <a:gridCol w="1414555">
                  <a:extLst>
                    <a:ext uri="{9D8B030D-6E8A-4147-A177-3AD203B41FA5}">
                      <a16:colId xmlns:a16="http://schemas.microsoft.com/office/drawing/2014/main" val="404435622"/>
                    </a:ext>
                  </a:extLst>
                </a:gridCol>
                <a:gridCol w="1414555">
                  <a:extLst>
                    <a:ext uri="{9D8B030D-6E8A-4147-A177-3AD203B41FA5}">
                      <a16:colId xmlns:a16="http://schemas.microsoft.com/office/drawing/2014/main" val="30557578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Midpoint Potentials vs Ag/AgCl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62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Anodic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Cathodic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6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Trial 1</a:t>
                      </a:r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-316 mV</a:t>
                      </a:r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-327 mV</a:t>
                      </a:r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8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Trial 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-314 mV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-335 mV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4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Trial 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-334 mV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-350 mV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751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480DA8-522D-46B4-BB43-764B50C88FD9}"/>
              </a:ext>
            </a:extLst>
          </p:cNvPr>
          <p:cNvSpPr txBox="1"/>
          <p:nvPr/>
        </p:nvSpPr>
        <p:spPr>
          <a:xfrm>
            <a:off x="7585343" y="4386341"/>
            <a:ext cx="401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>
                <a:effectLst/>
                <a:latin typeface="Calibri" panose="020F0502020204030204" pitchFamily="34" charset="0"/>
              </a:rPr>
              <a:t>f(x)=exp((x-v0)*k)/(1+exp((x-v0)*k))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9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7891A214-736C-4A8B-8B2B-41744A18D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000"/>
            <a:ext cx="8000000" cy="6000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6FC575-C4F1-4DC6-B223-97CC6D443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66717"/>
              </p:ext>
            </p:extLst>
          </p:nvPr>
        </p:nvGraphicFramePr>
        <p:xfrm>
          <a:off x="8103764" y="698500"/>
          <a:ext cx="3238152" cy="546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9384">
                  <a:extLst>
                    <a:ext uri="{9D8B030D-6E8A-4147-A177-3AD203B41FA5}">
                      <a16:colId xmlns:a16="http://schemas.microsoft.com/office/drawing/2014/main" val="3071274586"/>
                    </a:ext>
                  </a:extLst>
                </a:gridCol>
                <a:gridCol w="1079384">
                  <a:extLst>
                    <a:ext uri="{9D8B030D-6E8A-4147-A177-3AD203B41FA5}">
                      <a16:colId xmlns:a16="http://schemas.microsoft.com/office/drawing/2014/main" val="404435622"/>
                    </a:ext>
                  </a:extLst>
                </a:gridCol>
                <a:gridCol w="1079384">
                  <a:extLst>
                    <a:ext uri="{9D8B030D-6E8A-4147-A177-3AD203B41FA5}">
                      <a16:colId xmlns:a16="http://schemas.microsoft.com/office/drawing/2014/main" val="30557578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Independent Nernst Potentials vs Ag/AgCl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62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Anodic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Cathodic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6234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Trial 1</a:t>
                      </a:r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-0.439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-0.373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866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-0.364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-0.373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499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-0.361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-0.373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1169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-0.276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-0.332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2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-0.252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-0.275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459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-0.215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-0.214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799333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Trial 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-0.427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-0.379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024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-0.353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-0.360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3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-0.341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-0.359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4373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-0.283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-0.359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8784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-0.263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-0.308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2430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-0.232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-0.210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81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64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6FC575-C4F1-4DC6-B223-97CC6D443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77476"/>
              </p:ext>
            </p:extLst>
          </p:nvPr>
        </p:nvGraphicFramePr>
        <p:xfrm>
          <a:off x="8103764" y="698500"/>
          <a:ext cx="3238152" cy="546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9384">
                  <a:extLst>
                    <a:ext uri="{9D8B030D-6E8A-4147-A177-3AD203B41FA5}">
                      <a16:colId xmlns:a16="http://schemas.microsoft.com/office/drawing/2014/main" val="3071274586"/>
                    </a:ext>
                  </a:extLst>
                </a:gridCol>
                <a:gridCol w="1079384">
                  <a:extLst>
                    <a:ext uri="{9D8B030D-6E8A-4147-A177-3AD203B41FA5}">
                      <a16:colId xmlns:a16="http://schemas.microsoft.com/office/drawing/2014/main" val="404435622"/>
                    </a:ext>
                  </a:extLst>
                </a:gridCol>
                <a:gridCol w="1079384">
                  <a:extLst>
                    <a:ext uri="{9D8B030D-6E8A-4147-A177-3AD203B41FA5}">
                      <a16:colId xmlns:a16="http://schemas.microsoft.com/office/drawing/2014/main" val="30557578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Sequential Nernst Potentials vs Ag/AgCl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62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Anodic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Cathodic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6234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Trial 1</a:t>
                      </a:r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-0.442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-0.408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866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-0.379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-0.373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499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-0.346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-0.360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1169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-0.284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-0.311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2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-0.249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-0.279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459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-0.208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-0.209</a:t>
                      </a:r>
                    </a:p>
                  </a:txBody>
                  <a:tcPr marL="6350" marR="6350" marT="6350" marB="0" anchor="b">
                    <a:solidFill>
                      <a:srgbClr val="CFA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799333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Trial 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-0.431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-0.393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024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-0.363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-0.393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3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-0.336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-0.354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4373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-0.286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-0.330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8784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-0.262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-0.292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2430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-0.220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-0.211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818592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8D5DAD1E-EFB3-4376-B03D-E974BB266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000"/>
            <a:ext cx="8000000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1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BCB945-3CE4-4E1F-B1E4-DC1E09F7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381000"/>
            <a:ext cx="5867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5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237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Catharine Shipps</dc:creator>
  <cp:lastModifiedBy>Catharine Shipps</cp:lastModifiedBy>
  <cp:revision>6</cp:revision>
  <dcterms:created xsi:type="dcterms:W3CDTF">2022-02-14T20:46:59Z</dcterms:created>
  <dcterms:modified xsi:type="dcterms:W3CDTF">2022-05-05T22:09:17Z</dcterms:modified>
</cp:coreProperties>
</file>