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70" r:id="rId5"/>
    <p:sldId id="267" r:id="rId6"/>
    <p:sldId id="269" r:id="rId7"/>
    <p:sldId id="275" r:id="rId8"/>
    <p:sldId id="271" r:id="rId9"/>
    <p:sldId id="272" r:id="rId10"/>
    <p:sldId id="268" r:id="rId11"/>
    <p:sldId id="273" r:id="rId12"/>
    <p:sldId id="262" r:id="rId13"/>
    <p:sldId id="258" r:id="rId14"/>
    <p:sldId id="276" r:id="rId15"/>
    <p:sldId id="277" r:id="rId16"/>
    <p:sldId id="274" r:id="rId17"/>
    <p:sldId id="26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CE20-DF77-4570-A427-3B46BC673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083676" cy="2387600"/>
          </a:xfrm>
        </p:spPr>
        <p:txBody>
          <a:bodyPr/>
          <a:lstStyle/>
          <a:p>
            <a:r>
              <a:rPr lang="en-US" dirty="0"/>
              <a:t>The architecture of </a:t>
            </a:r>
            <a:r>
              <a:rPr lang="en-US" dirty="0" err="1"/>
              <a:t>bellengine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6B230-E125-4FEC-A52E-17CD13966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summary of what is behind </a:t>
            </a:r>
            <a:r>
              <a:rPr lang="en-US" dirty="0" err="1"/>
              <a:t>Thescent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0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2D4A-290F-4D64-8687-C3104ADD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Layout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B268B-517E-43DA-81EE-19326D6E8A5C}"/>
              </a:ext>
            </a:extLst>
          </p:cNvPr>
          <p:cNvSpPr/>
          <p:nvPr/>
        </p:nvSpPr>
        <p:spPr>
          <a:xfrm>
            <a:off x="2759560" y="2800573"/>
            <a:ext cx="5923046" cy="3098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B5146-F5EA-47C0-BEE1-C8CEB6D1DC7A}"/>
              </a:ext>
            </a:extLst>
          </p:cNvPr>
          <p:cNvSpPr/>
          <p:nvPr/>
        </p:nvSpPr>
        <p:spPr>
          <a:xfrm>
            <a:off x="3144252" y="3032475"/>
            <a:ext cx="5245770" cy="4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delta and runtime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0E27C-2430-47F5-B123-697BFB0F6E0A}"/>
              </a:ext>
            </a:extLst>
          </p:cNvPr>
          <p:cNvSpPr/>
          <p:nvPr/>
        </p:nvSpPr>
        <p:spPr>
          <a:xfrm>
            <a:off x="3144252" y="3604600"/>
            <a:ext cx="5245770" cy="4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time with a fixed delta time step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9FB6E-5ECF-48CC-B43E-C002D32AF652}"/>
              </a:ext>
            </a:extLst>
          </p:cNvPr>
          <p:cNvSpPr/>
          <p:nvPr/>
        </p:nvSpPr>
        <p:spPr>
          <a:xfrm>
            <a:off x="3144252" y="4132683"/>
            <a:ext cx="5245770" cy="4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Updates every scene in the level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329FED-C5D3-4DCE-81A8-F56FDB965952}"/>
              </a:ext>
            </a:extLst>
          </p:cNvPr>
          <p:cNvSpPr/>
          <p:nvPr/>
        </p:nvSpPr>
        <p:spPr>
          <a:xfrm>
            <a:off x="3146161" y="4710472"/>
            <a:ext cx="5245770" cy="4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Synchronization point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BC647A3-15A3-4879-8691-E6E4DF5E6854}"/>
              </a:ext>
            </a:extLst>
          </p:cNvPr>
          <p:cNvSpPr/>
          <p:nvPr/>
        </p:nvSpPr>
        <p:spPr>
          <a:xfrm>
            <a:off x="8888651" y="2249487"/>
            <a:ext cx="641684" cy="364965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A034B-93EF-4627-9F5B-9DD91995D158}"/>
              </a:ext>
            </a:extLst>
          </p:cNvPr>
          <p:cNvSpPr/>
          <p:nvPr/>
        </p:nvSpPr>
        <p:spPr>
          <a:xfrm>
            <a:off x="3144252" y="5282597"/>
            <a:ext cx="5245770" cy="4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END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66CA98-AF3D-4CC8-9EE3-E7A633C94327}"/>
              </a:ext>
            </a:extLst>
          </p:cNvPr>
          <p:cNvSpPr/>
          <p:nvPr/>
        </p:nvSpPr>
        <p:spPr>
          <a:xfrm>
            <a:off x="2759559" y="2249487"/>
            <a:ext cx="5923047" cy="428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WHILE LOOP(!killThreadFlag)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11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9B013-DD62-48D4-B1F7-B08FEA25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Detachment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94FEB-A9FA-42D4-9821-0BDD3BB2A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00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D828-5A6E-4E09-8D84-DA0C51A4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B02D-FD9F-447B-B6AD-9A377643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Mesh, </a:t>
            </a:r>
            <a:r>
              <a:rPr lang="en-US" dirty="0" err="1"/>
              <a:t>DataPersistency</a:t>
            </a:r>
            <a:r>
              <a:rPr lang="en-US" dirty="0"/>
              <a:t>, Physics, Sound, Scripting and AI systems are all detached from the game, meaning that the game uses interfaces and “</a:t>
            </a:r>
            <a:r>
              <a:rPr lang="en-US" dirty="0" err="1"/>
              <a:t>LoadLibrary</a:t>
            </a:r>
            <a:r>
              <a:rPr lang="en-US" dirty="0"/>
              <a:t>” to dynamically load the </a:t>
            </a:r>
            <a:r>
              <a:rPr lang="en-US" dirty="0" err="1"/>
              <a:t>dlls</a:t>
            </a:r>
            <a:r>
              <a:rPr lang="en-US" dirty="0"/>
              <a:t> of </a:t>
            </a:r>
            <a:r>
              <a:rPr lang="en-US" dirty="0" err="1"/>
              <a:t>BellEngine</a:t>
            </a:r>
            <a:r>
              <a:rPr lang="en-US" dirty="0"/>
              <a:t>.</a:t>
            </a:r>
          </a:p>
          <a:p>
            <a:r>
              <a:rPr lang="en-US" dirty="0"/>
              <a:t>This makes it possible to expand functionality by creating new systems or systems based in third party libraries without having to change the game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61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4B43BCE-D146-4BAC-9EFB-C276D424F570}"/>
              </a:ext>
            </a:extLst>
          </p:cNvPr>
          <p:cNvSpPr/>
          <p:nvPr/>
        </p:nvSpPr>
        <p:spPr>
          <a:xfrm>
            <a:off x="6222294" y="3043648"/>
            <a:ext cx="3184087" cy="3491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7328E-D3EC-41A1-8578-4D1011CD4B37}"/>
              </a:ext>
            </a:extLst>
          </p:cNvPr>
          <p:cNvSpPr/>
          <p:nvPr/>
        </p:nvSpPr>
        <p:spPr>
          <a:xfrm>
            <a:off x="2239860" y="3043648"/>
            <a:ext cx="3184087" cy="3491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272734-DE6A-483F-B1B3-9204FED45E6E}"/>
              </a:ext>
            </a:extLst>
          </p:cNvPr>
          <p:cNvSpPr/>
          <p:nvPr/>
        </p:nvSpPr>
        <p:spPr>
          <a:xfrm>
            <a:off x="2239860" y="100669"/>
            <a:ext cx="7166521" cy="2466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6C9F77-D310-46BD-AAA5-01F7303959FE}"/>
              </a:ext>
            </a:extLst>
          </p:cNvPr>
          <p:cNvSpPr/>
          <p:nvPr/>
        </p:nvSpPr>
        <p:spPr>
          <a:xfrm>
            <a:off x="4827403" y="484759"/>
            <a:ext cx="1974206" cy="777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ISystem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26BA07-1598-43D0-A62F-EFB132BDD8BC}"/>
              </a:ext>
            </a:extLst>
          </p:cNvPr>
          <p:cNvSpPr/>
          <p:nvPr/>
        </p:nvSpPr>
        <p:spPr>
          <a:xfrm>
            <a:off x="4827403" y="1459280"/>
            <a:ext cx="1974206" cy="77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ISystemPhysics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72452-CA31-4EB1-A420-D89AADB1AB77}"/>
              </a:ext>
            </a:extLst>
          </p:cNvPr>
          <p:cNvSpPr/>
          <p:nvPr/>
        </p:nvSpPr>
        <p:spPr>
          <a:xfrm>
            <a:off x="2853197" y="3550034"/>
            <a:ext cx="1974206" cy="777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SystemPhysics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C75D18-5985-4E66-BD98-2574B6BDBABD}"/>
              </a:ext>
            </a:extLst>
          </p:cNvPr>
          <p:cNvSpPr/>
          <p:nvPr/>
        </p:nvSpPr>
        <p:spPr>
          <a:xfrm>
            <a:off x="6801609" y="3540448"/>
            <a:ext cx="1974206" cy="777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SystemPhysics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5495E-14D4-4E39-9217-A72AD4103189}"/>
              </a:ext>
            </a:extLst>
          </p:cNvPr>
          <p:cNvSpPr txBox="1"/>
          <p:nvPr/>
        </p:nvSpPr>
        <p:spPr>
          <a:xfrm>
            <a:off x="4597409" y="103358"/>
            <a:ext cx="243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BellEngine.Interfaces.lib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83CF8-61E2-4E8D-B67A-506C55E62C6E}"/>
              </a:ext>
            </a:extLst>
          </p:cNvPr>
          <p:cNvCxnSpPr>
            <a:stCxn id="10" idx="2"/>
          </p:cNvCxnSpPr>
          <p:nvPr/>
        </p:nvCxnSpPr>
        <p:spPr>
          <a:xfrm>
            <a:off x="5814506" y="1262545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555D848-4446-418A-A15A-D220F5222F5D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6149918" y="1901654"/>
            <a:ext cx="1303382" cy="1974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ABEDE9-D4E8-4CAE-B826-3A5043E386A0}"/>
              </a:ext>
            </a:extLst>
          </p:cNvPr>
          <p:cNvSpPr txBox="1"/>
          <p:nvPr/>
        </p:nvSpPr>
        <p:spPr>
          <a:xfrm>
            <a:off x="6528623" y="3063209"/>
            <a:ext cx="277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BellEngine.Physics.Bullet.dll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160157-B65E-4314-AB14-BF54FC5ACEE0}"/>
              </a:ext>
            </a:extLst>
          </p:cNvPr>
          <p:cNvSpPr txBox="1"/>
          <p:nvPr/>
        </p:nvSpPr>
        <p:spPr>
          <a:xfrm>
            <a:off x="2451746" y="3110032"/>
            <a:ext cx="29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BellEngine.Physics.Custom.dll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FD7C47-F838-40AC-93EE-A934233691EE}"/>
              </a:ext>
            </a:extLst>
          </p:cNvPr>
          <p:cNvSpPr/>
          <p:nvPr/>
        </p:nvSpPr>
        <p:spPr>
          <a:xfrm>
            <a:off x="2853197" y="4485655"/>
            <a:ext cx="1974206" cy="381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B19887-E01B-47D8-9765-B962335584EA}"/>
              </a:ext>
            </a:extLst>
          </p:cNvPr>
          <p:cNvSpPr/>
          <p:nvPr/>
        </p:nvSpPr>
        <p:spPr>
          <a:xfrm>
            <a:off x="2846723" y="4973660"/>
            <a:ext cx="1974206" cy="381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CollisionCheck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7A8A63-A2BE-454F-AC85-AB69D77EDBF9}"/>
              </a:ext>
            </a:extLst>
          </p:cNvPr>
          <p:cNvSpPr/>
          <p:nvPr/>
        </p:nvSpPr>
        <p:spPr>
          <a:xfrm>
            <a:off x="2853197" y="5477666"/>
            <a:ext cx="1974206" cy="381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CollisionResponse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46F1DB-3E8B-40F6-AF37-8D8FB9F71EB5}"/>
              </a:ext>
            </a:extLst>
          </p:cNvPr>
          <p:cNvSpPr/>
          <p:nvPr/>
        </p:nvSpPr>
        <p:spPr>
          <a:xfrm>
            <a:off x="6808083" y="4473706"/>
            <a:ext cx="1974206" cy="1385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StepSimulation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143F60-5F38-47F5-8967-B26288D5CD34}"/>
              </a:ext>
            </a:extLst>
          </p:cNvPr>
          <p:cNvSpPr/>
          <p:nvPr/>
        </p:nvSpPr>
        <p:spPr>
          <a:xfrm>
            <a:off x="2546529" y="481370"/>
            <a:ext cx="1974206" cy="777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IRigidBody</a:t>
            </a:r>
            <a:endParaRPr lang="en-US" dirty="0"/>
          </a:p>
          <a:p>
            <a:pPr algn="ctr"/>
            <a:r>
              <a:rPr lang="en-US" dirty="0" err="1"/>
              <a:t>ICollider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4536F1-BD2B-467A-9F60-64C117E0F444}"/>
              </a:ext>
            </a:extLst>
          </p:cNvPr>
          <p:cNvSpPr/>
          <p:nvPr/>
        </p:nvSpPr>
        <p:spPr>
          <a:xfrm>
            <a:off x="7063076" y="481370"/>
            <a:ext cx="1974206" cy="777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IRigidBody</a:t>
            </a:r>
            <a:endParaRPr lang="en-US" dirty="0"/>
          </a:p>
          <a:p>
            <a:pPr algn="ctr"/>
            <a:r>
              <a:rPr lang="en-US" dirty="0" err="1"/>
              <a:t>ICollider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1B7FE-3016-428F-9742-91C3A4969263}"/>
              </a:ext>
            </a:extLst>
          </p:cNvPr>
          <p:cNvCxnSpPr/>
          <p:nvPr/>
        </p:nvCxnSpPr>
        <p:spPr>
          <a:xfrm>
            <a:off x="3533632" y="1259156"/>
            <a:ext cx="0" cy="178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047A7A-8E7D-4F07-BFA1-9896BE9D94E8}"/>
              </a:ext>
            </a:extLst>
          </p:cNvPr>
          <p:cNvCxnSpPr>
            <a:stCxn id="35" idx="2"/>
          </p:cNvCxnSpPr>
          <p:nvPr/>
        </p:nvCxnSpPr>
        <p:spPr>
          <a:xfrm>
            <a:off x="8050179" y="1259156"/>
            <a:ext cx="45200" cy="178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72C3F0-2174-461B-BB05-7F23B9ACD65A}"/>
              </a:ext>
            </a:extLst>
          </p:cNvPr>
          <p:cNvSpPr txBox="1"/>
          <p:nvPr/>
        </p:nvSpPr>
        <p:spPr>
          <a:xfrm>
            <a:off x="6531902" y="5894470"/>
            <a:ext cx="249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Wraps bullet’s </a:t>
            </a:r>
            <a:r>
              <a:rPr lang="en-US" dirty="0" err="1"/>
              <a:t>rigidbody</a:t>
            </a:r>
            <a:r>
              <a:rPr lang="en-US" dirty="0"/>
              <a:t>,</a:t>
            </a:r>
          </a:p>
          <a:p>
            <a:r>
              <a:rPr lang="en-US" dirty="0"/>
              <a:t>shapes, etc.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2EFB32-E48D-4222-843A-EA1E3DCCE042}"/>
              </a:ext>
            </a:extLst>
          </p:cNvPr>
          <p:cNvSpPr txBox="1"/>
          <p:nvPr/>
        </p:nvSpPr>
        <p:spPr>
          <a:xfrm>
            <a:off x="2354476" y="5870893"/>
            <a:ext cx="313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 custom </a:t>
            </a:r>
            <a:r>
              <a:rPr lang="en-US" dirty="0" err="1"/>
              <a:t>rigidbodies</a:t>
            </a:r>
            <a:endParaRPr lang="en-US" dirty="0"/>
          </a:p>
          <a:p>
            <a:r>
              <a:rPr lang="en-US" dirty="0"/>
              <a:t>Shapes, etc.</a:t>
            </a:r>
            <a:endParaRPr lang="en-GB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9C23875-2382-42AD-A30E-5EEE66526E2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4170919" y="1906447"/>
            <a:ext cx="1312968" cy="1974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9AB2B-9EC3-436B-85BA-ED225F56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26D39-D8AE-42D4-BF46-1A8816AEF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75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726F-76E6-4AEA-90FE-51C68051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processing layout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2A3091-D894-4BDF-8CF9-09C7524514B2}"/>
              </a:ext>
            </a:extLst>
          </p:cNvPr>
          <p:cNvSpPr/>
          <p:nvPr/>
        </p:nvSpPr>
        <p:spPr>
          <a:xfrm>
            <a:off x="2759560" y="2800573"/>
            <a:ext cx="5923046" cy="3098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5F8E0-68B6-46CC-9FA5-5720A9DAA1CD}"/>
              </a:ext>
            </a:extLst>
          </p:cNvPr>
          <p:cNvSpPr/>
          <p:nvPr/>
        </p:nvSpPr>
        <p:spPr>
          <a:xfrm>
            <a:off x="3144252" y="3586149"/>
            <a:ext cx="5245770" cy="4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ShaderFeatures</a:t>
            </a:r>
            <a:r>
              <a:rPr lang="en-US" dirty="0"/>
              <a:t> to find shader program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77D6D-0E43-4F2C-B2A6-D9C27DDEF25F}"/>
              </a:ext>
            </a:extLst>
          </p:cNvPr>
          <p:cNvSpPr/>
          <p:nvPr/>
        </p:nvSpPr>
        <p:spPr>
          <a:xfrm>
            <a:off x="3144252" y="4158274"/>
            <a:ext cx="5245770" cy="4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program id on the shader pipes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7DC39-B6EA-4FF2-B53E-C3CD1993D44C}"/>
              </a:ext>
            </a:extLst>
          </p:cNvPr>
          <p:cNvSpPr/>
          <p:nvPr/>
        </p:nvSpPr>
        <p:spPr>
          <a:xfrm>
            <a:off x="3144252" y="4686357"/>
            <a:ext cx="5245770" cy="4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all </a:t>
            </a:r>
            <a:r>
              <a:rPr lang="en-US" dirty="0" err="1"/>
              <a:t>ShaderFeature</a:t>
            </a:r>
            <a:r>
              <a:rPr lang="en-US" dirty="0"/>
              <a:t> properties to the shader pipes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29D9F-5088-4C63-ADAF-806B109F338E}"/>
              </a:ext>
            </a:extLst>
          </p:cNvPr>
          <p:cNvSpPr/>
          <p:nvPr/>
        </p:nvSpPr>
        <p:spPr>
          <a:xfrm>
            <a:off x="3146161" y="5264146"/>
            <a:ext cx="5245770" cy="4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Draw(…) call on the shader pipes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DF58D3B-3063-429E-A33A-26EFEC455963}"/>
              </a:ext>
            </a:extLst>
          </p:cNvPr>
          <p:cNvSpPr/>
          <p:nvPr/>
        </p:nvSpPr>
        <p:spPr>
          <a:xfrm>
            <a:off x="8888651" y="2249487"/>
            <a:ext cx="641684" cy="364965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13FDB3-DFD3-498A-A374-7EBFA7214C9E}"/>
              </a:ext>
            </a:extLst>
          </p:cNvPr>
          <p:cNvSpPr/>
          <p:nvPr/>
        </p:nvSpPr>
        <p:spPr>
          <a:xfrm>
            <a:off x="3144252" y="3033213"/>
            <a:ext cx="5245770" cy="4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Entities are pre loaded with a set of </a:t>
            </a:r>
            <a:r>
              <a:rPr lang="en-US" dirty="0" err="1"/>
              <a:t>ShaderFeatures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F24FF-E726-4138-828F-324BA89AB0EB}"/>
              </a:ext>
            </a:extLst>
          </p:cNvPr>
          <p:cNvSpPr/>
          <p:nvPr/>
        </p:nvSpPr>
        <p:spPr>
          <a:xfrm>
            <a:off x="2759559" y="2249487"/>
            <a:ext cx="5923047" cy="428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Render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24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042AAC-F85C-4CE7-94BD-08F5E7C3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Levels, scenes and subsets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583FC-EAD2-4FEE-9CAF-A5A9EF71B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8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6C5584-E157-4153-9FEE-CB0D6D61B29E}"/>
              </a:ext>
            </a:extLst>
          </p:cNvPr>
          <p:cNvSpPr/>
          <p:nvPr/>
        </p:nvSpPr>
        <p:spPr>
          <a:xfrm>
            <a:off x="843778" y="426025"/>
            <a:ext cx="4503163" cy="600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0D151-833A-4922-8290-1F9D4DF0B2EF}"/>
              </a:ext>
            </a:extLst>
          </p:cNvPr>
          <p:cNvSpPr/>
          <p:nvPr/>
        </p:nvSpPr>
        <p:spPr>
          <a:xfrm>
            <a:off x="2169238" y="770414"/>
            <a:ext cx="2661188" cy="1658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Scene</a:t>
            </a:r>
          </a:p>
          <a:p>
            <a:r>
              <a:rPr lang="en-US" dirty="0"/>
              <a:t>#0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FFDA2-A25C-4E71-9A58-0293BC610115}"/>
              </a:ext>
            </a:extLst>
          </p:cNvPr>
          <p:cNvSpPr/>
          <p:nvPr/>
        </p:nvSpPr>
        <p:spPr>
          <a:xfrm>
            <a:off x="3041694" y="868668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Camera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D1FCC-71E8-4189-96A9-E6A7CBC65C1D}"/>
              </a:ext>
            </a:extLst>
          </p:cNvPr>
          <p:cNvSpPr/>
          <p:nvPr/>
        </p:nvSpPr>
        <p:spPr>
          <a:xfrm>
            <a:off x="3041694" y="1370958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GameObjects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B9CFA-4327-4D71-9064-AECC9929A01A}"/>
              </a:ext>
            </a:extLst>
          </p:cNvPr>
          <p:cNvSpPr/>
          <p:nvPr/>
        </p:nvSpPr>
        <p:spPr>
          <a:xfrm>
            <a:off x="3041694" y="1887564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Lights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34191E-B87A-43AB-B4FC-70D5E70FFAF8}"/>
              </a:ext>
            </a:extLst>
          </p:cNvPr>
          <p:cNvSpPr/>
          <p:nvPr/>
        </p:nvSpPr>
        <p:spPr>
          <a:xfrm>
            <a:off x="2169238" y="2552758"/>
            <a:ext cx="2661188" cy="1658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Scene</a:t>
            </a:r>
          </a:p>
          <a:p>
            <a:r>
              <a:rPr lang="en-US" dirty="0"/>
              <a:t>#1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ACAAF-4F22-4C06-8252-1C8AB9A3EA0A}"/>
              </a:ext>
            </a:extLst>
          </p:cNvPr>
          <p:cNvSpPr/>
          <p:nvPr/>
        </p:nvSpPr>
        <p:spPr>
          <a:xfrm>
            <a:off x="3041694" y="2651012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Camera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1E5CF-DFC7-41CC-9C63-694299608998}"/>
              </a:ext>
            </a:extLst>
          </p:cNvPr>
          <p:cNvSpPr/>
          <p:nvPr/>
        </p:nvSpPr>
        <p:spPr>
          <a:xfrm>
            <a:off x="3041694" y="3153302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GameObjects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A094F-1693-4B5F-BD9C-B63828DA05A1}"/>
              </a:ext>
            </a:extLst>
          </p:cNvPr>
          <p:cNvSpPr/>
          <p:nvPr/>
        </p:nvSpPr>
        <p:spPr>
          <a:xfrm>
            <a:off x="3041694" y="3669908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Lights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DCA2B-61D6-4345-95F5-62BFDD9DC2FA}"/>
              </a:ext>
            </a:extLst>
          </p:cNvPr>
          <p:cNvSpPr/>
          <p:nvPr/>
        </p:nvSpPr>
        <p:spPr>
          <a:xfrm>
            <a:off x="2169238" y="4338614"/>
            <a:ext cx="2661188" cy="1658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Scene</a:t>
            </a:r>
          </a:p>
          <a:p>
            <a:r>
              <a:rPr lang="en-US" dirty="0"/>
              <a:t>#2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7213A9-1574-4BBC-BCA4-E94CF319957A}"/>
              </a:ext>
            </a:extLst>
          </p:cNvPr>
          <p:cNvSpPr/>
          <p:nvPr/>
        </p:nvSpPr>
        <p:spPr>
          <a:xfrm>
            <a:off x="3041694" y="4436868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Camera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17E91-6FDB-4667-BA00-E6BCBA2F7999}"/>
              </a:ext>
            </a:extLst>
          </p:cNvPr>
          <p:cNvSpPr/>
          <p:nvPr/>
        </p:nvSpPr>
        <p:spPr>
          <a:xfrm>
            <a:off x="3041694" y="4939158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GameObjects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F13F6-9FD9-4020-B94C-32832389DEAA}"/>
              </a:ext>
            </a:extLst>
          </p:cNvPr>
          <p:cNvSpPr/>
          <p:nvPr/>
        </p:nvSpPr>
        <p:spPr>
          <a:xfrm>
            <a:off x="3041694" y="5455764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Lights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BB4D5-8736-49F8-8E63-D56087000BB7}"/>
              </a:ext>
            </a:extLst>
          </p:cNvPr>
          <p:cNvSpPr txBox="1"/>
          <p:nvPr/>
        </p:nvSpPr>
        <p:spPr>
          <a:xfrm>
            <a:off x="5961776" y="419225"/>
            <a:ext cx="5152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single level may contain multiple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Scenes may or may not be drawn on the screen.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frame, the world will update all subsystems </a:t>
            </a:r>
          </a:p>
          <a:p>
            <a:r>
              <a:rPr lang="en-GB" dirty="0"/>
              <a:t>for each scene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C55AFA-8B10-4E4F-82FA-34EE2FD6DCD5}"/>
              </a:ext>
            </a:extLst>
          </p:cNvPr>
          <p:cNvSpPr/>
          <p:nvPr/>
        </p:nvSpPr>
        <p:spPr>
          <a:xfrm>
            <a:off x="7390699" y="1750938"/>
            <a:ext cx="2865881" cy="531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Drawn To Screen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C169A5-9B90-4D4C-B86F-E36B33DD14A0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4830426" y="1599876"/>
            <a:ext cx="2560273" cy="4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660BBF2-360C-4011-8166-7D3732F35DB4}"/>
              </a:ext>
            </a:extLst>
          </p:cNvPr>
          <p:cNvSpPr/>
          <p:nvPr/>
        </p:nvSpPr>
        <p:spPr>
          <a:xfrm>
            <a:off x="6315499" y="2862884"/>
            <a:ext cx="1194447" cy="1036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Drawn To </a:t>
            </a:r>
          </a:p>
          <a:p>
            <a:pPr algn="ctr"/>
            <a:r>
              <a:rPr lang="en-US" dirty="0"/>
              <a:t>FBO 1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666F76-3DB8-43A3-BBF4-8DA34CC2F302}"/>
              </a:ext>
            </a:extLst>
          </p:cNvPr>
          <p:cNvSpPr/>
          <p:nvPr/>
        </p:nvSpPr>
        <p:spPr>
          <a:xfrm>
            <a:off x="8243220" y="4610507"/>
            <a:ext cx="1160838" cy="1095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Drawn To FBO 2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F2163-9BCE-4456-AFFB-F09A2E9A28B9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 flipV="1">
            <a:off x="4830426" y="3380967"/>
            <a:ext cx="1485073" cy="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EE577A-FF42-4227-9F1E-69788A169EFF}"/>
              </a:ext>
            </a:extLst>
          </p:cNvPr>
          <p:cNvCxnSpPr>
            <a:cxnSpLocks/>
            <a:stCxn id="13" idx="3"/>
            <a:endCxn id="23" idx="2"/>
          </p:cNvCxnSpPr>
          <p:nvPr/>
        </p:nvCxnSpPr>
        <p:spPr>
          <a:xfrm flipV="1">
            <a:off x="4830426" y="5158385"/>
            <a:ext cx="3412794" cy="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DC9173-60D5-4520-8843-4D194B37D8D3}"/>
              </a:ext>
            </a:extLst>
          </p:cNvPr>
          <p:cNvCxnSpPr>
            <a:cxnSpLocks/>
            <a:stCxn id="23" idx="0"/>
            <a:endCxn id="18" idx="4"/>
          </p:cNvCxnSpPr>
          <p:nvPr/>
        </p:nvCxnSpPr>
        <p:spPr>
          <a:xfrm flipV="1">
            <a:off x="8823639" y="2282481"/>
            <a:ext cx="1" cy="232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5169A3E-D727-42E3-9760-E36A19018300}"/>
              </a:ext>
            </a:extLst>
          </p:cNvPr>
          <p:cNvCxnSpPr>
            <a:stCxn id="22" idx="6"/>
            <a:endCxn id="18" idx="4"/>
          </p:cNvCxnSpPr>
          <p:nvPr/>
        </p:nvCxnSpPr>
        <p:spPr>
          <a:xfrm flipV="1">
            <a:off x="7509946" y="2282481"/>
            <a:ext cx="1313694" cy="1098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9E68CD-CD05-48F6-8CD8-DCE6BE569664}"/>
              </a:ext>
            </a:extLst>
          </p:cNvPr>
          <p:cNvSpPr/>
          <p:nvPr/>
        </p:nvSpPr>
        <p:spPr>
          <a:xfrm>
            <a:off x="1853967" y="610750"/>
            <a:ext cx="3886092" cy="400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39DA9-459D-40B4-A22F-BBD494255275}"/>
              </a:ext>
            </a:extLst>
          </p:cNvPr>
          <p:cNvSpPr/>
          <p:nvPr/>
        </p:nvSpPr>
        <p:spPr>
          <a:xfrm>
            <a:off x="2562356" y="955139"/>
            <a:ext cx="2661188" cy="1658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Scene</a:t>
            </a:r>
          </a:p>
          <a:p>
            <a:r>
              <a:rPr lang="en-US" dirty="0"/>
              <a:t>#0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6E3B2-BEBA-4F8A-BB8C-064075403397}"/>
              </a:ext>
            </a:extLst>
          </p:cNvPr>
          <p:cNvSpPr/>
          <p:nvPr/>
        </p:nvSpPr>
        <p:spPr>
          <a:xfrm>
            <a:off x="3434812" y="1053393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Camera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0631C-DCC7-44AD-AD58-AA307F4C0041}"/>
              </a:ext>
            </a:extLst>
          </p:cNvPr>
          <p:cNvSpPr/>
          <p:nvPr/>
        </p:nvSpPr>
        <p:spPr>
          <a:xfrm>
            <a:off x="3434812" y="1555683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GameObjects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A0BC5-A46F-4A11-BE76-B19DB5EC81AA}"/>
              </a:ext>
            </a:extLst>
          </p:cNvPr>
          <p:cNvSpPr/>
          <p:nvPr/>
        </p:nvSpPr>
        <p:spPr>
          <a:xfrm>
            <a:off x="3434812" y="2072289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Lights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BB802-ABD7-46CB-B259-324A6C0FBA59}"/>
              </a:ext>
            </a:extLst>
          </p:cNvPr>
          <p:cNvSpPr/>
          <p:nvPr/>
        </p:nvSpPr>
        <p:spPr>
          <a:xfrm>
            <a:off x="2562356" y="2712316"/>
            <a:ext cx="2661188" cy="1658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Scene</a:t>
            </a:r>
          </a:p>
          <a:p>
            <a:r>
              <a:rPr lang="en-US" dirty="0"/>
              <a:t>#1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7BD1CD-8B80-41A6-B482-E89751ABB540}"/>
              </a:ext>
            </a:extLst>
          </p:cNvPr>
          <p:cNvSpPr/>
          <p:nvPr/>
        </p:nvSpPr>
        <p:spPr>
          <a:xfrm>
            <a:off x="3434812" y="2810570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Camera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896CE0-FAC8-4F62-8A46-AA20F02DC91F}"/>
              </a:ext>
            </a:extLst>
          </p:cNvPr>
          <p:cNvSpPr/>
          <p:nvPr/>
        </p:nvSpPr>
        <p:spPr>
          <a:xfrm>
            <a:off x="3434812" y="3312860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GameObjects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E0D8F-59ED-488E-8270-EC3430D4B4C0}"/>
              </a:ext>
            </a:extLst>
          </p:cNvPr>
          <p:cNvSpPr/>
          <p:nvPr/>
        </p:nvSpPr>
        <p:spPr>
          <a:xfrm>
            <a:off x="3434812" y="3829466"/>
            <a:ext cx="1496516" cy="463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Lights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B51077-748A-44E3-8ECA-633265C3B9C2}"/>
              </a:ext>
            </a:extLst>
          </p:cNvPr>
          <p:cNvSpPr/>
          <p:nvPr/>
        </p:nvSpPr>
        <p:spPr>
          <a:xfrm>
            <a:off x="6096000" y="1134052"/>
            <a:ext cx="2401368" cy="1301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~FBO Entity~</a:t>
            </a:r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81C573-1B2C-43A2-9CD9-38679568DEC6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4931328" y="1784600"/>
            <a:ext cx="1164672" cy="2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DEC0D6C-D454-45BA-B1E3-E46915B04FC9}"/>
              </a:ext>
            </a:extLst>
          </p:cNvPr>
          <p:cNvSpPr/>
          <p:nvPr/>
        </p:nvSpPr>
        <p:spPr>
          <a:xfrm>
            <a:off x="8805014" y="1013864"/>
            <a:ext cx="2401368" cy="1541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VideoSystem</a:t>
            </a:r>
            <a:r>
              <a:rPr lang="en-US" dirty="0"/>
              <a:t> knows if the scene is being drawn to a separate FBO/texture or not</a:t>
            </a:r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0F74EE-F417-48AE-945C-0F517B09CC09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>
            <a:off x="8497368" y="1784600"/>
            <a:ext cx="307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AC979-BFF6-48EF-A810-E64FA6869849}"/>
              </a:ext>
            </a:extLst>
          </p:cNvPr>
          <p:cNvSpPr/>
          <p:nvPr/>
        </p:nvSpPr>
        <p:spPr>
          <a:xfrm>
            <a:off x="6766178" y="3326071"/>
            <a:ext cx="1308683" cy="117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1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C1A0BA-8A6A-41BE-8CF7-387C4551D2E1}"/>
              </a:ext>
            </a:extLst>
          </p:cNvPr>
          <p:cNvSpPr/>
          <p:nvPr/>
        </p:nvSpPr>
        <p:spPr>
          <a:xfrm>
            <a:off x="8074861" y="5148814"/>
            <a:ext cx="1140902" cy="114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FBO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0A102C-65A7-4999-9C64-9D5AAEE1059A}"/>
              </a:ext>
            </a:extLst>
          </p:cNvPr>
          <p:cNvCxnSpPr>
            <a:stCxn id="16" idx="2"/>
            <a:endCxn id="23" idx="1"/>
          </p:cNvCxnSpPr>
          <p:nvPr/>
        </p:nvCxnSpPr>
        <p:spPr>
          <a:xfrm>
            <a:off x="7420520" y="4500529"/>
            <a:ext cx="821422" cy="81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CECF01B-19E7-4FED-9535-3B390DB484E3}"/>
              </a:ext>
            </a:extLst>
          </p:cNvPr>
          <p:cNvSpPr/>
          <p:nvPr/>
        </p:nvSpPr>
        <p:spPr>
          <a:xfrm>
            <a:off x="9215763" y="3326071"/>
            <a:ext cx="1308683" cy="117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of SCENE 0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DE079-AE2F-4F56-8626-32AB75467D79}"/>
              </a:ext>
            </a:extLst>
          </p:cNvPr>
          <p:cNvCxnSpPr>
            <a:stCxn id="23" idx="7"/>
            <a:endCxn id="25" idx="2"/>
          </p:cNvCxnSpPr>
          <p:nvPr/>
        </p:nvCxnSpPr>
        <p:spPr>
          <a:xfrm flipV="1">
            <a:off x="9048682" y="4500529"/>
            <a:ext cx="821423" cy="81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513169-FC49-4EF0-8608-25236CB76EC7}"/>
              </a:ext>
            </a:extLst>
          </p:cNvPr>
          <p:cNvSpPr txBox="1"/>
          <p:nvPr/>
        </p:nvSpPr>
        <p:spPr>
          <a:xfrm>
            <a:off x="6451943" y="4700001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To FBO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D18D49-850D-441E-9356-DB8744C3C04F}"/>
              </a:ext>
            </a:extLst>
          </p:cNvPr>
          <p:cNvSpPr txBox="1"/>
          <p:nvPr/>
        </p:nvSpPr>
        <p:spPr>
          <a:xfrm>
            <a:off x="9475822" y="4700001"/>
            <a:ext cx="186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FBO relative</a:t>
            </a:r>
          </a:p>
          <a:p>
            <a:r>
              <a:rPr lang="en-US" dirty="0"/>
              <a:t>to Camera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52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53DA-88C5-4F66-87CA-6A46E4BB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0477-9EC0-4239-B1A3-F9FD7799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short presentation contains some representation of the internals of </a:t>
            </a:r>
            <a:r>
              <a:rPr lang="en-US" dirty="0" err="1"/>
              <a:t>BellEngine</a:t>
            </a:r>
            <a:r>
              <a:rPr lang="en-US" dirty="0"/>
              <a:t>. </a:t>
            </a:r>
          </a:p>
          <a:p>
            <a:r>
              <a:rPr lang="en-US" dirty="0" err="1"/>
              <a:t>BellEngine</a:t>
            </a:r>
            <a:r>
              <a:rPr lang="en-US" dirty="0"/>
              <a:t> is the engine built to run </a:t>
            </a:r>
            <a:r>
              <a:rPr lang="en-US" dirty="0" err="1"/>
              <a:t>Thescent</a:t>
            </a:r>
            <a:r>
              <a:rPr lang="en-US" dirty="0"/>
              <a:t>, the final project for the Game Development: Advanced Programming Post Graduate at Fanshawe College over the course of 1-year.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69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B593-7663-4E0A-BABA-5D704FEC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6919-8F9E-4B1C-9509-29A342FC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Felipe Bellini, </a:t>
            </a:r>
            <a:r>
              <a:rPr lang="en-US" dirty="0" err="1"/>
              <a:t>B.Eng</a:t>
            </a:r>
            <a:r>
              <a:rPr lang="en-US" dirty="0"/>
              <a:t> Control Systems</a:t>
            </a:r>
          </a:p>
          <a:p>
            <a:pPr lvl="1"/>
            <a:r>
              <a:rPr lang="en-US" dirty="0"/>
              <a:t>Currently graduating the GDP Program at the School of IT, Fanshawe College</a:t>
            </a:r>
          </a:p>
          <a:p>
            <a:pPr lvl="1"/>
            <a:r>
              <a:rPr lang="en-GB" dirty="0"/>
              <a:t>felipe.Bellini@outlook.com</a:t>
            </a:r>
          </a:p>
        </p:txBody>
      </p:sp>
    </p:spTree>
    <p:extLst>
      <p:ext uri="{BB962C8B-B14F-4D97-AF65-F5344CB8AC3E}">
        <p14:creationId xmlns:p14="http://schemas.microsoft.com/office/powerpoint/2010/main" val="162324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C0A7AE-C192-4ACB-BA13-8FFD34AE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Layout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81DEB-495A-4578-8464-016AC339F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summary of the contents of the Visual studio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93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087D-BDF9-471C-BF11-9CCC44251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691" y="1270188"/>
            <a:ext cx="9905999" cy="4494213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BellEngine.Core</a:t>
            </a:r>
            <a:r>
              <a:rPr lang="en-GB" dirty="0"/>
              <a:t>: Basic engine objects, classes</a:t>
            </a:r>
          </a:p>
          <a:p>
            <a:r>
              <a:rPr lang="en-GB" dirty="0"/>
              <a:t>BellEngine.GL: Contains OpenGL, GLFW calls and etc.</a:t>
            </a:r>
          </a:p>
          <a:p>
            <a:r>
              <a:rPr lang="en-GB" dirty="0" err="1"/>
              <a:t>BellEngine.Common</a:t>
            </a:r>
            <a:r>
              <a:rPr lang="en-GB" dirty="0"/>
              <a:t>: Contains GLM defines and such.</a:t>
            </a:r>
          </a:p>
          <a:p>
            <a:r>
              <a:rPr lang="en-GB" dirty="0" err="1"/>
              <a:t>BellEngine.Interfaces</a:t>
            </a:r>
            <a:r>
              <a:rPr lang="en-GB" dirty="0"/>
              <a:t>: Provides common interfaces for all systems and objects.</a:t>
            </a:r>
          </a:p>
          <a:p>
            <a:r>
              <a:rPr lang="en-GB" dirty="0" err="1"/>
              <a:t>BellEngine.Mesh.Assimp</a:t>
            </a:r>
            <a:r>
              <a:rPr lang="en-GB" dirty="0"/>
              <a:t>: Mesh system that uses </a:t>
            </a:r>
            <a:r>
              <a:rPr lang="en-GB" dirty="0" err="1"/>
              <a:t>Assimp</a:t>
            </a:r>
            <a:r>
              <a:rPr lang="en-GB" dirty="0"/>
              <a:t> to load models.</a:t>
            </a:r>
          </a:p>
          <a:p>
            <a:r>
              <a:rPr lang="en-GB" dirty="0" err="1"/>
              <a:t>BellEngine.Physics.Bullet</a:t>
            </a:r>
            <a:r>
              <a:rPr lang="en-GB" dirty="0"/>
              <a:t>: Physics system that uses Bullet to handle physics</a:t>
            </a:r>
          </a:p>
          <a:p>
            <a:r>
              <a:rPr lang="en-GB" dirty="0" err="1"/>
              <a:t>BellEngine.Physics.Custom</a:t>
            </a:r>
            <a:r>
              <a:rPr lang="en-GB" dirty="0"/>
              <a:t>: Physics system that is based on custom implementation </a:t>
            </a:r>
          </a:p>
          <a:p>
            <a:r>
              <a:rPr lang="en-GB" dirty="0" err="1"/>
              <a:t>BellEngine.Sound.OpenAL</a:t>
            </a:r>
            <a:r>
              <a:rPr lang="en-GB" dirty="0"/>
              <a:t>: Sound system that wraps </a:t>
            </a:r>
            <a:r>
              <a:rPr lang="en-GB" dirty="0" err="1"/>
              <a:t>OpenAL</a:t>
            </a:r>
            <a:r>
              <a:rPr lang="en-GB" dirty="0"/>
              <a:t>.</a:t>
            </a:r>
          </a:p>
          <a:p>
            <a:r>
              <a:rPr lang="en-GB" dirty="0" err="1"/>
              <a:t>BellEngine.Utilities</a:t>
            </a:r>
            <a:r>
              <a:rPr lang="en-GB" dirty="0"/>
              <a:t>: Static classes and utilities to support development.</a:t>
            </a:r>
          </a:p>
          <a:p>
            <a:r>
              <a:rPr lang="en-GB" dirty="0"/>
              <a:t>Game.DataPersistency.XML: Loads data stored in XML files.</a:t>
            </a:r>
          </a:p>
          <a:p>
            <a:r>
              <a:rPr lang="en-GB" dirty="0"/>
              <a:t>Game: The actual game built using the engine projects.</a:t>
            </a:r>
          </a:p>
          <a:p>
            <a:r>
              <a:rPr lang="en-GB" dirty="0" err="1"/>
              <a:t>Game.Setup</a:t>
            </a:r>
            <a:r>
              <a:rPr lang="en-GB" dirty="0"/>
              <a:t>: A WiX installer for the final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23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003497-B21C-49DD-9B27-2D4D9E7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system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802FB-1179-4ED0-9A33-C2E8437A5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game loop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69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BED02F-0807-457B-AE47-B5A12A61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015CA8-2AE1-4780-B476-1C30E9B96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inherit from a common </a:t>
            </a:r>
            <a:r>
              <a:rPr lang="en-US" dirty="0" err="1"/>
              <a:t>ISystem</a:t>
            </a:r>
            <a:r>
              <a:rPr lang="en-US" dirty="0"/>
              <a:t> interface, which enforces that:</a:t>
            </a:r>
          </a:p>
          <a:p>
            <a:pPr lvl="1"/>
            <a:r>
              <a:rPr lang="en-US" dirty="0"/>
              <a:t>Systems can be updated over time</a:t>
            </a:r>
          </a:p>
          <a:p>
            <a:pPr lvl="1"/>
            <a:r>
              <a:rPr lang="en-US" dirty="0"/>
              <a:t>Systems can be enabled or disabled according to the game’s needs</a:t>
            </a:r>
          </a:p>
          <a:p>
            <a:pPr lvl="1"/>
            <a:r>
              <a:rPr lang="en-US" dirty="0"/>
              <a:t>Systems are flexible to be detached to separate assemblies and can be expanded upon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31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BD9F06-D095-4AC1-8BAA-5141D61E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Loop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A40D3-41D1-414B-B7BF-01C0BB703707}"/>
              </a:ext>
            </a:extLst>
          </p:cNvPr>
          <p:cNvSpPr/>
          <p:nvPr/>
        </p:nvSpPr>
        <p:spPr>
          <a:xfrm>
            <a:off x="1141413" y="2197916"/>
            <a:ext cx="9905998" cy="4041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79E76-027C-4C24-A93D-3A0FB10DF5BF}"/>
              </a:ext>
            </a:extLst>
          </p:cNvPr>
          <p:cNvSpPr/>
          <p:nvPr/>
        </p:nvSpPr>
        <p:spPr>
          <a:xfrm>
            <a:off x="1853968" y="2420503"/>
            <a:ext cx="9012572" cy="354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WORLD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05A0AB4-8CA3-4BE4-AC31-91FDBF841A22}"/>
              </a:ext>
            </a:extLst>
          </p:cNvPr>
          <p:cNvSpPr/>
          <p:nvPr/>
        </p:nvSpPr>
        <p:spPr>
          <a:xfrm>
            <a:off x="1178654" y="2678994"/>
            <a:ext cx="1350628" cy="8665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1962E-1DFE-497E-BA25-9503959BD5AB}"/>
              </a:ext>
            </a:extLst>
          </p:cNvPr>
          <p:cNvSpPr/>
          <p:nvPr/>
        </p:nvSpPr>
        <p:spPr>
          <a:xfrm>
            <a:off x="2940780" y="3048244"/>
            <a:ext cx="7016952" cy="269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SYSTEMS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3E948-DEFF-4014-BBF3-155CB4F200BF}"/>
              </a:ext>
            </a:extLst>
          </p:cNvPr>
          <p:cNvSpPr/>
          <p:nvPr/>
        </p:nvSpPr>
        <p:spPr>
          <a:xfrm>
            <a:off x="4655304" y="3257141"/>
            <a:ext cx="1974206" cy="3376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EBA15-272B-4427-AE05-211D40793FA9}"/>
              </a:ext>
            </a:extLst>
          </p:cNvPr>
          <p:cNvSpPr/>
          <p:nvPr/>
        </p:nvSpPr>
        <p:spPr>
          <a:xfrm>
            <a:off x="4655304" y="3789140"/>
            <a:ext cx="1974206" cy="337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PHYSICS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0E3A9-418D-48BF-8508-73597318E4FE}"/>
              </a:ext>
            </a:extLst>
          </p:cNvPr>
          <p:cNvSpPr/>
          <p:nvPr/>
        </p:nvSpPr>
        <p:spPr>
          <a:xfrm>
            <a:off x="4660238" y="4308166"/>
            <a:ext cx="1974206" cy="3376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VIDEO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226E3-0B4A-4F10-A48D-17E39F62A16A}"/>
              </a:ext>
            </a:extLst>
          </p:cNvPr>
          <p:cNvSpPr/>
          <p:nvPr/>
        </p:nvSpPr>
        <p:spPr>
          <a:xfrm>
            <a:off x="6918275" y="3257141"/>
            <a:ext cx="1974206" cy="3376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SCRIPTING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2AFB0-6AFA-4EAF-84C2-041E37EDFAFC}"/>
              </a:ext>
            </a:extLst>
          </p:cNvPr>
          <p:cNvSpPr/>
          <p:nvPr/>
        </p:nvSpPr>
        <p:spPr>
          <a:xfrm>
            <a:off x="4660238" y="4827192"/>
            <a:ext cx="1974206" cy="3376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SCENE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88074B-DA18-45A3-BCCE-23A50B5D4B85}"/>
              </a:ext>
            </a:extLst>
          </p:cNvPr>
          <p:cNvSpPr/>
          <p:nvPr/>
        </p:nvSpPr>
        <p:spPr>
          <a:xfrm>
            <a:off x="6913341" y="3789140"/>
            <a:ext cx="1974206" cy="3376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MESH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C9271-CA32-4C3C-9561-256951FC8E3D}"/>
              </a:ext>
            </a:extLst>
          </p:cNvPr>
          <p:cNvSpPr/>
          <p:nvPr/>
        </p:nvSpPr>
        <p:spPr>
          <a:xfrm>
            <a:off x="6926664" y="4308166"/>
            <a:ext cx="1974206" cy="33763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 CONTROL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E56BE2-1D3F-4518-A87C-F58E6FCCEE18}"/>
              </a:ext>
            </a:extLst>
          </p:cNvPr>
          <p:cNvSpPr/>
          <p:nvPr/>
        </p:nvSpPr>
        <p:spPr>
          <a:xfrm>
            <a:off x="6926664" y="4818951"/>
            <a:ext cx="1974206" cy="3376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GUI</a:t>
            </a:r>
            <a:endParaRPr lang="en-GB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551C53-DCE0-4222-B2FF-2AB109519934}"/>
              </a:ext>
            </a:extLst>
          </p:cNvPr>
          <p:cNvSpPr/>
          <p:nvPr/>
        </p:nvSpPr>
        <p:spPr>
          <a:xfrm>
            <a:off x="2629362" y="2700477"/>
            <a:ext cx="1350628" cy="8665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0779D-BF94-4970-9DA0-C993A10EA7A2}"/>
              </a:ext>
            </a:extLst>
          </p:cNvPr>
          <p:cNvSpPr txBox="1"/>
          <p:nvPr/>
        </p:nvSpPr>
        <p:spPr>
          <a:xfrm>
            <a:off x="5000715" y="2488933"/>
            <a:ext cx="271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systems per scene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5F8B3D-3B4D-4A41-9FE3-702FEE41772F}"/>
              </a:ext>
            </a:extLst>
          </p:cNvPr>
          <p:cNvSpPr/>
          <p:nvPr/>
        </p:nvSpPr>
        <p:spPr>
          <a:xfrm>
            <a:off x="4668627" y="5343059"/>
            <a:ext cx="1974206" cy="3376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AI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A49781-FBAA-4802-A00B-8FFF1BBE72C3}"/>
              </a:ext>
            </a:extLst>
          </p:cNvPr>
          <p:cNvSpPr/>
          <p:nvPr/>
        </p:nvSpPr>
        <p:spPr>
          <a:xfrm>
            <a:off x="6926664" y="5337977"/>
            <a:ext cx="1974206" cy="3376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PERSISTENCY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20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854E-2FB3-4D5A-9DDC-DBDB5771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6D3C-4460-4C22-A3DD-DF4A439F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processing of the update loops runs in separate threads, meaning that:</a:t>
            </a:r>
          </a:p>
          <a:p>
            <a:pPr lvl="1"/>
            <a:r>
              <a:rPr lang="en-US" dirty="0"/>
              <a:t>The main loop will mostly take care of graphics and user input</a:t>
            </a:r>
          </a:p>
          <a:p>
            <a:pPr lvl="1"/>
            <a:r>
              <a:rPr lang="en-US" dirty="0"/>
              <a:t>Other threads are spawn for individual systems such as sound, AI, physics,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57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663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The architecture of bellengine</vt:lpstr>
      <vt:lpstr>Briefing</vt:lpstr>
      <vt:lpstr>Author</vt:lpstr>
      <vt:lpstr>Solution Layout</vt:lpstr>
      <vt:lpstr>PowerPoint Presentation</vt:lpstr>
      <vt:lpstr>Updating system</vt:lpstr>
      <vt:lpstr>The Systems</vt:lpstr>
      <vt:lpstr>The Update Loop</vt:lpstr>
      <vt:lpstr>Threading</vt:lpstr>
      <vt:lpstr>Thread Layout</vt:lpstr>
      <vt:lpstr>Assembly Detachment</vt:lpstr>
      <vt:lpstr>Detachment</vt:lpstr>
      <vt:lpstr>PowerPoint Presentation</vt:lpstr>
      <vt:lpstr>Shaders</vt:lpstr>
      <vt:lpstr>Shader processing layout</vt:lpstr>
      <vt:lpstr>Levels, scenes and subsets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architecture of bellengine</dc:title>
  <dc:creator>Felipe Bellini</dc:creator>
  <cp:lastModifiedBy>Felipe Bellini</cp:lastModifiedBy>
  <cp:revision>5</cp:revision>
  <dcterms:created xsi:type="dcterms:W3CDTF">2020-04-15T14:09:11Z</dcterms:created>
  <dcterms:modified xsi:type="dcterms:W3CDTF">2020-04-21T05:11:09Z</dcterms:modified>
</cp:coreProperties>
</file>