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2" r:id="rId2"/>
    <p:sldId id="497" r:id="rId3"/>
    <p:sldId id="495" r:id="rId4"/>
    <p:sldId id="266" r:id="rId5"/>
    <p:sldId id="496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&amp; definitions" id="{1FC86C5A-6202-4E2B-90CD-677AE264C4CF}">
          <p14:sldIdLst>
            <p14:sldId id="492"/>
            <p14:sldId id="497"/>
            <p14:sldId id="495"/>
            <p14:sldId id="266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A49AC-A5BF-4DFA-B50B-B21509E80DA5}" v="19" dt="2023-09-22T17:39:39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6" autoAdjust="0"/>
    <p:restoredTop sz="61277" autoAdjust="0"/>
  </p:normalViewPr>
  <p:slideViewPr>
    <p:cSldViewPr>
      <p:cViewPr varScale="1">
        <p:scale>
          <a:sx n="77" d="100"/>
          <a:sy n="77" d="100"/>
        </p:scale>
        <p:origin x="17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o Arguillas" clId="Web-{949A49AC-A5BF-4DFA-B50B-B21509E80DA5}"/>
    <pc:docChg chg="delSld modSld modSection">
      <pc:chgData name="Florio Arguillas" userId="" providerId="" clId="Web-{949A49AC-A5BF-4DFA-B50B-B21509E80DA5}" dt="2023-09-22T17:31:33.163" v="18" actId="20577"/>
      <pc:docMkLst>
        <pc:docMk/>
      </pc:docMkLst>
      <pc:sldChg chg="del">
        <pc:chgData name="Florio Arguillas" userId="" providerId="" clId="Web-{949A49AC-A5BF-4DFA-B50B-B21509E80DA5}" dt="2023-09-22T17:26:41.084" v="2"/>
        <pc:sldMkLst>
          <pc:docMk/>
          <pc:sldMk cId="1553094400" sldId="470"/>
        </pc:sldMkLst>
      </pc:sldChg>
      <pc:sldChg chg="del">
        <pc:chgData name="Florio Arguillas" userId="" providerId="" clId="Web-{949A49AC-A5BF-4DFA-B50B-B21509E80DA5}" dt="2023-09-22T17:26:40.162" v="1"/>
        <pc:sldMkLst>
          <pc:docMk/>
          <pc:sldMk cId="1895049375" sldId="493"/>
        </pc:sldMkLst>
      </pc:sldChg>
      <pc:sldChg chg="del">
        <pc:chgData name="Florio Arguillas" userId="" providerId="" clId="Web-{949A49AC-A5BF-4DFA-B50B-B21509E80DA5}" dt="2023-09-22T17:26:39.146" v="0"/>
        <pc:sldMkLst>
          <pc:docMk/>
          <pc:sldMk cId="1945618256" sldId="494"/>
        </pc:sldMkLst>
      </pc:sldChg>
      <pc:sldChg chg="modSp">
        <pc:chgData name="Florio Arguillas" userId="" providerId="" clId="Web-{949A49AC-A5BF-4DFA-B50B-B21509E80DA5}" dt="2023-09-22T17:31:33.163" v="18" actId="20577"/>
        <pc:sldMkLst>
          <pc:docMk/>
          <pc:sldMk cId="1319719298" sldId="495"/>
        </pc:sldMkLst>
        <pc:spChg chg="mod">
          <ac:chgData name="Florio Arguillas" userId="" providerId="" clId="Web-{949A49AC-A5BF-4DFA-B50B-B21509E80DA5}" dt="2023-09-22T17:31:33.163" v="18" actId="20577"/>
          <ac:spMkLst>
            <pc:docMk/>
            <pc:sldMk cId="1319719298" sldId="495"/>
            <ac:spMk id="4" creationId="{D1C33208-CBF7-447B-9DCB-DC74AD2D41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8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8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8ECAD0F-F439-4564-881D-387B89EDFD95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29684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84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82C8FBD9-946A-4E0B-91A0-10791F4C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1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2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428E2082-FC26-3D4D-88EA-18A0C216A02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8"/>
            <a:ext cx="5607050" cy="3660774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8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8"/>
            <a:ext cx="3038476" cy="46672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4FC9EAE6-5557-6D41-9E8D-FC009B2E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EAE6-5557-6D41-9E8D-FC009B2E0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EAE6-5557-6D41-9E8D-FC009B2E0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EAE6-5557-6D41-9E8D-FC009B2E0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 descr="cu white lrg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5162102" y="-157024"/>
            <a:ext cx="1826745" cy="52244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1" y="1752601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1066800"/>
            <a:ext cx="11570208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349-38E6-4673-ABFA-334B033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EDE-2571-492C-BDB6-FC75E94A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D12A-87E9-4E38-B1AB-902395BA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FABC-E1CF-4D23-84CD-F1BE7E5F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2CC1-C6F7-4FF9-958B-9512A0FA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36E5-F128-48CD-A930-83196719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824A-20C1-4F73-BEE6-3E5CE9D4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CC03-752A-491D-ADDC-B9404E66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D0B4-C545-4300-A6FB-92380A8E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F727-A22E-4685-8649-0594F8D8E42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A587-7E21-4B2D-B076-25BC0EAD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C91C-6C10-44A2-A0FF-5E02CC98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6055-6462-4302-BE31-BDAB670F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oa2@cornell.edu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nell.ca1.qualtrics.com/jfe/form/SV_7NvW5DZMxoYrU4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oa2@cornel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 l="-17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6BF347DA-CB98-47B1-83E6-074020CA3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09700"/>
            <a:ext cx="4572000" cy="95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64240-8F6E-4B29-AC92-A8931B815F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57200"/>
            <a:ext cx="3429007" cy="8229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3A5BFF-2705-4FB1-85E7-80BDD9EA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0" y="3334272"/>
            <a:ext cx="8458200" cy="82953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356B"/>
                </a:solidFill>
              </a:rPr>
              <a:t>Introduction to </a:t>
            </a:r>
            <a:r>
              <a:rPr lang="en-US" sz="3200" b="1" dirty="0" err="1">
                <a:solidFill>
                  <a:srgbClr val="00356B"/>
                </a:solidFill>
              </a:rPr>
              <a:t>Atlas.ti</a:t>
            </a:r>
            <a:br>
              <a:rPr lang="en-US" sz="3200" b="1" dirty="0">
                <a:solidFill>
                  <a:srgbClr val="00356B"/>
                </a:solidFill>
              </a:rPr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79123E-73BA-430E-944F-24C6380E9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8242" y="4169901"/>
            <a:ext cx="6325128" cy="24229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Florio Arguillas, Ph.D.</a:t>
            </a:r>
          </a:p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foa2@cornell.edu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CCSS-researchsupport@cornell.edu</a:t>
            </a:r>
          </a:p>
          <a:p>
            <a:pPr marL="0" indent="0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161B93-F938-46E1-B696-8405CDF1A2D4}"/>
              </a:ext>
            </a:extLst>
          </p:cNvPr>
          <p:cNvCxnSpPr/>
          <p:nvPr/>
        </p:nvCxnSpPr>
        <p:spPr>
          <a:xfrm>
            <a:off x="1828272" y="2514600"/>
            <a:ext cx="144832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C6E1-52FC-40D6-BB1E-F73E031D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97" y="166231"/>
            <a:ext cx="7929281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Email: </a:t>
            </a:r>
            <a:r>
              <a:rPr lang="en-US" sz="3100" b="1" dirty="0"/>
              <a:t>ccss-researchsupport@cornell.edu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5B07-207A-43A5-AE11-A98364B0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1537" y="1430113"/>
            <a:ext cx="4168855" cy="52216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/>
              <a:t>Consulting</a:t>
            </a:r>
          </a:p>
          <a:p>
            <a:r>
              <a:rPr lang="en-US" sz="2600" dirty="0"/>
              <a:t>Popular Topics: </a:t>
            </a:r>
          </a:p>
          <a:p>
            <a:pPr lvl="1"/>
            <a:r>
              <a:rPr lang="en-US" sz="2200" dirty="0"/>
              <a:t>Qualitative Methods </a:t>
            </a:r>
          </a:p>
          <a:p>
            <a:pPr lvl="1"/>
            <a:r>
              <a:rPr lang="en-US" sz="2200" dirty="0"/>
              <a:t>Data Cleaning </a:t>
            </a:r>
          </a:p>
          <a:p>
            <a:pPr lvl="1"/>
            <a:r>
              <a:rPr lang="en-US" sz="2200" dirty="0"/>
              <a:t>Visualizations </a:t>
            </a:r>
          </a:p>
          <a:p>
            <a:pPr lvl="1"/>
            <a:r>
              <a:rPr lang="en-US" sz="2200" dirty="0"/>
              <a:t>Survey Analysis </a:t>
            </a:r>
          </a:p>
          <a:p>
            <a:pPr lvl="1"/>
            <a:r>
              <a:rPr lang="en-US" sz="2200" dirty="0"/>
              <a:t>Finding Data </a:t>
            </a:r>
          </a:p>
          <a:p>
            <a:pPr lvl="1"/>
            <a:r>
              <a:rPr lang="en-US" sz="2200" dirty="0"/>
              <a:t>Web Scraping </a:t>
            </a:r>
          </a:p>
          <a:p>
            <a:pPr lvl="1"/>
            <a:r>
              <a:rPr lang="en-US" sz="2200" dirty="0"/>
              <a:t>Text Analysis</a:t>
            </a:r>
          </a:p>
          <a:p>
            <a:r>
              <a:rPr lang="en-US" sz="2600" dirty="0"/>
              <a:t>Request Appointment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F809-B7F7-4FD8-8234-82C1762D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15" y="1430113"/>
            <a:ext cx="3393328" cy="49706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/>
              <a:t>Computing</a:t>
            </a:r>
          </a:p>
          <a:p>
            <a:pPr marL="285750" indent="-285750"/>
            <a:r>
              <a:rPr lang="en-US" sz="2600" dirty="0"/>
              <a:t>Shared &amp; Dedicated Cloud Computing Resources</a:t>
            </a:r>
          </a:p>
          <a:p>
            <a:pPr marL="285750" indent="-285750"/>
            <a:r>
              <a:rPr lang="en-US" sz="2600" dirty="0"/>
              <a:t>Secure Data Enclave</a:t>
            </a:r>
          </a:p>
          <a:p>
            <a:pPr marL="285750" indent="-285750"/>
            <a:r>
              <a:rPr lang="en-US" sz="2600" dirty="0"/>
              <a:t>Software</a:t>
            </a:r>
          </a:p>
          <a:p>
            <a:pPr marL="742950" lvl="1" indent="-285750"/>
            <a:r>
              <a:rPr lang="en-US" sz="2200" dirty="0"/>
              <a:t>Stata, SPSS, SAS </a:t>
            </a:r>
          </a:p>
          <a:p>
            <a:pPr marL="742950" lvl="1" indent="-285750"/>
            <a:r>
              <a:rPr lang="en-US" sz="2200" dirty="0"/>
              <a:t>Python </a:t>
            </a:r>
          </a:p>
          <a:p>
            <a:pPr marL="742950" lvl="1" indent="-285750"/>
            <a:r>
              <a:rPr lang="en-US" sz="2200" dirty="0"/>
              <a:t>R </a:t>
            </a:r>
          </a:p>
          <a:p>
            <a:pPr marL="742950" lvl="1" indent="-285750"/>
            <a:r>
              <a:rPr lang="en-US" sz="2200" dirty="0" err="1"/>
              <a:t>Matlab</a:t>
            </a:r>
            <a:r>
              <a:rPr lang="en-US" sz="2200" dirty="0"/>
              <a:t> </a:t>
            </a:r>
          </a:p>
          <a:p>
            <a:pPr marL="742950" lvl="1" indent="-285750"/>
            <a:r>
              <a:rPr lang="en-US" sz="2200" dirty="0"/>
              <a:t>ArcGIS </a:t>
            </a:r>
          </a:p>
          <a:p>
            <a:pPr marL="742950" lvl="1" indent="-285750"/>
            <a:r>
              <a:rPr lang="en-US" sz="2200" dirty="0"/>
              <a:t>Atlas.ti </a:t>
            </a:r>
          </a:p>
          <a:p>
            <a:pPr marL="742950" lvl="1" indent="-285750"/>
            <a:r>
              <a:rPr lang="en-US" sz="2200" dirty="0"/>
              <a:t>NVivo</a:t>
            </a:r>
          </a:p>
          <a:p>
            <a:pPr marL="742950" lvl="1" indent="-285750"/>
            <a:r>
              <a:rPr lang="en-US" sz="2200" dirty="0" err="1"/>
              <a:t>MaxQDA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90828B2-8C97-8537-9643-638719A0C7C0}"/>
              </a:ext>
            </a:extLst>
          </p:cNvPr>
          <p:cNvSpPr txBox="1">
            <a:spLocks/>
          </p:cNvSpPr>
          <p:nvPr/>
        </p:nvSpPr>
        <p:spPr>
          <a:xfrm>
            <a:off x="4669698" y="1430113"/>
            <a:ext cx="4018547" cy="391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Data Services</a:t>
            </a:r>
          </a:p>
          <a:p>
            <a:pPr marL="285750" indent="-285750"/>
            <a:r>
              <a:rPr lang="en-US" sz="2400" dirty="0"/>
              <a:t>Data Access</a:t>
            </a:r>
          </a:p>
          <a:p>
            <a:pPr marL="285750" indent="-285750"/>
            <a:r>
              <a:rPr lang="en-US" sz="2400" dirty="0"/>
              <a:t>Secure Data Services</a:t>
            </a:r>
          </a:p>
          <a:p>
            <a:pPr marL="285750" indent="-285750"/>
            <a:r>
              <a:rPr lang="en-US" sz="2400" dirty="0"/>
              <a:t>Data Sharing &amp; Archiving</a:t>
            </a:r>
          </a:p>
          <a:p>
            <a:pPr marL="285750" indent="-285750"/>
            <a:r>
              <a:rPr lang="en-US" sz="2400" dirty="0"/>
              <a:t>Results Reproduction</a:t>
            </a:r>
          </a:p>
          <a:p>
            <a:pPr marL="285750" indent="-285750"/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9E9447-2313-FC00-50EE-D4AE6305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2" y="94793"/>
            <a:ext cx="3324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07DA0EB1-C4C8-F84B-C46A-B77BE64DD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02" y="5383722"/>
            <a:ext cx="1463040" cy="1463040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1C913DDA-1E2E-98EC-28D3-FD55B420EA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25" y="5360672"/>
            <a:ext cx="1463040" cy="1463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E85D52-0D24-1B7E-04A4-DDC89B297E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16" y="5383722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3208-CBF7-447B-9DCB-DC74AD2D4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1752601"/>
            <a:ext cx="11429999" cy="47243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To help get you started with using Atlas.ti</a:t>
            </a:r>
          </a:p>
          <a:p>
            <a:endParaRPr lang="en-US" dirty="0"/>
          </a:p>
          <a:p>
            <a:r>
              <a:rPr lang="en-US" dirty="0"/>
              <a:t>Specific objectives:</a:t>
            </a:r>
          </a:p>
          <a:p>
            <a:pPr lvl="1"/>
            <a:r>
              <a:rPr lang="en-US" dirty="0"/>
              <a:t>Prepare and manage qualitative data and attribute files</a:t>
            </a:r>
          </a:p>
          <a:p>
            <a:pPr lvl="1"/>
            <a:r>
              <a:rPr lang="en-US" dirty="0"/>
              <a:t>Create, save, and export a project</a:t>
            </a:r>
          </a:p>
          <a:p>
            <a:pPr lvl="1"/>
            <a:r>
              <a:rPr lang="en-US" dirty="0"/>
              <a:t>Code transcripts, videos, audio, pictures, and pdf files</a:t>
            </a:r>
          </a:p>
          <a:p>
            <a:pPr lvl="1"/>
            <a:r>
              <a:rPr lang="en-US" dirty="0">
                <a:cs typeface="Times"/>
              </a:rPr>
              <a:t>Code using AI Coding and Summaries</a:t>
            </a:r>
            <a:endParaRPr lang="en-US" dirty="0"/>
          </a:p>
          <a:p>
            <a:pPr lvl="1"/>
            <a:r>
              <a:rPr lang="en-US" dirty="0"/>
              <a:t>Search text and </a:t>
            </a:r>
            <a:r>
              <a:rPr lang="en-US" dirty="0" err="1"/>
              <a:t>autocode</a:t>
            </a:r>
            <a:r>
              <a:rPr lang="en-US" dirty="0"/>
              <a:t> text</a:t>
            </a:r>
            <a:endParaRPr lang="en-US">
              <a:cs typeface="Times"/>
            </a:endParaRPr>
          </a:p>
          <a:p>
            <a:pPr lvl="1"/>
            <a:r>
              <a:rPr lang="en-US" dirty="0"/>
              <a:t>Query projects using conditions and attributes</a:t>
            </a:r>
            <a:endParaRPr lang="en-US" dirty="0">
              <a:cs typeface="Times"/>
            </a:endParaRPr>
          </a:p>
          <a:p>
            <a:pPr lvl="1"/>
            <a:r>
              <a:rPr lang="en-US" dirty="0"/>
              <a:t>Create memos, relationships, and report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3197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48E-31BF-4053-B4D7-FFC6FF3E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3"/>
            <a:ext cx="10515600" cy="662781"/>
          </a:xfrm>
        </p:spPr>
        <p:txBody>
          <a:bodyPr>
            <a:normAutofit/>
          </a:bodyPr>
          <a:lstStyle/>
          <a:p>
            <a:r>
              <a:rPr lang="en-US" dirty="0"/>
              <a:t>Evaluation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64835-49A4-406D-BF2A-C9E714743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361" y="1134229"/>
            <a:ext cx="5495278" cy="5495278"/>
          </a:xfrm>
        </p:spPr>
      </p:pic>
    </p:spTree>
    <p:extLst>
      <p:ext uri="{BB962C8B-B14F-4D97-AF65-F5344CB8AC3E}">
        <p14:creationId xmlns:p14="http://schemas.microsoft.com/office/powerpoint/2010/main" val="8435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Feedback welcome and encouraged!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buNone/>
            </a:pP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Please complete our CCSS Qualitative Series Bootcamp evaluation form: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buNone/>
            </a:pP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  <a:cs typeface="Calibri" panose="020F0502020204030204" pitchFamily="34" charset="0"/>
                <a:hlinkClick r:id="rId3"/>
              </a:rPr>
              <a:t>https://cornell.ca1.qualtrics.com/jfe/form/SV_7NvW5DZMxoYrU4C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buNone/>
            </a:pP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800" b="1" dirty="0">
                <a:latin typeface="+mj-lt"/>
              </a:rPr>
              <a:t>Florio Arguillas, Ph.D.</a:t>
            </a:r>
          </a:p>
          <a:p>
            <a:pPr marL="0" indent="0" defTabSz="4572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800" b="1" dirty="0">
                <a:latin typeface="+mj-lt"/>
                <a:hlinkClick r:id="rId4"/>
              </a:rPr>
              <a:t>foa2@cornell.edu</a:t>
            </a:r>
            <a:endParaRPr lang="en-US" sz="2800" b="1" dirty="0">
              <a:latin typeface="+mj-lt"/>
            </a:endParaRPr>
          </a:p>
          <a:p>
            <a:pPr defTabSz="457200">
              <a:lnSpc>
                <a:spcPct val="100000"/>
              </a:lnSpc>
              <a:spcBef>
                <a:spcPct val="20000"/>
              </a:spcBef>
            </a:pPr>
            <a:endParaRPr lang="en-US" sz="2800" b="1" dirty="0">
              <a:latin typeface="+mj-lt"/>
            </a:endParaRPr>
          </a:p>
          <a:p>
            <a:pPr defTabSz="457200">
              <a:lnSpc>
                <a:spcPct val="100000"/>
              </a:lnSpc>
              <a:spcBef>
                <a:spcPct val="20000"/>
              </a:spcBef>
            </a:pPr>
            <a:endParaRPr lang="en-US" sz="2800" b="1" dirty="0">
              <a:latin typeface="+mj-lt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</a:pP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THANK YOU</a:t>
            </a:r>
            <a:endParaRPr lang="en-US" sz="2700" i="1" dirty="0"/>
          </a:p>
        </p:txBody>
      </p:sp>
    </p:spTree>
    <p:extLst>
      <p:ext uri="{BB962C8B-B14F-4D97-AF65-F5344CB8AC3E}">
        <p14:creationId xmlns:p14="http://schemas.microsoft.com/office/powerpoint/2010/main" val="34660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43255</TotalTime>
  <Words>554</Words>
  <Application>Microsoft Office PowerPoint</Application>
  <PresentationFormat>Widescreen</PresentationFormat>
  <Paragraphs>77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Atlas.ti </vt:lpstr>
      <vt:lpstr>Email: ccss-researchsupport@cornell.edu</vt:lpstr>
      <vt:lpstr>Objectives</vt:lpstr>
      <vt:lpstr>Evaluation Form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</dc:title>
  <dc:creator>Lynn P. Martin</dc:creator>
  <cp:lastModifiedBy>Florio Orocio Arguillas</cp:lastModifiedBy>
  <cp:revision>474</cp:revision>
  <cp:lastPrinted>2021-09-03T14:27:48Z</cp:lastPrinted>
  <dcterms:created xsi:type="dcterms:W3CDTF">2017-05-02T21:12:26Z</dcterms:created>
  <dcterms:modified xsi:type="dcterms:W3CDTF">2023-09-22T17:39:49Z</dcterms:modified>
</cp:coreProperties>
</file>