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8"/>
  </p:notesMasterIdLst>
  <p:sldIdLst>
    <p:sldId id="256" r:id="rId4"/>
    <p:sldId id="257" r:id="rId5"/>
    <p:sldId id="306" r:id="rId6"/>
    <p:sldId id="307" r:id="rId7"/>
    <p:sldId id="260" r:id="rId8"/>
    <p:sldId id="261" r:id="rId9"/>
    <p:sldId id="262" r:id="rId10"/>
    <p:sldId id="308" r:id="rId11"/>
    <p:sldId id="309" r:id="rId12"/>
    <p:sldId id="310"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4"/>
    <p:restoredTop sz="96327"/>
  </p:normalViewPr>
  <p:slideViewPr>
    <p:cSldViewPr>
      <p:cViewPr varScale="1">
        <p:scale>
          <a:sx n="151" d="100"/>
          <a:sy n="151" d="100"/>
        </p:scale>
        <p:origin x="200" y="50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C50C-F46C-8A4B-8A41-6A6FBB958D92}"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D443-CBAC-934A-8506-FB4DF260D863}" type="slidenum">
              <a:rPr lang="en-US" smtClean="0"/>
              <a:t>‹#›</a:t>
            </a:fld>
            <a:endParaRPr 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time.com</a:t>
            </a:r>
            <a:r>
              <a:rPr lang="en-US" dirty="0"/>
              <a:t>/6108001/data-protection-</a:t>
            </a:r>
            <a:r>
              <a:rPr lang="en-US" dirty="0" err="1"/>
              <a:t>richard</a:t>
            </a:r>
            <a:r>
              <a:rPr lang="en-US" dirty="0"/>
              <a:t>-</a:t>
            </a:r>
            <a:r>
              <a:rPr lang="en-US" dirty="0" err="1"/>
              <a:t>stengel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sz="1200" dirty="0">
                <a:solidFill>
                  <a:schemeClr val="tx1"/>
                </a:solidFill>
              </a:rPr>
              <a:t>It's estimated that 1.7 MB of data are created every second for every person on earth---the same amount of data needed to store an 850 page book, per second. Researchers believe that data consumption will increase by 23% annually until 2025. </a:t>
            </a:r>
            <a:r>
              <a:rPr lang="en-US" sz="1200" b="0" i="0" dirty="0">
                <a:solidFill>
                  <a:schemeClr val="tx1"/>
                </a:solidFill>
                <a:effectLst/>
                <a:latin typeface="-apple-system"/>
              </a:rPr>
              <a:t>Our ability to generate, gather, and store volumes of data has far outpaced our ability to derive useful information from it in many fields, with available computational resources. Therefore, data reduction is a critical step in order to turn large datasets into useful information, the overarching purpose of data science.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3</a:t>
            </a:fld>
            <a:endParaRPr lang="en-US"/>
          </a:p>
        </p:txBody>
      </p:sp>
    </p:spTree>
    <p:extLst>
      <p:ext uri="{BB962C8B-B14F-4D97-AF65-F5344CB8AC3E}">
        <p14:creationId xmlns:p14="http://schemas.microsoft.com/office/powerpoint/2010/main" val="734920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dirty="0"/>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dirty="0"/>
              <a:t>Click to add text</a:t>
            </a:r>
          </a:p>
        </p:txBody>
      </p:sp>
    </p:spTree>
    <p:extLst>
      <p:ext uri="{BB962C8B-B14F-4D97-AF65-F5344CB8AC3E}">
        <p14:creationId xmlns:p14="http://schemas.microsoft.com/office/powerpoint/2010/main" val="24315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dirty="0"/>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dirty="0"/>
              <a:t>Click to add title</a:t>
            </a:r>
          </a:p>
        </p:txBody>
      </p:sp>
    </p:spTree>
    <p:extLst>
      <p:ext uri="{BB962C8B-B14F-4D97-AF65-F5344CB8AC3E}">
        <p14:creationId xmlns:p14="http://schemas.microsoft.com/office/powerpoint/2010/main" val="5402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dirty="0"/>
              <a:t>Click to add text</a:t>
            </a:r>
          </a:p>
        </p:txBody>
      </p:sp>
      <p:sp>
        <p:nvSpPr>
          <p:cNvPr id="9" name="Rectangle 8">
            <a:extLst>
              <a:ext uri="{FF2B5EF4-FFF2-40B4-BE49-F238E27FC236}">
                <a16:creationId xmlns:a16="http://schemas.microsoft.com/office/drawing/2014/main" id="{7F3ACDC8-27DC-0145-A868-75822BC87982}"/>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812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2B375926-5564-7F41-982B-2CA540DB949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dirty="0"/>
              <a:t>Graphic</a:t>
            </a:r>
          </a:p>
        </p:txBody>
      </p:sp>
    </p:spTree>
    <p:extLst>
      <p:ext uri="{BB962C8B-B14F-4D97-AF65-F5344CB8AC3E}">
        <p14:creationId xmlns:p14="http://schemas.microsoft.com/office/powerpoint/2010/main" val="10923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dirty="0"/>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DFF9335A-E71C-3044-BC65-4FC387DA27B6}"/>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242311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5554C-9387-4378-80C2-5F7076CAC952}" type="slidenum">
              <a:rPr lang="en-US" smtClean="0"/>
              <a:t>‹#›</a:t>
            </a:fld>
            <a:endParaRPr lang="en-US"/>
          </a:p>
        </p:txBody>
      </p:sp>
      <p:sp>
        <p:nvSpPr>
          <p:cNvPr id="2" name="Title 1"/>
          <p:cNvSpPr>
            <a:spLocks noGrp="1"/>
          </p:cNvSpPr>
          <p:nvPr>
            <p:ph type="title" hasCustomPrompt="1"/>
          </p:nvPr>
        </p:nvSpPr>
        <p:spPr>
          <a:xfrm>
            <a:off x="838200" y="569785"/>
            <a:ext cx="7467600" cy="403957"/>
          </a:xfrm>
        </p:spPr>
        <p:txBody>
          <a:bodyPr/>
          <a:lstStyle/>
          <a:p>
            <a:r>
              <a:rPr lang="en-US" dirty="0"/>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dirty="0"/>
              <a:t>Graphic</a:t>
            </a:r>
          </a:p>
        </p:txBody>
      </p:sp>
      <p:sp>
        <p:nvSpPr>
          <p:cNvPr id="12" name="Rectangle 11">
            <a:extLst>
              <a:ext uri="{FF2B5EF4-FFF2-40B4-BE49-F238E27FC236}">
                <a16:creationId xmlns:a16="http://schemas.microsoft.com/office/drawing/2014/main" id="{04D4C3B8-C72A-234F-801D-62CC4EFC147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13715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41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0601E4-3F87-485E-BCF1-0932C51EED9D}" type="datetimeFigureOut">
              <a:rPr lang="en-US" smtClean="0"/>
              <a:t>2/6/24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15554C-9387-4378-80C2-5F7076CAC952}" type="slidenum">
              <a:rPr lang="en-US" smtClean="0"/>
              <a:t>‹#›</a:t>
            </a:fld>
            <a:endParaRPr lang="en-US"/>
          </a:p>
        </p:txBody>
      </p:sp>
    </p:spTree>
    <p:extLst>
      <p:ext uri="{BB962C8B-B14F-4D97-AF65-F5344CB8AC3E}">
        <p14:creationId xmlns:p14="http://schemas.microsoft.com/office/powerpoint/2010/main" val="145900525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5" r:id="rId5"/>
    <p:sldLayoutId id="2147483657" r:id="rId6"/>
    <p:sldLayoutId id="214748366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rkovink.com/miceVignettes/Sensitivity_analysis/Sensitivity_analysis.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plyr.tidyverse.org/reference/summarise_all.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8637/jss.v059.i10" TargetMode="External"/><Relationship Id="rId2" Type="http://schemas.openxmlformats.org/officeDocument/2006/relationships/hyperlink" Target="https://bookdown.org/csgillespie/efficientR/" TargetMode="External"/><Relationship Id="rId1" Type="http://schemas.openxmlformats.org/officeDocument/2006/relationships/slideLayout" Target="../slideLayouts/slideLayout3.xml"/><Relationship Id="rId4" Type="http://schemas.openxmlformats.org/officeDocument/2006/relationships/hyperlink" Target="https://r4ds.hadley.nz/"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8637/jss.v045.i03" TargetMode="External"/><Relationship Id="rId2" Type="http://schemas.openxmlformats.org/officeDocument/2006/relationships/hyperlink" Target="https://doi.org/10.3978/j.issn.2305-5839.2015.12.63" TargetMode="External"/><Relationship Id="rId1" Type="http://schemas.openxmlformats.org/officeDocument/2006/relationships/slideLayout" Target="../slideLayouts/slideLayout3.xml"/><Relationship Id="rId4" Type="http://schemas.openxmlformats.org/officeDocument/2006/relationships/hyperlink" Target="https://sscc.wisc.edu/sscc/pubs/dwr/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verse.harvard.edu/dataset.xhtml?persistentId=doi:10.7910/DVN/HTTWYL" TargetMode="External"/><Relationship Id="rId2" Type="http://schemas.openxmlformats.org/officeDocument/2006/relationships/hyperlink" Target="https://github.com/ccss-rs/Data_Preprocessing_R/tree/maste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8FFE-97B0-D042-3579-A22551F79F1D}"/>
              </a:ext>
            </a:extLst>
          </p:cNvPr>
          <p:cNvSpPr>
            <a:spLocks noGrp="1"/>
          </p:cNvSpPr>
          <p:nvPr>
            <p:ph type="title"/>
          </p:nvPr>
        </p:nvSpPr>
        <p:spPr/>
        <p:txBody>
          <a:bodyPr>
            <a:normAutofit fontScale="90000"/>
          </a:bodyPr>
          <a:lstStyle/>
          <a:p>
            <a:r>
              <a:rPr lang="en-US" dirty="0"/>
              <a:t>Data Preprocessing w/ R</a:t>
            </a:r>
          </a:p>
        </p:txBody>
      </p:sp>
      <p:sp>
        <p:nvSpPr>
          <p:cNvPr id="3" name="Text Placeholder 2">
            <a:extLst>
              <a:ext uri="{FF2B5EF4-FFF2-40B4-BE49-F238E27FC236}">
                <a16:creationId xmlns:a16="http://schemas.microsoft.com/office/drawing/2014/main" id="{2AA454C6-6872-DA21-1591-6B0186AEBB06}"/>
              </a:ext>
            </a:extLst>
          </p:cNvPr>
          <p:cNvSpPr>
            <a:spLocks noGrp="1"/>
          </p:cNvSpPr>
          <p:nvPr>
            <p:ph type="body" sz="quarter" idx="13"/>
          </p:nvPr>
        </p:nvSpPr>
        <p:spPr/>
        <p:txBody>
          <a:bodyPr/>
          <a:lstStyle/>
          <a:p>
            <a:r>
              <a:rPr lang="en-US" dirty="0"/>
              <a:t>SP24</a:t>
            </a:r>
          </a:p>
          <a:p>
            <a:r>
              <a:rPr lang="en-US" dirty="0"/>
              <a:t>Instructor: Aishat Sadiq</a:t>
            </a:r>
          </a:p>
          <a:p>
            <a:r>
              <a:rPr lang="en-US" dirty="0"/>
              <a:t>Helper: Jacob </a:t>
            </a:r>
            <a:r>
              <a:rPr lang="en-US" dirty="0" err="1"/>
              <a:t>Grippen</a:t>
            </a:r>
            <a:endParaRPr lang="en-US" dirty="0"/>
          </a:p>
        </p:txBody>
      </p:sp>
    </p:spTree>
    <p:extLst>
      <p:ext uri="{BB962C8B-B14F-4D97-AF65-F5344CB8AC3E}">
        <p14:creationId xmlns:p14="http://schemas.microsoft.com/office/powerpoint/2010/main" val="255058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950185-B396-687F-4D9D-5B1B8C1F00D5}"/>
              </a:ext>
            </a:extLst>
          </p:cNvPr>
          <p:cNvSpPr>
            <a:spLocks noGrp="1"/>
          </p:cNvSpPr>
          <p:nvPr>
            <p:ph type="body" sz="quarter" idx="13"/>
          </p:nvPr>
        </p:nvSpPr>
        <p:spPr/>
        <p:txBody>
          <a:bodyPr/>
          <a:lstStyle/>
          <a:p>
            <a:pPr marL="0" indent="0">
              <a:buNone/>
            </a:pPr>
            <a:r>
              <a:rPr lang="en-US" sz="2200" dirty="0"/>
              <a:t>The Principal Investigators for the Mass Mobilization project are David H. Clark (Binghamton University) and Patrick M. Regan (University of Notre Dame). </a:t>
            </a:r>
          </a:p>
          <a:p>
            <a:pPr marL="0" indent="0">
              <a:buNone/>
            </a:pPr>
            <a:r>
              <a:rPr lang="en-US" sz="2200" dirty="0"/>
              <a:t>The Mass Mobilization project is sponsored by the Political Instability Task Force (PITF). The PITF is funded by the Central Intelligence Agency. The views expressed herein are the Principal Investigators' alone and do not represent the views of the US Government.</a:t>
            </a:r>
          </a:p>
        </p:txBody>
      </p:sp>
      <p:sp>
        <p:nvSpPr>
          <p:cNvPr id="3" name="Title 2">
            <a:extLst>
              <a:ext uri="{FF2B5EF4-FFF2-40B4-BE49-F238E27FC236}">
                <a16:creationId xmlns:a16="http://schemas.microsoft.com/office/drawing/2014/main" id="{C6F8BCD6-0159-3597-D56B-BC2A54B004A2}"/>
              </a:ext>
            </a:extLst>
          </p:cNvPr>
          <p:cNvSpPr>
            <a:spLocks noGrp="1"/>
          </p:cNvSpPr>
          <p:nvPr>
            <p:ph type="title"/>
          </p:nvPr>
        </p:nvSpPr>
        <p:spPr/>
        <p:txBody>
          <a:bodyPr/>
          <a:lstStyle/>
          <a:p>
            <a:r>
              <a:rPr lang="en-US" sz="3000" dirty="0"/>
              <a:t>Cont.</a:t>
            </a:r>
          </a:p>
        </p:txBody>
      </p:sp>
    </p:spTree>
    <p:extLst>
      <p:ext uri="{BB962C8B-B14F-4D97-AF65-F5344CB8AC3E}">
        <p14:creationId xmlns:p14="http://schemas.microsoft.com/office/powerpoint/2010/main" val="184548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64396-0422-2F97-3EE7-39C5DFF8511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641AC74-E7EB-522B-C83C-53019328DEC6}"/>
              </a:ext>
            </a:extLst>
          </p:cNvPr>
          <p:cNvSpPr>
            <a:spLocks noGrp="1"/>
          </p:cNvSpPr>
          <p:nvPr>
            <p:ph type="body" sz="quarter" idx="13"/>
          </p:nvPr>
        </p:nvSpPr>
        <p:spPr/>
        <p:txBody>
          <a:bodyPr/>
          <a:lstStyle/>
          <a:p>
            <a:pPr marL="0" indent="0">
              <a:buNone/>
            </a:pPr>
            <a:r>
              <a:rPr lang="en-US" sz="2200" dirty="0"/>
              <a:t>Using the Mass Mobilization data, what are the geopolitical differences in citizen participation in protest movements against governments over time? In other words, can we determine if the </a:t>
            </a:r>
            <a:r>
              <a:rPr lang="en-US" sz="2200" b="1" dirty="0"/>
              <a:t>number of participants </a:t>
            </a:r>
            <a:r>
              <a:rPr lang="en-US" sz="2200" dirty="0"/>
              <a:t>and the </a:t>
            </a:r>
            <a:r>
              <a:rPr lang="en-US" sz="2200" b="1" dirty="0"/>
              <a:t>number of protests </a:t>
            </a:r>
            <a:r>
              <a:rPr lang="en-US" sz="2200" dirty="0"/>
              <a:t>change across </a:t>
            </a:r>
            <a:r>
              <a:rPr lang="en-US" sz="2200" b="1" dirty="0"/>
              <a:t>country, region, or year</a:t>
            </a:r>
            <a:r>
              <a:rPr lang="en-US" sz="2200" dirty="0"/>
              <a:t>?</a:t>
            </a:r>
          </a:p>
          <a:p>
            <a:pPr marL="0" indent="0">
              <a:buNone/>
            </a:pPr>
            <a:endParaRPr lang="en-US" sz="2200" dirty="0"/>
          </a:p>
        </p:txBody>
      </p:sp>
      <p:sp>
        <p:nvSpPr>
          <p:cNvPr id="3" name="Title 2">
            <a:extLst>
              <a:ext uri="{FF2B5EF4-FFF2-40B4-BE49-F238E27FC236}">
                <a16:creationId xmlns:a16="http://schemas.microsoft.com/office/drawing/2014/main" id="{857AB611-BE61-A064-AC81-1D3448E8B3CA}"/>
              </a:ext>
            </a:extLst>
          </p:cNvPr>
          <p:cNvSpPr>
            <a:spLocks noGrp="1"/>
          </p:cNvSpPr>
          <p:nvPr>
            <p:ph type="title"/>
          </p:nvPr>
        </p:nvSpPr>
        <p:spPr>
          <a:xfrm>
            <a:off x="0" y="819150"/>
            <a:ext cx="9144000" cy="514350"/>
          </a:xfrm>
        </p:spPr>
        <p:txBody>
          <a:bodyPr/>
          <a:lstStyle/>
          <a:p>
            <a:r>
              <a:rPr lang="en-US" sz="3000" dirty="0"/>
              <a:t>Define Research Question &amp; Select Key Variables</a:t>
            </a:r>
          </a:p>
        </p:txBody>
      </p:sp>
    </p:spTree>
    <p:extLst>
      <p:ext uri="{BB962C8B-B14F-4D97-AF65-F5344CB8AC3E}">
        <p14:creationId xmlns:p14="http://schemas.microsoft.com/office/powerpoint/2010/main" val="249868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1EE88-9700-80B4-AAEF-F3776D31A0C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8C29E07-7E0D-D3C3-2A87-5BBA2BE0A534}"/>
              </a:ext>
            </a:extLst>
          </p:cNvPr>
          <p:cNvSpPr>
            <a:spLocks noGrp="1"/>
          </p:cNvSpPr>
          <p:nvPr>
            <p:ph type="body" sz="quarter" idx="13"/>
          </p:nvPr>
        </p:nvSpPr>
        <p:spPr/>
        <p:txBody>
          <a:bodyPr/>
          <a:lstStyle/>
          <a:p>
            <a:r>
              <a:rPr lang="en-US" sz="2200" dirty="0"/>
              <a:t>Use filter() to get the rows you want</a:t>
            </a:r>
          </a:p>
          <a:p>
            <a:r>
              <a:rPr lang="en-US" sz="2200" dirty="0"/>
              <a:t>Use select() to get the columns you want</a:t>
            </a:r>
          </a:p>
          <a:p>
            <a:r>
              <a:rPr lang="en-US" sz="2200" dirty="0"/>
              <a:t>Use pipe commands ( |&gt; vs. %&gt;% ) to input &amp; output the data you want</a:t>
            </a:r>
          </a:p>
          <a:p>
            <a:pPr lvl="1"/>
            <a:r>
              <a:rPr lang="en-US" sz="1800" dirty="0"/>
              <a:t>Pipes in R look that like `%&gt;%` are made available via the `</a:t>
            </a:r>
            <a:r>
              <a:rPr lang="en-US" sz="1800" dirty="0" err="1"/>
              <a:t>magrittr</a:t>
            </a:r>
            <a:r>
              <a:rPr lang="en-US" sz="1800" dirty="0"/>
              <a:t>` package installed as part of `</a:t>
            </a:r>
            <a:r>
              <a:rPr lang="en-US" sz="1800" dirty="0" err="1"/>
              <a:t>dplyr</a:t>
            </a:r>
            <a:r>
              <a:rPr lang="en-US" sz="1800" dirty="0"/>
              <a:t>`</a:t>
            </a:r>
          </a:p>
          <a:p>
            <a:r>
              <a:rPr lang="en-US" sz="2200" dirty="0"/>
              <a:t>Data will not save if it created into an object, unless using the last </a:t>
            </a:r>
            <a:r>
              <a:rPr lang="en-US" sz="2200" dirty="0" err="1"/>
              <a:t>baseR</a:t>
            </a:r>
            <a:r>
              <a:rPr lang="en-US" sz="2200" dirty="0"/>
              <a:t> script</a:t>
            </a:r>
          </a:p>
        </p:txBody>
      </p:sp>
      <p:sp>
        <p:nvSpPr>
          <p:cNvPr id="3" name="Title 2">
            <a:extLst>
              <a:ext uri="{FF2B5EF4-FFF2-40B4-BE49-F238E27FC236}">
                <a16:creationId xmlns:a16="http://schemas.microsoft.com/office/drawing/2014/main" id="{4E08EDA0-3469-CD2B-592F-F59A2520DBE7}"/>
              </a:ext>
            </a:extLst>
          </p:cNvPr>
          <p:cNvSpPr>
            <a:spLocks noGrp="1"/>
          </p:cNvSpPr>
          <p:nvPr>
            <p:ph type="title"/>
          </p:nvPr>
        </p:nvSpPr>
        <p:spPr/>
        <p:txBody>
          <a:bodyPr/>
          <a:lstStyle/>
          <a:p>
            <a:r>
              <a:rPr lang="en-US" sz="3000" dirty="0"/>
              <a:t>Subset Columns of Interest</a:t>
            </a:r>
          </a:p>
        </p:txBody>
      </p:sp>
    </p:spTree>
    <p:extLst>
      <p:ext uri="{BB962C8B-B14F-4D97-AF65-F5344CB8AC3E}">
        <p14:creationId xmlns:p14="http://schemas.microsoft.com/office/powerpoint/2010/main" val="69435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71818-CF24-CF60-EDFD-82F2A95A2AB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DDD4578-1209-60E2-C16C-A9E030C2F777}"/>
              </a:ext>
            </a:extLst>
          </p:cNvPr>
          <p:cNvSpPr>
            <a:spLocks noGrp="1"/>
          </p:cNvSpPr>
          <p:nvPr>
            <p:ph type="body" sz="quarter" idx="13"/>
          </p:nvPr>
        </p:nvSpPr>
        <p:spPr/>
        <p:txBody>
          <a:bodyPr/>
          <a:lstStyle/>
          <a:p>
            <a:r>
              <a:rPr lang="en-US" sz="2200" dirty="0"/>
              <a:t>Use str() function to detail (class, length, and content) of each column in your </a:t>
            </a:r>
            <a:r>
              <a:rPr lang="en-US" sz="2200" dirty="0" err="1"/>
              <a:t>dataframe's</a:t>
            </a:r>
            <a:r>
              <a:rPr lang="en-US" sz="2200" dirty="0"/>
              <a:t> structure.</a:t>
            </a:r>
          </a:p>
        </p:txBody>
      </p:sp>
      <p:sp>
        <p:nvSpPr>
          <p:cNvPr id="3" name="Title 2">
            <a:extLst>
              <a:ext uri="{FF2B5EF4-FFF2-40B4-BE49-F238E27FC236}">
                <a16:creationId xmlns:a16="http://schemas.microsoft.com/office/drawing/2014/main" id="{EB144F1F-A837-4289-4C91-3BD21DA96E5D}"/>
              </a:ext>
            </a:extLst>
          </p:cNvPr>
          <p:cNvSpPr>
            <a:spLocks noGrp="1"/>
          </p:cNvSpPr>
          <p:nvPr>
            <p:ph type="title"/>
          </p:nvPr>
        </p:nvSpPr>
        <p:spPr/>
        <p:txBody>
          <a:bodyPr/>
          <a:lstStyle/>
          <a:p>
            <a:r>
              <a:rPr lang="en-US" sz="3000" dirty="0"/>
              <a:t>Transforming Variable Type</a:t>
            </a:r>
          </a:p>
        </p:txBody>
      </p:sp>
    </p:spTree>
    <p:extLst>
      <p:ext uri="{BB962C8B-B14F-4D97-AF65-F5344CB8AC3E}">
        <p14:creationId xmlns:p14="http://schemas.microsoft.com/office/powerpoint/2010/main" val="231588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05135-583E-7788-4164-21BEB94329A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18E50EA-F407-2067-2540-31EBD566BCD4}"/>
              </a:ext>
            </a:extLst>
          </p:cNvPr>
          <p:cNvSpPr>
            <a:spLocks noGrp="1"/>
          </p:cNvSpPr>
          <p:nvPr>
            <p:ph type="body" sz="quarter" idx="13"/>
          </p:nvPr>
        </p:nvSpPr>
        <p:spPr>
          <a:xfrm>
            <a:off x="299411" y="1581150"/>
            <a:ext cx="8678863" cy="2884887"/>
          </a:xfrm>
        </p:spPr>
        <p:txBody>
          <a:bodyPr/>
          <a:lstStyle/>
          <a:p>
            <a:r>
              <a:rPr lang="en-US" sz="2200" dirty="0"/>
              <a:t>With big data, it is inefficient to manually remove duplicates</a:t>
            </a:r>
          </a:p>
          <a:p>
            <a:r>
              <a:rPr lang="en-US" sz="2200" dirty="0"/>
              <a:t>Also, using code makes for a more reproducible result</a:t>
            </a:r>
          </a:p>
        </p:txBody>
      </p:sp>
      <p:sp>
        <p:nvSpPr>
          <p:cNvPr id="3" name="Title 2">
            <a:extLst>
              <a:ext uri="{FF2B5EF4-FFF2-40B4-BE49-F238E27FC236}">
                <a16:creationId xmlns:a16="http://schemas.microsoft.com/office/drawing/2014/main" id="{D03C6E6B-E412-2C85-4169-E5C28FEF8836}"/>
              </a:ext>
            </a:extLst>
          </p:cNvPr>
          <p:cNvSpPr>
            <a:spLocks noGrp="1"/>
          </p:cNvSpPr>
          <p:nvPr>
            <p:ph type="title"/>
          </p:nvPr>
        </p:nvSpPr>
        <p:spPr/>
        <p:txBody>
          <a:bodyPr/>
          <a:lstStyle/>
          <a:p>
            <a:r>
              <a:rPr lang="en-US" sz="3000" dirty="0"/>
              <a:t>Identifying and removing duplicate observations/rows</a:t>
            </a:r>
          </a:p>
        </p:txBody>
      </p:sp>
    </p:spTree>
    <p:extLst>
      <p:ext uri="{BB962C8B-B14F-4D97-AF65-F5344CB8AC3E}">
        <p14:creationId xmlns:p14="http://schemas.microsoft.com/office/powerpoint/2010/main" val="42756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DD0A3-726D-7110-E702-CC54F4720D0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951643A-88B9-869E-3C5D-435F6E772573}"/>
              </a:ext>
            </a:extLst>
          </p:cNvPr>
          <p:cNvSpPr>
            <a:spLocks noGrp="1"/>
          </p:cNvSpPr>
          <p:nvPr>
            <p:ph type="body" sz="quarter" idx="13"/>
          </p:nvPr>
        </p:nvSpPr>
        <p:spPr>
          <a:xfrm>
            <a:off x="285750" y="1504950"/>
            <a:ext cx="8678863" cy="2884887"/>
          </a:xfrm>
        </p:spPr>
        <p:txBody>
          <a:bodyPr/>
          <a:lstStyle/>
          <a:p>
            <a:r>
              <a:rPr lang="en-US" sz="2200" dirty="0"/>
              <a:t>Listwise-deletion/Complete Case Analysis</a:t>
            </a:r>
          </a:p>
          <a:p>
            <a:pPr lvl="1"/>
            <a:r>
              <a:rPr lang="en-US" sz="1800" dirty="0"/>
              <a:t>When dealing with simple statistics like the mean, the easiest way to ignore `NA` (the missing data) is to use `</a:t>
            </a:r>
            <a:r>
              <a:rPr lang="en-US" sz="1800" dirty="0" err="1"/>
              <a:t>na.rm</a:t>
            </a:r>
            <a:r>
              <a:rPr lang="en-US" sz="1800" dirty="0"/>
              <a:t>=TRUE` (`rm` stands for remove).</a:t>
            </a:r>
          </a:p>
          <a:p>
            <a:pPr lvl="1"/>
            <a:r>
              <a:rPr lang="en-US" sz="1800" dirty="0"/>
              <a:t>watch what happens to the number of observations! </a:t>
            </a:r>
          </a:p>
          <a:p>
            <a:r>
              <a:rPr lang="en-US" sz="2400" dirty="0"/>
              <a:t>Multiple Imputation</a:t>
            </a:r>
            <a:endParaRPr lang="en-US" sz="2200" dirty="0"/>
          </a:p>
          <a:p>
            <a:pPr lvl="1"/>
            <a:r>
              <a:rPr lang="en-US" sz="1800" dirty="0"/>
              <a:t>Mean/median Imputation</a:t>
            </a:r>
          </a:p>
          <a:p>
            <a:pPr marL="0" indent="0">
              <a:buNone/>
            </a:pPr>
            <a:endParaRPr lang="en-US" sz="2200" dirty="0"/>
          </a:p>
          <a:p>
            <a:pPr marL="0" indent="0">
              <a:buNone/>
            </a:pPr>
            <a:r>
              <a:rPr lang="en-US" sz="2200" dirty="0"/>
              <a:t>Ask yourself if you were to guess what those missing values were without any additional information, which would you choose?</a:t>
            </a:r>
          </a:p>
        </p:txBody>
      </p:sp>
      <p:sp>
        <p:nvSpPr>
          <p:cNvPr id="3" name="Title 2">
            <a:extLst>
              <a:ext uri="{FF2B5EF4-FFF2-40B4-BE49-F238E27FC236}">
                <a16:creationId xmlns:a16="http://schemas.microsoft.com/office/drawing/2014/main" id="{32AE0B7E-AA9E-CFF9-654C-7074574153C6}"/>
              </a:ext>
            </a:extLst>
          </p:cNvPr>
          <p:cNvSpPr>
            <a:spLocks noGrp="1"/>
          </p:cNvSpPr>
          <p:nvPr>
            <p:ph type="title"/>
          </p:nvPr>
        </p:nvSpPr>
        <p:spPr/>
        <p:txBody>
          <a:bodyPr/>
          <a:lstStyle/>
          <a:p>
            <a:pPr marL="0" indent="0">
              <a:buNone/>
            </a:pPr>
            <a:r>
              <a:rPr lang="en-US" sz="3000" dirty="0"/>
              <a:t>What should we do when we encounter missing data in our datasets?</a:t>
            </a:r>
          </a:p>
        </p:txBody>
      </p:sp>
    </p:spTree>
    <p:extLst>
      <p:ext uri="{BB962C8B-B14F-4D97-AF65-F5344CB8AC3E}">
        <p14:creationId xmlns:p14="http://schemas.microsoft.com/office/powerpoint/2010/main" val="208674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BD141-C2DB-A50C-AE15-487D7903672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044B96F-BA8D-0B17-D660-1179C321D2AC}"/>
              </a:ext>
            </a:extLst>
          </p:cNvPr>
          <p:cNvSpPr>
            <a:spLocks noGrp="1"/>
          </p:cNvSpPr>
          <p:nvPr>
            <p:ph type="body" sz="quarter" idx="13"/>
          </p:nvPr>
        </p:nvSpPr>
        <p:spPr/>
        <p:txBody>
          <a:bodyPr/>
          <a:lstStyle/>
          <a:p>
            <a:r>
              <a:rPr lang="en-US" sz="2200" dirty="0"/>
              <a:t>In statistics, imputation means "filling in the data." Mice is an algorithm that allows us to fill in the missing data by creating a multivariate imputation model and conditional probability distribution for each variable in our dataset.</a:t>
            </a:r>
          </a:p>
          <a:p>
            <a:r>
              <a:rPr lang="en-US" sz="2200" dirty="0"/>
              <a:t>Think about it as an iterative series of matrix calculations!</a:t>
            </a:r>
          </a:p>
          <a:p>
            <a:pPr lvl="1"/>
            <a:r>
              <a:rPr lang="en-US" sz="1800" dirty="0"/>
              <a:t>The mice package includes functions for diagnostic plots to inspect the quality of the imputations</a:t>
            </a:r>
          </a:p>
          <a:p>
            <a:pPr lvl="1"/>
            <a:r>
              <a:rPr lang="en-US" sz="1800" dirty="0"/>
              <a:t>When to not use mice? Large p, small n.</a:t>
            </a:r>
          </a:p>
          <a:p>
            <a:pPr marL="0" indent="0">
              <a:buNone/>
            </a:pPr>
            <a:endParaRPr lang="en-US" sz="2200" dirty="0"/>
          </a:p>
        </p:txBody>
      </p:sp>
      <p:sp>
        <p:nvSpPr>
          <p:cNvPr id="3" name="Title 2">
            <a:extLst>
              <a:ext uri="{FF2B5EF4-FFF2-40B4-BE49-F238E27FC236}">
                <a16:creationId xmlns:a16="http://schemas.microsoft.com/office/drawing/2014/main" id="{9EDEB273-1117-A0BE-3DBD-E11B58F68F0D}"/>
              </a:ext>
            </a:extLst>
          </p:cNvPr>
          <p:cNvSpPr>
            <a:spLocks noGrp="1"/>
          </p:cNvSpPr>
          <p:nvPr>
            <p:ph type="title"/>
          </p:nvPr>
        </p:nvSpPr>
        <p:spPr/>
        <p:txBody>
          <a:bodyPr/>
          <a:lstStyle/>
          <a:p>
            <a:r>
              <a:rPr lang="en-US" sz="3000" dirty="0"/>
              <a:t>Multiple Imputation of NAs</a:t>
            </a:r>
          </a:p>
        </p:txBody>
      </p:sp>
    </p:spTree>
    <p:extLst>
      <p:ext uri="{BB962C8B-B14F-4D97-AF65-F5344CB8AC3E}">
        <p14:creationId xmlns:p14="http://schemas.microsoft.com/office/powerpoint/2010/main" val="40154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BB937-BE18-94F7-53BF-F271ECF5E1A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D7B01C9-ABD4-B779-AB43-26A0A4DA2D9F}"/>
              </a:ext>
            </a:extLst>
          </p:cNvPr>
          <p:cNvSpPr>
            <a:spLocks noGrp="1"/>
          </p:cNvSpPr>
          <p:nvPr>
            <p:ph type="body" sz="quarter" idx="13"/>
          </p:nvPr>
        </p:nvSpPr>
        <p:spPr/>
        <p:txBody>
          <a:bodyPr/>
          <a:lstStyle/>
          <a:p>
            <a:pPr marL="514350" indent="-514350">
              <a:buAutoNum type="arabicPeriod"/>
            </a:pPr>
            <a:r>
              <a:rPr lang="en-US" sz="2200" dirty="0"/>
              <a:t>Start the mutate() function.</a:t>
            </a:r>
          </a:p>
          <a:p>
            <a:pPr marL="514350" indent="-514350">
              <a:buAutoNum type="arabicPeriod"/>
            </a:pPr>
            <a:r>
              <a:rPr lang="en-US" sz="2200" dirty="0"/>
              <a:t>Specify the column in which you want to replace the missing values.</a:t>
            </a:r>
          </a:p>
          <a:p>
            <a:pPr marL="514350" indent="-514350">
              <a:buAutoNum type="arabicPeriod"/>
            </a:pPr>
            <a:r>
              <a:rPr lang="en-US" sz="2200" dirty="0"/>
              <a:t>Use the </a:t>
            </a:r>
            <a:r>
              <a:rPr lang="en-US" sz="2200" dirty="0" err="1"/>
              <a:t>ifelse</a:t>
            </a:r>
            <a:r>
              <a:rPr lang="en-US" sz="2200" dirty="0"/>
              <a:t>() function to identify NA's, and once found, replace them with the median.</a:t>
            </a:r>
          </a:p>
          <a:p>
            <a:pPr marL="514350" indent="-514350">
              <a:buAutoNum type="arabicPeriod"/>
            </a:pPr>
            <a:r>
              <a:rPr lang="en-US" sz="2200" dirty="0"/>
              <a:t>Finish the mutate() function.</a:t>
            </a:r>
          </a:p>
          <a:p>
            <a:pPr marL="514350" indent="-514350">
              <a:buAutoNum type="arabicPeriod"/>
            </a:pPr>
            <a:endParaRPr lang="en-US" sz="2200" dirty="0"/>
          </a:p>
          <a:p>
            <a:pPr marL="0" indent="0">
              <a:buNone/>
            </a:pPr>
            <a:r>
              <a:rPr lang="en-US" sz="2200" dirty="0"/>
              <a:t>Multiple Imputation using </a:t>
            </a:r>
            <a:r>
              <a:rPr lang="en-US" sz="2200" dirty="0">
                <a:hlinkClick r:id="rId2"/>
              </a:rPr>
              <a:t>MICE</a:t>
            </a:r>
            <a:endParaRPr lang="en-US" sz="2200" dirty="0"/>
          </a:p>
        </p:txBody>
      </p:sp>
      <p:sp>
        <p:nvSpPr>
          <p:cNvPr id="3" name="Title 2">
            <a:extLst>
              <a:ext uri="{FF2B5EF4-FFF2-40B4-BE49-F238E27FC236}">
                <a16:creationId xmlns:a16="http://schemas.microsoft.com/office/drawing/2014/main" id="{2A8F3198-5D7D-7DC2-92F5-1C3ABA5AE4E4}"/>
              </a:ext>
            </a:extLst>
          </p:cNvPr>
          <p:cNvSpPr>
            <a:spLocks noGrp="1"/>
          </p:cNvSpPr>
          <p:nvPr>
            <p:ph type="title"/>
          </p:nvPr>
        </p:nvSpPr>
        <p:spPr/>
        <p:txBody>
          <a:bodyPr/>
          <a:lstStyle/>
          <a:p>
            <a:r>
              <a:rPr lang="en-US" sz="3000" dirty="0"/>
              <a:t>Mean/Median Imputation Steps</a:t>
            </a:r>
          </a:p>
        </p:txBody>
      </p:sp>
    </p:spTree>
    <p:extLst>
      <p:ext uri="{BB962C8B-B14F-4D97-AF65-F5344CB8AC3E}">
        <p14:creationId xmlns:p14="http://schemas.microsoft.com/office/powerpoint/2010/main" val="98974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BA798-8DFD-B239-0171-8D15D7B497F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3246923-49E9-1901-EC26-D32F04449A94}"/>
              </a:ext>
            </a:extLst>
          </p:cNvPr>
          <p:cNvSpPr>
            <a:spLocks noGrp="1"/>
          </p:cNvSpPr>
          <p:nvPr>
            <p:ph type="body" sz="quarter" idx="13"/>
          </p:nvPr>
        </p:nvSpPr>
        <p:spPr/>
        <p:txBody>
          <a:bodyPr/>
          <a:lstStyle/>
          <a:p>
            <a:pPr marL="0" indent="0">
              <a:buNone/>
            </a:pPr>
            <a:r>
              <a:rPr lang="en-US" sz="2200" dirty="0"/>
              <a:t>When we analyze data, it's important to recognize outliers because </a:t>
            </a:r>
            <a:r>
              <a:rPr lang="en-US" sz="2200" b="1" dirty="0"/>
              <a:t>they can affect the accuracy of our models</a:t>
            </a:r>
            <a:r>
              <a:rPr lang="en-US" sz="2200" dirty="0"/>
              <a:t>. Outliers can cause bias when performing statistical calculations like mean, standard deviation, and correlation on continuous variables. </a:t>
            </a:r>
          </a:p>
          <a:p>
            <a:pPr marL="0" indent="0">
              <a:buNone/>
            </a:pPr>
            <a:endParaRPr lang="en-US" sz="2200" dirty="0"/>
          </a:p>
          <a:p>
            <a:pPr marL="0" indent="0">
              <a:buNone/>
            </a:pPr>
            <a:r>
              <a:rPr lang="en-US" sz="2200" dirty="0"/>
              <a:t>Although outliers can have a big impact, experts suggest not automatically removing them from our observations during analysis!!</a:t>
            </a:r>
          </a:p>
        </p:txBody>
      </p:sp>
      <p:sp>
        <p:nvSpPr>
          <p:cNvPr id="3" name="Title 2">
            <a:extLst>
              <a:ext uri="{FF2B5EF4-FFF2-40B4-BE49-F238E27FC236}">
                <a16:creationId xmlns:a16="http://schemas.microsoft.com/office/drawing/2014/main" id="{263E9B78-30CB-BF82-5C40-BD94776499BF}"/>
              </a:ext>
            </a:extLst>
          </p:cNvPr>
          <p:cNvSpPr>
            <a:spLocks noGrp="1"/>
          </p:cNvSpPr>
          <p:nvPr>
            <p:ph type="title"/>
          </p:nvPr>
        </p:nvSpPr>
        <p:spPr/>
        <p:txBody>
          <a:bodyPr/>
          <a:lstStyle/>
          <a:p>
            <a:r>
              <a:rPr lang="en-US" sz="3000" dirty="0"/>
              <a:t>Flagging and Dropping Outliers</a:t>
            </a:r>
          </a:p>
        </p:txBody>
      </p:sp>
    </p:spTree>
    <p:extLst>
      <p:ext uri="{BB962C8B-B14F-4D97-AF65-F5344CB8AC3E}">
        <p14:creationId xmlns:p14="http://schemas.microsoft.com/office/powerpoint/2010/main" val="271614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3EEF-0B64-2969-33ED-EF9BB8D1DEF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2C1C160-521B-139C-FC21-2A62163E062B}"/>
              </a:ext>
            </a:extLst>
          </p:cNvPr>
          <p:cNvSpPr>
            <a:spLocks noGrp="1"/>
          </p:cNvSpPr>
          <p:nvPr>
            <p:ph type="body" sz="quarter" idx="13"/>
          </p:nvPr>
        </p:nvSpPr>
        <p:spPr/>
        <p:txBody>
          <a:bodyPr/>
          <a:lstStyle/>
          <a:p>
            <a:r>
              <a:rPr lang="en-US" sz="2200" dirty="0"/>
              <a:t>Interquartile Range</a:t>
            </a:r>
          </a:p>
          <a:p>
            <a:r>
              <a:rPr lang="en-US" sz="2200" dirty="0"/>
              <a:t>Mean +/- 3 Standard Deviations</a:t>
            </a:r>
          </a:p>
          <a:p>
            <a:pPr lvl="1"/>
            <a:r>
              <a:rPr lang="en-US" sz="1800" dirty="0"/>
              <a:t>Median Absolute Deviation (MAD)</a:t>
            </a:r>
          </a:p>
          <a:p>
            <a:r>
              <a:rPr lang="en-US" sz="2200" dirty="0"/>
              <a:t>Z-score &amp; modified Z-score</a:t>
            </a:r>
          </a:p>
          <a:p>
            <a:r>
              <a:rPr lang="en-US" sz="2200" dirty="0"/>
              <a:t>Statistical Tests</a:t>
            </a:r>
          </a:p>
          <a:p>
            <a:pPr lvl="1"/>
            <a:r>
              <a:rPr lang="en-US" sz="1800" dirty="0"/>
              <a:t>Dixon's Q Test</a:t>
            </a:r>
          </a:p>
          <a:p>
            <a:pPr lvl="1"/>
            <a:r>
              <a:rPr lang="en-US" sz="1800" dirty="0"/>
              <a:t>Grubb's test</a:t>
            </a:r>
          </a:p>
          <a:p>
            <a:pPr lvl="1"/>
            <a:r>
              <a:rPr lang="en-US" sz="1800" dirty="0"/>
              <a:t>Rosner's test/generalized ESD many-outliers test (GESD) </a:t>
            </a:r>
          </a:p>
          <a:p>
            <a:pPr lvl="1"/>
            <a:r>
              <a:rPr lang="en-US" sz="1800" dirty="0"/>
              <a:t>Chi-squared test</a:t>
            </a:r>
          </a:p>
          <a:p>
            <a:endParaRPr lang="en-US" dirty="0"/>
          </a:p>
        </p:txBody>
      </p:sp>
      <p:sp>
        <p:nvSpPr>
          <p:cNvPr id="3" name="Title 2">
            <a:extLst>
              <a:ext uri="{FF2B5EF4-FFF2-40B4-BE49-F238E27FC236}">
                <a16:creationId xmlns:a16="http://schemas.microsoft.com/office/drawing/2014/main" id="{CA33F40F-617D-66D2-12EE-DC6A7F79C451}"/>
              </a:ext>
            </a:extLst>
          </p:cNvPr>
          <p:cNvSpPr>
            <a:spLocks noGrp="1"/>
          </p:cNvSpPr>
          <p:nvPr>
            <p:ph type="title"/>
          </p:nvPr>
        </p:nvSpPr>
        <p:spPr/>
        <p:txBody>
          <a:bodyPr/>
          <a:lstStyle/>
          <a:p>
            <a:r>
              <a:rPr lang="en-US" sz="3000" dirty="0"/>
              <a:t>Methods of Removal</a:t>
            </a:r>
          </a:p>
        </p:txBody>
      </p:sp>
    </p:spTree>
    <p:extLst>
      <p:ext uri="{BB962C8B-B14F-4D97-AF65-F5344CB8AC3E}">
        <p14:creationId xmlns:p14="http://schemas.microsoft.com/office/powerpoint/2010/main" val="164622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ED612BD-B4D9-B3BD-C47F-1AE7CBDC4808}"/>
              </a:ext>
            </a:extLst>
          </p:cNvPr>
          <p:cNvSpPr>
            <a:spLocks noGrp="1"/>
          </p:cNvSpPr>
          <p:nvPr>
            <p:ph type="body" sz="quarter" idx="13"/>
          </p:nvPr>
        </p:nvSpPr>
        <p:spPr>
          <a:xfrm>
            <a:off x="304800" y="971550"/>
            <a:ext cx="8678863" cy="2884887"/>
          </a:xfrm>
        </p:spPr>
        <p:txBody>
          <a:bodyPr/>
          <a:lstStyle/>
          <a:p>
            <a:r>
              <a:rPr lang="en-US" sz="1800" i="0" dirty="0">
                <a:solidFill>
                  <a:schemeClr val="tx1"/>
                </a:solidFill>
                <a:effectLst/>
              </a:rPr>
              <a:t>Subset Columns of Interest</a:t>
            </a:r>
          </a:p>
          <a:p>
            <a:r>
              <a:rPr lang="en-US" sz="1800" i="0" dirty="0">
                <a:solidFill>
                  <a:schemeClr val="tx1"/>
                </a:solidFill>
                <a:effectLst/>
              </a:rPr>
              <a:t>Transforming Variable Type</a:t>
            </a:r>
          </a:p>
          <a:p>
            <a:r>
              <a:rPr lang="en-US" sz="1800" i="0" dirty="0">
                <a:solidFill>
                  <a:schemeClr val="tx1"/>
                </a:solidFill>
                <a:effectLst/>
              </a:rPr>
              <a:t>Identifying and removing duplicate observations/rows</a:t>
            </a:r>
          </a:p>
          <a:p>
            <a:r>
              <a:rPr lang="en-US" sz="1800" i="0" dirty="0">
                <a:solidFill>
                  <a:schemeClr val="tx1"/>
                </a:solidFill>
                <a:effectLst/>
              </a:rPr>
              <a:t>Remove Missing Data</a:t>
            </a:r>
          </a:p>
          <a:p>
            <a:r>
              <a:rPr lang="en-US" sz="1800" i="0" dirty="0">
                <a:solidFill>
                  <a:schemeClr val="tx1"/>
                </a:solidFill>
                <a:effectLst/>
              </a:rPr>
              <a:t>Multiple Imputation of NAs</a:t>
            </a:r>
          </a:p>
          <a:p>
            <a:r>
              <a:rPr lang="en-US" sz="1800" i="0" dirty="0">
                <a:solidFill>
                  <a:schemeClr val="tx1"/>
                </a:solidFill>
                <a:effectLst/>
              </a:rPr>
              <a:t>Computing new variables</a:t>
            </a:r>
          </a:p>
          <a:p>
            <a:r>
              <a:rPr lang="en-US" sz="1800" i="0" dirty="0">
                <a:solidFill>
                  <a:schemeClr val="tx1"/>
                </a:solidFill>
                <a:effectLst/>
              </a:rPr>
              <a:t>Merge &amp; Join Separate DFs</a:t>
            </a:r>
          </a:p>
          <a:p>
            <a:r>
              <a:rPr lang="en-US" sz="1800" i="0" dirty="0">
                <a:solidFill>
                  <a:schemeClr val="tx1"/>
                </a:solidFill>
                <a:effectLst/>
              </a:rPr>
              <a:t>Flagging and dropping outliers</a:t>
            </a:r>
          </a:p>
          <a:p>
            <a:r>
              <a:rPr lang="en-US" sz="1800" i="0" dirty="0">
                <a:solidFill>
                  <a:schemeClr val="tx1"/>
                </a:solidFill>
                <a:effectLst/>
              </a:rPr>
              <a:t>Reshaping: transform long to wide data using melt()</a:t>
            </a:r>
          </a:p>
          <a:p>
            <a:r>
              <a:rPr lang="en-US" sz="1800" i="0" dirty="0">
                <a:solidFill>
                  <a:schemeClr val="tx1"/>
                </a:solidFill>
                <a:effectLst/>
              </a:rPr>
              <a:t>sort observations and reorder columns</a:t>
            </a:r>
          </a:p>
          <a:p>
            <a:r>
              <a:rPr lang="en-US" sz="1800" i="0" dirty="0">
                <a:solidFill>
                  <a:schemeClr val="tx1"/>
                </a:solidFill>
                <a:effectLst/>
              </a:rPr>
              <a:t>Aggregate Summary Stats</a:t>
            </a:r>
          </a:p>
          <a:p>
            <a:endParaRPr lang="en-US" sz="1800" dirty="0"/>
          </a:p>
          <a:p>
            <a:endParaRPr lang="en-US" sz="1800" dirty="0"/>
          </a:p>
          <a:p>
            <a:endParaRPr lang="en-US" sz="1800" dirty="0"/>
          </a:p>
          <a:p>
            <a:endParaRPr lang="en-US" dirty="0"/>
          </a:p>
        </p:txBody>
      </p:sp>
      <p:sp>
        <p:nvSpPr>
          <p:cNvPr id="4" name="Title 3">
            <a:extLst>
              <a:ext uri="{FF2B5EF4-FFF2-40B4-BE49-F238E27FC236}">
                <a16:creationId xmlns:a16="http://schemas.microsoft.com/office/drawing/2014/main" id="{55646861-65E5-D1CD-FF14-77CB99536CEC}"/>
              </a:ext>
            </a:extLst>
          </p:cNvPr>
          <p:cNvSpPr>
            <a:spLocks noGrp="1"/>
          </p:cNvSpPr>
          <p:nvPr>
            <p:ph type="title"/>
          </p:nvPr>
        </p:nvSpPr>
        <p:spPr>
          <a:xfrm>
            <a:off x="0" y="361950"/>
            <a:ext cx="8677656" cy="514350"/>
          </a:xfrm>
        </p:spPr>
        <p:txBody>
          <a:bodyPr/>
          <a:lstStyle/>
          <a:p>
            <a:r>
              <a:rPr lang="en-US" sz="3000" dirty="0"/>
              <a:t>This Workshop Will Cover…</a:t>
            </a:r>
          </a:p>
        </p:txBody>
      </p:sp>
    </p:spTree>
    <p:extLst>
      <p:ext uri="{BB962C8B-B14F-4D97-AF65-F5344CB8AC3E}">
        <p14:creationId xmlns:p14="http://schemas.microsoft.com/office/powerpoint/2010/main" val="281586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D6E3C-B1B8-AB1C-575D-0AFD5387A75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8E8A9C2-E907-A3D7-3BEF-8BB98A075441}"/>
              </a:ext>
            </a:extLst>
          </p:cNvPr>
          <p:cNvSpPr>
            <a:spLocks noGrp="1"/>
          </p:cNvSpPr>
          <p:nvPr>
            <p:ph type="body" sz="quarter" idx="13"/>
          </p:nvPr>
        </p:nvSpPr>
        <p:spPr>
          <a:xfrm>
            <a:off x="284543" y="1581150"/>
            <a:ext cx="8678863" cy="2884887"/>
          </a:xfrm>
        </p:spPr>
        <p:txBody>
          <a:bodyPr/>
          <a:lstStyle/>
          <a:p>
            <a:r>
              <a:rPr lang="en-US" sz="2200" dirty="0" err="1"/>
              <a:t>Dataframes</a:t>
            </a:r>
            <a:r>
              <a:rPr lang="en-US" sz="2200" dirty="0"/>
              <a:t> often come in less-than-ideal formats, especially when you are using secondary data. Helpful to prepare it for tables or for plotting with `ggplot2`</a:t>
            </a:r>
          </a:p>
          <a:p>
            <a:r>
              <a:rPr lang="en-US" sz="2200" dirty="0"/>
              <a:t>Data comes in two primary shapes: *wide* and *long*.</a:t>
            </a:r>
          </a:p>
          <a:p>
            <a:pPr lvl="1"/>
            <a:r>
              <a:rPr lang="en-US" sz="1800" dirty="0"/>
              <a:t>Wide: a row has more than one observation, and the units of observation (e.g., individuals, countries, households) are on one row each. (</a:t>
            </a:r>
            <a:r>
              <a:rPr lang="en-US" sz="1800" dirty="0" err="1"/>
              <a:t>eg.</a:t>
            </a:r>
            <a:r>
              <a:rPr lang="en-US" sz="1800" dirty="0"/>
              <a:t> survey or assessment data, or if you have ever downloaded data from Qualtrics)</a:t>
            </a:r>
          </a:p>
          <a:p>
            <a:pPr lvl="1"/>
            <a:r>
              <a:rPr lang="en-US" sz="1800" dirty="0"/>
              <a:t>Long: when a row has only one observation, but the units of observation are repeated down a column. (</a:t>
            </a:r>
            <a:r>
              <a:rPr lang="en-US" sz="1800" dirty="0" err="1"/>
              <a:t>eg.</a:t>
            </a:r>
            <a:r>
              <a:rPr lang="en-US" sz="1800" dirty="0"/>
              <a:t> Longitudinal data)</a:t>
            </a:r>
          </a:p>
        </p:txBody>
      </p:sp>
      <p:sp>
        <p:nvSpPr>
          <p:cNvPr id="3" name="Title 2">
            <a:extLst>
              <a:ext uri="{FF2B5EF4-FFF2-40B4-BE49-F238E27FC236}">
                <a16:creationId xmlns:a16="http://schemas.microsoft.com/office/drawing/2014/main" id="{5D69F338-20A8-F3DD-3070-142242963578}"/>
              </a:ext>
            </a:extLst>
          </p:cNvPr>
          <p:cNvSpPr>
            <a:spLocks noGrp="1"/>
          </p:cNvSpPr>
          <p:nvPr>
            <p:ph type="title"/>
          </p:nvPr>
        </p:nvSpPr>
        <p:spPr>
          <a:xfrm>
            <a:off x="0" y="800100"/>
            <a:ext cx="9144000" cy="514350"/>
          </a:xfrm>
        </p:spPr>
        <p:txBody>
          <a:bodyPr/>
          <a:lstStyle/>
          <a:p>
            <a:r>
              <a:rPr lang="en-US" sz="3000" dirty="0"/>
              <a:t>Reshaping: transform long to wide data using melt()</a:t>
            </a:r>
          </a:p>
        </p:txBody>
      </p:sp>
    </p:spTree>
    <p:extLst>
      <p:ext uri="{BB962C8B-B14F-4D97-AF65-F5344CB8AC3E}">
        <p14:creationId xmlns:p14="http://schemas.microsoft.com/office/powerpoint/2010/main" val="80939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78EB9-02DC-C1AF-BD2D-1CACC27C2CF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9FB3A95-17D3-311A-AFDE-1BBDDF0FFE11}"/>
              </a:ext>
            </a:extLst>
          </p:cNvPr>
          <p:cNvSpPr>
            <a:spLocks noGrp="1"/>
          </p:cNvSpPr>
          <p:nvPr>
            <p:ph type="body" sz="quarter" idx="13"/>
          </p:nvPr>
        </p:nvSpPr>
        <p:spPr/>
        <p:txBody>
          <a:bodyPr/>
          <a:lstStyle/>
          <a:p>
            <a:r>
              <a:rPr lang="en-US" sz="2200" dirty="0"/>
              <a:t>Use </a:t>
            </a:r>
            <a:r>
              <a:rPr lang="en-US" sz="2200" dirty="0" err="1">
                <a:hlinkClick r:id="rId2"/>
              </a:rPr>
              <a:t>plyr</a:t>
            </a:r>
            <a:r>
              <a:rPr lang="en-US" sz="2200" dirty="0">
                <a:hlinkClick r:id="rId2"/>
              </a:rPr>
              <a:t>::</a:t>
            </a:r>
            <a:r>
              <a:rPr lang="en-US" sz="2200" dirty="0" err="1">
                <a:hlinkClick r:id="rId2"/>
              </a:rPr>
              <a:t>summarise</a:t>
            </a:r>
            <a:r>
              <a:rPr lang="en-US" sz="2200" dirty="0">
                <a:hlinkClick r:id="rId2"/>
              </a:rPr>
              <a:t>()</a:t>
            </a:r>
            <a:r>
              <a:rPr lang="en-US" sz="2200" dirty="0"/>
              <a:t> to apply a function to the variables in a dataset, especially important for aggregating across grouping variables.</a:t>
            </a:r>
          </a:p>
          <a:p>
            <a:r>
              <a:rPr lang="en-US" sz="2200" dirty="0" err="1"/>
              <a:t>Summarise</a:t>
            </a:r>
            <a:r>
              <a:rPr lang="en-US" sz="2200" dirty="0"/>
              <a:t> multiple columns:</a:t>
            </a:r>
          </a:p>
          <a:p>
            <a:pPr lvl="1"/>
            <a:r>
              <a:rPr lang="en-US" sz="1800" dirty="0" err="1"/>
              <a:t>summarise_all</a:t>
            </a:r>
            <a:r>
              <a:rPr lang="en-US" sz="1800" dirty="0"/>
              <a:t>() affects every variable</a:t>
            </a:r>
          </a:p>
          <a:p>
            <a:pPr lvl="1"/>
            <a:r>
              <a:rPr lang="en-US" sz="1800" dirty="0" err="1"/>
              <a:t>summarise_at</a:t>
            </a:r>
            <a:r>
              <a:rPr lang="en-US" sz="1800" dirty="0"/>
              <a:t>() affects variables selected with a character vector or vars()</a:t>
            </a:r>
          </a:p>
          <a:p>
            <a:pPr lvl="1"/>
            <a:r>
              <a:rPr lang="en-US" sz="1800" dirty="0" err="1"/>
              <a:t>summarise_if</a:t>
            </a:r>
            <a:r>
              <a:rPr lang="en-US" sz="1800" dirty="0"/>
              <a:t>() affects variables selected with a predicate function</a:t>
            </a:r>
          </a:p>
          <a:p>
            <a:endParaRPr lang="en-US" dirty="0"/>
          </a:p>
        </p:txBody>
      </p:sp>
      <p:sp>
        <p:nvSpPr>
          <p:cNvPr id="3" name="Title 2">
            <a:extLst>
              <a:ext uri="{FF2B5EF4-FFF2-40B4-BE49-F238E27FC236}">
                <a16:creationId xmlns:a16="http://schemas.microsoft.com/office/drawing/2014/main" id="{95E76275-A126-77A4-79B0-FCB8F27E5A5A}"/>
              </a:ext>
            </a:extLst>
          </p:cNvPr>
          <p:cNvSpPr>
            <a:spLocks noGrp="1"/>
          </p:cNvSpPr>
          <p:nvPr>
            <p:ph type="title"/>
          </p:nvPr>
        </p:nvSpPr>
        <p:spPr/>
        <p:txBody>
          <a:bodyPr/>
          <a:lstStyle/>
          <a:p>
            <a:r>
              <a:rPr lang="en-US" sz="3000" dirty="0"/>
              <a:t>Aggregate Summary Stats</a:t>
            </a:r>
          </a:p>
        </p:txBody>
      </p:sp>
    </p:spTree>
    <p:extLst>
      <p:ext uri="{BB962C8B-B14F-4D97-AF65-F5344CB8AC3E}">
        <p14:creationId xmlns:p14="http://schemas.microsoft.com/office/powerpoint/2010/main" val="19163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9334D-6EB8-EE96-600B-07AF83C2EF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6DD016A-EFCF-13B8-B14E-472D849CFB11}"/>
              </a:ext>
            </a:extLst>
          </p:cNvPr>
          <p:cNvSpPr>
            <a:spLocks noGrp="1"/>
          </p:cNvSpPr>
          <p:nvPr>
            <p:ph type="title"/>
          </p:nvPr>
        </p:nvSpPr>
        <p:spPr>
          <a:xfrm>
            <a:off x="838200" y="569785"/>
            <a:ext cx="7467600" cy="403957"/>
          </a:xfrm>
        </p:spPr>
        <p:txBody>
          <a:bodyPr anchor="ctr">
            <a:noAutofit/>
          </a:bodyPr>
          <a:lstStyle/>
          <a:p>
            <a:pPr>
              <a:lnSpc>
                <a:spcPct val="90000"/>
              </a:lnSpc>
            </a:pPr>
            <a:r>
              <a:rPr lang="en-US" sz="3000" dirty="0"/>
              <a:t>Workshop Evaluation QR Code</a:t>
            </a:r>
          </a:p>
        </p:txBody>
      </p:sp>
      <p:pic>
        <p:nvPicPr>
          <p:cNvPr id="4" name="Picture 3" descr="A qr code on a green background&#10;&#10;Description automatically generated">
            <a:extLst>
              <a:ext uri="{FF2B5EF4-FFF2-40B4-BE49-F238E27FC236}">
                <a16:creationId xmlns:a16="http://schemas.microsoft.com/office/drawing/2014/main" id="{6C4DD1D8-F9FD-04E1-0AE3-237F2FDA96C2}"/>
              </a:ext>
            </a:extLst>
          </p:cNvPr>
          <p:cNvPicPr>
            <a:picLocks noChangeAspect="1"/>
          </p:cNvPicPr>
          <p:nvPr/>
        </p:nvPicPr>
        <p:blipFill>
          <a:blip r:embed="rId2"/>
          <a:stretch>
            <a:fillRect/>
          </a:stretch>
        </p:blipFill>
        <p:spPr>
          <a:xfrm>
            <a:off x="2847975" y="1123950"/>
            <a:ext cx="3448050" cy="3448050"/>
          </a:xfrm>
          <a:prstGeom prst="rect">
            <a:avLst/>
          </a:prstGeom>
          <a:noFill/>
        </p:spPr>
      </p:pic>
    </p:spTree>
    <p:extLst>
      <p:ext uri="{BB962C8B-B14F-4D97-AF65-F5344CB8AC3E}">
        <p14:creationId xmlns:p14="http://schemas.microsoft.com/office/powerpoint/2010/main" val="415280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504C4-8C7D-344C-7D42-BDAD62FCA1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F228678-AB20-F1CB-AB6C-F9CB9634D77B}"/>
              </a:ext>
            </a:extLst>
          </p:cNvPr>
          <p:cNvSpPr>
            <a:spLocks noGrp="1"/>
          </p:cNvSpPr>
          <p:nvPr>
            <p:ph type="body" sz="quarter" idx="13"/>
          </p:nvPr>
        </p:nvSpPr>
        <p:spPr/>
        <p:txBody>
          <a:bodyPr/>
          <a:lstStyle/>
          <a:p>
            <a:r>
              <a:rPr lang="en-US" sz="2200" dirty="0">
                <a:solidFill>
                  <a:schemeClr val="tx1"/>
                </a:solidFill>
              </a:rPr>
              <a:t>Gillespie, C. &amp; Lovelace, R. (2016). </a:t>
            </a:r>
            <a:r>
              <a:rPr lang="en-US" sz="2200" dirty="0">
                <a:solidFill>
                  <a:schemeClr val="tx1"/>
                </a:solidFill>
                <a:hlinkClick r:id="rId2">
                  <a:extLst>
                    <a:ext uri="{A12FA001-AC4F-418D-AE19-62706E023703}">
                      <ahyp:hlinkClr xmlns:ahyp="http://schemas.microsoft.com/office/drawing/2018/hyperlinkcolor" val="tx"/>
                    </a:ext>
                  </a:extLst>
                </a:hlinkClick>
              </a:rPr>
              <a:t>Efficient R programming </a:t>
            </a:r>
            <a:r>
              <a:rPr lang="en-US" sz="2200" dirty="0">
                <a:solidFill>
                  <a:schemeClr val="tx1"/>
                </a:solidFill>
              </a:rPr>
              <a:t>Wickham, H. (2014). </a:t>
            </a:r>
            <a:r>
              <a:rPr lang="en-US" sz="2200" dirty="0">
                <a:solidFill>
                  <a:schemeClr val="tx1"/>
                </a:solidFill>
                <a:hlinkClick r:id="rId3">
                  <a:extLst>
                    <a:ext uri="{A12FA001-AC4F-418D-AE19-62706E023703}">
                      <ahyp:hlinkClr xmlns:ahyp="http://schemas.microsoft.com/office/drawing/2018/hyperlinkcolor" val="tx"/>
                    </a:ext>
                  </a:extLst>
                </a:hlinkClick>
              </a:rPr>
              <a:t>Tidy Data. </a:t>
            </a:r>
            <a:r>
              <a:rPr lang="en-US" sz="2200" dirty="0">
                <a:solidFill>
                  <a:schemeClr val="tx1"/>
                </a:solidFill>
              </a:rPr>
              <a:t>Journal of Statistical Software, 59(10), 1--23. </a:t>
            </a:r>
          </a:p>
          <a:p>
            <a:r>
              <a:rPr lang="en-US" sz="2200" dirty="0">
                <a:solidFill>
                  <a:schemeClr val="tx1"/>
                </a:solidFill>
              </a:rPr>
              <a:t>Wickham, H., </a:t>
            </a:r>
            <a:r>
              <a:rPr lang="en-US" sz="2200" dirty="0" err="1">
                <a:solidFill>
                  <a:schemeClr val="tx1"/>
                </a:solidFill>
              </a:rPr>
              <a:t>Çetinkaya-Rundel</a:t>
            </a:r>
            <a:r>
              <a:rPr lang="en-US" sz="2200" dirty="0">
                <a:solidFill>
                  <a:schemeClr val="tx1"/>
                </a:solidFill>
              </a:rPr>
              <a:t>, M., </a:t>
            </a:r>
            <a:r>
              <a:rPr lang="en-US" sz="2200" dirty="0" err="1">
                <a:solidFill>
                  <a:schemeClr val="tx1"/>
                </a:solidFill>
              </a:rPr>
              <a:t>Grolemund</a:t>
            </a:r>
            <a:r>
              <a:rPr lang="en-US" sz="2200" dirty="0">
                <a:solidFill>
                  <a:schemeClr val="tx1"/>
                </a:solidFill>
              </a:rPr>
              <a:t>, G. (2023) </a:t>
            </a:r>
            <a:r>
              <a:rPr lang="en-US" sz="2200" dirty="0">
                <a:solidFill>
                  <a:srgbClr val="3B4558"/>
                </a:solidFill>
                <a:hlinkClick r:id="rId4">
                  <a:extLst>
                    <a:ext uri="{A12FA001-AC4F-418D-AE19-62706E023703}">
                      <ahyp:hlinkClr xmlns:ahyp="http://schemas.microsoft.com/office/drawing/2018/hyperlinkcolor" val="tx"/>
                    </a:ext>
                  </a:extLst>
                </a:hlinkClick>
              </a:rPr>
              <a:t>R for Data Science, 2e</a:t>
            </a:r>
            <a:r>
              <a:rPr lang="en-US" sz="2200" dirty="0">
                <a:solidFill>
                  <a:schemeClr val="tx1"/>
                </a:solidFill>
                <a:hlinkClick r:id="rId4">
                  <a:extLst>
                    <a:ext uri="{A12FA001-AC4F-418D-AE19-62706E023703}">
                      <ahyp:hlinkClr xmlns:ahyp="http://schemas.microsoft.com/office/drawing/2018/hyperlinkcolor" val="tx"/>
                    </a:ext>
                  </a:extLst>
                </a:hlinkClick>
              </a:rPr>
              <a:t>.</a:t>
            </a:r>
            <a:endParaRPr lang="en-US" sz="2200" dirty="0">
              <a:solidFill>
                <a:schemeClr val="tx1"/>
              </a:solidFill>
            </a:endParaRPr>
          </a:p>
          <a:p>
            <a:r>
              <a:rPr lang="en-US" sz="2200" dirty="0">
                <a:solidFill>
                  <a:schemeClr val="tx1"/>
                </a:solidFill>
              </a:rPr>
              <a:t>YAML Syntax</a:t>
            </a:r>
          </a:p>
          <a:p>
            <a:pPr lvl="1"/>
            <a:r>
              <a:rPr lang="en-US" sz="1800" dirty="0">
                <a:solidFill>
                  <a:schemeClr val="tx1"/>
                </a:solidFill>
              </a:rPr>
              <a:t>https://</a:t>
            </a:r>
            <a:r>
              <a:rPr lang="en-US" sz="1800" dirty="0" err="1">
                <a:solidFill>
                  <a:schemeClr val="tx1"/>
                </a:solidFill>
              </a:rPr>
              <a:t>docs.ansible.com</a:t>
            </a:r>
            <a:r>
              <a:rPr lang="en-US" sz="1800" dirty="0">
                <a:solidFill>
                  <a:schemeClr val="tx1"/>
                </a:solidFill>
              </a:rPr>
              <a:t>/ansible/latest/</a:t>
            </a:r>
            <a:r>
              <a:rPr lang="en-US" sz="1800" dirty="0" err="1">
                <a:solidFill>
                  <a:schemeClr val="tx1"/>
                </a:solidFill>
              </a:rPr>
              <a:t>reference_appendices</a:t>
            </a:r>
            <a:r>
              <a:rPr lang="en-US" sz="1800" dirty="0">
                <a:solidFill>
                  <a:schemeClr val="tx1"/>
                </a:solidFill>
              </a:rPr>
              <a:t>/</a:t>
            </a:r>
            <a:r>
              <a:rPr lang="en-US" sz="1800" dirty="0" err="1">
                <a:solidFill>
                  <a:schemeClr val="tx1"/>
                </a:solidFill>
              </a:rPr>
              <a:t>YAMLSyntax.html</a:t>
            </a:r>
            <a:endParaRPr lang="en-US" sz="1800" dirty="0">
              <a:solidFill>
                <a:schemeClr val="tx1"/>
              </a:solidFill>
            </a:endParaRPr>
          </a:p>
          <a:p>
            <a:pPr lvl="1"/>
            <a:r>
              <a:rPr lang="en-US" sz="1800" dirty="0">
                <a:solidFill>
                  <a:schemeClr val="tx1"/>
                </a:solidFill>
              </a:rPr>
              <a:t>https://</a:t>
            </a:r>
            <a:r>
              <a:rPr lang="en-US" sz="1800" dirty="0" err="1">
                <a:solidFill>
                  <a:schemeClr val="tx1"/>
                </a:solidFill>
              </a:rPr>
              <a:t>rstudio.github.io</a:t>
            </a:r>
            <a:r>
              <a:rPr lang="en-US" sz="1800" dirty="0">
                <a:solidFill>
                  <a:schemeClr val="tx1"/>
                </a:solidFill>
              </a:rPr>
              <a:t>/</a:t>
            </a:r>
            <a:r>
              <a:rPr lang="en-US" sz="1800" dirty="0" err="1">
                <a:solidFill>
                  <a:schemeClr val="tx1"/>
                </a:solidFill>
              </a:rPr>
              <a:t>cheatsheets</a:t>
            </a:r>
            <a:r>
              <a:rPr lang="en-US" sz="1800" dirty="0">
                <a:solidFill>
                  <a:schemeClr val="tx1"/>
                </a:solidFill>
              </a:rPr>
              <a:t>/html/lubridate.html?_</a:t>
            </a:r>
            <a:r>
              <a:rPr lang="en-US" sz="1800" dirty="0" err="1">
                <a:solidFill>
                  <a:schemeClr val="tx1"/>
                </a:solidFill>
              </a:rPr>
              <a:t>gl</a:t>
            </a:r>
            <a:r>
              <a:rPr lang="en-US" sz="1800" dirty="0">
                <a:solidFill>
                  <a:schemeClr val="tx1"/>
                </a:solidFill>
              </a:rPr>
              <a:t>=1*iabz4g*_ga*MTAwNzU0ODg4NC4xNzA1NTExNDA4*_ga_2C0WZ1JHG0*MTcwNTUxMzk2Ni4yLjEuMTcwNTUxNTExNC4wLjAuMA</a:t>
            </a:r>
          </a:p>
          <a:p>
            <a:endParaRPr lang="en-US" sz="2200" dirty="0"/>
          </a:p>
        </p:txBody>
      </p:sp>
      <p:sp>
        <p:nvSpPr>
          <p:cNvPr id="3" name="Title 2">
            <a:extLst>
              <a:ext uri="{FF2B5EF4-FFF2-40B4-BE49-F238E27FC236}">
                <a16:creationId xmlns:a16="http://schemas.microsoft.com/office/drawing/2014/main" id="{3047E958-AC4F-E8FF-7BDE-2FE86CEE402E}"/>
              </a:ext>
            </a:extLst>
          </p:cNvPr>
          <p:cNvSpPr>
            <a:spLocks noGrp="1"/>
          </p:cNvSpPr>
          <p:nvPr>
            <p:ph type="title"/>
          </p:nvPr>
        </p:nvSpPr>
        <p:spPr/>
        <p:txBody>
          <a:bodyPr/>
          <a:lstStyle/>
          <a:p>
            <a:r>
              <a:rPr lang="en-US" sz="3000" dirty="0"/>
              <a:t>Sources</a:t>
            </a:r>
          </a:p>
        </p:txBody>
      </p:sp>
    </p:spTree>
    <p:extLst>
      <p:ext uri="{BB962C8B-B14F-4D97-AF65-F5344CB8AC3E}">
        <p14:creationId xmlns:p14="http://schemas.microsoft.com/office/powerpoint/2010/main" val="288664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40E5D-B108-57FD-E949-F2A4A60D8091}"/>
              </a:ext>
            </a:extLst>
          </p:cNvPr>
          <p:cNvSpPr>
            <a:spLocks noGrp="1"/>
          </p:cNvSpPr>
          <p:nvPr>
            <p:ph type="body" sz="quarter" idx="13"/>
          </p:nvPr>
        </p:nvSpPr>
        <p:spPr/>
        <p:txBody>
          <a:bodyPr/>
          <a:lstStyle/>
          <a:p>
            <a:r>
              <a:rPr lang="en-US" sz="2200" b="0" i="0" dirty="0">
                <a:solidFill>
                  <a:schemeClr val="tx1"/>
                </a:solidFill>
                <a:effectLst/>
              </a:rPr>
              <a:t>Zhang Z. (2016). Multiple imputation with multivariate imputation by chained equation (MICE) package. </a:t>
            </a:r>
            <a:r>
              <a:rPr lang="en-US" sz="2200" b="0" i="1" dirty="0">
                <a:solidFill>
                  <a:schemeClr val="tx1"/>
                </a:solidFill>
                <a:effectLst/>
              </a:rPr>
              <a:t>Annals of translational medicine</a:t>
            </a:r>
            <a:r>
              <a:rPr lang="en-US" sz="2200" b="0" i="0" dirty="0">
                <a:solidFill>
                  <a:schemeClr val="tx1"/>
                </a:solidFill>
                <a:effectLst/>
              </a:rPr>
              <a:t>, </a:t>
            </a:r>
            <a:r>
              <a:rPr lang="en-US" sz="2200" b="0" i="1" dirty="0">
                <a:solidFill>
                  <a:schemeClr val="tx1"/>
                </a:solidFill>
                <a:effectLst/>
              </a:rPr>
              <a:t>4</a:t>
            </a:r>
            <a:r>
              <a:rPr lang="en-US" sz="2200" b="0" i="0" dirty="0">
                <a:solidFill>
                  <a:schemeClr val="tx1"/>
                </a:solidFill>
                <a:effectLst/>
              </a:rPr>
              <a:t>(2), 30. </a:t>
            </a:r>
            <a:r>
              <a:rPr lang="en-US" sz="2200" b="0" i="0" dirty="0">
                <a:solidFill>
                  <a:schemeClr val="tx1"/>
                </a:solidFill>
                <a:effectLst/>
                <a:hlinkClick r:id="rId2">
                  <a:extLst>
                    <a:ext uri="{A12FA001-AC4F-418D-AE19-62706E023703}">
                      <ahyp:hlinkClr xmlns:ahyp="http://schemas.microsoft.com/office/drawing/2018/hyperlinkcolor" val="tx"/>
                    </a:ext>
                  </a:extLst>
                </a:hlinkClick>
              </a:rPr>
              <a:t>https://doi.org/10.3978/j.issn.2305-5839.2015.12.63</a:t>
            </a:r>
            <a:endParaRPr lang="en-US" sz="2200" b="0" i="0" dirty="0">
              <a:solidFill>
                <a:schemeClr val="tx1"/>
              </a:solidFill>
              <a:effectLst/>
            </a:endParaRPr>
          </a:p>
          <a:p>
            <a:r>
              <a:rPr lang="en-US" sz="2200" b="0" i="0" dirty="0">
                <a:solidFill>
                  <a:schemeClr val="tx1"/>
                </a:solidFill>
                <a:effectLst/>
              </a:rPr>
              <a:t>van </a:t>
            </a:r>
            <a:r>
              <a:rPr lang="en-US" sz="2200" b="0" i="0" dirty="0" err="1">
                <a:solidFill>
                  <a:schemeClr val="tx1"/>
                </a:solidFill>
                <a:effectLst/>
              </a:rPr>
              <a:t>Buuren</a:t>
            </a:r>
            <a:r>
              <a:rPr lang="en-US" sz="2200" b="0" i="0" dirty="0">
                <a:solidFill>
                  <a:schemeClr val="tx1"/>
                </a:solidFill>
                <a:effectLst/>
              </a:rPr>
              <a:t>, S., &amp; </a:t>
            </a:r>
            <a:r>
              <a:rPr lang="en-US" sz="2200" b="0" i="0" dirty="0" err="1">
                <a:solidFill>
                  <a:schemeClr val="tx1"/>
                </a:solidFill>
                <a:effectLst/>
              </a:rPr>
              <a:t>Groothuis-Oudshoorn</a:t>
            </a:r>
            <a:r>
              <a:rPr lang="en-US" sz="2200" b="0" i="0" dirty="0">
                <a:solidFill>
                  <a:schemeClr val="tx1"/>
                </a:solidFill>
                <a:effectLst/>
              </a:rPr>
              <a:t>, K. (2011). mice: Multivariate Imputation by Chained Equations in R. </a:t>
            </a:r>
            <a:r>
              <a:rPr lang="en-US" sz="2200" b="0" i="1" dirty="0">
                <a:solidFill>
                  <a:schemeClr val="tx1"/>
                </a:solidFill>
                <a:effectLst/>
              </a:rPr>
              <a:t>Journal of Statistical Software</a:t>
            </a:r>
            <a:r>
              <a:rPr lang="en-US" sz="2200" b="0" i="0" dirty="0">
                <a:solidFill>
                  <a:schemeClr val="tx1"/>
                </a:solidFill>
                <a:effectLst/>
              </a:rPr>
              <a:t>, </a:t>
            </a:r>
            <a:r>
              <a:rPr lang="en-US" sz="2200" b="0" i="1" dirty="0">
                <a:solidFill>
                  <a:schemeClr val="tx1"/>
                </a:solidFill>
                <a:effectLst/>
              </a:rPr>
              <a:t>45</a:t>
            </a:r>
            <a:r>
              <a:rPr lang="en-US" sz="2200" b="0" i="0" dirty="0">
                <a:solidFill>
                  <a:schemeClr val="tx1"/>
                </a:solidFill>
                <a:effectLst/>
              </a:rPr>
              <a:t>(3), 1–67. </a:t>
            </a:r>
            <a:r>
              <a:rPr lang="en-US" sz="2200" b="0" i="0" dirty="0">
                <a:solidFill>
                  <a:schemeClr val="tx1"/>
                </a:solidFill>
                <a:effectLst/>
                <a:hlinkClick r:id="rId3">
                  <a:extLst>
                    <a:ext uri="{A12FA001-AC4F-418D-AE19-62706E023703}">
                      <ahyp:hlinkClr xmlns:ahyp="http://schemas.microsoft.com/office/drawing/2018/hyperlinkcolor" val="tx"/>
                    </a:ext>
                  </a:extLst>
                </a:hlinkClick>
              </a:rPr>
              <a:t>https://doi.org/10.18637/jss.v045.i03</a:t>
            </a:r>
            <a:endParaRPr lang="en-US" sz="2200" b="0" i="0" dirty="0">
              <a:solidFill>
                <a:schemeClr val="tx1"/>
              </a:solidFill>
              <a:effectLst/>
            </a:endParaRPr>
          </a:p>
          <a:p>
            <a:r>
              <a:rPr lang="en-US" sz="2200" dirty="0">
                <a:solidFill>
                  <a:schemeClr val="tx1"/>
                </a:solidFill>
                <a:hlinkClick r:id="rId4">
                  <a:extLst>
                    <a:ext uri="{A12FA001-AC4F-418D-AE19-62706E023703}">
                      <ahyp:hlinkClr xmlns:ahyp="http://schemas.microsoft.com/office/drawing/2018/hyperlinkcolor" val="tx"/>
                    </a:ext>
                  </a:extLst>
                </a:hlinkClick>
              </a:rPr>
              <a:t>Data Wrangling with R</a:t>
            </a:r>
            <a:r>
              <a:rPr lang="en-US" sz="2200" dirty="0">
                <a:solidFill>
                  <a:schemeClr val="tx1"/>
                </a:solidFill>
              </a:rPr>
              <a:t>, UNIVERSITY of WISCONSIN—MADISON Social Science Computing Cooperative</a:t>
            </a:r>
          </a:p>
          <a:p>
            <a:endParaRPr lang="en-US" dirty="0"/>
          </a:p>
        </p:txBody>
      </p:sp>
      <p:sp>
        <p:nvSpPr>
          <p:cNvPr id="3" name="Title 2">
            <a:extLst>
              <a:ext uri="{FF2B5EF4-FFF2-40B4-BE49-F238E27FC236}">
                <a16:creationId xmlns:a16="http://schemas.microsoft.com/office/drawing/2014/main" id="{5482EEEF-A0FE-F1B9-7F5E-5DDB0A88F132}"/>
              </a:ext>
            </a:extLst>
          </p:cNvPr>
          <p:cNvSpPr>
            <a:spLocks noGrp="1"/>
          </p:cNvSpPr>
          <p:nvPr>
            <p:ph type="title"/>
          </p:nvPr>
        </p:nvSpPr>
        <p:spPr/>
        <p:txBody>
          <a:bodyPr/>
          <a:lstStyle/>
          <a:p>
            <a:r>
              <a:rPr lang="en-US" dirty="0"/>
              <a:t>Cont.</a:t>
            </a:r>
          </a:p>
        </p:txBody>
      </p:sp>
    </p:spTree>
    <p:extLst>
      <p:ext uri="{BB962C8B-B14F-4D97-AF65-F5344CB8AC3E}">
        <p14:creationId xmlns:p14="http://schemas.microsoft.com/office/powerpoint/2010/main" val="344092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8E53B-6878-C331-233B-192582FD3147}"/>
              </a:ext>
            </a:extLst>
          </p:cNvPr>
          <p:cNvSpPr>
            <a:spLocks noGrp="1"/>
          </p:cNvSpPr>
          <p:nvPr>
            <p:ph type="body" sz="quarter" idx="13"/>
          </p:nvPr>
        </p:nvSpPr>
        <p:spPr/>
        <p:txBody>
          <a:bodyPr/>
          <a:lstStyle/>
          <a:p>
            <a:pPr marL="0" indent="0">
              <a:buNone/>
            </a:pPr>
            <a:endParaRPr lang="en-US" dirty="0"/>
          </a:p>
        </p:txBody>
      </p:sp>
      <p:pic>
        <p:nvPicPr>
          <p:cNvPr id="4098" name="Picture 2" descr="🤨 &quot;Data is the new oil.&quot;">
            <a:extLst>
              <a:ext uri="{FF2B5EF4-FFF2-40B4-BE49-F238E27FC236}">
                <a16:creationId xmlns:a16="http://schemas.microsoft.com/office/drawing/2014/main" id="{EA7C6852-6F93-82BB-3348-537309AFD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 y="3968"/>
            <a:ext cx="9144000" cy="51355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3EA8141-DE64-837C-485A-1CE1349128B0}"/>
              </a:ext>
            </a:extLst>
          </p:cNvPr>
          <p:cNvSpPr>
            <a:spLocks noGrp="1"/>
          </p:cNvSpPr>
          <p:nvPr>
            <p:ph type="title"/>
          </p:nvPr>
        </p:nvSpPr>
        <p:spPr>
          <a:xfrm>
            <a:off x="0" y="4625181"/>
            <a:ext cx="9144000" cy="514350"/>
          </a:xfrm>
        </p:spPr>
        <p:txBody>
          <a:bodyPr/>
          <a:lstStyle/>
          <a:p>
            <a:pPr algn="ctr"/>
            <a:r>
              <a:rPr lang="en-US" sz="3000" b="1" dirty="0">
                <a:solidFill>
                  <a:schemeClr val="bg1"/>
                </a:solidFill>
              </a:rPr>
              <a:t>Houston, we have a problem: Big Data!</a:t>
            </a:r>
          </a:p>
        </p:txBody>
      </p:sp>
    </p:spTree>
    <p:extLst>
      <p:ext uri="{BB962C8B-B14F-4D97-AF65-F5344CB8AC3E}">
        <p14:creationId xmlns:p14="http://schemas.microsoft.com/office/powerpoint/2010/main" val="26522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26B84A-B0E2-8BA5-73F0-FFAB0D2F51CF}"/>
              </a:ext>
            </a:extLst>
          </p:cNvPr>
          <p:cNvSpPr>
            <a:spLocks noGrp="1"/>
          </p:cNvSpPr>
          <p:nvPr>
            <p:ph type="body" sz="quarter" idx="13"/>
          </p:nvPr>
        </p:nvSpPr>
        <p:spPr/>
        <p:txBody>
          <a:bodyPr/>
          <a:lstStyle/>
          <a:p>
            <a:r>
              <a:rPr lang="en-US" sz="2200" dirty="0"/>
              <a:t>A `</a:t>
            </a:r>
            <a:r>
              <a:rPr lang="en-US" sz="2200" dirty="0" err="1"/>
              <a:t>data.frame</a:t>
            </a:r>
            <a:r>
              <a:rPr lang="en-US" sz="2200" dirty="0"/>
              <a:t>` is a collection of vectors of identical lengths. Each vector represents a column, and each vector can be of a different data type (e.g., characters, integers, factors).</a:t>
            </a:r>
          </a:p>
          <a:p>
            <a:r>
              <a:rPr lang="en-US" sz="2200" dirty="0"/>
              <a:t>You should separate the original data (raw data) from intermediate datasets that you may create for the need of a particular analysis.</a:t>
            </a:r>
          </a:p>
          <a:p>
            <a:r>
              <a:rPr lang="en-US" sz="2200" dirty="0"/>
              <a:t>For instance, you may want to create a `data/` directory within your working directory that stores the raw data, and have a `</a:t>
            </a:r>
            <a:r>
              <a:rPr lang="en-US" sz="2200" dirty="0" err="1"/>
              <a:t>data_output</a:t>
            </a:r>
            <a:r>
              <a:rPr lang="en-US" sz="2200" dirty="0"/>
              <a:t>/` directory for intermediate datasets and a `</a:t>
            </a:r>
            <a:r>
              <a:rPr lang="en-US" sz="2200" dirty="0" err="1"/>
              <a:t>figure_output</a:t>
            </a:r>
            <a:r>
              <a:rPr lang="en-US" sz="2200" dirty="0"/>
              <a:t>/` directory for the plots you will generate.</a:t>
            </a:r>
          </a:p>
        </p:txBody>
      </p:sp>
      <p:sp>
        <p:nvSpPr>
          <p:cNvPr id="3" name="Title 2">
            <a:extLst>
              <a:ext uri="{FF2B5EF4-FFF2-40B4-BE49-F238E27FC236}">
                <a16:creationId xmlns:a16="http://schemas.microsoft.com/office/drawing/2014/main" id="{99F46D30-DB33-F954-D443-D77616C26DFB}"/>
              </a:ext>
            </a:extLst>
          </p:cNvPr>
          <p:cNvSpPr>
            <a:spLocks noGrp="1"/>
          </p:cNvSpPr>
          <p:nvPr>
            <p:ph type="title"/>
          </p:nvPr>
        </p:nvSpPr>
        <p:spPr/>
        <p:txBody>
          <a:bodyPr/>
          <a:lstStyle/>
          <a:p>
            <a:r>
              <a:rPr lang="en-US" sz="3000" dirty="0"/>
              <a:t>Data Structure</a:t>
            </a:r>
          </a:p>
        </p:txBody>
      </p:sp>
    </p:spTree>
    <p:extLst>
      <p:ext uri="{BB962C8B-B14F-4D97-AF65-F5344CB8AC3E}">
        <p14:creationId xmlns:p14="http://schemas.microsoft.com/office/powerpoint/2010/main" val="423346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8C8A2-7D9A-9FD4-5276-4A395FE92C5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AF7AD24-A43B-C9E2-D62E-2E5BB97B6373}"/>
              </a:ext>
            </a:extLst>
          </p:cNvPr>
          <p:cNvSpPr>
            <a:spLocks noGrp="1"/>
          </p:cNvSpPr>
          <p:nvPr>
            <p:ph type="body" sz="quarter" idx="13"/>
          </p:nvPr>
        </p:nvSpPr>
        <p:spPr/>
        <p:txBody>
          <a:bodyPr/>
          <a:lstStyle/>
          <a:p>
            <a:pPr marL="0" indent="0">
              <a:buNone/>
            </a:pPr>
            <a:r>
              <a:rPr lang="en-US" sz="2200" b="1" dirty="0"/>
              <a:t>Tidy data...</a:t>
            </a:r>
          </a:p>
          <a:p>
            <a:pPr marL="0" indent="0">
              <a:buNone/>
            </a:pPr>
            <a:r>
              <a:rPr lang="en-US" sz="2200" dirty="0"/>
              <a:t>1.  Makes it easier to focus on manipulating and analyzing data</a:t>
            </a:r>
          </a:p>
          <a:p>
            <a:pPr marL="0" indent="0">
              <a:buNone/>
            </a:pPr>
            <a:r>
              <a:rPr lang="en-US" sz="2200" dirty="0"/>
              <a:t>2.  Makes data visualization simpler and more intuitive</a:t>
            </a:r>
          </a:p>
          <a:p>
            <a:pPr marL="0" indent="0">
              <a:buNone/>
            </a:pPr>
            <a:r>
              <a:rPr lang="en-US" sz="2200" dirty="0"/>
              <a:t>3.  Help ML algorithms perform and learn more effectively</a:t>
            </a:r>
          </a:p>
          <a:p>
            <a:pPr marL="0" indent="0">
              <a:buNone/>
            </a:pPr>
            <a:endParaRPr lang="en-US" sz="2200" dirty="0"/>
          </a:p>
          <a:p>
            <a:pPr marL="0" indent="0">
              <a:buNone/>
            </a:pPr>
            <a:r>
              <a:rPr lang="en-US" sz="2200" dirty="0"/>
              <a:t>"Modeling is the driving inspiration of this work because most modeling tools work best with tidy datasets." Hadley Wickham</a:t>
            </a:r>
          </a:p>
        </p:txBody>
      </p:sp>
      <p:sp>
        <p:nvSpPr>
          <p:cNvPr id="3" name="Title 2">
            <a:extLst>
              <a:ext uri="{FF2B5EF4-FFF2-40B4-BE49-F238E27FC236}">
                <a16:creationId xmlns:a16="http://schemas.microsoft.com/office/drawing/2014/main" id="{CA5555BF-C160-0366-C691-E1B9DD17970F}"/>
              </a:ext>
            </a:extLst>
          </p:cNvPr>
          <p:cNvSpPr>
            <a:spLocks noGrp="1"/>
          </p:cNvSpPr>
          <p:nvPr>
            <p:ph type="title"/>
          </p:nvPr>
        </p:nvSpPr>
        <p:spPr/>
        <p:txBody>
          <a:bodyPr/>
          <a:lstStyle/>
          <a:p>
            <a:r>
              <a:rPr lang="en-US" sz="3000" dirty="0"/>
              <a:t>Why Does It Matter? </a:t>
            </a:r>
          </a:p>
        </p:txBody>
      </p:sp>
    </p:spTree>
    <p:extLst>
      <p:ext uri="{BB962C8B-B14F-4D97-AF65-F5344CB8AC3E}">
        <p14:creationId xmlns:p14="http://schemas.microsoft.com/office/powerpoint/2010/main" val="300946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6D0A4-ABD9-4230-F233-4E17DB8F88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6CCFD83-3F1C-B4F0-413C-98E9C05AD237}"/>
              </a:ext>
            </a:extLst>
          </p:cNvPr>
          <p:cNvSpPr>
            <a:spLocks noGrp="1"/>
          </p:cNvSpPr>
          <p:nvPr>
            <p:ph type="body" sz="quarter" idx="13"/>
          </p:nvPr>
        </p:nvSpPr>
        <p:spPr/>
        <p:txBody>
          <a:bodyPr/>
          <a:lstStyle/>
          <a:p>
            <a:r>
              <a:rPr lang="en-US" sz="2200" dirty="0"/>
              <a:t>Base R vs. packages</a:t>
            </a:r>
          </a:p>
          <a:p>
            <a:r>
              <a:rPr lang="en-US" sz="2200" dirty="0" err="1"/>
              <a:t>Tidyverse</a:t>
            </a:r>
            <a:r>
              <a:rPr lang="en-US" sz="2200" dirty="0"/>
              <a:t> package was created by Hadley Wickham. Learn more about the '</a:t>
            </a:r>
            <a:r>
              <a:rPr lang="en-US" sz="2200" dirty="0" err="1"/>
              <a:t>tidyverse</a:t>
            </a:r>
            <a:r>
              <a:rPr lang="en-US" sz="2200" dirty="0"/>
              <a:t>' online at &lt;https://</a:t>
            </a:r>
            <a:r>
              <a:rPr lang="en-US" sz="2200" dirty="0" err="1"/>
              <a:t>www.tidyverse.org</a:t>
            </a:r>
            <a:r>
              <a:rPr lang="en-US" sz="2200" dirty="0"/>
              <a:t>&gt; or &lt;https://</a:t>
            </a:r>
            <a:r>
              <a:rPr lang="en-US" sz="2200" dirty="0" err="1"/>
              <a:t>github.com</a:t>
            </a:r>
            <a:r>
              <a:rPr lang="en-US" sz="2200" dirty="0"/>
              <a:t>/</a:t>
            </a:r>
            <a:r>
              <a:rPr lang="en-US" sz="2200" dirty="0" err="1"/>
              <a:t>tidyverse</a:t>
            </a:r>
            <a:r>
              <a:rPr lang="en-US" sz="2200" dirty="0"/>
              <a:t>/</a:t>
            </a:r>
            <a:r>
              <a:rPr lang="en-US" sz="2200" dirty="0" err="1"/>
              <a:t>tidyverse</a:t>
            </a:r>
            <a:r>
              <a:rPr lang="en-US" sz="2200" dirty="0"/>
              <a:t>&gt;</a:t>
            </a:r>
          </a:p>
          <a:p>
            <a:pPr lvl="1"/>
            <a:r>
              <a:rPr lang="en-US" sz="1800" dirty="0"/>
              <a:t>Key information: Version, Depends, Imports</a:t>
            </a:r>
          </a:p>
        </p:txBody>
      </p:sp>
      <p:sp>
        <p:nvSpPr>
          <p:cNvPr id="3" name="Title 2">
            <a:extLst>
              <a:ext uri="{FF2B5EF4-FFF2-40B4-BE49-F238E27FC236}">
                <a16:creationId xmlns:a16="http://schemas.microsoft.com/office/drawing/2014/main" id="{95EF625F-267B-2770-70E7-D7DA26782986}"/>
              </a:ext>
            </a:extLst>
          </p:cNvPr>
          <p:cNvSpPr>
            <a:spLocks noGrp="1"/>
          </p:cNvSpPr>
          <p:nvPr>
            <p:ph type="title"/>
          </p:nvPr>
        </p:nvSpPr>
        <p:spPr/>
        <p:txBody>
          <a:bodyPr/>
          <a:lstStyle/>
          <a:p>
            <a:r>
              <a:rPr lang="en-US" sz="3000" dirty="0"/>
              <a:t>Load Packages &amp; Messy data</a:t>
            </a:r>
          </a:p>
        </p:txBody>
      </p:sp>
    </p:spTree>
    <p:extLst>
      <p:ext uri="{BB962C8B-B14F-4D97-AF65-F5344CB8AC3E}">
        <p14:creationId xmlns:p14="http://schemas.microsoft.com/office/powerpoint/2010/main" val="372378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95DAB-3AF8-76D6-AF45-999CD6533A5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C358087-49F1-162B-A033-CF8106F04C6C}"/>
              </a:ext>
            </a:extLst>
          </p:cNvPr>
          <p:cNvSpPr>
            <a:spLocks noGrp="1"/>
          </p:cNvSpPr>
          <p:nvPr>
            <p:ph type="body" sz="quarter" idx="13"/>
          </p:nvPr>
        </p:nvSpPr>
        <p:spPr/>
        <p:txBody>
          <a:bodyPr/>
          <a:lstStyle/>
          <a:p>
            <a:r>
              <a:rPr lang="en-US" sz="2200" dirty="0"/>
              <a:t>Easiest Option: Download from </a:t>
            </a:r>
            <a:r>
              <a:rPr lang="en-US" sz="2200" dirty="0">
                <a:hlinkClick r:id="rId2"/>
              </a:rPr>
              <a:t>GitHub</a:t>
            </a:r>
            <a:endParaRPr lang="en-US" sz="2200" dirty="0"/>
          </a:p>
          <a:p>
            <a:r>
              <a:rPr lang="en-US" sz="2200" dirty="0"/>
              <a:t>Intermediate Option: Download from </a:t>
            </a:r>
            <a:r>
              <a:rPr lang="en-US" sz="2200" dirty="0">
                <a:hlinkClick r:id="rId3"/>
              </a:rPr>
              <a:t>site</a:t>
            </a:r>
            <a:endParaRPr lang="en-US" sz="2200" dirty="0"/>
          </a:p>
        </p:txBody>
      </p:sp>
      <p:sp>
        <p:nvSpPr>
          <p:cNvPr id="3" name="Title 2">
            <a:extLst>
              <a:ext uri="{FF2B5EF4-FFF2-40B4-BE49-F238E27FC236}">
                <a16:creationId xmlns:a16="http://schemas.microsoft.com/office/drawing/2014/main" id="{E90B5DB4-976E-9053-50C4-52CEFC17E01F}"/>
              </a:ext>
            </a:extLst>
          </p:cNvPr>
          <p:cNvSpPr>
            <a:spLocks noGrp="1"/>
          </p:cNvSpPr>
          <p:nvPr>
            <p:ph type="title"/>
          </p:nvPr>
        </p:nvSpPr>
        <p:spPr/>
        <p:txBody>
          <a:bodyPr/>
          <a:lstStyle/>
          <a:p>
            <a:r>
              <a:rPr lang="en-US" sz="3000" dirty="0"/>
              <a:t>Access Mass Mobilization (MM) Dataset</a:t>
            </a:r>
          </a:p>
        </p:txBody>
      </p:sp>
    </p:spTree>
    <p:extLst>
      <p:ext uri="{BB962C8B-B14F-4D97-AF65-F5344CB8AC3E}">
        <p14:creationId xmlns:p14="http://schemas.microsoft.com/office/powerpoint/2010/main" val="342389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ADDD95-609D-D017-0D30-C7CE9B64CD3C}"/>
              </a:ext>
            </a:extLst>
          </p:cNvPr>
          <p:cNvSpPr>
            <a:spLocks noGrp="1"/>
          </p:cNvSpPr>
          <p:nvPr>
            <p:ph type="body" sz="quarter" idx="13"/>
          </p:nvPr>
        </p:nvSpPr>
        <p:spPr/>
        <p:txBody>
          <a:bodyPr/>
          <a:lstStyle/>
          <a:p>
            <a:r>
              <a:rPr lang="en-US" sz="2200" dirty="0"/>
              <a:t>mmALL_073120_csv.tab - .csv file</a:t>
            </a:r>
          </a:p>
          <a:p>
            <a:r>
              <a:rPr lang="en-US" sz="2200" dirty="0"/>
              <a:t>mmALL_073120_v16.tab - Stata file</a:t>
            </a:r>
          </a:p>
          <a:p>
            <a:pPr lvl="1"/>
            <a:r>
              <a:rPr lang="en-US" sz="1800" dirty="0"/>
              <a:t>Both have the same number of variables and observations!</a:t>
            </a:r>
          </a:p>
          <a:p>
            <a:pPr lvl="1"/>
            <a:r>
              <a:rPr lang="en-US" sz="1800" dirty="0"/>
              <a:t>Click the triangle to the right of the download/access file icon</a:t>
            </a:r>
          </a:p>
          <a:p>
            <a:pPr lvl="1"/>
            <a:r>
              <a:rPr lang="en-US" sz="1800" dirty="0"/>
              <a:t>Select </a:t>
            </a:r>
            <a:r>
              <a:rPr lang="en-US" sz="1800" dirty="0" err="1"/>
              <a:t>RData</a:t>
            </a:r>
            <a:endParaRPr lang="en-US" sz="1800" dirty="0"/>
          </a:p>
          <a:p>
            <a:pPr marL="0" indent="0">
              <a:buNone/>
            </a:pPr>
            <a:endParaRPr lang="en-US" sz="2200" dirty="0"/>
          </a:p>
          <a:p>
            <a:pPr marL="0" indent="0">
              <a:buNone/>
            </a:pPr>
            <a:r>
              <a:rPr lang="en-US" sz="2200" dirty="0"/>
              <a:t>Please note: If the original file was created in Stata it is usually better to download the Stata file &amp; convert in RStudio to maintain attributes like column labels.</a:t>
            </a:r>
          </a:p>
          <a:p>
            <a:pPr lvl="1"/>
            <a:endParaRPr lang="en-US" sz="2200" dirty="0"/>
          </a:p>
          <a:p>
            <a:endParaRPr lang="en-US" dirty="0"/>
          </a:p>
        </p:txBody>
      </p:sp>
      <p:sp>
        <p:nvSpPr>
          <p:cNvPr id="3" name="Title 2">
            <a:extLst>
              <a:ext uri="{FF2B5EF4-FFF2-40B4-BE49-F238E27FC236}">
                <a16:creationId xmlns:a16="http://schemas.microsoft.com/office/drawing/2014/main" id="{85C510FB-F4B8-0471-A855-26FA13224EE9}"/>
              </a:ext>
            </a:extLst>
          </p:cNvPr>
          <p:cNvSpPr>
            <a:spLocks noGrp="1"/>
          </p:cNvSpPr>
          <p:nvPr>
            <p:ph type="title"/>
          </p:nvPr>
        </p:nvSpPr>
        <p:spPr/>
        <p:txBody>
          <a:bodyPr/>
          <a:lstStyle/>
          <a:p>
            <a:r>
              <a:rPr lang="en-US" sz="3000" dirty="0"/>
              <a:t>Raw Data Files</a:t>
            </a:r>
          </a:p>
        </p:txBody>
      </p:sp>
    </p:spTree>
    <p:extLst>
      <p:ext uri="{BB962C8B-B14F-4D97-AF65-F5344CB8AC3E}">
        <p14:creationId xmlns:p14="http://schemas.microsoft.com/office/powerpoint/2010/main" val="343360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2B6E51-EA41-BE55-0F65-EB4CF8202670}"/>
              </a:ext>
            </a:extLst>
          </p:cNvPr>
          <p:cNvSpPr>
            <a:spLocks noGrp="1"/>
          </p:cNvSpPr>
          <p:nvPr>
            <p:ph type="body" sz="quarter" idx="13"/>
          </p:nvPr>
        </p:nvSpPr>
        <p:spPr/>
        <p:txBody>
          <a:bodyPr/>
          <a:lstStyle/>
          <a:p>
            <a:r>
              <a:rPr lang="en-US" sz="2200" dirty="0"/>
              <a:t>The Mass Mobilization (MM) data are an effort to understand citizen movements against governments, what citizens want when they demonstrate against governments, and how governments respond to citizens.</a:t>
            </a:r>
          </a:p>
          <a:p>
            <a:r>
              <a:rPr lang="en-US" sz="2200" dirty="0"/>
              <a:t>The data cover 162 countries between 1990 and March 2020. </a:t>
            </a:r>
          </a:p>
          <a:p>
            <a:r>
              <a:rPr lang="en-US" sz="2200" dirty="0"/>
              <a:t>For each protest event, the project records protester demands, government responses, protest location, and protester identities. The unit of observation is the protest-country-year, where protests are recorded individually within each country and year.</a:t>
            </a:r>
          </a:p>
          <a:p>
            <a:endParaRPr lang="en-US" sz="2200" dirty="0"/>
          </a:p>
          <a:p>
            <a:endParaRPr lang="en-US" dirty="0"/>
          </a:p>
        </p:txBody>
      </p:sp>
      <p:sp>
        <p:nvSpPr>
          <p:cNvPr id="3" name="Title 2">
            <a:extLst>
              <a:ext uri="{FF2B5EF4-FFF2-40B4-BE49-F238E27FC236}">
                <a16:creationId xmlns:a16="http://schemas.microsoft.com/office/drawing/2014/main" id="{AC6EF9D0-C809-4974-D572-8B2551BEC32F}"/>
              </a:ext>
            </a:extLst>
          </p:cNvPr>
          <p:cNvSpPr>
            <a:spLocks noGrp="1"/>
          </p:cNvSpPr>
          <p:nvPr>
            <p:ph type="title"/>
          </p:nvPr>
        </p:nvSpPr>
        <p:spPr/>
        <p:txBody>
          <a:bodyPr/>
          <a:lstStyle/>
          <a:p>
            <a:r>
              <a:rPr lang="en-US" sz="3000" dirty="0"/>
              <a:t>Dataset Background</a:t>
            </a:r>
          </a:p>
        </p:txBody>
      </p:sp>
    </p:spTree>
    <p:extLst>
      <p:ext uri="{BB962C8B-B14F-4D97-AF65-F5344CB8AC3E}">
        <p14:creationId xmlns:p14="http://schemas.microsoft.com/office/powerpoint/2010/main" val="228555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4E48E5D017E1E4BAC6C235E437E8B81" ma:contentTypeVersion="1" ma:contentTypeDescription="Create a new document." ma:contentTypeScope="" ma:versionID="3614ce1bb16ec63bf293f189bde7aefe">
  <xsd:schema xmlns:xsd="http://www.w3.org/2001/XMLSchema" xmlns:xs="http://www.w3.org/2001/XMLSchema" xmlns:p="http://schemas.microsoft.com/office/2006/metadata/properties" xmlns:ns3="e4c1ce05-e5f0-4c81-a246-c4d1ac965303" targetNamespace="http://schemas.microsoft.com/office/2006/metadata/properties" ma:root="true" ma:fieldsID="4f49565d3251dd9cea50611ca027943f" ns3:_="">
    <xsd:import namespace="e4c1ce05-e5f0-4c81-a246-c4d1ac96530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1ce05-e5f0-4c81-a246-c4d1ac9653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769373-594B-497F-B29F-9AD96F02CA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111076-6C93-404C-A722-C485E711B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1ce05-e5f0-4c81-a246-c4d1ac9653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104</TotalTime>
  <Words>1620</Words>
  <Application>Microsoft Macintosh PowerPoint</Application>
  <PresentationFormat>On-screen Show (16:9)</PresentationFormat>
  <Paragraphs>126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vt:lpstr>
      <vt:lpstr>Arial</vt:lpstr>
      <vt:lpstr>Calibri</vt:lpstr>
      <vt:lpstr>Helvetica</vt:lpstr>
      <vt:lpstr>Times</vt:lpstr>
      <vt:lpstr>Office Theme</vt:lpstr>
      <vt:lpstr>Data Preprocessing w/ R</vt:lpstr>
      <vt:lpstr>This Workshop Will Cover…</vt:lpstr>
      <vt:lpstr>Houston, we have a problem: Big Data!</vt:lpstr>
      <vt:lpstr>Data Structure</vt:lpstr>
      <vt:lpstr>Why Does It Matter? </vt:lpstr>
      <vt:lpstr>Load Packages &amp; Messy data</vt:lpstr>
      <vt:lpstr>Access Mass Mobilization (MM) Dataset</vt:lpstr>
      <vt:lpstr>Raw Data Files</vt:lpstr>
      <vt:lpstr>Dataset Background</vt:lpstr>
      <vt:lpstr>Cont.</vt:lpstr>
      <vt:lpstr>Define Research Question &amp; Select Key Variables</vt:lpstr>
      <vt:lpstr>Subset Columns of Interest</vt:lpstr>
      <vt:lpstr>Transforming Variable Type</vt:lpstr>
      <vt:lpstr>Identifying and removing duplicate observations/rows</vt:lpstr>
      <vt:lpstr>What should we do when we encounter missing data in our datasets?</vt:lpstr>
      <vt:lpstr>Multiple Imputation of NAs</vt:lpstr>
      <vt:lpstr>Mean/Median Imputation Steps</vt:lpstr>
      <vt:lpstr>Flagging and Dropping Outliers</vt:lpstr>
      <vt:lpstr>Methods of Removal</vt:lpstr>
      <vt:lpstr>Reshaping: transform long to wide data using melt()</vt:lpstr>
      <vt:lpstr>Aggregate Summary Stats</vt:lpstr>
      <vt:lpstr>Workshop Evaluation QR Code</vt:lpstr>
      <vt:lpstr>Sources</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Clive D. Howard</dc:creator>
  <cp:lastModifiedBy>Aishat Nkem Sadiq</cp:lastModifiedBy>
  <cp:revision>20</cp:revision>
  <dcterms:created xsi:type="dcterms:W3CDTF">2020-01-14T16:59:52Z</dcterms:created>
  <dcterms:modified xsi:type="dcterms:W3CDTF">2024-02-07T00:14:33Z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0x010100E4E48E5D017E1E4BAC6C235E437E8B81</vt:lpwstr>
  </property>
</Properties>
</file>