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7"/>
  </p:notesMasterIdLst>
  <p:sldIdLst>
    <p:sldId id="257" r:id="rId6"/>
    <p:sldId id="261" r:id="rId7"/>
    <p:sldId id="287" r:id="rId8"/>
    <p:sldId id="260" r:id="rId9"/>
    <p:sldId id="362" r:id="rId10"/>
    <p:sldId id="265" r:id="rId11"/>
    <p:sldId id="258" r:id="rId12"/>
    <p:sldId id="316" r:id="rId13"/>
    <p:sldId id="291" r:id="rId14"/>
    <p:sldId id="290" r:id="rId15"/>
    <p:sldId id="335" r:id="rId16"/>
    <p:sldId id="315" r:id="rId17"/>
    <p:sldId id="346" r:id="rId18"/>
    <p:sldId id="336" r:id="rId19"/>
    <p:sldId id="371" r:id="rId20"/>
    <p:sldId id="338" r:id="rId21"/>
    <p:sldId id="292" r:id="rId22"/>
    <p:sldId id="339" r:id="rId23"/>
    <p:sldId id="293" r:id="rId24"/>
    <p:sldId id="341" r:id="rId25"/>
    <p:sldId id="314" r:id="rId26"/>
    <p:sldId id="351" r:id="rId27"/>
    <p:sldId id="313" r:id="rId28"/>
    <p:sldId id="368" r:id="rId29"/>
    <p:sldId id="342" r:id="rId30"/>
    <p:sldId id="295" r:id="rId31"/>
    <p:sldId id="369" r:id="rId32"/>
    <p:sldId id="324" r:id="rId33"/>
    <p:sldId id="308" r:id="rId34"/>
    <p:sldId id="340" r:id="rId35"/>
    <p:sldId id="309" r:id="rId36"/>
    <p:sldId id="326" r:id="rId37"/>
    <p:sldId id="373" r:id="rId38"/>
    <p:sldId id="372" r:id="rId39"/>
    <p:sldId id="343" r:id="rId40"/>
    <p:sldId id="310" r:id="rId41"/>
    <p:sldId id="344" r:id="rId42"/>
    <p:sldId id="311" r:id="rId43"/>
    <p:sldId id="345" r:id="rId44"/>
    <p:sldId id="277" r:id="rId45"/>
    <p:sldId id="370" r:id="rId46"/>
  </p:sldIdLst>
  <p:sldSz cx="12192000" cy="6858000"/>
  <p:notesSz cx="7010400" cy="12039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1" autoAdjust="0"/>
    <p:restoredTop sz="94660"/>
  </p:normalViewPr>
  <p:slideViewPr>
    <p:cSldViewPr snapToGrid="0">
      <p:cViewPr varScale="1">
        <p:scale>
          <a:sx n="80" d="100"/>
          <a:sy n="80" d="100"/>
        </p:scale>
        <p:origin x="73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604072"/>
          </a:xfrm>
          <a:prstGeom prst="rect">
            <a:avLst/>
          </a:prstGeom>
        </p:spPr>
        <p:txBody>
          <a:bodyPr vert="horz" lIns="108850" tIns="54425" rIns="108850" bIns="54425" rtlCol="0"/>
          <a:lstStyle>
            <a:lvl1pPr algn="l">
              <a:defRPr sz="1400"/>
            </a:lvl1pPr>
          </a:lstStyle>
          <a:p>
            <a:endParaRPr lang="en-US"/>
          </a:p>
        </p:txBody>
      </p:sp>
      <p:sp>
        <p:nvSpPr>
          <p:cNvPr id="3" name="Date Placeholder 2"/>
          <p:cNvSpPr>
            <a:spLocks noGrp="1"/>
          </p:cNvSpPr>
          <p:nvPr>
            <p:ph type="dt" idx="1"/>
          </p:nvPr>
        </p:nvSpPr>
        <p:spPr>
          <a:xfrm>
            <a:off x="3970938" y="0"/>
            <a:ext cx="3037840" cy="604072"/>
          </a:xfrm>
          <a:prstGeom prst="rect">
            <a:avLst/>
          </a:prstGeom>
        </p:spPr>
        <p:txBody>
          <a:bodyPr vert="horz" lIns="108850" tIns="54425" rIns="108850" bIns="54425" rtlCol="0"/>
          <a:lstStyle>
            <a:lvl1pPr algn="r">
              <a:defRPr sz="1400"/>
            </a:lvl1pPr>
          </a:lstStyle>
          <a:p>
            <a:fld id="{545B527A-731F-4316-A55B-D6F52588EB0F}" type="datetimeFigureOut">
              <a:rPr lang="en-US" smtClean="0"/>
              <a:t>10/17/2024</a:t>
            </a:fld>
            <a:endParaRPr lang="en-US"/>
          </a:p>
        </p:txBody>
      </p:sp>
      <p:sp>
        <p:nvSpPr>
          <p:cNvPr id="4" name="Slide Image Placeholder 3"/>
          <p:cNvSpPr>
            <a:spLocks noGrp="1" noRot="1" noChangeAspect="1"/>
          </p:cNvSpPr>
          <p:nvPr>
            <p:ph type="sldImg" idx="2"/>
          </p:nvPr>
        </p:nvSpPr>
        <p:spPr>
          <a:xfrm>
            <a:off x="-106363" y="1504950"/>
            <a:ext cx="7223126" cy="4064000"/>
          </a:xfrm>
          <a:prstGeom prst="rect">
            <a:avLst/>
          </a:prstGeom>
          <a:noFill/>
          <a:ln w="12700">
            <a:solidFill>
              <a:prstClr val="black"/>
            </a:solidFill>
          </a:ln>
        </p:spPr>
        <p:txBody>
          <a:bodyPr vert="horz" lIns="108850" tIns="54425" rIns="108850" bIns="54425" rtlCol="0" anchor="ctr"/>
          <a:lstStyle/>
          <a:p>
            <a:endParaRPr lang="en-US"/>
          </a:p>
        </p:txBody>
      </p:sp>
      <p:sp>
        <p:nvSpPr>
          <p:cNvPr id="5" name="Notes Placeholder 4"/>
          <p:cNvSpPr>
            <a:spLocks noGrp="1"/>
          </p:cNvSpPr>
          <p:nvPr>
            <p:ph type="body" sz="quarter" idx="3"/>
          </p:nvPr>
        </p:nvSpPr>
        <p:spPr>
          <a:xfrm>
            <a:off x="701040" y="5794057"/>
            <a:ext cx="5608320" cy="4740593"/>
          </a:xfrm>
          <a:prstGeom prst="rect">
            <a:avLst/>
          </a:prstGeom>
        </p:spPr>
        <p:txBody>
          <a:bodyPr vert="horz" lIns="108850" tIns="54425" rIns="108850" bIns="5442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1435531"/>
            <a:ext cx="3037840" cy="604070"/>
          </a:xfrm>
          <a:prstGeom prst="rect">
            <a:avLst/>
          </a:prstGeom>
        </p:spPr>
        <p:txBody>
          <a:bodyPr vert="horz" lIns="108850" tIns="54425" rIns="108850" bIns="54425" rtlCol="0" anchor="b"/>
          <a:lstStyle>
            <a:lvl1pPr algn="l">
              <a:defRPr sz="1400"/>
            </a:lvl1pPr>
          </a:lstStyle>
          <a:p>
            <a:endParaRPr lang="en-US"/>
          </a:p>
        </p:txBody>
      </p:sp>
      <p:sp>
        <p:nvSpPr>
          <p:cNvPr id="7" name="Slide Number Placeholder 6"/>
          <p:cNvSpPr>
            <a:spLocks noGrp="1"/>
          </p:cNvSpPr>
          <p:nvPr>
            <p:ph type="sldNum" sz="quarter" idx="5"/>
          </p:nvPr>
        </p:nvSpPr>
        <p:spPr>
          <a:xfrm>
            <a:off x="3970938" y="11435531"/>
            <a:ext cx="3037840" cy="604070"/>
          </a:xfrm>
          <a:prstGeom prst="rect">
            <a:avLst/>
          </a:prstGeom>
        </p:spPr>
        <p:txBody>
          <a:bodyPr vert="horz" lIns="108850" tIns="54425" rIns="108850" bIns="54425" rtlCol="0" anchor="b"/>
          <a:lstStyle>
            <a:lvl1pPr algn="r">
              <a:defRPr sz="1400"/>
            </a:lvl1pPr>
          </a:lstStyle>
          <a:p>
            <a:fld id="{D71A8971-5F0B-4911-87AC-F8CFD894A892}" type="slidenum">
              <a:rPr lang="en-US" smtClean="0"/>
              <a:t>‹#›</a:t>
            </a:fld>
            <a:endParaRPr lang="en-US"/>
          </a:p>
        </p:txBody>
      </p:sp>
    </p:spTree>
    <p:extLst>
      <p:ext uri="{BB962C8B-B14F-4D97-AF65-F5344CB8AC3E}">
        <p14:creationId xmlns:p14="http://schemas.microsoft.com/office/powerpoint/2010/main" val="4003051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samhsa.gov/data/data-we-collect/nsduh-national-survey-drug-use-and-health"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these non-public data?” (between bullets #1</a:t>
            </a:r>
            <a:r>
              <a:rPr lang="en-US" baseline="0" dirty="0"/>
              <a:t> and 2)</a:t>
            </a:r>
            <a:endParaRPr lang="en-US" dirty="0"/>
          </a:p>
        </p:txBody>
      </p:sp>
      <p:sp>
        <p:nvSpPr>
          <p:cNvPr id="4" name="Slide Number Placeholder 3"/>
          <p:cNvSpPr>
            <a:spLocks noGrp="1"/>
          </p:cNvSpPr>
          <p:nvPr>
            <p:ph type="sldNum" sz="quarter" idx="10"/>
          </p:nvPr>
        </p:nvSpPr>
        <p:spPr/>
        <p:txBody>
          <a:bodyPr/>
          <a:lstStyle/>
          <a:p>
            <a:fld id="{CF28C2A1-3883-431E-A254-32158267D557}" type="slidenum">
              <a:rPr lang="en-US" smtClean="0"/>
              <a:t>3</a:t>
            </a:fld>
            <a:endParaRPr lang="en-US" dirty="0"/>
          </a:p>
        </p:txBody>
      </p:sp>
    </p:spTree>
    <p:extLst>
      <p:ext uri="{BB962C8B-B14F-4D97-AF65-F5344CB8AC3E}">
        <p14:creationId xmlns:p14="http://schemas.microsoft.com/office/powerpoint/2010/main" val="1959769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8C2A1-3883-431E-A254-32158267D557}" type="slidenum">
              <a:rPr lang="en-US" smtClean="0"/>
              <a:t>18</a:t>
            </a:fld>
            <a:endParaRPr lang="en-US" dirty="0"/>
          </a:p>
        </p:txBody>
      </p:sp>
    </p:spTree>
    <p:extLst>
      <p:ext uri="{BB962C8B-B14F-4D97-AF65-F5344CB8AC3E}">
        <p14:creationId xmlns:p14="http://schemas.microsoft.com/office/powerpoint/2010/main" val="1705752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8C2A1-3883-431E-A254-32158267D557}" type="slidenum">
              <a:rPr lang="en-US" smtClean="0"/>
              <a:t>20</a:t>
            </a:fld>
            <a:endParaRPr lang="en-US" dirty="0"/>
          </a:p>
        </p:txBody>
      </p:sp>
    </p:spTree>
    <p:extLst>
      <p:ext uri="{BB962C8B-B14F-4D97-AF65-F5344CB8AC3E}">
        <p14:creationId xmlns:p14="http://schemas.microsoft.com/office/powerpoint/2010/main" val="347836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1A8971-5F0B-4911-87AC-F8CFD894A892}" type="slidenum">
              <a:rPr lang="en-US" smtClean="0"/>
              <a:t>21</a:t>
            </a:fld>
            <a:endParaRPr lang="en-US"/>
          </a:p>
        </p:txBody>
      </p:sp>
    </p:spTree>
    <p:extLst>
      <p:ext uri="{BB962C8B-B14F-4D97-AF65-F5344CB8AC3E}">
        <p14:creationId xmlns:p14="http://schemas.microsoft.com/office/powerpoint/2010/main" val="1724853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National Survey on Drug Use and Health (samhsa.gov)</a:t>
            </a:r>
            <a:endParaRPr lang="en-US" dirty="0"/>
          </a:p>
        </p:txBody>
      </p:sp>
      <p:sp>
        <p:nvSpPr>
          <p:cNvPr id="4" name="Slide Number Placeholder 3"/>
          <p:cNvSpPr>
            <a:spLocks noGrp="1"/>
          </p:cNvSpPr>
          <p:nvPr>
            <p:ph type="sldNum" sz="quarter" idx="10"/>
          </p:nvPr>
        </p:nvSpPr>
        <p:spPr/>
        <p:txBody>
          <a:bodyPr/>
          <a:lstStyle/>
          <a:p>
            <a:fld id="{CF28C2A1-3883-431E-A254-32158267D557}" type="slidenum">
              <a:rPr lang="en-US" smtClean="0"/>
              <a:t>22</a:t>
            </a:fld>
            <a:endParaRPr lang="en-US" dirty="0"/>
          </a:p>
        </p:txBody>
      </p:sp>
    </p:spTree>
    <p:extLst>
      <p:ext uri="{BB962C8B-B14F-4D97-AF65-F5344CB8AC3E}">
        <p14:creationId xmlns:p14="http://schemas.microsoft.com/office/powerpoint/2010/main" val="2563601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National Health and Nutrition Examination Survey (NHANES I, II, II):</a:t>
            </a:r>
          </a:p>
          <a:p>
            <a:r>
              <a:rPr lang="en-US" dirty="0"/>
              <a:t>Periodic surveys since 1972 </a:t>
            </a:r>
          </a:p>
          <a:p>
            <a:r>
              <a:rPr lang="en-US" dirty="0"/>
              <a:t>Includes data from self report, physical exam, and lab tests</a:t>
            </a:r>
          </a:p>
          <a:p>
            <a:pPr lvl="1"/>
            <a:r>
              <a:rPr lang="en-US" dirty="0"/>
              <a:t>Nutrition measures and self-reported nutritional intake</a:t>
            </a:r>
          </a:p>
          <a:p>
            <a:pPr lvl="1"/>
            <a:r>
              <a:rPr lang="en-US" dirty="0"/>
              <a:t>Self-reported health problems</a:t>
            </a:r>
          </a:p>
          <a:p>
            <a:pPr lvl="1"/>
            <a:r>
              <a:rPr lang="en-US" dirty="0"/>
              <a:t>Medical, dental, and physical measurements</a:t>
            </a:r>
          </a:p>
          <a:p>
            <a:pPr lvl="1"/>
            <a:r>
              <a:rPr lang="en-US" dirty="0"/>
              <a:t>Age, race, and ethnicity</a:t>
            </a:r>
          </a:p>
          <a:p>
            <a:r>
              <a:rPr lang="en-US" dirty="0"/>
              <a:t>Applications</a:t>
            </a:r>
          </a:p>
          <a:p>
            <a:pPr lvl="1"/>
            <a:r>
              <a:rPr lang="en-US" dirty="0"/>
              <a:t>Sets national standards for height, weight, and blood pressure</a:t>
            </a:r>
          </a:p>
          <a:p>
            <a:pPr lvl="1"/>
            <a:r>
              <a:rPr lang="en-US" dirty="0"/>
              <a:t>Used to estimate disease presence and risk factors</a:t>
            </a:r>
          </a:p>
          <a:p>
            <a:endParaRPr lang="en-US" dirty="0"/>
          </a:p>
          <a:p>
            <a:r>
              <a:rPr lang="en-US" dirty="0"/>
              <a:t>National Health Interview Survey (NHIS):</a:t>
            </a:r>
          </a:p>
          <a:p>
            <a:r>
              <a:rPr lang="en-US" dirty="0"/>
              <a:t>Cross-sectional, representative survey collected regularly since 1957</a:t>
            </a:r>
          </a:p>
          <a:p>
            <a:r>
              <a:rPr lang="en-US" dirty="0"/>
              <a:t>Data collected: </a:t>
            </a:r>
          </a:p>
          <a:p>
            <a:pPr lvl="1"/>
            <a:r>
              <a:rPr lang="en-US" dirty="0"/>
              <a:t>Self-report health status and health conditions</a:t>
            </a:r>
          </a:p>
          <a:p>
            <a:pPr lvl="1"/>
            <a:r>
              <a:rPr lang="en-US" dirty="0"/>
              <a:t>Recent health events</a:t>
            </a:r>
          </a:p>
          <a:p>
            <a:pPr lvl="1"/>
            <a:r>
              <a:rPr lang="en-US" dirty="0"/>
              <a:t>Utilization of medical care and health insurance</a:t>
            </a:r>
          </a:p>
          <a:p>
            <a:pPr lvl="1"/>
            <a:r>
              <a:rPr lang="en-US" dirty="0"/>
              <a:t>Demographic, employment and income information</a:t>
            </a:r>
          </a:p>
          <a:p>
            <a:r>
              <a:rPr lang="en-US" dirty="0"/>
              <a:t>Applications</a:t>
            </a:r>
          </a:p>
          <a:p>
            <a:pPr lvl="1"/>
            <a:r>
              <a:rPr lang="en-US" dirty="0"/>
              <a:t>Used to estimate insurance coverage and healthcare utilization</a:t>
            </a:r>
          </a:p>
          <a:p>
            <a:pPr lvl="1"/>
            <a:r>
              <a:rPr lang="en-US" dirty="0"/>
              <a:t>Health disparities by age, race, and socio-economics status</a:t>
            </a:r>
          </a:p>
        </p:txBody>
      </p:sp>
      <p:sp>
        <p:nvSpPr>
          <p:cNvPr id="4" name="Slide Number Placeholder 3"/>
          <p:cNvSpPr>
            <a:spLocks noGrp="1"/>
          </p:cNvSpPr>
          <p:nvPr>
            <p:ph type="sldNum" sz="quarter" idx="5"/>
          </p:nvPr>
        </p:nvSpPr>
        <p:spPr/>
        <p:txBody>
          <a:bodyPr/>
          <a:lstStyle/>
          <a:p>
            <a:fld id="{D71A8971-5F0B-4911-87AC-F8CFD894A892}" type="slidenum">
              <a:rPr lang="en-US" smtClean="0"/>
              <a:t>24</a:t>
            </a:fld>
            <a:endParaRPr lang="en-US"/>
          </a:p>
        </p:txBody>
      </p:sp>
    </p:spTree>
    <p:extLst>
      <p:ext uri="{BB962C8B-B14F-4D97-AF65-F5344CB8AC3E}">
        <p14:creationId xmlns:p14="http://schemas.microsoft.com/office/powerpoint/2010/main" val="3189432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8C2A1-3883-431E-A254-32158267D557}" type="slidenum">
              <a:rPr lang="en-US" smtClean="0"/>
              <a:t>25</a:t>
            </a:fld>
            <a:endParaRPr lang="en-US" dirty="0"/>
          </a:p>
        </p:txBody>
      </p:sp>
    </p:spTree>
    <p:extLst>
      <p:ext uri="{BB962C8B-B14F-4D97-AF65-F5344CB8AC3E}">
        <p14:creationId xmlns:p14="http://schemas.microsoft.com/office/powerpoint/2010/main" val="3940871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1A8971-5F0B-4911-87AC-F8CFD894A892}" type="slidenum">
              <a:rPr lang="en-US" smtClean="0"/>
              <a:t>28</a:t>
            </a:fld>
            <a:endParaRPr lang="en-US" dirty="0"/>
          </a:p>
        </p:txBody>
      </p:sp>
    </p:spTree>
    <p:extLst>
      <p:ext uri="{BB962C8B-B14F-4D97-AF65-F5344CB8AC3E}">
        <p14:creationId xmlns:p14="http://schemas.microsoft.com/office/powerpoint/2010/main" val="324697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BE-10/11: </a:t>
            </a:r>
            <a:r>
              <a:rPr lang="en-US" b="0" i="0" dirty="0">
                <a:solidFill>
                  <a:srgbClr val="333333"/>
                </a:solidFill>
                <a:effectLst/>
                <a:latin typeface="PT Sans" panose="020B0503020203020204" pitchFamily="34" charset="0"/>
              </a:rPr>
              <a:t>collect information on the worldwide activities of U.S. multinational enterprises, which offer details on the finances and operations of these enterprises, including their employment and compensation, sales, value added, capital expenditures, trade in goods, and expenditures for research and development</a:t>
            </a:r>
          </a:p>
          <a:p>
            <a:r>
              <a:rPr lang="en-US" b="0" i="0" dirty="0">
                <a:solidFill>
                  <a:srgbClr val="333333"/>
                </a:solidFill>
                <a:effectLst/>
                <a:latin typeface="PT Sans" panose="020B0503020203020204" pitchFamily="34" charset="0"/>
              </a:rPr>
              <a:t>BE-12/15: activities of U.S. affiliates of foreign multinational enterprises, which offer details on the finances and operations of these affiliates, including their employment and compensation, sales, value added, capital expenditures, trade in goods, and expenditures for research and development</a:t>
            </a:r>
          </a:p>
          <a:p>
            <a:r>
              <a:rPr lang="en-US" b="0" i="0" dirty="0">
                <a:solidFill>
                  <a:srgbClr val="333333"/>
                </a:solidFill>
                <a:effectLst/>
                <a:latin typeface="PT Sans" panose="020B0503020203020204" pitchFamily="34" charset="0"/>
              </a:rPr>
              <a:t>BE-120/125: </a:t>
            </a:r>
            <a:endParaRPr lang="en-US" dirty="0"/>
          </a:p>
        </p:txBody>
      </p:sp>
      <p:sp>
        <p:nvSpPr>
          <p:cNvPr id="4" name="Slide Number Placeholder 3"/>
          <p:cNvSpPr>
            <a:spLocks noGrp="1"/>
          </p:cNvSpPr>
          <p:nvPr>
            <p:ph type="sldNum" sz="quarter" idx="5"/>
          </p:nvPr>
        </p:nvSpPr>
        <p:spPr/>
        <p:txBody>
          <a:bodyPr/>
          <a:lstStyle/>
          <a:p>
            <a:fld id="{D71A8971-5F0B-4911-87AC-F8CFD894A892}" type="slidenum">
              <a:rPr lang="en-US" smtClean="0"/>
              <a:t>29</a:t>
            </a:fld>
            <a:endParaRPr lang="en-US"/>
          </a:p>
        </p:txBody>
      </p:sp>
    </p:spTree>
    <p:extLst>
      <p:ext uri="{BB962C8B-B14F-4D97-AF65-F5344CB8AC3E}">
        <p14:creationId xmlns:p14="http://schemas.microsoft.com/office/powerpoint/2010/main" val="206977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8C2A1-3883-431E-A254-32158267D557}" type="slidenum">
              <a:rPr lang="en-US" smtClean="0"/>
              <a:t>30</a:t>
            </a:fld>
            <a:endParaRPr lang="en-US" dirty="0"/>
          </a:p>
        </p:txBody>
      </p:sp>
    </p:spTree>
    <p:extLst>
      <p:ext uri="{BB962C8B-B14F-4D97-AF65-F5344CB8AC3E}">
        <p14:creationId xmlns:p14="http://schemas.microsoft.com/office/powerpoint/2010/main" val="15321990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1A8971-5F0B-4911-87AC-F8CFD894A892}" type="slidenum">
              <a:rPr lang="en-US" smtClean="0"/>
              <a:t>32</a:t>
            </a:fld>
            <a:endParaRPr lang="en-US" dirty="0"/>
          </a:p>
        </p:txBody>
      </p:sp>
    </p:spTree>
    <p:extLst>
      <p:ext uri="{BB962C8B-B14F-4D97-AF65-F5344CB8AC3E}">
        <p14:creationId xmlns:p14="http://schemas.microsoft.com/office/powerpoint/2010/main" val="3460442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a:t>
            </a:r>
            <a:r>
              <a:rPr lang="en-US" dirty="0">
                <a:sym typeface="Wingdings" pitchFamily="2" charset="2"/>
              </a:rPr>
              <a:t>:</a:t>
            </a:r>
            <a:r>
              <a:rPr lang="en-US" baseline="0" dirty="0">
                <a:sym typeface="Wingdings" pitchFamily="2" charset="2"/>
              </a:rPr>
              <a:t> </a:t>
            </a:r>
            <a:r>
              <a:rPr lang="en-US" dirty="0"/>
              <a:t>Now, I want to talk about the types</a:t>
            </a:r>
            <a:r>
              <a:rPr lang="en-US" baseline="0" dirty="0"/>
              <a:t> of data available in the RDC.)</a:t>
            </a:r>
          </a:p>
          <a:p>
            <a:endParaRPr lang="en-US" baseline="0" dirty="0"/>
          </a:p>
          <a:p>
            <a:r>
              <a:rPr lang="en-US" baseline="0" dirty="0"/>
              <a:t>I’m going to talk about each of the types of data in turn; provide a list of datasets and give some examples of how these data have been used in the RDC.)</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CF28C2A1-3883-431E-A254-32158267D557}" type="slidenum">
              <a:rPr lang="en-US" smtClean="0"/>
              <a:t>7</a:t>
            </a:fld>
            <a:endParaRPr lang="en-US" dirty="0"/>
          </a:p>
        </p:txBody>
      </p:sp>
    </p:spTree>
    <p:extLst>
      <p:ext uri="{BB962C8B-B14F-4D97-AF65-F5344CB8AC3E}">
        <p14:creationId xmlns:p14="http://schemas.microsoft.com/office/powerpoint/2010/main" val="2813658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1A8971-5F0B-4911-87AC-F8CFD894A892}" type="slidenum">
              <a:rPr lang="en-US" smtClean="0"/>
              <a:t>33</a:t>
            </a:fld>
            <a:endParaRPr lang="en-US" dirty="0"/>
          </a:p>
        </p:txBody>
      </p:sp>
    </p:spTree>
    <p:extLst>
      <p:ext uri="{BB962C8B-B14F-4D97-AF65-F5344CB8AC3E}">
        <p14:creationId xmlns:p14="http://schemas.microsoft.com/office/powerpoint/2010/main" val="1394242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1A8971-5F0B-4911-87AC-F8CFD894A892}" type="slidenum">
              <a:rPr lang="en-US" smtClean="0"/>
              <a:t>34</a:t>
            </a:fld>
            <a:endParaRPr lang="en-US" dirty="0"/>
          </a:p>
        </p:txBody>
      </p:sp>
    </p:spTree>
    <p:extLst>
      <p:ext uri="{BB962C8B-B14F-4D97-AF65-F5344CB8AC3E}">
        <p14:creationId xmlns:p14="http://schemas.microsoft.com/office/powerpoint/2010/main" val="3618374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Do not have to be</a:t>
            </a:r>
            <a:r>
              <a:rPr lang="en-US" baseline="0" dirty="0"/>
              <a:t> a citizen to obtain SSS.</a:t>
            </a:r>
          </a:p>
          <a:p>
            <a:endParaRPr lang="en-US" baseline="0" dirty="0"/>
          </a:p>
          <a:p>
            <a:r>
              <a:rPr lang="en-US" baseline="0" dirty="0"/>
              <a:t>BLS – annual fee of $4000</a:t>
            </a:r>
          </a:p>
        </p:txBody>
      </p:sp>
      <p:sp>
        <p:nvSpPr>
          <p:cNvPr id="4" name="Slide Number Placeholder 3"/>
          <p:cNvSpPr>
            <a:spLocks noGrp="1"/>
          </p:cNvSpPr>
          <p:nvPr>
            <p:ph type="sldNum" sz="quarter" idx="10"/>
          </p:nvPr>
        </p:nvSpPr>
        <p:spPr/>
        <p:txBody>
          <a:bodyPr/>
          <a:lstStyle/>
          <a:p>
            <a:fld id="{3ADAB3B1-3CD8-4667-98EF-EA116D2745EB}" type="slidenum">
              <a:rPr lang="en-US" smtClean="0"/>
              <a:pPr/>
              <a:t>35</a:t>
            </a:fld>
            <a:endParaRPr lang="en-US" dirty="0"/>
          </a:p>
        </p:txBody>
      </p:sp>
    </p:spTree>
    <p:extLst>
      <p:ext uri="{BB962C8B-B14F-4D97-AF65-F5344CB8AC3E}">
        <p14:creationId xmlns:p14="http://schemas.microsoft.com/office/powerpoint/2010/main" val="3925988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 Covid, this timeline is still</a:t>
            </a:r>
            <a:r>
              <a:rPr lang="en-US" baseline="0" dirty="0"/>
              <a:t> correct but it actually may take less time for the Census review process.</a:t>
            </a:r>
            <a:endParaRPr lang="en-US" dirty="0"/>
          </a:p>
        </p:txBody>
      </p:sp>
      <p:sp>
        <p:nvSpPr>
          <p:cNvPr id="4" name="Slide Number Placeholder 3"/>
          <p:cNvSpPr>
            <a:spLocks noGrp="1"/>
          </p:cNvSpPr>
          <p:nvPr>
            <p:ph type="sldNum" sz="quarter" idx="10"/>
          </p:nvPr>
        </p:nvSpPr>
        <p:spPr/>
        <p:txBody>
          <a:bodyPr/>
          <a:lstStyle/>
          <a:p>
            <a:fld id="{CF28C2A1-3883-431E-A254-32158267D557}" type="slidenum">
              <a:rPr lang="en-US" smtClean="0"/>
              <a:t>36</a:t>
            </a:fld>
            <a:endParaRPr lang="en-US" dirty="0"/>
          </a:p>
        </p:txBody>
      </p:sp>
    </p:spTree>
    <p:extLst>
      <p:ext uri="{BB962C8B-B14F-4D97-AF65-F5344CB8AC3E}">
        <p14:creationId xmlns:p14="http://schemas.microsoft.com/office/powerpoint/2010/main" val="39187754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AutoNum type="arabicPeriod"/>
            </a:pPr>
            <a:r>
              <a:rPr lang="en-US" dirty="0"/>
              <a:t>Evaluating practices, continued relevance</a:t>
            </a:r>
          </a:p>
          <a:p>
            <a:pPr marL="514350" indent="-514350">
              <a:buAutoNum type="arabicPeriod"/>
            </a:pPr>
            <a:r>
              <a:rPr lang="en-US" dirty="0"/>
              <a:t>Demographic and economic processes that affect Census programs</a:t>
            </a:r>
          </a:p>
          <a:p>
            <a:pPr marL="514350" indent="-514350">
              <a:buAutoNum type="arabicPeriod"/>
            </a:pPr>
            <a:r>
              <a:rPr lang="en-US" dirty="0"/>
              <a:t>Increasing utility of data for analyzing public programs, public policy, and/or demographic, economic, or social conditions</a:t>
            </a:r>
          </a:p>
          <a:p>
            <a:pPr marL="514350" indent="-514350">
              <a:buAutoNum type="arabicPeriod"/>
            </a:pPr>
            <a:r>
              <a:rPr lang="en-US" dirty="0"/>
              <a:t>Conducting data collection, processing, or dissemination</a:t>
            </a:r>
          </a:p>
          <a:p>
            <a:pPr marL="514350" indent="-514350">
              <a:buAutoNum type="arabicPeriod"/>
            </a:pPr>
            <a:r>
              <a:rPr lang="en-US" b="1" dirty="0"/>
              <a:t>Understanding/improving data quality</a:t>
            </a:r>
          </a:p>
          <a:p>
            <a:pPr marL="514350" indent="-514350">
              <a:buAutoNum type="arabicPeriod"/>
            </a:pPr>
            <a:r>
              <a:rPr lang="en-US" dirty="0"/>
              <a:t>Improved methodology to collect, measure, or tabulate</a:t>
            </a:r>
          </a:p>
          <a:p>
            <a:pPr marL="514350" indent="-514350">
              <a:buAutoNum type="arabicPeriod"/>
            </a:pPr>
            <a:r>
              <a:rPr lang="en-US" b="1" dirty="0"/>
              <a:t>Enhancing the data collected (e.g. imputation, links)</a:t>
            </a:r>
          </a:p>
          <a:p>
            <a:pPr marL="0" indent="0">
              <a:buNone/>
            </a:pPr>
            <a:r>
              <a:rPr lang="en-US" dirty="0"/>
              <a:t>8. Limitations/improving the Business Register, Master Address File, industrial/geo classification</a:t>
            </a:r>
          </a:p>
          <a:p>
            <a:pPr marL="0" indent="0">
              <a:buNone/>
            </a:pPr>
            <a:r>
              <a:rPr lang="en-US" dirty="0"/>
              <a:t>9. New data collection needs</a:t>
            </a:r>
          </a:p>
          <a:p>
            <a:pPr marL="0" indent="0">
              <a:buNone/>
            </a:pPr>
            <a:r>
              <a:rPr lang="en-US" dirty="0"/>
              <a:t>10. Constructing, verifying, improving sampling frame</a:t>
            </a:r>
          </a:p>
          <a:p>
            <a:pPr marL="0" indent="0">
              <a:buNone/>
            </a:pPr>
            <a:r>
              <a:rPr lang="en-US" b="1" dirty="0"/>
              <a:t>11. Estimates/characteristics of population</a:t>
            </a:r>
          </a:p>
          <a:p>
            <a:pPr marL="0" indent="0">
              <a:buNone/>
            </a:pPr>
            <a:r>
              <a:rPr lang="en-US" dirty="0"/>
              <a:t>12. Methodology for estimating non-response</a:t>
            </a:r>
          </a:p>
          <a:p>
            <a:pPr marL="0" indent="0">
              <a:buNone/>
            </a:pPr>
            <a:r>
              <a:rPr lang="en-US" dirty="0"/>
              <a:t>13. Developing statistical weights for survey</a:t>
            </a:r>
          </a:p>
        </p:txBody>
      </p:sp>
      <p:sp>
        <p:nvSpPr>
          <p:cNvPr id="4" name="Slide Number Placeholder 3"/>
          <p:cNvSpPr>
            <a:spLocks noGrp="1"/>
          </p:cNvSpPr>
          <p:nvPr>
            <p:ph type="sldNum" sz="quarter" idx="10"/>
          </p:nvPr>
        </p:nvSpPr>
        <p:spPr/>
        <p:txBody>
          <a:bodyPr/>
          <a:lstStyle/>
          <a:p>
            <a:fld id="{CF28C2A1-3883-431E-A254-32158267D557}" type="slidenum">
              <a:rPr lang="en-US" smtClean="0"/>
              <a:t>37</a:t>
            </a:fld>
            <a:endParaRPr lang="en-US" dirty="0"/>
          </a:p>
        </p:txBody>
      </p:sp>
    </p:spTree>
    <p:extLst>
      <p:ext uri="{BB962C8B-B14F-4D97-AF65-F5344CB8AC3E}">
        <p14:creationId xmlns:p14="http://schemas.microsoft.com/office/powerpoint/2010/main" val="31036258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Centrally located data makes it easy to collaborate from different RDCs.</a:t>
            </a:r>
          </a:p>
          <a:p>
            <a:endParaRPr lang="en-US" dirty="0"/>
          </a:p>
          <a:p>
            <a:r>
              <a:rPr lang="en-US" dirty="0"/>
              <a:t>Once</a:t>
            </a:r>
            <a:r>
              <a:rPr lang="en-US" baseline="0" dirty="0"/>
              <a:t> you are have your results, you submit them to disclosure review to make sure there is no confidential information in them.  Then they are emailed to you and you can write your papers or make your presentations.</a:t>
            </a:r>
          </a:p>
          <a:p>
            <a:endParaRPr lang="en-US" baseline="0" dirty="0"/>
          </a:p>
          <a:p>
            <a:r>
              <a:rPr lang="en-US" baseline="0" dirty="0"/>
              <a:t>Under Covid, lab is open to a limited number of people at a time and safety procedures in place (masks, sanitizer, etc.)</a:t>
            </a:r>
            <a:endParaRPr lang="en-US" dirty="0"/>
          </a:p>
        </p:txBody>
      </p:sp>
      <p:sp>
        <p:nvSpPr>
          <p:cNvPr id="4" name="Slide Number Placeholder 3"/>
          <p:cNvSpPr>
            <a:spLocks noGrp="1"/>
          </p:cNvSpPr>
          <p:nvPr>
            <p:ph type="sldNum" sz="quarter" idx="10"/>
          </p:nvPr>
        </p:nvSpPr>
        <p:spPr/>
        <p:txBody>
          <a:bodyPr/>
          <a:lstStyle/>
          <a:p>
            <a:fld id="{CF28C2A1-3883-431E-A254-32158267D557}" type="slidenum">
              <a:rPr lang="en-US" smtClean="0"/>
              <a:t>38</a:t>
            </a:fld>
            <a:endParaRPr lang="en-US" dirty="0"/>
          </a:p>
        </p:txBody>
      </p:sp>
    </p:spTree>
    <p:extLst>
      <p:ext uri="{BB962C8B-B14F-4D97-AF65-F5344CB8AC3E}">
        <p14:creationId xmlns:p14="http://schemas.microsoft.com/office/powerpoint/2010/main" val="28193257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1A8971-5F0B-4911-87AC-F8CFD894A892}" type="slidenum">
              <a:rPr lang="en-US" smtClean="0"/>
              <a:t>41</a:t>
            </a:fld>
            <a:endParaRPr lang="en-US"/>
          </a:p>
        </p:txBody>
      </p:sp>
    </p:spTree>
    <p:extLst>
      <p:ext uri="{BB962C8B-B14F-4D97-AF65-F5344CB8AC3E}">
        <p14:creationId xmlns:p14="http://schemas.microsoft.com/office/powerpoint/2010/main" val="3080107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Economic Census conducted every 5 years (ending in -2 and -7).  They ask a series of similar questions about costs and revenues and payroll, then a bunch of industry specific questions.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Annual surveys – are</a:t>
            </a:r>
            <a:r>
              <a:rPr lang="en-US" baseline="0" dirty="0"/>
              <a:t> smaller versions of Economic Census.  Not every business – sample drawn but generally followed for 5 years between Economic Census. Can merge to Census data.</a:t>
            </a:r>
          </a:p>
          <a:p>
            <a:endParaRPr lang="en-US" dirty="0"/>
          </a:p>
          <a:p>
            <a:pPr defTabSz="465247">
              <a:defRPr/>
            </a:pPr>
            <a:r>
              <a:rPr lang="en-US" baseline="0" dirty="0"/>
              <a:t>Business Register - </a:t>
            </a:r>
            <a:r>
              <a:rPr lang="en-US" dirty="0"/>
              <a:t>provides a current comprehensive database of U.S. business establishments and companies for statistical program use. Contains name and address and</a:t>
            </a:r>
            <a:r>
              <a:rPr lang="en-US" baseline="0" dirty="0"/>
              <a:t> Census identification number.  Researchers can match external data to the BR</a:t>
            </a:r>
            <a:r>
              <a:rPr lang="en-US" b="1" baseline="0" dirty="0"/>
              <a:t> </a:t>
            </a:r>
            <a:r>
              <a:rPr lang="en-US" b="0" baseline="0" dirty="0"/>
              <a:t>and obtain Census identification number. Can then match the external data to other internal Census surveys via the identification number.</a:t>
            </a:r>
          </a:p>
          <a:p>
            <a:pPr defTabSz="465247">
              <a:defRPr/>
            </a:pPr>
            <a:endParaRPr lang="en-US" b="0" baseline="0" dirty="0"/>
          </a:p>
          <a:p>
            <a:pPr defTabSz="465247">
              <a:defRPr/>
            </a:pPr>
            <a:r>
              <a:rPr lang="en-US" b="0" baseline="0" dirty="0"/>
              <a:t>Compustat-SSEL bridge – already constructed bridge so can easily link Compustat data to Census data on businesses.</a:t>
            </a:r>
          </a:p>
          <a:p>
            <a:pPr defTabSz="465247">
              <a:defRPr/>
            </a:pPr>
            <a:endParaRPr lang="en-US" b="0" baseline="0" dirty="0"/>
          </a:p>
          <a:p>
            <a:pPr defTabSz="465247">
              <a:defRPr/>
            </a:pPr>
            <a:r>
              <a:rPr lang="en-US" b="0" baseline="0" dirty="0"/>
              <a:t>Longitudinal Business Database - </a:t>
            </a:r>
            <a:r>
              <a:rPr lang="en-US" dirty="0"/>
              <a:t>The Longitudinal Business Database (LBD) is a census of business establishments and firms in the U.S. with paid employees comprised of survey and administrative records. Covers all industries and all US States.  Biggest advantage is that is has linked establishments over time so that one has a measure of establishment age.  This is helpful in studying establishment and firm dynamics.  Can link the LBD with other survey data to look at determinants of establishment survival and growth.</a:t>
            </a:r>
          </a:p>
          <a:p>
            <a:endParaRPr lang="en-US" dirty="0"/>
          </a:p>
          <a:p>
            <a:r>
              <a:rPr lang="en-US" dirty="0"/>
              <a:t>The</a:t>
            </a:r>
            <a:r>
              <a:rPr lang="en-US" baseline="0" dirty="0"/>
              <a:t> LFTTD </a:t>
            </a:r>
            <a:r>
              <a:rPr lang="en-US" dirty="0"/>
              <a:t>links export transactions to the U.S. exporting</a:t>
            </a:r>
            <a:r>
              <a:rPr lang="en-US" baseline="0" dirty="0"/>
              <a:t> fi</a:t>
            </a:r>
            <a:r>
              <a:rPr lang="en-US" dirty="0"/>
              <a:t>rm and import transactions to the U.S. importing</a:t>
            </a:r>
            <a:r>
              <a:rPr lang="en-US" baseline="0" dirty="0"/>
              <a:t> firm</a:t>
            </a:r>
            <a:r>
              <a:rPr lang="en-US" dirty="0"/>
              <a:t>. The LFTTD contains the same firm identifier found in many other Census data products. This allows linkages between the LFTTD and other Census data products such as the Longitudinal Business Database (LBD), the Economic Censuses, and other surveys. The export and import transactions in the LFTTD are the universe of trade transactions data collected by the Customs Bureau contains value, date, country of origin or destination, quantity, HS code, and other variables.</a:t>
            </a:r>
          </a:p>
          <a:p>
            <a:endParaRPr lang="en-US" dirty="0"/>
          </a:p>
          <a:p>
            <a:r>
              <a:rPr lang="en-US" dirty="0"/>
              <a:t>The Survey of Business Owners</a:t>
            </a:r>
            <a:r>
              <a:rPr lang="en-US" baseline="0" dirty="0"/>
              <a:t> collect data on the characteristics of business owners, reasons they started a company, financing, etc.</a:t>
            </a:r>
          </a:p>
          <a:p>
            <a:r>
              <a:rPr lang="en-US" b="1" baseline="0" dirty="0"/>
              <a:t>Annual Business Survey </a:t>
            </a:r>
            <a:r>
              <a:rPr lang="en-US" baseline="0" dirty="0"/>
              <a:t>(replaces SBO, ASE, and part of BRDIS). Produces data on:</a:t>
            </a:r>
          </a:p>
          <a:p>
            <a:pPr marL="171450" indent="-171450">
              <a:buFont typeface="Arial" panose="020B0604020202020204" pitchFamily="34" charset="0"/>
              <a:buChar char="•"/>
            </a:pPr>
            <a:r>
              <a:rPr lang="en-US" sz="1200" dirty="0">
                <a:solidFill>
                  <a:schemeClr val="tx1"/>
                </a:solidFill>
                <a:latin typeface="Georgia" panose="02040502050405020303" pitchFamily="18" charset="0"/>
              </a:rPr>
              <a:t>Firms, receipts, payroll, and employment by gender, ethnicity, race, and veteran status for all employer businesses</a:t>
            </a:r>
          </a:p>
          <a:p>
            <a:pPr marL="171450" indent="-171450">
              <a:buFont typeface="Arial" panose="020B0604020202020204" pitchFamily="34" charset="0"/>
              <a:buChar char="•"/>
            </a:pPr>
            <a:r>
              <a:rPr lang="en-US" sz="1200" dirty="0">
                <a:solidFill>
                  <a:schemeClr val="tx1"/>
                </a:solidFill>
                <a:latin typeface="Georgia" panose="02040502050405020303" pitchFamily="18" charset="0"/>
              </a:rPr>
              <a:t>Research and development activity and costs for businesses with 1-9 employees</a:t>
            </a:r>
          </a:p>
          <a:p>
            <a:pPr marL="171450" indent="-171450">
              <a:buFont typeface="Arial" panose="020B0604020202020204" pitchFamily="34" charset="0"/>
              <a:buChar char="•"/>
            </a:pPr>
            <a:r>
              <a:rPr lang="en-US" sz="1200" dirty="0">
                <a:solidFill>
                  <a:schemeClr val="tx1"/>
                </a:solidFill>
                <a:latin typeface="Georgia" panose="02040502050405020303" pitchFamily="18" charset="0"/>
              </a:rPr>
              <a:t>Innovation activity</a:t>
            </a:r>
          </a:p>
          <a:p>
            <a:pPr marL="171450" indent="-171450">
              <a:buFont typeface="Arial" panose="020B0604020202020204" pitchFamily="34" charset="0"/>
              <a:buChar char="•"/>
            </a:pPr>
            <a:r>
              <a:rPr lang="en-US" sz="1200" dirty="0">
                <a:solidFill>
                  <a:schemeClr val="tx1"/>
                </a:solidFill>
                <a:latin typeface="Georgia" panose="02040502050405020303" pitchFamily="18" charset="0"/>
              </a:rPr>
              <a:t>Technology usage</a:t>
            </a:r>
          </a:p>
          <a:p>
            <a:pPr marL="171450" indent="-171450">
              <a:buFont typeface="Arial" panose="020B0604020202020204" pitchFamily="34" charset="0"/>
              <a:buChar char="•"/>
            </a:pPr>
            <a:r>
              <a:rPr lang="en-US" sz="1200" dirty="0">
                <a:solidFill>
                  <a:schemeClr val="tx1"/>
                </a:solidFill>
                <a:latin typeface="Georgia" panose="02040502050405020303" pitchFamily="18" charset="0"/>
              </a:rPr>
              <a:t>Business and owner characteristics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F28C2A1-3883-431E-A254-32158267D557}" type="slidenum">
              <a:rPr lang="en-US" smtClean="0"/>
              <a:t>8</a:t>
            </a:fld>
            <a:endParaRPr lang="en-US" dirty="0"/>
          </a:p>
        </p:txBody>
      </p:sp>
    </p:spTree>
    <p:extLst>
      <p:ext uri="{BB962C8B-B14F-4D97-AF65-F5344CB8AC3E}">
        <p14:creationId xmlns:p14="http://schemas.microsoft.com/office/powerpoint/2010/main" val="3568861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8C2A1-3883-431E-A254-32158267D557}" type="slidenum">
              <a:rPr lang="en-US" smtClean="0"/>
              <a:t>9</a:t>
            </a:fld>
            <a:endParaRPr lang="en-US" dirty="0"/>
          </a:p>
        </p:txBody>
      </p:sp>
    </p:spTree>
    <p:extLst>
      <p:ext uri="{BB962C8B-B14F-4D97-AF65-F5344CB8AC3E}">
        <p14:creationId xmlns:p14="http://schemas.microsoft.com/office/powerpoint/2010/main" val="3619787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1940 Decennial Census – about 40%</a:t>
            </a:r>
            <a:r>
              <a:rPr lang="en-US" baseline="0" dirty="0"/>
              <a:t> PIK rate overall, 72% for children</a:t>
            </a:r>
            <a:endParaRPr lang="en-US" dirty="0"/>
          </a:p>
        </p:txBody>
      </p:sp>
      <p:sp>
        <p:nvSpPr>
          <p:cNvPr id="4" name="Slide Number Placeholder 3"/>
          <p:cNvSpPr>
            <a:spLocks noGrp="1"/>
          </p:cNvSpPr>
          <p:nvPr>
            <p:ph type="sldNum" sz="quarter" idx="10"/>
          </p:nvPr>
        </p:nvSpPr>
        <p:spPr/>
        <p:txBody>
          <a:bodyPr/>
          <a:lstStyle/>
          <a:p>
            <a:fld id="{D71A8971-5F0B-4911-87AC-F8CFD894A892}" type="slidenum">
              <a:rPr lang="en-US" smtClean="0"/>
              <a:t>11</a:t>
            </a:fld>
            <a:endParaRPr lang="en-US" dirty="0"/>
          </a:p>
        </p:txBody>
      </p:sp>
    </p:spTree>
    <p:extLst>
      <p:ext uri="{BB962C8B-B14F-4D97-AF65-F5344CB8AC3E}">
        <p14:creationId xmlns:p14="http://schemas.microsoft.com/office/powerpoint/2010/main" val="1881090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1A8971-5F0B-4911-87AC-F8CFD894A892}" type="slidenum">
              <a:rPr lang="en-US" smtClean="0"/>
              <a:t>12</a:t>
            </a:fld>
            <a:endParaRPr lang="en-US" dirty="0"/>
          </a:p>
        </p:txBody>
      </p:sp>
    </p:spTree>
    <p:extLst>
      <p:ext uri="{BB962C8B-B14F-4D97-AF65-F5344CB8AC3E}">
        <p14:creationId xmlns:p14="http://schemas.microsoft.com/office/powerpoint/2010/main" val="2341929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 Summarizes all earnings information found in the MEF for each year from 1951 to the present. All amounts reported on W-2s for jobs subject to FICA tax are added together, by year, and then capped at the FICA taxable maximum.</a:t>
            </a:r>
          </a:p>
          <a:p>
            <a:r>
              <a:rPr lang="en-US" dirty="0"/>
              <a:t>DER: Earnings from FICA, non-FICA, and self-employment income starting in 1987. Individual entries for each W-2. Also includes contributions to tax-exempt retirement account</a:t>
            </a:r>
          </a:p>
          <a:p>
            <a:r>
              <a:rPr lang="en-US" dirty="0"/>
              <a:t>831: research file created to determine medical eligibility for Old-Age, Survivors and Disability Insurance (OASDI) and Supplemental Security Income (SSI) benefits</a:t>
            </a:r>
          </a:p>
          <a:p>
            <a:r>
              <a:rPr lang="en-US"/>
              <a:t>SSR: </a:t>
            </a:r>
            <a:r>
              <a:rPr lang="en-US" b="0" i="0">
                <a:solidFill>
                  <a:srgbClr val="333333"/>
                </a:solidFill>
                <a:effectLst/>
                <a:latin typeface="PT Sans" panose="020B0604020202020204" pitchFamily="34" charset="0"/>
              </a:rPr>
              <a:t>track who is receiving Supplemental Security Income (SSI) benefits and the monthly benefit amounts payable</a:t>
            </a:r>
            <a:endParaRPr lang="en-US" dirty="0"/>
          </a:p>
        </p:txBody>
      </p:sp>
      <p:sp>
        <p:nvSpPr>
          <p:cNvPr id="4" name="Slide Number Placeholder 3"/>
          <p:cNvSpPr>
            <a:spLocks noGrp="1"/>
          </p:cNvSpPr>
          <p:nvPr>
            <p:ph type="sldNum" sz="quarter" idx="5"/>
          </p:nvPr>
        </p:nvSpPr>
        <p:spPr/>
        <p:txBody>
          <a:bodyPr/>
          <a:lstStyle/>
          <a:p>
            <a:fld id="{D71A8971-5F0B-4911-87AC-F8CFD894A892}" type="slidenum">
              <a:rPr lang="en-US" smtClean="0"/>
              <a:t>13</a:t>
            </a:fld>
            <a:endParaRPr lang="en-US"/>
          </a:p>
        </p:txBody>
      </p:sp>
    </p:spTree>
    <p:extLst>
      <p:ext uri="{BB962C8B-B14F-4D97-AF65-F5344CB8AC3E}">
        <p14:creationId xmlns:p14="http://schemas.microsoft.com/office/powerpoint/2010/main" val="1904024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MTO was a randomized housing experiment administered by HUD. The demonstration program gave low-income families with children who were living in public housing (or assisted housing) in high-poverty neighborhoods a chance to move to lower poverty neighborhoods. Of the families who volunteered for MTO, over 4,600 families were deemed eligible. </a:t>
            </a:r>
            <a:r>
              <a:rPr lang="en-US" sz="1200" kern="1200" dirty="0" err="1">
                <a:solidFill>
                  <a:schemeClr val="tx1"/>
                </a:solidFill>
                <a:effectLst/>
                <a:latin typeface="+mn-lt"/>
                <a:ea typeface="+mn-ea"/>
                <a:cs typeface="+mn-cs"/>
              </a:rPr>
              <a:t>Abt</a:t>
            </a:r>
            <a:r>
              <a:rPr lang="en-US" sz="1200" kern="1200" dirty="0">
                <a:solidFill>
                  <a:schemeClr val="tx1"/>
                </a:solidFill>
                <a:effectLst/>
                <a:latin typeface="+mn-lt"/>
                <a:ea typeface="+mn-ea"/>
                <a:cs typeface="+mn-cs"/>
              </a:rPr>
              <a:t> Associates randomly assigned families to one of three treatment groups: </a:t>
            </a:r>
          </a:p>
          <a:p>
            <a:r>
              <a:rPr lang="en-US" sz="1200" kern="1200" dirty="0">
                <a:solidFill>
                  <a:schemeClr val="tx1"/>
                </a:solidFill>
                <a:effectLst/>
                <a:latin typeface="+mn-lt"/>
                <a:ea typeface="+mn-ea"/>
                <a:cs typeface="+mn-cs"/>
              </a:rPr>
              <a:t>(1) an experimental or low-poverty voucher group that received a housing voucher that could only be used to lease in a low-poverty (&lt; 10%) census tract, </a:t>
            </a:r>
          </a:p>
          <a:p>
            <a:r>
              <a:rPr lang="en-US" sz="1200" kern="1200" dirty="0">
                <a:solidFill>
                  <a:schemeClr val="tx1"/>
                </a:solidFill>
                <a:effectLst/>
                <a:latin typeface="+mn-lt"/>
                <a:ea typeface="+mn-ea"/>
                <a:cs typeface="+mn-cs"/>
              </a:rPr>
              <a:t>(2) a Section 8 or traditional voucher group that received an unrestricted housing voucher, or </a:t>
            </a:r>
          </a:p>
          <a:p>
            <a:r>
              <a:rPr lang="en-US" sz="1200" kern="1200" dirty="0">
                <a:solidFill>
                  <a:schemeClr val="tx1"/>
                </a:solidFill>
                <a:effectLst/>
                <a:latin typeface="+mn-lt"/>
                <a:ea typeface="+mn-ea"/>
                <a:cs typeface="+mn-cs"/>
              </a:rPr>
              <a:t>(3) a control group that did not receive a voucher but remained eligible for any government assistance to which they otherwise would have been entitled. </a:t>
            </a:r>
          </a:p>
          <a:p>
            <a:r>
              <a:rPr lang="en-US" sz="1200" kern="1200" dirty="0">
                <a:solidFill>
                  <a:schemeClr val="tx1"/>
                </a:solidFill>
                <a:effectLst/>
                <a:latin typeface="+mn-lt"/>
                <a:ea typeface="+mn-ea"/>
                <a:cs typeface="+mn-cs"/>
              </a:rPr>
              <a:t>To evaluate the effects of the program, researchers have collected data on participants at multiple points in time. The consolidated data archive includes information from the baseline survey (1994-1998), canvass surveys (1997 and 2000), interim evaluation surveys (2002), and the final evaluation surveys (2008-2010). Evaluations focused on outcomes across different domains including employment and earnings, income and assistance, education, housing and mobility, risky behavior, physical health, and mental health. </a:t>
            </a:r>
          </a:p>
          <a:p>
            <a:endParaRPr lang="en-US" dirty="0"/>
          </a:p>
        </p:txBody>
      </p:sp>
      <p:sp>
        <p:nvSpPr>
          <p:cNvPr id="4" name="Slide Number Placeholder 3"/>
          <p:cNvSpPr>
            <a:spLocks noGrp="1"/>
          </p:cNvSpPr>
          <p:nvPr>
            <p:ph type="sldNum" sz="quarter" idx="10"/>
          </p:nvPr>
        </p:nvSpPr>
        <p:spPr/>
        <p:txBody>
          <a:bodyPr/>
          <a:lstStyle/>
          <a:p>
            <a:fld id="{D71A8971-5F0B-4911-87AC-F8CFD894A892}" type="slidenum">
              <a:rPr lang="en-US" smtClean="0"/>
              <a:t>14</a:t>
            </a:fld>
            <a:endParaRPr lang="en-US" dirty="0"/>
          </a:p>
        </p:txBody>
      </p:sp>
    </p:spTree>
    <p:extLst>
      <p:ext uri="{BB962C8B-B14F-4D97-AF65-F5344CB8AC3E}">
        <p14:creationId xmlns:p14="http://schemas.microsoft.com/office/powerpoint/2010/main" val="3237786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MTO was a randomized housing experiment administered by HUD. The demonstration program gave low-income families with children who were living in public housing (or assisted housing) in high-poverty neighborhoods a chance to move to lower poverty neighborhoods. Of the families who volunteered for MTO, over 4,600 families were deemed eligible. </a:t>
            </a:r>
            <a:r>
              <a:rPr lang="en-US" sz="1200" kern="1200" dirty="0" err="1">
                <a:solidFill>
                  <a:schemeClr val="tx1"/>
                </a:solidFill>
                <a:effectLst/>
                <a:latin typeface="+mn-lt"/>
                <a:ea typeface="+mn-ea"/>
                <a:cs typeface="+mn-cs"/>
              </a:rPr>
              <a:t>Abt</a:t>
            </a:r>
            <a:r>
              <a:rPr lang="en-US" sz="1200" kern="1200" dirty="0">
                <a:solidFill>
                  <a:schemeClr val="tx1"/>
                </a:solidFill>
                <a:effectLst/>
                <a:latin typeface="+mn-lt"/>
                <a:ea typeface="+mn-ea"/>
                <a:cs typeface="+mn-cs"/>
              </a:rPr>
              <a:t> Associates randomly assigned families to one of three treatment groups: </a:t>
            </a:r>
          </a:p>
          <a:p>
            <a:r>
              <a:rPr lang="en-US" sz="1200" kern="1200" dirty="0">
                <a:solidFill>
                  <a:schemeClr val="tx1"/>
                </a:solidFill>
                <a:effectLst/>
                <a:latin typeface="+mn-lt"/>
                <a:ea typeface="+mn-ea"/>
                <a:cs typeface="+mn-cs"/>
              </a:rPr>
              <a:t>(1) an experimental or low-poverty voucher group that received a housing voucher that could only be used to lease in a low-poverty (&lt; 10%) census tract, </a:t>
            </a:r>
          </a:p>
          <a:p>
            <a:r>
              <a:rPr lang="en-US" sz="1200" kern="1200" dirty="0">
                <a:solidFill>
                  <a:schemeClr val="tx1"/>
                </a:solidFill>
                <a:effectLst/>
                <a:latin typeface="+mn-lt"/>
                <a:ea typeface="+mn-ea"/>
                <a:cs typeface="+mn-cs"/>
              </a:rPr>
              <a:t>(2) a Section 8 or traditional voucher group that received an unrestricted housing voucher, or </a:t>
            </a:r>
          </a:p>
          <a:p>
            <a:r>
              <a:rPr lang="en-US" sz="1200" kern="1200" dirty="0">
                <a:solidFill>
                  <a:schemeClr val="tx1"/>
                </a:solidFill>
                <a:effectLst/>
                <a:latin typeface="+mn-lt"/>
                <a:ea typeface="+mn-ea"/>
                <a:cs typeface="+mn-cs"/>
              </a:rPr>
              <a:t>(3) a control group that did not receive a voucher but remained eligible for any government assistance to which they otherwise would have been entitled. </a:t>
            </a:r>
          </a:p>
          <a:p>
            <a:r>
              <a:rPr lang="en-US" sz="1200" kern="1200" dirty="0">
                <a:solidFill>
                  <a:schemeClr val="tx1"/>
                </a:solidFill>
                <a:effectLst/>
                <a:latin typeface="+mn-lt"/>
                <a:ea typeface="+mn-ea"/>
                <a:cs typeface="+mn-cs"/>
              </a:rPr>
              <a:t>To evaluate the effects of the program, researchers have collected data on participants at multiple points in time. The consolidated data archive includes information from the baseline survey (1994-1998), canvass surveys (1997 and 2000), interim evaluation surveys (2002), and the final evaluation surveys (2008-2010). Evaluations focused on outcomes across different domains including employment and earnings, income and assistance, education, housing and mobility, risky behavior, physical health, and mental health. </a:t>
            </a:r>
          </a:p>
          <a:p>
            <a:endParaRPr lang="en-US" dirty="0"/>
          </a:p>
        </p:txBody>
      </p:sp>
      <p:sp>
        <p:nvSpPr>
          <p:cNvPr id="4" name="Slide Number Placeholder 3"/>
          <p:cNvSpPr>
            <a:spLocks noGrp="1"/>
          </p:cNvSpPr>
          <p:nvPr>
            <p:ph type="sldNum" sz="quarter" idx="10"/>
          </p:nvPr>
        </p:nvSpPr>
        <p:spPr/>
        <p:txBody>
          <a:bodyPr/>
          <a:lstStyle/>
          <a:p>
            <a:fld id="{D71A8971-5F0B-4911-87AC-F8CFD894A892}" type="slidenum">
              <a:rPr lang="en-US" smtClean="0"/>
              <a:t>15</a:t>
            </a:fld>
            <a:endParaRPr lang="en-US" dirty="0"/>
          </a:p>
        </p:txBody>
      </p:sp>
    </p:spTree>
    <p:extLst>
      <p:ext uri="{BB962C8B-B14F-4D97-AF65-F5344CB8AC3E}">
        <p14:creationId xmlns:p14="http://schemas.microsoft.com/office/powerpoint/2010/main" val="1712019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FE6D4-27A9-4AE4-9EAE-AF75F97B179B}" type="slidenum">
              <a:rPr lang="en-US" smtClean="0"/>
              <a:t>‹#›</a:t>
            </a:fld>
            <a:endParaRPr lang="en-US"/>
          </a:p>
        </p:txBody>
      </p:sp>
    </p:spTree>
    <p:extLst>
      <p:ext uri="{BB962C8B-B14F-4D97-AF65-F5344CB8AC3E}">
        <p14:creationId xmlns:p14="http://schemas.microsoft.com/office/powerpoint/2010/main" val="3538886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FE6D4-27A9-4AE4-9EAE-AF75F97B179B}" type="slidenum">
              <a:rPr lang="en-US" smtClean="0"/>
              <a:t>‹#›</a:t>
            </a:fld>
            <a:endParaRPr lang="en-US"/>
          </a:p>
        </p:txBody>
      </p:sp>
    </p:spTree>
    <p:extLst>
      <p:ext uri="{BB962C8B-B14F-4D97-AF65-F5344CB8AC3E}">
        <p14:creationId xmlns:p14="http://schemas.microsoft.com/office/powerpoint/2010/main" val="2235996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FE6D4-27A9-4AE4-9EAE-AF75F97B179B}" type="slidenum">
              <a:rPr lang="en-US" smtClean="0"/>
              <a:t>‹#›</a:t>
            </a:fld>
            <a:endParaRPr lang="en-US"/>
          </a:p>
        </p:txBody>
      </p:sp>
    </p:spTree>
    <p:extLst>
      <p:ext uri="{BB962C8B-B14F-4D97-AF65-F5344CB8AC3E}">
        <p14:creationId xmlns:p14="http://schemas.microsoft.com/office/powerpoint/2010/main" val="4163367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FE6D4-27A9-4AE4-9EAE-AF75F97B179B}" type="slidenum">
              <a:rPr lang="en-US" smtClean="0"/>
              <a:t>‹#›</a:t>
            </a:fld>
            <a:endParaRPr lang="en-US"/>
          </a:p>
        </p:txBody>
      </p:sp>
    </p:spTree>
    <p:extLst>
      <p:ext uri="{BB962C8B-B14F-4D97-AF65-F5344CB8AC3E}">
        <p14:creationId xmlns:p14="http://schemas.microsoft.com/office/powerpoint/2010/main" val="1397848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FE6D4-27A9-4AE4-9EAE-AF75F97B179B}" type="slidenum">
              <a:rPr lang="en-US" smtClean="0"/>
              <a:t>‹#›</a:t>
            </a:fld>
            <a:endParaRPr lang="en-US"/>
          </a:p>
        </p:txBody>
      </p:sp>
    </p:spTree>
    <p:extLst>
      <p:ext uri="{BB962C8B-B14F-4D97-AF65-F5344CB8AC3E}">
        <p14:creationId xmlns:p14="http://schemas.microsoft.com/office/powerpoint/2010/main" val="3074466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FE6D4-27A9-4AE4-9EAE-AF75F97B179B}" type="slidenum">
              <a:rPr lang="en-US" smtClean="0"/>
              <a:t>‹#›</a:t>
            </a:fld>
            <a:endParaRPr lang="en-US"/>
          </a:p>
        </p:txBody>
      </p:sp>
    </p:spTree>
    <p:extLst>
      <p:ext uri="{BB962C8B-B14F-4D97-AF65-F5344CB8AC3E}">
        <p14:creationId xmlns:p14="http://schemas.microsoft.com/office/powerpoint/2010/main" val="2440443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BFE6D4-27A9-4AE4-9EAE-AF75F97B179B}" type="slidenum">
              <a:rPr lang="en-US" smtClean="0"/>
              <a:t>‹#›</a:t>
            </a:fld>
            <a:endParaRPr lang="en-US"/>
          </a:p>
        </p:txBody>
      </p:sp>
    </p:spTree>
    <p:extLst>
      <p:ext uri="{BB962C8B-B14F-4D97-AF65-F5344CB8AC3E}">
        <p14:creationId xmlns:p14="http://schemas.microsoft.com/office/powerpoint/2010/main" val="410024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BFE6D4-27A9-4AE4-9EAE-AF75F97B179B}" type="slidenum">
              <a:rPr lang="en-US" smtClean="0"/>
              <a:t>‹#›</a:t>
            </a:fld>
            <a:endParaRPr lang="en-US"/>
          </a:p>
        </p:txBody>
      </p:sp>
    </p:spTree>
    <p:extLst>
      <p:ext uri="{BB962C8B-B14F-4D97-AF65-F5344CB8AC3E}">
        <p14:creationId xmlns:p14="http://schemas.microsoft.com/office/powerpoint/2010/main" val="3132675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BFE6D4-27A9-4AE4-9EAE-AF75F97B179B}" type="slidenum">
              <a:rPr lang="en-US" smtClean="0"/>
              <a:t>‹#›</a:t>
            </a:fld>
            <a:endParaRPr lang="en-US"/>
          </a:p>
        </p:txBody>
      </p:sp>
    </p:spTree>
    <p:extLst>
      <p:ext uri="{BB962C8B-B14F-4D97-AF65-F5344CB8AC3E}">
        <p14:creationId xmlns:p14="http://schemas.microsoft.com/office/powerpoint/2010/main" val="190899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FE6D4-27A9-4AE4-9EAE-AF75F97B179B}" type="slidenum">
              <a:rPr lang="en-US" smtClean="0"/>
              <a:t>‹#›</a:t>
            </a:fld>
            <a:endParaRPr lang="en-US"/>
          </a:p>
        </p:txBody>
      </p:sp>
    </p:spTree>
    <p:extLst>
      <p:ext uri="{BB962C8B-B14F-4D97-AF65-F5344CB8AC3E}">
        <p14:creationId xmlns:p14="http://schemas.microsoft.com/office/powerpoint/2010/main" val="4079300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FE6D4-27A9-4AE4-9EAE-AF75F97B179B}" type="slidenum">
              <a:rPr lang="en-US" smtClean="0"/>
              <a:t>‹#›</a:t>
            </a:fld>
            <a:endParaRPr lang="en-US"/>
          </a:p>
        </p:txBody>
      </p:sp>
    </p:spTree>
    <p:extLst>
      <p:ext uri="{BB962C8B-B14F-4D97-AF65-F5344CB8AC3E}">
        <p14:creationId xmlns:p14="http://schemas.microsoft.com/office/powerpoint/2010/main" val="308570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24BFE6D4-27A9-4AE4-9EAE-AF75F97B179B}" type="slidenum">
              <a:rPr lang="en-US" smtClean="0"/>
              <a:pPr/>
              <a:t>‹#›</a:t>
            </a:fld>
            <a:endParaRPr lang="en-US" dirty="0"/>
          </a:p>
        </p:txBody>
      </p:sp>
      <p:pic>
        <p:nvPicPr>
          <p:cNvPr id="7" name="Picture 6">
            <a:extLst>
              <a:ext uri="{FF2B5EF4-FFF2-40B4-BE49-F238E27FC236}">
                <a16:creationId xmlns:a16="http://schemas.microsoft.com/office/drawing/2014/main" id="{709DBF00-6528-42F1-B328-44F742AF3A8A}"/>
              </a:ext>
            </a:extLst>
          </p:cNvPr>
          <p:cNvPicPr>
            <a:picLocks noGrp="1" noSelect="1" noRot="1" noMove="1" noResize="1" noEditPoints="1" noAdjustHandles="1" noChangeArrowheads="1" noChangeShapeType="1"/>
          </p:cNvPicPr>
          <p:nvPr userDrawn="1">
            <p:custDataLst>
              <p:tags r:id="rId13"/>
            </p:custDataLst>
          </p:nvPr>
        </p:nvPicPr>
        <p:blipFill>
          <a:blip r:embed="rId14">
            <a:extLst>
              <a:ext uri="{28A0092B-C50C-407E-A947-70E740481C1C}">
                <a14:useLocalDpi xmlns:a14="http://schemas.microsoft.com/office/drawing/2010/main" val="0"/>
              </a:ext>
            </a:extLst>
          </a:blip>
          <a:stretch>
            <a:fillRect/>
          </a:stretch>
        </p:blipFill>
        <p:spPr>
          <a:xfrm>
            <a:off x="335112" y="6013680"/>
            <a:ext cx="3877392" cy="554784"/>
          </a:xfrm>
          <a:prstGeom prst="rect">
            <a:avLst/>
          </a:prstGeom>
        </p:spPr>
      </p:pic>
    </p:spTree>
    <p:extLst>
      <p:ext uri="{BB962C8B-B14F-4D97-AF65-F5344CB8AC3E}">
        <p14:creationId xmlns:p14="http://schemas.microsoft.com/office/powerpoint/2010/main" val="2099243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jars.isr.umich.edu/"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census.gov/content/dam/Census/library/working-papers/2024/econ/ADEP_WP_Tax-Data-1969-1994.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cdc.gov/rdc/b2accessmod/acs220.ht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meps.ahrq.gov/mepsweb/data_stats/onsite_datacenter.js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bea.gov/research/special-sworn-researcher-progra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bls.gov/rda/what-datasets-are-available.ht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researchdatagov.org/" TargetMode="External"/><Relationship Id="rId2" Type="http://schemas.openxmlformats.org/officeDocument/2006/relationships/hyperlink" Target="https://www.census.gov/about/adrm/fsrdc.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46660"/>
            <a:ext cx="9144000" cy="1431781"/>
          </a:xfrm>
        </p:spPr>
        <p:txBody>
          <a:bodyPr>
            <a:normAutofit fontScale="90000"/>
          </a:bodyPr>
          <a:lstStyle/>
          <a:p>
            <a:pPr>
              <a:lnSpc>
                <a:spcPct val="100000"/>
              </a:lnSpc>
            </a:pPr>
            <a:r>
              <a:rPr lang="en-US" b="1" dirty="0"/>
              <a:t>Research Opportunities at the Cornell Research Data Center</a:t>
            </a:r>
          </a:p>
        </p:txBody>
      </p:sp>
      <p:sp>
        <p:nvSpPr>
          <p:cNvPr id="3" name="Subtitle 2"/>
          <p:cNvSpPr>
            <a:spLocks noGrp="1"/>
          </p:cNvSpPr>
          <p:nvPr>
            <p:ph type="subTitle" idx="1"/>
          </p:nvPr>
        </p:nvSpPr>
        <p:spPr>
          <a:xfrm>
            <a:off x="1524000" y="3602037"/>
            <a:ext cx="9144000" cy="2070793"/>
          </a:xfrm>
        </p:spPr>
        <p:txBody>
          <a:bodyPr>
            <a:normAutofit fontScale="92500" lnSpcReduction="10000"/>
          </a:bodyPr>
          <a:lstStyle/>
          <a:p>
            <a:pPr algn="l"/>
            <a:r>
              <a:rPr lang="en-US" sz="3200" dirty="0"/>
              <a:t>Nichole Szembrot</a:t>
            </a:r>
          </a:p>
          <a:p>
            <a:pPr algn="l">
              <a:lnSpc>
                <a:spcPct val="100000"/>
              </a:lnSpc>
              <a:spcBef>
                <a:spcPts val="0"/>
              </a:spcBef>
            </a:pPr>
            <a:r>
              <a:rPr lang="en-US" sz="2000" dirty="0"/>
              <a:t>Cornell Research Data Center</a:t>
            </a:r>
          </a:p>
          <a:p>
            <a:pPr algn="l">
              <a:lnSpc>
                <a:spcPct val="100000"/>
              </a:lnSpc>
              <a:spcBef>
                <a:spcPts val="0"/>
              </a:spcBef>
            </a:pPr>
            <a:r>
              <a:rPr lang="en-US" sz="2000" dirty="0"/>
              <a:t>Federal Statistical Research Data Centers (FSRDC)</a:t>
            </a:r>
          </a:p>
          <a:p>
            <a:pPr algn="l">
              <a:lnSpc>
                <a:spcPct val="100000"/>
              </a:lnSpc>
              <a:spcBef>
                <a:spcPts val="0"/>
              </a:spcBef>
            </a:pPr>
            <a:r>
              <a:rPr lang="en-US" sz="2000" dirty="0"/>
              <a:t>U.S. Census Bureau</a:t>
            </a:r>
          </a:p>
          <a:p>
            <a:pPr algn="l">
              <a:lnSpc>
                <a:spcPct val="100000"/>
              </a:lnSpc>
              <a:spcBef>
                <a:spcPts val="0"/>
              </a:spcBef>
            </a:pPr>
            <a:endParaRPr lang="en-US" sz="2000" dirty="0"/>
          </a:p>
          <a:p>
            <a:pPr algn="l">
              <a:lnSpc>
                <a:spcPct val="100000"/>
              </a:lnSpc>
              <a:spcBef>
                <a:spcPts val="0"/>
              </a:spcBef>
            </a:pPr>
            <a:endParaRPr lang="en-US" sz="2000" dirty="0"/>
          </a:p>
          <a:p>
            <a:pPr algn="l">
              <a:lnSpc>
                <a:spcPct val="100000"/>
              </a:lnSpc>
              <a:spcBef>
                <a:spcPts val="0"/>
              </a:spcBef>
            </a:pPr>
            <a:r>
              <a:rPr lang="en-US" sz="1500" i="1" dirty="0">
                <a:effectLst/>
                <a:latin typeface="Times New Roman" panose="02020603050405020304" pitchFamily="18" charset="0"/>
                <a:ea typeface="Times New Roman" panose="02020603050405020304" pitchFamily="18" charset="0"/>
              </a:rPr>
              <a:t>Disclaimer: Any views expressed in this presentation are those of the author and not of the U.S. Census Bureau. </a:t>
            </a:r>
            <a:endParaRPr lang="en-US" sz="1500" dirty="0"/>
          </a:p>
          <a:p>
            <a:pPr algn="l">
              <a:lnSpc>
                <a:spcPct val="100000"/>
              </a:lnSpc>
              <a:spcBef>
                <a:spcPts val="0"/>
              </a:spcBef>
            </a:pPr>
            <a:endParaRPr lang="en-US" sz="2000" dirty="0"/>
          </a:p>
        </p:txBody>
      </p:sp>
      <p:sp>
        <p:nvSpPr>
          <p:cNvPr id="4" name="Slide Number Placeholder 3"/>
          <p:cNvSpPr>
            <a:spLocks noGrp="1"/>
          </p:cNvSpPr>
          <p:nvPr>
            <p:ph type="sldNum" sz="quarter" idx="12"/>
          </p:nvPr>
        </p:nvSpPr>
        <p:spPr/>
        <p:txBody>
          <a:bodyPr/>
          <a:lstStyle/>
          <a:p>
            <a:fld id="{24BFE6D4-27A9-4AE4-9EAE-AF75F97B179B}" type="slidenum">
              <a:rPr lang="en-US" smtClean="0"/>
              <a:t>1</a:t>
            </a:fld>
            <a:endParaRPr lang="en-US"/>
          </a:p>
        </p:txBody>
      </p:sp>
    </p:spTree>
    <p:extLst>
      <p:ext uri="{BB962C8B-B14F-4D97-AF65-F5344CB8AC3E}">
        <p14:creationId xmlns:p14="http://schemas.microsoft.com/office/powerpoint/2010/main" val="633068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Demographic Data</a:t>
            </a:r>
          </a:p>
        </p:txBody>
      </p:sp>
      <p:sp>
        <p:nvSpPr>
          <p:cNvPr id="4" name="Slide Number Placeholder 3"/>
          <p:cNvSpPr>
            <a:spLocks noGrp="1"/>
          </p:cNvSpPr>
          <p:nvPr>
            <p:ph type="sldNum" sz="quarter" idx="12"/>
          </p:nvPr>
        </p:nvSpPr>
        <p:spPr/>
        <p:txBody>
          <a:bodyPr/>
          <a:lstStyle/>
          <a:p>
            <a:fld id="{24BFE6D4-27A9-4AE4-9EAE-AF75F97B179B}" type="slidenum">
              <a:rPr lang="en-US" smtClean="0"/>
              <a:t>10</a:t>
            </a:fld>
            <a:endParaRPr lang="en-US"/>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3937024268"/>
              </p:ext>
            </p:extLst>
          </p:nvPr>
        </p:nvGraphicFramePr>
        <p:xfrm>
          <a:off x="3276600" y="1690688"/>
          <a:ext cx="5638800" cy="3708400"/>
        </p:xfrm>
        <a:graphic>
          <a:graphicData uri="http://schemas.openxmlformats.org/drawingml/2006/table">
            <a:tbl>
              <a:tblPr firstRow="1" bandRow="1">
                <a:tableStyleId>{21E4AEA4-8DFA-4A89-87EB-49C32662AFE0}</a:tableStyleId>
              </a:tblPr>
              <a:tblGrid>
                <a:gridCol w="5638800">
                  <a:extLst>
                    <a:ext uri="{9D8B030D-6E8A-4147-A177-3AD203B41FA5}">
                      <a16:colId xmlns:a16="http://schemas.microsoft.com/office/drawing/2014/main" val="20000"/>
                    </a:ext>
                  </a:extLst>
                </a:gridCol>
              </a:tblGrid>
              <a:tr h="370840">
                <a:tc>
                  <a:txBody>
                    <a:bodyPr/>
                    <a:lstStyle/>
                    <a:p>
                      <a:r>
                        <a:rPr lang="en-US" dirty="0"/>
                        <a:t>Data Set</a:t>
                      </a:r>
                    </a:p>
                  </a:txBody>
                  <a:tcPr/>
                </a:tc>
                <a:extLst>
                  <a:ext uri="{0D108BD9-81ED-4DB2-BD59-A6C34878D82A}">
                    <a16:rowId xmlns:a16="http://schemas.microsoft.com/office/drawing/2014/main" val="10000"/>
                  </a:ext>
                </a:extLst>
              </a:tr>
              <a:tr h="370840">
                <a:tc>
                  <a:txBody>
                    <a:bodyPr/>
                    <a:lstStyle/>
                    <a:p>
                      <a:r>
                        <a:rPr lang="en-US" dirty="0"/>
                        <a:t>Decennial Census</a:t>
                      </a:r>
                    </a:p>
                  </a:txBody>
                  <a:tcPr/>
                </a:tc>
                <a:extLst>
                  <a:ext uri="{0D108BD9-81ED-4DB2-BD59-A6C34878D82A}">
                    <a16:rowId xmlns:a16="http://schemas.microsoft.com/office/drawing/2014/main" val="3465166485"/>
                  </a:ext>
                </a:extLst>
              </a:tr>
              <a:tr h="370840">
                <a:tc>
                  <a:txBody>
                    <a:bodyPr/>
                    <a:lstStyle/>
                    <a:p>
                      <a:r>
                        <a:rPr lang="en-US" dirty="0"/>
                        <a:t>American Community</a:t>
                      </a:r>
                      <a:r>
                        <a:rPr lang="en-US" baseline="0" dirty="0"/>
                        <a:t> Survey</a:t>
                      </a:r>
                      <a:endParaRPr lang="en-US" dirty="0"/>
                    </a:p>
                  </a:txBody>
                  <a:tcPr/>
                </a:tc>
                <a:extLst>
                  <a:ext uri="{0D108BD9-81ED-4DB2-BD59-A6C34878D82A}">
                    <a16:rowId xmlns:a16="http://schemas.microsoft.com/office/drawing/2014/main" val="10001"/>
                  </a:ext>
                </a:extLst>
              </a:tr>
              <a:tr h="370840">
                <a:tc>
                  <a:txBody>
                    <a:bodyPr/>
                    <a:lstStyle/>
                    <a:p>
                      <a:r>
                        <a:rPr lang="en-US" dirty="0"/>
                        <a:t>American Housing Survey</a:t>
                      </a:r>
                    </a:p>
                  </a:txBody>
                  <a:tcPr/>
                </a:tc>
                <a:extLst>
                  <a:ext uri="{0D108BD9-81ED-4DB2-BD59-A6C34878D82A}">
                    <a16:rowId xmlns:a16="http://schemas.microsoft.com/office/drawing/2014/main" val="10002"/>
                  </a:ext>
                </a:extLst>
              </a:tr>
              <a:tr h="370840">
                <a:tc>
                  <a:txBody>
                    <a:bodyPr/>
                    <a:lstStyle/>
                    <a:p>
                      <a:r>
                        <a:rPr lang="en-US" dirty="0"/>
                        <a:t>Current Population Survey (and Supplements)</a:t>
                      </a:r>
                    </a:p>
                  </a:txBody>
                  <a:tcPr/>
                </a:tc>
                <a:extLst>
                  <a:ext uri="{0D108BD9-81ED-4DB2-BD59-A6C34878D82A}">
                    <a16:rowId xmlns:a16="http://schemas.microsoft.com/office/drawing/2014/main" val="10003"/>
                  </a:ext>
                </a:extLst>
              </a:tr>
              <a:tr h="370840">
                <a:tc>
                  <a:txBody>
                    <a:bodyPr/>
                    <a:lstStyle/>
                    <a:p>
                      <a:r>
                        <a:rPr lang="en-US" dirty="0"/>
                        <a:t>National Crime Victimization Survey (and Supplements)</a:t>
                      </a:r>
                    </a:p>
                  </a:txBody>
                  <a:tcPr/>
                </a:tc>
                <a:extLst>
                  <a:ext uri="{0D108BD9-81ED-4DB2-BD59-A6C34878D82A}">
                    <a16:rowId xmlns:a16="http://schemas.microsoft.com/office/drawing/2014/main" val="3132659297"/>
                  </a:ext>
                </a:extLst>
              </a:tr>
              <a:tr h="370840">
                <a:tc>
                  <a:txBody>
                    <a:bodyPr/>
                    <a:lstStyle/>
                    <a:p>
                      <a:r>
                        <a:rPr lang="en-US" dirty="0"/>
                        <a:t>National Survey of College Graduates</a:t>
                      </a:r>
                    </a:p>
                  </a:txBody>
                  <a:tcPr/>
                </a:tc>
                <a:extLst>
                  <a:ext uri="{0D108BD9-81ED-4DB2-BD59-A6C34878D82A}">
                    <a16:rowId xmlns:a16="http://schemas.microsoft.com/office/drawing/2014/main" val="1002510454"/>
                  </a:ext>
                </a:extLst>
              </a:tr>
              <a:tr h="370840">
                <a:tc>
                  <a:txBody>
                    <a:bodyPr/>
                    <a:lstStyle/>
                    <a:p>
                      <a:r>
                        <a:rPr lang="en-US" dirty="0"/>
                        <a:t>Rental</a:t>
                      </a:r>
                      <a:r>
                        <a:rPr lang="en-US" baseline="0" dirty="0"/>
                        <a:t> Housing Finance Survey</a:t>
                      </a:r>
                      <a:endParaRPr lang="en-US" dirty="0"/>
                    </a:p>
                  </a:txBody>
                  <a:tcPr/>
                </a:tc>
                <a:extLst>
                  <a:ext uri="{0D108BD9-81ED-4DB2-BD59-A6C34878D82A}">
                    <a16:rowId xmlns:a16="http://schemas.microsoft.com/office/drawing/2014/main" val="427331552"/>
                  </a:ext>
                </a:extLst>
              </a:tr>
              <a:tr h="370840">
                <a:tc>
                  <a:txBody>
                    <a:bodyPr/>
                    <a:lstStyle/>
                    <a:p>
                      <a:r>
                        <a:rPr lang="en-US" dirty="0"/>
                        <a:t>Survey of Income and Program Participation</a:t>
                      </a:r>
                    </a:p>
                  </a:txBody>
                  <a:tcPr/>
                </a:tc>
                <a:extLst>
                  <a:ext uri="{0D108BD9-81ED-4DB2-BD59-A6C34878D82A}">
                    <a16:rowId xmlns:a16="http://schemas.microsoft.com/office/drawing/2014/main" val="791886350"/>
                  </a:ext>
                </a:extLst>
              </a:tr>
              <a:tr h="370840">
                <a:tc>
                  <a:txBody>
                    <a:bodyPr/>
                    <a:lstStyle/>
                    <a:p>
                      <a:r>
                        <a:rPr lang="en-US" dirty="0"/>
                        <a:t>National Longitudinal Mortality Study</a:t>
                      </a:r>
                    </a:p>
                  </a:txBody>
                  <a:tcPr/>
                </a:tc>
                <a:extLst>
                  <a:ext uri="{0D108BD9-81ED-4DB2-BD59-A6C34878D82A}">
                    <a16:rowId xmlns:a16="http://schemas.microsoft.com/office/drawing/2014/main" val="1725600029"/>
                  </a:ext>
                </a:extLst>
              </a:tr>
            </a:tbl>
          </a:graphicData>
        </a:graphic>
      </p:graphicFrame>
    </p:spTree>
    <p:extLst>
      <p:ext uri="{BB962C8B-B14F-4D97-AF65-F5344CB8AC3E}">
        <p14:creationId xmlns:p14="http://schemas.microsoft.com/office/powerpoint/2010/main" val="258527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 the Power of the PIK</a:t>
            </a:r>
          </a:p>
        </p:txBody>
      </p:sp>
      <p:sp>
        <p:nvSpPr>
          <p:cNvPr id="3" name="Content Placeholder 2"/>
          <p:cNvSpPr>
            <a:spLocks noGrp="1"/>
          </p:cNvSpPr>
          <p:nvPr>
            <p:ph idx="1"/>
          </p:nvPr>
        </p:nvSpPr>
        <p:spPr>
          <a:xfrm>
            <a:off x="1143000" y="1600202"/>
            <a:ext cx="10439400" cy="4298794"/>
          </a:xfrm>
        </p:spPr>
        <p:txBody>
          <a:bodyPr>
            <a:normAutofit lnSpcReduction="10000"/>
          </a:bodyPr>
          <a:lstStyle/>
          <a:p>
            <a:r>
              <a:rPr lang="en-US" dirty="0"/>
              <a:t>PIK – a unique Census identifier assigned to individuals using name, birthdate, address information, and social security number.</a:t>
            </a:r>
          </a:p>
          <a:p>
            <a:r>
              <a:rPr lang="en-US" dirty="0"/>
              <a:t>Many restricted Census demographic datasets contain PIKs</a:t>
            </a:r>
          </a:p>
          <a:p>
            <a:r>
              <a:rPr lang="en-US" dirty="0"/>
              <a:t>PIK crosswalks permit linking restricted demographic datasets together:</a:t>
            </a:r>
          </a:p>
          <a:p>
            <a:pPr lvl="1"/>
            <a:r>
              <a:rPr lang="en-US" dirty="0"/>
              <a:t>1940, 2000, and 2010 Decennial Census</a:t>
            </a:r>
          </a:p>
          <a:p>
            <a:pPr lvl="2"/>
            <a:r>
              <a:rPr lang="en-US" dirty="0"/>
              <a:t>Coming in the next couple of years: 1950, then 1960-1990 Decennial Census </a:t>
            </a:r>
          </a:p>
          <a:p>
            <a:pPr lvl="1"/>
            <a:r>
              <a:rPr lang="en-US" dirty="0"/>
              <a:t>American Community Survey</a:t>
            </a:r>
          </a:p>
          <a:p>
            <a:pPr lvl="1"/>
            <a:r>
              <a:rPr lang="en-US" dirty="0"/>
              <a:t>Survey of Income and Program Participation</a:t>
            </a:r>
          </a:p>
          <a:p>
            <a:pPr lvl="1"/>
            <a:r>
              <a:rPr lang="en-US" dirty="0"/>
              <a:t>Several administrative datasets</a:t>
            </a:r>
          </a:p>
          <a:p>
            <a:pPr lvl="1"/>
            <a:r>
              <a:rPr lang="en-US" dirty="0"/>
              <a:t>…and more</a:t>
            </a:r>
          </a:p>
        </p:txBody>
      </p:sp>
      <p:sp>
        <p:nvSpPr>
          <p:cNvPr id="4" name="Slide Number Placeholder 3"/>
          <p:cNvSpPr>
            <a:spLocks noGrp="1"/>
          </p:cNvSpPr>
          <p:nvPr>
            <p:ph type="sldNum" sz="quarter" idx="12"/>
          </p:nvPr>
        </p:nvSpPr>
        <p:spPr/>
        <p:txBody>
          <a:bodyPr/>
          <a:lstStyle/>
          <a:p>
            <a:fld id="{03AE04C5-3085-4F64-BC65-54FE2DBF6EB1}" type="slidenum">
              <a:rPr lang="en-US" smtClean="0"/>
              <a:pPr/>
              <a:t>11</a:t>
            </a:fld>
            <a:endParaRPr lang="en-US" dirty="0"/>
          </a:p>
        </p:txBody>
      </p:sp>
    </p:spTree>
    <p:extLst>
      <p:ext uri="{BB962C8B-B14F-4D97-AF65-F5344CB8AC3E}">
        <p14:creationId xmlns:p14="http://schemas.microsoft.com/office/powerpoint/2010/main" val="1204950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Demographic Administrative Datasets</a:t>
            </a:r>
          </a:p>
        </p:txBody>
      </p:sp>
      <p:sp>
        <p:nvSpPr>
          <p:cNvPr id="3" name="Content Placeholder 2"/>
          <p:cNvSpPr>
            <a:spLocks noGrp="1"/>
          </p:cNvSpPr>
          <p:nvPr>
            <p:ph idx="1"/>
          </p:nvPr>
        </p:nvSpPr>
        <p:spPr>
          <a:xfrm>
            <a:off x="1143000" y="1600201"/>
            <a:ext cx="10439400" cy="4350025"/>
          </a:xfrm>
        </p:spPr>
        <p:txBody>
          <a:bodyPr>
            <a:normAutofit lnSpcReduction="10000"/>
          </a:bodyPr>
          <a:lstStyle/>
          <a:p>
            <a:r>
              <a:rPr lang="en-US" dirty="0"/>
              <a:t>Numident (Social Security Administration)</a:t>
            </a:r>
          </a:p>
          <a:p>
            <a:pPr lvl="1"/>
            <a:r>
              <a:rPr lang="en-US" dirty="0"/>
              <a:t>Birth place, Birth date, Death Date (Social Security records)</a:t>
            </a:r>
          </a:p>
          <a:p>
            <a:r>
              <a:rPr lang="en-US" dirty="0"/>
              <a:t>Census Household Composition Key</a:t>
            </a:r>
          </a:p>
          <a:p>
            <a:pPr lvl="1"/>
            <a:r>
              <a:rPr lang="en-US" dirty="0"/>
              <a:t>Links the PIKs of children born beginning in 1996 to the PIKs of their parents (from SSN registrations)</a:t>
            </a:r>
          </a:p>
          <a:p>
            <a:r>
              <a:rPr lang="en-US" dirty="0"/>
              <a:t>Master Address File</a:t>
            </a:r>
          </a:p>
          <a:p>
            <a:pPr lvl="1"/>
            <a:r>
              <a:rPr lang="en-US" dirty="0"/>
              <a:t>MAF Extract (MAFX): Yearly snapshot of MAF for research purposes. Contains complete list of addresses with </a:t>
            </a:r>
            <a:r>
              <a:rPr lang="en-US" dirty="0" err="1"/>
              <a:t>lat</a:t>
            </a:r>
            <a:r>
              <a:rPr lang="en-US" dirty="0"/>
              <a:t>/long, geography variables, and address ID (MAFID)</a:t>
            </a:r>
          </a:p>
          <a:p>
            <a:pPr lvl="1"/>
            <a:r>
              <a:rPr lang="en-US" dirty="0"/>
              <a:t>MAF Auxiliary Reference File (ARF): Links MAFID to individuals’ PIKs so can track annual residence beginning in 2000</a:t>
            </a:r>
          </a:p>
          <a:p>
            <a:pPr marL="457200" lvl="1" indent="0">
              <a:buNone/>
            </a:pPr>
            <a:endParaRPr lang="en-US" dirty="0"/>
          </a:p>
        </p:txBody>
      </p:sp>
      <p:sp>
        <p:nvSpPr>
          <p:cNvPr id="4" name="Slide Number Placeholder 3"/>
          <p:cNvSpPr>
            <a:spLocks noGrp="1"/>
          </p:cNvSpPr>
          <p:nvPr>
            <p:ph type="sldNum" sz="quarter" idx="12"/>
          </p:nvPr>
        </p:nvSpPr>
        <p:spPr/>
        <p:txBody>
          <a:bodyPr/>
          <a:lstStyle/>
          <a:p>
            <a:fld id="{03AE04C5-3085-4F64-BC65-54FE2DBF6EB1}" type="slidenum">
              <a:rPr lang="en-US" smtClean="0"/>
              <a:pPr/>
              <a:t>12</a:t>
            </a:fld>
            <a:endParaRPr lang="en-US" dirty="0"/>
          </a:p>
        </p:txBody>
      </p:sp>
    </p:spTree>
    <p:extLst>
      <p:ext uri="{BB962C8B-B14F-4D97-AF65-F5344CB8AC3E}">
        <p14:creationId xmlns:p14="http://schemas.microsoft.com/office/powerpoint/2010/main" val="2718730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71531-AB37-49A0-9126-C7F44EDE5611}"/>
              </a:ext>
            </a:extLst>
          </p:cNvPr>
          <p:cNvSpPr>
            <a:spLocks noGrp="1"/>
          </p:cNvSpPr>
          <p:nvPr>
            <p:ph type="title"/>
          </p:nvPr>
        </p:nvSpPr>
        <p:spPr/>
        <p:txBody>
          <a:bodyPr/>
          <a:lstStyle/>
          <a:p>
            <a:r>
              <a:rPr lang="en-US" dirty="0"/>
              <a:t>Demographic Administrative Datasets</a:t>
            </a:r>
          </a:p>
        </p:txBody>
      </p:sp>
      <p:sp>
        <p:nvSpPr>
          <p:cNvPr id="3" name="Content Placeholder 2">
            <a:extLst>
              <a:ext uri="{FF2B5EF4-FFF2-40B4-BE49-F238E27FC236}">
                <a16:creationId xmlns:a16="http://schemas.microsoft.com/office/drawing/2014/main" id="{D608C437-B5E4-4AAA-AC32-A304227E6FDB}"/>
              </a:ext>
            </a:extLst>
          </p:cNvPr>
          <p:cNvSpPr>
            <a:spLocks noGrp="1"/>
          </p:cNvSpPr>
          <p:nvPr>
            <p:ph idx="1"/>
          </p:nvPr>
        </p:nvSpPr>
        <p:spPr/>
        <p:txBody>
          <a:bodyPr/>
          <a:lstStyle/>
          <a:p>
            <a:r>
              <a:rPr lang="en-US" dirty="0"/>
              <a:t>SSA data for CPS, SIPP, and ACS respondents</a:t>
            </a:r>
          </a:p>
          <a:p>
            <a:pPr lvl="1"/>
            <a:r>
              <a:rPr lang="en-US" dirty="0"/>
              <a:t>Supplemental Security Record (SSR)</a:t>
            </a:r>
          </a:p>
          <a:p>
            <a:pPr lvl="1"/>
            <a:r>
              <a:rPr lang="en-US" dirty="0"/>
              <a:t>831 Disability File</a:t>
            </a:r>
          </a:p>
          <a:p>
            <a:pPr lvl="1"/>
            <a:r>
              <a:rPr lang="en-US" dirty="0"/>
              <a:t>Master Beneficiary Record (MBR)</a:t>
            </a:r>
          </a:p>
          <a:p>
            <a:pPr lvl="1"/>
            <a:r>
              <a:rPr lang="en-US" dirty="0"/>
              <a:t>Summary Earnings Record (SER)</a:t>
            </a:r>
          </a:p>
          <a:p>
            <a:pPr lvl="1"/>
            <a:r>
              <a:rPr lang="en-US" dirty="0"/>
              <a:t>Detailed Earnings Record (DER)</a:t>
            </a:r>
          </a:p>
        </p:txBody>
      </p:sp>
      <p:sp>
        <p:nvSpPr>
          <p:cNvPr id="4" name="Slide Number Placeholder 3">
            <a:extLst>
              <a:ext uri="{FF2B5EF4-FFF2-40B4-BE49-F238E27FC236}">
                <a16:creationId xmlns:a16="http://schemas.microsoft.com/office/drawing/2014/main" id="{B8C30C3C-20BD-4EF1-BFA5-CCBA4AF9995E}"/>
              </a:ext>
            </a:extLst>
          </p:cNvPr>
          <p:cNvSpPr>
            <a:spLocks noGrp="1"/>
          </p:cNvSpPr>
          <p:nvPr>
            <p:ph type="sldNum" sz="quarter" idx="12"/>
          </p:nvPr>
        </p:nvSpPr>
        <p:spPr/>
        <p:txBody>
          <a:bodyPr/>
          <a:lstStyle/>
          <a:p>
            <a:fld id="{24BFE6D4-27A9-4AE4-9EAE-AF75F97B179B}" type="slidenum">
              <a:rPr lang="en-US" smtClean="0"/>
              <a:t>13</a:t>
            </a:fld>
            <a:endParaRPr lang="en-US"/>
          </a:p>
        </p:txBody>
      </p:sp>
    </p:spTree>
    <p:extLst>
      <p:ext uri="{BB962C8B-B14F-4D97-AF65-F5344CB8AC3E}">
        <p14:creationId xmlns:p14="http://schemas.microsoft.com/office/powerpoint/2010/main" val="3611799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Demographic Administrative Datasets</a:t>
            </a:r>
          </a:p>
        </p:txBody>
      </p:sp>
      <p:sp>
        <p:nvSpPr>
          <p:cNvPr id="3" name="Content Placeholder 2"/>
          <p:cNvSpPr>
            <a:spLocks noGrp="1"/>
          </p:cNvSpPr>
          <p:nvPr>
            <p:ph idx="1"/>
          </p:nvPr>
        </p:nvSpPr>
        <p:spPr>
          <a:xfrm>
            <a:off x="1143000" y="1600201"/>
            <a:ext cx="10439400" cy="4525963"/>
          </a:xfrm>
        </p:spPr>
        <p:txBody>
          <a:bodyPr>
            <a:normAutofit fontScale="85000" lnSpcReduction="20000"/>
          </a:bodyPr>
          <a:lstStyle/>
          <a:p>
            <a:r>
              <a:rPr lang="en-US" dirty="0"/>
              <a:t>SNAP / TANF / WIC</a:t>
            </a:r>
          </a:p>
          <a:p>
            <a:pPr lvl="1"/>
            <a:r>
              <a:rPr lang="en-US" dirty="0"/>
              <a:t>Data availability varies by state</a:t>
            </a:r>
          </a:p>
          <a:p>
            <a:pPr lvl="1"/>
            <a:r>
              <a:rPr lang="en-US" dirty="0"/>
              <a:t>Must provide benefits to the Food and Nutrition Service</a:t>
            </a:r>
          </a:p>
          <a:p>
            <a:pPr lvl="2"/>
            <a:r>
              <a:rPr lang="en-US" dirty="0"/>
              <a:t>Evaluate and improve surveys</a:t>
            </a:r>
          </a:p>
          <a:p>
            <a:pPr lvl="2"/>
            <a:r>
              <a:rPr lang="en-US" dirty="0"/>
              <a:t>Provide estimates to improve understanding of poverty and food insecurity</a:t>
            </a:r>
          </a:p>
          <a:p>
            <a:pPr lvl="2"/>
            <a:r>
              <a:rPr lang="en-US" dirty="0"/>
              <a:t>Contribute to evidence-based policy and program evaluation</a:t>
            </a:r>
          </a:p>
          <a:p>
            <a:r>
              <a:rPr lang="en-US" dirty="0"/>
              <a:t>Moving to Opportunity Survey (MTO)</a:t>
            </a:r>
          </a:p>
          <a:p>
            <a:pPr lvl="1"/>
            <a:r>
              <a:rPr lang="en-US" dirty="0"/>
              <a:t>Designed to help low-income families in public housing move to “opportunity” neighborhoods with vouchers and counseling.</a:t>
            </a:r>
          </a:p>
          <a:p>
            <a:pPr lvl="1"/>
            <a:r>
              <a:rPr lang="en-US" dirty="0"/>
              <a:t>Ran in five large cities between September 1994 and August 1998 </a:t>
            </a:r>
          </a:p>
          <a:p>
            <a:pPr lvl="1"/>
            <a:r>
              <a:rPr lang="en-US" dirty="0"/>
              <a:t>Data collected on participants multiple times from 1994 through 2010</a:t>
            </a:r>
          </a:p>
          <a:p>
            <a:pPr lvl="1"/>
            <a:r>
              <a:rPr lang="en-US" dirty="0"/>
              <a:t>Individuals in RDC files have been assigned PIKs</a:t>
            </a:r>
          </a:p>
          <a:p>
            <a:r>
              <a:rPr lang="en-US" dirty="0">
                <a:hlinkClick r:id="rId3"/>
              </a:rPr>
              <a:t>Criminal Justice Administrative Records System (CJARS)</a:t>
            </a:r>
            <a:endParaRPr lang="en-US" dirty="0"/>
          </a:p>
          <a:p>
            <a:pPr lvl="1"/>
            <a:r>
              <a:rPr lang="en-US" dirty="0"/>
              <a:t>Microdata from participating agencies following individuals through the criminal justice system</a:t>
            </a:r>
          </a:p>
          <a:p>
            <a:pPr lvl="1"/>
            <a:r>
              <a:rPr lang="en-US" dirty="0"/>
              <a:t>Includes arrestees, criminal defendants, inmates, and probationers/parolees</a:t>
            </a:r>
          </a:p>
          <a:p>
            <a:pPr marL="457200" lvl="1" indent="0">
              <a:buNone/>
            </a:pPr>
            <a:endParaRPr lang="en-US" dirty="0"/>
          </a:p>
        </p:txBody>
      </p:sp>
      <p:sp>
        <p:nvSpPr>
          <p:cNvPr id="4" name="Slide Number Placeholder 3"/>
          <p:cNvSpPr>
            <a:spLocks noGrp="1"/>
          </p:cNvSpPr>
          <p:nvPr>
            <p:ph type="sldNum" sz="quarter" idx="12"/>
          </p:nvPr>
        </p:nvSpPr>
        <p:spPr/>
        <p:txBody>
          <a:bodyPr/>
          <a:lstStyle/>
          <a:p>
            <a:fld id="{03AE04C5-3085-4F64-BC65-54FE2DBF6EB1}" type="slidenum">
              <a:rPr lang="en-US" smtClean="0"/>
              <a:pPr/>
              <a:t>14</a:t>
            </a:fld>
            <a:endParaRPr lang="en-US" dirty="0"/>
          </a:p>
        </p:txBody>
      </p:sp>
    </p:spTree>
    <p:extLst>
      <p:ext uri="{BB962C8B-B14F-4D97-AF65-F5344CB8AC3E}">
        <p14:creationId xmlns:p14="http://schemas.microsoft.com/office/powerpoint/2010/main" val="1288380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Demographic Administrative Datasets</a:t>
            </a:r>
          </a:p>
        </p:txBody>
      </p:sp>
      <p:sp>
        <p:nvSpPr>
          <p:cNvPr id="3" name="Content Placeholder 2"/>
          <p:cNvSpPr>
            <a:spLocks noGrp="1"/>
          </p:cNvSpPr>
          <p:nvPr>
            <p:ph idx="1"/>
          </p:nvPr>
        </p:nvSpPr>
        <p:spPr>
          <a:xfrm>
            <a:off x="1143000" y="1600201"/>
            <a:ext cx="10439400" cy="4525963"/>
          </a:xfrm>
        </p:spPr>
        <p:txBody>
          <a:bodyPr>
            <a:normAutofit/>
          </a:bodyPr>
          <a:lstStyle/>
          <a:p>
            <a:r>
              <a:rPr lang="en-US" dirty="0"/>
              <a:t>IRS Form 1040 External Commingled File</a:t>
            </a:r>
          </a:p>
          <a:p>
            <a:pPr lvl="1"/>
            <a:r>
              <a:rPr lang="en-US" dirty="0"/>
              <a:t>1969, 1974, 1979, 1984, 1989, 1994</a:t>
            </a:r>
          </a:p>
          <a:p>
            <a:pPr lvl="1"/>
            <a:r>
              <a:rPr lang="en-US" dirty="0"/>
              <a:t>MAFID assigned to mailing address</a:t>
            </a:r>
          </a:p>
          <a:p>
            <a:pPr lvl="1"/>
            <a:r>
              <a:rPr lang="en-US" dirty="0"/>
              <a:t>1969: PIK for filer only</a:t>
            </a:r>
          </a:p>
          <a:p>
            <a:pPr lvl="1"/>
            <a:r>
              <a:rPr lang="en-US" dirty="0"/>
              <a:t>1974-1989: PIKs for filer and spouse</a:t>
            </a:r>
          </a:p>
          <a:p>
            <a:pPr lvl="1"/>
            <a:r>
              <a:rPr lang="en-US" dirty="0"/>
              <a:t>1994: PIKs for filer, spouse, and up to 4 dependents</a:t>
            </a:r>
          </a:p>
          <a:p>
            <a:pPr lvl="1"/>
            <a:r>
              <a:rPr lang="en-US" dirty="0"/>
              <a:t>Data include income amounts, exemption counts, and schedule filing indicators</a:t>
            </a:r>
          </a:p>
          <a:p>
            <a:pPr lvl="1"/>
            <a:r>
              <a:rPr lang="en-US" dirty="0">
                <a:hlinkClick r:id="rId3"/>
              </a:rPr>
              <a:t>Newly Available Individual-Level U.S. Tax Data from 1969-1994</a:t>
            </a:r>
            <a:endParaRPr lang="en-US" dirty="0"/>
          </a:p>
          <a:p>
            <a:pPr marL="457200" lvl="1" indent="0">
              <a:buNone/>
            </a:pPr>
            <a:endParaRPr lang="en-US" dirty="0"/>
          </a:p>
        </p:txBody>
      </p:sp>
      <p:sp>
        <p:nvSpPr>
          <p:cNvPr id="4" name="Slide Number Placeholder 3"/>
          <p:cNvSpPr>
            <a:spLocks noGrp="1"/>
          </p:cNvSpPr>
          <p:nvPr>
            <p:ph type="sldNum" sz="quarter" idx="12"/>
          </p:nvPr>
        </p:nvSpPr>
        <p:spPr/>
        <p:txBody>
          <a:bodyPr/>
          <a:lstStyle/>
          <a:p>
            <a:fld id="{03AE04C5-3085-4F64-BC65-54FE2DBF6EB1}" type="slidenum">
              <a:rPr lang="en-US" smtClean="0"/>
              <a:pPr/>
              <a:t>15</a:t>
            </a:fld>
            <a:endParaRPr lang="en-US" dirty="0"/>
          </a:p>
        </p:txBody>
      </p:sp>
    </p:spTree>
    <p:extLst>
      <p:ext uri="{BB962C8B-B14F-4D97-AF65-F5344CB8AC3E}">
        <p14:creationId xmlns:p14="http://schemas.microsoft.com/office/powerpoint/2010/main" val="1825636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Demographic Example</a:t>
            </a:r>
          </a:p>
        </p:txBody>
      </p:sp>
      <p:sp>
        <p:nvSpPr>
          <p:cNvPr id="3" name="Content Placeholder 2"/>
          <p:cNvSpPr>
            <a:spLocks noGrp="1"/>
          </p:cNvSpPr>
          <p:nvPr>
            <p:ph idx="1"/>
          </p:nvPr>
        </p:nvSpPr>
        <p:spPr>
          <a:xfrm>
            <a:off x="838200" y="1528763"/>
            <a:ext cx="10515600" cy="4648200"/>
          </a:xfrm>
        </p:spPr>
        <p:txBody>
          <a:bodyPr>
            <a:normAutofit fontScale="92500" lnSpcReduction="10000"/>
          </a:bodyPr>
          <a:lstStyle/>
          <a:p>
            <a:pPr marL="0" indent="0">
              <a:spcAft>
                <a:spcPts val="600"/>
              </a:spcAft>
              <a:buNone/>
            </a:pPr>
            <a:r>
              <a:rPr lang="en-US" dirty="0"/>
              <a:t>“The Effects of Gentrification on the Well-Being and Opportunity of Original Resident Adults and Children,” Brummett and Reed,  </a:t>
            </a:r>
            <a:r>
              <a:rPr lang="en-US" i="1" dirty="0"/>
              <a:t>FRB of Philadelphia Working Paper</a:t>
            </a:r>
            <a:r>
              <a:rPr lang="en-US" dirty="0"/>
              <a:t> (2019)</a:t>
            </a:r>
          </a:p>
          <a:p>
            <a:pPr>
              <a:spcAft>
                <a:spcPts val="600"/>
              </a:spcAft>
            </a:pPr>
            <a:r>
              <a:rPr lang="en-US" dirty="0">
                <a:cs typeface="Times New Roman" pitchFamily="18" charset="0"/>
              </a:rPr>
              <a:t>The authors link individuals appearing in both the 2000</a:t>
            </a:r>
            <a:r>
              <a:rPr lang="en-US" b="1" dirty="0">
                <a:cs typeface="Times New Roman" pitchFamily="18" charset="0"/>
              </a:rPr>
              <a:t> Decennial</a:t>
            </a:r>
            <a:r>
              <a:rPr lang="en-US" dirty="0">
                <a:cs typeface="Times New Roman" pitchFamily="18" charset="0"/>
              </a:rPr>
              <a:t> and the 2010-2014 </a:t>
            </a:r>
            <a:r>
              <a:rPr lang="en-US" b="1" dirty="0">
                <a:cs typeface="Times New Roman" pitchFamily="18" charset="0"/>
              </a:rPr>
              <a:t>ACS</a:t>
            </a:r>
            <a:r>
              <a:rPr lang="en-US" dirty="0">
                <a:cs typeface="Times New Roman" pitchFamily="18" charset="0"/>
              </a:rPr>
              <a:t> and </a:t>
            </a:r>
            <a:r>
              <a:rPr lang="en-US" dirty="0"/>
              <a:t>observe their neighborhood (census tract) of residence at both points in time, detailed demographic and housing characteristics, and a variety of outcomes</a:t>
            </a:r>
            <a:r>
              <a:rPr lang="en-US" b="1" dirty="0">
                <a:cs typeface="Times New Roman" pitchFamily="18" charset="0"/>
              </a:rPr>
              <a:t>.  </a:t>
            </a:r>
            <a:r>
              <a:rPr lang="en-US" dirty="0">
                <a:cs typeface="Times New Roman" pitchFamily="18" charset="0"/>
              </a:rPr>
              <a:t> </a:t>
            </a:r>
          </a:p>
          <a:p>
            <a:pPr>
              <a:spcAft>
                <a:spcPts val="600"/>
              </a:spcAft>
            </a:pPr>
            <a:r>
              <a:rPr lang="en-US" dirty="0"/>
              <a:t>They find that gentrification modestly increases out-migration, though movers are not made observably worse off. Many original residents stay and benefit from declining poverty exposure and rising house values. Also, there is some evidence gentrification increases the probability that children of less-educated homeowners attend and complete college.</a:t>
            </a:r>
          </a:p>
          <a:p>
            <a:pPr>
              <a:spcAft>
                <a:spcPts val="600"/>
              </a:spcAft>
            </a:pPr>
            <a:endParaRPr lang="en-US" dirty="0"/>
          </a:p>
        </p:txBody>
      </p:sp>
      <p:sp>
        <p:nvSpPr>
          <p:cNvPr id="4" name="Slide Number Placeholder 3"/>
          <p:cNvSpPr>
            <a:spLocks noGrp="1"/>
          </p:cNvSpPr>
          <p:nvPr>
            <p:ph type="sldNum" sz="quarter" idx="12"/>
          </p:nvPr>
        </p:nvSpPr>
        <p:spPr/>
        <p:txBody>
          <a:bodyPr/>
          <a:lstStyle/>
          <a:p>
            <a:fld id="{24BFE6D4-27A9-4AE4-9EAE-AF75F97B179B}" type="slidenum">
              <a:rPr lang="en-US" smtClean="0"/>
              <a:t>16</a:t>
            </a:fld>
            <a:endParaRPr lang="en-US" dirty="0"/>
          </a:p>
        </p:txBody>
      </p:sp>
    </p:spTree>
    <p:extLst>
      <p:ext uri="{BB962C8B-B14F-4D97-AF65-F5344CB8AC3E}">
        <p14:creationId xmlns:p14="http://schemas.microsoft.com/office/powerpoint/2010/main" val="363018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Data - LEHD</a:t>
            </a:r>
          </a:p>
        </p:txBody>
      </p:sp>
      <p:sp>
        <p:nvSpPr>
          <p:cNvPr id="3" name="Content Placeholder 2"/>
          <p:cNvSpPr>
            <a:spLocks noGrp="1"/>
          </p:cNvSpPr>
          <p:nvPr>
            <p:ph idx="1"/>
          </p:nvPr>
        </p:nvSpPr>
        <p:spPr/>
        <p:txBody>
          <a:bodyPr/>
          <a:lstStyle/>
          <a:p>
            <a:r>
              <a:rPr lang="en-US" dirty="0"/>
              <a:t>Link individuals to place of employment</a:t>
            </a:r>
          </a:p>
          <a:p>
            <a:r>
              <a:rPr lang="en-US" dirty="0"/>
              <a:t>Based on unemployment insurance administrative records</a:t>
            </a:r>
          </a:p>
          <a:p>
            <a:r>
              <a:rPr lang="en-US" dirty="0"/>
              <a:t>Contains quarterly earnings for every company employee</a:t>
            </a:r>
          </a:p>
          <a:p>
            <a:r>
              <a:rPr lang="en-US" dirty="0"/>
              <a:t>“Tracks” a person based on their place of employment</a:t>
            </a:r>
          </a:p>
          <a:p>
            <a:r>
              <a:rPr lang="en-US" dirty="0"/>
              <a:t>Contains some demographic information on individuals</a:t>
            </a:r>
          </a:p>
          <a:p>
            <a:r>
              <a:rPr lang="en-US" dirty="0"/>
              <a:t>Can link LEHD to Census business data via firm identifier</a:t>
            </a:r>
          </a:p>
          <a:p>
            <a:r>
              <a:rPr lang="en-US" dirty="0"/>
              <a:t>Can link LEHD to Census household data via PIK</a:t>
            </a:r>
          </a:p>
          <a:p>
            <a:r>
              <a:rPr lang="en-US" dirty="0"/>
              <a:t>Available on a state-by-state basis</a:t>
            </a:r>
          </a:p>
        </p:txBody>
      </p:sp>
      <p:sp>
        <p:nvSpPr>
          <p:cNvPr id="4" name="Slide Number Placeholder 3"/>
          <p:cNvSpPr>
            <a:spLocks noGrp="1"/>
          </p:cNvSpPr>
          <p:nvPr>
            <p:ph type="sldNum" sz="quarter" idx="12"/>
          </p:nvPr>
        </p:nvSpPr>
        <p:spPr/>
        <p:txBody>
          <a:bodyPr/>
          <a:lstStyle/>
          <a:p>
            <a:fld id="{24BFE6D4-27A9-4AE4-9EAE-AF75F97B179B}" type="slidenum">
              <a:rPr lang="en-US" smtClean="0"/>
              <a:t>17</a:t>
            </a:fld>
            <a:endParaRPr lang="en-US"/>
          </a:p>
        </p:txBody>
      </p:sp>
    </p:spTree>
    <p:extLst>
      <p:ext uri="{BB962C8B-B14F-4D97-AF65-F5344CB8AC3E}">
        <p14:creationId xmlns:p14="http://schemas.microsoft.com/office/powerpoint/2010/main" val="3197083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LEHD Example</a:t>
            </a:r>
          </a:p>
        </p:txBody>
      </p:sp>
      <p:sp>
        <p:nvSpPr>
          <p:cNvPr id="3" name="Content Placeholder 2"/>
          <p:cNvSpPr>
            <a:spLocks noGrp="1"/>
          </p:cNvSpPr>
          <p:nvPr>
            <p:ph idx="1"/>
          </p:nvPr>
        </p:nvSpPr>
        <p:spPr>
          <a:xfrm>
            <a:off x="1066800" y="1600201"/>
            <a:ext cx="10515600" cy="4525963"/>
          </a:xfrm>
        </p:spPr>
        <p:txBody>
          <a:bodyPr/>
          <a:lstStyle/>
          <a:p>
            <a:pPr marL="0" lvl="1" indent="0">
              <a:buClr>
                <a:srgbClr val="1C5696"/>
              </a:buClr>
              <a:buNone/>
            </a:pPr>
            <a:r>
              <a:rPr lang="en-US" sz="2200" dirty="0"/>
              <a:t>“</a:t>
            </a:r>
            <a:r>
              <a:rPr lang="en-US" sz="2400" dirty="0"/>
              <a:t>Employee Costs of Corporate Bankruptcy" Graham et al., </a:t>
            </a:r>
            <a:r>
              <a:rPr lang="en-US" sz="2400" i="1" dirty="0"/>
              <a:t>NBER Working Paper</a:t>
            </a:r>
            <a:r>
              <a:rPr lang="en-US" sz="2400" dirty="0"/>
              <a:t> (2019)</a:t>
            </a:r>
          </a:p>
          <a:p>
            <a:r>
              <a:rPr lang="en-US" sz="2400" dirty="0">
                <a:cs typeface="Times New Roman" pitchFamily="18" charset="0"/>
              </a:rPr>
              <a:t>Authors use an external database on bankruptcy filings and merge it to the </a:t>
            </a:r>
            <a:r>
              <a:rPr lang="en-US" sz="2400" b="1" dirty="0">
                <a:cs typeface="Times New Roman" pitchFamily="18" charset="0"/>
              </a:rPr>
              <a:t>Business Register</a:t>
            </a:r>
            <a:r>
              <a:rPr lang="en-US" sz="2400" dirty="0">
                <a:cs typeface="Times New Roman" pitchFamily="18" charset="0"/>
              </a:rPr>
              <a:t>.  They then link these firms to their respective workers in the </a:t>
            </a:r>
            <a:r>
              <a:rPr lang="en-US" sz="2400" b="1" dirty="0">
                <a:cs typeface="Times New Roman" pitchFamily="18" charset="0"/>
              </a:rPr>
              <a:t>LEHD </a:t>
            </a:r>
            <a:r>
              <a:rPr lang="en-US" sz="2400" dirty="0">
                <a:cs typeface="Times New Roman" pitchFamily="18" charset="0"/>
              </a:rPr>
              <a:t>and examine how their earnings change following bankruptcy. </a:t>
            </a:r>
          </a:p>
          <a:p>
            <a:r>
              <a:rPr lang="en-US" sz="2400" dirty="0">
                <a:cs typeface="Times New Roman" pitchFamily="18" charset="0"/>
              </a:rPr>
              <a:t>This paper quantifies the earnings losses to employees induced by bankruptcy filings.  The researchers finds wages decline by 10% in the year of the bankruptcy filing and decline by a cumulative present value of 67% over 7 years.</a:t>
            </a:r>
          </a:p>
          <a:p>
            <a:pPr marL="0" indent="0">
              <a:buNone/>
            </a:pPr>
            <a:endParaRPr lang="en-US" dirty="0"/>
          </a:p>
        </p:txBody>
      </p:sp>
      <p:sp>
        <p:nvSpPr>
          <p:cNvPr id="4" name="Slide Number Placeholder 3"/>
          <p:cNvSpPr>
            <a:spLocks noGrp="1"/>
          </p:cNvSpPr>
          <p:nvPr>
            <p:ph type="sldNum" sz="quarter" idx="12"/>
          </p:nvPr>
        </p:nvSpPr>
        <p:spPr/>
        <p:txBody>
          <a:bodyPr/>
          <a:lstStyle/>
          <a:p>
            <a:fld id="{24BFE6D4-27A9-4AE4-9EAE-AF75F97B179B}" type="slidenum">
              <a:rPr lang="en-US" smtClean="0"/>
              <a:t>18</a:t>
            </a:fld>
            <a:endParaRPr lang="en-US" dirty="0"/>
          </a:p>
        </p:txBody>
      </p:sp>
    </p:spTree>
    <p:extLst>
      <p:ext uri="{BB962C8B-B14F-4D97-AF65-F5344CB8AC3E}">
        <p14:creationId xmlns:p14="http://schemas.microsoft.com/office/powerpoint/2010/main" val="3167040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Data - UMETRICS</a:t>
            </a:r>
          </a:p>
        </p:txBody>
      </p:sp>
      <p:sp>
        <p:nvSpPr>
          <p:cNvPr id="3" name="Content Placeholder 2"/>
          <p:cNvSpPr>
            <a:spLocks noGrp="1"/>
          </p:cNvSpPr>
          <p:nvPr>
            <p:ph idx="1"/>
          </p:nvPr>
        </p:nvSpPr>
        <p:spPr/>
        <p:txBody>
          <a:bodyPr/>
          <a:lstStyle/>
          <a:p>
            <a:r>
              <a:rPr lang="en-US" b="1" dirty="0"/>
              <a:t>Universities: Measuring the Impacts of Research on Innovation, Competitiveness, and Science</a:t>
            </a:r>
          </a:p>
          <a:p>
            <a:r>
              <a:rPr lang="en-US" dirty="0"/>
              <a:t>Database containing: </a:t>
            </a:r>
          </a:p>
          <a:p>
            <a:pPr lvl="1"/>
            <a:r>
              <a:rPr lang="en-US" dirty="0"/>
              <a:t>Information on university grants (32 universities currently)</a:t>
            </a:r>
          </a:p>
          <a:p>
            <a:pPr lvl="1"/>
            <a:r>
              <a:rPr lang="en-US" dirty="0"/>
              <a:t>People paid on the grants</a:t>
            </a:r>
          </a:p>
          <a:p>
            <a:pPr lvl="1"/>
            <a:r>
              <a:rPr lang="en-US" dirty="0"/>
              <a:t>Businesses paid by the grants</a:t>
            </a:r>
          </a:p>
          <a:p>
            <a:r>
              <a:rPr lang="en-US" dirty="0"/>
              <a:t>Can link grant recipients to internal Census Bureau data on individuals and firms</a:t>
            </a:r>
          </a:p>
        </p:txBody>
      </p:sp>
      <p:sp>
        <p:nvSpPr>
          <p:cNvPr id="4" name="Slide Number Placeholder 3"/>
          <p:cNvSpPr>
            <a:spLocks noGrp="1"/>
          </p:cNvSpPr>
          <p:nvPr>
            <p:ph type="sldNum" sz="quarter" idx="12"/>
          </p:nvPr>
        </p:nvSpPr>
        <p:spPr/>
        <p:txBody>
          <a:bodyPr/>
          <a:lstStyle/>
          <a:p>
            <a:fld id="{24BFE6D4-27A9-4AE4-9EAE-AF75F97B179B}" type="slidenum">
              <a:rPr lang="en-US" smtClean="0"/>
              <a:t>19</a:t>
            </a:fld>
            <a:endParaRPr lang="en-US"/>
          </a:p>
        </p:txBody>
      </p:sp>
    </p:spTree>
    <p:extLst>
      <p:ext uri="{BB962C8B-B14F-4D97-AF65-F5344CB8AC3E}">
        <p14:creationId xmlns:p14="http://schemas.microsoft.com/office/powerpoint/2010/main" val="1350617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FSRDC overview</a:t>
            </a:r>
          </a:p>
          <a:p>
            <a:r>
              <a:rPr lang="en-US" dirty="0"/>
              <a:t>Available data</a:t>
            </a:r>
          </a:p>
          <a:p>
            <a:r>
              <a:rPr lang="en-US" dirty="0"/>
              <a:t>Proposal process</a:t>
            </a:r>
          </a:p>
          <a:p>
            <a:r>
              <a:rPr lang="en-US" dirty="0"/>
              <a:t>Questions</a:t>
            </a:r>
          </a:p>
        </p:txBody>
      </p:sp>
      <p:sp>
        <p:nvSpPr>
          <p:cNvPr id="4" name="Slide Number Placeholder 3"/>
          <p:cNvSpPr>
            <a:spLocks noGrp="1"/>
          </p:cNvSpPr>
          <p:nvPr>
            <p:ph type="sldNum" sz="quarter" idx="12"/>
          </p:nvPr>
        </p:nvSpPr>
        <p:spPr/>
        <p:txBody>
          <a:bodyPr/>
          <a:lstStyle/>
          <a:p>
            <a:fld id="{24BFE6D4-27A9-4AE4-9EAE-AF75F97B179B}" type="slidenum">
              <a:rPr lang="en-US" smtClean="0"/>
              <a:t>2</a:t>
            </a:fld>
            <a:endParaRPr lang="en-US"/>
          </a:p>
        </p:txBody>
      </p:sp>
    </p:spTree>
    <p:extLst>
      <p:ext uri="{BB962C8B-B14F-4D97-AF65-F5344CB8AC3E}">
        <p14:creationId xmlns:p14="http://schemas.microsoft.com/office/powerpoint/2010/main" val="1624174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UMETRICS Example</a:t>
            </a:r>
          </a:p>
        </p:txBody>
      </p:sp>
      <p:sp>
        <p:nvSpPr>
          <p:cNvPr id="3" name="Content Placeholder 2"/>
          <p:cNvSpPr>
            <a:spLocks noGrp="1"/>
          </p:cNvSpPr>
          <p:nvPr>
            <p:ph idx="1"/>
          </p:nvPr>
        </p:nvSpPr>
        <p:spPr>
          <a:xfrm>
            <a:off x="1066800" y="1600201"/>
            <a:ext cx="10515600" cy="4525963"/>
          </a:xfrm>
        </p:spPr>
        <p:txBody>
          <a:bodyPr/>
          <a:lstStyle/>
          <a:p>
            <a:pPr marL="0" lvl="1" indent="0">
              <a:buClr>
                <a:srgbClr val="1C5696"/>
              </a:buClr>
              <a:buNone/>
            </a:pPr>
            <a:r>
              <a:rPr lang="en-US" sz="2200" dirty="0"/>
              <a:t>“</a:t>
            </a:r>
            <a:r>
              <a:rPr lang="en-US" sz="2400" dirty="0"/>
              <a:t>Research Funding and Regional Economies,” </a:t>
            </a:r>
            <a:r>
              <a:rPr lang="en-US" sz="2400" dirty="0" err="1"/>
              <a:t>Goldschlag</a:t>
            </a:r>
            <a:r>
              <a:rPr lang="en-US" sz="2400" dirty="0"/>
              <a:t> et al, </a:t>
            </a:r>
            <a:r>
              <a:rPr lang="en-US" sz="2400" i="1" dirty="0"/>
              <a:t>Center for Economic Studies Working Paper</a:t>
            </a:r>
            <a:r>
              <a:rPr lang="en-US" sz="2400" dirty="0"/>
              <a:t> (2016)</a:t>
            </a:r>
          </a:p>
          <a:p>
            <a:r>
              <a:rPr lang="en-US" sz="2400" dirty="0">
                <a:cs typeface="Times New Roman" pitchFamily="18" charset="0"/>
              </a:rPr>
              <a:t>Authors link </a:t>
            </a:r>
            <a:r>
              <a:rPr lang="en-US" sz="2400" b="1" dirty="0">
                <a:cs typeface="Times New Roman" pitchFamily="18" charset="0"/>
              </a:rPr>
              <a:t>UMETRICS</a:t>
            </a:r>
            <a:r>
              <a:rPr lang="en-US" sz="2400" dirty="0">
                <a:cs typeface="Times New Roman" pitchFamily="18" charset="0"/>
              </a:rPr>
              <a:t> vendors to </a:t>
            </a:r>
            <a:r>
              <a:rPr lang="en-US" sz="2400" b="1" dirty="0">
                <a:cs typeface="Times New Roman" pitchFamily="18" charset="0"/>
              </a:rPr>
              <a:t>LBD</a:t>
            </a:r>
            <a:r>
              <a:rPr lang="en-US" sz="2400" dirty="0">
                <a:cs typeface="Times New Roman" pitchFamily="18" charset="0"/>
              </a:rPr>
              <a:t> establishments. They link in information on R&amp;D at the firm level from </a:t>
            </a:r>
            <a:r>
              <a:rPr lang="en-US" sz="2400" b="1" dirty="0">
                <a:cs typeface="Times New Roman" pitchFamily="18" charset="0"/>
              </a:rPr>
              <a:t>SIRD</a:t>
            </a:r>
            <a:r>
              <a:rPr lang="en-US" sz="2400" dirty="0">
                <a:cs typeface="Times New Roman" pitchFamily="18" charset="0"/>
              </a:rPr>
              <a:t> and </a:t>
            </a:r>
            <a:r>
              <a:rPr lang="en-US" sz="2400" b="1" dirty="0">
                <a:cs typeface="Times New Roman" pitchFamily="18" charset="0"/>
              </a:rPr>
              <a:t>BRDIS</a:t>
            </a:r>
            <a:r>
              <a:rPr lang="en-US" sz="2400" dirty="0">
                <a:cs typeface="Times New Roman" pitchFamily="18" charset="0"/>
              </a:rPr>
              <a:t>.</a:t>
            </a:r>
          </a:p>
          <a:p>
            <a:r>
              <a:rPr lang="en-US" sz="2400" dirty="0">
                <a:cs typeface="Times New Roman" pitchFamily="18" charset="0"/>
              </a:rPr>
              <a:t>Grant money is more likely to be spent at businesses located closer to universities, providing evidence on the effect of university research on local economies. Vendors who previously supplied a grant are more likely to supply grants in future years and more likely to open an establishment near the university.</a:t>
            </a:r>
          </a:p>
          <a:p>
            <a:pPr marL="0" indent="0">
              <a:buNone/>
            </a:pPr>
            <a:endParaRPr lang="en-US" dirty="0"/>
          </a:p>
        </p:txBody>
      </p:sp>
      <p:sp>
        <p:nvSpPr>
          <p:cNvPr id="4" name="Slide Number Placeholder 3"/>
          <p:cNvSpPr>
            <a:spLocks noGrp="1"/>
          </p:cNvSpPr>
          <p:nvPr>
            <p:ph type="sldNum" sz="quarter" idx="12"/>
          </p:nvPr>
        </p:nvSpPr>
        <p:spPr/>
        <p:txBody>
          <a:bodyPr/>
          <a:lstStyle/>
          <a:p>
            <a:fld id="{24BFE6D4-27A9-4AE4-9EAE-AF75F97B179B}" type="slidenum">
              <a:rPr lang="en-US" smtClean="0"/>
              <a:t>20</a:t>
            </a:fld>
            <a:endParaRPr lang="en-US" dirty="0"/>
          </a:p>
        </p:txBody>
      </p:sp>
    </p:spTree>
    <p:extLst>
      <p:ext uri="{BB962C8B-B14F-4D97-AF65-F5344CB8AC3E}">
        <p14:creationId xmlns:p14="http://schemas.microsoft.com/office/powerpoint/2010/main" val="3320700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15F6C-133F-4D9C-B031-B2E3F9BDF95B}"/>
              </a:ext>
            </a:extLst>
          </p:cNvPr>
          <p:cNvSpPr>
            <a:spLocks noGrp="1"/>
          </p:cNvSpPr>
          <p:nvPr>
            <p:ph type="title"/>
          </p:nvPr>
        </p:nvSpPr>
        <p:spPr/>
        <p:txBody>
          <a:bodyPr/>
          <a:lstStyle/>
          <a:p>
            <a:r>
              <a:rPr lang="en-US" dirty="0"/>
              <a:t>Data from Partnering Agencies Accessible in the RDC</a:t>
            </a:r>
          </a:p>
        </p:txBody>
      </p:sp>
      <p:sp>
        <p:nvSpPr>
          <p:cNvPr id="3" name="Content Placeholder 2">
            <a:extLst>
              <a:ext uri="{FF2B5EF4-FFF2-40B4-BE49-F238E27FC236}">
                <a16:creationId xmlns:a16="http://schemas.microsoft.com/office/drawing/2014/main" id="{B7507A4F-4736-46AC-A608-8031C93B7766}"/>
              </a:ext>
            </a:extLst>
          </p:cNvPr>
          <p:cNvSpPr>
            <a:spLocks noGrp="1"/>
          </p:cNvSpPr>
          <p:nvPr>
            <p:ph idx="1"/>
          </p:nvPr>
        </p:nvSpPr>
        <p:spPr>
          <a:xfrm>
            <a:off x="838200" y="1606965"/>
            <a:ext cx="10515600" cy="4351338"/>
          </a:xfrm>
        </p:spPr>
        <p:txBody>
          <a:bodyPr>
            <a:normAutofit fontScale="92500" lnSpcReduction="10000"/>
          </a:bodyPr>
          <a:lstStyle/>
          <a:p>
            <a:r>
              <a:rPr lang="en-US" sz="2400" dirty="0"/>
              <a:t>Agency for Healthcare Research and Quality (AHRQ)</a:t>
            </a:r>
          </a:p>
          <a:p>
            <a:r>
              <a:rPr lang="en-US" sz="2400" dirty="0"/>
              <a:t>National Center for Health Statistics (NCHS)</a:t>
            </a:r>
          </a:p>
          <a:p>
            <a:r>
              <a:rPr lang="en-US" sz="2400" dirty="0"/>
              <a:t>Bureau of Labor Statistics (BLS)</a:t>
            </a:r>
          </a:p>
          <a:p>
            <a:r>
              <a:rPr lang="en-US" sz="2400" dirty="0"/>
              <a:t>Bureau of Economic Analysis (BEA)</a:t>
            </a:r>
          </a:p>
          <a:p>
            <a:r>
              <a:rPr lang="en-US" sz="2400" dirty="0"/>
              <a:t>National Center for Science and Engineering Statistics (NCSES)</a:t>
            </a:r>
          </a:p>
          <a:p>
            <a:r>
              <a:rPr lang="en-US" sz="2400" dirty="0"/>
              <a:t>Substance Abuse and Mental Health Services (SAMHSA)</a:t>
            </a:r>
          </a:p>
          <a:p>
            <a:r>
              <a:rPr lang="en-US" sz="2400" dirty="0"/>
              <a:t>Equal Employment Opportunity Commission (EEOC)</a:t>
            </a:r>
          </a:p>
          <a:p>
            <a:r>
              <a:rPr lang="en-US" sz="2400" dirty="0"/>
              <a:t>Federal Reserve Board-Microeconomic Surveys Unit</a:t>
            </a:r>
          </a:p>
          <a:p>
            <a:endParaRPr lang="en-US" sz="1800" dirty="0"/>
          </a:p>
          <a:p>
            <a:r>
              <a:rPr lang="en-US" sz="2400" dirty="0"/>
              <a:t>Aside from jointly approved projects, the proposal process is with individual agencies and not Census, though the background check is done by Census.</a:t>
            </a:r>
          </a:p>
          <a:p>
            <a:endParaRPr lang="en-US" sz="2400" dirty="0"/>
          </a:p>
        </p:txBody>
      </p:sp>
      <p:sp>
        <p:nvSpPr>
          <p:cNvPr id="4" name="Slide Number Placeholder 3">
            <a:extLst>
              <a:ext uri="{FF2B5EF4-FFF2-40B4-BE49-F238E27FC236}">
                <a16:creationId xmlns:a16="http://schemas.microsoft.com/office/drawing/2014/main" id="{121C8628-6E84-455E-AD63-D4883EBAA442}"/>
              </a:ext>
            </a:extLst>
          </p:cNvPr>
          <p:cNvSpPr>
            <a:spLocks noGrp="1"/>
          </p:cNvSpPr>
          <p:nvPr>
            <p:ph type="sldNum" sz="quarter" idx="12"/>
          </p:nvPr>
        </p:nvSpPr>
        <p:spPr/>
        <p:txBody>
          <a:bodyPr/>
          <a:lstStyle/>
          <a:p>
            <a:fld id="{FC63ECC8-719A-498E-B101-491B6A35558E}" type="slidenum">
              <a:rPr lang="en-US" smtClean="0"/>
              <a:t>21</a:t>
            </a:fld>
            <a:endParaRPr lang="en-US"/>
          </a:p>
        </p:txBody>
      </p:sp>
    </p:spTree>
    <p:extLst>
      <p:ext uri="{BB962C8B-B14F-4D97-AF65-F5344CB8AC3E}">
        <p14:creationId xmlns:p14="http://schemas.microsoft.com/office/powerpoint/2010/main" val="2503531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Data</a:t>
            </a:r>
          </a:p>
        </p:txBody>
      </p:sp>
      <p:sp>
        <p:nvSpPr>
          <p:cNvPr id="3" name="Content Placeholder 2"/>
          <p:cNvSpPr>
            <a:spLocks noGrp="1"/>
          </p:cNvSpPr>
          <p:nvPr>
            <p:ph idx="1"/>
          </p:nvPr>
        </p:nvSpPr>
        <p:spPr>
          <a:xfrm>
            <a:off x="990600" y="1600201"/>
            <a:ext cx="10591800" cy="4525963"/>
          </a:xfrm>
        </p:spPr>
        <p:txBody>
          <a:bodyPr>
            <a:normAutofit fontScale="92500" lnSpcReduction="10000"/>
          </a:bodyPr>
          <a:lstStyle/>
          <a:p>
            <a:pPr marL="0" lvl="2" indent="0" defTabSz="0">
              <a:buNone/>
            </a:pPr>
            <a:r>
              <a:rPr lang="en-US" sz="2800" dirty="0"/>
              <a:t>National Center for Health Statistics (NCHS)</a:t>
            </a:r>
            <a:endParaRPr lang="en-US" sz="2800" dirty="0">
              <a:hlinkClick r:id="rId3"/>
            </a:endParaRPr>
          </a:p>
          <a:p>
            <a:pPr marL="685800" lvl="2" defTabSz="0"/>
            <a:r>
              <a:rPr lang="en-US" sz="2400" dirty="0">
                <a:hlinkClick r:id="rId3"/>
              </a:rPr>
              <a:t>RDC - On-site at a FSRDC (cdc.gov)</a:t>
            </a:r>
            <a:endParaRPr lang="en-US" sz="2400" dirty="0"/>
          </a:p>
          <a:p>
            <a:pPr marL="685800" lvl="2" defTabSz="0"/>
            <a:r>
              <a:rPr lang="en-US" sz="2400" dirty="0"/>
              <a:t>Email: rdca@cdc.gov</a:t>
            </a:r>
          </a:p>
          <a:p>
            <a:pPr marL="0" indent="0">
              <a:buNone/>
            </a:pPr>
            <a:endParaRPr lang="en-US" sz="2200" dirty="0"/>
          </a:p>
          <a:p>
            <a:pPr marL="0" indent="0">
              <a:buNone/>
            </a:pPr>
            <a:r>
              <a:rPr lang="en-US" dirty="0"/>
              <a:t>Substance Abuse and Mental Health Services Administration (SAMHSA)</a:t>
            </a:r>
          </a:p>
          <a:p>
            <a:pPr lvl="1"/>
            <a:r>
              <a:rPr lang="en-US" dirty="0"/>
              <a:t>Recently includes the National Survey on Drug Use and Health (NSDUH)</a:t>
            </a:r>
          </a:p>
          <a:p>
            <a:pPr lvl="1"/>
            <a:r>
              <a:rPr lang="en-US" dirty="0">
                <a:hlinkClick r:id="rId3"/>
              </a:rPr>
              <a:t>RDC - On-site at a FSRDC (cdc.gov)</a:t>
            </a:r>
            <a:r>
              <a:rPr lang="en-US" dirty="0"/>
              <a:t> </a:t>
            </a:r>
          </a:p>
          <a:p>
            <a:pPr lvl="1"/>
            <a:r>
              <a:rPr lang="en-US" dirty="0"/>
              <a:t>Email: rdca@cdc.gov</a:t>
            </a:r>
          </a:p>
          <a:p>
            <a:pPr marL="0" indent="0">
              <a:buNone/>
            </a:pPr>
            <a:endParaRPr lang="en-US" sz="2200" dirty="0"/>
          </a:p>
          <a:p>
            <a:pPr marL="0" indent="0">
              <a:buNone/>
            </a:pPr>
            <a:r>
              <a:rPr lang="en-US" dirty="0"/>
              <a:t>Agency for Healthcare Research and Quality (AHRQ)</a:t>
            </a:r>
          </a:p>
          <a:p>
            <a:pPr lvl="1"/>
            <a:r>
              <a:rPr lang="en-US" dirty="0">
                <a:hlinkClick r:id="rId4"/>
              </a:rPr>
              <a:t>Medical Expenditure Panel Survey (ahrq.gov)</a:t>
            </a:r>
            <a:r>
              <a:rPr lang="en-US" dirty="0"/>
              <a:t> </a:t>
            </a:r>
          </a:p>
          <a:p>
            <a:pPr lvl="1"/>
            <a:r>
              <a:rPr lang="en-US" dirty="0"/>
              <a:t>Email: CFACTDC@AHRQ.HHS.GOV</a:t>
            </a:r>
          </a:p>
          <a:p>
            <a:pPr marL="0" indent="0">
              <a:buNone/>
            </a:pPr>
            <a:endParaRPr lang="en-US" sz="2000" dirty="0"/>
          </a:p>
        </p:txBody>
      </p:sp>
      <p:sp>
        <p:nvSpPr>
          <p:cNvPr id="4" name="Slide Number Placeholder 3"/>
          <p:cNvSpPr>
            <a:spLocks noGrp="1"/>
          </p:cNvSpPr>
          <p:nvPr>
            <p:ph type="sldNum" sz="quarter" idx="12"/>
          </p:nvPr>
        </p:nvSpPr>
        <p:spPr/>
        <p:txBody>
          <a:bodyPr/>
          <a:lstStyle/>
          <a:p>
            <a:fld id="{24BFE6D4-27A9-4AE4-9EAE-AF75F97B179B}" type="slidenum">
              <a:rPr lang="en-US" smtClean="0"/>
              <a:t>22</a:t>
            </a:fld>
            <a:endParaRPr lang="en-US" dirty="0"/>
          </a:p>
        </p:txBody>
      </p:sp>
    </p:spTree>
    <p:extLst>
      <p:ext uri="{BB962C8B-B14F-4D97-AF65-F5344CB8AC3E}">
        <p14:creationId xmlns:p14="http://schemas.microsoft.com/office/powerpoint/2010/main" val="3809692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5013E-E87A-401D-A713-AC7A9BD78FFE}"/>
              </a:ext>
            </a:extLst>
          </p:cNvPr>
          <p:cNvSpPr>
            <a:spLocks noGrp="1"/>
          </p:cNvSpPr>
          <p:nvPr>
            <p:ph type="title"/>
          </p:nvPr>
        </p:nvSpPr>
        <p:spPr/>
        <p:txBody>
          <a:bodyPr/>
          <a:lstStyle/>
          <a:p>
            <a:r>
              <a:rPr lang="en-US" dirty="0"/>
              <a:t>National Center for Health Statistics (NCHS)</a:t>
            </a:r>
          </a:p>
        </p:txBody>
      </p:sp>
      <p:sp>
        <p:nvSpPr>
          <p:cNvPr id="3" name="Content Placeholder 2">
            <a:extLst>
              <a:ext uri="{FF2B5EF4-FFF2-40B4-BE49-F238E27FC236}">
                <a16:creationId xmlns:a16="http://schemas.microsoft.com/office/drawing/2014/main" id="{F51F2D26-2737-4D90-9515-14BBDF1434B8}"/>
              </a:ext>
            </a:extLst>
          </p:cNvPr>
          <p:cNvSpPr>
            <a:spLocks noGrp="1"/>
          </p:cNvSpPr>
          <p:nvPr>
            <p:ph idx="1"/>
          </p:nvPr>
        </p:nvSpPr>
        <p:spPr/>
        <p:txBody>
          <a:bodyPr/>
          <a:lstStyle/>
          <a:p>
            <a:pPr>
              <a:buNone/>
            </a:pPr>
            <a:r>
              <a:rPr lang="en-US" sz="2400" u="sng" dirty="0"/>
              <a:t>Types of Restricted Variables</a:t>
            </a:r>
          </a:p>
          <a:p>
            <a:pPr>
              <a:spcBef>
                <a:spcPts val="300"/>
              </a:spcBef>
              <a:buFontTx/>
              <a:buChar char="•"/>
            </a:pPr>
            <a:r>
              <a:rPr lang="en-US" sz="2400" dirty="0"/>
              <a:t>Geographic Variables</a:t>
            </a:r>
          </a:p>
          <a:p>
            <a:pPr>
              <a:spcBef>
                <a:spcPts val="300"/>
              </a:spcBef>
              <a:buFontTx/>
              <a:buChar char="•"/>
            </a:pPr>
            <a:r>
              <a:rPr lang="en-US" sz="2400" dirty="0"/>
              <a:t>Linked Data Products</a:t>
            </a:r>
          </a:p>
          <a:p>
            <a:pPr>
              <a:spcBef>
                <a:spcPts val="300"/>
              </a:spcBef>
              <a:buFontTx/>
              <a:buChar char="•"/>
            </a:pPr>
            <a:r>
              <a:rPr lang="en-US" sz="2400" dirty="0"/>
              <a:t>Genetic Variables (NHANES phenotype data)</a:t>
            </a:r>
          </a:p>
          <a:p>
            <a:pPr>
              <a:spcBef>
                <a:spcPts val="300"/>
              </a:spcBef>
              <a:buFontTx/>
              <a:buChar char="•"/>
            </a:pPr>
            <a:r>
              <a:rPr lang="en-US" sz="2400" dirty="0"/>
              <a:t>Temporal Variables </a:t>
            </a:r>
          </a:p>
          <a:p>
            <a:pPr lvl="1">
              <a:spcBef>
                <a:spcPts val="300"/>
              </a:spcBef>
              <a:buFont typeface="Arial" charset="0"/>
              <a:buChar char="•"/>
            </a:pPr>
            <a:r>
              <a:rPr lang="en-US" sz="2000" dirty="0"/>
              <a:t>e.g. dates of birth, death, exams</a:t>
            </a:r>
          </a:p>
          <a:p>
            <a:pPr>
              <a:spcBef>
                <a:spcPts val="300"/>
              </a:spcBef>
              <a:buFontTx/>
              <a:buChar char="•"/>
            </a:pPr>
            <a:r>
              <a:rPr lang="en-US" sz="2400" dirty="0"/>
              <a:t>Detailed Race/Ethnicity Variables</a:t>
            </a:r>
          </a:p>
          <a:p>
            <a:pPr>
              <a:spcBef>
                <a:spcPts val="300"/>
              </a:spcBef>
              <a:buFontTx/>
              <a:buChar char="•"/>
            </a:pPr>
            <a:r>
              <a:rPr lang="en-US" sz="2400" dirty="0"/>
              <a:t>Sensitive Variables </a:t>
            </a:r>
          </a:p>
          <a:p>
            <a:pPr lvl="1">
              <a:spcBef>
                <a:spcPts val="300"/>
              </a:spcBef>
              <a:buFont typeface="Arial" charset="0"/>
              <a:buChar char="•"/>
            </a:pPr>
            <a:r>
              <a:rPr lang="en-US" sz="2000" dirty="0"/>
              <a:t>e.g. youth sexual behavior and mental health</a:t>
            </a:r>
          </a:p>
          <a:p>
            <a:pPr>
              <a:spcBef>
                <a:spcPts val="300"/>
              </a:spcBef>
              <a:buFontTx/>
              <a:buChar char="•"/>
            </a:pPr>
            <a:r>
              <a:rPr lang="en-US" sz="2400" dirty="0"/>
              <a:t>Long Term Health Care Survey Merging Variables</a:t>
            </a:r>
          </a:p>
          <a:p>
            <a:endParaRPr lang="en-US" dirty="0"/>
          </a:p>
        </p:txBody>
      </p:sp>
      <p:sp>
        <p:nvSpPr>
          <p:cNvPr id="4" name="Slide Number Placeholder 3">
            <a:extLst>
              <a:ext uri="{FF2B5EF4-FFF2-40B4-BE49-F238E27FC236}">
                <a16:creationId xmlns:a16="http://schemas.microsoft.com/office/drawing/2014/main" id="{1CACD496-90F4-4465-B811-F7419E68DD14}"/>
              </a:ext>
            </a:extLst>
          </p:cNvPr>
          <p:cNvSpPr>
            <a:spLocks noGrp="1"/>
          </p:cNvSpPr>
          <p:nvPr>
            <p:ph type="sldNum" sz="quarter" idx="12"/>
          </p:nvPr>
        </p:nvSpPr>
        <p:spPr/>
        <p:txBody>
          <a:bodyPr/>
          <a:lstStyle/>
          <a:p>
            <a:fld id="{FC63ECC8-719A-498E-B101-491B6A35558E}" type="slidenum">
              <a:rPr lang="en-US" smtClean="0"/>
              <a:t>23</a:t>
            </a:fld>
            <a:endParaRPr lang="en-US"/>
          </a:p>
        </p:txBody>
      </p:sp>
    </p:spTree>
    <p:extLst>
      <p:ext uri="{BB962C8B-B14F-4D97-AF65-F5344CB8AC3E}">
        <p14:creationId xmlns:p14="http://schemas.microsoft.com/office/powerpoint/2010/main" val="3400628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5294"/>
            <a:ext cx="10515600" cy="903236"/>
          </a:xfrm>
        </p:spPr>
        <p:txBody>
          <a:bodyPr/>
          <a:lstStyle/>
          <a:p>
            <a:r>
              <a:rPr lang="en-US" dirty="0"/>
              <a:t>NCHS Data </a:t>
            </a:r>
          </a:p>
        </p:txBody>
      </p:sp>
      <p:sp>
        <p:nvSpPr>
          <p:cNvPr id="4" name="Slide Number Placeholder 3"/>
          <p:cNvSpPr>
            <a:spLocks noGrp="1"/>
          </p:cNvSpPr>
          <p:nvPr>
            <p:ph type="sldNum" sz="quarter" idx="12"/>
          </p:nvPr>
        </p:nvSpPr>
        <p:spPr/>
        <p:txBody>
          <a:bodyPr/>
          <a:lstStyle/>
          <a:p>
            <a:fld id="{24BFE6D4-27A9-4AE4-9EAE-AF75F97B179B}" type="slidenum">
              <a:rPr lang="en-US" smtClean="0"/>
              <a:t>24</a:t>
            </a:fld>
            <a:endParaRPr lang="en-US"/>
          </a:p>
        </p:txBody>
      </p:sp>
      <p:graphicFrame>
        <p:nvGraphicFramePr>
          <p:cNvPr id="8" name="Table 8">
            <a:extLst>
              <a:ext uri="{FF2B5EF4-FFF2-40B4-BE49-F238E27FC236}">
                <a16:creationId xmlns:a16="http://schemas.microsoft.com/office/drawing/2014/main" id="{38C80018-A421-A3A2-515D-E8DCE70B1431}"/>
              </a:ext>
            </a:extLst>
          </p:cNvPr>
          <p:cNvGraphicFramePr>
            <a:graphicFrameLocks noGrp="1"/>
          </p:cNvGraphicFramePr>
          <p:nvPr/>
        </p:nvGraphicFramePr>
        <p:xfrm>
          <a:off x="968828" y="1612020"/>
          <a:ext cx="4418819" cy="3633960"/>
        </p:xfrm>
        <a:graphic>
          <a:graphicData uri="http://schemas.openxmlformats.org/drawingml/2006/table">
            <a:tbl>
              <a:tblPr firstRow="1" bandRow="1">
                <a:tableStyleId>{5C22544A-7EE6-4342-B048-85BDC9FD1C3A}</a:tableStyleId>
              </a:tblPr>
              <a:tblGrid>
                <a:gridCol w="4418819">
                  <a:extLst>
                    <a:ext uri="{9D8B030D-6E8A-4147-A177-3AD203B41FA5}">
                      <a16:colId xmlns:a16="http://schemas.microsoft.com/office/drawing/2014/main" val="1736161523"/>
                    </a:ext>
                  </a:extLst>
                </a:gridCol>
              </a:tblGrid>
              <a:tr h="3005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National Health Status Surveys</a:t>
                      </a:r>
                    </a:p>
                  </a:txBody>
                  <a:tcPr/>
                </a:tc>
                <a:extLst>
                  <a:ext uri="{0D108BD9-81ED-4DB2-BD59-A6C34878D82A}">
                    <a16:rowId xmlns:a16="http://schemas.microsoft.com/office/drawing/2014/main" val="2131150551"/>
                  </a:ext>
                </a:extLst>
              </a:tr>
              <a:tr h="5190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National Health and Nutrition Examination Survey (NHANES) I, II, and III</a:t>
                      </a:r>
                    </a:p>
                  </a:txBody>
                  <a:tcPr/>
                </a:tc>
                <a:extLst>
                  <a:ext uri="{0D108BD9-81ED-4DB2-BD59-A6C34878D82A}">
                    <a16:rowId xmlns:a16="http://schemas.microsoft.com/office/drawing/2014/main" val="1088251643"/>
                  </a:ext>
                </a:extLst>
              </a:tr>
              <a:tr h="356740">
                <a:tc>
                  <a:txBody>
                    <a:bodyPr/>
                    <a:lstStyle/>
                    <a:p>
                      <a:pPr marL="0" indent="0" eaLnBrk="1" hangingPunct="1">
                        <a:buFont typeface="Arial" pitchFamily="34" charset="0"/>
                        <a:buNone/>
                      </a:pPr>
                      <a:r>
                        <a:rPr lang="en-US" sz="1600" dirty="0"/>
                        <a:t>National Health Interview Survey (NHIS)</a:t>
                      </a:r>
                    </a:p>
                  </a:txBody>
                  <a:tcPr/>
                </a:tc>
                <a:extLst>
                  <a:ext uri="{0D108BD9-81ED-4DB2-BD59-A6C34878D82A}">
                    <a16:rowId xmlns:a16="http://schemas.microsoft.com/office/drawing/2014/main" val="4074612117"/>
                  </a:ext>
                </a:extLst>
              </a:tr>
              <a:tr h="3567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Longitudinal Study on Aging I and II (LSOA)</a:t>
                      </a:r>
                    </a:p>
                  </a:txBody>
                  <a:tcPr/>
                </a:tc>
                <a:extLst>
                  <a:ext uri="{0D108BD9-81ED-4DB2-BD59-A6C34878D82A}">
                    <a16:rowId xmlns:a16="http://schemas.microsoft.com/office/drawing/2014/main" val="2718075726"/>
                  </a:ext>
                </a:extLst>
              </a:tr>
              <a:tr h="3567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National Survey of Family Growth</a:t>
                      </a:r>
                    </a:p>
                  </a:txBody>
                  <a:tcPr/>
                </a:tc>
                <a:extLst>
                  <a:ext uri="{0D108BD9-81ED-4DB2-BD59-A6C34878D82A}">
                    <a16:rowId xmlns:a16="http://schemas.microsoft.com/office/drawing/2014/main" val="994942630"/>
                  </a:ext>
                </a:extLst>
              </a:tr>
              <a:tr h="3567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National Survey of Children's Health</a:t>
                      </a:r>
                    </a:p>
                  </a:txBody>
                  <a:tcPr/>
                </a:tc>
                <a:extLst>
                  <a:ext uri="{0D108BD9-81ED-4DB2-BD59-A6C34878D82A}">
                    <a16:rowId xmlns:a16="http://schemas.microsoft.com/office/drawing/2014/main" val="840386012"/>
                  </a:ext>
                </a:extLst>
              </a:tr>
              <a:tr h="3567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National Survey of Early Childhood Health</a:t>
                      </a:r>
                    </a:p>
                  </a:txBody>
                  <a:tcPr/>
                </a:tc>
                <a:extLst>
                  <a:ext uri="{0D108BD9-81ED-4DB2-BD59-A6C34878D82A}">
                    <a16:rowId xmlns:a16="http://schemas.microsoft.com/office/drawing/2014/main" val="703391187"/>
                  </a:ext>
                </a:extLst>
              </a:tr>
              <a:tr h="3567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National Survey of Children with Special Health Care Needs</a:t>
                      </a:r>
                    </a:p>
                  </a:txBody>
                  <a:tcPr/>
                </a:tc>
                <a:extLst>
                  <a:ext uri="{0D108BD9-81ED-4DB2-BD59-A6C34878D82A}">
                    <a16:rowId xmlns:a16="http://schemas.microsoft.com/office/drawing/2014/main" val="2229539289"/>
                  </a:ext>
                </a:extLst>
              </a:tr>
              <a:tr h="3567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National Asthma Survey</a:t>
                      </a:r>
                    </a:p>
                  </a:txBody>
                  <a:tcPr/>
                </a:tc>
                <a:extLst>
                  <a:ext uri="{0D108BD9-81ED-4DB2-BD59-A6C34878D82A}">
                    <a16:rowId xmlns:a16="http://schemas.microsoft.com/office/drawing/2014/main" val="442546316"/>
                  </a:ext>
                </a:extLst>
              </a:tr>
            </a:tbl>
          </a:graphicData>
        </a:graphic>
      </p:graphicFrame>
      <p:graphicFrame>
        <p:nvGraphicFramePr>
          <p:cNvPr id="10" name="Table 10">
            <a:extLst>
              <a:ext uri="{FF2B5EF4-FFF2-40B4-BE49-F238E27FC236}">
                <a16:creationId xmlns:a16="http://schemas.microsoft.com/office/drawing/2014/main" id="{B2EC9719-CA82-23D6-6D43-E62F13FA7519}"/>
              </a:ext>
            </a:extLst>
          </p:cNvPr>
          <p:cNvGraphicFramePr>
            <a:graphicFrameLocks noGrp="1"/>
          </p:cNvGraphicFramePr>
          <p:nvPr/>
        </p:nvGraphicFramePr>
        <p:xfrm>
          <a:off x="5777983" y="462770"/>
          <a:ext cx="4418819" cy="3672840"/>
        </p:xfrm>
        <a:graphic>
          <a:graphicData uri="http://schemas.openxmlformats.org/drawingml/2006/table">
            <a:tbl>
              <a:tblPr firstRow="1" bandRow="1">
                <a:tableStyleId>{5C22544A-7EE6-4342-B048-85BDC9FD1C3A}</a:tableStyleId>
              </a:tblPr>
              <a:tblGrid>
                <a:gridCol w="4418819">
                  <a:extLst>
                    <a:ext uri="{9D8B030D-6E8A-4147-A177-3AD203B41FA5}">
                      <a16:colId xmlns:a16="http://schemas.microsoft.com/office/drawing/2014/main" val="562512873"/>
                    </a:ext>
                  </a:extLst>
                </a:gridCol>
              </a:tblGrid>
              <a:tr h="2955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National Health Care Surveys</a:t>
                      </a:r>
                    </a:p>
                  </a:txBody>
                  <a:tcPr/>
                </a:tc>
                <a:extLst>
                  <a:ext uri="{0D108BD9-81ED-4DB2-BD59-A6C34878D82A}">
                    <a16:rowId xmlns:a16="http://schemas.microsoft.com/office/drawing/2014/main" val="411296426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National Ambulatory Medical Care Survey</a:t>
                      </a:r>
                      <a:endParaRPr lang="en-US" sz="1800" dirty="0"/>
                    </a:p>
                  </a:txBody>
                  <a:tcPr/>
                </a:tc>
                <a:extLst>
                  <a:ext uri="{0D108BD9-81ED-4DB2-BD59-A6C34878D82A}">
                    <a16:rowId xmlns:a16="http://schemas.microsoft.com/office/drawing/2014/main" val="24772734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National Hospital Ambulatory Medical Care Survey</a:t>
                      </a:r>
                    </a:p>
                  </a:txBody>
                  <a:tcPr/>
                </a:tc>
                <a:extLst>
                  <a:ext uri="{0D108BD9-81ED-4DB2-BD59-A6C34878D82A}">
                    <a16:rowId xmlns:a16="http://schemas.microsoft.com/office/drawing/2014/main" val="2407068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National Survey of Ambulatory Surgery</a:t>
                      </a:r>
                    </a:p>
                  </a:txBody>
                  <a:tcPr/>
                </a:tc>
                <a:extLst>
                  <a:ext uri="{0D108BD9-81ED-4DB2-BD59-A6C34878D82A}">
                    <a16:rowId xmlns:a16="http://schemas.microsoft.com/office/drawing/2014/main" val="3450754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National Hospital Discharge Survey</a:t>
                      </a:r>
                    </a:p>
                  </a:txBody>
                  <a:tcPr/>
                </a:tc>
                <a:extLst>
                  <a:ext uri="{0D108BD9-81ED-4DB2-BD59-A6C34878D82A}">
                    <a16:rowId xmlns:a16="http://schemas.microsoft.com/office/drawing/2014/main" val="31555676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National Nursing Home Survey (NNHS)</a:t>
                      </a:r>
                    </a:p>
                  </a:txBody>
                  <a:tcPr/>
                </a:tc>
                <a:extLst>
                  <a:ext uri="{0D108BD9-81ED-4DB2-BD59-A6C34878D82A}">
                    <a16:rowId xmlns:a16="http://schemas.microsoft.com/office/drawing/2014/main" val="5597932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National Home and Hospice Care Survey</a:t>
                      </a:r>
                    </a:p>
                  </a:txBody>
                  <a:tcPr/>
                </a:tc>
                <a:extLst>
                  <a:ext uri="{0D108BD9-81ED-4DB2-BD59-A6C34878D82A}">
                    <a16:rowId xmlns:a16="http://schemas.microsoft.com/office/drawing/2014/main" val="5566393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National Employer Health Insurance Survey </a:t>
                      </a:r>
                    </a:p>
                  </a:txBody>
                  <a:tcPr/>
                </a:tc>
                <a:extLst>
                  <a:ext uri="{0D108BD9-81ED-4DB2-BD59-A6C34878D82A}">
                    <a16:rowId xmlns:a16="http://schemas.microsoft.com/office/drawing/2014/main" val="79315762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National Health Provider Inventory</a:t>
                      </a:r>
                    </a:p>
                  </a:txBody>
                  <a:tcPr/>
                </a:tc>
                <a:extLst>
                  <a:ext uri="{0D108BD9-81ED-4DB2-BD59-A6C34878D82A}">
                    <a16:rowId xmlns:a16="http://schemas.microsoft.com/office/drawing/2014/main" val="19865663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National Immunization Survey</a:t>
                      </a:r>
                    </a:p>
                  </a:txBody>
                  <a:tcPr/>
                </a:tc>
                <a:extLst>
                  <a:ext uri="{0D108BD9-81ED-4DB2-BD59-A6C34878D82A}">
                    <a16:rowId xmlns:a16="http://schemas.microsoft.com/office/drawing/2014/main" val="3100296236"/>
                  </a:ext>
                </a:extLst>
              </a:tr>
            </a:tbl>
          </a:graphicData>
        </a:graphic>
      </p:graphicFrame>
      <p:graphicFrame>
        <p:nvGraphicFramePr>
          <p:cNvPr id="11" name="Table 11">
            <a:extLst>
              <a:ext uri="{FF2B5EF4-FFF2-40B4-BE49-F238E27FC236}">
                <a16:creationId xmlns:a16="http://schemas.microsoft.com/office/drawing/2014/main" id="{C8AD4DD6-2894-DD64-7DCA-EA514D293EC8}"/>
              </a:ext>
            </a:extLst>
          </p:cNvPr>
          <p:cNvGraphicFramePr>
            <a:graphicFrameLocks noGrp="1"/>
          </p:cNvGraphicFramePr>
          <p:nvPr/>
        </p:nvGraphicFramePr>
        <p:xfrm>
          <a:off x="5777983" y="4320720"/>
          <a:ext cx="4418819" cy="2011680"/>
        </p:xfrm>
        <a:graphic>
          <a:graphicData uri="http://schemas.openxmlformats.org/drawingml/2006/table">
            <a:tbl>
              <a:tblPr firstRow="1" bandRow="1">
                <a:tableStyleId>{5C22544A-7EE6-4342-B048-85BDC9FD1C3A}</a:tableStyleId>
              </a:tblPr>
              <a:tblGrid>
                <a:gridCol w="4418819">
                  <a:extLst>
                    <a:ext uri="{9D8B030D-6E8A-4147-A177-3AD203B41FA5}">
                      <a16:colId xmlns:a16="http://schemas.microsoft.com/office/drawing/2014/main" val="1382708101"/>
                    </a:ext>
                  </a:extLst>
                </a:gridCol>
              </a:tblGrid>
              <a:tr h="329160">
                <a:tc>
                  <a:txBody>
                    <a:bodyPr/>
                    <a:lstStyle/>
                    <a:p>
                      <a:r>
                        <a:rPr lang="en-US" sz="1600" dirty="0"/>
                        <a:t>Vital Statistics</a:t>
                      </a:r>
                    </a:p>
                  </a:txBody>
                  <a:tcPr/>
                </a:tc>
                <a:extLst>
                  <a:ext uri="{0D108BD9-81ED-4DB2-BD59-A6C34878D82A}">
                    <a16:rowId xmlns:a16="http://schemas.microsoft.com/office/drawing/2014/main" val="298727758"/>
                  </a:ext>
                </a:extLst>
              </a:tr>
              <a:tr h="329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Mortality and Multiple Mortality </a:t>
                      </a:r>
                    </a:p>
                  </a:txBody>
                  <a:tcPr/>
                </a:tc>
                <a:extLst>
                  <a:ext uri="{0D108BD9-81ED-4DB2-BD59-A6C34878D82A}">
                    <a16:rowId xmlns:a16="http://schemas.microsoft.com/office/drawing/2014/main" val="451474894"/>
                  </a:ext>
                </a:extLst>
              </a:tr>
              <a:tr h="329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Birth</a:t>
                      </a:r>
                    </a:p>
                  </a:txBody>
                  <a:tcPr/>
                </a:tc>
                <a:extLst>
                  <a:ext uri="{0D108BD9-81ED-4DB2-BD59-A6C34878D82A}">
                    <a16:rowId xmlns:a16="http://schemas.microsoft.com/office/drawing/2014/main" val="388578889"/>
                  </a:ext>
                </a:extLst>
              </a:tr>
              <a:tr h="329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Fetal Death</a:t>
                      </a:r>
                    </a:p>
                  </a:txBody>
                  <a:tcPr/>
                </a:tc>
                <a:extLst>
                  <a:ext uri="{0D108BD9-81ED-4DB2-BD59-A6C34878D82A}">
                    <a16:rowId xmlns:a16="http://schemas.microsoft.com/office/drawing/2014/main" val="1621254415"/>
                  </a:ext>
                </a:extLst>
              </a:tr>
              <a:tr h="329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National Death Index</a:t>
                      </a:r>
                    </a:p>
                  </a:txBody>
                  <a:tcPr/>
                </a:tc>
                <a:extLst>
                  <a:ext uri="{0D108BD9-81ED-4DB2-BD59-A6C34878D82A}">
                    <a16:rowId xmlns:a16="http://schemas.microsoft.com/office/drawing/2014/main" val="2215837314"/>
                  </a:ext>
                </a:extLst>
              </a:tr>
              <a:tr h="329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Marriage and Divorce</a:t>
                      </a:r>
                      <a:endParaRPr lang="en-US" sz="1600" b="0" dirty="0"/>
                    </a:p>
                  </a:txBody>
                  <a:tcPr/>
                </a:tc>
                <a:extLst>
                  <a:ext uri="{0D108BD9-81ED-4DB2-BD59-A6C34878D82A}">
                    <a16:rowId xmlns:a16="http://schemas.microsoft.com/office/drawing/2014/main" val="1921445338"/>
                  </a:ext>
                </a:extLst>
              </a:tr>
            </a:tbl>
          </a:graphicData>
        </a:graphic>
      </p:graphicFrame>
    </p:spTree>
    <p:extLst>
      <p:ext uri="{BB962C8B-B14F-4D97-AF65-F5344CB8AC3E}">
        <p14:creationId xmlns:p14="http://schemas.microsoft.com/office/powerpoint/2010/main" val="1496745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NCHS Example</a:t>
            </a:r>
          </a:p>
        </p:txBody>
      </p:sp>
      <p:sp>
        <p:nvSpPr>
          <p:cNvPr id="3" name="Content Placeholder 2"/>
          <p:cNvSpPr>
            <a:spLocks noGrp="1"/>
          </p:cNvSpPr>
          <p:nvPr>
            <p:ph idx="1"/>
          </p:nvPr>
        </p:nvSpPr>
        <p:spPr>
          <a:xfrm>
            <a:off x="1066800" y="1600201"/>
            <a:ext cx="10515600" cy="4525963"/>
          </a:xfrm>
        </p:spPr>
        <p:txBody>
          <a:bodyPr/>
          <a:lstStyle/>
          <a:p>
            <a:pPr marL="0" lvl="1" indent="0">
              <a:buClr>
                <a:srgbClr val="1C5696"/>
              </a:buClr>
              <a:buNone/>
            </a:pPr>
            <a:r>
              <a:rPr lang="en-US" sz="2200" dirty="0"/>
              <a:t>“</a:t>
            </a:r>
            <a:r>
              <a:rPr lang="en-US" sz="2400" dirty="0"/>
              <a:t>Local Employment Conditions and Unintended Pregnancy,“ </a:t>
            </a:r>
            <a:r>
              <a:rPr lang="en-US" sz="2400" dirty="0" err="1"/>
              <a:t>Su</a:t>
            </a:r>
            <a:r>
              <a:rPr lang="en-US" sz="2400" dirty="0"/>
              <a:t>, </a:t>
            </a:r>
            <a:r>
              <a:rPr lang="en-US" sz="2400" i="1" dirty="0"/>
              <a:t>Journal of Marriage and Family</a:t>
            </a:r>
            <a:r>
              <a:rPr lang="en-US" sz="2400" dirty="0"/>
              <a:t> (2018)</a:t>
            </a:r>
          </a:p>
          <a:p>
            <a:r>
              <a:rPr lang="en-US" sz="2400" dirty="0">
                <a:cs typeface="Times New Roman" pitchFamily="18" charset="0"/>
              </a:rPr>
              <a:t>Used the </a:t>
            </a:r>
            <a:r>
              <a:rPr lang="en-US" sz="2400" b="1" dirty="0">
                <a:cs typeface="Times New Roman" pitchFamily="18" charset="0"/>
              </a:rPr>
              <a:t>National Survey of Family Growth </a:t>
            </a:r>
            <a:r>
              <a:rPr lang="en-US" sz="2400" dirty="0">
                <a:cs typeface="Times New Roman" pitchFamily="18" charset="0"/>
              </a:rPr>
              <a:t>with the restricted county variable linked to publicly available data from the Census Bureau on local employment conditions</a:t>
            </a:r>
            <a:endParaRPr lang="en-US" sz="2400" b="1" dirty="0">
              <a:cs typeface="Times New Roman" pitchFamily="18" charset="0"/>
            </a:endParaRPr>
          </a:p>
          <a:p>
            <a:r>
              <a:rPr lang="en-US" sz="2400" dirty="0">
                <a:cs typeface="Times New Roman" pitchFamily="18" charset="0"/>
              </a:rPr>
              <a:t>In areas with higher unemployment rates, women were less likely to experience unintended pregnancy. Effects were larger for the least-educated women.</a:t>
            </a:r>
          </a:p>
          <a:p>
            <a:pPr marL="0" indent="0">
              <a:buNone/>
            </a:pPr>
            <a:endParaRPr lang="en-US" dirty="0"/>
          </a:p>
        </p:txBody>
      </p:sp>
      <p:sp>
        <p:nvSpPr>
          <p:cNvPr id="4" name="Slide Number Placeholder 3"/>
          <p:cNvSpPr>
            <a:spLocks noGrp="1"/>
          </p:cNvSpPr>
          <p:nvPr>
            <p:ph type="sldNum" sz="quarter" idx="12"/>
          </p:nvPr>
        </p:nvSpPr>
        <p:spPr/>
        <p:txBody>
          <a:bodyPr/>
          <a:lstStyle/>
          <a:p>
            <a:fld id="{24BFE6D4-27A9-4AE4-9EAE-AF75F97B179B}" type="slidenum">
              <a:rPr lang="en-US" smtClean="0"/>
              <a:t>25</a:t>
            </a:fld>
            <a:endParaRPr lang="en-US" dirty="0"/>
          </a:p>
        </p:txBody>
      </p:sp>
    </p:spTree>
    <p:extLst>
      <p:ext uri="{BB962C8B-B14F-4D97-AF65-F5344CB8AC3E}">
        <p14:creationId xmlns:p14="http://schemas.microsoft.com/office/powerpoint/2010/main" val="3347716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AHRQ Data</a:t>
            </a:r>
          </a:p>
        </p:txBody>
      </p:sp>
      <p:sp>
        <p:nvSpPr>
          <p:cNvPr id="4" name="Slide Number Placeholder 3"/>
          <p:cNvSpPr>
            <a:spLocks noGrp="1"/>
          </p:cNvSpPr>
          <p:nvPr>
            <p:ph type="sldNum" sz="quarter" idx="12"/>
          </p:nvPr>
        </p:nvSpPr>
        <p:spPr/>
        <p:txBody>
          <a:bodyPr/>
          <a:lstStyle/>
          <a:p>
            <a:fld id="{24BFE6D4-27A9-4AE4-9EAE-AF75F97B179B}" type="slidenum">
              <a:rPr lang="en-US" smtClean="0"/>
              <a:t>26</a:t>
            </a:fld>
            <a:endParaRPr lang="en-US"/>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975226767"/>
              </p:ext>
            </p:extLst>
          </p:nvPr>
        </p:nvGraphicFramePr>
        <p:xfrm>
          <a:off x="3039397" y="2131060"/>
          <a:ext cx="6113206" cy="2595880"/>
        </p:xfrm>
        <a:graphic>
          <a:graphicData uri="http://schemas.openxmlformats.org/drawingml/2006/table">
            <a:tbl>
              <a:tblPr firstRow="1" bandRow="1">
                <a:tableStyleId>{21E4AEA4-8DFA-4A89-87EB-49C32662AFE0}</a:tableStyleId>
              </a:tblPr>
              <a:tblGrid>
                <a:gridCol w="6113206">
                  <a:extLst>
                    <a:ext uri="{9D8B030D-6E8A-4147-A177-3AD203B41FA5}">
                      <a16:colId xmlns:a16="http://schemas.microsoft.com/office/drawing/2014/main" val="20000"/>
                    </a:ext>
                  </a:extLst>
                </a:gridCol>
              </a:tblGrid>
              <a:tr h="370840">
                <a:tc>
                  <a:txBody>
                    <a:bodyPr/>
                    <a:lstStyle/>
                    <a:p>
                      <a:r>
                        <a:rPr lang="en-US" dirty="0"/>
                        <a:t>Restricted MEPS Data Available</a:t>
                      </a:r>
                    </a:p>
                  </a:txBody>
                  <a:tcPr/>
                </a:tc>
                <a:extLst>
                  <a:ext uri="{0D108BD9-81ED-4DB2-BD59-A6C34878D82A}">
                    <a16:rowId xmlns:a16="http://schemas.microsoft.com/office/drawing/2014/main" val="10000"/>
                  </a:ext>
                </a:extLst>
              </a:tr>
              <a:tr h="370840">
                <a:tc>
                  <a:txBody>
                    <a:bodyPr/>
                    <a:lstStyle/>
                    <a:p>
                      <a:r>
                        <a:rPr lang="en-US" dirty="0"/>
                        <a:t>Household</a:t>
                      </a:r>
                      <a:r>
                        <a:rPr lang="en-US" baseline="0" dirty="0"/>
                        <a:t> Component-Insurance Component Linked File</a:t>
                      </a:r>
                      <a:endParaRPr lang="en-US" dirty="0"/>
                    </a:p>
                  </a:txBody>
                  <a:tcPr/>
                </a:tc>
                <a:extLst>
                  <a:ext uri="{0D108BD9-81ED-4DB2-BD59-A6C34878D82A}">
                    <a16:rowId xmlns:a16="http://schemas.microsoft.com/office/drawing/2014/main" val="3465166485"/>
                  </a:ext>
                </a:extLst>
              </a:tr>
              <a:tr h="370840">
                <a:tc>
                  <a:txBody>
                    <a:bodyPr/>
                    <a:lstStyle/>
                    <a:p>
                      <a:r>
                        <a:rPr lang="en-US" dirty="0"/>
                        <a:t>Nursing</a:t>
                      </a:r>
                      <a:r>
                        <a:rPr lang="en-US" baseline="0" dirty="0"/>
                        <a:t> Home Component</a:t>
                      </a:r>
                      <a:endParaRPr lang="en-US" dirty="0"/>
                    </a:p>
                  </a:txBody>
                  <a:tcPr/>
                </a:tc>
                <a:extLst>
                  <a:ext uri="{0D108BD9-81ED-4DB2-BD59-A6C34878D82A}">
                    <a16:rowId xmlns:a16="http://schemas.microsoft.com/office/drawing/2014/main" val="10001"/>
                  </a:ext>
                </a:extLst>
              </a:tr>
              <a:tr h="370840">
                <a:tc>
                  <a:txBody>
                    <a:bodyPr/>
                    <a:lstStyle/>
                    <a:p>
                      <a:r>
                        <a:rPr lang="en-US" dirty="0"/>
                        <a:t>Medical</a:t>
                      </a:r>
                      <a:r>
                        <a:rPr lang="en-US" baseline="0" dirty="0"/>
                        <a:t> Provider Component (except directly identifiable data)</a:t>
                      </a:r>
                      <a:endParaRPr lang="en-US" dirty="0"/>
                    </a:p>
                  </a:txBody>
                  <a:tcPr/>
                </a:tc>
                <a:extLst>
                  <a:ext uri="{0D108BD9-81ED-4DB2-BD59-A6C34878D82A}">
                    <a16:rowId xmlns:a16="http://schemas.microsoft.com/office/drawing/2014/main" val="10002"/>
                  </a:ext>
                </a:extLst>
              </a:tr>
              <a:tr h="370840">
                <a:tc>
                  <a:txBody>
                    <a:bodyPr/>
                    <a:lstStyle/>
                    <a:p>
                      <a:r>
                        <a:rPr lang="en-US" dirty="0"/>
                        <a:t>Two-Year</a:t>
                      </a:r>
                      <a:r>
                        <a:rPr lang="en-US" baseline="0" dirty="0"/>
                        <a:t>, Two-Panel Files</a:t>
                      </a:r>
                    </a:p>
                  </a:txBody>
                  <a:tcPr/>
                </a:tc>
                <a:extLst>
                  <a:ext uri="{0D108BD9-81ED-4DB2-BD59-A6C34878D82A}">
                    <a16:rowId xmlns:a16="http://schemas.microsoft.com/office/drawing/2014/main" val="10003"/>
                  </a:ext>
                </a:extLst>
              </a:tr>
              <a:tr h="370840">
                <a:tc>
                  <a:txBody>
                    <a:bodyPr/>
                    <a:lstStyle/>
                    <a:p>
                      <a:r>
                        <a:rPr lang="en-US" baseline="0" dirty="0"/>
                        <a:t>Area Health Resources Files</a:t>
                      </a:r>
                    </a:p>
                  </a:txBody>
                  <a:tcPr/>
                </a:tc>
                <a:extLst>
                  <a:ext uri="{0D108BD9-81ED-4DB2-BD59-A6C34878D82A}">
                    <a16:rowId xmlns:a16="http://schemas.microsoft.com/office/drawing/2014/main" val="50146036"/>
                  </a:ext>
                </a:extLst>
              </a:tr>
              <a:tr h="370840">
                <a:tc>
                  <a:txBody>
                    <a:bodyPr/>
                    <a:lstStyle/>
                    <a:p>
                      <a:r>
                        <a:rPr lang="en-US" baseline="0" dirty="0"/>
                        <a:t>MEPS Link Files to NHIS</a:t>
                      </a:r>
                    </a:p>
                  </a:txBody>
                  <a:tcPr/>
                </a:tc>
                <a:extLst>
                  <a:ext uri="{0D108BD9-81ED-4DB2-BD59-A6C34878D82A}">
                    <a16:rowId xmlns:a16="http://schemas.microsoft.com/office/drawing/2014/main" val="2883839918"/>
                  </a:ext>
                </a:extLst>
              </a:tr>
            </a:tbl>
          </a:graphicData>
        </a:graphic>
      </p:graphicFrame>
    </p:spTree>
    <p:extLst>
      <p:ext uri="{BB962C8B-B14F-4D97-AF65-F5344CB8AC3E}">
        <p14:creationId xmlns:p14="http://schemas.microsoft.com/office/powerpoint/2010/main" val="1648427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C4205-B8E6-4404-8EA6-9ADA2339E98C}"/>
              </a:ext>
            </a:extLst>
          </p:cNvPr>
          <p:cNvSpPr>
            <a:spLocks noGrp="1"/>
          </p:cNvSpPr>
          <p:nvPr>
            <p:ph type="title"/>
          </p:nvPr>
        </p:nvSpPr>
        <p:spPr/>
        <p:txBody>
          <a:bodyPr/>
          <a:lstStyle/>
          <a:p>
            <a:r>
              <a:rPr lang="en-US" dirty="0"/>
              <a:t>Agency for Healthcare Research and Quality (AHRQ)</a:t>
            </a:r>
          </a:p>
        </p:txBody>
      </p:sp>
      <p:sp>
        <p:nvSpPr>
          <p:cNvPr id="3" name="Content Placeholder 2">
            <a:extLst>
              <a:ext uri="{FF2B5EF4-FFF2-40B4-BE49-F238E27FC236}">
                <a16:creationId xmlns:a16="http://schemas.microsoft.com/office/drawing/2014/main" id="{D2C8CAEB-5A5F-408D-A628-75821B2388B0}"/>
              </a:ext>
            </a:extLst>
          </p:cNvPr>
          <p:cNvSpPr>
            <a:spLocks noGrp="1"/>
          </p:cNvSpPr>
          <p:nvPr>
            <p:ph idx="1"/>
          </p:nvPr>
        </p:nvSpPr>
        <p:spPr/>
        <p:txBody>
          <a:bodyPr/>
          <a:lstStyle/>
          <a:p>
            <a:pPr>
              <a:buFontTx/>
              <a:buChar char="•"/>
            </a:pPr>
            <a:r>
              <a:rPr lang="en-US" sz="2400" dirty="0"/>
              <a:t>Fully specified ICD-9 medical condition codes</a:t>
            </a:r>
          </a:p>
          <a:p>
            <a:pPr>
              <a:buFontTx/>
              <a:buChar char="•"/>
            </a:pPr>
            <a:r>
              <a:rPr lang="en-US" sz="2400" dirty="0"/>
              <a:t>Fully specified industry and occupation codes</a:t>
            </a:r>
          </a:p>
          <a:p>
            <a:pPr>
              <a:buFontTx/>
              <a:buChar char="•"/>
            </a:pPr>
            <a:r>
              <a:rPr lang="en-US" sz="2400" dirty="0"/>
              <a:t>Lower levels of Geography</a:t>
            </a:r>
          </a:p>
          <a:p>
            <a:pPr lvl="1">
              <a:buFontTx/>
              <a:buChar char="•"/>
            </a:pPr>
            <a:r>
              <a:rPr lang="en-US" sz="2000" dirty="0"/>
              <a:t>State and county FIPS codes</a:t>
            </a:r>
          </a:p>
          <a:p>
            <a:pPr lvl="1">
              <a:buFontTx/>
              <a:buChar char="•"/>
            </a:pPr>
            <a:r>
              <a:rPr lang="en-US" sz="2000" dirty="0"/>
              <a:t>Census tract and block-group codes	</a:t>
            </a:r>
          </a:p>
          <a:p>
            <a:pPr>
              <a:buFontTx/>
              <a:buChar char="•"/>
            </a:pPr>
            <a:r>
              <a:rPr lang="en-US" sz="2400" dirty="0"/>
              <a:t>Non-public use data elements</a:t>
            </a:r>
          </a:p>
          <a:p>
            <a:pPr lvl="1">
              <a:buFontTx/>
              <a:buChar char="•"/>
            </a:pPr>
            <a:r>
              <a:rPr lang="en-US" sz="2000" dirty="0"/>
              <a:t>Asset information</a:t>
            </a:r>
          </a:p>
          <a:p>
            <a:pPr lvl="1">
              <a:buFontTx/>
              <a:buChar char="•"/>
            </a:pPr>
            <a:r>
              <a:rPr lang="en-US" sz="2000" dirty="0"/>
              <a:t>Imputed NDC codes</a:t>
            </a:r>
          </a:p>
          <a:p>
            <a:pPr>
              <a:buFontTx/>
              <a:buChar char="•"/>
            </a:pPr>
            <a:r>
              <a:rPr lang="en-US" sz="2400" dirty="0"/>
              <a:t>Federal and state marginal tax rates</a:t>
            </a:r>
          </a:p>
          <a:p>
            <a:endParaRPr lang="en-US" dirty="0"/>
          </a:p>
        </p:txBody>
      </p:sp>
      <p:sp>
        <p:nvSpPr>
          <p:cNvPr id="4" name="Slide Number Placeholder 3">
            <a:extLst>
              <a:ext uri="{FF2B5EF4-FFF2-40B4-BE49-F238E27FC236}">
                <a16:creationId xmlns:a16="http://schemas.microsoft.com/office/drawing/2014/main" id="{5B0F00AC-CD3B-4FCD-8159-C337FF80342F}"/>
              </a:ext>
            </a:extLst>
          </p:cNvPr>
          <p:cNvSpPr>
            <a:spLocks noGrp="1"/>
          </p:cNvSpPr>
          <p:nvPr>
            <p:ph type="sldNum" sz="quarter" idx="12"/>
          </p:nvPr>
        </p:nvSpPr>
        <p:spPr/>
        <p:txBody>
          <a:bodyPr/>
          <a:lstStyle/>
          <a:p>
            <a:fld id="{FC63ECC8-719A-498E-B101-491B6A35558E}" type="slidenum">
              <a:rPr lang="en-US" smtClean="0"/>
              <a:t>27</a:t>
            </a:fld>
            <a:endParaRPr lang="en-US"/>
          </a:p>
        </p:txBody>
      </p:sp>
    </p:spTree>
    <p:extLst>
      <p:ext uri="{BB962C8B-B14F-4D97-AF65-F5344CB8AC3E}">
        <p14:creationId xmlns:p14="http://schemas.microsoft.com/office/powerpoint/2010/main" val="11849960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Bureau of Economic Analysis Data</a:t>
            </a:r>
          </a:p>
        </p:txBody>
      </p:sp>
      <p:sp>
        <p:nvSpPr>
          <p:cNvPr id="3" name="Content Placeholder 2"/>
          <p:cNvSpPr>
            <a:spLocks noGrp="1"/>
          </p:cNvSpPr>
          <p:nvPr>
            <p:ph idx="1"/>
          </p:nvPr>
        </p:nvSpPr>
        <p:spPr>
          <a:xfrm>
            <a:off x="838200" y="1825625"/>
            <a:ext cx="10515600" cy="3789363"/>
          </a:xfrm>
        </p:spPr>
        <p:txBody>
          <a:bodyPr>
            <a:normAutofit/>
          </a:bodyPr>
          <a:lstStyle/>
          <a:p>
            <a:r>
              <a:rPr lang="en-US" dirty="0"/>
              <a:t>Allow researchers to analyze economic behavior of</a:t>
            </a:r>
          </a:p>
          <a:p>
            <a:pPr lvl="1"/>
            <a:r>
              <a:rPr lang="en-US" sz="2800" dirty="0"/>
              <a:t>Multinational Enterprises (MNEs)</a:t>
            </a:r>
          </a:p>
          <a:p>
            <a:pPr lvl="1"/>
            <a:r>
              <a:rPr lang="en-US" sz="2800" dirty="0"/>
              <a:t>Firms that trade in services</a:t>
            </a:r>
          </a:p>
          <a:p>
            <a:r>
              <a:rPr lang="en-US" dirty="0"/>
              <a:t>Can be linked to Census establishment level data</a:t>
            </a:r>
          </a:p>
          <a:p>
            <a:r>
              <a:rPr lang="en-US" dirty="0"/>
              <a:t>Require researchers to be U.S. citizens to access data</a:t>
            </a:r>
          </a:p>
          <a:p>
            <a:r>
              <a:rPr lang="en-US" dirty="0">
                <a:hlinkClick r:id="rId3"/>
              </a:rPr>
              <a:t>https://www.bea.gov/research/special-sworn-researcher-program</a:t>
            </a:r>
            <a:r>
              <a:rPr lang="en-US" dirty="0"/>
              <a:t> or email SpecialSwornResearch@bea.gov</a:t>
            </a:r>
          </a:p>
          <a:p>
            <a:endParaRPr lang="en-US" sz="3200" dirty="0"/>
          </a:p>
        </p:txBody>
      </p:sp>
      <p:sp>
        <p:nvSpPr>
          <p:cNvPr id="4" name="Slide Number Placeholder 3"/>
          <p:cNvSpPr>
            <a:spLocks noGrp="1"/>
          </p:cNvSpPr>
          <p:nvPr>
            <p:ph type="sldNum" sz="quarter" idx="12"/>
          </p:nvPr>
        </p:nvSpPr>
        <p:spPr/>
        <p:txBody>
          <a:bodyPr/>
          <a:lstStyle/>
          <a:p>
            <a:fld id="{24BFE6D4-27A9-4AE4-9EAE-AF75F97B179B}" type="slidenum">
              <a:rPr lang="en-US" smtClean="0"/>
              <a:t>28</a:t>
            </a:fld>
            <a:endParaRPr lang="en-US" dirty="0"/>
          </a:p>
        </p:txBody>
      </p:sp>
    </p:spTree>
    <p:extLst>
      <p:ext uri="{BB962C8B-B14F-4D97-AF65-F5344CB8AC3E}">
        <p14:creationId xmlns:p14="http://schemas.microsoft.com/office/powerpoint/2010/main" val="42405594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BEA Data</a:t>
            </a:r>
          </a:p>
        </p:txBody>
      </p:sp>
      <p:sp>
        <p:nvSpPr>
          <p:cNvPr id="4" name="Slide Number Placeholder 3"/>
          <p:cNvSpPr>
            <a:spLocks noGrp="1"/>
          </p:cNvSpPr>
          <p:nvPr>
            <p:ph type="sldNum" sz="quarter" idx="12"/>
          </p:nvPr>
        </p:nvSpPr>
        <p:spPr/>
        <p:txBody>
          <a:bodyPr/>
          <a:lstStyle/>
          <a:p>
            <a:fld id="{24BFE6D4-27A9-4AE4-9EAE-AF75F97B179B}" type="slidenum">
              <a:rPr lang="en-US" smtClean="0"/>
              <a:t>29</a:t>
            </a:fld>
            <a:endParaRPr lang="en-US"/>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753931110"/>
              </p:ext>
            </p:extLst>
          </p:nvPr>
        </p:nvGraphicFramePr>
        <p:xfrm>
          <a:off x="838200" y="1465517"/>
          <a:ext cx="10515600" cy="4145280"/>
        </p:xfrm>
        <a:graphic>
          <a:graphicData uri="http://schemas.openxmlformats.org/drawingml/2006/table">
            <a:tbl>
              <a:tblPr firstRow="1" bandRow="1">
                <a:tableStyleId>{21E4AEA4-8DFA-4A89-87EB-49C32662AFE0}</a:tableStyleId>
              </a:tblPr>
              <a:tblGrid>
                <a:gridCol w="10515600">
                  <a:extLst>
                    <a:ext uri="{9D8B030D-6E8A-4147-A177-3AD203B41FA5}">
                      <a16:colId xmlns:a16="http://schemas.microsoft.com/office/drawing/2014/main" val="20000"/>
                    </a:ext>
                  </a:extLst>
                </a:gridCol>
              </a:tblGrid>
              <a:tr h="370840">
                <a:tc>
                  <a:txBody>
                    <a:bodyPr/>
                    <a:lstStyle/>
                    <a:p>
                      <a:r>
                        <a:rPr lang="en-US" dirty="0"/>
                        <a:t>Data Set</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Annual and Benchmark Surveys of U.S. Direct Investment Abroad </a:t>
                      </a:r>
                      <a:r>
                        <a:rPr lang="en-US" dirty="0"/>
                        <a:t>(BE-10/11)</a:t>
                      </a:r>
                    </a:p>
                  </a:txBody>
                  <a:tcPr/>
                </a:tc>
                <a:extLst>
                  <a:ext uri="{0D108BD9-81ED-4DB2-BD59-A6C34878D82A}">
                    <a16:rowId xmlns:a16="http://schemas.microsoft.com/office/drawing/2014/main" val="34651664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Quarterly Survey of U.S. Direct Investment Abroad (BE-577)</a:t>
                      </a:r>
                    </a:p>
                  </a:txBody>
                  <a:tcPr/>
                </a:tc>
                <a:extLst>
                  <a:ext uri="{0D108BD9-81ED-4DB2-BD59-A6C34878D82A}">
                    <a16:rowId xmlns:a16="http://schemas.microsoft.com/office/drawing/2014/main" val="37413124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Annual and Benchmark Surveys of Foreign Direct Investment in the United States</a:t>
                      </a:r>
                      <a:r>
                        <a:rPr lang="en-US" baseline="0" dirty="0"/>
                        <a:t> (BE-12/15)</a:t>
                      </a:r>
                      <a:endParaRPr lang="en-US" dirty="0"/>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Quarterly Survey of Foreign Direct Investment in the United States (BE-605)</a:t>
                      </a:r>
                    </a:p>
                  </a:txBody>
                  <a:tcPr/>
                </a:tc>
                <a:extLst>
                  <a:ext uri="{0D108BD9-81ED-4DB2-BD59-A6C34878D82A}">
                    <a16:rowId xmlns:a16="http://schemas.microsoft.com/office/drawing/2014/main" val="31469297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Benchmark and Quarterly Survey of Transactions in Selected Services and Intellectual Property With Foreign Persons </a:t>
                      </a:r>
                      <a:r>
                        <a:rPr lang="en-US" baseline="0" dirty="0"/>
                        <a:t>(BE-120/125), Annualized Data</a:t>
                      </a:r>
                      <a:endParaRPr lang="en-US"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Benchmark and Quarterly Survey of Financial Services Transactions between U.S. Financial Services Providers and Foreign Persons </a:t>
                      </a:r>
                      <a:r>
                        <a:rPr lang="en-US" baseline="0" dirty="0"/>
                        <a:t>(BE-180/185), Annualized Data</a:t>
                      </a:r>
                      <a:endParaRPr lang="en-US" dirty="0"/>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Benchmark and Quarterly Surveys of Insurance Transactions by U.S. Insurance Companies with Foreign Persons</a:t>
                      </a:r>
                      <a:r>
                        <a:rPr lang="en-US" dirty="0"/>
                        <a:t> (BE-45/140), Annualized Data</a:t>
                      </a:r>
                    </a:p>
                  </a:txBody>
                  <a:tcPr/>
                </a:tc>
                <a:extLst>
                  <a:ext uri="{0D108BD9-81ED-4DB2-BD59-A6C34878D82A}">
                    <a16:rowId xmlns:a16="http://schemas.microsoft.com/office/drawing/2014/main" val="15333128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Annual Survey of New Foreign Direct Investment in the United States</a:t>
                      </a:r>
                      <a:r>
                        <a:rPr lang="en-US" dirty="0"/>
                        <a:t> (BE-13)</a:t>
                      </a:r>
                    </a:p>
                  </a:txBody>
                  <a:tcPr/>
                </a:tc>
                <a:extLst>
                  <a:ext uri="{0D108BD9-81ED-4DB2-BD59-A6C34878D82A}">
                    <a16:rowId xmlns:a16="http://schemas.microsoft.com/office/drawing/2014/main" val="3812847140"/>
                  </a:ext>
                </a:extLst>
              </a:tr>
            </a:tbl>
          </a:graphicData>
        </a:graphic>
      </p:graphicFrame>
    </p:spTree>
    <p:extLst>
      <p:ext uri="{BB962C8B-B14F-4D97-AF65-F5344CB8AC3E}">
        <p14:creationId xmlns:p14="http://schemas.microsoft.com/office/powerpoint/2010/main" val="1981644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are Federal Statistical Research Data Centers (RDCs)?</a:t>
            </a:r>
          </a:p>
        </p:txBody>
      </p:sp>
      <p:sp>
        <p:nvSpPr>
          <p:cNvPr id="3" name="Content Placeholder 2"/>
          <p:cNvSpPr>
            <a:spLocks noGrp="1"/>
          </p:cNvSpPr>
          <p:nvPr>
            <p:ph idx="1"/>
          </p:nvPr>
        </p:nvSpPr>
        <p:spPr/>
        <p:txBody>
          <a:bodyPr>
            <a:normAutofit/>
          </a:bodyPr>
          <a:lstStyle/>
          <a:p>
            <a:pPr>
              <a:spcAft>
                <a:spcPts val="600"/>
              </a:spcAft>
            </a:pPr>
            <a:r>
              <a:rPr lang="en-US" dirty="0"/>
              <a:t>Secure computing labs where qualified researchers conduct approved statistical analysis on non-public data.</a:t>
            </a:r>
          </a:p>
          <a:p>
            <a:pPr>
              <a:spcAft>
                <a:spcPts val="600"/>
              </a:spcAft>
            </a:pPr>
            <a:r>
              <a:rPr lang="en-US" dirty="0"/>
              <a:t>These data are collected by various government agencies (Census Bureau, NCHS, BEA, BLS, SSA, etc.).</a:t>
            </a:r>
          </a:p>
          <a:p>
            <a:r>
              <a:rPr lang="en-US" dirty="0"/>
              <a:t>Established through an agreement between federal statistical agencies and a local research community.</a:t>
            </a:r>
          </a:p>
          <a:p>
            <a:r>
              <a:rPr lang="en-US" dirty="0"/>
              <a:t>Managed by the Census Bureau.</a:t>
            </a:r>
          </a:p>
          <a:p>
            <a:endParaRPr lang="en-US" dirty="0"/>
          </a:p>
          <a:p>
            <a:endParaRPr lang="en-US" dirty="0"/>
          </a:p>
        </p:txBody>
      </p:sp>
      <p:sp>
        <p:nvSpPr>
          <p:cNvPr id="4" name="Slide Number Placeholder 3"/>
          <p:cNvSpPr>
            <a:spLocks noGrp="1"/>
          </p:cNvSpPr>
          <p:nvPr>
            <p:ph type="sldNum" sz="quarter" idx="12"/>
          </p:nvPr>
        </p:nvSpPr>
        <p:spPr/>
        <p:txBody>
          <a:bodyPr/>
          <a:lstStyle/>
          <a:p>
            <a:fld id="{24BFE6D4-27A9-4AE4-9EAE-AF75F97B179B}" type="slidenum">
              <a:rPr lang="en-US" smtClean="0"/>
              <a:t>3</a:t>
            </a:fld>
            <a:endParaRPr lang="en-US" dirty="0"/>
          </a:p>
        </p:txBody>
      </p:sp>
    </p:spTree>
    <p:extLst>
      <p:ext uri="{BB962C8B-B14F-4D97-AF65-F5344CB8AC3E}">
        <p14:creationId xmlns:p14="http://schemas.microsoft.com/office/powerpoint/2010/main" val="1889952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BEA Example</a:t>
            </a:r>
          </a:p>
        </p:txBody>
      </p:sp>
      <p:sp>
        <p:nvSpPr>
          <p:cNvPr id="3" name="Content Placeholder 2"/>
          <p:cNvSpPr>
            <a:spLocks noGrp="1"/>
          </p:cNvSpPr>
          <p:nvPr>
            <p:ph idx="1"/>
          </p:nvPr>
        </p:nvSpPr>
        <p:spPr>
          <a:xfrm>
            <a:off x="1066800" y="1600201"/>
            <a:ext cx="10515600" cy="4525963"/>
          </a:xfrm>
        </p:spPr>
        <p:txBody>
          <a:bodyPr/>
          <a:lstStyle/>
          <a:p>
            <a:pPr marL="0" lvl="1" indent="0">
              <a:buClr>
                <a:srgbClr val="1C5696"/>
              </a:buClr>
              <a:buNone/>
            </a:pPr>
            <a:r>
              <a:rPr lang="en-US" sz="2200" dirty="0"/>
              <a:t>“</a:t>
            </a:r>
            <a:r>
              <a:rPr lang="en-US" sz="2400" dirty="0"/>
              <a:t>Innovation in the Global Firm,“ </a:t>
            </a:r>
            <a:r>
              <a:rPr lang="en-US" sz="2400" dirty="0" err="1"/>
              <a:t>Bilir</a:t>
            </a:r>
            <a:r>
              <a:rPr lang="en-US" sz="2400" dirty="0"/>
              <a:t> and Morales, </a:t>
            </a:r>
            <a:r>
              <a:rPr lang="en-US" sz="2400" i="1" dirty="0"/>
              <a:t>Journal of Political Economy</a:t>
            </a:r>
            <a:r>
              <a:rPr lang="en-US" sz="2400" dirty="0"/>
              <a:t> (2020)</a:t>
            </a:r>
          </a:p>
          <a:p>
            <a:r>
              <a:rPr lang="en-US" sz="2400" dirty="0">
                <a:cs typeface="Times New Roman" pitchFamily="18" charset="0"/>
              </a:rPr>
              <a:t>Authors use the </a:t>
            </a:r>
            <a:r>
              <a:rPr lang="en-US" sz="2400" b="1" dirty="0">
                <a:cs typeface="Times New Roman" pitchFamily="18" charset="0"/>
              </a:rPr>
              <a:t>Survey of U.S. Direct Investment Abroad </a:t>
            </a:r>
            <a:r>
              <a:rPr lang="en-US" sz="2400" dirty="0">
                <a:cs typeface="Times New Roman" pitchFamily="18" charset="0"/>
              </a:rPr>
              <a:t>to create an annual panel of U.S. parent companies and each foreign affiliate.</a:t>
            </a:r>
            <a:endParaRPr lang="en-US" sz="2400" b="1" dirty="0">
              <a:cs typeface="Times New Roman" pitchFamily="18" charset="0"/>
            </a:endParaRPr>
          </a:p>
          <a:p>
            <a:r>
              <a:rPr lang="en-US" sz="2400" dirty="0">
                <a:cs typeface="Times New Roman" pitchFamily="18" charset="0"/>
              </a:rPr>
              <a:t>This paper studies how technological gains developed at one plant are shared across a firm’s plants in other countries. For the median multinational, 20% of the return to R&amp;D investment in the U.S. is realized outside of the U.S.</a:t>
            </a:r>
          </a:p>
          <a:p>
            <a:pPr marL="0" indent="0">
              <a:buNone/>
            </a:pPr>
            <a:endParaRPr lang="en-US" dirty="0"/>
          </a:p>
        </p:txBody>
      </p:sp>
      <p:sp>
        <p:nvSpPr>
          <p:cNvPr id="4" name="Slide Number Placeholder 3"/>
          <p:cNvSpPr>
            <a:spLocks noGrp="1"/>
          </p:cNvSpPr>
          <p:nvPr>
            <p:ph type="sldNum" sz="quarter" idx="12"/>
          </p:nvPr>
        </p:nvSpPr>
        <p:spPr/>
        <p:txBody>
          <a:bodyPr/>
          <a:lstStyle/>
          <a:p>
            <a:fld id="{24BFE6D4-27A9-4AE4-9EAE-AF75F97B179B}" type="slidenum">
              <a:rPr lang="en-US" smtClean="0"/>
              <a:t>30</a:t>
            </a:fld>
            <a:endParaRPr lang="en-US" dirty="0"/>
          </a:p>
        </p:txBody>
      </p:sp>
    </p:spTree>
    <p:extLst>
      <p:ext uri="{BB962C8B-B14F-4D97-AF65-F5344CB8AC3E}">
        <p14:creationId xmlns:p14="http://schemas.microsoft.com/office/powerpoint/2010/main" val="2655011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BLS Data</a:t>
            </a:r>
          </a:p>
        </p:txBody>
      </p:sp>
      <p:sp>
        <p:nvSpPr>
          <p:cNvPr id="4" name="Slide Number Placeholder 3"/>
          <p:cNvSpPr>
            <a:spLocks noGrp="1"/>
          </p:cNvSpPr>
          <p:nvPr>
            <p:ph type="sldNum" sz="quarter" idx="12"/>
          </p:nvPr>
        </p:nvSpPr>
        <p:spPr/>
        <p:txBody>
          <a:bodyPr/>
          <a:lstStyle/>
          <a:p>
            <a:fld id="{24BFE6D4-27A9-4AE4-9EAE-AF75F97B179B}" type="slidenum">
              <a:rPr lang="en-US" smtClean="0"/>
              <a:t>31</a:t>
            </a:fld>
            <a:endParaRPr lang="en-US"/>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581310426"/>
              </p:ext>
            </p:extLst>
          </p:nvPr>
        </p:nvGraphicFramePr>
        <p:xfrm>
          <a:off x="3942425" y="2169319"/>
          <a:ext cx="5638800" cy="3708400"/>
        </p:xfrm>
        <a:graphic>
          <a:graphicData uri="http://schemas.openxmlformats.org/drawingml/2006/table">
            <a:tbl>
              <a:tblPr firstRow="1" bandRow="1">
                <a:tableStyleId>{21E4AEA4-8DFA-4A89-87EB-49C32662AFE0}</a:tableStyleId>
              </a:tblPr>
              <a:tblGrid>
                <a:gridCol w="5638800">
                  <a:extLst>
                    <a:ext uri="{9D8B030D-6E8A-4147-A177-3AD203B41FA5}">
                      <a16:colId xmlns:a16="http://schemas.microsoft.com/office/drawing/2014/main" val="20000"/>
                    </a:ext>
                  </a:extLst>
                </a:gridCol>
              </a:tblGrid>
              <a:tr h="370840">
                <a:tc>
                  <a:txBody>
                    <a:bodyPr/>
                    <a:lstStyle/>
                    <a:p>
                      <a:r>
                        <a:rPr lang="en-US" dirty="0"/>
                        <a:t>Data Set</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Census of Fatal Occupational Injuries</a:t>
                      </a:r>
                    </a:p>
                  </a:txBody>
                  <a:tcPr/>
                </a:tc>
                <a:extLst>
                  <a:ext uri="{0D108BD9-81ED-4DB2-BD59-A6C34878D82A}">
                    <a16:rowId xmlns:a16="http://schemas.microsoft.com/office/drawing/2014/main" val="3218498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International Price Program (IPP)</a:t>
                      </a:r>
                    </a:p>
                  </a:txBody>
                  <a:tcPr/>
                </a:tc>
                <a:extLst>
                  <a:ext uri="{0D108BD9-81ED-4DB2-BD59-A6C34878D82A}">
                    <a16:rowId xmlns:a16="http://schemas.microsoft.com/office/drawing/2014/main" val="23584894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National Compensation Survey (NCS)</a:t>
                      </a:r>
                    </a:p>
                  </a:txBody>
                  <a:tcPr/>
                </a:tc>
                <a:extLst>
                  <a:ext uri="{0D108BD9-81ED-4DB2-BD59-A6C34878D82A}">
                    <a16:rowId xmlns:a16="http://schemas.microsoft.com/office/drawing/2014/main" val="2283835364"/>
                  </a:ext>
                </a:extLst>
              </a:tr>
              <a:tr h="370840">
                <a:tc>
                  <a:txBody>
                    <a:bodyPr/>
                    <a:lstStyle/>
                    <a:p>
                      <a:r>
                        <a:rPr lang="en-US" dirty="0"/>
                        <a:t>National Longitudinal Surveys of Youth 1979 (NLSY79)</a:t>
                      </a:r>
                    </a:p>
                  </a:txBody>
                  <a:tcPr/>
                </a:tc>
                <a:extLst>
                  <a:ext uri="{0D108BD9-81ED-4DB2-BD59-A6C34878D82A}">
                    <a16:rowId xmlns:a16="http://schemas.microsoft.com/office/drawing/2014/main" val="34651664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National Longitudinal Surveys of Youth 1997 (NLSY97)</a:t>
                      </a:r>
                    </a:p>
                  </a:txBody>
                  <a:tcPr/>
                </a:tc>
                <a:extLst>
                  <a:ext uri="{0D108BD9-81ED-4DB2-BD59-A6C34878D82A}">
                    <a16:rowId xmlns:a16="http://schemas.microsoft.com/office/drawing/2014/main" val="4145391711"/>
                  </a:ext>
                </a:extLst>
              </a:tr>
              <a:tr h="370840">
                <a:tc>
                  <a:txBody>
                    <a:bodyPr/>
                    <a:lstStyle/>
                    <a:p>
                      <a:r>
                        <a:rPr lang="en-US" dirty="0"/>
                        <a:t>NLSY97 School Surveys</a:t>
                      </a:r>
                    </a:p>
                  </a:txBody>
                  <a:tcPr/>
                </a:tc>
                <a:extLst>
                  <a:ext uri="{0D108BD9-81ED-4DB2-BD59-A6C34878D82A}">
                    <a16:rowId xmlns:a16="http://schemas.microsoft.com/office/drawing/2014/main" val="3826517474"/>
                  </a:ext>
                </a:extLst>
              </a:tr>
              <a:tr h="370840">
                <a:tc>
                  <a:txBody>
                    <a:bodyPr/>
                    <a:lstStyle/>
                    <a:p>
                      <a:r>
                        <a:rPr lang="en-US" dirty="0"/>
                        <a:t>Occupational Requirements Survey (ORS)</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Producer Price Index</a:t>
                      </a:r>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Survey of Occupational Injuries</a:t>
                      </a:r>
                      <a:r>
                        <a:rPr lang="en-US" baseline="0" dirty="0"/>
                        <a:t> and Illnesses (SOII)</a:t>
                      </a:r>
                      <a:endParaRPr lang="en-US" dirty="0"/>
                    </a:p>
                  </a:txBody>
                  <a:tcPr/>
                </a:tc>
                <a:extLst>
                  <a:ext uri="{0D108BD9-81ED-4DB2-BD59-A6C34878D82A}">
                    <a16:rowId xmlns:a16="http://schemas.microsoft.com/office/drawing/2014/main" val="10003"/>
                  </a:ext>
                </a:extLst>
              </a:tr>
            </a:tbl>
          </a:graphicData>
        </a:graphic>
      </p:graphicFrame>
      <p:sp>
        <p:nvSpPr>
          <p:cNvPr id="7" name="TextBox 6"/>
          <p:cNvSpPr txBox="1"/>
          <p:nvPr/>
        </p:nvSpPr>
        <p:spPr>
          <a:xfrm>
            <a:off x="1229032" y="1690688"/>
            <a:ext cx="5629939" cy="646331"/>
          </a:xfrm>
          <a:prstGeom prst="rect">
            <a:avLst/>
          </a:prstGeom>
          <a:noFill/>
        </p:spPr>
        <p:txBody>
          <a:bodyPr wrap="none" rtlCol="0">
            <a:spAutoFit/>
          </a:bodyPr>
          <a:lstStyle/>
          <a:p>
            <a:r>
              <a:rPr lang="en-US" u="sng" dirty="0">
                <a:hlinkClick r:id="rId2"/>
              </a:rPr>
              <a:t>https://www.bls.gov/rda/what-datasets-are-available.htm</a:t>
            </a:r>
            <a:endParaRPr lang="en-US" u="sng" dirty="0"/>
          </a:p>
          <a:p>
            <a:r>
              <a:rPr lang="en-US" dirty="0"/>
              <a:t>RDA_Admin@bls.gov</a:t>
            </a:r>
          </a:p>
        </p:txBody>
      </p:sp>
    </p:spTree>
    <p:extLst>
      <p:ext uri="{BB962C8B-B14F-4D97-AF65-F5344CB8AC3E}">
        <p14:creationId xmlns:p14="http://schemas.microsoft.com/office/powerpoint/2010/main" val="557132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National Center for Science and Engineering Statistics</a:t>
            </a:r>
          </a:p>
        </p:txBody>
      </p:sp>
      <p:sp>
        <p:nvSpPr>
          <p:cNvPr id="3" name="Content Placeholder 2"/>
          <p:cNvSpPr>
            <a:spLocks noGrp="1"/>
          </p:cNvSpPr>
          <p:nvPr>
            <p:ph idx="1"/>
          </p:nvPr>
        </p:nvSpPr>
        <p:spPr/>
        <p:txBody>
          <a:bodyPr/>
          <a:lstStyle/>
          <a:p>
            <a:r>
              <a:rPr lang="en-US" dirty="0"/>
              <a:t>Survey of Earned Doctorates</a:t>
            </a:r>
          </a:p>
          <a:p>
            <a:r>
              <a:rPr lang="en-US" dirty="0"/>
              <a:t>Survey of Doctoral Recipients</a:t>
            </a:r>
          </a:p>
          <a:p>
            <a:r>
              <a:rPr lang="en-US" dirty="0"/>
              <a:t>PIK crosswalks allow for links with other Census data</a:t>
            </a:r>
          </a:p>
        </p:txBody>
      </p:sp>
      <p:sp>
        <p:nvSpPr>
          <p:cNvPr id="4" name="Slide Number Placeholder 3"/>
          <p:cNvSpPr>
            <a:spLocks noGrp="1"/>
          </p:cNvSpPr>
          <p:nvPr>
            <p:ph type="sldNum" sz="quarter" idx="12"/>
          </p:nvPr>
        </p:nvSpPr>
        <p:spPr/>
        <p:txBody>
          <a:bodyPr/>
          <a:lstStyle/>
          <a:p>
            <a:fld id="{24BFE6D4-27A9-4AE4-9EAE-AF75F97B179B}" type="slidenum">
              <a:rPr lang="en-US" smtClean="0"/>
              <a:t>32</a:t>
            </a:fld>
            <a:endParaRPr lang="en-US" dirty="0"/>
          </a:p>
        </p:txBody>
      </p:sp>
    </p:spTree>
    <p:extLst>
      <p:ext uri="{BB962C8B-B14F-4D97-AF65-F5344CB8AC3E}">
        <p14:creationId xmlns:p14="http://schemas.microsoft.com/office/powerpoint/2010/main" val="1906318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Federal Reserve Board-Microeconomic Surveys Unit</a:t>
            </a:r>
          </a:p>
        </p:txBody>
      </p:sp>
      <p:sp>
        <p:nvSpPr>
          <p:cNvPr id="3" name="Content Placeholder 2"/>
          <p:cNvSpPr>
            <a:spLocks noGrp="1"/>
          </p:cNvSpPr>
          <p:nvPr>
            <p:ph idx="1"/>
          </p:nvPr>
        </p:nvSpPr>
        <p:spPr/>
        <p:txBody>
          <a:bodyPr/>
          <a:lstStyle/>
          <a:p>
            <a:r>
              <a:rPr lang="en-US" dirty="0"/>
              <a:t>Survey of Consumer Finances</a:t>
            </a:r>
          </a:p>
          <a:p>
            <a:pPr lvl="1"/>
            <a:r>
              <a:rPr lang="en-US" dirty="0"/>
              <a:t>Survey of household balance sheets, income, employment, attitudes, and demographics</a:t>
            </a:r>
          </a:p>
          <a:p>
            <a:pPr lvl="1"/>
            <a:r>
              <a:rPr lang="en-US" dirty="0"/>
              <a:t>Restricted version includes geographic identifiers and more detailed responses</a:t>
            </a:r>
          </a:p>
        </p:txBody>
      </p:sp>
      <p:sp>
        <p:nvSpPr>
          <p:cNvPr id="4" name="Slide Number Placeholder 3"/>
          <p:cNvSpPr>
            <a:spLocks noGrp="1"/>
          </p:cNvSpPr>
          <p:nvPr>
            <p:ph type="sldNum" sz="quarter" idx="12"/>
          </p:nvPr>
        </p:nvSpPr>
        <p:spPr/>
        <p:txBody>
          <a:bodyPr/>
          <a:lstStyle/>
          <a:p>
            <a:fld id="{24BFE6D4-27A9-4AE4-9EAE-AF75F97B179B}" type="slidenum">
              <a:rPr lang="en-US" smtClean="0"/>
              <a:t>33</a:t>
            </a:fld>
            <a:endParaRPr lang="en-US" dirty="0"/>
          </a:p>
        </p:txBody>
      </p:sp>
    </p:spTree>
    <p:extLst>
      <p:ext uri="{BB962C8B-B14F-4D97-AF65-F5344CB8AC3E}">
        <p14:creationId xmlns:p14="http://schemas.microsoft.com/office/powerpoint/2010/main" val="38433140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Equal Employment Opportunity Commission</a:t>
            </a:r>
          </a:p>
        </p:txBody>
      </p:sp>
      <p:sp>
        <p:nvSpPr>
          <p:cNvPr id="3" name="Content Placeholder 2"/>
          <p:cNvSpPr>
            <a:spLocks noGrp="1"/>
          </p:cNvSpPr>
          <p:nvPr>
            <p:ph idx="1"/>
          </p:nvPr>
        </p:nvSpPr>
        <p:spPr>
          <a:xfrm>
            <a:off x="838200" y="1825625"/>
            <a:ext cx="10515600" cy="4108450"/>
          </a:xfrm>
        </p:spPr>
        <p:txBody>
          <a:bodyPr>
            <a:normAutofit fontScale="92500" lnSpcReduction="20000"/>
          </a:bodyPr>
          <a:lstStyle/>
          <a:p>
            <a:r>
              <a:rPr lang="en-US" dirty="0"/>
              <a:t>EEO-1: Job Patterns for Minorities and Women in Private Industry</a:t>
            </a:r>
          </a:p>
          <a:p>
            <a:pPr lvl="1"/>
            <a:r>
              <a:rPr lang="en-US" dirty="0"/>
              <a:t>Number of individuals employed by job category, sex, and race or ethnicity</a:t>
            </a:r>
          </a:p>
          <a:p>
            <a:r>
              <a:rPr lang="en-US" dirty="0"/>
              <a:t>EEO-3: Job Patterns for Minorities and Women in Referral Local Unions</a:t>
            </a:r>
          </a:p>
          <a:p>
            <a:pPr lvl="1"/>
            <a:r>
              <a:rPr lang="en-US" dirty="0">
                <a:solidFill>
                  <a:srgbClr val="333333"/>
                </a:solidFill>
              </a:rPr>
              <a:t>M</a:t>
            </a:r>
            <a:r>
              <a:rPr lang="en-US" b="0" i="0" dirty="0">
                <a:solidFill>
                  <a:srgbClr val="333333"/>
                </a:solidFill>
                <a:effectLst/>
              </a:rPr>
              <a:t>embership, applicant, and referral information by sex and race/ethnicity</a:t>
            </a:r>
          </a:p>
          <a:p>
            <a:r>
              <a:rPr lang="en-US" dirty="0">
                <a:solidFill>
                  <a:srgbClr val="333333"/>
                </a:solidFill>
              </a:rPr>
              <a:t>EEO-4: Job Patterns for Minorities and Women in State and Local Government</a:t>
            </a:r>
          </a:p>
          <a:p>
            <a:pPr lvl="1"/>
            <a:r>
              <a:rPr lang="en-US" dirty="0">
                <a:solidFill>
                  <a:srgbClr val="333333"/>
                </a:solidFill>
              </a:rPr>
              <a:t>Data </a:t>
            </a:r>
            <a:r>
              <a:rPr lang="en-US" b="0" i="0" dirty="0">
                <a:solidFill>
                  <a:srgbClr val="333333"/>
                </a:solidFill>
                <a:effectLst/>
              </a:rPr>
              <a:t>by race/ethnicity, sex, job category, and salary band</a:t>
            </a:r>
          </a:p>
          <a:p>
            <a:r>
              <a:rPr lang="en-US" dirty="0">
                <a:solidFill>
                  <a:srgbClr val="333333"/>
                </a:solidFill>
              </a:rPr>
              <a:t>EEO-5: Job Patterns for Minorities and Women in Elementary-Secondary Schools</a:t>
            </a:r>
          </a:p>
          <a:p>
            <a:pPr lvl="1"/>
            <a:r>
              <a:rPr lang="en-US" dirty="0">
                <a:solidFill>
                  <a:srgbClr val="333333"/>
                </a:solidFill>
              </a:rPr>
              <a:t>Data by sex, race/ethnicity, and activity assignment classification</a:t>
            </a:r>
          </a:p>
          <a:p>
            <a:r>
              <a:rPr lang="en-US" dirty="0">
                <a:solidFill>
                  <a:srgbClr val="333333"/>
                </a:solidFill>
              </a:rPr>
              <a:t>EEOC Employment Discrimination Charge Statistics</a:t>
            </a:r>
          </a:p>
          <a:p>
            <a:endParaRPr lang="en-US" dirty="0">
              <a:solidFill>
                <a:srgbClr val="333333"/>
              </a:solidFill>
            </a:endParaRPr>
          </a:p>
          <a:p>
            <a:pPr lvl="1"/>
            <a:endParaRPr lang="en-US" b="0" i="0" dirty="0">
              <a:solidFill>
                <a:srgbClr val="333333"/>
              </a:solidFill>
              <a:effectLst/>
            </a:endParaRPr>
          </a:p>
        </p:txBody>
      </p:sp>
      <p:sp>
        <p:nvSpPr>
          <p:cNvPr id="4" name="Slide Number Placeholder 3"/>
          <p:cNvSpPr>
            <a:spLocks noGrp="1"/>
          </p:cNvSpPr>
          <p:nvPr>
            <p:ph type="sldNum" sz="quarter" idx="12"/>
          </p:nvPr>
        </p:nvSpPr>
        <p:spPr/>
        <p:txBody>
          <a:bodyPr/>
          <a:lstStyle/>
          <a:p>
            <a:fld id="{24BFE6D4-27A9-4AE4-9EAE-AF75F97B179B}" type="slidenum">
              <a:rPr lang="en-US" smtClean="0"/>
              <a:t>34</a:t>
            </a:fld>
            <a:endParaRPr lang="en-US" dirty="0"/>
          </a:p>
        </p:txBody>
      </p:sp>
    </p:spTree>
    <p:extLst>
      <p:ext uri="{BB962C8B-B14F-4D97-AF65-F5344CB8AC3E}">
        <p14:creationId xmlns:p14="http://schemas.microsoft.com/office/powerpoint/2010/main" val="11982554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74638"/>
            <a:ext cx="9140952" cy="933676"/>
          </a:xfrm>
        </p:spPr>
        <p:txBody>
          <a:bodyPr>
            <a:normAutofit/>
          </a:bodyPr>
          <a:lstStyle/>
          <a:p>
            <a:r>
              <a:rPr lang="en-US" sz="4000"/>
              <a:t>How to Access the FSRDC</a:t>
            </a:r>
            <a:endParaRPr lang="en-US" sz="4000" dirty="0"/>
          </a:p>
        </p:txBody>
      </p:sp>
      <p:sp>
        <p:nvSpPr>
          <p:cNvPr id="3" name="Content Placeholder 2"/>
          <p:cNvSpPr>
            <a:spLocks noGrp="1"/>
          </p:cNvSpPr>
          <p:nvPr>
            <p:ph idx="1"/>
          </p:nvPr>
        </p:nvSpPr>
        <p:spPr>
          <a:xfrm>
            <a:off x="1143000" y="1382487"/>
            <a:ext cx="9067800" cy="4743677"/>
          </a:xfrm>
        </p:spPr>
        <p:txBody>
          <a:bodyPr>
            <a:normAutofit/>
          </a:bodyPr>
          <a:lstStyle/>
          <a:p>
            <a:r>
              <a:rPr lang="en-US" dirty="0"/>
              <a:t>Develop proposal</a:t>
            </a:r>
          </a:p>
          <a:p>
            <a:pPr lvl="1"/>
            <a:r>
              <a:rPr lang="en-US" dirty="0"/>
              <a:t>Different guidelines for the various agencies</a:t>
            </a:r>
          </a:p>
          <a:p>
            <a:pPr lvl="1"/>
            <a:r>
              <a:rPr lang="en-US" dirty="0"/>
              <a:t>Submit proposal for agency review through Standard Application Process (SAP) portal</a:t>
            </a:r>
          </a:p>
          <a:p>
            <a:pPr lvl="1"/>
            <a:r>
              <a:rPr lang="en-US" dirty="0"/>
              <a:t>Review time varies by agency</a:t>
            </a:r>
          </a:p>
          <a:p>
            <a:r>
              <a:rPr lang="en-US" dirty="0"/>
              <a:t>Obtain Special Sworn Status (SSS)</a:t>
            </a:r>
          </a:p>
          <a:p>
            <a:pPr lvl="1"/>
            <a:r>
              <a:rPr lang="en-US" dirty="0"/>
              <a:t>Residency requirement (3 years of last 5)</a:t>
            </a:r>
          </a:p>
          <a:p>
            <a:r>
              <a:rPr lang="en-US" dirty="0"/>
              <a:t>Pay fees for NCHS, BEA, BLS data (some include fees for Special Sworn Status)</a:t>
            </a:r>
          </a:p>
        </p:txBody>
      </p:sp>
      <p:sp>
        <p:nvSpPr>
          <p:cNvPr id="4" name="Slide Number Placeholder 3"/>
          <p:cNvSpPr>
            <a:spLocks noGrp="1"/>
          </p:cNvSpPr>
          <p:nvPr>
            <p:ph type="sldNum" sz="quarter" idx="12"/>
          </p:nvPr>
        </p:nvSpPr>
        <p:spPr/>
        <p:txBody>
          <a:bodyPr/>
          <a:lstStyle/>
          <a:p>
            <a:fld id="{8C6B5B77-4519-43AE-B0BC-D3C0E1CB2607}" type="slidenum">
              <a:rPr lang="en-US" smtClean="0"/>
              <a:pPr/>
              <a:t>35</a:t>
            </a:fld>
            <a:endParaRPr lang="en-US" dirty="0"/>
          </a:p>
        </p:txBody>
      </p:sp>
    </p:spTree>
    <p:extLst>
      <p:ext uri="{BB962C8B-B14F-4D97-AF65-F5344CB8AC3E}">
        <p14:creationId xmlns:p14="http://schemas.microsoft.com/office/powerpoint/2010/main" val="1979882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9296400" cy="857476"/>
          </a:xfrm>
        </p:spPr>
        <p:txBody>
          <a:bodyPr>
            <a:normAutofit/>
          </a:bodyPr>
          <a:lstStyle/>
          <a:p>
            <a:r>
              <a:rPr lang="en-US" sz="3600" dirty="0"/>
              <a:t>Timeframe</a:t>
            </a:r>
          </a:p>
        </p:txBody>
      </p:sp>
      <p:sp>
        <p:nvSpPr>
          <p:cNvPr id="3" name="Content Placeholder 2"/>
          <p:cNvSpPr>
            <a:spLocks noGrp="1"/>
          </p:cNvSpPr>
          <p:nvPr>
            <p:ph idx="1"/>
          </p:nvPr>
        </p:nvSpPr>
        <p:spPr>
          <a:xfrm>
            <a:off x="1033272" y="1219200"/>
            <a:ext cx="9628632" cy="4906964"/>
          </a:xfrm>
        </p:spPr>
        <p:txBody>
          <a:bodyPr>
            <a:normAutofit/>
          </a:bodyPr>
          <a:lstStyle/>
          <a:p>
            <a:r>
              <a:rPr lang="en-US" sz="3000" dirty="0">
                <a:cs typeface="Arial" pitchFamily="34" charset="0"/>
              </a:rPr>
              <a:t>Census data</a:t>
            </a:r>
          </a:p>
          <a:p>
            <a:pPr lvl="1"/>
            <a:r>
              <a:rPr lang="en-US" sz="2600" dirty="0">
                <a:cs typeface="Arial" pitchFamily="34" charset="0"/>
              </a:rPr>
              <a:t>Plan on 3 to 7 months for review process</a:t>
            </a:r>
          </a:p>
          <a:p>
            <a:pPr lvl="1">
              <a:spcAft>
                <a:spcPts val="1200"/>
              </a:spcAft>
            </a:pPr>
            <a:r>
              <a:rPr lang="en-US" sz="2600" dirty="0">
                <a:cs typeface="Arial" pitchFamily="34" charset="0"/>
              </a:rPr>
              <a:t>Economic data requires IRS approval in addition to Census</a:t>
            </a:r>
          </a:p>
          <a:p>
            <a:r>
              <a:rPr lang="en-US" sz="3000" dirty="0">
                <a:cs typeface="Arial" pitchFamily="34" charset="0"/>
              </a:rPr>
              <a:t>Other agency data</a:t>
            </a:r>
          </a:p>
          <a:p>
            <a:pPr lvl="1"/>
            <a:r>
              <a:rPr lang="en-US" sz="2600" dirty="0">
                <a:cs typeface="Arial" pitchFamily="34" charset="0"/>
              </a:rPr>
              <a:t>Timeline dependent on agency approval process</a:t>
            </a:r>
          </a:p>
          <a:p>
            <a:pPr lvl="1">
              <a:spcAft>
                <a:spcPts val="1200"/>
              </a:spcAft>
            </a:pPr>
            <a:r>
              <a:rPr lang="en-US" sz="2600" dirty="0">
                <a:cs typeface="Arial" pitchFamily="34" charset="0"/>
              </a:rPr>
              <a:t>Census approval NOT required</a:t>
            </a:r>
          </a:p>
          <a:p>
            <a:r>
              <a:rPr lang="en-US" sz="3000" dirty="0">
                <a:cs typeface="Arial" pitchFamily="34" charset="0"/>
              </a:rPr>
              <a:t>Special Sworn Status</a:t>
            </a:r>
          </a:p>
          <a:p>
            <a:pPr lvl="1"/>
            <a:r>
              <a:rPr lang="en-US" sz="2600" dirty="0">
                <a:cs typeface="Arial" pitchFamily="34" charset="0"/>
              </a:rPr>
              <a:t>3 - 4 additional months for your “security clearance”</a:t>
            </a:r>
          </a:p>
          <a:p>
            <a:pPr lvl="1"/>
            <a:r>
              <a:rPr lang="en-US" sz="2600" dirty="0">
                <a:cs typeface="Arial" pitchFamily="34" charset="0"/>
              </a:rPr>
              <a:t>Longer for foreign nationals</a:t>
            </a:r>
          </a:p>
        </p:txBody>
      </p:sp>
      <p:sp>
        <p:nvSpPr>
          <p:cNvPr id="4" name="Slide Number Placeholder 3"/>
          <p:cNvSpPr>
            <a:spLocks noGrp="1"/>
          </p:cNvSpPr>
          <p:nvPr>
            <p:ph type="sldNum" sz="quarter" idx="12"/>
          </p:nvPr>
        </p:nvSpPr>
        <p:spPr/>
        <p:txBody>
          <a:bodyPr/>
          <a:lstStyle/>
          <a:p>
            <a:fld id="{24BFE6D4-27A9-4AE4-9EAE-AF75F97B179B}" type="slidenum">
              <a:rPr lang="en-US" smtClean="0"/>
              <a:t>36</a:t>
            </a:fld>
            <a:endParaRPr lang="en-US" dirty="0"/>
          </a:p>
        </p:txBody>
      </p:sp>
    </p:spTree>
    <p:extLst>
      <p:ext uri="{BB962C8B-B14F-4D97-AF65-F5344CB8AC3E}">
        <p14:creationId xmlns:p14="http://schemas.microsoft.com/office/powerpoint/2010/main" val="3561570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704" y="274639"/>
            <a:ext cx="9150096" cy="911905"/>
          </a:xfrm>
        </p:spPr>
        <p:txBody>
          <a:bodyPr>
            <a:normAutofit/>
          </a:bodyPr>
          <a:lstStyle/>
          <a:p>
            <a:r>
              <a:rPr lang="en-US" dirty="0"/>
              <a:t>Guidelines for Census Proposal</a:t>
            </a:r>
          </a:p>
        </p:txBody>
      </p:sp>
      <p:sp>
        <p:nvSpPr>
          <p:cNvPr id="3" name="Content Placeholder 2"/>
          <p:cNvSpPr>
            <a:spLocks noGrp="1"/>
          </p:cNvSpPr>
          <p:nvPr>
            <p:ph idx="1"/>
          </p:nvPr>
        </p:nvSpPr>
        <p:spPr>
          <a:xfrm>
            <a:off x="1197864" y="1360715"/>
            <a:ext cx="9683496" cy="4765449"/>
          </a:xfrm>
        </p:spPr>
        <p:txBody>
          <a:bodyPr>
            <a:normAutofit/>
          </a:bodyPr>
          <a:lstStyle/>
          <a:p>
            <a:r>
              <a:rPr lang="en-US" sz="3000" dirty="0"/>
              <a:t>Proposal must meet basic requirements</a:t>
            </a:r>
          </a:p>
          <a:p>
            <a:pPr lvl="1"/>
            <a:r>
              <a:rPr lang="en-US" sz="2600" dirty="0"/>
              <a:t>Need for </a:t>
            </a:r>
            <a:r>
              <a:rPr lang="en-US" sz="2600" i="1" dirty="0"/>
              <a:t>non-public</a:t>
            </a:r>
            <a:r>
              <a:rPr lang="en-US" sz="2600" dirty="0"/>
              <a:t> data</a:t>
            </a:r>
          </a:p>
          <a:p>
            <a:pPr lvl="1"/>
            <a:r>
              <a:rPr lang="en-US" sz="2600" dirty="0"/>
              <a:t>Maintains confidentiality</a:t>
            </a:r>
          </a:p>
          <a:p>
            <a:pPr lvl="1"/>
            <a:r>
              <a:rPr lang="en-US" sz="2600" dirty="0"/>
              <a:t>Must emphasize statistical models vs. tabular output</a:t>
            </a:r>
          </a:p>
          <a:p>
            <a:pPr lvl="1"/>
            <a:r>
              <a:rPr lang="en-US" sz="2600" dirty="0"/>
              <a:t>Feasibility</a:t>
            </a:r>
          </a:p>
          <a:p>
            <a:pPr lvl="1"/>
            <a:r>
              <a:rPr lang="en-US" sz="2600" dirty="0"/>
              <a:t>Describes Census benefits  (LEGAL REQUIREMENT)</a:t>
            </a:r>
          </a:p>
          <a:p>
            <a:pPr lvl="1"/>
            <a:r>
              <a:rPr lang="en-US" sz="2600" dirty="0"/>
              <a:t>Scientific merit</a:t>
            </a:r>
          </a:p>
          <a:p>
            <a:r>
              <a:rPr lang="en-US" sz="3000" dirty="0"/>
              <a:t>Work with RDC Administrator to craft final proposal. Enter and submit proposal in SAP once finalized.</a:t>
            </a:r>
          </a:p>
          <a:p>
            <a:endParaRPr lang="en-US" dirty="0"/>
          </a:p>
        </p:txBody>
      </p:sp>
      <p:sp>
        <p:nvSpPr>
          <p:cNvPr id="4" name="Slide Number Placeholder 3"/>
          <p:cNvSpPr>
            <a:spLocks noGrp="1"/>
          </p:cNvSpPr>
          <p:nvPr>
            <p:ph type="sldNum" sz="quarter" idx="12"/>
          </p:nvPr>
        </p:nvSpPr>
        <p:spPr/>
        <p:txBody>
          <a:bodyPr/>
          <a:lstStyle/>
          <a:p>
            <a:fld id="{24BFE6D4-27A9-4AE4-9EAE-AF75F97B179B}" type="slidenum">
              <a:rPr lang="en-US" smtClean="0"/>
              <a:t>37</a:t>
            </a:fld>
            <a:endParaRPr lang="en-US" dirty="0"/>
          </a:p>
        </p:txBody>
      </p:sp>
    </p:spTree>
    <p:extLst>
      <p:ext uri="{BB962C8B-B14F-4D97-AF65-F5344CB8AC3E}">
        <p14:creationId xmlns:p14="http://schemas.microsoft.com/office/powerpoint/2010/main" val="264961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693" y="274639"/>
            <a:ext cx="9334107" cy="857476"/>
          </a:xfrm>
        </p:spPr>
        <p:txBody>
          <a:bodyPr>
            <a:noAutofit/>
          </a:bodyPr>
          <a:lstStyle/>
          <a:p>
            <a:r>
              <a:rPr lang="en-US" sz="3800" dirty="0"/>
              <a:t>Working in the FSRDC Lab </a:t>
            </a:r>
          </a:p>
        </p:txBody>
      </p:sp>
      <p:sp>
        <p:nvSpPr>
          <p:cNvPr id="3" name="Content Placeholder 2"/>
          <p:cNvSpPr>
            <a:spLocks noGrp="1"/>
          </p:cNvSpPr>
          <p:nvPr>
            <p:ph idx="1"/>
          </p:nvPr>
        </p:nvSpPr>
        <p:spPr>
          <a:xfrm>
            <a:off x="996696" y="1240972"/>
            <a:ext cx="10131552" cy="4885192"/>
          </a:xfrm>
        </p:spPr>
        <p:txBody>
          <a:bodyPr>
            <a:normAutofit/>
          </a:bodyPr>
          <a:lstStyle/>
          <a:p>
            <a:r>
              <a:rPr lang="en-US" dirty="0"/>
              <a:t>All analysis conducted in the RDC lab</a:t>
            </a:r>
          </a:p>
          <a:p>
            <a:pPr lvl="1"/>
            <a:r>
              <a:rPr lang="en-US" dirty="0"/>
              <a:t>Data located on server in Maryland</a:t>
            </a:r>
          </a:p>
          <a:p>
            <a:pPr lvl="1">
              <a:spcAft>
                <a:spcPts val="600"/>
              </a:spcAft>
            </a:pPr>
            <a:r>
              <a:rPr lang="en-US" dirty="0"/>
              <a:t>Access data via thin client terminals located in cubicles</a:t>
            </a:r>
          </a:p>
          <a:p>
            <a:pPr>
              <a:spcBef>
                <a:spcPts val="600"/>
              </a:spcBef>
              <a:spcAft>
                <a:spcPts val="600"/>
              </a:spcAft>
            </a:pPr>
            <a:r>
              <a:rPr lang="en-US" dirty="0"/>
              <a:t>No internet access or personal computers allowed in lab </a:t>
            </a:r>
          </a:p>
          <a:p>
            <a:pPr>
              <a:spcBef>
                <a:spcPts val="600"/>
              </a:spcBef>
              <a:spcAft>
                <a:spcPts val="600"/>
              </a:spcAft>
            </a:pPr>
            <a:r>
              <a:rPr lang="en-US" dirty="0"/>
              <a:t>Statistical software available: SAS, Stata, R, Matlab, Python etc. </a:t>
            </a:r>
          </a:p>
          <a:p>
            <a:pPr>
              <a:spcBef>
                <a:spcPts val="600"/>
              </a:spcBef>
            </a:pPr>
            <a:r>
              <a:rPr lang="en-US" dirty="0"/>
              <a:t>Agency reviews output before releasing</a:t>
            </a:r>
          </a:p>
          <a:p>
            <a:pPr lvl="1"/>
            <a:r>
              <a:rPr lang="en-US" dirty="0"/>
              <a:t>Penalty for disclosure is $250,000 and/or 5 yrs in prison  (inadvertent or otherwise)</a:t>
            </a:r>
          </a:p>
          <a:p>
            <a:pPr marL="0" indent="0">
              <a:spcBef>
                <a:spcPts val="600"/>
              </a:spcBef>
              <a:buNone/>
            </a:pPr>
            <a:endParaRPr lang="en-US" dirty="0"/>
          </a:p>
          <a:p>
            <a:endParaRPr lang="en-US" dirty="0"/>
          </a:p>
        </p:txBody>
      </p:sp>
      <p:sp>
        <p:nvSpPr>
          <p:cNvPr id="4" name="Slide Number Placeholder 3"/>
          <p:cNvSpPr>
            <a:spLocks noGrp="1"/>
          </p:cNvSpPr>
          <p:nvPr>
            <p:ph type="sldNum" sz="quarter" idx="12"/>
          </p:nvPr>
        </p:nvSpPr>
        <p:spPr/>
        <p:txBody>
          <a:bodyPr/>
          <a:lstStyle/>
          <a:p>
            <a:fld id="{24BFE6D4-27A9-4AE4-9EAE-AF75F97B179B}" type="slidenum">
              <a:rPr lang="en-US" smtClean="0"/>
              <a:t>38</a:t>
            </a:fld>
            <a:endParaRPr lang="en-US" dirty="0"/>
          </a:p>
        </p:txBody>
      </p:sp>
    </p:spTree>
    <p:extLst>
      <p:ext uri="{BB962C8B-B14F-4D97-AF65-F5344CB8AC3E}">
        <p14:creationId xmlns:p14="http://schemas.microsoft.com/office/powerpoint/2010/main" val="16463272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0B26E-28F2-4158-992B-E60C78156BA6}"/>
              </a:ext>
            </a:extLst>
          </p:cNvPr>
          <p:cNvSpPr>
            <a:spLocks noGrp="1"/>
          </p:cNvSpPr>
          <p:nvPr>
            <p:ph type="title"/>
          </p:nvPr>
        </p:nvSpPr>
        <p:spPr/>
        <p:txBody>
          <a:bodyPr/>
          <a:lstStyle/>
          <a:p>
            <a:r>
              <a:rPr lang="en-US" dirty="0"/>
              <a:t>Virtual RDC</a:t>
            </a:r>
          </a:p>
        </p:txBody>
      </p:sp>
      <p:sp>
        <p:nvSpPr>
          <p:cNvPr id="3" name="Content Placeholder 2">
            <a:extLst>
              <a:ext uri="{FF2B5EF4-FFF2-40B4-BE49-F238E27FC236}">
                <a16:creationId xmlns:a16="http://schemas.microsoft.com/office/drawing/2014/main" id="{D35CA651-462D-4725-9205-EB891D9EF61C}"/>
              </a:ext>
            </a:extLst>
          </p:cNvPr>
          <p:cNvSpPr>
            <a:spLocks noGrp="1"/>
          </p:cNvSpPr>
          <p:nvPr>
            <p:ph idx="1"/>
          </p:nvPr>
        </p:nvSpPr>
        <p:spPr/>
        <p:txBody>
          <a:bodyPr/>
          <a:lstStyle/>
          <a:p>
            <a:r>
              <a:rPr lang="en-US" dirty="0"/>
              <a:t>Pilot virtual access program expanded during the COVID-19 pandemic</a:t>
            </a:r>
          </a:p>
          <a:p>
            <a:r>
              <a:rPr lang="en-US" dirty="0"/>
              <a:t>Projects that use only Census Bureau data or BEA data are eligible</a:t>
            </a:r>
          </a:p>
          <a:p>
            <a:r>
              <a:rPr lang="en-US" dirty="0"/>
              <a:t>New researchers are trained in the RDC, then are approved for virtual access from a secure workspace within their home</a:t>
            </a:r>
          </a:p>
          <a:p>
            <a:r>
              <a:rPr lang="en-US" dirty="0"/>
              <a:t>Same rules apply as the RDC: no visitors, no phone use or internet browsing while working on RDC project. Output goes through usual disclosure avoidance review</a:t>
            </a:r>
          </a:p>
        </p:txBody>
      </p:sp>
      <p:sp>
        <p:nvSpPr>
          <p:cNvPr id="4" name="Slide Number Placeholder 3">
            <a:extLst>
              <a:ext uri="{FF2B5EF4-FFF2-40B4-BE49-F238E27FC236}">
                <a16:creationId xmlns:a16="http://schemas.microsoft.com/office/drawing/2014/main" id="{6F5AED0A-B585-4E7C-8CB8-7C07AEF41F1D}"/>
              </a:ext>
            </a:extLst>
          </p:cNvPr>
          <p:cNvSpPr>
            <a:spLocks noGrp="1"/>
          </p:cNvSpPr>
          <p:nvPr>
            <p:ph type="sldNum" sz="quarter" idx="12"/>
          </p:nvPr>
        </p:nvSpPr>
        <p:spPr/>
        <p:txBody>
          <a:bodyPr/>
          <a:lstStyle/>
          <a:p>
            <a:fld id="{24BFE6D4-27A9-4AE4-9EAE-AF75F97B179B}" type="slidenum">
              <a:rPr lang="en-US" smtClean="0"/>
              <a:t>39</a:t>
            </a:fld>
            <a:endParaRPr lang="en-US"/>
          </a:p>
        </p:txBody>
      </p:sp>
    </p:spTree>
    <p:extLst>
      <p:ext uri="{BB962C8B-B14F-4D97-AF65-F5344CB8AC3E}">
        <p14:creationId xmlns:p14="http://schemas.microsoft.com/office/powerpoint/2010/main" val="68967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FSRDC Locations</a:t>
            </a:r>
          </a:p>
        </p:txBody>
      </p:sp>
      <p:sp>
        <p:nvSpPr>
          <p:cNvPr id="4" name="Slide Number Placeholder 3"/>
          <p:cNvSpPr>
            <a:spLocks noGrp="1"/>
          </p:cNvSpPr>
          <p:nvPr>
            <p:ph type="sldNum" sz="quarter" idx="12"/>
          </p:nvPr>
        </p:nvSpPr>
        <p:spPr/>
        <p:txBody>
          <a:bodyPr/>
          <a:lstStyle/>
          <a:p>
            <a:fld id="{24BFE6D4-27A9-4AE4-9EAE-AF75F97B179B}" type="slidenum">
              <a:rPr lang="en-US" smtClean="0"/>
              <a:t>4</a:t>
            </a:fld>
            <a:endParaRPr lang="en-US"/>
          </a:p>
        </p:txBody>
      </p:sp>
      <p:pic>
        <p:nvPicPr>
          <p:cNvPr id="8" name="Content Placeholder 7" descr="Map&#10;&#10;Description automatically generated">
            <a:extLst>
              <a:ext uri="{FF2B5EF4-FFF2-40B4-BE49-F238E27FC236}">
                <a16:creationId xmlns:a16="http://schemas.microsoft.com/office/drawing/2014/main" id="{2720D298-B8D5-D89B-C77B-C92E98D015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2588" y="1825625"/>
            <a:ext cx="7286823" cy="4351338"/>
          </a:xfrm>
        </p:spPr>
      </p:pic>
    </p:spTree>
    <p:extLst>
      <p:ext uri="{BB962C8B-B14F-4D97-AF65-F5344CB8AC3E}">
        <p14:creationId xmlns:p14="http://schemas.microsoft.com/office/powerpoint/2010/main" val="6652797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a:t>
            </a:r>
          </a:p>
        </p:txBody>
      </p:sp>
      <p:sp>
        <p:nvSpPr>
          <p:cNvPr id="3" name="Content Placeholder 2"/>
          <p:cNvSpPr>
            <a:spLocks noGrp="1"/>
          </p:cNvSpPr>
          <p:nvPr>
            <p:ph idx="1"/>
          </p:nvPr>
        </p:nvSpPr>
        <p:spPr/>
        <p:txBody>
          <a:bodyPr/>
          <a:lstStyle/>
          <a:p>
            <a:r>
              <a:rPr lang="en-US" dirty="0"/>
              <a:t>Nichole Szembrot, Cornell RDC Administrator</a:t>
            </a:r>
          </a:p>
          <a:p>
            <a:pPr lvl="1"/>
            <a:r>
              <a:rPr lang="en-US" dirty="0"/>
              <a:t>nichole.e.szembrot@census.gov</a:t>
            </a:r>
          </a:p>
          <a:p>
            <a:pPr lvl="1"/>
            <a:r>
              <a:rPr lang="en-US" dirty="0"/>
              <a:t>607-645-3091</a:t>
            </a:r>
          </a:p>
          <a:p>
            <a:r>
              <a:rPr lang="en-US" dirty="0" err="1"/>
              <a:t>Zhuan</a:t>
            </a:r>
            <a:r>
              <a:rPr lang="en-US" dirty="0"/>
              <a:t> Pei, Cornell RDC Executive Director</a:t>
            </a:r>
          </a:p>
          <a:p>
            <a:pPr lvl="1"/>
            <a:r>
              <a:rPr lang="en-US" dirty="0"/>
              <a:t>zhuan.pei@cornell.edu</a:t>
            </a:r>
          </a:p>
          <a:p>
            <a:r>
              <a:rPr lang="en-US" dirty="0"/>
              <a:t>For more information: </a:t>
            </a:r>
            <a:r>
              <a:rPr lang="en-US" dirty="0">
                <a:hlinkClick r:id="rId2"/>
              </a:rPr>
              <a:t>Federal Statistical Research Data Centers (census.gov)</a:t>
            </a:r>
            <a:endParaRPr lang="en-US" dirty="0"/>
          </a:p>
          <a:p>
            <a:r>
              <a:rPr lang="en-US" dirty="0"/>
              <a:t>Standard Application Process portal and metadata: </a:t>
            </a:r>
            <a:r>
              <a:rPr lang="en-US" dirty="0">
                <a:hlinkClick r:id="rId3"/>
              </a:rPr>
              <a:t>Research Data Gov</a:t>
            </a:r>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24BFE6D4-27A9-4AE4-9EAE-AF75F97B179B}" type="slidenum">
              <a:rPr lang="en-US" smtClean="0"/>
              <a:pPr/>
              <a:t>40</a:t>
            </a:fld>
            <a:endParaRPr lang="en-US"/>
          </a:p>
        </p:txBody>
      </p:sp>
    </p:spTree>
    <p:extLst>
      <p:ext uri="{BB962C8B-B14F-4D97-AF65-F5344CB8AC3E}">
        <p14:creationId xmlns:p14="http://schemas.microsoft.com/office/powerpoint/2010/main" val="21703087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62BF8-A8DD-4EA4-07E3-710F36A30EB3}"/>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2D8279DF-DA13-A659-0B9D-19C34A4162CB}"/>
              </a:ext>
            </a:extLst>
          </p:cNvPr>
          <p:cNvSpPr>
            <a:spLocks noGrp="1"/>
          </p:cNvSpPr>
          <p:nvPr>
            <p:ph type="sldNum" sz="quarter" idx="12"/>
          </p:nvPr>
        </p:nvSpPr>
        <p:spPr/>
        <p:txBody>
          <a:bodyPr/>
          <a:lstStyle/>
          <a:p>
            <a:fld id="{24BFE6D4-27A9-4AE4-9EAE-AF75F97B179B}" type="slidenum">
              <a:rPr lang="en-US" smtClean="0"/>
              <a:t>41</a:t>
            </a:fld>
            <a:endParaRPr lang="en-US"/>
          </a:p>
        </p:txBody>
      </p:sp>
      <p:pic>
        <p:nvPicPr>
          <p:cNvPr id="8" name="Content Placeholder 7" descr="A qr code on a blue background&#10;&#10;Description automatically generated">
            <a:extLst>
              <a:ext uri="{FF2B5EF4-FFF2-40B4-BE49-F238E27FC236}">
                <a16:creationId xmlns:a16="http://schemas.microsoft.com/office/drawing/2014/main" id="{993F4257-2FA5-7B45-3371-C299E3E4984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2401924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FBB7C-6060-C053-10C5-13836689F308}"/>
              </a:ext>
            </a:extLst>
          </p:cNvPr>
          <p:cNvSpPr>
            <a:spLocks noGrp="1"/>
          </p:cNvSpPr>
          <p:nvPr>
            <p:ph type="title"/>
          </p:nvPr>
        </p:nvSpPr>
        <p:spPr/>
        <p:txBody>
          <a:bodyPr/>
          <a:lstStyle/>
          <a:p>
            <a:r>
              <a:rPr lang="en-US" dirty="0"/>
              <a:t>Data Availability</a:t>
            </a:r>
          </a:p>
        </p:txBody>
      </p:sp>
      <p:sp>
        <p:nvSpPr>
          <p:cNvPr id="3" name="Content Placeholder 2">
            <a:extLst>
              <a:ext uri="{FF2B5EF4-FFF2-40B4-BE49-F238E27FC236}">
                <a16:creationId xmlns:a16="http://schemas.microsoft.com/office/drawing/2014/main" id="{313CB3A2-631A-105D-9D40-61BF43618BA6}"/>
              </a:ext>
            </a:extLst>
          </p:cNvPr>
          <p:cNvSpPr>
            <a:spLocks noGrp="1"/>
          </p:cNvSpPr>
          <p:nvPr>
            <p:ph sz="half" idx="1"/>
          </p:nvPr>
        </p:nvSpPr>
        <p:spPr>
          <a:xfrm>
            <a:off x="838200" y="1825625"/>
            <a:ext cx="5002763" cy="4351338"/>
          </a:xfrm>
        </p:spPr>
        <p:txBody>
          <a:bodyPr>
            <a:normAutofit fontScale="92500" lnSpcReduction="20000"/>
          </a:bodyPr>
          <a:lstStyle/>
          <a:p>
            <a:pPr marL="0" indent="0" algn="ctr">
              <a:buNone/>
            </a:pPr>
            <a:r>
              <a:rPr lang="en-US" u="sng" dirty="0"/>
              <a:t>Census Bureau Data</a:t>
            </a:r>
          </a:p>
          <a:p>
            <a:pPr lvl="1">
              <a:lnSpc>
                <a:spcPct val="90000"/>
              </a:lnSpc>
            </a:pPr>
            <a:r>
              <a:rPr lang="en-US" dirty="0"/>
              <a:t>Economic Data</a:t>
            </a:r>
          </a:p>
          <a:p>
            <a:pPr lvl="1">
              <a:lnSpc>
                <a:spcPct val="90000"/>
              </a:lnSpc>
            </a:pPr>
            <a:r>
              <a:rPr lang="en-US" dirty="0"/>
              <a:t>Demographic Data</a:t>
            </a:r>
          </a:p>
          <a:p>
            <a:pPr lvl="1">
              <a:lnSpc>
                <a:spcPct val="90000"/>
              </a:lnSpc>
            </a:pPr>
            <a:r>
              <a:rPr lang="en-US" dirty="0"/>
              <a:t>Longitudinal Employer-Household Dynamics (LEHD)</a:t>
            </a:r>
          </a:p>
          <a:p>
            <a:pPr lvl="1">
              <a:lnSpc>
                <a:spcPct val="90000"/>
              </a:lnSpc>
            </a:pPr>
            <a:r>
              <a:rPr lang="en-US" dirty="0"/>
              <a:t>UMETRICs Data</a:t>
            </a:r>
          </a:p>
          <a:p>
            <a:pPr lvl="1">
              <a:lnSpc>
                <a:spcPct val="90000"/>
              </a:lnSpc>
            </a:pPr>
            <a:r>
              <a:rPr lang="en-US" dirty="0"/>
              <a:t>Criminal Justice Administrative Records System (CJARS)</a:t>
            </a:r>
          </a:p>
          <a:p>
            <a:endParaRPr lang="en-US" dirty="0"/>
          </a:p>
        </p:txBody>
      </p:sp>
      <p:sp>
        <p:nvSpPr>
          <p:cNvPr id="4" name="Content Placeholder 3">
            <a:extLst>
              <a:ext uri="{FF2B5EF4-FFF2-40B4-BE49-F238E27FC236}">
                <a16:creationId xmlns:a16="http://schemas.microsoft.com/office/drawing/2014/main" id="{D9E8B3A0-398F-FCF0-BF3D-A9C78984FB65}"/>
              </a:ext>
            </a:extLst>
          </p:cNvPr>
          <p:cNvSpPr>
            <a:spLocks noGrp="1"/>
          </p:cNvSpPr>
          <p:nvPr>
            <p:ph sz="half" idx="2"/>
          </p:nvPr>
        </p:nvSpPr>
        <p:spPr>
          <a:xfrm>
            <a:off x="6172200" y="1557272"/>
            <a:ext cx="5181600" cy="4351338"/>
          </a:xfrm>
        </p:spPr>
        <p:txBody>
          <a:bodyPr>
            <a:normAutofit fontScale="92500" lnSpcReduction="20000"/>
          </a:bodyPr>
          <a:lstStyle/>
          <a:p>
            <a:pPr marL="0" indent="0" algn="ctr">
              <a:buNone/>
            </a:pPr>
            <a:r>
              <a:rPr lang="en-US" u="sng" dirty="0"/>
              <a:t>Other Agency Data</a:t>
            </a:r>
          </a:p>
          <a:p>
            <a:pPr lvl="1"/>
            <a:r>
              <a:rPr lang="en-US" dirty="0"/>
              <a:t>Agency for Healthcare Research and Quality (AHRQ)</a:t>
            </a:r>
          </a:p>
          <a:p>
            <a:pPr lvl="1"/>
            <a:r>
              <a:rPr lang="en-US" dirty="0"/>
              <a:t>National Center for Health Statistics (NCHS)</a:t>
            </a:r>
          </a:p>
          <a:p>
            <a:pPr lvl="1"/>
            <a:r>
              <a:rPr lang="en-US" dirty="0"/>
              <a:t>Bureau of Labor Statistics</a:t>
            </a:r>
          </a:p>
          <a:p>
            <a:pPr lvl="1"/>
            <a:r>
              <a:rPr lang="en-US" dirty="0"/>
              <a:t>Bureau of Economic Analysis</a:t>
            </a:r>
          </a:p>
          <a:p>
            <a:pPr lvl="1"/>
            <a:r>
              <a:rPr lang="en-US" dirty="0"/>
              <a:t>National Center for Science and Engineering Statistics (NCSES)</a:t>
            </a:r>
          </a:p>
          <a:p>
            <a:pPr lvl="1"/>
            <a:r>
              <a:rPr lang="en-US" dirty="0"/>
              <a:t>Substance Abuse and Mental Health Services (SAMHSA)</a:t>
            </a:r>
          </a:p>
          <a:p>
            <a:pPr lvl="1"/>
            <a:r>
              <a:rPr lang="en-US" sz="2400" dirty="0"/>
              <a:t>Equal Employment Opportunity Commission (EEOC)</a:t>
            </a:r>
          </a:p>
          <a:p>
            <a:pPr lvl="1"/>
            <a:r>
              <a:rPr lang="en-US" dirty="0"/>
              <a:t>Federal Reserve Board-Microeconomic Surveys Unit</a:t>
            </a:r>
          </a:p>
          <a:p>
            <a:endParaRPr lang="en-US" dirty="0"/>
          </a:p>
        </p:txBody>
      </p:sp>
      <p:sp>
        <p:nvSpPr>
          <p:cNvPr id="5" name="Slide Number Placeholder 4">
            <a:extLst>
              <a:ext uri="{FF2B5EF4-FFF2-40B4-BE49-F238E27FC236}">
                <a16:creationId xmlns:a16="http://schemas.microsoft.com/office/drawing/2014/main" id="{79E71236-9413-E00B-A034-A6F03966EE19}"/>
              </a:ext>
            </a:extLst>
          </p:cNvPr>
          <p:cNvSpPr>
            <a:spLocks noGrp="1"/>
          </p:cNvSpPr>
          <p:nvPr>
            <p:ph type="sldNum" sz="quarter" idx="12"/>
          </p:nvPr>
        </p:nvSpPr>
        <p:spPr/>
        <p:txBody>
          <a:bodyPr/>
          <a:lstStyle/>
          <a:p>
            <a:fld id="{24BFE6D4-27A9-4AE4-9EAE-AF75F97B179B}" type="slidenum">
              <a:rPr lang="en-US" smtClean="0"/>
              <a:t>5</a:t>
            </a:fld>
            <a:endParaRPr lang="en-US"/>
          </a:p>
        </p:txBody>
      </p:sp>
    </p:spTree>
    <p:extLst>
      <p:ext uri="{BB962C8B-B14F-4D97-AF65-F5344CB8AC3E}">
        <p14:creationId xmlns:p14="http://schemas.microsoft.com/office/powerpoint/2010/main" val="2999565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Restricted Data Advantages</a:t>
            </a:r>
          </a:p>
        </p:txBody>
      </p:sp>
      <p:sp>
        <p:nvSpPr>
          <p:cNvPr id="3" name="Content Placeholder 2"/>
          <p:cNvSpPr>
            <a:spLocks noGrp="1"/>
          </p:cNvSpPr>
          <p:nvPr>
            <p:ph idx="1"/>
          </p:nvPr>
        </p:nvSpPr>
        <p:spPr/>
        <p:txBody>
          <a:bodyPr/>
          <a:lstStyle/>
          <a:p>
            <a:r>
              <a:rPr lang="en-US" dirty="0"/>
              <a:t>No publicly-available microdata</a:t>
            </a:r>
          </a:p>
          <a:p>
            <a:pPr lvl="1"/>
            <a:r>
              <a:rPr lang="en-US" dirty="0"/>
              <a:t>Internal data at the establishment and firm level</a:t>
            </a:r>
          </a:p>
          <a:p>
            <a:pPr lvl="1"/>
            <a:r>
              <a:rPr lang="en-US" dirty="0"/>
              <a:t>Universal scope</a:t>
            </a:r>
          </a:p>
          <a:p>
            <a:pPr lvl="1"/>
            <a:r>
              <a:rPr lang="en-US" dirty="0"/>
              <a:t>Detailed industry and geography</a:t>
            </a:r>
          </a:p>
          <a:p>
            <a:r>
              <a:rPr lang="en-US" dirty="0"/>
              <a:t>Linking data</a:t>
            </a:r>
          </a:p>
          <a:p>
            <a:pPr lvl="1"/>
            <a:r>
              <a:rPr lang="en-US" dirty="0"/>
              <a:t>Consistent identifiers</a:t>
            </a:r>
          </a:p>
          <a:p>
            <a:pPr lvl="1"/>
            <a:r>
              <a:rPr lang="en-US" dirty="0"/>
              <a:t>Business register</a:t>
            </a:r>
          </a:p>
          <a:p>
            <a:pPr lvl="1"/>
            <a:r>
              <a:rPr lang="en-US" dirty="0"/>
              <a:t>External data</a:t>
            </a:r>
          </a:p>
          <a:p>
            <a:r>
              <a:rPr lang="en-US" dirty="0"/>
              <a:t>Less top-coding and more detail for demographic data</a:t>
            </a:r>
          </a:p>
        </p:txBody>
      </p:sp>
      <p:sp>
        <p:nvSpPr>
          <p:cNvPr id="4" name="Slide Number Placeholder 3"/>
          <p:cNvSpPr>
            <a:spLocks noGrp="1"/>
          </p:cNvSpPr>
          <p:nvPr>
            <p:ph type="sldNum" sz="quarter" idx="12"/>
          </p:nvPr>
        </p:nvSpPr>
        <p:spPr/>
        <p:txBody>
          <a:bodyPr/>
          <a:lstStyle/>
          <a:p>
            <a:fld id="{24BFE6D4-27A9-4AE4-9EAE-AF75F97B179B}" type="slidenum">
              <a:rPr lang="en-US" smtClean="0"/>
              <a:t>6</a:t>
            </a:fld>
            <a:endParaRPr lang="en-US"/>
          </a:p>
        </p:txBody>
      </p:sp>
    </p:spTree>
    <p:extLst>
      <p:ext uri="{BB962C8B-B14F-4D97-AF65-F5344CB8AC3E}">
        <p14:creationId xmlns:p14="http://schemas.microsoft.com/office/powerpoint/2010/main" val="234870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656" y="274639"/>
            <a:ext cx="9136144" cy="916853"/>
          </a:xfrm>
        </p:spPr>
        <p:txBody>
          <a:bodyPr>
            <a:normAutofit/>
          </a:bodyPr>
          <a:lstStyle/>
          <a:p>
            <a:r>
              <a:rPr lang="en-US" sz="3600" dirty="0"/>
              <a:t>Types of Restricted Census Data Available</a:t>
            </a:r>
          </a:p>
        </p:txBody>
      </p:sp>
      <p:sp>
        <p:nvSpPr>
          <p:cNvPr id="3" name="Content Placeholder 2"/>
          <p:cNvSpPr>
            <a:spLocks noGrp="1"/>
          </p:cNvSpPr>
          <p:nvPr>
            <p:ph idx="1"/>
          </p:nvPr>
        </p:nvSpPr>
        <p:spPr>
          <a:xfrm>
            <a:off x="1074656" y="1265383"/>
            <a:ext cx="9136144" cy="4860781"/>
          </a:xfrm>
        </p:spPr>
        <p:txBody>
          <a:bodyPr>
            <a:normAutofit/>
          </a:bodyPr>
          <a:lstStyle/>
          <a:p>
            <a:r>
              <a:rPr lang="en-US" dirty="0"/>
              <a:t>Economic Data</a:t>
            </a:r>
          </a:p>
          <a:p>
            <a:pPr lvl="1"/>
            <a:r>
              <a:rPr lang="en-US" dirty="0"/>
              <a:t>Microdata on firms and establishments</a:t>
            </a:r>
          </a:p>
          <a:p>
            <a:r>
              <a:rPr lang="en-US" dirty="0"/>
              <a:t>Demographic Data</a:t>
            </a:r>
          </a:p>
          <a:p>
            <a:pPr lvl="1"/>
            <a:r>
              <a:rPr lang="en-US" dirty="0"/>
              <a:t>Microdata on individuals and households</a:t>
            </a:r>
          </a:p>
          <a:p>
            <a:r>
              <a:rPr lang="en-US" dirty="0"/>
              <a:t>Administrative records</a:t>
            </a:r>
          </a:p>
          <a:p>
            <a:pPr lvl="1"/>
            <a:r>
              <a:rPr lang="en-US" dirty="0"/>
              <a:t>Data originally collected for administrative use, repurposed for research</a:t>
            </a:r>
          </a:p>
          <a:p>
            <a:pPr>
              <a:spcAft>
                <a:spcPts val="600"/>
              </a:spcAft>
            </a:pPr>
            <a:r>
              <a:rPr lang="en-US" dirty="0"/>
              <a:t>Linked Data </a:t>
            </a:r>
          </a:p>
          <a:p>
            <a:pPr lvl="1">
              <a:spcAft>
                <a:spcPts val="600"/>
              </a:spcAft>
            </a:pPr>
            <a:r>
              <a:rPr lang="en-US" dirty="0"/>
              <a:t>Data on employees linked with data on employers (LEHD)</a:t>
            </a:r>
          </a:p>
          <a:p>
            <a:pPr lvl="1">
              <a:spcAft>
                <a:spcPts val="600"/>
              </a:spcAft>
            </a:pPr>
            <a:r>
              <a:rPr lang="en-US" dirty="0"/>
              <a:t>Data on university grant awardees linked with data on employees and vendor firms (UMETRICS)</a:t>
            </a:r>
          </a:p>
          <a:p>
            <a:pPr>
              <a:spcAft>
                <a:spcPts val="600"/>
              </a:spcAft>
            </a:pPr>
            <a:endParaRPr lang="en-US" dirty="0"/>
          </a:p>
        </p:txBody>
      </p:sp>
      <p:sp>
        <p:nvSpPr>
          <p:cNvPr id="4" name="Slide Number Placeholder 3"/>
          <p:cNvSpPr>
            <a:spLocks noGrp="1"/>
          </p:cNvSpPr>
          <p:nvPr>
            <p:ph type="sldNum" sz="quarter" idx="12"/>
          </p:nvPr>
        </p:nvSpPr>
        <p:spPr/>
        <p:txBody>
          <a:bodyPr/>
          <a:lstStyle/>
          <a:p>
            <a:fld id="{24BFE6D4-27A9-4AE4-9EAE-AF75F97B179B}" type="slidenum">
              <a:rPr lang="en-US" smtClean="0"/>
              <a:t>7</a:t>
            </a:fld>
            <a:endParaRPr lang="en-US" dirty="0"/>
          </a:p>
        </p:txBody>
      </p:sp>
    </p:spTree>
    <p:extLst>
      <p:ext uri="{BB962C8B-B14F-4D97-AF65-F5344CB8AC3E}">
        <p14:creationId xmlns:p14="http://schemas.microsoft.com/office/powerpoint/2010/main" val="104364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7522" y="274638"/>
            <a:ext cx="9183278" cy="1096962"/>
          </a:xfrm>
        </p:spPr>
        <p:txBody>
          <a:bodyPr>
            <a:noAutofit/>
          </a:bodyPr>
          <a:lstStyle/>
          <a:p>
            <a:r>
              <a:rPr lang="en-US" sz="3600" dirty="0"/>
              <a:t>Most Popular Economic Microdata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79789716"/>
              </p:ext>
            </p:extLst>
          </p:nvPr>
        </p:nvGraphicFramePr>
        <p:xfrm>
          <a:off x="1168924" y="1371600"/>
          <a:ext cx="9041876" cy="4120024"/>
        </p:xfrm>
        <a:graphic>
          <a:graphicData uri="http://schemas.openxmlformats.org/drawingml/2006/table">
            <a:tbl>
              <a:tblPr firstRow="1" bandRow="1">
                <a:tableStyleId>{21E4AEA4-8DFA-4A89-87EB-49C32662AFE0}</a:tableStyleId>
              </a:tblPr>
              <a:tblGrid>
                <a:gridCol w="6195359">
                  <a:extLst>
                    <a:ext uri="{9D8B030D-6E8A-4147-A177-3AD203B41FA5}">
                      <a16:colId xmlns:a16="http://schemas.microsoft.com/office/drawing/2014/main" val="20000"/>
                    </a:ext>
                  </a:extLst>
                </a:gridCol>
                <a:gridCol w="2846517">
                  <a:extLst>
                    <a:ext uri="{9D8B030D-6E8A-4147-A177-3AD203B41FA5}">
                      <a16:colId xmlns:a16="http://schemas.microsoft.com/office/drawing/2014/main" val="20001"/>
                    </a:ext>
                  </a:extLst>
                </a:gridCol>
              </a:tblGrid>
              <a:tr h="434993">
                <a:tc>
                  <a:txBody>
                    <a:bodyPr/>
                    <a:lstStyle/>
                    <a:p>
                      <a:r>
                        <a:rPr lang="en-US" dirty="0"/>
                        <a:t>Data Set</a:t>
                      </a:r>
                    </a:p>
                  </a:txBody>
                  <a:tcPr/>
                </a:tc>
                <a:tc>
                  <a:txBody>
                    <a:bodyPr/>
                    <a:lstStyle/>
                    <a:p>
                      <a:r>
                        <a:rPr lang="en-US" dirty="0"/>
                        <a:t>Unit of Enumeration</a:t>
                      </a:r>
                    </a:p>
                  </a:txBody>
                  <a:tcPr/>
                </a:tc>
                <a:extLst>
                  <a:ext uri="{0D108BD9-81ED-4DB2-BD59-A6C34878D82A}">
                    <a16:rowId xmlns:a16="http://schemas.microsoft.com/office/drawing/2014/main" val="10000"/>
                  </a:ext>
                </a:extLst>
              </a:tr>
              <a:tr h="434993">
                <a:tc>
                  <a:txBody>
                    <a:bodyPr/>
                    <a:lstStyle/>
                    <a:p>
                      <a:r>
                        <a:rPr lang="en-US" dirty="0"/>
                        <a:t>Economic Censuses (Manufactures,</a:t>
                      </a:r>
                      <a:r>
                        <a:rPr lang="en-US" baseline="0" dirty="0"/>
                        <a:t> Retail Trade, Services, etc.)</a:t>
                      </a:r>
                      <a:endParaRPr lang="en-US" dirty="0"/>
                    </a:p>
                  </a:txBody>
                  <a:tcPr/>
                </a:tc>
                <a:tc>
                  <a:txBody>
                    <a:bodyPr/>
                    <a:lstStyle/>
                    <a:p>
                      <a:r>
                        <a:rPr lang="en-US" dirty="0"/>
                        <a:t>Establishment</a:t>
                      </a:r>
                    </a:p>
                  </a:txBody>
                  <a:tcPr/>
                </a:tc>
                <a:extLst>
                  <a:ext uri="{0D108BD9-81ED-4DB2-BD59-A6C34878D82A}">
                    <a16:rowId xmlns:a16="http://schemas.microsoft.com/office/drawing/2014/main" val="10001"/>
                  </a:ext>
                </a:extLst>
              </a:tr>
              <a:tr h="434993">
                <a:tc>
                  <a:txBody>
                    <a:bodyPr/>
                    <a:lstStyle/>
                    <a:p>
                      <a:r>
                        <a:rPr lang="en-US" dirty="0"/>
                        <a:t>Annual Surveys</a:t>
                      </a:r>
                      <a:r>
                        <a:rPr lang="en-US" baseline="0" dirty="0"/>
                        <a:t> (Manufactures, Services, etc.)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Establishment/Firm</a:t>
                      </a:r>
                    </a:p>
                  </a:txBody>
                  <a:tcPr/>
                </a:tc>
                <a:extLst>
                  <a:ext uri="{0D108BD9-81ED-4DB2-BD59-A6C34878D82A}">
                    <a16:rowId xmlns:a16="http://schemas.microsoft.com/office/drawing/2014/main" val="10002"/>
                  </a:ext>
                </a:extLst>
              </a:tr>
              <a:tr h="434993">
                <a:tc>
                  <a:txBody>
                    <a:bodyPr/>
                    <a:lstStyle/>
                    <a:p>
                      <a:r>
                        <a:rPr lang="en-US" dirty="0"/>
                        <a:t>County Business Patterns Business Register</a:t>
                      </a:r>
                    </a:p>
                  </a:txBody>
                  <a:tcPr/>
                </a:tc>
                <a:tc>
                  <a:txBody>
                    <a:bodyPr/>
                    <a:lstStyle/>
                    <a:p>
                      <a:r>
                        <a:rPr lang="en-US" dirty="0"/>
                        <a:t>Establishment</a:t>
                      </a:r>
                    </a:p>
                  </a:txBody>
                  <a:tcPr/>
                </a:tc>
                <a:extLst>
                  <a:ext uri="{0D108BD9-81ED-4DB2-BD59-A6C34878D82A}">
                    <a16:rowId xmlns:a16="http://schemas.microsoft.com/office/drawing/2014/main" val="10003"/>
                  </a:ext>
                </a:extLst>
              </a:tr>
              <a:tr h="434993">
                <a:tc>
                  <a:txBody>
                    <a:bodyPr/>
                    <a:lstStyle/>
                    <a:p>
                      <a:r>
                        <a:rPr lang="en-US" dirty="0"/>
                        <a:t>Business Research &amp;</a:t>
                      </a:r>
                      <a:r>
                        <a:rPr lang="en-US" baseline="0" dirty="0"/>
                        <a:t> Development and Innovation Survey (BRDIS)</a:t>
                      </a:r>
                      <a:endParaRPr lang="en-US" dirty="0"/>
                    </a:p>
                  </a:txBody>
                  <a:tcPr/>
                </a:tc>
                <a:tc>
                  <a:txBody>
                    <a:bodyPr/>
                    <a:lstStyle/>
                    <a:p>
                      <a:r>
                        <a:rPr lang="en-US" dirty="0"/>
                        <a:t>Firm</a:t>
                      </a:r>
                    </a:p>
                  </a:txBody>
                  <a:tcPr/>
                </a:tc>
                <a:extLst>
                  <a:ext uri="{0D108BD9-81ED-4DB2-BD59-A6C34878D82A}">
                    <a16:rowId xmlns:a16="http://schemas.microsoft.com/office/drawing/2014/main" val="791691495"/>
                  </a:ext>
                </a:extLst>
              </a:tr>
              <a:tr h="434993">
                <a:tc>
                  <a:txBody>
                    <a:bodyPr/>
                    <a:lstStyle/>
                    <a:p>
                      <a:r>
                        <a:rPr lang="en-US" dirty="0"/>
                        <a:t>Longitudinal Business Database</a:t>
                      </a:r>
                    </a:p>
                  </a:txBody>
                  <a:tcPr/>
                </a:tc>
                <a:tc>
                  <a:txBody>
                    <a:bodyPr/>
                    <a:lstStyle/>
                    <a:p>
                      <a:r>
                        <a:rPr lang="en-US" dirty="0"/>
                        <a:t>Establishment</a:t>
                      </a:r>
                    </a:p>
                  </a:txBody>
                  <a:tcPr/>
                </a:tc>
                <a:extLst>
                  <a:ext uri="{0D108BD9-81ED-4DB2-BD59-A6C34878D82A}">
                    <a16:rowId xmlns:a16="http://schemas.microsoft.com/office/drawing/2014/main" val="10004"/>
                  </a:ext>
                </a:extLst>
              </a:tr>
              <a:tr h="434993">
                <a:tc>
                  <a:txBody>
                    <a:bodyPr/>
                    <a:lstStyle/>
                    <a:p>
                      <a:r>
                        <a:rPr lang="en-US" dirty="0"/>
                        <a:t>Longitudinal Firm Trade Transactions</a:t>
                      </a:r>
                      <a:r>
                        <a:rPr lang="en-US" baseline="0" dirty="0"/>
                        <a:t> Database (LFTTD)</a:t>
                      </a:r>
                      <a:endParaRPr lang="en-US" dirty="0"/>
                    </a:p>
                  </a:txBody>
                  <a:tcPr/>
                </a:tc>
                <a:tc>
                  <a:txBody>
                    <a:bodyPr/>
                    <a:lstStyle/>
                    <a:p>
                      <a:r>
                        <a:rPr lang="en-US" dirty="0"/>
                        <a:t>Firm</a:t>
                      </a:r>
                    </a:p>
                  </a:txBody>
                  <a:tcPr/>
                </a:tc>
                <a:extLst>
                  <a:ext uri="{0D108BD9-81ED-4DB2-BD59-A6C34878D82A}">
                    <a16:rowId xmlns:a16="http://schemas.microsoft.com/office/drawing/2014/main" val="10005"/>
                  </a:ext>
                </a:extLst>
              </a:tr>
              <a:tr h="434993">
                <a:tc>
                  <a:txBody>
                    <a:bodyPr/>
                    <a:lstStyle/>
                    <a:p>
                      <a:r>
                        <a:rPr lang="en-US" dirty="0"/>
                        <a:t>Survey of Business Owners/Annual Survey of Businesses</a:t>
                      </a:r>
                    </a:p>
                  </a:txBody>
                  <a:tcPr/>
                </a:tc>
                <a:tc>
                  <a:txBody>
                    <a:bodyPr/>
                    <a:lstStyle/>
                    <a:p>
                      <a:r>
                        <a:rPr lang="en-US" dirty="0"/>
                        <a:t>Firm</a:t>
                      </a:r>
                    </a:p>
                  </a:txBody>
                  <a:tcPr/>
                </a:tc>
                <a:extLst>
                  <a:ext uri="{0D108BD9-81ED-4DB2-BD59-A6C34878D82A}">
                    <a16:rowId xmlns:a16="http://schemas.microsoft.com/office/drawing/2014/main" val="3908745435"/>
                  </a:ext>
                </a:extLst>
              </a:tr>
              <a:tr h="434993">
                <a:tc>
                  <a:txBody>
                    <a:bodyPr/>
                    <a:lstStyle/>
                    <a:p>
                      <a:r>
                        <a:rPr lang="en-US" dirty="0"/>
                        <a:t>Many more economic datasets!</a:t>
                      </a:r>
                    </a:p>
                  </a:txBody>
                  <a:tcPr/>
                </a:tc>
                <a:tc>
                  <a:txBody>
                    <a:bodyPr/>
                    <a:lstStyle/>
                    <a:p>
                      <a:r>
                        <a:rPr lang="en-US" dirty="0"/>
                        <a:t>Establishment/Firm</a:t>
                      </a:r>
                    </a:p>
                  </a:txBody>
                  <a:tcPr/>
                </a:tc>
                <a:extLst>
                  <a:ext uri="{0D108BD9-81ED-4DB2-BD59-A6C34878D82A}">
                    <a16:rowId xmlns:a16="http://schemas.microsoft.com/office/drawing/2014/main" val="2572880308"/>
                  </a:ext>
                </a:extLst>
              </a:tr>
            </a:tbl>
          </a:graphicData>
        </a:graphic>
      </p:graphicFrame>
      <p:sp>
        <p:nvSpPr>
          <p:cNvPr id="3" name="Slide Number Placeholder 2"/>
          <p:cNvSpPr>
            <a:spLocks noGrp="1"/>
          </p:cNvSpPr>
          <p:nvPr>
            <p:ph type="sldNum" sz="quarter" idx="12"/>
          </p:nvPr>
        </p:nvSpPr>
        <p:spPr/>
        <p:txBody>
          <a:bodyPr/>
          <a:lstStyle/>
          <a:p>
            <a:fld id="{24BFE6D4-27A9-4AE4-9EAE-AF75F97B179B}" type="slidenum">
              <a:rPr lang="en-US" smtClean="0"/>
              <a:t>8</a:t>
            </a:fld>
            <a:endParaRPr lang="en-US" dirty="0"/>
          </a:p>
        </p:txBody>
      </p:sp>
    </p:spTree>
    <p:extLst>
      <p:ext uri="{BB962C8B-B14F-4D97-AF65-F5344CB8AC3E}">
        <p14:creationId xmlns:p14="http://schemas.microsoft.com/office/powerpoint/2010/main" val="3844356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Economic Example</a:t>
            </a:r>
            <a:br>
              <a:rPr lang="en-US" dirty="0"/>
            </a:br>
            <a:endParaRPr lang="en-US" dirty="0"/>
          </a:p>
        </p:txBody>
      </p:sp>
      <p:sp>
        <p:nvSpPr>
          <p:cNvPr id="3" name="Content Placeholder 2"/>
          <p:cNvSpPr>
            <a:spLocks noGrp="1"/>
          </p:cNvSpPr>
          <p:nvPr>
            <p:ph idx="1"/>
          </p:nvPr>
        </p:nvSpPr>
        <p:spPr>
          <a:xfrm>
            <a:off x="990600" y="1438507"/>
            <a:ext cx="10591800" cy="4605455"/>
          </a:xfrm>
        </p:spPr>
        <p:txBody>
          <a:bodyPr>
            <a:normAutofit/>
          </a:bodyPr>
          <a:lstStyle/>
          <a:p>
            <a:pPr marL="0" lvl="2" indent="0">
              <a:spcAft>
                <a:spcPts val="600"/>
              </a:spcAft>
              <a:buClr>
                <a:srgbClr val="1C5696"/>
              </a:buClr>
              <a:buNone/>
            </a:pPr>
            <a:r>
              <a:rPr lang="en-US" sz="2400" dirty="0"/>
              <a:t>“Firms’ Internal Networks and Local Economic Shocks,” Giroud and Mueller, </a:t>
            </a:r>
            <a:r>
              <a:rPr lang="en-US" sz="2400" i="1" dirty="0"/>
              <a:t>American Economic Review </a:t>
            </a:r>
            <a:r>
              <a:rPr lang="en-US" sz="2400" dirty="0"/>
              <a:t>(2019)</a:t>
            </a:r>
          </a:p>
          <a:p>
            <a:pPr marL="342900" lvl="2" indent="-342900">
              <a:spcAft>
                <a:spcPts val="600"/>
              </a:spcAft>
            </a:pPr>
            <a:r>
              <a:rPr lang="en-US" sz="2400" dirty="0">
                <a:cs typeface="Times New Roman" pitchFamily="18" charset="0"/>
              </a:rPr>
              <a:t>The authors examine how local shocks spread across US regions through firms’ internal networks of establishments.  </a:t>
            </a:r>
          </a:p>
          <a:p>
            <a:pPr marL="342900" lvl="2" indent="-342900">
              <a:spcAft>
                <a:spcPts val="600"/>
              </a:spcAft>
            </a:pPr>
            <a:r>
              <a:rPr lang="en-US" sz="2400" dirty="0">
                <a:cs typeface="Times New Roman" pitchFamily="18" charset="0"/>
              </a:rPr>
              <a:t>They construct a spatial network of an entire firm’s establishments using the </a:t>
            </a:r>
            <a:r>
              <a:rPr lang="en-US" sz="2400" b="1" dirty="0">
                <a:cs typeface="Times New Roman" pitchFamily="18" charset="0"/>
              </a:rPr>
              <a:t>LBD</a:t>
            </a:r>
            <a:r>
              <a:rPr lang="en-US" sz="2400" dirty="0">
                <a:cs typeface="Times New Roman" pitchFamily="18" charset="0"/>
              </a:rPr>
              <a:t> and categorize establishments using zip codes and 4-digit NAICS codes.  Shocks to consumer demand are measured using zip code level changes in the housing prices from 2006-2009.  </a:t>
            </a:r>
          </a:p>
          <a:p>
            <a:pPr marL="342900" lvl="2" indent="-342900">
              <a:spcAft>
                <a:spcPts val="600"/>
              </a:spcAft>
            </a:pPr>
            <a:r>
              <a:rPr lang="en-US" sz="2400" dirty="0">
                <a:cs typeface="Times New Roman" pitchFamily="18" charset="0"/>
              </a:rPr>
              <a:t>They find that establishment-level employment is sensitive to shocks in distant regions in which the parent firm is operating, and that aggregate county level employment is sensitive to shocks in distant counties linked by firms’ internal networks.</a:t>
            </a:r>
          </a:p>
        </p:txBody>
      </p:sp>
      <p:sp>
        <p:nvSpPr>
          <p:cNvPr id="4" name="Slide Number Placeholder 3"/>
          <p:cNvSpPr>
            <a:spLocks noGrp="1"/>
          </p:cNvSpPr>
          <p:nvPr>
            <p:ph type="sldNum" sz="quarter" idx="12"/>
          </p:nvPr>
        </p:nvSpPr>
        <p:spPr/>
        <p:txBody>
          <a:bodyPr/>
          <a:lstStyle/>
          <a:p>
            <a:fld id="{24BFE6D4-27A9-4AE4-9EAE-AF75F97B179B}" type="slidenum">
              <a:rPr lang="en-US" smtClean="0"/>
              <a:t>9</a:t>
            </a:fld>
            <a:endParaRPr lang="en-US" dirty="0"/>
          </a:p>
        </p:txBody>
      </p:sp>
    </p:spTree>
    <p:extLst>
      <p:ext uri="{BB962C8B-B14F-4D97-AF65-F5344CB8AC3E}">
        <p14:creationId xmlns:p14="http://schemas.microsoft.com/office/powerpoint/2010/main" val="2673671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HAPE_LOCKS" val="1983"/>
</p:tagLst>
</file>

<file path=ppt/theme/theme1.xml><?xml version="1.0" encoding="utf-8"?>
<a:theme xmlns:a="http://schemas.openxmlformats.org/drawingml/2006/main" name="Office Theme">
  <a:themeElements>
    <a:clrScheme name="Census Colors">
      <a:dk1>
        <a:srgbClr val="000000"/>
      </a:dk1>
      <a:lt1>
        <a:srgbClr val="FFFFFF"/>
      </a:lt1>
      <a:dk2>
        <a:srgbClr val="205493"/>
      </a:dk2>
      <a:lt2>
        <a:srgbClr val="A7C0CD"/>
      </a:lt2>
      <a:accent1>
        <a:srgbClr val="78909C"/>
      </a:accent1>
      <a:accent2>
        <a:srgbClr val="4B636E"/>
      </a:accent2>
      <a:accent3>
        <a:srgbClr val="FF7043"/>
      </a:accent3>
      <a:accent4>
        <a:srgbClr val="0095A8"/>
      </a:accent4>
      <a:accent5>
        <a:srgbClr val="981D3D"/>
      </a:accent5>
      <a:accent6>
        <a:srgbClr val="0072BC"/>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Standard Widescreen Template" id="{8196AB31-EAC9-43A6-AB09-884533ACEA3D}" vid="{AEF36F8B-787C-4517-817E-50F3CC1D1B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213640342B0D4180DE23B27D24F75A" ma:contentTypeVersion="3" ma:contentTypeDescription="Create a new document." ma:contentTypeScope="" ma:versionID="84ef9373903db8af9097f19ba0ca1f74">
  <xsd:schema xmlns:xsd="http://www.w3.org/2001/XMLSchema" xmlns:xs="http://www.w3.org/2001/XMLSchema" xmlns:p="http://schemas.microsoft.com/office/2006/metadata/properties" xmlns:ns2="8557a95a-962d-47e7-8af1-548f79049771" targetNamespace="http://schemas.microsoft.com/office/2006/metadata/properties" ma:root="true" ma:fieldsID="345a5a8510d505db274e9405821b71a3" ns2:_="">
    <xsd:import namespace="8557a95a-962d-47e7-8af1-548f79049771"/>
    <xsd:element name="properties">
      <xsd:complexType>
        <xsd:sequence>
          <xsd:element name="documentManagement">
            <xsd:complexType>
              <xsd:all>
                <xsd:element ref="ns2:_dlc_DocId" minOccurs="0"/>
                <xsd:element ref="ns2:_dlc_DocIdUrl" minOccurs="0"/>
                <xsd:element ref="ns2:_dlc_DocIdPersistId" minOccurs="0"/>
                <xsd:element ref="ns2:Item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57a95a-962d-47e7-8af1-548f79049771"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ItemNotes" ma:index="11" nillable="true" ma:displayName="ItemNotes" ma:description="Place notes to help other people here. This column is Plain text only." ma:internalName="ItemNotes">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_dlc_DocId xmlns="8557a95a-962d-47e7-8af1-548f79049771">CNMPDOCID-171-76</_dlc_DocId>
    <_dlc_DocIdUrl xmlns="8557a95a-962d-47e7-8af1-548f79049771">
      <Url>https://collab.ecm.census.gov/div/cnmp/intranet/CIDB/_layouts/DocIdRedir.aspx?ID=CNMPDOCID-171-76</Url>
      <Description>CNMPDOCID-171-76</Description>
    </_dlc_DocIdUrl>
    <ItemNotes xmlns="8557a95a-962d-47e7-8af1-548f79049771" xsi:nil="tru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FEAF57-B901-4F45-A166-6F9DFF7804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57a95a-962d-47e7-8af1-548f790497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162CE1-4CF0-4144-9012-4D7FBE7467B1}">
  <ds:schemaRefs>
    <ds:schemaRef ds:uri="http://schemas.microsoft.com/sharepoint/events"/>
  </ds:schemaRefs>
</ds:datastoreItem>
</file>

<file path=customXml/itemProps3.xml><?xml version="1.0" encoding="utf-8"?>
<ds:datastoreItem xmlns:ds="http://schemas.openxmlformats.org/officeDocument/2006/customXml" ds:itemID="{32F0B9AD-5FE1-47F7-97C4-FD87FADD30AE}">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8557a95a-962d-47e7-8af1-548f79049771"/>
    <ds:schemaRef ds:uri="http://www.w3.org/XML/1998/namespace"/>
  </ds:schemaRefs>
</ds:datastoreItem>
</file>

<file path=customXml/itemProps4.xml><?xml version="1.0" encoding="utf-8"?>
<ds:datastoreItem xmlns:ds="http://schemas.openxmlformats.org/officeDocument/2006/customXml" ds:itemID="{FAB00651-FE08-4BF5-B9EB-3D5E51C180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 Standard Widescreen Template March 2018</Template>
  <TotalTime>1495</TotalTime>
  <Words>4528</Words>
  <Application>Microsoft Office PowerPoint</Application>
  <PresentationFormat>Widescreen</PresentationFormat>
  <Paragraphs>504</Paragraphs>
  <Slides>41</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Calibri Light</vt:lpstr>
      <vt:lpstr>Georgia</vt:lpstr>
      <vt:lpstr>PT Sans</vt:lpstr>
      <vt:lpstr>Times New Roman</vt:lpstr>
      <vt:lpstr>Wingdings</vt:lpstr>
      <vt:lpstr>Office Theme</vt:lpstr>
      <vt:lpstr>Research Opportunities at the Cornell Research Data Center</vt:lpstr>
      <vt:lpstr>Outline</vt:lpstr>
      <vt:lpstr>What are Federal Statistical Research Data Centers (RDCs)?</vt:lpstr>
      <vt:lpstr>FSRDC Locations</vt:lpstr>
      <vt:lpstr>Data Availability</vt:lpstr>
      <vt:lpstr>Restricted Data Advantages</vt:lpstr>
      <vt:lpstr>Types of Restricted Census Data Available</vt:lpstr>
      <vt:lpstr>Most Popular Economic Microdata</vt:lpstr>
      <vt:lpstr>Economic Example </vt:lpstr>
      <vt:lpstr>Demographic Data</vt:lpstr>
      <vt:lpstr>Linking - the Power of the PIK</vt:lpstr>
      <vt:lpstr>Demographic Administrative Datasets</vt:lpstr>
      <vt:lpstr>Demographic Administrative Datasets</vt:lpstr>
      <vt:lpstr>Demographic Administrative Datasets</vt:lpstr>
      <vt:lpstr>Demographic Administrative Datasets</vt:lpstr>
      <vt:lpstr>Demographic Example</vt:lpstr>
      <vt:lpstr>Linked Data - LEHD</vt:lpstr>
      <vt:lpstr>LEHD Example</vt:lpstr>
      <vt:lpstr>Linked Data - UMETRICS</vt:lpstr>
      <vt:lpstr>UMETRICS Example</vt:lpstr>
      <vt:lpstr>Data from Partnering Agencies Accessible in the RDC</vt:lpstr>
      <vt:lpstr>Health Data</vt:lpstr>
      <vt:lpstr>National Center for Health Statistics (NCHS)</vt:lpstr>
      <vt:lpstr>NCHS Data </vt:lpstr>
      <vt:lpstr>NCHS Example</vt:lpstr>
      <vt:lpstr>AHRQ Data</vt:lpstr>
      <vt:lpstr>Agency for Healthcare Research and Quality (AHRQ)</vt:lpstr>
      <vt:lpstr>Bureau of Economic Analysis Data</vt:lpstr>
      <vt:lpstr>BEA Data</vt:lpstr>
      <vt:lpstr>BEA Example</vt:lpstr>
      <vt:lpstr>BLS Data</vt:lpstr>
      <vt:lpstr>National Center for Science and Engineering Statistics</vt:lpstr>
      <vt:lpstr>Federal Reserve Board-Microeconomic Surveys Unit</vt:lpstr>
      <vt:lpstr>Equal Employment Opportunity Commission</vt:lpstr>
      <vt:lpstr>How to Access the FSRDC</vt:lpstr>
      <vt:lpstr>Timeframe</vt:lpstr>
      <vt:lpstr>Guidelines for Census Proposal</vt:lpstr>
      <vt:lpstr>Working in the FSRDC Lab </vt:lpstr>
      <vt:lpstr>Virtual RDC</vt:lpstr>
      <vt:lpstr>Contact</vt:lpstr>
      <vt:lpstr>PowerPoint Presentation</vt:lpstr>
    </vt:vector>
  </TitlesOfParts>
  <Company>Bureau of the Census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Standard Widescreen Template Instructions Slide</dc:title>
  <dc:creator>Ethan Hossain (CENSUS/CES FED)</dc:creator>
  <cp:lastModifiedBy>Nichole E Szembrot (CENSUS/CED FED)</cp:lastModifiedBy>
  <cp:revision>138</cp:revision>
  <cp:lastPrinted>2018-03-14T19:21:29Z</cp:lastPrinted>
  <dcterms:created xsi:type="dcterms:W3CDTF">2018-04-16T14:30:10Z</dcterms:created>
  <dcterms:modified xsi:type="dcterms:W3CDTF">2024-10-17T17:51:21Z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0x01010036213640342B0D4180DE23B27D24F75A</vt:lpwstr>
  </property>
  <property fmtid="{D5CDD505-2E9C-101B-9397-08002B2CF9AE}" pid="3" name="_dlc_DocIdItemGuid">
    <vt:lpwstr>4679d283-419e-4149-a499-5e2b0634dae0</vt:lpwstr>
  </property>
</Properties>
</file>