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586" r:id="rId5"/>
    <p:sldId id="810" r:id="rId6"/>
    <p:sldId id="784" r:id="rId7"/>
    <p:sldId id="772" r:id="rId8"/>
    <p:sldId id="773" r:id="rId9"/>
    <p:sldId id="748" r:id="rId10"/>
    <p:sldId id="750" r:id="rId11"/>
    <p:sldId id="757" r:id="rId12"/>
    <p:sldId id="758" r:id="rId13"/>
    <p:sldId id="751" r:id="rId14"/>
    <p:sldId id="752" r:id="rId15"/>
    <p:sldId id="753" r:id="rId16"/>
    <p:sldId id="754" r:id="rId17"/>
    <p:sldId id="756" r:id="rId18"/>
    <p:sldId id="755" r:id="rId19"/>
    <p:sldId id="759" r:id="rId20"/>
    <p:sldId id="804" r:id="rId21"/>
    <p:sldId id="764" r:id="rId22"/>
    <p:sldId id="811" r:id="rId23"/>
    <p:sldId id="814" r:id="rId24"/>
    <p:sldId id="818" r:id="rId25"/>
    <p:sldId id="826" r:id="rId26"/>
    <p:sldId id="813" r:id="rId27"/>
    <p:sldId id="819" r:id="rId28"/>
    <p:sldId id="817" r:id="rId29"/>
    <p:sldId id="815" r:id="rId30"/>
    <p:sldId id="820" r:id="rId31"/>
    <p:sldId id="822" r:id="rId32"/>
    <p:sldId id="825" r:id="rId33"/>
    <p:sldId id="823" r:id="rId34"/>
    <p:sldId id="827" r:id="rId35"/>
    <p:sldId id="828" r:id="rId36"/>
    <p:sldId id="776" r:id="rId37"/>
    <p:sldId id="747" r:id="rId38"/>
    <p:sldId id="816" r:id="rId39"/>
    <p:sldId id="805" r:id="rId40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1555" autoAdjust="0"/>
  </p:normalViewPr>
  <p:slideViewPr>
    <p:cSldViewPr snapToGrid="0">
      <p:cViewPr varScale="1">
        <p:scale>
          <a:sx n="30" d="100"/>
          <a:sy n="30" d="100"/>
        </p:scale>
        <p:origin x="23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9849E0-8424-5FD9-D664-F3CAA5003D0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41833" cy="464432"/>
          </a:xfrm>
          <a:prstGeom prst="rect">
            <a:avLst/>
          </a:prstGeom>
          <a:noFill/>
          <a:ln>
            <a:noFill/>
          </a:ln>
        </p:spPr>
        <p:txBody>
          <a:bodyPr vert="horz" wrap="square" lIns="94174" tIns="47091" rIns="94174" bIns="47091" anchor="t" anchorCtr="0" compatLnSpc="1">
            <a:noAutofit/>
          </a:bodyPr>
          <a:lstStyle/>
          <a:p>
            <a:pPr marL="0" marR="0" lvl="0" indent="0" algn="l" defTabSz="94547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17EB01A-99C7-47D3-2162-A1E1B7B5269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981270" y="0"/>
            <a:ext cx="3041833" cy="464432"/>
          </a:xfrm>
          <a:prstGeom prst="rect">
            <a:avLst/>
          </a:prstGeom>
          <a:noFill/>
          <a:ln>
            <a:noFill/>
          </a:ln>
        </p:spPr>
        <p:txBody>
          <a:bodyPr vert="horz" wrap="square" lIns="94174" tIns="47091" rIns="94174" bIns="47091" anchor="t" anchorCtr="0" compatLnSpc="1">
            <a:noAutofit/>
          </a:bodyPr>
          <a:lstStyle/>
          <a:p>
            <a:pPr marL="0" marR="0" lvl="0" indent="0" algn="r" defTabSz="94547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3EE086-827C-8B0D-F3C4-AD8DC8E817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844671"/>
            <a:ext cx="3041833" cy="464432"/>
          </a:xfrm>
          <a:prstGeom prst="rect">
            <a:avLst/>
          </a:prstGeom>
          <a:noFill/>
          <a:ln>
            <a:noFill/>
          </a:ln>
        </p:spPr>
        <p:txBody>
          <a:bodyPr vert="horz" wrap="square" lIns="94174" tIns="47091" rIns="94174" bIns="47091" anchor="b" anchorCtr="0" compatLnSpc="1">
            <a:noAutofit/>
          </a:bodyPr>
          <a:lstStyle/>
          <a:p>
            <a:pPr marL="0" marR="0" lvl="0" indent="0" algn="l" defTabSz="94547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8141C7-C6F4-424B-C6AB-499F9C82734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981270" y="8844671"/>
            <a:ext cx="3041833" cy="464432"/>
          </a:xfrm>
          <a:prstGeom prst="rect">
            <a:avLst/>
          </a:prstGeom>
          <a:noFill/>
          <a:ln>
            <a:noFill/>
          </a:ln>
        </p:spPr>
        <p:txBody>
          <a:bodyPr vert="horz" wrap="square" lIns="94174" tIns="47091" rIns="94174" bIns="47091" anchor="b" anchorCtr="0" compatLnSpc="1">
            <a:noAutofit/>
          </a:bodyPr>
          <a:lstStyle/>
          <a:p>
            <a:pPr marL="0" marR="0" lvl="0" indent="0" algn="r" defTabSz="94547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18E783-2712-4262-B9FA-33BF43DB8C49}" type="slidenum">
              <a:t>‹#›</a:t>
            </a:fld>
            <a:endParaRPr lang="en-US" sz="13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619996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C033066-5F10-27CE-7F7C-0EF6A4B8640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41833" cy="464432"/>
          </a:xfrm>
          <a:prstGeom prst="rect">
            <a:avLst/>
          </a:prstGeom>
          <a:noFill/>
          <a:ln>
            <a:noFill/>
          </a:ln>
        </p:spPr>
        <p:txBody>
          <a:bodyPr vert="horz" wrap="square" lIns="94174" tIns="47091" rIns="94174" bIns="47091" anchor="t" anchorCtr="0" compatLnSpc="1">
            <a:noAutofit/>
          </a:bodyPr>
          <a:lstStyle>
            <a:lvl1pPr marL="0" marR="0" lvl="0" indent="0" algn="l" defTabSz="94547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5EFBA74-D8E3-87DA-3276-46CFD0EB03B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981270" y="0"/>
            <a:ext cx="3041833" cy="464432"/>
          </a:xfrm>
          <a:prstGeom prst="rect">
            <a:avLst/>
          </a:prstGeom>
          <a:noFill/>
          <a:ln>
            <a:noFill/>
          </a:ln>
        </p:spPr>
        <p:txBody>
          <a:bodyPr vert="horz" wrap="square" lIns="94174" tIns="47091" rIns="94174" bIns="47091" anchor="t" anchorCtr="0" compatLnSpc="1">
            <a:noAutofit/>
          </a:bodyPr>
          <a:lstStyle>
            <a:lvl1pPr marL="0" marR="0" lvl="0" indent="0" algn="r" defTabSz="94547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F18DC8-ED52-1619-BE1D-9109DDF3F1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9040" y="696909"/>
            <a:ext cx="4652960" cy="3490914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947099-AA67-93AB-E0A9-8BBF18319F7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936309" y="4419981"/>
            <a:ext cx="5150476" cy="4192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4174" tIns="47091" rIns="94174" bIns="47091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23ABCD-7820-273A-CE6D-45C5A90FF8E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844671"/>
            <a:ext cx="3041833" cy="464432"/>
          </a:xfrm>
          <a:prstGeom prst="rect">
            <a:avLst/>
          </a:prstGeom>
          <a:noFill/>
          <a:ln>
            <a:noFill/>
          </a:ln>
        </p:spPr>
        <p:txBody>
          <a:bodyPr vert="horz" wrap="square" lIns="94174" tIns="47091" rIns="94174" bIns="47091" anchor="b" anchorCtr="0" compatLnSpc="1">
            <a:noAutofit/>
          </a:bodyPr>
          <a:lstStyle>
            <a:lvl1pPr marL="0" marR="0" lvl="0" indent="0" algn="l" defTabSz="94547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95E8DA3-69E5-0D8E-EB30-77FC7233F1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981270" y="8844671"/>
            <a:ext cx="3041833" cy="464432"/>
          </a:xfrm>
          <a:prstGeom prst="rect">
            <a:avLst/>
          </a:prstGeom>
          <a:noFill/>
          <a:ln>
            <a:noFill/>
          </a:ln>
        </p:spPr>
        <p:txBody>
          <a:bodyPr vert="horz" wrap="square" lIns="94174" tIns="47091" rIns="94174" bIns="47091" anchor="b" anchorCtr="0" compatLnSpc="1">
            <a:noAutofit/>
          </a:bodyPr>
          <a:lstStyle>
            <a:lvl1pPr marL="0" marR="0" lvl="0" indent="0" algn="r" defTabSz="94547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defRPr>
            </a:lvl1pPr>
          </a:lstStyle>
          <a:p>
            <a:pPr lvl="0"/>
            <a:fld id="{D23CBEA7-78C2-481D-93D1-7A391ECC0A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6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Times New Roman" pitchFamily="18"/>
      </a:defRPr>
    </a:lvl1pPr>
    <a:lvl2pPr marL="457200" marR="0" lvl="1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Times New Roman" pitchFamily="18"/>
      </a:defRPr>
    </a:lvl2pPr>
    <a:lvl3pPr marL="914400" marR="0" lvl="2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Times New Roman" pitchFamily="18"/>
      </a:defRPr>
    </a:lvl3pPr>
    <a:lvl4pPr marL="1371600" marR="0" lvl="3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Times New Roman" pitchFamily="18"/>
      </a:defRPr>
    </a:lvl4pPr>
    <a:lvl5pPr marL="1828800" marR="0" lvl="4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Times New Roman" pitchFamily="1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EBC05A-8A6B-A6BE-639B-E083D154ED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7C1C5-1892-7E84-6745-F8A6D3EE36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059A-3014-3C45-765D-A1DEF585D72D}"/>
              </a:ext>
            </a:extLst>
          </p:cNvPr>
          <p:cNvSpPr txBox="1"/>
          <p:nvPr/>
        </p:nvSpPr>
        <p:spPr>
          <a:xfrm>
            <a:off x="3981270" y="8844671"/>
            <a:ext cx="3041833" cy="464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174" tIns="47091" rIns="94174" bIns="47091" anchor="b" anchorCtr="0" compatLnSpc="1">
            <a:noAutofit/>
          </a:bodyPr>
          <a:lstStyle/>
          <a:p>
            <a:pPr marL="0" marR="0" lvl="0" indent="0" algn="r" defTabSz="94547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27370F7-553C-4CAE-9F97-C6B73FA12AB4}" type="slidenum">
              <a:t>1</a:t>
            </a:fld>
            <a:endParaRPr lang="en-US" sz="13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3C723-3E83-45A3-D72A-870F5FF75E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37CC85-C50A-6C78-DA44-AA31FDE112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6362A-CD43-C815-AB54-14D666D09B0C}"/>
              </a:ext>
            </a:extLst>
          </p:cNvPr>
          <p:cNvSpPr txBox="1"/>
          <p:nvPr/>
        </p:nvSpPr>
        <p:spPr>
          <a:xfrm>
            <a:off x="3981270" y="8844671"/>
            <a:ext cx="3041833" cy="464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174" tIns="47091" rIns="94174" bIns="47091" anchor="b" anchorCtr="0" compatLnSpc="1">
            <a:noAutofit/>
          </a:bodyPr>
          <a:lstStyle/>
          <a:p>
            <a:pPr marL="0" marR="0" lvl="0" indent="0" algn="r" defTabSz="94547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8598C6-9A15-42AE-85A7-43A7F0A44D43}" type="slidenum">
              <a:t>18</a:t>
            </a:fld>
            <a:endParaRPr lang="en-US" sz="13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Now, let’s get into preparing your qualitative data for analysis.  Organize your files into one project folder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23CBEA7-78C2-481D-93D1-7A391ECC0A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27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23CBEA7-78C2-481D-93D1-7A391ECC0A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7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23CBEA7-78C2-481D-93D1-7A391ECC0A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54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23CBEA7-78C2-481D-93D1-7A391ECC0A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3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23CBEA7-78C2-481D-93D1-7A391ECC0A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70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23CBEA7-78C2-481D-93D1-7A391ECC0A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67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23CBEA7-78C2-481D-93D1-7A391ECC0A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72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23CBEA7-78C2-481D-93D1-7A391ECC0A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66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23CBEA7-78C2-481D-93D1-7A391ECC0A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91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3BAB2B-A8FD-2F84-98A9-4A09362561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DEA7C3-DCF8-F806-FE9C-2EE1017780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ECF91-DC88-7F20-5D00-FE494669F3E9}"/>
              </a:ext>
            </a:extLst>
          </p:cNvPr>
          <p:cNvSpPr txBox="1"/>
          <p:nvPr/>
        </p:nvSpPr>
        <p:spPr>
          <a:xfrm>
            <a:off x="3981270" y="8844671"/>
            <a:ext cx="3041833" cy="464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174" tIns="47091" rIns="94174" bIns="47091" anchor="b" anchorCtr="0" compatLnSpc="1">
            <a:noAutofit/>
          </a:bodyPr>
          <a:lstStyle/>
          <a:p>
            <a:pPr marL="0" marR="0" lvl="0" indent="0" algn="r" defTabSz="94547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08E389B-8C85-4C11-8B49-7518DDBED32A}" type="slidenum">
              <a:t>2</a:t>
            </a:fld>
            <a:endParaRPr lang="en-US" sz="13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23CBEA7-78C2-481D-93D1-7A391ECC0A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92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D9C38C6-6F8E-F08F-27D5-1E2DAEC6F53E}"/>
              </a:ext>
            </a:extLst>
          </p:cNvPr>
          <p:cNvSpPr txBox="1"/>
          <p:nvPr/>
        </p:nvSpPr>
        <p:spPr>
          <a:xfrm>
            <a:off x="3981270" y="8844671"/>
            <a:ext cx="3041833" cy="464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174" tIns="47091" rIns="94174" bIns="47091" anchor="b" anchorCtr="0" compatLnSpc="1">
            <a:noAutofit/>
          </a:bodyPr>
          <a:lstStyle/>
          <a:p>
            <a:pPr marL="0" marR="0" lvl="0" indent="0" algn="r" defTabSz="94547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A36680-B70A-4E32-9FAE-F48BCA135AE5}" type="slidenum">
              <a:t>33</a:t>
            </a:fld>
            <a:endParaRPr lang="en-US" sz="13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  <p:sp>
        <p:nvSpPr>
          <p:cNvPr id="3" name="Slide Image Placeholder 2">
            <a:extLst>
              <a:ext uri="{FF2B5EF4-FFF2-40B4-BE49-F238E27FC236}">
                <a16:creationId xmlns:a16="http://schemas.microsoft.com/office/drawing/2014/main" id="{39907C97-5422-8559-A21E-107288BD85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2688" y="695325"/>
            <a:ext cx="4656137" cy="3492500"/>
          </a:xfrm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281D3-59BB-7E5F-6F3C-7CAB4A409D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36309" y="4419981"/>
            <a:ext cx="5150476" cy="419403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A311786-CD73-7FA9-A1B9-2D0A5D7D7EDB}"/>
              </a:ext>
            </a:extLst>
          </p:cNvPr>
          <p:cNvSpPr txBox="1"/>
          <p:nvPr/>
        </p:nvSpPr>
        <p:spPr>
          <a:xfrm>
            <a:off x="3981270" y="8844671"/>
            <a:ext cx="3041833" cy="464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174" tIns="47091" rIns="94174" bIns="47091" anchor="b" anchorCtr="0" compatLnSpc="1">
            <a:noAutofit/>
          </a:bodyPr>
          <a:lstStyle/>
          <a:p>
            <a:pPr marL="0" marR="0" lvl="0" indent="0" algn="r" defTabSz="94547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417BB1B-EC98-4CA3-B900-7FAE11AB33F6}" type="slidenum">
              <a:t>34</a:t>
            </a:fld>
            <a:endParaRPr lang="en-US" sz="13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  <p:sp>
        <p:nvSpPr>
          <p:cNvPr id="3" name="Slide Image Placeholder 2">
            <a:extLst>
              <a:ext uri="{FF2B5EF4-FFF2-40B4-BE49-F238E27FC236}">
                <a16:creationId xmlns:a16="http://schemas.microsoft.com/office/drawing/2014/main" id="{1B4A340F-1A65-E6FD-6514-319C909A2C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2688" y="695325"/>
            <a:ext cx="4656137" cy="3492500"/>
          </a:xfrm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4B14E5-21EB-3280-82EB-2066F863AF0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36309" y="4419981"/>
            <a:ext cx="5150476" cy="419403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23CBEA7-78C2-481D-93D1-7A391ECC0A9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62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DC7F2B-26F6-194A-CFF7-6FDA076EEF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D738F-7A52-BFE4-DFFB-37B4D2AE77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B6FD0-B95C-3E38-6AFF-FA4AE153174B}"/>
              </a:ext>
            </a:extLst>
          </p:cNvPr>
          <p:cNvSpPr txBox="1"/>
          <p:nvPr/>
        </p:nvSpPr>
        <p:spPr>
          <a:xfrm>
            <a:off x="3981270" y="8844671"/>
            <a:ext cx="3041833" cy="464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174" tIns="47091" rIns="94174" bIns="47091" anchor="b" anchorCtr="0" compatLnSpc="1">
            <a:noAutofit/>
          </a:bodyPr>
          <a:lstStyle/>
          <a:p>
            <a:pPr marL="0" marR="0" lvl="0" indent="0" algn="r" defTabSz="94547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A7DC2B-BB76-49B0-9D6D-689C467C4B84}" type="slidenum">
              <a:t>36</a:t>
            </a:fld>
            <a:endParaRPr lang="en-US" sz="13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B3DCA9-8337-9BD3-FC62-4AFDBC3AC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56459-0952-9025-595A-C1FDD0EDFE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12D39-F89C-3A12-7A5A-45BF012750EA}"/>
              </a:ext>
            </a:extLst>
          </p:cNvPr>
          <p:cNvSpPr txBox="1"/>
          <p:nvPr/>
        </p:nvSpPr>
        <p:spPr>
          <a:xfrm>
            <a:off x="3981270" y="8844671"/>
            <a:ext cx="3041833" cy="464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174" tIns="47091" rIns="94174" bIns="47091" anchor="b" anchorCtr="0" compatLnSpc="1">
            <a:noAutofit/>
          </a:bodyPr>
          <a:lstStyle/>
          <a:p>
            <a:pPr marL="0" marR="0" lvl="0" indent="0" algn="r" defTabSz="94547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5C7766-8480-4E3B-A7E2-BEBEA63B9469}" type="slidenum">
              <a:t>3</a:t>
            </a:fld>
            <a:endParaRPr lang="en-US" sz="13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D2AA95-83DC-AA55-8951-019293EB75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8CEEF6-28AF-7AEF-3E76-58D8EC3E84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0A23E-5CA8-7F20-D156-A4C827CBA1D3}"/>
              </a:ext>
            </a:extLst>
          </p:cNvPr>
          <p:cNvSpPr txBox="1"/>
          <p:nvPr/>
        </p:nvSpPr>
        <p:spPr>
          <a:xfrm>
            <a:off x="3981270" y="8844671"/>
            <a:ext cx="3041833" cy="464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174" tIns="47091" rIns="94174" bIns="47091" anchor="b" anchorCtr="0" compatLnSpc="1">
            <a:noAutofit/>
          </a:bodyPr>
          <a:lstStyle/>
          <a:p>
            <a:pPr marL="0" marR="0" lvl="0" indent="0" algn="r" defTabSz="94547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0F12C2B-9BC7-4D93-85BB-C8D4C7C41C03}" type="slidenum">
              <a:t>4</a:t>
            </a:fld>
            <a:endParaRPr lang="en-US" sz="13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19FED5-F782-92CB-51B5-9DF7B85B2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A0AD8F-3F23-3D84-520D-5556CD03E0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D0610-28C0-2359-131A-5E4991A32429}"/>
              </a:ext>
            </a:extLst>
          </p:cNvPr>
          <p:cNvSpPr txBox="1"/>
          <p:nvPr/>
        </p:nvSpPr>
        <p:spPr>
          <a:xfrm>
            <a:off x="3981270" y="8844671"/>
            <a:ext cx="3041833" cy="464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174" tIns="47091" rIns="94174" bIns="47091" anchor="b" anchorCtr="0" compatLnSpc="1">
            <a:noAutofit/>
          </a:bodyPr>
          <a:lstStyle/>
          <a:p>
            <a:pPr marL="0" marR="0" lvl="0" indent="0" algn="r" defTabSz="94547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5D4A97-AB91-419B-9F25-ED39EC579868}" type="slidenum">
              <a:t>5</a:t>
            </a:fld>
            <a:endParaRPr lang="en-US" sz="13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23CBEA7-78C2-481D-93D1-7A391ECC0A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23CBEA7-78C2-481D-93D1-7A391ECC0A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81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A3E33-6964-0CDD-2CE7-3CE149C24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494A6B-D1C2-843C-C406-1304F4D048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2854F-AB12-BE83-F818-3A94371AB84B}"/>
              </a:ext>
            </a:extLst>
          </p:cNvPr>
          <p:cNvSpPr txBox="1"/>
          <p:nvPr/>
        </p:nvSpPr>
        <p:spPr>
          <a:xfrm>
            <a:off x="3981270" y="8844671"/>
            <a:ext cx="3041833" cy="464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174" tIns="47091" rIns="94174" bIns="47091" anchor="b" anchorCtr="0" compatLnSpc="1">
            <a:noAutofit/>
          </a:bodyPr>
          <a:lstStyle/>
          <a:p>
            <a:pPr marL="0" marR="0" lvl="0" indent="0" algn="r" defTabSz="94547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2294C08-EE46-49BA-9254-D03B69890691}" type="slidenum">
              <a:t>13</a:t>
            </a:fld>
            <a:endParaRPr lang="en-US" sz="13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B039FE-86A2-8C1D-3E4A-2C4BAF6238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9038" y="696913"/>
            <a:ext cx="4652962" cy="34909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D38B1C-A36D-995A-1D9E-32CDFD074C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328D8-8168-B49C-FF44-17637A369DD1}"/>
              </a:ext>
            </a:extLst>
          </p:cNvPr>
          <p:cNvSpPr txBox="1"/>
          <p:nvPr/>
        </p:nvSpPr>
        <p:spPr>
          <a:xfrm>
            <a:off x="3981270" y="8844671"/>
            <a:ext cx="3041833" cy="464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174" tIns="47091" rIns="94174" bIns="47091" anchor="b" anchorCtr="0" compatLnSpc="1">
            <a:noAutofit/>
          </a:bodyPr>
          <a:lstStyle/>
          <a:p>
            <a:pPr marL="0" marR="0" lvl="0" indent="0" algn="r" defTabSz="94547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01FA09-F0BD-4C95-9510-C858639ACC72}" type="slidenum">
              <a:t>16</a:t>
            </a:fld>
            <a:endParaRPr lang="en-US" sz="13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C559-672C-F784-7073-8E67A650E67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BC7AA-C0C7-328F-C812-EF007033AA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51B1B-7060-9492-B901-67277AB0AC3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9141D-46D3-19D6-0E28-335C2D39C2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FCFD2-FA9E-A8B7-3DC3-D482406958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C492E-9E32-4B07-9DFE-B1828B98FB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765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3599-F82E-C0CA-10C8-72474BED99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F2EAA-0706-5BE5-CA24-95B1DB8E39E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D9502-DA6D-0F45-13F2-4AACE2DC208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6C424-FF52-297A-9F79-50E20A6462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6E25-DD06-5451-676C-A544736BAE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46C498-1BF1-4E9E-B46C-7A88DF7729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25CC-C7F5-7EE2-7B28-C451B0174BB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2E9E4-C87A-F915-0CD4-77B5FF775A9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2786-B886-1DAC-1934-E306BC58A60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1AD97-5F92-58B3-AB6D-FD1A4A7891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F265-50F6-808B-11D2-0F9F035214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B2272-07D8-4625-B159-1AD0E1A84E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1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2E5D-4F7C-49B7-E5F9-45C1977F74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4D68-D9DE-D7D2-1C85-D34BC58B9D8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3B34-CB5D-0E71-D1F2-A872958828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FBE61-8AC4-3D78-5C6E-18716BA904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20557-66A3-913B-B444-E95A3A0523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9514E7-8699-467E-9049-71C5EB4BFF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41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8CA4-FD6D-C4D1-E337-8C0634F0E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C8AC-4430-C041-4723-D24089D192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2FF6C-7317-0C59-C700-BE9665B68EA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15B5B-5653-D3F6-CEA4-5972551FA3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F76AA-21D0-1A35-CB7A-E002B5D808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428042-8AC4-4210-94DF-705551E6C7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8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1076-891A-56FE-AB59-2D6D9C5B87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9E74-72DC-4009-A5AD-330F4F455A4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972E1-19C7-CD15-B4EB-AF0299FD9A5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2AF1E-1E06-B4DD-B551-CB3EF884F4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1634A-B126-2B31-7772-1A6788FD36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C12F6-2805-86E6-97A2-576CE0BD25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1FDEA3-3450-4EAD-8AB2-6D1AD5377A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242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213B-471D-8918-87B6-020DA64792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1A724-D79C-1C0C-7318-480570D48F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62577-E5B2-A866-04F2-4EC26271977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B369-CF88-F0AE-82E3-2FBA133CB91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49EE2-A1CE-8023-476A-6A87A2446FA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09DB1-3889-2BE7-1E7A-0DEA6455B4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4ED7D-C9A4-80C1-A165-25494F5F88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FA82D-2DAE-06A4-40B2-1607B0A57F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3A1246-54B2-4782-B7EC-20D1318627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7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CFC7-3AAC-27C6-BCA3-9113278C7DB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7DD11-7107-F22D-5422-172999DE7A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B7FB8-EC16-8DF4-09F6-8438808F69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A31A2-219A-D084-91BF-0FDE62BADA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4005C4-0585-4EF1-82A3-979FCD803E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6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8AE00-C78C-FF35-DDBC-17C82AC17B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2CE2D-F285-E1EA-7FAA-5F7D8E86BFF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A3CEE-0CEC-25FF-B554-8923EC40BF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F9184F-FE89-452E-96AC-E187512D10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29E5-6DBB-14F4-700D-DF3000C488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C2AC-CF3F-1F5E-5825-84C6BB42B6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C9AED-DDCE-FF38-A1AF-97B9936713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40BFF-EA25-25A9-D0DF-2170CA6B2B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32EDE-0432-9C57-ADB2-43CB9B3FC8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D7982-84F0-55C9-601A-DCF5FFFA4B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E150BF-87D2-4C0F-81B6-96D33ABD85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6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75DC-029D-D5D2-C800-C3A350040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AD06F-7BD7-100B-6840-6B47C1840DA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1ED6D-402A-FEF2-AB19-2735E1A7E6F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AC600-D80C-4273-F0C0-BF2967A5A2D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CA886-C091-4A00-7E91-D23D449926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B5473-1BD3-2965-9A59-F583D8705F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9DCFFC-43D8-45DF-9B09-1B3154F537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2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2A018-5A2C-905C-1473-68DABFC892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8D876-E968-170E-4798-A8E58B35B7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C07F-8571-CDB5-8951-88C8824C5F2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D7D02-D9A9-8A6A-8454-BCE09176F64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915AA-13D2-8A79-F00E-2C8F785094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 pitchFamily="18"/>
              </a:defRPr>
            </a:lvl1pPr>
          </a:lstStyle>
          <a:p>
            <a:pPr lvl="0"/>
            <a:fld id="{51C92E8C-6DBA-4EB9-8147-410574E1D4BA}" type="slidenum">
              <a:t>‹#›</a:t>
            </a:fld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FBF646A-9B63-AFA6-E532-60A2222A8031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4033" b="82622"/>
          <a:stretch>
            <a:fillRect/>
          </a:stretch>
        </p:blipFill>
        <p:spPr>
          <a:xfrm>
            <a:off x="0" y="0"/>
            <a:ext cx="9144000" cy="68580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fa.cornell.edu/sites/default/files/policy/vo4_20.pdf" TargetMode="External"/><Relationship Id="rId2" Type="http://schemas.openxmlformats.org/officeDocument/2006/relationships/hyperlink" Target="https://www.dfa.cornell.edu/policy/policies/research-data-reten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qdr.syr.edu/guidance/managing/preparing-dat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ntqhc.oxfordjournals.org/content/19/6/349.lo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sevier.com/__data/promis_misc/ISSM_COREQ_Checklist.pdf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qda.com/help-mx24/import/data-type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sciences.cornell.edu/computing-and-data/schedule-a-consultation" TargetMode="External"/><Relationship Id="rId2" Type="http://schemas.openxmlformats.org/officeDocument/2006/relationships/hyperlink" Target="https://socialsciences.cornell.edu/computing-and-data/cloud-computing-solu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ocialsciences@cornell.edu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10.1002/9781118715598.ch21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gepub.com/sites/default/files/upm-binaries/13421_Chapter4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services.cornell.edu/forms/irb-consent-form-templa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dr.syr.edu/guidance/human-participants/deidentific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qdr.syr.edu/file.xhtml?persistentId=doi:10.5064/F6Z60KZB/0NR0VZ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psr.umich.edu/files/deposit/dataprep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sa.gov/ia/_files/support/i733-028r-2008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40CC92D-509D-7149-20B1-58CDECF6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22EE2B-8933-4C1E-70A7-DE444011A8A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02619" y="2438403"/>
            <a:ext cx="8534396" cy="1143000"/>
          </a:xfrm>
        </p:spPr>
        <p:txBody>
          <a:bodyPr>
            <a:normAutofit/>
          </a:bodyPr>
          <a:lstStyle/>
          <a:p>
            <a:pPr lvl="0"/>
            <a:r>
              <a:rPr lang="en-US" sz="4000" dirty="0"/>
              <a:t>Preparing Qualitative Data for Analysis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1D16DAC-15D1-0E47-8594-BBDB4970A720}"/>
              </a:ext>
            </a:extLst>
          </p:cNvPr>
          <p:cNvSpPr txBox="1"/>
          <p:nvPr/>
        </p:nvSpPr>
        <p:spPr>
          <a:xfrm>
            <a:off x="391738" y="5827032"/>
            <a:ext cx="2113079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</a:rPr>
              <a:t>September 5, 2024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rgbClr val="000000"/>
                </a:solidFill>
                <a:latin typeface="Times New Roman" pitchFamily="18"/>
              </a:rPr>
              <a:t>291 Clark Hall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349F814-1E0F-8BA8-A56C-818443E60C2D}"/>
              </a:ext>
            </a:extLst>
          </p:cNvPr>
          <p:cNvSpPr txBox="1"/>
          <p:nvPr/>
        </p:nvSpPr>
        <p:spPr>
          <a:xfrm>
            <a:off x="2354086" y="3886200"/>
            <a:ext cx="443582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rPr>
              <a:t>Florio O. Arguillas, Jr., Ph.D.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rPr>
              <a:t>Research Associate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rPr>
              <a:t>Cornell Center for Social Sciences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7C61-47C0-F678-BB6D-359B642C4C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/>
              <a:t>Qualitative Data Processing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CED4-F083-3BD7-42DC-3ADE3CD4932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700"/>
              </a:spcBef>
              <a:buNone/>
            </a:pPr>
            <a:r>
              <a:rPr lang="en-US" sz="2800" b="1" dirty="0"/>
              <a:t>Copyright</a:t>
            </a:r>
            <a:endParaRPr lang="en-US" sz="2800" dirty="0"/>
          </a:p>
          <a:p>
            <a:pPr lvl="0">
              <a:spcBef>
                <a:spcPts val="500"/>
              </a:spcBef>
            </a:pPr>
            <a:r>
              <a:rPr lang="en-US" sz="2000" dirty="0"/>
              <a:t>If you are purchasing or re-using someone else’s data sources, have you considered how that data will be shareable? </a:t>
            </a:r>
          </a:p>
          <a:p>
            <a:pPr lvl="0">
              <a:spcBef>
                <a:spcPts val="500"/>
              </a:spcBef>
            </a:pPr>
            <a:r>
              <a:rPr lang="en-US" sz="2000" dirty="0"/>
              <a:t>Have you established who owns the copyright of your data? Might there be joint copyright? </a:t>
            </a:r>
          </a:p>
          <a:p>
            <a:pPr marL="0" lvl="0" indent="0">
              <a:spcBef>
                <a:spcPts val="500"/>
              </a:spcBef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https://www.dfa.cornell.edu/policy/policies/research-data-retention</a:t>
            </a:r>
            <a:endParaRPr lang="en-US" sz="2000" dirty="0"/>
          </a:p>
          <a:p>
            <a:pPr marL="0" lvl="0" indent="0">
              <a:spcBef>
                <a:spcPts val="500"/>
              </a:spcBef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3"/>
              </a:rPr>
              <a:t>https://www.dfa.cornell.edu/sites/default/files/policy/vo4_20.pdf</a:t>
            </a:r>
            <a:endParaRPr lang="en-US" sz="2000" dirty="0"/>
          </a:p>
          <a:p>
            <a:pPr lvl="0">
              <a:spcBef>
                <a:spcPts val="500"/>
              </a:spcBef>
            </a:pPr>
            <a:r>
              <a:rPr lang="en-US" sz="2000" dirty="0"/>
              <a:t>Before archiving your data, have you ensured that all sources to be distributed to third parties have cleared copyright?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4ED70D-0C21-CCAF-FA9C-2D23D82535AA}"/>
              </a:ext>
            </a:extLst>
          </p:cNvPr>
          <p:cNvSpPr/>
          <p:nvPr/>
        </p:nvSpPr>
        <p:spPr>
          <a:xfrm>
            <a:off x="228600" y="6126159"/>
            <a:ext cx="419099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rPr>
              <a:t>Source:  http://datalib.edina.ac.uk/mantra/nvivomodule.html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CDBB-8F4C-756B-5BC2-9A9F725F174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/>
              <a:t>Qualitative Data Processing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5F513-C406-DC62-2C80-0528B8F751E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700"/>
              </a:spcBef>
              <a:buNone/>
            </a:pPr>
            <a:r>
              <a:rPr lang="en-US" sz="2800" b="1" dirty="0"/>
              <a:t>Documentation</a:t>
            </a:r>
            <a:endParaRPr lang="en-US" sz="2800" dirty="0"/>
          </a:p>
          <a:p>
            <a:pPr lvl="0">
              <a:spcBef>
                <a:spcPts val="500"/>
              </a:spcBef>
            </a:pPr>
            <a:r>
              <a:rPr lang="en-US" sz="2000" dirty="0"/>
              <a:t>Do you have documentation that explains what your data means or gives context to your data?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666666"/>
                </a:solidFill>
                <a:effectLst/>
                <a:latin typeface="AntoniaH2"/>
              </a:rPr>
              <a:t>Questionnaires used for surveys or semi-structured interviews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666666"/>
                </a:solidFill>
                <a:effectLst/>
                <a:latin typeface="AntoniaH2"/>
              </a:rPr>
              <a:t>Guidance materials used for team-based fieldwork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666666"/>
                </a:solidFill>
                <a:effectLst/>
                <a:latin typeface="AntoniaH2"/>
              </a:rPr>
              <a:t>Instructions for focus group facilitation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666666"/>
                </a:solidFill>
                <a:effectLst/>
                <a:latin typeface="AntoniaH2"/>
              </a:rPr>
              <a:t>Consent forms and information sheets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666666"/>
                </a:solidFill>
                <a:effectLst/>
                <a:latin typeface="AntoniaH2"/>
              </a:rPr>
              <a:t>Approved IRB application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666666"/>
                </a:solidFill>
                <a:effectLst/>
                <a:latin typeface="AntoniaH2"/>
              </a:rPr>
              <a:t>Permissions or licenses from copyright holders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666666"/>
                </a:solidFill>
                <a:effectLst/>
                <a:latin typeface="AntoniaH2"/>
              </a:rPr>
              <a:t>Description of methods used to analyze the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666666"/>
                </a:solidFill>
                <a:effectLst/>
                <a:latin typeface="AntoniaH2"/>
              </a:rPr>
              <a:t>Description of fieldwork and project context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666666"/>
                </a:solidFill>
                <a:effectLst/>
                <a:latin typeface="AntoniaH2"/>
              </a:rPr>
              <a:t>Description of how derived materials (individual files or variables) were created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666666"/>
                </a:solidFill>
                <a:effectLst/>
                <a:latin typeface="AntoniaH2"/>
              </a:rPr>
              <a:t>Coding schemas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7800D-3C9C-70C6-4557-97133006036E}"/>
              </a:ext>
            </a:extLst>
          </p:cNvPr>
          <p:cNvSpPr txBox="1"/>
          <p:nvPr/>
        </p:nvSpPr>
        <p:spPr>
          <a:xfrm>
            <a:off x="228600" y="6191760"/>
            <a:ext cx="8686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Bef>
                <a:spcPts val="800"/>
              </a:spcBef>
            </a:pPr>
            <a:r>
              <a:rPr lang="en-US" sz="1200" dirty="0"/>
              <a:t>Source: Data Management: </a:t>
            </a:r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https://qdr.syr.edu/guidance/managing/preparing-data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8232-F364-8551-0BA3-5876BBB384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/>
              <a:t>Qualitative Data Processing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A9AE-28A0-483D-B88D-CB5F7F3B097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700"/>
              </a:spcBef>
              <a:buNone/>
            </a:pPr>
            <a:r>
              <a:rPr lang="en-US" sz="2800" b="1"/>
              <a:t>Formatting and version control</a:t>
            </a:r>
            <a:endParaRPr lang="en-US" sz="2800"/>
          </a:p>
          <a:p>
            <a:pPr lvl="0">
              <a:spcBef>
                <a:spcPts val="500"/>
              </a:spcBef>
            </a:pPr>
            <a:r>
              <a:rPr lang="en-US" sz="2000"/>
              <a:t>Which data formats will you use? i.e. .rtf, .xls </a:t>
            </a:r>
          </a:p>
          <a:p>
            <a:pPr lvl="0">
              <a:spcBef>
                <a:spcPts val="500"/>
              </a:spcBef>
            </a:pPr>
            <a:r>
              <a:rPr lang="en-US" sz="2000"/>
              <a:t>Are these data formats likely to still be available to use in 10 years time?  </a:t>
            </a:r>
          </a:p>
          <a:p>
            <a:pPr lvl="0">
              <a:spcBef>
                <a:spcPts val="500"/>
              </a:spcBef>
            </a:pPr>
            <a:r>
              <a:rPr lang="en-US" sz="2000"/>
              <a:t>If data are held in various places, how will you keep track of versions? </a:t>
            </a:r>
          </a:p>
          <a:p>
            <a:pPr lvl="0">
              <a:spcBef>
                <a:spcPts val="500"/>
              </a:spcBef>
            </a:pPr>
            <a:r>
              <a:rPr lang="en-US" sz="2000"/>
              <a:t>Will you know what the master version of your data files is?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724557-0ED7-F3E7-D2AE-566BD4D108E1}"/>
              </a:ext>
            </a:extLst>
          </p:cNvPr>
          <p:cNvSpPr/>
          <p:nvPr/>
        </p:nvSpPr>
        <p:spPr>
          <a:xfrm>
            <a:off x="228600" y="6126159"/>
            <a:ext cx="419099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rPr>
              <a:t>Source:  http://datalib.edina.ac.uk/mantra/nvivomodule.html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0DD4-436C-F192-1EA0-3889FDEC8E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/>
              <a:t>Qualitative Data Processing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5ADD-A723-263C-5F8B-D0742AC2296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700"/>
              </a:spcBef>
              <a:buNone/>
            </a:pPr>
            <a:r>
              <a:rPr lang="en-US" sz="2800" b="1" dirty="0"/>
              <a:t>Transcription</a:t>
            </a:r>
            <a:endParaRPr lang="en-US" sz="2800" dirty="0"/>
          </a:p>
          <a:p>
            <a:pPr lvl="0">
              <a:spcBef>
                <a:spcPts val="500"/>
              </a:spcBef>
            </a:pPr>
            <a:r>
              <a:rPr lang="en-US" sz="2000" dirty="0"/>
              <a:t>Who will do the transcription? </a:t>
            </a:r>
          </a:p>
          <a:p>
            <a:pPr lvl="0">
              <a:spcBef>
                <a:spcPts val="500"/>
              </a:spcBef>
            </a:pPr>
            <a:r>
              <a:rPr lang="en-US" sz="2000" dirty="0"/>
              <a:t>How will you ensure the confidentiality and security of your data during the transcription process? </a:t>
            </a:r>
          </a:p>
          <a:p>
            <a:pPr lvl="0">
              <a:spcBef>
                <a:spcPts val="500"/>
              </a:spcBef>
            </a:pPr>
            <a:r>
              <a:rPr lang="en-US" sz="2000" dirty="0"/>
              <a:t>Have you spell-checked your transcripts? </a:t>
            </a:r>
          </a:p>
          <a:p>
            <a:pPr lvl="0">
              <a:spcBef>
                <a:spcPts val="500"/>
              </a:spcBef>
            </a:pPr>
            <a:r>
              <a:rPr lang="en-US" sz="2000" dirty="0"/>
              <a:t>Did you mention hiring a third party to transcribe your data in your IRB application?</a:t>
            </a:r>
          </a:p>
          <a:p>
            <a:pPr lvl="0">
              <a:spcBef>
                <a:spcPts val="500"/>
              </a:spcBef>
            </a:pPr>
            <a:endParaRPr lang="en-US" sz="2000" dirty="0"/>
          </a:p>
          <a:p>
            <a:pPr lvl="0">
              <a:spcBef>
                <a:spcPts val="500"/>
              </a:spcBef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86FCF-1D7C-7D35-70B0-91B1ABA89EC1}"/>
              </a:ext>
            </a:extLst>
          </p:cNvPr>
          <p:cNvSpPr/>
          <p:nvPr/>
        </p:nvSpPr>
        <p:spPr>
          <a:xfrm>
            <a:off x="228600" y="6126159"/>
            <a:ext cx="419099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rPr>
              <a:t>Source:  http://datalib.edina.ac.uk/mantra/nvivomodule.html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CB39-5F2B-C571-FE45-EC111997435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/>
              <a:t>Qualitative Data Processing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80AA-BDE5-0036-6DDB-F7EB72FD5F7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700"/>
              </a:spcBef>
              <a:buNone/>
            </a:pPr>
            <a:r>
              <a:rPr lang="en-US" sz="2800" b="1" dirty="0"/>
              <a:t>Data Access</a:t>
            </a:r>
            <a:endParaRPr lang="en-US" sz="2800" dirty="0"/>
          </a:p>
          <a:p>
            <a:pPr lvl="0">
              <a:spcBef>
                <a:spcPts val="500"/>
              </a:spcBef>
            </a:pPr>
            <a:r>
              <a:rPr lang="en-US" sz="2000" dirty="0"/>
              <a:t>Who has access to which data during and after research? </a:t>
            </a:r>
          </a:p>
          <a:p>
            <a:pPr lvl="0">
              <a:spcBef>
                <a:spcPts val="500"/>
              </a:spcBef>
            </a:pPr>
            <a:r>
              <a:rPr lang="en-US" sz="2000" dirty="0"/>
              <a:t>Are various access regulations needed?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B78FA-F94F-04E0-4535-7076F6617DFC}"/>
              </a:ext>
            </a:extLst>
          </p:cNvPr>
          <p:cNvSpPr/>
          <p:nvPr/>
        </p:nvSpPr>
        <p:spPr>
          <a:xfrm>
            <a:off x="228600" y="6126159"/>
            <a:ext cx="419099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rPr>
              <a:t>Source:  http://datalib.edina.ac.uk/mantra/nvivomodule.html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4081-0550-69D7-D821-443B1F45B6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/>
              <a:t>Qualitative Data Processing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7FEA-92CA-05EB-3D6B-08F6FC22C31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700"/>
              </a:spcBef>
              <a:buNone/>
            </a:pPr>
            <a:r>
              <a:rPr lang="en-US" sz="2800" b="1" dirty="0"/>
              <a:t>Security</a:t>
            </a:r>
            <a:endParaRPr lang="en-US" sz="2800" dirty="0"/>
          </a:p>
          <a:p>
            <a:pPr lvl="0">
              <a:spcBef>
                <a:spcPts val="500"/>
              </a:spcBef>
            </a:pPr>
            <a:r>
              <a:rPr lang="en-US" sz="2000" dirty="0"/>
              <a:t>If your data is held on a USB stick or other mobile storage device how will you ensure the safety and security of the data on it? </a:t>
            </a:r>
          </a:p>
          <a:p>
            <a:pPr lvl="0">
              <a:spcBef>
                <a:spcPts val="500"/>
              </a:spcBef>
            </a:pPr>
            <a:r>
              <a:rPr lang="en-US" sz="2000" dirty="0"/>
              <a:t>Are your files backed up regularly and are back-ups stored safely? </a:t>
            </a:r>
          </a:p>
          <a:p>
            <a:pPr lvl="0">
              <a:spcBef>
                <a:spcPts val="500"/>
              </a:spcBef>
            </a:pPr>
            <a:r>
              <a:rPr lang="en-US" sz="2000" dirty="0"/>
              <a:t>How will you securely store personal or sensitive data? (both digital and hard copy data) </a:t>
            </a:r>
          </a:p>
          <a:p>
            <a:pPr lvl="0">
              <a:spcBef>
                <a:spcPts val="500"/>
              </a:spcBef>
            </a:pPr>
            <a:r>
              <a:rPr lang="en-US" sz="2000" dirty="0"/>
              <a:t>Do you need to keep secure all or just part of your data? </a:t>
            </a:r>
          </a:p>
          <a:p>
            <a:pPr lvl="0">
              <a:spcBef>
                <a:spcPts val="500"/>
              </a:spcBef>
            </a:pPr>
            <a:r>
              <a:rPr lang="en-US" sz="2000" dirty="0"/>
              <a:t>Do you have plans for how your data will be preserved once you have finished your research? </a:t>
            </a:r>
          </a:p>
          <a:p>
            <a:pPr lvl="0">
              <a:spcBef>
                <a:spcPts val="500"/>
              </a:spcBef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6CA6E3-32EB-0C12-A7D2-150F1368942D}"/>
              </a:ext>
            </a:extLst>
          </p:cNvPr>
          <p:cNvSpPr/>
          <p:nvPr/>
        </p:nvSpPr>
        <p:spPr>
          <a:xfrm>
            <a:off x="228600" y="6126159"/>
            <a:ext cx="419099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rPr>
              <a:t>Source:  http://datalib.edina.ac.uk/mantra/nvivomodule.html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103E-0BAA-3F0E-E383-8058FDA4CE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902" y="384477"/>
            <a:ext cx="8762996" cy="1143000"/>
          </a:xfrm>
        </p:spPr>
        <p:txBody>
          <a:bodyPr/>
          <a:lstStyle/>
          <a:p>
            <a:pPr lvl="0"/>
            <a:r>
              <a:rPr lang="en-US"/>
              <a:t>Proliferation  of Digital Data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69D59D4-8B6C-5780-69C7-A52E29A83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31" y="1263280"/>
            <a:ext cx="7986945" cy="528740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EE7DC44F-04C2-F4EF-C4C4-A486AAFF79C7}"/>
              </a:ext>
            </a:extLst>
          </p:cNvPr>
          <p:cNvSpPr/>
          <p:nvPr/>
        </p:nvSpPr>
        <p:spPr>
          <a:xfrm>
            <a:off x="228600" y="6396337"/>
            <a:ext cx="7162796" cy="46166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rPr>
              <a:t>Aldridge, Judith, Juanjo Medina and Robert Ralphs (2010). 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Berkeley-Italic"/>
              </a:rPr>
              <a:t>The problem of proliferation: guidelines for improving the security of qualitative data in a digital age. 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rPr>
              <a:t>Research Ethics Review (2010) Vol 6, No 1, 3–9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B1E3-D02E-496C-0CCA-3AAE44FF8271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Reporting Qualitative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59470-7BB1-3206-F2AB-B218007736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BBB2-6D78-510F-5A01-A67F0B1E8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/>
              <a:t>Consolidated Criteria for Reporting Qualitative Research (COREQ)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A299-5689-8260-A7EC-8C8B0493C5E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2239959"/>
            <a:ext cx="8382003" cy="4525959"/>
          </a:xfr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2700" dirty="0"/>
              <a:t>A formal reporting checklist for in-depth interviews and focus groups, the most common methods for data collection in qualitative health research. 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2700" dirty="0"/>
              <a:t>The checklist aims to promote complete and transparent reporting among researchers and indirectly improve the rigor, comprehensiveness and credibility of interview and focus-group studies.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2700" dirty="0">
                <a:hlinkClick r:id="rId3"/>
              </a:rPr>
              <a:t>http://intqhc.oxfordjournals.org/content/19/6/349.long</a:t>
            </a:r>
            <a:endParaRPr lang="en-US" sz="2700" dirty="0"/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2700" dirty="0">
                <a:hlinkClick r:id="rId4"/>
              </a:rPr>
              <a:t>https://www.elsevier.com/__data/promis_misc/ISSM_COREQ_Checklist.pdf</a:t>
            </a:r>
            <a:endParaRPr lang="en-US" sz="27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B1E3-D02E-496C-0CCA-3AAE44FF8271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Preparing your Qualitative Data for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59470-7BB1-3206-F2AB-B218007736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0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66FE-CFFC-F4E2-5F9D-156D31E87F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1143000"/>
          </a:xfrm>
        </p:spPr>
        <p:txBody>
          <a:bodyPr/>
          <a:lstStyle/>
          <a:p>
            <a:pPr lvl="0"/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BA9F-6430-EBA7-407A-3BB4A8210A0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What is qualitative data?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When do you start analyzing qualitative data?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Other considerations regarding your data, especially its future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Requirements for reporting qualitative research: COREQ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Preparing qualitative data for analysis using CAQDAS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Folder structure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Transcript format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Respondent classification data format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Reference Manager format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Survey format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Video, Audio, pictures, and other formats</a:t>
            </a:r>
          </a:p>
          <a:p>
            <a:pPr>
              <a:lnSpc>
                <a:spcPct val="90000"/>
              </a:lnSpc>
            </a:pPr>
            <a:r>
              <a:rPr lang="en-US" dirty="0"/>
              <a:t>Computing and consulting resources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8050-5602-8C63-E6FE-09A41C447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458" y="457200"/>
            <a:ext cx="8229600" cy="1143000"/>
          </a:xfrm>
        </p:spPr>
        <p:txBody>
          <a:bodyPr/>
          <a:lstStyle/>
          <a:p>
            <a:pPr lvl="0"/>
            <a:r>
              <a:rPr lang="en-US" sz="4000" dirty="0"/>
              <a:t>Project Team 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39B8-3DCE-5C4B-D1C7-7BDE7C2327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458200" cy="4525959"/>
          </a:xfrm>
        </p:spPr>
        <p:txBody>
          <a:bodyPr/>
          <a:lstStyle/>
          <a:p>
            <a:pPr lvl="0">
              <a:spcBef>
                <a:spcPts val="500"/>
              </a:spcBef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0E4EA-D95F-060C-D1CC-15FBEF4B2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41" y="2157235"/>
            <a:ext cx="8364117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99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D777E-98E9-3F06-E5F3-D45A1B491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295" y="2162731"/>
            <a:ext cx="7240010" cy="34009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083EDEF-03D0-6983-64FF-4D75AF231F1B}"/>
              </a:ext>
            </a:extLst>
          </p:cNvPr>
          <p:cNvSpPr txBox="1">
            <a:spLocks/>
          </p:cNvSpPr>
          <p:nvPr/>
        </p:nvSpPr>
        <p:spPr>
          <a:xfrm>
            <a:off x="524458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r>
              <a:rPr lang="en-US" sz="4000" dirty="0"/>
              <a:t>Individual Project 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3157365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8050-5602-8C63-E6FE-09A41C447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99" y="452036"/>
            <a:ext cx="8229600" cy="1143000"/>
          </a:xfrm>
        </p:spPr>
        <p:txBody>
          <a:bodyPr/>
          <a:lstStyle/>
          <a:p>
            <a:pPr lvl="0"/>
            <a:r>
              <a:rPr lang="en-US" sz="4000" dirty="0"/>
              <a:t>Transcript 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41C13-2D27-A5E2-6698-4271D4AA8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16" y="1595036"/>
            <a:ext cx="6211167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13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8050-5602-8C63-E6FE-09A41C447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26443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/>
              <a:t>Supported Transcription format or service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ADDC8-CDC3-9FA6-3B11-2F07511AE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MaxQDA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8BBB0-FD1F-A2DE-B15A-8F4A556C29D6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7C248D-EB88-38EB-B93C-2776FA03550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Atlas.ti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D71304-25FA-4C27-5D47-293032C20769}"/>
              </a:ext>
            </a:extLst>
          </p:cNvPr>
          <p:cNvSpPr>
            <a:spLocks noGrp="1"/>
          </p:cNvSpPr>
          <p:nvPr>
            <p:ph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606FE0-B1F3-3560-E669-718279FB7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67" y="2174872"/>
            <a:ext cx="2581247" cy="45502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FC9028-742D-04B4-3ABB-45E5D90DC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644" y="2174872"/>
            <a:ext cx="1711887" cy="45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27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8050-5602-8C63-E6FE-09A41C447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75473"/>
            <a:ext cx="8229600" cy="1143000"/>
          </a:xfrm>
        </p:spPr>
        <p:txBody>
          <a:bodyPr/>
          <a:lstStyle/>
          <a:p>
            <a:pPr lvl="0"/>
            <a:r>
              <a:rPr lang="en-US" sz="4000" dirty="0"/>
              <a:t>Survey data in Excel format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9936B-7212-F2F0-6516-A566CF73C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4881"/>
            <a:ext cx="9144000" cy="28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84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8050-5602-8C63-E6FE-09A41C447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22401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/>
              <a:t>Respondent Classification Sheet format – Atlas.ti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39B8-3DCE-5C4B-D1C7-7BDE7C2327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863246"/>
            <a:ext cx="8458200" cy="4525959"/>
          </a:xfrm>
        </p:spPr>
        <p:txBody>
          <a:bodyPr/>
          <a:lstStyle/>
          <a:p>
            <a:pPr lvl="0">
              <a:spcBef>
                <a:spcPts val="500"/>
              </a:spcBef>
            </a:pPr>
            <a:endParaRPr lang="en-US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9DF9C-10E1-4552-F331-5C0C7A7B0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9993"/>
            <a:ext cx="9144000" cy="39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16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8050-5602-8C63-E6FE-09A41C447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22401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/>
              <a:t>Respondent Classification Sheet format – </a:t>
            </a:r>
            <a:r>
              <a:rPr lang="en-US" sz="4000" dirty="0" err="1"/>
              <a:t>MaxQDA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77813-9F1D-517F-A185-6A259B7D9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64999" y="2617470"/>
            <a:ext cx="9208999" cy="2925211"/>
          </a:xfrm>
        </p:spPr>
      </p:pic>
    </p:spTree>
    <p:extLst>
      <p:ext uri="{BB962C8B-B14F-4D97-AF65-F5344CB8AC3E}">
        <p14:creationId xmlns:p14="http://schemas.microsoft.com/office/powerpoint/2010/main" val="3583355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8050-5602-8C63-E6FE-09A41C447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97141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4000" dirty="0"/>
              <a:t>Coding System - </a:t>
            </a:r>
            <a:r>
              <a:rPr lang="en-US" sz="4000" dirty="0" err="1"/>
              <a:t>MaxQDA</a:t>
            </a:r>
            <a:endParaRPr lang="en-US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FB088E-1C8C-4037-5792-AAF2EC37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79" y="2371577"/>
            <a:ext cx="6563641" cy="21148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47FA6E-DF80-0FFE-73C9-FAAD0921808C}"/>
              </a:ext>
            </a:extLst>
          </p:cNvPr>
          <p:cNvSpPr txBox="1"/>
          <p:nvPr/>
        </p:nvSpPr>
        <p:spPr>
          <a:xfrm>
            <a:off x="1290179" y="5549030"/>
            <a:ext cx="3689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Code name up to 63 characters long</a:t>
            </a:r>
          </a:p>
          <a:p>
            <a:r>
              <a:rPr lang="en-US" dirty="0"/>
              <a:t>- Code system up to 10 levels deep</a:t>
            </a:r>
          </a:p>
        </p:txBody>
      </p:sp>
    </p:spTree>
    <p:extLst>
      <p:ext uri="{BB962C8B-B14F-4D97-AF65-F5344CB8AC3E}">
        <p14:creationId xmlns:p14="http://schemas.microsoft.com/office/powerpoint/2010/main" val="3598083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8050-5602-8C63-E6FE-09A41C447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97141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4000" dirty="0"/>
              <a:t>Coding System - Atlas.ti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CBF81-68BB-5BC4-C0EE-A8209E1BD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977" y="2689562"/>
            <a:ext cx="6288045" cy="1478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863748-206F-E784-93F8-FF77CBCE6F0E}"/>
              </a:ext>
            </a:extLst>
          </p:cNvPr>
          <p:cNvSpPr txBox="1"/>
          <p:nvPr/>
        </p:nvSpPr>
        <p:spPr>
          <a:xfrm>
            <a:off x="1427977" y="5217859"/>
            <a:ext cx="6560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code system is no more than two to three levels deep.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Thus, it consists of folders, categories, and their subcodes.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38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0133-FCAB-3EF9-0C78-0CBACCC2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Manager -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5CA7-D9F9-22E7-DCCA-21673488D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Atlas.ti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11F8B-58D4-9E37-2A67-18618EB43B75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dirty="0" err="1"/>
              <a:t>MaxQDA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13BA5-513A-D868-745A-CE209B181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975" y="2223091"/>
            <a:ext cx="2410161" cy="1457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D74008-50FF-1615-5720-4EBB43F58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475" y="3863179"/>
            <a:ext cx="3315163" cy="1743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8D8F5-3A2C-CA7B-4DC8-9A5966C15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56" y="2232486"/>
            <a:ext cx="3315163" cy="394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8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EE63-96F3-6479-3BE8-C8B0ED86D6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91435"/>
            <a:ext cx="8229600" cy="1143000"/>
          </a:xfrm>
        </p:spPr>
        <p:txBody>
          <a:bodyPr/>
          <a:lstStyle/>
          <a:p>
            <a:pPr lvl="0"/>
            <a:r>
              <a:rPr lang="en-US" b="1"/>
              <a:t>What is Qualitative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2250C-AE68-9445-DE83-FD68BAD3D63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Qualitative data are the </a:t>
            </a:r>
            <a:r>
              <a:rPr lang="en-US" i="1" dirty="0"/>
              <a:t>words, pictures, audio, and/or video</a:t>
            </a:r>
            <a:r>
              <a:rPr lang="en-US" dirty="0"/>
              <a:t> generated by researchers and research participants. 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Examples of sources of qualitative data are: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In-depth/unstructured interviews, including audio and video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Semi-structured interviews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Structured interview questionnaires containing substantial open comments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Focus groups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Unstructured or semi-structured diaries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Observation field notes/technical fieldwork notes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Case study notes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00897-8CE8-FAE0-C02C-95BED62373AA}"/>
              </a:ext>
            </a:extLst>
          </p:cNvPr>
          <p:cNvSpPr/>
          <p:nvPr/>
        </p:nvSpPr>
        <p:spPr>
          <a:xfrm>
            <a:off x="381003" y="6248396"/>
            <a:ext cx="853439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rPr>
              <a:t>https://www.dedoose.com/userguide/researchbasics/qualitativeresearch#QualitativeResearch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B764-5CF5-1185-963B-A699222B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959A-40A4-1F43-77F0-82517B0C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Atlas.ti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MaxQDA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80C72-FC7D-EDB9-2BFC-72E1550B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7903029" cy="114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8F5BF5-3CB5-8DC9-FA09-7F6448480BBC}"/>
              </a:ext>
            </a:extLst>
          </p:cNvPr>
          <p:cNvSpPr txBox="1"/>
          <p:nvPr/>
        </p:nvSpPr>
        <p:spPr>
          <a:xfrm>
            <a:off x="457200" y="52578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Supported Data Types - MAXQDA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97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ED15-6F75-3838-1539-6889A063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E6398-D7EB-3BAB-0E59-335C37BB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3363"/>
            <a:ext cx="8229600" cy="45259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Apply for a computing account: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https://socialsciences.cornell.edu/computing-and-data/cloud-computing-solutions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Schedule a consultation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https://socialsciences.cornell.edu/computing-and-data/schedule-a-consultation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Email the helpdesk: </a:t>
            </a:r>
            <a:r>
              <a:rPr lang="en-US" dirty="0">
                <a:hlinkClick r:id="rId4"/>
              </a:rPr>
              <a:t>socialsciences@cornell.edu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10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looking at a computer&#10;&#10;Description automatically generated">
            <a:extLst>
              <a:ext uri="{FF2B5EF4-FFF2-40B4-BE49-F238E27FC236}">
                <a16:creationId xmlns:a16="http://schemas.microsoft.com/office/drawing/2014/main" id="{EB5FE1BA-2D8C-EDD7-6514-AFEF8631B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54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4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6D4C697-EF80-4208-B616-DD56420610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61996"/>
            <a:ext cx="7467603" cy="701673"/>
          </a:xfrm>
        </p:spPr>
        <p:txBody>
          <a:bodyPr anchorCtr="0"/>
          <a:lstStyle/>
          <a:p>
            <a:pPr lvl="0" algn="l"/>
            <a:r>
              <a:rPr lang="en-US" sz="4000" b="1" dirty="0">
                <a:effectLst>
                  <a:outerShdw dist="38096" dir="2700000">
                    <a:srgbClr val="000000"/>
                  </a:outerShdw>
                </a:effectLst>
                <a:latin typeface="Lucida Sans" pitchFamily="34"/>
              </a:rPr>
              <a:t>Up Next</a:t>
            </a:r>
            <a:endParaRPr lang="en-US" sz="36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706A43D-924A-9C14-3F70-0857C158BF0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3396" y="1600200"/>
            <a:ext cx="7543800" cy="5029200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dirty="0"/>
              <a:t>September 12, 2024, 12:00 PM – 1:15 PM</a:t>
            </a:r>
          </a:p>
          <a:p>
            <a:pPr lvl="1">
              <a:lnSpc>
                <a:spcPct val="90000"/>
              </a:lnSpc>
            </a:pPr>
            <a:r>
              <a:rPr lang="en-US" sz="3300" dirty="0"/>
              <a:t>Coding and Summarizing Qualitative Data with </a:t>
            </a:r>
            <a:r>
              <a:rPr lang="en-US" sz="3300" dirty="0" err="1"/>
              <a:t>MaxQDA</a:t>
            </a:r>
            <a:endParaRPr lang="en-US" sz="3300" dirty="0"/>
          </a:p>
          <a:p>
            <a:pPr lvl="0">
              <a:lnSpc>
                <a:spcPct val="90000"/>
              </a:lnSpc>
            </a:pPr>
            <a:r>
              <a:rPr lang="en-US" sz="3300" dirty="0"/>
              <a:t>September 19, 2024, 12:00 PM – 12:50 PM</a:t>
            </a:r>
          </a:p>
          <a:p>
            <a:pPr lvl="1">
              <a:lnSpc>
                <a:spcPct val="90000"/>
              </a:lnSpc>
            </a:pPr>
            <a:r>
              <a:rPr lang="en-US" sz="3300" dirty="0"/>
              <a:t>Exploring Mixed Methods and Visualization Tools in </a:t>
            </a:r>
            <a:r>
              <a:rPr lang="en-US" sz="3300" dirty="0" err="1"/>
              <a:t>MaxQDA</a:t>
            </a:r>
            <a:endParaRPr lang="en-US" sz="3300" dirty="0"/>
          </a:p>
          <a:p>
            <a:pPr lvl="0">
              <a:lnSpc>
                <a:spcPct val="90000"/>
              </a:lnSpc>
            </a:pPr>
            <a:endParaRPr lang="en-US" sz="3300" dirty="0"/>
          </a:p>
          <a:p>
            <a:pPr lvl="0">
              <a:lnSpc>
                <a:spcPct val="80000"/>
              </a:lnSpc>
              <a:spcBef>
                <a:spcPts val="700"/>
              </a:spcBef>
            </a:pPr>
            <a:endParaRPr lang="en-US" sz="2800" dirty="0"/>
          </a:p>
          <a:p>
            <a:pPr lvl="0">
              <a:lnSpc>
                <a:spcPct val="80000"/>
              </a:lnSpc>
              <a:spcBef>
                <a:spcPts val="700"/>
              </a:spcBef>
            </a:pPr>
            <a:endParaRPr lang="en-US" sz="2800" dirty="0"/>
          </a:p>
          <a:p>
            <a:pPr lvl="0">
              <a:lnSpc>
                <a:spcPct val="80000"/>
              </a:lnSpc>
              <a:spcBef>
                <a:spcPts val="700"/>
              </a:spcBef>
            </a:pPr>
            <a:endParaRPr lang="en-US" sz="2800" dirty="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14ACE6D9-C407-ED10-DF19-B7E01C131F0A}"/>
              </a:ext>
            </a:extLst>
          </p:cNvPr>
          <p:cNvSpPr/>
          <p:nvPr/>
        </p:nvSpPr>
        <p:spPr>
          <a:xfrm>
            <a:off x="0" y="1371600"/>
            <a:ext cx="91440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9528" cap="flat">
            <a:solidFill>
              <a:srgbClr val="0000FF"/>
            </a:solidFill>
            <a:prstDash val="solid"/>
            <a:round/>
          </a:ln>
        </p:spPr>
        <p:txBody>
          <a:bodyPr vert="horz" wrap="non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</p:spTree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AB4E9C7-1C9B-93DE-CFDE-85C2B29AC4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61996"/>
            <a:ext cx="7467603" cy="701673"/>
          </a:xfrm>
        </p:spPr>
        <p:txBody>
          <a:bodyPr anchorCtr="0"/>
          <a:lstStyle/>
          <a:p>
            <a:pPr lvl="0" algn="l"/>
            <a:r>
              <a:rPr lang="en-US" sz="4000" b="1">
                <a:effectLst>
                  <a:outerShdw dist="38096" dir="2700000">
                    <a:srgbClr val="000000"/>
                  </a:outerShdw>
                </a:effectLst>
                <a:latin typeface="Lucida Sans" pitchFamily="34"/>
              </a:rPr>
              <a:t>Questions</a:t>
            </a:r>
            <a:endParaRPr lang="en-US" sz="360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2D8AFCC-6ECB-9572-667C-430274548E6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3396" y="1600200"/>
            <a:ext cx="7543800" cy="5029200"/>
          </a:xfrm>
        </p:spPr>
        <p:txBody>
          <a:bodyPr/>
          <a:lstStyle/>
          <a:p>
            <a:pPr lvl="0">
              <a:lnSpc>
                <a:spcPct val="80000"/>
              </a:lnSpc>
              <a:spcBef>
                <a:spcPts val="700"/>
              </a:spcBef>
            </a:pPr>
            <a:endParaRPr lang="en-US" sz="2800" dirty="0"/>
          </a:p>
          <a:p>
            <a:pPr lvl="0">
              <a:lnSpc>
                <a:spcPct val="80000"/>
              </a:lnSpc>
              <a:spcBef>
                <a:spcPts val="700"/>
              </a:spcBef>
            </a:pPr>
            <a:endParaRPr lang="en-US" sz="2800" dirty="0"/>
          </a:p>
          <a:p>
            <a:pPr lvl="0">
              <a:lnSpc>
                <a:spcPct val="80000"/>
              </a:lnSpc>
              <a:spcBef>
                <a:spcPts val="700"/>
              </a:spcBef>
            </a:pPr>
            <a:endParaRPr lang="en-US" sz="2800" dirty="0"/>
          </a:p>
          <a:p>
            <a:pPr lvl="0">
              <a:lnSpc>
                <a:spcPct val="80000"/>
              </a:lnSpc>
              <a:spcBef>
                <a:spcPts val="700"/>
              </a:spcBef>
            </a:pPr>
            <a:endParaRPr lang="en-US" sz="2800" dirty="0"/>
          </a:p>
          <a:p>
            <a:pPr lvl="0">
              <a:lnSpc>
                <a:spcPct val="80000"/>
              </a:lnSpc>
              <a:spcBef>
                <a:spcPts val="700"/>
              </a:spcBef>
            </a:pPr>
            <a:endParaRPr lang="en-US" sz="2800" dirty="0"/>
          </a:p>
          <a:p>
            <a:pPr lvl="0">
              <a:lnSpc>
                <a:spcPct val="80000"/>
              </a:lnSpc>
              <a:spcBef>
                <a:spcPts val="700"/>
              </a:spcBef>
            </a:pPr>
            <a:r>
              <a:rPr lang="en-US" sz="2800" dirty="0"/>
              <a:t>Email:  foa2@cornell.edu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62B035EB-57AD-E8A1-CD7A-3703B3CF5D1D}"/>
              </a:ext>
            </a:extLst>
          </p:cNvPr>
          <p:cNvSpPr/>
          <p:nvPr/>
        </p:nvSpPr>
        <p:spPr>
          <a:xfrm>
            <a:off x="0" y="1371600"/>
            <a:ext cx="91440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9528" cap="flat">
            <a:solidFill>
              <a:srgbClr val="0000FF"/>
            </a:solidFill>
            <a:prstDash val="solid"/>
            <a:round/>
          </a:ln>
        </p:spPr>
        <p:txBody>
          <a:bodyPr vert="horz" wrap="non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8050-5602-8C63-E6FE-09A41C447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499" y="457200"/>
            <a:ext cx="8229600" cy="1143000"/>
          </a:xfrm>
        </p:spPr>
        <p:txBody>
          <a:bodyPr/>
          <a:lstStyle/>
          <a:p>
            <a:pPr lvl="0"/>
            <a:r>
              <a:rPr lang="en-US" sz="4000" dirty="0"/>
              <a:t>Evaluation</a:t>
            </a:r>
          </a:p>
        </p:txBody>
      </p:sp>
      <p:pic>
        <p:nvPicPr>
          <p:cNvPr id="5" name="Content Placeholder 4" descr="A qr code on a green background&#10;&#10;Description automatically generated">
            <a:extLst>
              <a:ext uri="{FF2B5EF4-FFF2-40B4-BE49-F238E27FC236}">
                <a16:creationId xmlns:a16="http://schemas.microsoft.com/office/drawing/2014/main" id="{FE5A8722-30CF-7FF1-DE11-DC6C8ACC1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3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836513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401-ED76-763E-7E97-84BBDD67B2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EC35-EB8E-07D1-FCFC-1261D124CE4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2893" y="1653363"/>
            <a:ext cx="8229600" cy="4525959"/>
          </a:xfrm>
        </p:spPr>
        <p:txBody>
          <a:bodyPr/>
          <a:lstStyle/>
          <a:p>
            <a:pPr lvl="0">
              <a:lnSpc>
                <a:spcPct val="70000"/>
              </a:lnSpc>
              <a:spcBef>
                <a:spcPts val="600"/>
              </a:spcBef>
            </a:pPr>
            <a:r>
              <a:rPr lang="en-US" sz="2400" dirty="0"/>
              <a:t>COREQ</a:t>
            </a:r>
          </a:p>
          <a:p>
            <a:pPr lvl="1">
              <a:lnSpc>
                <a:spcPct val="70000"/>
              </a:lnSpc>
              <a:spcBef>
                <a:spcPts val="500"/>
              </a:spcBef>
            </a:pPr>
            <a:r>
              <a:rPr lang="en-US" sz="2000" dirty="0">
                <a:hlinkClick r:id="rId3"/>
              </a:rPr>
              <a:t>https://onlinelibrary.wiley.com/doi/10.1002/9781118715598.ch21</a:t>
            </a:r>
            <a:endParaRPr lang="en-US" sz="2000" dirty="0"/>
          </a:p>
          <a:p>
            <a:pPr lvl="0">
              <a:lnSpc>
                <a:spcPct val="70000"/>
              </a:lnSpc>
              <a:spcBef>
                <a:spcPts val="600"/>
              </a:spcBef>
            </a:pPr>
            <a:endParaRPr lang="en-US" sz="2400" dirty="0"/>
          </a:p>
          <a:p>
            <a:pPr lvl="0">
              <a:lnSpc>
                <a:spcPct val="70000"/>
              </a:lnSpc>
              <a:spcBef>
                <a:spcPts val="600"/>
              </a:spcBef>
            </a:pPr>
            <a:r>
              <a:rPr lang="en-US" sz="2400" dirty="0"/>
              <a:t>Five Qualitative Approaches to Inquiry</a:t>
            </a:r>
          </a:p>
          <a:p>
            <a:pPr lvl="1">
              <a:lnSpc>
                <a:spcPct val="70000"/>
              </a:lnSpc>
              <a:spcBef>
                <a:spcPts val="500"/>
              </a:spcBef>
            </a:pPr>
            <a:r>
              <a:rPr lang="en-US" sz="2000" dirty="0">
                <a:hlinkClick r:id="rId4"/>
              </a:rPr>
              <a:t>https://www.sagepub.com/sites/default/files/upm-binaries/13421_Chapter4.pdf</a:t>
            </a:r>
            <a:endParaRPr lang="en-US" sz="2000" dirty="0"/>
          </a:p>
          <a:p>
            <a:pPr lvl="1">
              <a:lnSpc>
                <a:spcPct val="70000"/>
              </a:lnSpc>
              <a:spcBef>
                <a:spcPts val="500"/>
              </a:spcBef>
            </a:pPr>
            <a:endParaRPr lang="en-US" sz="2000" dirty="0"/>
          </a:p>
          <a:p>
            <a:pPr lvl="0">
              <a:lnSpc>
                <a:spcPct val="70000"/>
              </a:lnSpc>
              <a:spcBef>
                <a:spcPts val="600"/>
              </a:spcBef>
            </a:pPr>
            <a:r>
              <a:rPr lang="en-US" sz="2400" dirty="0" err="1"/>
              <a:t>Durdella</a:t>
            </a:r>
            <a:r>
              <a:rPr lang="en-US" sz="2400" dirty="0"/>
              <a:t>, Nathan (2019).  Qualitative Dissertation Methodology:  A Guide for Research Design and Methods.  Sage Publications.</a:t>
            </a:r>
          </a:p>
          <a:p>
            <a:pPr lvl="0">
              <a:lnSpc>
                <a:spcPct val="70000"/>
              </a:lnSpc>
              <a:spcBef>
                <a:spcPts val="600"/>
              </a:spcBef>
            </a:pPr>
            <a:endParaRPr lang="en-US" sz="2400" dirty="0"/>
          </a:p>
          <a:p>
            <a:pPr lvl="0">
              <a:lnSpc>
                <a:spcPct val="70000"/>
              </a:lnSpc>
              <a:spcBef>
                <a:spcPts val="600"/>
              </a:spcBef>
            </a:pPr>
            <a:r>
              <a:rPr lang="en-US" sz="2400" dirty="0"/>
              <a:t>Miles, Huberman, Saldana (2014). Qualitative Data Analysis:  A Methods Sourcebook.  Sage Publications.</a:t>
            </a:r>
          </a:p>
          <a:p>
            <a:pPr lvl="0">
              <a:lnSpc>
                <a:spcPct val="70000"/>
              </a:lnSpc>
              <a:spcBef>
                <a:spcPts val="600"/>
              </a:spcBef>
            </a:pPr>
            <a:endParaRPr lang="en-US" sz="2400" dirty="0"/>
          </a:p>
          <a:p>
            <a:pPr lvl="0">
              <a:lnSpc>
                <a:spcPct val="70000"/>
              </a:lnSpc>
              <a:spcBef>
                <a:spcPts val="600"/>
              </a:spcBef>
            </a:pPr>
            <a:endParaRPr lang="en-US" sz="2400" dirty="0"/>
          </a:p>
          <a:p>
            <a:pPr lvl="0">
              <a:lnSpc>
                <a:spcPct val="70000"/>
              </a:lnSpc>
              <a:spcBef>
                <a:spcPts val="600"/>
              </a:spcBef>
            </a:pPr>
            <a:endParaRPr lang="en-US" sz="2400" dirty="0"/>
          </a:p>
          <a:p>
            <a:pPr lvl="0">
              <a:lnSpc>
                <a:spcPct val="70000"/>
              </a:lnSpc>
              <a:spcBef>
                <a:spcPts val="600"/>
              </a:spcBef>
            </a:pPr>
            <a:endParaRPr lang="en-US" sz="2400" dirty="0"/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3FE8-177D-0432-593D-146995E687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lvl="0"/>
            <a:r>
              <a:rPr lang="en-US"/>
              <a:t>When to do your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727D-A32C-11EE-5E0B-6B1FB71981A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</a:pPr>
            <a:r>
              <a:rPr lang="en-US" sz="2400"/>
              <a:t>Concurrent with data collection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Interweave data collection and analysis from the very start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Fieldworker can cycle back and forth between thinking about the existing data and generating strategies for collecting new, often better, data.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A healthy corrective for built-in blind spots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Makes analysis an ongoing, lively enterprise and energizes the process of fieldwork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Early analysis permits the production of interim reports which might be required by funders or adviser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E303D-E618-D4CF-A199-CC6F13D65D0D}"/>
              </a:ext>
            </a:extLst>
          </p:cNvPr>
          <p:cNvSpPr txBox="1"/>
          <p:nvPr/>
        </p:nvSpPr>
        <p:spPr>
          <a:xfrm>
            <a:off x="685800" y="6400800"/>
            <a:ext cx="247696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rPr>
              <a:t>Miles, Huberman, Saldaña (2014)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585F-AB02-6430-7785-3197863518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lvl="0"/>
            <a:r>
              <a:rPr lang="en-US"/>
              <a:t>When to do your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3C7F9-5AF5-806F-21D7-A0BBBD03BA8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</a:pPr>
            <a:r>
              <a:rPr lang="en-US" sz="2400"/>
              <a:t>If you postpone analysis for later i.e., collect all your data first before you start analysis: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Big mistake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Too late to fill in gaps or test new hypothesis that emerge during analysis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Discourages formulation of rival hypotheses that question your assumptions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Makes analysis a giant, overwhelming task that frustrates researchers and reduces the quality of the work produced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6D96A-B811-B1F7-CAAE-F8E8CA335911}"/>
              </a:ext>
            </a:extLst>
          </p:cNvPr>
          <p:cNvSpPr txBox="1"/>
          <p:nvPr/>
        </p:nvSpPr>
        <p:spPr>
          <a:xfrm>
            <a:off x="685800" y="6400800"/>
            <a:ext cx="247696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rPr>
              <a:t>Miles, Huberman, Saldaña (2014)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8A6B-3E4B-E854-DC06-4FC77EA8DA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lvl="0"/>
            <a:r>
              <a:rPr lang="en-US" sz="4000" dirty="0"/>
              <a:t>Qualitative Data Processing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AA98-F4BA-2141-A351-C80903ED069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80000"/>
              </a:lnSpc>
              <a:buNone/>
            </a:pPr>
            <a:r>
              <a:rPr lang="en-US" b="1" dirty="0"/>
              <a:t>Consent</a:t>
            </a:r>
            <a:r>
              <a:rPr lang="en-US" sz="2000" dirty="0"/>
              <a:t> </a:t>
            </a:r>
          </a:p>
          <a:p>
            <a:pPr lvl="0">
              <a:lnSpc>
                <a:spcPct val="80000"/>
              </a:lnSpc>
              <a:spcBef>
                <a:spcPts val="500"/>
              </a:spcBef>
            </a:pPr>
            <a:r>
              <a:rPr lang="en-US" sz="2000" dirty="0"/>
              <a:t>Did you collect personal, confidential, or sensitive information? </a:t>
            </a:r>
          </a:p>
          <a:p>
            <a:pPr lvl="0">
              <a:lnSpc>
                <a:spcPct val="80000"/>
              </a:lnSpc>
              <a:spcBef>
                <a:spcPts val="500"/>
              </a:spcBef>
            </a:pPr>
            <a:r>
              <a:rPr lang="en-US" sz="2000" dirty="0"/>
              <a:t>Did you gain informed consent for participation from research participants? </a:t>
            </a:r>
          </a:p>
          <a:p>
            <a:pPr lvl="0">
              <a:lnSpc>
                <a:spcPct val="80000"/>
              </a:lnSpc>
              <a:spcBef>
                <a:spcPts val="500"/>
              </a:spcBef>
            </a:pPr>
            <a:r>
              <a:rPr lang="en-US" sz="2000" dirty="0">
                <a:solidFill>
                  <a:srgbClr val="FF0000"/>
                </a:solidFill>
              </a:rPr>
              <a:t>Did you discuss data sharing or archiving with the informants from whom you collected the data?  </a:t>
            </a:r>
          </a:p>
          <a:p>
            <a:pPr lvl="0">
              <a:lnSpc>
                <a:spcPct val="80000"/>
              </a:lnSpc>
              <a:spcBef>
                <a:spcPts val="500"/>
              </a:spcBef>
            </a:pPr>
            <a:r>
              <a:rPr lang="en-US" sz="2000" dirty="0">
                <a:solidFill>
                  <a:srgbClr val="FF0000"/>
                </a:solidFill>
              </a:rPr>
              <a:t>Did you gain consent from informants to share data beyond your research? </a:t>
            </a:r>
          </a:p>
          <a:p>
            <a:pPr lvl="0">
              <a:lnSpc>
                <a:spcPct val="80000"/>
              </a:lnSpc>
              <a:spcBef>
                <a:spcPts val="500"/>
              </a:spcBef>
            </a:pPr>
            <a:r>
              <a:rPr lang="en-US" sz="2000" dirty="0">
                <a:solidFill>
                  <a:srgbClr val="FF0000"/>
                </a:solidFill>
              </a:rPr>
              <a:t>Did you explain the data-sharing benefits to participants? </a:t>
            </a:r>
          </a:p>
          <a:p>
            <a:pPr lvl="0">
              <a:lnSpc>
                <a:spcPct val="80000"/>
              </a:lnSpc>
              <a:spcBef>
                <a:spcPts val="500"/>
              </a:spcBef>
            </a:pPr>
            <a:r>
              <a:rPr lang="en-US" sz="2000" dirty="0"/>
              <a:t>Did you ask for written or verbal consent? </a:t>
            </a:r>
          </a:p>
          <a:p>
            <a:pPr lvl="0">
              <a:lnSpc>
                <a:spcPct val="80000"/>
              </a:lnSpc>
              <a:spcBef>
                <a:spcPts val="500"/>
              </a:spcBef>
            </a:pPr>
            <a:r>
              <a:rPr lang="en-US" sz="2000" dirty="0"/>
              <a:t>Did you record the consent status as an additional attribute in your respondent classification sheet? </a:t>
            </a:r>
          </a:p>
          <a:p>
            <a:pPr lvl="0">
              <a:lnSpc>
                <a:spcPct val="80000"/>
              </a:lnSpc>
              <a:spcBef>
                <a:spcPts val="500"/>
              </a:spcBef>
            </a:pPr>
            <a:endParaRPr lang="en-US" sz="2000" dirty="0"/>
          </a:p>
          <a:p>
            <a:pPr lvl="0">
              <a:lnSpc>
                <a:spcPct val="80000"/>
              </a:lnSpc>
              <a:spcBef>
                <a:spcPts val="500"/>
              </a:spcBef>
            </a:pPr>
            <a:r>
              <a:rPr lang="en-US" sz="2800" dirty="0">
                <a:hlinkClick r:id="rId3"/>
              </a:rPr>
              <a:t>IRB Consent Form Templates | Cornell Research Services</a:t>
            </a:r>
            <a:endParaRPr lang="en-US" sz="2800" dirty="0"/>
          </a:p>
          <a:p>
            <a:pPr lvl="0">
              <a:lnSpc>
                <a:spcPct val="80000"/>
              </a:lnSpc>
              <a:spcBef>
                <a:spcPts val="500"/>
              </a:spcBef>
            </a:pPr>
            <a:endParaRPr lang="en-US" sz="20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2A7078-E55F-7A99-AD12-D718696C6902}"/>
              </a:ext>
            </a:extLst>
          </p:cNvPr>
          <p:cNvSpPr/>
          <p:nvPr/>
        </p:nvSpPr>
        <p:spPr>
          <a:xfrm>
            <a:off x="228600" y="6126159"/>
            <a:ext cx="4190996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</a:rPr>
              <a:t>Source:  http://datalib.edina.ac.uk/mantra/nvivomodule.html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8050-5602-8C63-E6FE-09A41C447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lvl="0"/>
            <a:r>
              <a:rPr lang="en-US" sz="4000" dirty="0"/>
              <a:t>Qualitative Data Processing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39B8-3DCE-5C4B-D1C7-7BDE7C2327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686800" cy="4983160"/>
          </a:xfrm>
        </p:spPr>
        <p:txBody>
          <a:bodyPr>
            <a:normAutofit/>
          </a:bodyPr>
          <a:lstStyle/>
          <a:p>
            <a:pPr marL="0" lvl="0" indent="0">
              <a:spcBef>
                <a:spcPts val="700"/>
              </a:spcBef>
              <a:buNone/>
            </a:pPr>
            <a:r>
              <a:rPr lang="en-US" sz="2800" b="1" dirty="0"/>
              <a:t>Anonymization</a:t>
            </a:r>
            <a:endParaRPr lang="en-US" sz="2800" dirty="0"/>
          </a:p>
          <a:p>
            <a:pPr lvl="0">
              <a:spcBef>
                <a:spcPts val="500"/>
              </a:spcBef>
            </a:pPr>
            <a:r>
              <a:rPr lang="en-US" sz="2000" dirty="0"/>
              <a:t>Do you need to anonymize data e.g. to remove identifying information or personal data?   You will need to think about when this will be done and how.  </a:t>
            </a:r>
          </a:p>
          <a:p>
            <a:pPr lvl="0">
              <a:spcBef>
                <a:spcPts val="500"/>
              </a:spcBef>
            </a:pPr>
            <a:r>
              <a:rPr lang="en-US" sz="2000" dirty="0"/>
              <a:t>Have you removed all sensitive materials and replaced them with pseudonyms before importing to a CAQDAS package? </a:t>
            </a:r>
          </a:p>
          <a:p>
            <a:pPr lvl="0">
              <a:spcBef>
                <a:spcPts val="500"/>
              </a:spcBef>
            </a:pPr>
            <a:r>
              <a:rPr lang="en-US" sz="2000" dirty="0"/>
              <a:t>Have you created a backup copy of your originals in a secure storage space before anonymizing them? </a:t>
            </a:r>
          </a:p>
          <a:p>
            <a:pPr lvl="0">
              <a:spcBef>
                <a:spcPts val="500"/>
              </a:spcBef>
            </a:pPr>
            <a:r>
              <a:rPr lang="en-US" sz="2000" dirty="0"/>
              <a:t>Have you developed a de-identification protocol i.e., a description of your de-identification process?</a:t>
            </a:r>
          </a:p>
          <a:p>
            <a:pPr lvl="0">
              <a:spcBef>
                <a:spcPts val="500"/>
              </a:spcBef>
            </a:pPr>
            <a:r>
              <a:rPr lang="en-US" sz="2000" dirty="0"/>
              <a:t>Qualitative Data Repository guidelines</a:t>
            </a:r>
          </a:p>
          <a:p>
            <a:pPr lvl="1">
              <a:spcBef>
                <a:spcPts val="500"/>
              </a:spcBef>
            </a:pPr>
            <a:r>
              <a:rPr lang="en-US" sz="2000" dirty="0"/>
              <a:t>De-identification :  </a:t>
            </a:r>
            <a:r>
              <a:rPr lang="en-US" sz="1600" dirty="0">
                <a:hlinkClick r:id="rId3"/>
              </a:rPr>
              <a:t>https://qdr.syr.edu/guidance/human-participants/deidentification</a:t>
            </a:r>
            <a:endParaRPr lang="en-US" sz="1600" dirty="0"/>
          </a:p>
          <a:p>
            <a:pPr lvl="1">
              <a:spcBef>
                <a:spcPts val="500"/>
              </a:spcBef>
            </a:pPr>
            <a:r>
              <a:rPr lang="en-US" sz="2000" dirty="0"/>
              <a:t>De-identification protocol: 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https://data.qdr.syr.edu/file.xhtml?persistentId=doi:10.5064/F6Z60KZB/0NR0VZ</a:t>
            </a:r>
            <a:endParaRPr lang="en-US" sz="2000" dirty="0"/>
          </a:p>
          <a:p>
            <a:pPr>
              <a:spcBef>
                <a:spcPts val="500"/>
              </a:spcBef>
            </a:pPr>
            <a:endParaRPr lang="en-US" sz="2000" dirty="0"/>
          </a:p>
          <a:p>
            <a:pPr lvl="1">
              <a:spcBef>
                <a:spcPts val="500"/>
              </a:spcBef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94EE9-FEEC-8D36-6EC5-3A1FDB18D66B}"/>
              </a:ext>
            </a:extLst>
          </p:cNvPr>
          <p:cNvSpPr/>
          <p:nvPr/>
        </p:nvSpPr>
        <p:spPr>
          <a:xfrm>
            <a:off x="742950" y="6581001"/>
            <a:ext cx="4176708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</a:rPr>
              <a:t>Source:  http://datalib.edina.ac.uk/mantra/nvivomodule.html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5481-0A31-10D5-BD3F-621F982355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87375"/>
            <a:ext cx="8229600" cy="1143000"/>
          </a:xfrm>
        </p:spPr>
        <p:txBody>
          <a:bodyPr/>
          <a:lstStyle/>
          <a:p>
            <a:pPr lvl="0"/>
            <a:r>
              <a:rPr lang="en-US"/>
              <a:t>Qualitative Data Anonymization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64F6-2BCB-A13A-63BC-BB098E26044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500"/>
              </a:spcBef>
            </a:pPr>
            <a:r>
              <a:rPr lang="en-US" sz="2600" dirty="0"/>
              <a:t>Create an anonymization scheme </a:t>
            </a:r>
            <a:r>
              <a:rPr lang="en-US" sz="2600" b="1" u="sng" dirty="0"/>
              <a:t>prior</a:t>
            </a:r>
            <a:r>
              <a:rPr lang="en-US" sz="2600" dirty="0"/>
              <a:t> to data collection and anonymize data </a:t>
            </a:r>
            <a:r>
              <a:rPr lang="en-US" sz="2600" b="1" u="sng" dirty="0"/>
              <a:t>as they are created </a:t>
            </a:r>
            <a:r>
              <a:rPr lang="en-US" sz="2600" dirty="0"/>
              <a:t>for analysis </a:t>
            </a:r>
            <a:r>
              <a:rPr lang="en-US" sz="2800" dirty="0"/>
              <a:t>ICPSR Guide -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https://www.icpsr.umich.edu/files/deposit/dataprep.pdf</a:t>
            </a:r>
            <a:r>
              <a:rPr lang="en-US" sz="2800" dirty="0"/>
              <a:t> (pages 31-32)</a:t>
            </a:r>
          </a:p>
          <a:p>
            <a:pPr lvl="1">
              <a:spcBef>
                <a:spcPts val="500"/>
              </a:spcBef>
            </a:pPr>
            <a:r>
              <a:rPr lang="en-US" sz="2200" dirty="0"/>
              <a:t>Replace actual names with generalized text</a:t>
            </a:r>
          </a:p>
          <a:p>
            <a:pPr lvl="2">
              <a:spcBef>
                <a:spcPts val="500"/>
              </a:spcBef>
            </a:pPr>
            <a:r>
              <a:rPr lang="en-US" sz="1900" dirty="0"/>
              <a:t>John to “uncle” ; Mrs. Briggs to “teacher”</a:t>
            </a:r>
          </a:p>
          <a:p>
            <a:pPr lvl="1">
              <a:spcBef>
                <a:spcPts val="500"/>
              </a:spcBef>
            </a:pPr>
            <a:r>
              <a:rPr lang="en-US" sz="2200" dirty="0"/>
              <a:t>More than one person with the same relationship to R can be subscripted to represent each individual</a:t>
            </a:r>
          </a:p>
          <a:p>
            <a:pPr lvl="2">
              <a:spcBef>
                <a:spcPts val="500"/>
              </a:spcBef>
            </a:pPr>
            <a:r>
              <a:rPr lang="en-US" sz="1900" dirty="0"/>
              <a:t>friend1, friend2, friend3…</a:t>
            </a:r>
          </a:p>
          <a:p>
            <a:pPr lvl="1">
              <a:spcBef>
                <a:spcPts val="500"/>
              </a:spcBef>
            </a:pPr>
            <a:r>
              <a:rPr lang="en-US" sz="2000" dirty="0"/>
              <a:t>Demographic information can be substituted for actual names (e.g., M/W/20 for Male, white, 20 years old)</a:t>
            </a:r>
          </a:p>
          <a:p>
            <a:pPr lvl="1">
              <a:spcBef>
                <a:spcPts val="500"/>
              </a:spcBef>
            </a:pPr>
            <a:r>
              <a:rPr lang="en-US" sz="2000" dirty="0"/>
              <a:t>Pseudonyms can be used, however, they many not be as informative to future users as other methods of name replacement.</a:t>
            </a:r>
          </a:p>
          <a:p>
            <a:pPr lvl="2">
              <a:spcBef>
                <a:spcPts val="500"/>
              </a:spcBef>
            </a:pP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328116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BA74-3448-6518-A44F-07170F2D55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lvl="0"/>
            <a:r>
              <a:rPr lang="en-US"/>
              <a:t>Qualitative Data Anonymization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9B03-F321-D1E3-3210-7C7AAB454E4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500"/>
              </a:spcBef>
            </a:pPr>
            <a:r>
              <a:rPr lang="en-US" sz="2200"/>
              <a:t>Replace dates referring to specific events, such as birthdates with some general marker or placeholder  for the information</a:t>
            </a:r>
          </a:p>
          <a:p>
            <a:pPr lvl="2">
              <a:spcBef>
                <a:spcPts val="500"/>
              </a:spcBef>
            </a:pPr>
            <a:r>
              <a:rPr lang="en-US" sz="1900"/>
              <a:t>“month”, “month/year”, or “mm/dd/yy”</a:t>
            </a:r>
          </a:p>
          <a:p>
            <a:pPr lvl="1">
              <a:spcBef>
                <a:spcPts val="500"/>
              </a:spcBef>
            </a:pPr>
            <a:r>
              <a:rPr lang="en-US" sz="2200"/>
              <a:t>Remove unique and/or publicized items</a:t>
            </a:r>
          </a:p>
          <a:p>
            <a:pPr lvl="2">
              <a:spcBef>
                <a:spcPts val="400"/>
              </a:spcBef>
            </a:pPr>
            <a:r>
              <a:rPr lang="en-US" sz="1700"/>
              <a:t>If the item cannot be generalized, the entire text may need to be removed and explicitly marked as such e.g., using either “description of event removed,” or the general indicator “…”</a:t>
            </a:r>
          </a:p>
          <a:p>
            <a:pPr lvl="1">
              <a:spcBef>
                <a:spcPts val="500"/>
              </a:spcBef>
            </a:pPr>
            <a:r>
              <a:rPr lang="en-US" sz="2000"/>
              <a:t>Redact text/images, however, retain format by using placeholders</a:t>
            </a:r>
          </a:p>
          <a:p>
            <a:pPr lvl="2">
              <a:spcBef>
                <a:spcPts val="400"/>
              </a:spcBef>
            </a:pPr>
            <a:r>
              <a:rPr lang="en-US" sz="1700">
                <a:hlinkClick r:id="rId2"/>
              </a:rPr>
              <a:t>http://www.nsa.gov/ia/_files/support/i733-028r-2008.pdf</a:t>
            </a:r>
            <a:endParaRPr lang="en-US" sz="1700"/>
          </a:p>
          <a:p>
            <a:pPr lvl="1">
              <a:spcBef>
                <a:spcPts val="500"/>
              </a:spcBef>
            </a:pPr>
            <a:r>
              <a:rPr lang="en-US" sz="2000"/>
              <a:t>As investigator, use your judgment on whether certain qualitative information in combination with the rest of the text or related quantitative information could allow individual to be identified.</a:t>
            </a:r>
          </a:p>
          <a:p>
            <a:pPr lvl="2">
              <a:spcBef>
                <a:spcPts val="500"/>
              </a:spcBef>
            </a:pPr>
            <a:endParaRPr lang="en-US" sz="1900" b="1"/>
          </a:p>
        </p:txBody>
      </p:sp>
    </p:spTree>
    <p:extLst>
      <p:ext uri="{BB962C8B-B14F-4D97-AF65-F5344CB8AC3E}">
        <p14:creationId xmlns:p14="http://schemas.microsoft.com/office/powerpoint/2010/main" val="408681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4B32FB6B7FF24699730A3CAAF5D99C" ma:contentTypeVersion="14" ma:contentTypeDescription="Create a new document." ma:contentTypeScope="" ma:versionID="479728f406c99224038cf2e93765b8fe">
  <xsd:schema xmlns:xsd="http://www.w3.org/2001/XMLSchema" xmlns:xs="http://www.w3.org/2001/XMLSchema" xmlns:p="http://schemas.microsoft.com/office/2006/metadata/properties" xmlns:ns3="52098228-b4b4-4de7-a2bd-e207e50bc8e1" xmlns:ns4="0959c913-dbd8-4961-9db2-a841dc25cd9c" targetNamespace="http://schemas.microsoft.com/office/2006/metadata/properties" ma:root="true" ma:fieldsID="edc7572be650346afc61faafb7492797" ns3:_="" ns4:_="">
    <xsd:import namespace="52098228-b4b4-4de7-a2bd-e207e50bc8e1"/>
    <xsd:import namespace="0959c913-dbd8-4961-9db2-a841dc25cd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98228-b4b4-4de7-a2bd-e207e50bc8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59c913-dbd8-4961-9db2-a841dc25cd9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098228-b4b4-4de7-a2bd-e207e50bc8e1" xsi:nil="true"/>
  </documentManagement>
</p:properties>
</file>

<file path=customXml/itemProps1.xml><?xml version="1.0" encoding="utf-8"?>
<ds:datastoreItem xmlns:ds="http://schemas.openxmlformats.org/officeDocument/2006/customXml" ds:itemID="{8B7A9B93-8D10-4648-A6CA-973CA513AA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098228-b4b4-4de7-a2bd-e207e50bc8e1"/>
    <ds:schemaRef ds:uri="0959c913-dbd8-4961-9db2-a841dc25cd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1FAE94-23CF-4E34-B29B-C878B91A6A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E1170A-4938-434B-AAB3-2BABBEB9BC0E}">
  <ds:schemaRefs>
    <ds:schemaRef ds:uri="http://schemas.microsoft.com/office/2006/documentManagement/types"/>
    <ds:schemaRef ds:uri="http://schemas.microsoft.com/office/2006/metadata/properties"/>
    <ds:schemaRef ds:uri="0959c913-dbd8-4961-9db2-a841dc25cd9c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52098228-b4b4-4de7-a2bd-e207e50bc8e1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84713</TotalTime>
  <Words>1886</Words>
  <Application>Microsoft Office PowerPoint</Application>
  <PresentationFormat>On-screen Show (4:3)</PresentationFormat>
  <Paragraphs>228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AntoniaH2</vt:lpstr>
      <vt:lpstr>Arial</vt:lpstr>
      <vt:lpstr>Berkeley-Italic</vt:lpstr>
      <vt:lpstr>Calibri</vt:lpstr>
      <vt:lpstr>Lucida Sans</vt:lpstr>
      <vt:lpstr>Open Sans</vt:lpstr>
      <vt:lpstr>Times New Roman</vt:lpstr>
      <vt:lpstr>Office Theme</vt:lpstr>
      <vt:lpstr>Preparing Qualitative Data for Analysis</vt:lpstr>
      <vt:lpstr>Outline</vt:lpstr>
      <vt:lpstr>What is Qualitative Data</vt:lpstr>
      <vt:lpstr>When to do your analysis</vt:lpstr>
      <vt:lpstr>When to do your analysis</vt:lpstr>
      <vt:lpstr>Qualitative Data Processing Checklist:</vt:lpstr>
      <vt:lpstr>Qualitative Data Processing Checklist:</vt:lpstr>
      <vt:lpstr>Qualitative Data Anonymization</vt:lpstr>
      <vt:lpstr>Qualitative Data Anonymization</vt:lpstr>
      <vt:lpstr>Qualitative Data Processing Checklist:</vt:lpstr>
      <vt:lpstr>Qualitative Data Processing Checklist:</vt:lpstr>
      <vt:lpstr>Qualitative Data Processing Checklist:</vt:lpstr>
      <vt:lpstr>Qualitative Data Processing Checklist:</vt:lpstr>
      <vt:lpstr>Qualitative Data Processing Checklist:</vt:lpstr>
      <vt:lpstr>Qualitative Data Processing Checklist:</vt:lpstr>
      <vt:lpstr>Proliferation  of Digital Data</vt:lpstr>
      <vt:lpstr>Reporting Qualitative Research</vt:lpstr>
      <vt:lpstr>Consolidated Criteria for Reporting Qualitative Research (COREQ)</vt:lpstr>
      <vt:lpstr>Preparing your Qualitative Data for analysis</vt:lpstr>
      <vt:lpstr>Project Team folder structure</vt:lpstr>
      <vt:lpstr>PowerPoint Presentation</vt:lpstr>
      <vt:lpstr>Transcript format</vt:lpstr>
      <vt:lpstr>Supported Transcription format or service</vt:lpstr>
      <vt:lpstr>Survey data in Excel format</vt:lpstr>
      <vt:lpstr>Respondent Classification Sheet format – Atlas.ti</vt:lpstr>
      <vt:lpstr>Respondent Classification Sheet format – MaxQDA</vt:lpstr>
      <vt:lpstr>Coding System - MaxQDA</vt:lpstr>
      <vt:lpstr>Coding System - Atlas.ti</vt:lpstr>
      <vt:lpstr>Reference Manager - Literature Review</vt:lpstr>
      <vt:lpstr>Supported File Formats</vt:lpstr>
      <vt:lpstr>Computing Resources</vt:lpstr>
      <vt:lpstr>PowerPoint Presentation</vt:lpstr>
      <vt:lpstr>Up Next</vt:lpstr>
      <vt:lpstr>Questions</vt:lpstr>
      <vt:lpstr>Evaluation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 PROGRAMMING</dc:title>
  <dc:creator>Carol</dc:creator>
  <cp:lastModifiedBy>Florio Orocio Arguillas</cp:lastModifiedBy>
  <cp:revision>1288</cp:revision>
  <cp:lastPrinted>2019-10-08T20:05:57Z</cp:lastPrinted>
  <dcterms:created xsi:type="dcterms:W3CDTF">2000-12-20T15:25:28Z</dcterms:created>
  <dcterms:modified xsi:type="dcterms:W3CDTF">2024-09-05T17:15:44Z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0x010100094B32FB6B7FF24699730A3CAAF5D99C</vt:lpwstr>
  </property>
</Properties>
</file>