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Times" panose="02020603050405020304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gI8q3WmjxXknHLeZeSRkCtVQo1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ishat Sadiq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DFBCC-636A-4F28-BAFD-AF6035C1131E}" v="70" dt="2023-10-26T13:57:06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1656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at Sadiq" clId="Web-{962DFBCC-636A-4F28-BAFD-AF6035C1131E}"/>
    <pc:docChg chg="modSld">
      <pc:chgData name="Aishat Sadiq" userId="" providerId="" clId="Web-{962DFBCC-636A-4F28-BAFD-AF6035C1131E}" dt="2023-10-26T13:57:06.685" v="68" actId="20577"/>
      <pc:docMkLst>
        <pc:docMk/>
      </pc:docMkLst>
      <pc:sldChg chg="modSp">
        <pc:chgData name="Aishat Sadiq" userId="" providerId="" clId="Web-{962DFBCC-636A-4F28-BAFD-AF6035C1131E}" dt="2023-10-26T13:52:06.684" v="8" actId="20577"/>
        <pc:sldMkLst>
          <pc:docMk/>
          <pc:sldMk cId="0" sldId="258"/>
        </pc:sldMkLst>
        <pc:spChg chg="mod">
          <ac:chgData name="Aishat Sadiq" userId="" providerId="" clId="Web-{962DFBCC-636A-4F28-BAFD-AF6035C1131E}" dt="2023-10-26T13:52:00.527" v="0" actId="20577"/>
          <ac:spMkLst>
            <pc:docMk/>
            <pc:sldMk cId="0" sldId="258"/>
            <ac:spMk id="185" creationId="{00000000-0000-0000-0000-000000000000}"/>
          </ac:spMkLst>
        </pc:spChg>
        <pc:spChg chg="mod">
          <ac:chgData name="Aishat Sadiq" userId="" providerId="" clId="Web-{962DFBCC-636A-4F28-BAFD-AF6035C1131E}" dt="2023-10-26T13:52:06.684" v="8" actId="20577"/>
          <ac:spMkLst>
            <pc:docMk/>
            <pc:sldMk cId="0" sldId="258"/>
            <ac:spMk id="186" creationId="{00000000-0000-0000-0000-000000000000}"/>
          </ac:spMkLst>
        </pc:spChg>
      </pc:sldChg>
      <pc:sldChg chg="modSp">
        <pc:chgData name="Aishat Sadiq" userId="" providerId="" clId="Web-{962DFBCC-636A-4F28-BAFD-AF6035C1131E}" dt="2023-10-26T13:57:06.685" v="68" actId="20577"/>
        <pc:sldMkLst>
          <pc:docMk/>
          <pc:sldMk cId="0" sldId="260"/>
        </pc:sldMkLst>
        <pc:spChg chg="mod">
          <ac:chgData name="Aishat Sadiq" userId="" providerId="" clId="Web-{962DFBCC-636A-4F28-BAFD-AF6035C1131E}" dt="2023-10-26T13:57:06.685" v="68" actId="20577"/>
          <ac:spMkLst>
            <pc:docMk/>
            <pc:sldMk cId="0" sldId="260"/>
            <ac:spMk id="201" creationId="{00000000-0000-0000-0000-000000000000}"/>
          </ac:spMkLst>
        </pc:spChg>
      </pc:sldChg>
      <pc:sldChg chg="addSp delSp modSp">
        <pc:chgData name="Aishat Sadiq" userId="" providerId="" clId="Web-{962DFBCC-636A-4F28-BAFD-AF6035C1131E}" dt="2023-10-26T13:53:39.247" v="16" actId="1076"/>
        <pc:sldMkLst>
          <pc:docMk/>
          <pc:sldMk cId="0" sldId="261"/>
        </pc:sldMkLst>
        <pc:picChg chg="add mod">
          <ac:chgData name="Aishat Sadiq" userId="" providerId="" clId="Web-{962DFBCC-636A-4F28-BAFD-AF6035C1131E}" dt="2023-10-26T13:53:39.247" v="16" actId="1076"/>
          <ac:picMkLst>
            <pc:docMk/>
            <pc:sldMk cId="0" sldId="261"/>
            <ac:picMk id="2" creationId="{2B3A7ED0-05C8-CD3C-E472-B325121166DD}"/>
          </ac:picMkLst>
        </pc:picChg>
        <pc:picChg chg="add mod">
          <ac:chgData name="Aishat Sadiq" userId="" providerId="" clId="Web-{962DFBCC-636A-4F28-BAFD-AF6035C1131E}" dt="2023-10-26T13:53:34.668" v="15" actId="1076"/>
          <ac:picMkLst>
            <pc:docMk/>
            <pc:sldMk cId="0" sldId="261"/>
            <ac:picMk id="3" creationId="{A748F3F4-F264-DE80-E820-1E0740691773}"/>
          </ac:picMkLst>
        </pc:picChg>
        <pc:picChg chg="del mod">
          <ac:chgData name="Aishat Sadiq" userId="" providerId="" clId="Web-{962DFBCC-636A-4F28-BAFD-AF6035C1131E}" dt="2023-10-26T13:53:31.700" v="14"/>
          <ac:picMkLst>
            <pc:docMk/>
            <pc:sldMk cId="0" sldId="261"/>
            <ac:picMk id="210" creationId="{00000000-0000-0000-0000-000000000000}"/>
          </ac:picMkLst>
        </pc:picChg>
      </pc:sldChg>
      <pc:sldChg chg="modSp delCm">
        <pc:chgData name="Aishat Sadiq" userId="" providerId="" clId="Web-{962DFBCC-636A-4F28-BAFD-AF6035C1131E}" dt="2023-10-26T13:54:40.966" v="48" actId="20577"/>
        <pc:sldMkLst>
          <pc:docMk/>
          <pc:sldMk cId="0" sldId="262"/>
        </pc:sldMkLst>
        <pc:spChg chg="mod">
          <ac:chgData name="Aishat Sadiq" userId="" providerId="" clId="Web-{962DFBCC-636A-4F28-BAFD-AF6035C1131E}" dt="2023-10-26T13:54:40.966" v="48" actId="20577"/>
          <ac:spMkLst>
            <pc:docMk/>
            <pc:sldMk cId="0" sldId="262"/>
            <ac:spMk id="216" creationId="{00000000-0000-0000-0000-000000000000}"/>
          </ac:spMkLst>
        </pc:spChg>
        <pc:spChg chg="mod">
          <ac:chgData name="Aishat Sadiq" userId="" providerId="" clId="Web-{962DFBCC-636A-4F28-BAFD-AF6035C1131E}" dt="2023-10-26T13:54:16.903" v="29" actId="20577"/>
          <ac:spMkLst>
            <pc:docMk/>
            <pc:sldMk cId="0" sldId="262"/>
            <ac:spMk id="217" creationId="{00000000-0000-0000-0000-000000000000}"/>
          </ac:spMkLst>
        </pc:spChg>
      </pc:sldChg>
      <pc:sldChg chg="addSp delSp modSp modNotes">
        <pc:chgData name="Aishat Sadiq" userId="" providerId="" clId="Web-{962DFBCC-636A-4F28-BAFD-AF6035C1131E}" dt="2023-10-26T13:56:32.747" v="61" actId="14100"/>
        <pc:sldMkLst>
          <pc:docMk/>
          <pc:sldMk cId="0" sldId="266"/>
        </pc:sldMkLst>
        <pc:spChg chg="add del mod">
          <ac:chgData name="Aishat Sadiq" userId="" providerId="" clId="Web-{962DFBCC-636A-4F28-BAFD-AF6035C1131E}" dt="2023-10-26T13:56:01.997" v="52"/>
          <ac:spMkLst>
            <pc:docMk/>
            <pc:sldMk cId="0" sldId="266"/>
            <ac:spMk id="2" creationId="{0DBEDA57-FAFF-C78B-86B9-A0A423E5EFF6}"/>
          </ac:spMkLst>
        </pc:spChg>
        <pc:spChg chg="del mod">
          <ac:chgData name="Aishat Sadiq" userId="" providerId="" clId="Web-{962DFBCC-636A-4F28-BAFD-AF6035C1131E}" dt="2023-10-26T13:56:17.185" v="57"/>
          <ac:spMkLst>
            <pc:docMk/>
            <pc:sldMk cId="0" sldId="266"/>
            <ac:spMk id="243" creationId="{00000000-0000-0000-0000-000000000000}"/>
          </ac:spMkLst>
        </pc:spChg>
        <pc:spChg chg="del">
          <ac:chgData name="Aishat Sadiq" userId="" providerId="" clId="Web-{962DFBCC-636A-4F28-BAFD-AF6035C1131E}" dt="2023-10-26T13:56:13.857" v="56"/>
          <ac:spMkLst>
            <pc:docMk/>
            <pc:sldMk cId="0" sldId="266"/>
            <ac:spMk id="244" creationId="{00000000-0000-0000-0000-000000000000}"/>
          </ac:spMkLst>
        </pc:spChg>
        <pc:picChg chg="add mod">
          <ac:chgData name="Aishat Sadiq" userId="" providerId="" clId="Web-{962DFBCC-636A-4F28-BAFD-AF6035C1131E}" dt="2023-10-26T13:56:32.747" v="61" actId="14100"/>
          <ac:picMkLst>
            <pc:docMk/>
            <pc:sldMk cId="0" sldId="266"/>
            <ac:picMk id="3" creationId="{2EBCA11D-DAAF-92BC-28C8-12345D76A1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Pages/ResponsePage.aspx?id=ZkN-XZsbz0WOebFLJ99G4SUXqdLlghJDhzZ5bd0gLPtUQUVYVVg1TjkzU0pQWFU4WTYxQVBKQkYxTi4u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2e01499a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2e01499ac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92e01499ac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2e01499a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2e01499ac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https://forms.office.com/Pages/ResponsePage.aspx?id=ZkN-XZsbz0WOebFLJ99G4SUXqdLlghJDhzZ5bd0gLPtUQUVYVVg1TjkzU0pQWFU4WTYxQVBKQkYxTi4u</a:t>
            </a:r>
            <a:endParaRPr lang="en-US"/>
          </a:p>
        </p:txBody>
      </p:sp>
      <p:sp>
        <p:nvSpPr>
          <p:cNvPr id="241" name="Google Shape;241;g292e01499ac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2e01499a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2e01499ac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92e01499ac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2e01499a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2e01499ac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92e01499ac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2e01499a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2e01499ac_0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92e01499ac_0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2e01499a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2e01499ac_0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92e01499ac_0_2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2e01499a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2e01499ac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when to use each type in different scenarios.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92e01499ac_0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2e01499a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2e01499ac_0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92e01499ac_0_1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2e01499a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2e01499ac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92e01499ac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2e01499a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2e01499ac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92e01499ac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 descr="A building surrounded by tree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373"/>
          <a:stretch/>
        </p:blipFill>
        <p:spPr>
          <a:xfrm>
            <a:off x="485" y="112948"/>
            <a:ext cx="9143516" cy="5202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3" descr="cu white lrg.psd"/>
          <p:cNvPicPr preferRelativeResize="0"/>
          <p:nvPr/>
        </p:nvPicPr>
        <p:blipFill rotWithShape="1">
          <a:blip r:embed="rId3">
            <a:alphaModFix/>
          </a:blip>
          <a:srcRect r="72186"/>
          <a:stretch/>
        </p:blipFill>
        <p:spPr>
          <a:xfrm>
            <a:off x="304272" y="572335"/>
            <a:ext cx="1143528" cy="1115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04272" y="2561844"/>
            <a:ext cx="4777596" cy="829533"/>
          </a:xfrm>
          <a:prstGeom prst="rect">
            <a:avLst/>
          </a:prstGeom>
          <a:solidFill>
            <a:srgbClr val="0C0C0C">
              <a:alpha val="47843"/>
            </a:srgbClr>
          </a:solidFill>
          <a:ln>
            <a:noFill/>
          </a:ln>
        </p:spPr>
        <p:txBody>
          <a:bodyPr spcFirstLastPara="1" wrap="square" lIns="182875" tIns="182875" rIns="18287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04272" y="3568340"/>
            <a:ext cx="4137025" cy="753311"/>
          </a:xfrm>
          <a:prstGeom prst="rect">
            <a:avLst/>
          </a:prstGeom>
          <a:solidFill>
            <a:srgbClr val="0C0C0C">
              <a:alpha val="47843"/>
            </a:srgbClr>
          </a:solidFill>
          <a:ln>
            <a:noFill/>
          </a:ln>
        </p:spPr>
        <p:txBody>
          <a:bodyPr spcFirstLastPara="1" wrap="square" lIns="182875" tIns="182875" rIns="18287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967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 descr="A group of people sitting on grass in front of a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7273"/>
          <a:stretch/>
        </p:blipFill>
        <p:spPr>
          <a:xfrm>
            <a:off x="0" y="102392"/>
            <a:ext cx="9144000" cy="504110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5" descr="cu white lrg.psd"/>
          <p:cNvPicPr preferRelativeResize="0"/>
          <p:nvPr/>
        </p:nvPicPr>
        <p:blipFill rotWithShape="1">
          <a:blip r:embed="rId3">
            <a:alphaModFix/>
          </a:blip>
          <a:srcRect r="72186"/>
          <a:stretch/>
        </p:blipFill>
        <p:spPr>
          <a:xfrm>
            <a:off x="304272" y="572335"/>
            <a:ext cx="1143528" cy="111566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04272" y="2561844"/>
            <a:ext cx="4137025" cy="829533"/>
          </a:xfrm>
          <a:prstGeom prst="rect">
            <a:avLst/>
          </a:prstGeom>
          <a:solidFill>
            <a:srgbClr val="0C0C0C">
              <a:alpha val="47843"/>
            </a:srgbClr>
          </a:solidFill>
          <a:ln>
            <a:noFill/>
          </a:ln>
        </p:spPr>
        <p:txBody>
          <a:bodyPr spcFirstLastPara="1" wrap="square" lIns="182875" tIns="182875" rIns="18287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04272" y="3568340"/>
            <a:ext cx="4137025" cy="753311"/>
          </a:xfrm>
          <a:prstGeom prst="rect">
            <a:avLst/>
          </a:prstGeom>
          <a:solidFill>
            <a:srgbClr val="0C0C0C">
              <a:alpha val="47843"/>
            </a:srgbClr>
          </a:solidFill>
          <a:ln>
            <a:noFill/>
          </a:ln>
        </p:spPr>
        <p:txBody>
          <a:bodyPr spcFirstLastPara="1" wrap="square" lIns="182875" tIns="182875" rIns="18287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967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0" y="1828801"/>
            <a:ext cx="9144000" cy="180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Helvetica Neue"/>
              <a:buNone/>
              <a:defRPr sz="2800" b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7" descr="cu screen b31b1b.psd"/>
          <p:cNvPicPr preferRelativeResize="0"/>
          <p:nvPr/>
        </p:nvPicPr>
        <p:blipFill rotWithShape="1">
          <a:blip r:embed="rId2">
            <a:alphaModFix/>
          </a:blip>
          <a:srcRect r="70374"/>
          <a:stretch/>
        </p:blipFill>
        <p:spPr>
          <a:xfrm>
            <a:off x="182033" y="402168"/>
            <a:ext cx="1113367" cy="101980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1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1" name="Google Shape;101;p12" descr="cu white lrg.psd"/>
          <p:cNvPicPr preferRelativeResize="0"/>
          <p:nvPr/>
        </p:nvPicPr>
        <p:blipFill rotWithShape="1">
          <a:blip r:embed="rId2">
            <a:alphaModFix/>
          </a:blip>
          <a:srcRect l="29542" r="-704"/>
          <a:stretch/>
        </p:blipFill>
        <p:spPr>
          <a:xfrm>
            <a:off x="3871581" y="-117766"/>
            <a:ext cx="1370059" cy="391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285753" y="1314452"/>
            <a:ext cx="8678863" cy="299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285750" y="800100"/>
            <a:ext cx="867765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5" name="Google Shape;105;p12" descr="cu white lrg.psd"/>
          <p:cNvPicPr preferRelativeResize="0"/>
          <p:nvPr/>
        </p:nvPicPr>
        <p:blipFill rotWithShape="1">
          <a:blip r:embed="rId3">
            <a:alphaModFix/>
          </a:blip>
          <a:srcRect l="29542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/ Graphic">
  <p:cSld name="1_Content w/ Graphic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0" y="1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Photos, illustrations, graphics here.</a:t>
            </a: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1"/>
          </p:nvPr>
        </p:nvSpPr>
        <p:spPr>
          <a:xfrm>
            <a:off x="4800605" y="1085850"/>
            <a:ext cx="4050507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287899" y="461818"/>
            <a:ext cx="6554707" cy="45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2"/>
          </p:nvPr>
        </p:nvSpPr>
        <p:spPr>
          <a:xfrm>
            <a:off x="289410" y="1085850"/>
            <a:ext cx="435879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5" name="Google Shape;125;p14" descr="cu white lrg.psd"/>
          <p:cNvPicPr preferRelativeResize="0"/>
          <p:nvPr/>
        </p:nvPicPr>
        <p:blipFill rotWithShape="1">
          <a:blip r:embed="rId2">
            <a:alphaModFix/>
          </a:blip>
          <a:srcRect l="29542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0" y="1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0" y="569785"/>
            <a:ext cx="9144000" cy="40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1"/>
          </p:nvPr>
        </p:nvSpPr>
        <p:spPr>
          <a:xfrm>
            <a:off x="838200" y="1253018"/>
            <a:ext cx="7467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33" name="Google Shape;133;p15" descr="cu white lrg.psd"/>
          <p:cNvPicPr preferRelativeResize="0"/>
          <p:nvPr/>
        </p:nvPicPr>
        <p:blipFill rotWithShape="1">
          <a:blip r:embed="rId2">
            <a:alphaModFix/>
          </a:blip>
          <a:srcRect l="29542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losing Slide">
  <p:cSld name="4_Closing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 descr="A bridge over a riv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1854"/>
          <a:stretch/>
        </p:blipFill>
        <p:spPr>
          <a:xfrm>
            <a:off x="1171" y="102392"/>
            <a:ext cx="9153905" cy="504110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346286" y="2197058"/>
            <a:ext cx="2498725" cy="679492"/>
          </a:xfrm>
          <a:prstGeom prst="rect">
            <a:avLst/>
          </a:prstGeom>
          <a:solidFill>
            <a:schemeClr val="dk1">
              <a:alpha val="28627"/>
            </a:schemeClr>
          </a:solidFill>
          <a:ln>
            <a:noFill/>
          </a:ln>
        </p:spPr>
        <p:txBody>
          <a:bodyPr spcFirstLastPara="1" wrap="square" lIns="182875" tIns="91425" rIns="18287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>
                <a:solidFill>
                  <a:schemeClr val="lt1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4" name="Google Shape;164;p19" descr="cu white lrg.psd"/>
          <p:cNvPicPr preferRelativeResize="0"/>
          <p:nvPr/>
        </p:nvPicPr>
        <p:blipFill rotWithShape="1">
          <a:blip r:embed="rId3">
            <a:alphaModFix/>
          </a:blip>
          <a:srcRect r="72186"/>
          <a:stretch/>
        </p:blipFill>
        <p:spPr>
          <a:xfrm>
            <a:off x="304272" y="572335"/>
            <a:ext cx="1143528" cy="111566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/>
          <p:nvPr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8" r:id="rId4"/>
    <p:sldLayoutId id="2147483660" r:id="rId5"/>
    <p:sldLayoutId id="2147483661" r:id="rId6"/>
    <p:sldLayoutId id="214748366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2e01499ac_0_12"/>
          <p:cNvSpPr txBox="1">
            <a:spLocks noGrp="1"/>
          </p:cNvSpPr>
          <p:nvPr>
            <p:ph type="title"/>
          </p:nvPr>
        </p:nvSpPr>
        <p:spPr>
          <a:xfrm>
            <a:off x="304272" y="2561844"/>
            <a:ext cx="4777500" cy="829500"/>
          </a:xfrm>
          <a:prstGeom prst="rect">
            <a:avLst/>
          </a:prstGeom>
        </p:spPr>
        <p:txBody>
          <a:bodyPr spcFirstLastPara="1" wrap="square" lIns="182875" tIns="182875" rIns="18287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Factor Analysis w/ R</a:t>
            </a:r>
            <a:endParaRPr/>
          </a:p>
        </p:txBody>
      </p:sp>
      <p:sp>
        <p:nvSpPr>
          <p:cNvPr id="172" name="Google Shape;172;g292e01499ac_0_12"/>
          <p:cNvSpPr txBox="1">
            <a:spLocks noGrp="1"/>
          </p:cNvSpPr>
          <p:nvPr>
            <p:ph type="body" idx="1"/>
          </p:nvPr>
        </p:nvSpPr>
        <p:spPr>
          <a:xfrm>
            <a:off x="304272" y="3568340"/>
            <a:ext cx="4137000" cy="753300"/>
          </a:xfrm>
          <a:prstGeom prst="rect">
            <a:avLst/>
          </a:prstGeom>
        </p:spPr>
        <p:txBody>
          <a:bodyPr spcFirstLastPara="1" wrap="square" lIns="182875" tIns="182875" rIns="18287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Lead: Aishat Sadiq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Support: Jacob Grippen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F23 CCSS DSF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qr code on a green background&#10;&#10;Description automatically generated">
            <a:extLst>
              <a:ext uri="{FF2B5EF4-FFF2-40B4-BE49-F238E27FC236}">
                <a16:creationId xmlns:a16="http://schemas.microsoft.com/office/drawing/2014/main" id="{2EBCA11D-DAAF-92BC-28C8-12345D76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618" y="160747"/>
            <a:ext cx="4970505" cy="49782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2e01499ac_1_6"/>
          <p:cNvSpPr txBox="1">
            <a:spLocks noGrp="1"/>
          </p:cNvSpPr>
          <p:nvPr>
            <p:ph type="body" idx="1"/>
          </p:nvPr>
        </p:nvSpPr>
        <p:spPr>
          <a:xfrm>
            <a:off x="0" y="1828801"/>
            <a:ext cx="9144000" cy="180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251" name="Google Shape;251;g292e01499ac_1_6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457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2e01499ac_0_121"/>
          <p:cNvSpPr txBox="1">
            <a:spLocks noGrp="1"/>
          </p:cNvSpPr>
          <p:nvPr>
            <p:ph type="body" idx="1"/>
          </p:nvPr>
        </p:nvSpPr>
        <p:spPr>
          <a:xfrm>
            <a:off x="285753" y="1314452"/>
            <a:ext cx="8679000" cy="29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36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Understand the concept of factor analysis and its applications.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Understand the difference between exploratory factor analysis, principal components analysis, and confirmatory factor analysis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Learn how to perform factor analysis in R</a:t>
            </a:r>
            <a:endParaRPr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EFA</a:t>
            </a:r>
            <a:endParaRPr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CFA</a:t>
            </a:r>
            <a:endParaRPr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75000"/>
              <a:buChar char="-"/>
            </a:pPr>
            <a:r>
              <a:rPr lang="en-US"/>
              <a:t>Visualization</a:t>
            </a:r>
            <a:endParaRPr/>
          </a:p>
        </p:txBody>
      </p:sp>
      <p:sp>
        <p:nvSpPr>
          <p:cNvPr id="179" name="Google Shape;179;g292e01499ac_0_121"/>
          <p:cNvSpPr txBox="1">
            <a:spLocks noGrp="1"/>
          </p:cNvSpPr>
          <p:nvPr>
            <p:ph type="title"/>
          </p:nvPr>
        </p:nvSpPr>
        <p:spPr>
          <a:xfrm>
            <a:off x="285750" y="800100"/>
            <a:ext cx="8677800" cy="51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Aims/outline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2e01499ac_0_169"/>
          <p:cNvSpPr txBox="1">
            <a:spLocks noGrp="1"/>
          </p:cNvSpPr>
          <p:nvPr>
            <p:ph type="title"/>
          </p:nvPr>
        </p:nvSpPr>
        <p:spPr>
          <a:xfrm>
            <a:off x="285750" y="800100"/>
            <a:ext cx="8677800" cy="51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g292e01499ac_0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975" y="598600"/>
            <a:ext cx="6697250" cy="43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2e01499ac_0_216"/>
          <p:cNvSpPr txBox="1">
            <a:spLocks noGrp="1"/>
          </p:cNvSpPr>
          <p:nvPr>
            <p:ph type="title"/>
          </p:nvPr>
        </p:nvSpPr>
        <p:spPr>
          <a:xfrm>
            <a:off x="287899" y="461818"/>
            <a:ext cx="6554700" cy="45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200" name="Google Shape;200;g292e01499ac_0_216"/>
          <p:cNvSpPr txBox="1">
            <a:spLocks noGrp="1"/>
          </p:cNvSpPr>
          <p:nvPr>
            <p:ph type="body" idx="1"/>
          </p:nvPr>
        </p:nvSpPr>
        <p:spPr>
          <a:xfrm>
            <a:off x="4800605" y="1085850"/>
            <a:ext cx="4050600" cy="365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201" name="Google Shape;201;g292e01499ac_0_216"/>
          <p:cNvSpPr txBox="1">
            <a:spLocks noGrp="1"/>
          </p:cNvSpPr>
          <p:nvPr>
            <p:ph type="body" idx="2"/>
          </p:nvPr>
        </p:nvSpPr>
        <p:spPr>
          <a:xfrm>
            <a:off x="289391" y="1085850"/>
            <a:ext cx="8368200" cy="365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Factor/Latent Variable</a:t>
            </a:r>
            <a:endParaRPr lang="en-US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	Orthogonal/Factor Rotation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Eigenvalues + </a:t>
            </a:r>
            <a:r>
              <a:rPr lang="en-US" sz="2400" err="1"/>
              <a:t>Eigenfactors</a:t>
            </a:r>
            <a:endParaRPr sz="2400" err="1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Observed Variable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	Items/Indicators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EFA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	Dimension Reduction/PCA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CFA/SEM</a:t>
            </a:r>
            <a:endParaRPr sz="2400" dirty="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dirty="0"/>
              <a:t>Common Variance vs Unique Variance</a:t>
            </a:r>
            <a:endParaRPr sz="2400" dirty="0"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/>
              <a:t>Communality/Co-linearity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2e01499ac_0_131"/>
          <p:cNvSpPr txBox="1">
            <a:spLocks noGrp="1"/>
          </p:cNvSpPr>
          <p:nvPr>
            <p:ph type="body" idx="1"/>
          </p:nvPr>
        </p:nvSpPr>
        <p:spPr>
          <a:xfrm>
            <a:off x="4800605" y="1085850"/>
            <a:ext cx="4050600" cy="365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CFA + SEM</a:t>
            </a:r>
            <a:endParaRPr/>
          </a:p>
        </p:txBody>
      </p:sp>
      <p:sp>
        <p:nvSpPr>
          <p:cNvPr id="208" name="Google Shape;208;g292e01499ac_0_131"/>
          <p:cNvSpPr txBox="1">
            <a:spLocks noGrp="1"/>
          </p:cNvSpPr>
          <p:nvPr>
            <p:ph type="title"/>
          </p:nvPr>
        </p:nvSpPr>
        <p:spPr>
          <a:xfrm>
            <a:off x="287899" y="461818"/>
            <a:ext cx="6554700" cy="45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Types of Factor Analysis</a:t>
            </a:r>
            <a:endParaRPr/>
          </a:p>
        </p:txBody>
      </p:sp>
      <p:sp>
        <p:nvSpPr>
          <p:cNvPr id="209" name="Google Shape;209;g292e01499ac_0_131"/>
          <p:cNvSpPr txBox="1">
            <a:spLocks noGrp="1"/>
          </p:cNvSpPr>
          <p:nvPr>
            <p:ph type="body" idx="2"/>
          </p:nvPr>
        </p:nvSpPr>
        <p:spPr>
          <a:xfrm>
            <a:off x="289410" y="1085850"/>
            <a:ext cx="4358700" cy="365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EFA</a:t>
            </a:r>
            <a:endParaRPr/>
          </a:p>
        </p:txBody>
      </p:sp>
      <p:pic>
        <p:nvPicPr>
          <p:cNvPr id="2" name="Picture 1" descr="A diagram of a model&#10;&#10;Description automatically generated">
            <a:extLst>
              <a:ext uri="{FF2B5EF4-FFF2-40B4-BE49-F238E27FC236}">
                <a16:creationId xmlns:a16="http://schemas.microsoft.com/office/drawing/2014/main" id="{2B3A7ED0-05C8-CD3C-E472-B3251211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07" y="1632027"/>
            <a:ext cx="2609451" cy="3086100"/>
          </a:xfrm>
          <a:prstGeom prst="rect">
            <a:avLst/>
          </a:prstGeom>
        </p:spPr>
      </p:pic>
      <p:pic>
        <p:nvPicPr>
          <p:cNvPr id="3" name="Picture 2" descr="A diagram of a factor&#10;&#10;Description automatically generated">
            <a:extLst>
              <a:ext uri="{FF2B5EF4-FFF2-40B4-BE49-F238E27FC236}">
                <a16:creationId xmlns:a16="http://schemas.microsoft.com/office/drawing/2014/main" id="{A748F3F4-F264-DE80-E820-1E074069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697" y="1713871"/>
            <a:ext cx="2556582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2e01499ac_0_197"/>
          <p:cNvSpPr txBox="1">
            <a:spLocks noGrp="1"/>
          </p:cNvSpPr>
          <p:nvPr>
            <p:ph type="body" idx="1"/>
          </p:nvPr>
        </p:nvSpPr>
        <p:spPr>
          <a:xfrm>
            <a:off x="285753" y="1314452"/>
            <a:ext cx="8679000" cy="29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indent="0">
              <a:buClr>
                <a:schemeClr val="dk1"/>
              </a:buClr>
              <a:buSzPct val="39285"/>
              <a:buNone/>
            </a:pPr>
            <a:r>
              <a:rPr lang="en-US" dirty="0"/>
              <a:t>Before running our first factor analysis, here's the most frequently used syntax in </a:t>
            </a:r>
            <a:r>
              <a:rPr lang="en-US" dirty="0" err="1"/>
              <a:t>lavaan</a:t>
            </a:r>
            <a:r>
              <a:rPr lang="en-US" dirty="0"/>
              <a:t>:</a:t>
            </a:r>
            <a:endParaRPr dirty="0" err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~ predict, used for regression of observed outcome to observed predictors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=~ indicator, used for latent variable to observed indicator in factor analysis measurement models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~~ covariance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~1 intercept or mean (e.g., q01 ~ 1 estimates the mean of variable q01)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1* fixes parameter or loading to one</a:t>
            </a:r>
            <a:endParaRPr dirty="0"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</a:ext>
              </a:extLs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NA* frees parameter or loading (useful to override default marker method)</a:t>
            </a:r>
            <a:endParaRPr dirty="0"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</a:ext>
              </a:extLs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  <a:t>a* labels the parameter ‘a’, used for model constraints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92e01499ac_0_197"/>
          <p:cNvSpPr txBox="1">
            <a:spLocks noGrp="1"/>
          </p:cNvSpPr>
          <p:nvPr>
            <p:ph type="title"/>
          </p:nvPr>
        </p:nvSpPr>
        <p:spPr>
          <a:xfrm>
            <a:off x="285750" y="800100"/>
            <a:ext cx="8677800" cy="51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 err="1"/>
              <a:t>Lavaan</a:t>
            </a:r>
            <a:r>
              <a:rPr lang="en-US" dirty="0"/>
              <a:t> SEM Syntax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2e01499ac_0_44"/>
          <p:cNvSpPr txBox="1">
            <a:spLocks noGrp="1"/>
          </p:cNvSpPr>
          <p:nvPr>
            <p:ph type="body" idx="1"/>
          </p:nvPr>
        </p:nvSpPr>
        <p:spPr>
          <a:xfrm>
            <a:off x="838200" y="1253018"/>
            <a:ext cx="7467600" cy="302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Large Data </a:t>
            </a:r>
            <a:endParaRPr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 &gt; 300</a:t>
            </a:r>
            <a:endParaRPr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10-15 observations (N) per variable</a:t>
            </a:r>
            <a:endParaRPr/>
          </a:p>
          <a:p>
            <a:pPr marL="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Low collinearity = greater sample size req</a:t>
            </a:r>
            <a:endParaRPr/>
          </a:p>
        </p:txBody>
      </p:sp>
      <p:sp>
        <p:nvSpPr>
          <p:cNvPr id="224" name="Google Shape;224;g292e01499ac_0_44"/>
          <p:cNvSpPr txBox="1">
            <a:spLocks noGrp="1"/>
          </p:cNvSpPr>
          <p:nvPr>
            <p:ph type="title"/>
          </p:nvPr>
        </p:nvSpPr>
        <p:spPr>
          <a:xfrm>
            <a:off x="0" y="569785"/>
            <a:ext cx="9144000" cy="40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 Assumptions + Rules of Thumb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"/>
          <p:cNvSpPr txBox="1">
            <a:spLocks noGrp="1"/>
          </p:cNvSpPr>
          <p:nvPr>
            <p:ph type="title"/>
          </p:nvPr>
        </p:nvSpPr>
        <p:spPr>
          <a:xfrm>
            <a:off x="304272" y="2561844"/>
            <a:ext cx="4137000" cy="829500"/>
          </a:xfrm>
          <a:prstGeom prst="rect">
            <a:avLst/>
          </a:prstGeom>
          <a:solidFill>
            <a:srgbClr val="0C0C0C">
              <a:alpha val="47843"/>
            </a:srgbClr>
          </a:solidFill>
          <a:ln>
            <a:noFill/>
          </a:ln>
        </p:spPr>
        <p:txBody>
          <a:bodyPr spcFirstLastPara="1" wrap="square" lIns="182875" tIns="182875" rIns="18287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lang="en-US"/>
              <a:t>Live Coding Demo</a:t>
            </a:r>
            <a:endParaRPr/>
          </a:p>
        </p:txBody>
      </p:sp>
      <p:sp>
        <p:nvSpPr>
          <p:cNvPr id="230" name="Google Shape;230;p1"/>
          <p:cNvSpPr txBox="1">
            <a:spLocks noGrp="1"/>
          </p:cNvSpPr>
          <p:nvPr>
            <p:ph type="body" idx="1"/>
          </p:nvPr>
        </p:nvSpPr>
        <p:spPr>
          <a:xfrm>
            <a:off x="304272" y="3568340"/>
            <a:ext cx="4137025" cy="753311"/>
          </a:xfrm>
          <a:prstGeom prst="rect">
            <a:avLst/>
          </a:prstGeom>
          <a:solidFill>
            <a:srgbClr val="0C0C0C">
              <a:alpha val="47843"/>
            </a:srgbClr>
          </a:solidFill>
          <a:ln>
            <a:noFill/>
          </a:ln>
        </p:spPr>
        <p:txBody>
          <a:bodyPr spcFirstLastPara="1" wrap="square" lIns="182875" tIns="182875" rIns="18287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2e01499ac_0_58"/>
          <p:cNvSpPr txBox="1">
            <a:spLocks noGrp="1"/>
          </p:cNvSpPr>
          <p:nvPr>
            <p:ph type="body" idx="1"/>
          </p:nvPr>
        </p:nvSpPr>
        <p:spPr>
          <a:xfrm>
            <a:off x="0" y="1828799"/>
            <a:ext cx="9144000" cy="313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Fit a CFA model using the lavaan package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one factor three items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one factor three items, variance std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uncorrelated two factor solution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correlated two factor solution, marker method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Fit a EFA model using the psych package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determine number of factors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Extract (and rotate) factors</a:t>
            </a:r>
            <a:endParaRPr/>
          </a:p>
        </p:txBody>
      </p:sp>
      <p:sp>
        <p:nvSpPr>
          <p:cNvPr id="237" name="Google Shape;237;g292e01499ac_0_58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457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Steps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</vt:lpstr>
      <vt:lpstr>Helvetica Neue</vt:lpstr>
      <vt:lpstr>Calibri</vt:lpstr>
      <vt:lpstr>Office Theme</vt:lpstr>
      <vt:lpstr>Factor Analysis w/ R</vt:lpstr>
      <vt:lpstr>Learning Aims/outline</vt:lpstr>
      <vt:lpstr>PowerPoint Presentation</vt:lpstr>
      <vt:lpstr>Vocabulary</vt:lpstr>
      <vt:lpstr>Types of Factor Analysis</vt:lpstr>
      <vt:lpstr>Lavaan SEM Syntax</vt:lpstr>
      <vt:lpstr>Modeling Assumptions + Rules of Thumb</vt:lpstr>
      <vt:lpstr>Live Coding Demo</vt:lpstr>
      <vt:lpstr>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Analysis w/ R</dc:title>
  <dc:creator>Clive D. Howard</dc:creator>
  <cp:lastModifiedBy>Jacob R Grippin</cp:lastModifiedBy>
  <cp:revision>29</cp:revision>
  <dcterms:created xsi:type="dcterms:W3CDTF">2022-08-29T18:08:16Z</dcterms:created>
  <dcterms:modified xsi:type="dcterms:W3CDTF">2023-10-26T15:40:39Z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0x010100E4E48E5D017E1E4BAC6C235E437E8B81</vt:lpwstr>
  </property>
</Properties>
</file>