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2F_0.xml" ContentType="application/vnd.ms-powerpoint.comments+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1"/>
  </p:notesMasterIdLst>
  <p:sldIdLst>
    <p:sldId id="256" r:id="rId4"/>
    <p:sldId id="306" r:id="rId5"/>
    <p:sldId id="258" r:id="rId6"/>
    <p:sldId id="309" r:id="rId7"/>
    <p:sldId id="260" r:id="rId8"/>
    <p:sldId id="285" r:id="rId9"/>
    <p:sldId id="288" r:id="rId10"/>
    <p:sldId id="290" r:id="rId11"/>
    <p:sldId id="291" r:id="rId12"/>
    <p:sldId id="292" r:id="rId13"/>
    <p:sldId id="263" r:id="rId14"/>
    <p:sldId id="262" r:id="rId15"/>
    <p:sldId id="265" r:id="rId16"/>
    <p:sldId id="261" r:id="rId17"/>
    <p:sldId id="301" r:id="rId18"/>
    <p:sldId id="302" r:id="rId19"/>
    <p:sldId id="276" r:id="rId20"/>
    <p:sldId id="310" r:id="rId21"/>
    <p:sldId id="266" r:id="rId22"/>
    <p:sldId id="269" r:id="rId23"/>
    <p:sldId id="270" r:id="rId24"/>
    <p:sldId id="271" r:id="rId25"/>
    <p:sldId id="275" r:id="rId26"/>
    <p:sldId id="293" r:id="rId27"/>
    <p:sldId id="304" r:id="rId28"/>
    <p:sldId id="277" r:id="rId29"/>
    <p:sldId id="278" r:id="rId30"/>
    <p:sldId id="279" r:id="rId31"/>
    <p:sldId id="280" r:id="rId32"/>
    <p:sldId id="281" r:id="rId33"/>
    <p:sldId id="282" r:id="rId34"/>
    <p:sldId id="284" r:id="rId35"/>
    <p:sldId id="305" r:id="rId36"/>
    <p:sldId id="257" r:id="rId37"/>
    <p:sldId id="259" r:id="rId38"/>
    <p:sldId id="303" r:id="rId39"/>
    <p:sldId id="300"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60A3B1-7FEE-4D9C-5482-716F08BC23DA}" name="Aishat Sadiq" initials="AS" userId="nIUKgmkQd6fwAPnNEpnMs3xPIryb1v4dDyzFZZEhD1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0"/>
    <p:restoredTop sz="85782"/>
  </p:normalViewPr>
  <p:slideViewPr>
    <p:cSldViewPr>
      <p:cViewPr varScale="1">
        <p:scale>
          <a:sx n="145" d="100"/>
          <a:sy n="145" d="100"/>
        </p:scale>
        <p:origin x="648" y="14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8/10/relationships/authors" Target="authors.xml"/><Relationship Id="rId20" Type="http://schemas.openxmlformats.org/officeDocument/2006/relationships/slide" Target="slides/slide17.xml"/><Relationship Id="rId41" Type="http://schemas.openxmlformats.org/officeDocument/2006/relationships/notesMaster" Target="notesMasters/notesMaster1.xml"/></Relationships>
</file>

<file path=ppt/comments/modernComment_12F_0.xml><?xml version="1.0" encoding="utf-8"?>
<p188:cmLst xmlns:a="http://schemas.openxmlformats.org/drawingml/2006/main" xmlns:r="http://schemas.openxmlformats.org/officeDocument/2006/relationships" xmlns:p188="http://schemas.microsoft.com/office/powerpoint/2018/8/main">
  <p188:cm id="{0027C3E9-71C4-42D4-A328-0CB675E4E6AC}" authorId="{E560A3B1-7FEE-4D9C-5482-716F08BC23DA}" status="resolved" created="2023-11-06T16:24:50.504">
    <ac:txMkLst xmlns:ac="http://schemas.microsoft.com/office/drawing/2013/main/command">
      <pc:docMk xmlns:pc="http://schemas.microsoft.com/office/powerpoint/2013/main/command"/>
      <pc:sldMk xmlns:pc="http://schemas.microsoft.com/office/powerpoint/2013/main/command" cId="0" sldId="303"/>
      <ac:spMk id="4" creationId="{98E3AF4B-769B-F320-F3B1-7372AEB77996}"/>
      <ac:txMk cp="94" len="26">
        <ac:context len="175" hash="3928013919"/>
      </ac:txMk>
    </ac:txMkLst>
    <p188:pos x="4722394" y="1594184"/>
    <p188:txBody>
      <a:bodyPr/>
      <a:lstStyle/>
      <a:p>
        <a:r>
          <a:rPr lang="en-US"/>
          <a:t>topics to highlight: training set, test set, cross validation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C50C-F46C-8A4B-8A41-6A6FBB958D92}"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D443-CBAC-934A-8506-FB4DF260D863}" type="slidenum">
              <a:rPr lang="en-US" smtClean="0"/>
              <a:t>‹#›</a:t>
            </a:fld>
            <a:endParaRPr 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ross-validation_(statistic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ran.r-project.org/package=Rtsn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R_(programming_languag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time.com</a:t>
            </a:r>
            <a:r>
              <a:rPr lang="en-US" dirty="0"/>
              <a:t>/6108001/data-protection-</a:t>
            </a:r>
            <a:r>
              <a:rPr lang="en-US" dirty="0" err="1"/>
              <a:t>richard</a:t>
            </a:r>
            <a:r>
              <a:rPr lang="en-US" dirty="0"/>
              <a:t>-</a:t>
            </a:r>
            <a:r>
              <a:rPr lang="en-US" dirty="0" err="1"/>
              <a:t>stengel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sz="1200" dirty="0">
                <a:solidFill>
                  <a:schemeClr val="tx1"/>
                </a:solidFill>
              </a:rPr>
              <a:t>It's estimated that 1.7 MB of data are created every second for every person on earth---the same amount of data needed to store an 850 page book, per second. Researchers believe that data consumption will increase by 23% annually until 2025. </a:t>
            </a:r>
            <a:r>
              <a:rPr lang="en-US" sz="1200" b="0" i="0" dirty="0">
                <a:solidFill>
                  <a:schemeClr val="tx1"/>
                </a:solidFill>
                <a:effectLst/>
                <a:latin typeface="-apple-system"/>
              </a:rPr>
              <a:t>Our ability to generate, gather, and store volumes of data has far outpaced our ability to derive useful information from it in many fields, with available computational resources. Therefore, data reduction is a critical step in order to turn large datasets into useful information, the overarching purpose of data science.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a:t>
            </a:fld>
            <a:endParaRPr lang="en-US"/>
          </a:p>
        </p:txBody>
      </p:sp>
    </p:spTree>
    <p:extLst>
      <p:ext uri="{BB962C8B-B14F-4D97-AF65-F5344CB8AC3E}">
        <p14:creationId xmlns:p14="http://schemas.microsoft.com/office/powerpoint/2010/main" val="734920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dimensionality increases, the number of observations per dimension typically decreases. Thus, rendering statistical tests difficult. </a:t>
            </a: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14</a:t>
            </a:fld>
            <a:endParaRPr lang="en-US"/>
          </a:p>
        </p:txBody>
      </p:sp>
    </p:spTree>
    <p:extLst>
      <p:ext uri="{BB962C8B-B14F-4D97-AF65-F5344CB8AC3E}">
        <p14:creationId xmlns:p14="http://schemas.microsoft.com/office/powerpoint/2010/main" val="366255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Avoiding curse of dimensionality - Figure 1 showed that the performance of a classifier decreases when the dimensionality of the problem becomes too large. The question then is what ‘too large’ means, and how overfitting can be avoided. Regrettably there is no fixed rule that defines how many feature should be used in a classification problem. In fact, this depends on the amount of training data available, the complexity of the decision boundaries, and the type of classifier used. </a:t>
            </a:r>
          </a:p>
          <a:p>
            <a:endParaRPr lang="en-US" dirty="0"/>
          </a:p>
          <a:p>
            <a:pPr marL="171450" indent="-171450">
              <a:spcBef>
                <a:spcPts val="360"/>
              </a:spcBef>
              <a:buChar char="•"/>
            </a:pPr>
            <a:r>
              <a:rPr lang="en-US" dirty="0"/>
              <a:t>The more features we use, the more sparse the data becomes such that accurate estimation of the classifier’s parameters (i.e. its decision boundaries) becomes more difficult. Another effect of the curse of dimensionality, is that this sparseness is not uniformly distributed over the search space.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6239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theoretical infinite number of training samples would be available, the curse of dimensionality does not apply and we could simply use an infinite number of features to obtain perfect classification. The smaller the size of the training data, the less features should be used.</a:t>
            </a:r>
          </a:p>
          <a:p>
            <a:r>
              <a:rPr lang="en-US" dirty="0"/>
              <a:t>Furthermore, classifiers that tend to model non-linear decision boundaries very accurately (e.g. neural networks, KNN classifiers, decision trees) do not generalize well and are prone to overfitting. Therefore, the dimensionality should be kept relatively low when these classifiers are used. If a classifier is used that generalizes easily (e.g. naive Bayesian, linear classifier), then the number of used features can be higher since the classifier itself is less expressive. Figure 6 showed that using a simple classifier model in a high dimensional space corresponds to using a complex classifier model in a lower dimensional space.</a:t>
            </a:r>
          </a:p>
          <a:p>
            <a:r>
              <a:rPr lang="en-US" dirty="0"/>
              <a:t>An invaluable technique used to detect and avoid overfitting during classifier training is </a:t>
            </a:r>
            <a:r>
              <a:rPr lang="en-US" u="sng" dirty="0">
                <a:hlinkClick r:id="rId3"/>
              </a:rPr>
              <a:t>cross-validation</a:t>
            </a:r>
            <a:r>
              <a:rPr lang="en-US" dirty="0"/>
              <a:t>. Cross validation approaches split the original training data into one or more training subsets. During classifier training, one subset is used to test the accuracy and precision of the resulting classifier, while the others are used for parameter estimation. If the classification results on the subsets used for training greatly differ from the results on the subset used for testing, overfitting is in play. Several types of cross-validation such as k-fold cross-validation and leave-one-out cross-validation can be used if only a limited amount of training data is available.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078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Most of the classical statistical model building and machine learning methods are quite inefficient with a huge number of input variables. Applying an exhaustive search of the space for feature/variable selection is computationally intractable for all but the smallest of data sets, especially when the number of features </a:t>
            </a:r>
            <a:r>
              <a:rPr lang="en-US" b="0" i="1" dirty="0">
                <a:solidFill>
                  <a:srgbClr val="333333"/>
                </a:solidFill>
                <a:effectLst/>
                <a:latin typeface="-apple-system"/>
              </a:rPr>
              <a:t>p</a:t>
            </a:r>
            <a:r>
              <a:rPr lang="en-US" b="0" i="0" dirty="0">
                <a:solidFill>
                  <a:srgbClr val="333333"/>
                </a:solidFill>
                <a:effectLst/>
                <a:latin typeface="-apple-system"/>
              </a:rPr>
              <a:t> is large. Because of the complexity of big data, it is often necessary to use DR techniques before attempting to conduct statistical inference or solve a problem. In general, choosing between feature extraction or just feature/variable selection depends mostly on the problem being solved. </a:t>
            </a:r>
          </a:p>
          <a:p>
            <a:endParaRPr lang="en-US" b="0" i="0" dirty="0">
              <a:solidFill>
                <a:srgbClr val="333333"/>
              </a:solidFill>
              <a:effectLst/>
              <a:latin typeface="-apple-system"/>
            </a:endParaRPr>
          </a:p>
          <a:p>
            <a:r>
              <a:rPr lang="en-US" b="0" i="0" dirty="0">
                <a:solidFill>
                  <a:srgbClr val="333333"/>
                </a:solidFill>
                <a:effectLst/>
                <a:latin typeface="-apple-system"/>
              </a:rPr>
              <a:t>In addition, most methods have parameters to tune and/or make specific assumptions. </a:t>
            </a:r>
          </a:p>
          <a:p>
            <a:endParaRPr lang="en-US" sz="1200" b="0" i="0" dirty="0">
              <a:solidFill>
                <a:srgbClr val="333333"/>
              </a:solidFill>
              <a:effectLst/>
              <a:latin typeface="-apple-system"/>
            </a:endParaRPr>
          </a:p>
          <a:p>
            <a:endParaRPr lang="en-US" dirty="0"/>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17</a:t>
            </a:fld>
            <a:endParaRPr lang="en-US"/>
          </a:p>
        </p:txBody>
      </p:sp>
    </p:spTree>
    <p:extLst>
      <p:ext uri="{BB962C8B-B14F-4D97-AF65-F5344CB8AC3E}">
        <p14:creationId xmlns:p14="http://schemas.microsoft.com/office/powerpoint/2010/main" val="96499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t>Information gain and chi-square statistics using </a:t>
            </a:r>
            <a:r>
              <a:rPr lang="en-US" sz="2200" dirty="0" err="1"/>
              <a:t>info.gain</a:t>
            </a:r>
            <a:r>
              <a:rPr lang="en-US" sz="2200" dirty="0"/>
              <a:t>() and </a:t>
            </a:r>
            <a:r>
              <a:rPr lang="en-US" sz="2200" dirty="0" err="1"/>
              <a:t>chisq.test</a:t>
            </a:r>
            <a:r>
              <a:rPr lang="en-US" sz="2200" dirty="0"/>
              <a:t>()</a:t>
            </a:r>
          </a:p>
          <a:p>
            <a:pPr lvl="1"/>
            <a:r>
              <a:rPr lang="en-US" sz="2200" dirty="0"/>
              <a:t>Gain – find meaningful information and attribute features</a:t>
            </a:r>
          </a:p>
          <a:p>
            <a:pPr lvl="1"/>
            <a:r>
              <a:rPr lang="en-US" sz="2200" dirty="0"/>
              <a:t>Chi-squared test  of observed vs expected counts</a:t>
            </a:r>
          </a:p>
          <a:p>
            <a:pPr lvl="1"/>
            <a:r>
              <a:rPr lang="en-US" sz="2200" dirty="0"/>
              <a:t>Remove all features using the variance threshold</a:t>
            </a: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20</a:t>
            </a:fld>
            <a:endParaRPr lang="en-US"/>
          </a:p>
        </p:txBody>
      </p:sp>
    </p:spTree>
    <p:extLst>
      <p:ext uri="{BB962C8B-B14F-4D97-AF65-F5344CB8AC3E}">
        <p14:creationId xmlns:p14="http://schemas.microsoft.com/office/powerpoint/2010/main" val="571852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penalty for BIC is log(n)p rather than the AIC’s penalty of 2</a:t>
            </a:r>
            <a:r>
              <a:rPr lang="en-US" b="0" i="1" dirty="0">
                <a:solidFill>
                  <a:srgbClr val="333333"/>
                </a:solidFill>
                <a:effectLst/>
                <a:latin typeface="-apple-system"/>
              </a:rPr>
              <a:t>p</a:t>
            </a:r>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23</a:t>
            </a:fld>
            <a:endParaRPr lang="en-US"/>
          </a:p>
        </p:txBody>
      </p:sp>
    </p:spTree>
    <p:extLst>
      <p:ext uri="{BB962C8B-B14F-4D97-AF65-F5344CB8AC3E}">
        <p14:creationId xmlns:p14="http://schemas.microsoft.com/office/powerpoint/2010/main" val="3080536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Literally machines learning through input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974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2e01499a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2e01499a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dirty="0"/>
              <a:t>Model performance -&gt; Number of Features &amp; feature Selection w/ CV, Feature extraction = dimensionality reduction, </a:t>
            </a:r>
            <a:r>
              <a:rPr lang="en-US" dirty="0" err="1"/>
              <a:t>Measurng</a:t>
            </a:r>
            <a:r>
              <a:rPr lang="en-US" dirty="0"/>
              <a:t> error</a:t>
            </a:r>
          </a:p>
          <a:p>
            <a:pPr marL="0" lvl="0" indent="0" algn="l">
              <a:spcBef>
                <a:spcPts val="0"/>
              </a:spcBef>
              <a:spcAft>
                <a:spcPts val="0"/>
              </a:spcAft>
              <a:buNone/>
            </a:pPr>
            <a:endParaRPr lang="en-US" dirty="0"/>
          </a:p>
        </p:txBody>
      </p:sp>
      <p:sp>
        <p:nvSpPr>
          <p:cNvPr id="241" name="Google Shape;241;g292e01499a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in which we have a set of images, each of which depicts either a cat or a dog. We would like to create a classifier that is able to distinguish dogs from cats automatically. To do so, we first need to think about a descriptor for each object class that can be expressed by numbers, such that a mathematical algorithm, i.e. a classifier, can use these numbers to recognize the object. We could for instance argue that cats and dogs generally differ in color. A possible descriptor that discriminates these two classes could then consist of three number; the average red color, the average green color and the average blue color of the image under consideration. A simple linear classifier for instance, could combine these features linearly to decide on the class label:</a:t>
            </a:r>
          </a:p>
          <a:p>
            <a:endParaRPr lang="en-US" dirty="0"/>
          </a:p>
          <a:p>
            <a:r>
              <a:rPr lang="en-US" dirty="0"/>
              <a:t>However, these three color-describing numbers, called features, will obviously not suffice to obtain a perfect classification. Therefore, we could decide to add some features that describe the texture of the image, for instance by calculating the average edge or gradient intensity in both the X and Y direction. We now have 5 features that, in combination, could possibly be used by a classification algorithm to distinguish cats from dogs.</a:t>
            </a:r>
          </a:p>
          <a:p>
            <a:endParaRPr lang="en-US" dirty="0"/>
          </a:p>
          <a:p>
            <a:r>
              <a:rPr lang="en-US" dirty="0"/>
              <a:t>To obtain an even more accurate classification, we could add more features, based on color or texture histograms, statistical moments, etc. Maybe we can obtain a perfect classification by carefully defining a few hundred of these features? The answer to this question might sound a bit counter-intuitive: </a:t>
            </a:r>
            <a:r>
              <a:rPr lang="en-US" i="1" dirty="0"/>
              <a:t>no we </a:t>
            </a:r>
            <a:r>
              <a:rPr lang="en-US" i="1" dirty="0" err="1"/>
              <a:t>can not</a:t>
            </a:r>
            <a:r>
              <a:rPr lang="en-US" i="1" dirty="0"/>
              <a:t>!</a:t>
            </a:r>
            <a:r>
              <a:rPr lang="en-US" dirty="0"/>
              <a:t>. In fact, after a certain point, increasing the dimensionality of the problem by adding new features would actually degrade the performance of our classifier. This is illustrated by figure 1, and is often referred to as ‘The Curse of Dimensionality’.</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031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https://carpentries-</a:t>
            </a:r>
            <a:r>
              <a:rPr lang="en-US" dirty="0" err="1"/>
              <a:t>incubator.github.io</a:t>
            </a:r>
            <a:r>
              <a:rPr lang="en-US" dirty="0"/>
              <a:t>/high-dimensional-stats-r/</a:t>
            </a:r>
            <a:r>
              <a:rPr lang="en-US" dirty="0" err="1"/>
              <a:t>aio</a:t>
            </a:r>
            <a:r>
              <a:rPr lang="en-US" dirty="0"/>
              <a:t>/</a:t>
            </a:r>
            <a:r>
              <a:rPr lang="en-US" dirty="0" err="1"/>
              <a:t>index.html</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data in which the number of features (variables observed), </a:t>
            </a:r>
            <a:r>
              <a:rPr lang="en-US" sz="1200" b="0" i="0" u="none" strike="noStrike" dirty="0">
                <a:effectLst/>
              </a:rPr>
              <a:t>p</a:t>
            </a:r>
            <a:r>
              <a:rPr lang="en-US" sz="1200" b="0" i="0" dirty="0">
                <a:effectLst/>
              </a:rPr>
              <a:t>, are close to or larger than the number of observations (or data points), </a:t>
            </a:r>
            <a:r>
              <a:rPr lang="en-US" sz="1200" b="0" i="0" u="none" strike="noStrike" dirty="0">
                <a:effectLst/>
              </a:rPr>
              <a:t>n</a:t>
            </a:r>
            <a:r>
              <a:rPr lang="en-US" sz="1200" b="0" i="0"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Similar to wide data learned in the Data Preprocessing Workshop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lgn="l"/>
            <a:r>
              <a:rPr lang="en-US" b="0" i="0" dirty="0">
                <a:solidFill>
                  <a:srgbClr val="242424"/>
                </a:solidFill>
                <a:effectLst/>
                <a:latin typeface="source-serif-pro"/>
              </a:rPr>
              <a:t>High dimensional data can lead to the following:</a:t>
            </a:r>
          </a:p>
          <a:p>
            <a:pPr algn="l">
              <a:buFont typeface="Arial" panose="020B0604020202020204" pitchFamily="34" charset="0"/>
              <a:buChar char="•"/>
            </a:pPr>
            <a:r>
              <a:rPr lang="en-US" b="0" i="0" dirty="0">
                <a:solidFill>
                  <a:srgbClr val="242424"/>
                </a:solidFill>
                <a:effectLst/>
                <a:latin typeface="source-serif-pro"/>
              </a:rPr>
              <a:t>long training times</a:t>
            </a:r>
          </a:p>
          <a:p>
            <a:pPr algn="l">
              <a:buFont typeface="Arial" panose="020B0604020202020204" pitchFamily="34" charset="0"/>
              <a:buChar char="•"/>
            </a:pPr>
            <a:r>
              <a:rPr lang="en-US" b="0" i="0" dirty="0">
                <a:solidFill>
                  <a:srgbClr val="242424"/>
                </a:solidFill>
                <a:effectLst/>
                <a:latin typeface="source-serif-pro"/>
              </a:rPr>
              <a:t>Overfitting</a:t>
            </a:r>
          </a:p>
          <a:p>
            <a:pPr algn="l">
              <a:buFont typeface="Arial" panose="020B0604020202020204" pitchFamily="34" charset="0"/>
              <a:buChar char="•"/>
            </a:pPr>
            <a:endParaRPr lang="en-US" sz="1200" b="0" i="0" dirty="0">
              <a:solidFill>
                <a:srgbClr val="242424"/>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endParaRP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3</a:t>
            </a:fld>
            <a:endParaRPr lang="en-US"/>
          </a:p>
        </p:txBody>
      </p:sp>
    </p:spTree>
    <p:extLst>
      <p:ext uri="{BB962C8B-B14F-4D97-AF65-F5344CB8AC3E}">
        <p14:creationId xmlns:p14="http://schemas.microsoft.com/office/powerpoint/2010/main" val="218831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5</a:t>
            </a:fld>
            <a:endParaRPr lang="en-US"/>
          </a:p>
        </p:txBody>
      </p:sp>
    </p:spTree>
    <p:extLst>
      <p:ext uri="{BB962C8B-B14F-4D97-AF65-F5344CB8AC3E}">
        <p14:creationId xmlns:p14="http://schemas.microsoft.com/office/powerpoint/2010/main" val="2781664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looks for dimensions with greatest variance between components then transforms the coordinates of each data point to fit the new dimensions. This should minimize the distance between similar data points and maintain distances between dissimilar data along the new component axis to preserve the original space structure as much as possible. Unsupervised learning!</a:t>
            </a:r>
          </a:p>
          <a:p>
            <a:endParaRPr lang="en-US" dirty="0"/>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6</a:t>
            </a:fld>
            <a:endParaRPr lang="en-US"/>
          </a:p>
        </p:txBody>
      </p:sp>
    </p:spTree>
    <p:extLst>
      <p:ext uri="{BB962C8B-B14F-4D97-AF65-F5344CB8AC3E}">
        <p14:creationId xmlns:p14="http://schemas.microsoft.com/office/powerpoint/2010/main" val="13319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Lasso &amp; Ridge Regularization?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3CFCA"/>
                </a:solidFill>
                <a:effectLst/>
                <a:latin typeface="Arial" panose="020B0604020202020204" pitchFamily="34" charset="0"/>
              </a:rPr>
              <a:t>The R package </a:t>
            </a:r>
            <a:r>
              <a:rPr lang="en-US" b="0" i="0" u="none" strike="noStrike" dirty="0">
                <a:solidFill>
                  <a:srgbClr val="5C98D6"/>
                </a:solidFill>
                <a:effectLst/>
                <a:latin typeface="Arial" panose="020B0604020202020204" pitchFamily="34" charset="0"/>
                <a:hlinkClick r:id="rId3"/>
              </a:rPr>
              <a:t>Rtsne</a:t>
            </a:r>
            <a:r>
              <a:rPr lang="en-US" b="0" i="0" dirty="0">
                <a:solidFill>
                  <a:srgbClr val="D3CFCA"/>
                </a:solidFill>
                <a:effectLst/>
                <a:latin typeface="Arial" panose="020B0604020202020204" pitchFamily="34" charset="0"/>
              </a:rPr>
              <a:t> implements t-SNE in </a:t>
            </a:r>
            <a:r>
              <a:rPr lang="en-US" b="0" i="0" u="none" strike="noStrike" dirty="0">
                <a:solidFill>
                  <a:srgbClr val="5C98D6"/>
                </a:solidFill>
                <a:effectLst/>
                <a:latin typeface="Arial" panose="020B0604020202020204" pitchFamily="34" charset="0"/>
                <a:hlinkClick r:id="rId4" tooltip="R (programming language)"/>
              </a:rPr>
              <a:t>R</a:t>
            </a:r>
            <a:r>
              <a:rPr lang="en-US" b="0" i="0" dirty="0">
                <a:solidFill>
                  <a:srgbClr val="D3CFCA"/>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7</a:t>
            </a:fld>
            <a:endParaRPr lang="en-US"/>
          </a:p>
        </p:txBody>
      </p:sp>
    </p:spTree>
    <p:extLst>
      <p:ext uri="{BB962C8B-B14F-4D97-AF65-F5344CB8AC3E}">
        <p14:creationId xmlns:p14="http://schemas.microsoft.com/office/powerpoint/2010/main" val="105160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sz="1200" dirty="0"/>
          </a:p>
          <a:p>
            <a:r>
              <a:rPr lang="en-US" sz="1200" dirty="0"/>
              <a:t>* Images and speech are usually high dimensional data because we choose to represent text with individual words and images with individual pixels. </a:t>
            </a:r>
          </a:p>
          <a:p>
            <a:endParaRPr lang="en-US" dirty="0"/>
          </a:p>
          <a:p>
            <a:endParaRPr lang="en-US" dirty="0"/>
          </a:p>
          <a:p>
            <a:endParaRPr lang="en-US" b="0" i="0" dirty="0">
              <a:solidFill>
                <a:srgbClr val="777777"/>
              </a:solidFill>
              <a:effectLst/>
              <a:latin typeface="Open Sans"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”true” dimensionality of the data is typically lower while the rest of the data can be seen as noise.</a:t>
            </a: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8</a:t>
            </a:fld>
            <a:endParaRPr lang="en-US"/>
          </a:p>
        </p:txBody>
      </p:sp>
    </p:spTree>
    <p:extLst>
      <p:ext uri="{BB962C8B-B14F-4D97-AF65-F5344CB8AC3E}">
        <p14:creationId xmlns:p14="http://schemas.microsoft.com/office/powerpoint/2010/main" val="1659061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9</a:t>
            </a:fld>
            <a:endParaRPr lang="en-US"/>
          </a:p>
        </p:txBody>
      </p:sp>
    </p:spTree>
    <p:extLst>
      <p:ext uri="{BB962C8B-B14F-4D97-AF65-F5344CB8AC3E}">
        <p14:creationId xmlns:p14="http://schemas.microsoft.com/office/powerpoint/2010/main" val="198354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10</a:t>
            </a:fld>
            <a:endParaRPr lang="en-US"/>
          </a:p>
        </p:txBody>
      </p:sp>
    </p:spTree>
    <p:extLst>
      <p:ext uri="{BB962C8B-B14F-4D97-AF65-F5344CB8AC3E}">
        <p14:creationId xmlns:p14="http://schemas.microsoft.com/office/powerpoint/2010/main" val="3850537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vincentarelbundock.github.io</a:t>
            </a:r>
            <a:r>
              <a:rPr lang="en-US" dirty="0"/>
              <a:t>/</a:t>
            </a:r>
            <a:r>
              <a:rPr lang="en-US" dirty="0" err="1"/>
              <a:t>Rdatasets</a:t>
            </a:r>
            <a:r>
              <a:rPr lang="en-US" dirty="0"/>
              <a:t>/doc/</a:t>
            </a:r>
            <a:r>
              <a:rPr lang="en-US" dirty="0" err="1"/>
              <a:t>openintro</a:t>
            </a:r>
            <a:r>
              <a:rPr lang="en-US" dirty="0"/>
              <a:t>/</a:t>
            </a:r>
            <a:r>
              <a:rPr lang="en-US" dirty="0" err="1"/>
              <a:t>labor_market_discrimination.html</a:t>
            </a:r>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12</a:t>
            </a:fld>
            <a:endParaRPr lang="en-US"/>
          </a:p>
        </p:txBody>
      </p:sp>
    </p:spTree>
    <p:extLst>
      <p:ext uri="{BB962C8B-B14F-4D97-AF65-F5344CB8AC3E}">
        <p14:creationId xmlns:p14="http://schemas.microsoft.com/office/powerpoint/2010/main" val="1303283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dirty="0"/>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dirty="0"/>
              <a:t>Click to add text</a:t>
            </a:r>
          </a:p>
        </p:txBody>
      </p:sp>
    </p:spTree>
    <p:extLst>
      <p:ext uri="{BB962C8B-B14F-4D97-AF65-F5344CB8AC3E}">
        <p14:creationId xmlns:p14="http://schemas.microsoft.com/office/powerpoint/2010/main" val="24315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1_Picture with Caption">
    <p:spTree>
      <p:nvGrpSpPr>
        <p:cNvPr id="1" name="Shape 126"/>
        <p:cNvGrpSpPr/>
        <p:nvPr/>
      </p:nvGrpSpPr>
      <p:grpSpPr>
        <a:xfrm>
          <a:off x="0" y="0"/>
          <a:ext cx="0" cy="0"/>
          <a:chOff x="0" y="0"/>
          <a:chExt cx="0" cy="0"/>
        </a:xfrm>
      </p:grpSpPr>
      <p:sp>
        <p:nvSpPr>
          <p:cNvPr id="127" name="Google Shape;127;p1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15"/>
          <p:cNvSpPr/>
          <p:nvPr/>
        </p:nvSpPr>
        <p:spPr>
          <a:xfrm>
            <a:off x="0" y="1"/>
            <a:ext cx="9144000" cy="166688"/>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131" name="Google Shape;131;p15"/>
          <p:cNvSpPr txBox="1">
            <a:spLocks noGrp="1"/>
          </p:cNvSpPr>
          <p:nvPr>
            <p:ph type="title"/>
          </p:nvPr>
        </p:nvSpPr>
        <p:spPr>
          <a:xfrm>
            <a:off x="0" y="569785"/>
            <a:ext cx="9144000" cy="40395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5"/>
          <p:cNvSpPr txBox="1">
            <a:spLocks noGrp="1"/>
          </p:cNvSpPr>
          <p:nvPr>
            <p:ph type="body" idx="1"/>
          </p:nvPr>
        </p:nvSpPr>
        <p:spPr>
          <a:xfrm>
            <a:off x="838200" y="1253018"/>
            <a:ext cx="7467600" cy="302895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accent2"/>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2"/>
              </a:buClr>
              <a:buSzPts val="1800"/>
              <a:buChar char="–"/>
              <a:defRPr/>
            </a:lvl4pPr>
            <a:lvl5pPr marL="2286000" lvl="4" indent="-342900" algn="l">
              <a:spcBef>
                <a:spcPts val="360"/>
              </a:spcBef>
              <a:spcAft>
                <a:spcPts val="0"/>
              </a:spcAft>
              <a:buClr>
                <a:schemeClr val="accent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33" name="Google Shape;133;p15" descr="cu white lrg.psd"/>
          <p:cNvPicPr preferRelativeResize="0"/>
          <p:nvPr/>
        </p:nvPicPr>
        <p:blipFill rotWithShape="1">
          <a:blip r:embed="rId2">
            <a:alphaModFix/>
          </a:blip>
          <a:srcRect l="29542" r="-704"/>
          <a:stretch/>
        </p:blipFill>
        <p:spPr>
          <a:xfrm>
            <a:off x="4103639" y="-95250"/>
            <a:ext cx="929024" cy="354268"/>
          </a:xfrm>
          <a:prstGeom prst="rect">
            <a:avLst/>
          </a:prstGeom>
          <a:noFill/>
          <a:ln>
            <a:noFill/>
          </a:ln>
        </p:spPr>
      </p:pic>
    </p:spTree>
    <p:extLst>
      <p:ext uri="{BB962C8B-B14F-4D97-AF65-F5344CB8AC3E}">
        <p14:creationId xmlns:p14="http://schemas.microsoft.com/office/powerpoint/2010/main" val="117875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dirty="0"/>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dirty="0"/>
              <a:t>Click to add title</a:t>
            </a:r>
          </a:p>
        </p:txBody>
      </p:sp>
    </p:spTree>
    <p:extLst>
      <p:ext uri="{BB962C8B-B14F-4D97-AF65-F5344CB8AC3E}">
        <p14:creationId xmlns:p14="http://schemas.microsoft.com/office/powerpoint/2010/main" val="5402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dirty="0"/>
              <a:t>Click to add text</a:t>
            </a:r>
          </a:p>
        </p:txBody>
      </p:sp>
      <p:sp>
        <p:nvSpPr>
          <p:cNvPr id="9" name="Rectangle 8">
            <a:extLst>
              <a:ext uri="{FF2B5EF4-FFF2-40B4-BE49-F238E27FC236}">
                <a16:creationId xmlns:a16="http://schemas.microsoft.com/office/drawing/2014/main" id="{7F3ACDC8-27DC-0145-A868-75822BC87982}"/>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812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2B375926-5564-7F41-982B-2CA540DB949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dirty="0"/>
              <a:t>Graphic</a:t>
            </a:r>
          </a:p>
        </p:txBody>
      </p:sp>
    </p:spTree>
    <p:extLst>
      <p:ext uri="{BB962C8B-B14F-4D97-AF65-F5344CB8AC3E}">
        <p14:creationId xmlns:p14="http://schemas.microsoft.com/office/powerpoint/2010/main" val="10923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dirty="0"/>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DFF9335A-E71C-3044-BC65-4FC387DA27B6}"/>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242311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5554C-9387-4378-80C2-5F7076CAC952}" type="slidenum">
              <a:rPr lang="en-US" smtClean="0"/>
              <a:t>‹#›</a:t>
            </a:fld>
            <a:endParaRPr lang="en-US"/>
          </a:p>
        </p:txBody>
      </p:sp>
      <p:sp>
        <p:nvSpPr>
          <p:cNvPr id="2" name="Title 1"/>
          <p:cNvSpPr>
            <a:spLocks noGrp="1"/>
          </p:cNvSpPr>
          <p:nvPr>
            <p:ph type="title" hasCustomPrompt="1"/>
          </p:nvPr>
        </p:nvSpPr>
        <p:spPr>
          <a:xfrm>
            <a:off x="838200" y="569785"/>
            <a:ext cx="7467600" cy="403957"/>
          </a:xfrm>
        </p:spPr>
        <p:txBody>
          <a:bodyPr/>
          <a:lstStyle/>
          <a:p>
            <a:r>
              <a:rPr lang="en-US" dirty="0"/>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dirty="0"/>
              <a:t>Graphic</a:t>
            </a:r>
          </a:p>
        </p:txBody>
      </p:sp>
      <p:sp>
        <p:nvSpPr>
          <p:cNvPr id="12" name="Rectangle 11">
            <a:extLst>
              <a:ext uri="{FF2B5EF4-FFF2-40B4-BE49-F238E27FC236}">
                <a16:creationId xmlns:a16="http://schemas.microsoft.com/office/drawing/2014/main" id="{04D4C3B8-C72A-234F-801D-62CC4EFC147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13715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41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96"/>
        <p:cNvGrpSpPr/>
        <p:nvPr/>
      </p:nvGrpSpPr>
      <p:grpSpPr>
        <a:xfrm>
          <a:off x="0" y="0"/>
          <a:ext cx="0" cy="0"/>
          <a:chOff x="0" y="0"/>
          <a:chExt cx="0" cy="0"/>
        </a:xfrm>
      </p:grpSpPr>
      <p:sp>
        <p:nvSpPr>
          <p:cNvPr id="97" name="Google Shape;97;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p:nvPr/>
        </p:nvSpPr>
        <p:spPr>
          <a:xfrm>
            <a:off x="0" y="1"/>
            <a:ext cx="9144000" cy="166688"/>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101" name="Google Shape;101;p12" descr="cu white lrg.psd"/>
          <p:cNvPicPr preferRelativeResize="0"/>
          <p:nvPr/>
        </p:nvPicPr>
        <p:blipFill rotWithShape="1">
          <a:blip r:embed="rId2">
            <a:alphaModFix/>
          </a:blip>
          <a:srcRect l="29542" r="-704"/>
          <a:stretch/>
        </p:blipFill>
        <p:spPr>
          <a:xfrm>
            <a:off x="3871581" y="-117766"/>
            <a:ext cx="1370059" cy="391837"/>
          </a:xfrm>
          <a:prstGeom prst="rect">
            <a:avLst/>
          </a:prstGeom>
          <a:noFill/>
          <a:ln>
            <a:noFill/>
          </a:ln>
        </p:spPr>
      </p:pic>
      <p:sp>
        <p:nvSpPr>
          <p:cNvPr id="102" name="Google Shape;102;p12"/>
          <p:cNvSpPr txBox="1">
            <a:spLocks noGrp="1"/>
          </p:cNvSpPr>
          <p:nvPr>
            <p:ph type="body" idx="1"/>
          </p:nvPr>
        </p:nvSpPr>
        <p:spPr>
          <a:xfrm>
            <a:off x="285753" y="1314452"/>
            <a:ext cx="8678863" cy="299918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accent2"/>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2"/>
              </a:buClr>
              <a:buSzPts val="1800"/>
              <a:buChar char="–"/>
              <a:defRPr/>
            </a:lvl4pPr>
            <a:lvl5pPr marL="2286000" lvl="4" indent="-342900" algn="l">
              <a:spcBef>
                <a:spcPts val="360"/>
              </a:spcBef>
              <a:spcAft>
                <a:spcPts val="0"/>
              </a:spcAft>
              <a:buClr>
                <a:schemeClr val="accent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12"/>
          <p:cNvSpPr txBox="1">
            <a:spLocks noGrp="1"/>
          </p:cNvSpPr>
          <p:nvPr>
            <p:ph type="title"/>
          </p:nvPr>
        </p:nvSpPr>
        <p:spPr>
          <a:xfrm>
            <a:off x="285750" y="800100"/>
            <a:ext cx="8677656" cy="5143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3"/>
              </a:buClr>
              <a:buSzPts val="28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2"/>
          <p:cNvSpPr/>
          <p:nvPr/>
        </p:nvSpPr>
        <p:spPr>
          <a:xfrm>
            <a:off x="0" y="0"/>
            <a:ext cx="9144000" cy="166688"/>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105" name="Google Shape;105;p12" descr="cu white lrg.psd"/>
          <p:cNvPicPr preferRelativeResize="0"/>
          <p:nvPr/>
        </p:nvPicPr>
        <p:blipFill rotWithShape="1">
          <a:blip r:embed="rId3">
            <a:alphaModFix/>
          </a:blip>
          <a:srcRect l="29542" r="-704"/>
          <a:stretch/>
        </p:blipFill>
        <p:spPr>
          <a:xfrm>
            <a:off x="4103639" y="-95250"/>
            <a:ext cx="929024" cy="354268"/>
          </a:xfrm>
          <a:prstGeom prst="rect">
            <a:avLst/>
          </a:prstGeom>
          <a:noFill/>
          <a:ln>
            <a:noFill/>
          </a:ln>
        </p:spPr>
      </p:pic>
    </p:spTree>
    <p:extLst>
      <p:ext uri="{BB962C8B-B14F-4D97-AF65-F5344CB8AC3E}">
        <p14:creationId xmlns:p14="http://schemas.microsoft.com/office/powerpoint/2010/main" val="105342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Content w/ Graphic">
  <p:cSld name="2_Content w/ Graphic">
    <p:spTree>
      <p:nvGrpSpPr>
        <p:cNvPr id="1" name="Shape 116"/>
        <p:cNvGrpSpPr/>
        <p:nvPr/>
      </p:nvGrpSpPr>
      <p:grpSpPr>
        <a:xfrm>
          <a:off x="0" y="0"/>
          <a:ext cx="0" cy="0"/>
          <a:chOff x="0" y="0"/>
          <a:chExt cx="0" cy="0"/>
        </a:xfrm>
      </p:grpSpPr>
      <p:sp>
        <p:nvSpPr>
          <p:cNvPr id="117" name="Google Shape;117;p1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14"/>
          <p:cNvSpPr/>
          <p:nvPr/>
        </p:nvSpPr>
        <p:spPr>
          <a:xfrm>
            <a:off x="0" y="1"/>
            <a:ext cx="9144000" cy="166688"/>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121" name="Google Shape;121;p14"/>
          <p:cNvSpPr txBox="1"/>
          <p:nvPr/>
        </p:nvSpPr>
        <p:spPr>
          <a:xfrm>
            <a:off x="438726" y="3567547"/>
            <a:ext cx="825885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lt1"/>
                </a:solidFill>
                <a:latin typeface="Helvetica Neue"/>
                <a:ea typeface="Helvetica Neue"/>
                <a:cs typeface="Helvetica Neue"/>
                <a:sym typeface="Helvetica Neue"/>
              </a:rPr>
              <a:t>Photos, illustrations, graphics here.</a:t>
            </a:r>
            <a:endParaRPr sz="1800" b="0" i="0" u="none" strike="noStrike" cap="none">
              <a:solidFill>
                <a:schemeClr val="lt1"/>
              </a:solidFill>
              <a:latin typeface="Times"/>
              <a:ea typeface="Times"/>
              <a:cs typeface="Times"/>
              <a:sym typeface="Times"/>
            </a:endParaRPr>
          </a:p>
        </p:txBody>
      </p:sp>
      <p:sp>
        <p:nvSpPr>
          <p:cNvPr id="122" name="Google Shape;122;p14"/>
          <p:cNvSpPr txBox="1">
            <a:spLocks noGrp="1"/>
          </p:cNvSpPr>
          <p:nvPr>
            <p:ph type="body" idx="1"/>
          </p:nvPr>
        </p:nvSpPr>
        <p:spPr>
          <a:xfrm>
            <a:off x="4800605" y="1085850"/>
            <a:ext cx="4050507" cy="3657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accent2"/>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2"/>
              </a:buClr>
              <a:buSzPts val="1800"/>
              <a:buChar char="–"/>
              <a:defRPr/>
            </a:lvl4pPr>
            <a:lvl5pPr marL="2286000" lvl="4" indent="-342900" algn="l">
              <a:spcBef>
                <a:spcPts val="360"/>
              </a:spcBef>
              <a:spcAft>
                <a:spcPts val="0"/>
              </a:spcAft>
              <a:buClr>
                <a:schemeClr val="accent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14"/>
          <p:cNvSpPr txBox="1">
            <a:spLocks noGrp="1"/>
          </p:cNvSpPr>
          <p:nvPr>
            <p:ph type="title"/>
          </p:nvPr>
        </p:nvSpPr>
        <p:spPr>
          <a:xfrm>
            <a:off x="287899" y="461818"/>
            <a:ext cx="6554707" cy="45258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3"/>
              </a:buClr>
              <a:buSzPts val="28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4"/>
          <p:cNvSpPr txBox="1">
            <a:spLocks noGrp="1"/>
          </p:cNvSpPr>
          <p:nvPr>
            <p:ph type="body" idx="2"/>
          </p:nvPr>
        </p:nvSpPr>
        <p:spPr>
          <a:xfrm>
            <a:off x="289410" y="1085850"/>
            <a:ext cx="4358795" cy="3657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accent2"/>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accent2"/>
              </a:buClr>
              <a:buSzPts val="1800"/>
              <a:buChar char="–"/>
              <a:defRPr/>
            </a:lvl4pPr>
            <a:lvl5pPr marL="2286000" lvl="4" indent="-342900" algn="l">
              <a:spcBef>
                <a:spcPts val="360"/>
              </a:spcBef>
              <a:spcAft>
                <a:spcPts val="0"/>
              </a:spcAft>
              <a:buClr>
                <a:schemeClr val="accent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25" name="Google Shape;125;p14" descr="cu white lrg.psd"/>
          <p:cNvPicPr preferRelativeResize="0"/>
          <p:nvPr/>
        </p:nvPicPr>
        <p:blipFill rotWithShape="1">
          <a:blip r:embed="rId2">
            <a:alphaModFix/>
          </a:blip>
          <a:srcRect l="29542" r="-704"/>
          <a:stretch/>
        </p:blipFill>
        <p:spPr>
          <a:xfrm>
            <a:off x="4103639" y="-95250"/>
            <a:ext cx="929024" cy="354268"/>
          </a:xfrm>
          <a:prstGeom prst="rect">
            <a:avLst/>
          </a:prstGeom>
          <a:noFill/>
          <a:ln>
            <a:noFill/>
          </a:ln>
        </p:spPr>
      </p:pic>
    </p:spTree>
    <p:extLst>
      <p:ext uri="{BB962C8B-B14F-4D97-AF65-F5344CB8AC3E}">
        <p14:creationId xmlns:p14="http://schemas.microsoft.com/office/powerpoint/2010/main" val="15346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0601E4-3F87-485E-BCF1-0932C51EED9D}" type="datetimeFigureOut">
              <a:rPr lang="en-US" smtClean="0"/>
              <a:t>2/12/2024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15554C-9387-4378-80C2-5F7076CAC952}" type="slidenum">
              <a:rPr lang="en-US" smtClean="0"/>
              <a:t>‹#›</a:t>
            </a:fld>
            <a:endParaRPr lang="en-US"/>
          </a:p>
        </p:txBody>
      </p:sp>
    </p:spTree>
    <p:extLst>
      <p:ext uri="{BB962C8B-B14F-4D97-AF65-F5344CB8AC3E}">
        <p14:creationId xmlns:p14="http://schemas.microsoft.com/office/powerpoint/2010/main" val="145900525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5" r:id="rId5"/>
    <p:sldLayoutId id="2147483657" r:id="rId6"/>
    <p:sldLayoutId id="2147483669" r:id="rId7"/>
    <p:sldLayoutId id="2147483670" r:id="rId8"/>
    <p:sldLayoutId id="2147483671" r:id="rId9"/>
    <p:sldLayoutId id="214748367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icpsr.org/openicpsr/project/116023/version/V1/view" TargetMode="External"/><Relationship Id="rId2" Type="http://schemas.openxmlformats.org/officeDocument/2006/relationships/hyperlink" Target="https://vincentarelbundock.github.io/Rdatasets/doc/openintro/labor_market_discrimination.html" TargetMode="External"/><Relationship Id="rId1" Type="http://schemas.openxmlformats.org/officeDocument/2006/relationships/slideLayout" Target="../slideLayouts/slideLayout3.xml"/><Relationship Id="rId4" Type="http://schemas.openxmlformats.org/officeDocument/2006/relationships/hyperlink" Target="https://www.nber.org/system/files/working_papers/w9873/w9873.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hyperlink" Target="https://journals.plos.org/ploscompbiol/article?id=10.1371/journal.pcbi.1006907"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link-springer-com.proxy.library.cornell.edu/book/10.1007/978-3-031-05371-9"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www.john-ros.com/Rcourse/unsupervised.html#dim-reduce"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krisrs1128.github.io/stat679_notes/2022/06/02/week12-1.html#:~:text=Topic%20modeling%20is%20a%20type,word%20in%20the%20document%20i" TargetMode="External"/><Relationship Id="rId2" Type="http://schemas.openxmlformats.org/officeDocument/2006/relationships/hyperlink" Target="https://stats.stackexchange.com/questions/2691/making-sense-of-principal-component-analysis-eigenvectors-eigenvalues"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80/15140326.2021.1984163"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2F_0.xm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ran.r-project.org/web/packages/umap/vignettes/umap.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hyperlink" Target="https://doi.org/10.1007/978-3-031-0537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00BD-A3B7-CBDC-6036-F72EA42E9916}"/>
              </a:ext>
            </a:extLst>
          </p:cNvPr>
          <p:cNvSpPr>
            <a:spLocks noGrp="1"/>
          </p:cNvSpPr>
          <p:nvPr>
            <p:ph type="title"/>
          </p:nvPr>
        </p:nvSpPr>
        <p:spPr>
          <a:xfrm>
            <a:off x="304272" y="2561844"/>
            <a:ext cx="6401328" cy="829533"/>
          </a:xfrm>
        </p:spPr>
        <p:txBody>
          <a:bodyPr>
            <a:normAutofit fontScale="90000"/>
          </a:bodyPr>
          <a:lstStyle/>
          <a:p>
            <a:r>
              <a:rPr lang="en-US" dirty="0"/>
              <a:t>Dimension(</a:t>
            </a:r>
            <a:r>
              <a:rPr lang="en-US" dirty="0" err="1"/>
              <a:t>ality</a:t>
            </a:r>
            <a:r>
              <a:rPr lang="en-US" dirty="0"/>
              <a:t>) Reduction R Series</a:t>
            </a:r>
          </a:p>
        </p:txBody>
      </p:sp>
      <p:sp>
        <p:nvSpPr>
          <p:cNvPr id="3" name="Text Placeholder 2">
            <a:extLst>
              <a:ext uri="{FF2B5EF4-FFF2-40B4-BE49-F238E27FC236}">
                <a16:creationId xmlns:a16="http://schemas.microsoft.com/office/drawing/2014/main" id="{8B01708A-2819-3E6B-AA84-4C41F9574BD9}"/>
              </a:ext>
            </a:extLst>
          </p:cNvPr>
          <p:cNvSpPr>
            <a:spLocks noGrp="1"/>
          </p:cNvSpPr>
          <p:nvPr>
            <p:ph type="body" sz="quarter" idx="13"/>
          </p:nvPr>
        </p:nvSpPr>
        <p:spPr/>
        <p:txBody>
          <a:bodyPr/>
          <a:lstStyle/>
          <a:p>
            <a:r>
              <a:rPr lang="en-US" dirty="0"/>
              <a:t>Part I - Feature Selection; SP24</a:t>
            </a:r>
          </a:p>
          <a:p>
            <a:r>
              <a:rPr lang="en-US" dirty="0"/>
              <a:t>Instructor: Aishat Sadiq</a:t>
            </a:r>
          </a:p>
          <a:p>
            <a:r>
              <a:rPr lang="en-US" dirty="0"/>
              <a:t>Helper: Jacob </a:t>
            </a:r>
            <a:r>
              <a:rPr lang="en-US" dirty="0" err="1"/>
              <a:t>Grippen</a:t>
            </a:r>
            <a:endParaRPr lang="en-US" dirty="0"/>
          </a:p>
        </p:txBody>
      </p:sp>
    </p:spTree>
    <p:extLst>
      <p:ext uri="{BB962C8B-B14F-4D97-AF65-F5344CB8AC3E}">
        <p14:creationId xmlns:p14="http://schemas.microsoft.com/office/powerpoint/2010/main" val="16415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g wearing a bunny ears headband">
            <a:extLst>
              <a:ext uri="{FF2B5EF4-FFF2-40B4-BE49-F238E27FC236}">
                <a16:creationId xmlns:a16="http://schemas.microsoft.com/office/drawing/2014/main" id="{35EB6C60-C442-F905-A68D-086793F28EA6}"/>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2874858" y="2858474"/>
            <a:ext cx="3394283" cy="2265107"/>
          </a:xfrm>
        </p:spPr>
      </p:pic>
      <p:sp>
        <p:nvSpPr>
          <p:cNvPr id="3" name="Title 2">
            <a:extLst>
              <a:ext uri="{FF2B5EF4-FFF2-40B4-BE49-F238E27FC236}">
                <a16:creationId xmlns:a16="http://schemas.microsoft.com/office/drawing/2014/main" id="{F8C360D4-B7E3-FA7E-864F-05AFF3A6A4D8}"/>
              </a:ext>
            </a:extLst>
          </p:cNvPr>
          <p:cNvSpPr>
            <a:spLocks noGrp="1"/>
          </p:cNvSpPr>
          <p:nvPr>
            <p:ph type="title"/>
          </p:nvPr>
        </p:nvSpPr>
        <p:spPr/>
        <p:txBody>
          <a:bodyPr>
            <a:normAutofit fontScale="90000"/>
          </a:bodyPr>
          <a:lstStyle/>
          <a:p>
            <a:r>
              <a:rPr lang="en-US" dirty="0"/>
              <a:t>Example: Animal Classification </a:t>
            </a:r>
          </a:p>
        </p:txBody>
      </p:sp>
      <p:pic>
        <p:nvPicPr>
          <p:cNvPr id="8" name="Picture 7" descr="Panting pug">
            <a:extLst>
              <a:ext uri="{FF2B5EF4-FFF2-40B4-BE49-F238E27FC236}">
                <a16:creationId xmlns:a16="http://schemas.microsoft.com/office/drawing/2014/main" id="{536E2C61-CDF3-9856-92C6-354AD688C5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15" y="1085077"/>
            <a:ext cx="2834785" cy="2267828"/>
          </a:xfrm>
          <a:prstGeom prst="rect">
            <a:avLst/>
          </a:prstGeom>
        </p:spPr>
      </p:pic>
      <p:pic>
        <p:nvPicPr>
          <p:cNvPr id="10" name="Picture 9" descr="White rabbit on pink background">
            <a:extLst>
              <a:ext uri="{FF2B5EF4-FFF2-40B4-BE49-F238E27FC236}">
                <a16:creationId xmlns:a16="http://schemas.microsoft.com/office/drawing/2014/main" id="{9F181653-24C2-EE67-10BA-486E26849F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0306" y="1088858"/>
            <a:ext cx="3394284" cy="2264047"/>
          </a:xfrm>
          <a:prstGeom prst="rect">
            <a:avLst/>
          </a:prstGeom>
        </p:spPr>
      </p:pic>
      <p:sp>
        <p:nvSpPr>
          <p:cNvPr id="11" name="TextBox 10">
            <a:extLst>
              <a:ext uri="{FF2B5EF4-FFF2-40B4-BE49-F238E27FC236}">
                <a16:creationId xmlns:a16="http://schemas.microsoft.com/office/drawing/2014/main" id="{5916A16C-C79F-3ACD-0103-F83E20937DFC}"/>
              </a:ext>
            </a:extLst>
          </p:cNvPr>
          <p:cNvSpPr txBox="1"/>
          <p:nvPr/>
        </p:nvSpPr>
        <p:spPr>
          <a:xfrm>
            <a:off x="1" y="4629150"/>
            <a:ext cx="2590800" cy="646331"/>
          </a:xfrm>
          <a:prstGeom prst="rect">
            <a:avLst/>
          </a:prstGeom>
          <a:noFill/>
        </p:spPr>
        <p:txBody>
          <a:bodyPr wrap="square" rtlCol="0">
            <a:spAutoFit/>
          </a:bodyPr>
          <a:lstStyle/>
          <a:p>
            <a:r>
              <a:rPr lang="en-US" dirty="0"/>
              <a:t>Features: ears, eyes, nose</a:t>
            </a:r>
          </a:p>
          <a:p>
            <a:endParaRPr lang="en-US" dirty="0"/>
          </a:p>
        </p:txBody>
      </p:sp>
    </p:spTree>
    <p:extLst>
      <p:ext uri="{BB962C8B-B14F-4D97-AF65-F5344CB8AC3E}">
        <p14:creationId xmlns:p14="http://schemas.microsoft.com/office/powerpoint/2010/main" val="131133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7E79E-2C72-7B6B-0703-B418CC2D89CC}"/>
              </a:ext>
            </a:extLst>
          </p:cNvPr>
          <p:cNvSpPr>
            <a:spLocks noGrp="1"/>
          </p:cNvSpPr>
          <p:nvPr>
            <p:ph type="title"/>
          </p:nvPr>
        </p:nvSpPr>
        <p:spPr/>
        <p:txBody>
          <a:bodyPr/>
          <a:lstStyle/>
          <a:p>
            <a:r>
              <a:rPr lang="en-US" dirty="0"/>
              <a:t>Examine dataset</a:t>
            </a:r>
          </a:p>
        </p:txBody>
      </p:sp>
      <p:sp>
        <p:nvSpPr>
          <p:cNvPr id="4" name="Text Placeholder 3">
            <a:extLst>
              <a:ext uri="{FF2B5EF4-FFF2-40B4-BE49-F238E27FC236}">
                <a16:creationId xmlns:a16="http://schemas.microsoft.com/office/drawing/2014/main" id="{09826F66-7BA1-F1EE-F3E2-CEFBF097C038}"/>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06648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8FCC0F-FB68-8BD1-CD0C-B3F792B13598}"/>
              </a:ext>
            </a:extLst>
          </p:cNvPr>
          <p:cNvSpPr>
            <a:spLocks noGrp="1"/>
          </p:cNvSpPr>
          <p:nvPr>
            <p:ph type="body" sz="quarter" idx="13"/>
          </p:nvPr>
        </p:nvSpPr>
        <p:spPr/>
        <p:txBody>
          <a:bodyPr/>
          <a:lstStyle/>
          <a:p>
            <a:pPr algn="l"/>
            <a:r>
              <a:rPr lang="en-US" sz="2000" b="0" i="0" dirty="0">
                <a:solidFill>
                  <a:srgbClr val="333333"/>
                </a:solidFill>
                <a:effectLst/>
                <a:latin typeface="open sans" panose="020B0606030504020204" pitchFamily="34" charset="0"/>
              </a:rPr>
              <a:t>We study race in the labor market by sending fictitious resumes to help-wanted ads in Boston and Chicago newspapers. To manipulate perceived race, resumes are randomly assigned African-American- or White-sounding names. White names receive 50 percent more callbacks for interviews. Callbacks are also more responsive to resume quality for White names than for African-American ones. The racial gap is uniform across occupation, industry, and employer size. We also find little evidence that employers are inferring social class from the names. Differential treatment by race still appears to still be prominent in the U. S. labor market.</a:t>
            </a:r>
          </a:p>
        </p:txBody>
      </p:sp>
      <p:sp>
        <p:nvSpPr>
          <p:cNvPr id="3" name="Title 2">
            <a:extLst>
              <a:ext uri="{FF2B5EF4-FFF2-40B4-BE49-F238E27FC236}">
                <a16:creationId xmlns:a16="http://schemas.microsoft.com/office/drawing/2014/main" id="{C279261F-CFED-F4A0-0FF9-038BD23FAD9B}"/>
              </a:ext>
            </a:extLst>
          </p:cNvPr>
          <p:cNvSpPr>
            <a:spLocks noGrp="1"/>
          </p:cNvSpPr>
          <p:nvPr>
            <p:ph type="title"/>
          </p:nvPr>
        </p:nvSpPr>
        <p:spPr/>
        <p:txBody>
          <a:bodyPr/>
          <a:lstStyle/>
          <a:p>
            <a:r>
              <a:rPr lang="en-US" dirty="0"/>
              <a:t>Code - Introduce dataset</a:t>
            </a:r>
          </a:p>
        </p:txBody>
      </p:sp>
    </p:spTree>
    <p:extLst>
      <p:ext uri="{BB962C8B-B14F-4D97-AF65-F5344CB8AC3E}">
        <p14:creationId xmlns:p14="http://schemas.microsoft.com/office/powerpoint/2010/main" val="249599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4F43FA-5EEE-53B7-828D-A6B279481713}"/>
              </a:ext>
            </a:extLst>
          </p:cNvPr>
          <p:cNvSpPr>
            <a:spLocks noGrp="1"/>
          </p:cNvSpPr>
          <p:nvPr>
            <p:ph type="body" sz="quarter" idx="13"/>
          </p:nvPr>
        </p:nvSpPr>
        <p:spPr/>
        <p:txBody>
          <a:bodyPr/>
          <a:lstStyle/>
          <a:p>
            <a:r>
              <a:rPr lang="en-US" dirty="0">
                <a:hlinkClick r:id="rId2"/>
              </a:rPr>
              <a:t>https://vincentarelbundock.github.io/Rdatasets/doc/openintro/labor_market_discrimination.html</a:t>
            </a:r>
            <a:endParaRPr lang="en-US" dirty="0"/>
          </a:p>
          <a:p>
            <a:r>
              <a:rPr lang="en-US" dirty="0">
                <a:hlinkClick r:id="rId3"/>
              </a:rPr>
              <a:t>https://www.openicpsr.org/openicpsr/project/116023/version/V1/view</a:t>
            </a:r>
            <a:endParaRPr lang="en-US" dirty="0"/>
          </a:p>
          <a:p>
            <a:r>
              <a:rPr lang="en-US" dirty="0">
                <a:hlinkClick r:id="rId4"/>
              </a:rPr>
              <a:t>https://www.nber.org/system/files/working_papers/w9873/w9873.pdf</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056EE042-D27D-2670-CE04-220743D62F54}"/>
              </a:ext>
            </a:extLst>
          </p:cNvPr>
          <p:cNvSpPr>
            <a:spLocks noGrp="1"/>
          </p:cNvSpPr>
          <p:nvPr>
            <p:ph type="title"/>
          </p:nvPr>
        </p:nvSpPr>
        <p:spPr/>
        <p:txBody>
          <a:bodyPr/>
          <a:lstStyle/>
          <a:p>
            <a:r>
              <a:rPr lang="en-US" dirty="0"/>
              <a:t>Research Questions</a:t>
            </a:r>
          </a:p>
        </p:txBody>
      </p:sp>
    </p:spTree>
    <p:extLst>
      <p:ext uri="{BB962C8B-B14F-4D97-AF65-F5344CB8AC3E}">
        <p14:creationId xmlns:p14="http://schemas.microsoft.com/office/powerpoint/2010/main" val="25230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9C11C-BF39-F708-A28B-8E0DD586BBF4}"/>
              </a:ext>
            </a:extLst>
          </p:cNvPr>
          <p:cNvSpPr>
            <a:spLocks noGrp="1"/>
          </p:cNvSpPr>
          <p:nvPr>
            <p:ph type="title"/>
          </p:nvPr>
        </p:nvSpPr>
        <p:spPr>
          <a:xfrm>
            <a:off x="304272" y="2561844"/>
            <a:ext cx="4777596" cy="829533"/>
          </a:xfrm>
        </p:spPr>
        <p:txBody>
          <a:bodyPr anchor="t">
            <a:normAutofit fontScale="90000"/>
          </a:bodyPr>
          <a:lstStyle/>
          <a:p>
            <a:pPr>
              <a:lnSpc>
                <a:spcPct val="90000"/>
              </a:lnSpc>
            </a:pPr>
            <a:r>
              <a:rPr lang="en-US" sz="2700" dirty="0"/>
              <a:t>The Curse of Dimensionality</a:t>
            </a:r>
            <a:br>
              <a:rPr lang="en-US" sz="2700" dirty="0"/>
            </a:br>
            <a:endParaRPr lang="en-US" sz="2700" dirty="0"/>
          </a:p>
        </p:txBody>
      </p:sp>
      <p:sp>
        <p:nvSpPr>
          <p:cNvPr id="6" name="Text Placeholder 5">
            <a:extLst>
              <a:ext uri="{FF2B5EF4-FFF2-40B4-BE49-F238E27FC236}">
                <a16:creationId xmlns:a16="http://schemas.microsoft.com/office/drawing/2014/main" id="{1736ECA1-3429-905B-A494-716A6FF5DE23}"/>
              </a:ext>
            </a:extLst>
          </p:cNvPr>
          <p:cNvSpPr>
            <a:spLocks noGrp="1"/>
          </p:cNvSpPr>
          <p:nvPr>
            <p:ph type="body" sz="quarter" idx="13"/>
          </p:nvPr>
        </p:nvSpPr>
        <p:spPr/>
        <p:txBody>
          <a:bodyPr/>
          <a:lstStyle/>
          <a:p>
            <a:r>
              <a:rPr lang="en-US" dirty="0"/>
              <a:t>[Bellman et al., 1957]</a:t>
            </a:r>
          </a:p>
        </p:txBody>
      </p:sp>
    </p:spTree>
    <p:extLst>
      <p:ext uri="{BB962C8B-B14F-4D97-AF65-F5344CB8AC3E}">
        <p14:creationId xmlns:p14="http://schemas.microsoft.com/office/powerpoint/2010/main" val="24757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4E6C55-1169-35DD-CBF5-F8378B174F53}"/>
              </a:ext>
            </a:extLst>
          </p:cNvPr>
          <p:cNvSpPr>
            <a:spLocks noGrp="1"/>
          </p:cNvSpPr>
          <p:nvPr>
            <p:ph type="body" idx="1"/>
          </p:nvPr>
        </p:nvSpPr>
        <p:spPr>
          <a:xfrm>
            <a:off x="279332" y="1025491"/>
            <a:ext cx="8678863" cy="2999185"/>
          </a:xfrm>
        </p:spPr>
        <p:txBody>
          <a:bodyPr>
            <a:normAutofit/>
          </a:bodyPr>
          <a:lstStyle/>
          <a:p>
            <a:r>
              <a:rPr lang="en-US" sz="1000" dirty="0"/>
              <a:t>If the amount of available training data is fixed, then overfitting occurs if we keep adding dimensions. On the other hand, if we keep adding dimensions, the amount of training data needs to grow exponentially fast to maintain the same coverage and to avoid overfitting.</a:t>
            </a:r>
          </a:p>
          <a:p>
            <a:r>
              <a:rPr lang="en-US" sz="1000" dirty="0"/>
              <a:t>With overfitting, the training error will be very low (can even be 0) while test error will be very high. This is because with overfitting, you were able to perfect explain the training data with your model and bias is very low (training error decreases). However, your over-fit model will not</a:t>
            </a:r>
            <a:br>
              <a:rPr lang="en-US" sz="1000" dirty="0"/>
            </a:br>
            <a:r>
              <a:rPr lang="en-US" sz="1000" dirty="0"/>
              <a:t>be able to explain new data sets well and thus variance will increase (test error increases)</a:t>
            </a:r>
            <a:endParaRPr lang="en-US" dirty="0"/>
          </a:p>
          <a:p>
            <a:endParaRPr lang="en-US" sz="1000" dirty="0"/>
          </a:p>
          <a:p>
            <a:pPr marL="114300" indent="0">
              <a:buNone/>
            </a:pPr>
            <a:r>
              <a:rPr lang="en-US" sz="1000" dirty="0"/>
              <a:t>As the dimensionality increases, the classifier’s performance increases until the optimal number of features is reached. Further increasing the dimensionality without increasing the number of training samples results in a decrease in classifier performance.</a:t>
            </a:r>
            <a:endParaRPr lang="en-US" dirty="0"/>
          </a:p>
        </p:txBody>
      </p:sp>
      <p:sp>
        <p:nvSpPr>
          <p:cNvPr id="3" name="Title 2">
            <a:extLst>
              <a:ext uri="{FF2B5EF4-FFF2-40B4-BE49-F238E27FC236}">
                <a16:creationId xmlns:a16="http://schemas.microsoft.com/office/drawing/2014/main" id="{562C2B93-8487-73BA-CC13-B358D51F73C1}"/>
              </a:ext>
            </a:extLst>
          </p:cNvPr>
          <p:cNvSpPr>
            <a:spLocks noGrp="1"/>
          </p:cNvSpPr>
          <p:nvPr>
            <p:ph type="title"/>
          </p:nvPr>
        </p:nvSpPr>
        <p:spPr>
          <a:xfrm>
            <a:off x="279329" y="440504"/>
            <a:ext cx="8677656" cy="514350"/>
          </a:xfrm>
        </p:spPr>
        <p:txBody>
          <a:bodyPr>
            <a:normAutofit fontScale="90000"/>
          </a:bodyPr>
          <a:lstStyle/>
          <a:p>
            <a:r>
              <a:rPr lang="en-US" dirty="0"/>
              <a:t>Curse of Dimensionality &amp; Model Overfitting</a:t>
            </a:r>
          </a:p>
        </p:txBody>
      </p:sp>
      <p:pic>
        <p:nvPicPr>
          <p:cNvPr id="4" name="Picture 3" descr="Curse of Dimensionality. The curse of dimensionality refers to… | by Soumik  Dhar | Medium">
            <a:extLst>
              <a:ext uri="{FF2B5EF4-FFF2-40B4-BE49-F238E27FC236}">
                <a16:creationId xmlns:a16="http://schemas.microsoft.com/office/drawing/2014/main" id="{625B573D-85EC-64A8-D467-1E3561A80135}"/>
              </a:ext>
            </a:extLst>
          </p:cNvPr>
          <p:cNvPicPr>
            <a:picLocks noChangeAspect="1"/>
          </p:cNvPicPr>
          <p:nvPr/>
        </p:nvPicPr>
        <p:blipFill>
          <a:blip r:embed="rId3"/>
          <a:stretch>
            <a:fillRect/>
          </a:stretch>
        </p:blipFill>
        <p:spPr>
          <a:xfrm>
            <a:off x="4393047" y="2677746"/>
            <a:ext cx="4598967" cy="2004097"/>
          </a:xfrm>
          <a:prstGeom prst="rect">
            <a:avLst/>
          </a:prstGeom>
        </p:spPr>
      </p:pic>
      <p:pic>
        <p:nvPicPr>
          <p:cNvPr id="5" name="Picture 4" descr="Feature dimensionality versus classifier performance">
            <a:extLst>
              <a:ext uri="{FF2B5EF4-FFF2-40B4-BE49-F238E27FC236}">
                <a16:creationId xmlns:a16="http://schemas.microsoft.com/office/drawing/2014/main" id="{30CEF850-5210-51F7-5E88-4B6E3555F507}"/>
              </a:ext>
            </a:extLst>
          </p:cNvPr>
          <p:cNvPicPr>
            <a:picLocks noChangeAspect="1"/>
          </p:cNvPicPr>
          <p:nvPr/>
        </p:nvPicPr>
        <p:blipFill>
          <a:blip r:embed="rId4"/>
          <a:stretch>
            <a:fillRect/>
          </a:stretch>
        </p:blipFill>
        <p:spPr>
          <a:xfrm>
            <a:off x="278687" y="2523356"/>
            <a:ext cx="3815564" cy="2440580"/>
          </a:xfrm>
          <a:prstGeom prst="rect">
            <a:avLst/>
          </a:prstGeom>
        </p:spPr>
      </p:pic>
    </p:spTree>
    <p:extLst>
      <p:ext uri="{BB962C8B-B14F-4D97-AF65-F5344CB8AC3E}">
        <p14:creationId xmlns:p14="http://schemas.microsoft.com/office/powerpoint/2010/main" val="310830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511FDD-A413-7F6B-0DEB-839D4D720E83}"/>
              </a:ext>
            </a:extLst>
          </p:cNvPr>
          <p:cNvSpPr>
            <a:spLocks noGrp="1"/>
          </p:cNvSpPr>
          <p:nvPr>
            <p:ph type="title"/>
          </p:nvPr>
        </p:nvSpPr>
        <p:spPr>
          <a:xfrm>
            <a:off x="285750" y="398113"/>
            <a:ext cx="8677656" cy="514350"/>
          </a:xfrm>
        </p:spPr>
        <p:txBody>
          <a:bodyPr>
            <a:normAutofit fontScale="90000"/>
          </a:bodyPr>
          <a:lstStyle/>
          <a:p>
            <a:pPr algn="ctr"/>
            <a:r>
              <a:rPr lang="en-US" dirty="0"/>
              <a:t>The curse of dimensionality introduces sparseness of the training data</a:t>
            </a:r>
          </a:p>
        </p:txBody>
      </p:sp>
      <p:pic>
        <p:nvPicPr>
          <p:cNvPr id="4" name="Picture 3" descr="Linearly separable classification problem">
            <a:extLst>
              <a:ext uri="{FF2B5EF4-FFF2-40B4-BE49-F238E27FC236}">
                <a16:creationId xmlns:a16="http://schemas.microsoft.com/office/drawing/2014/main" id="{E7E2FA59-6313-70F6-223F-C448D9F711D2}"/>
              </a:ext>
            </a:extLst>
          </p:cNvPr>
          <p:cNvPicPr>
            <a:picLocks noChangeAspect="1"/>
          </p:cNvPicPr>
          <p:nvPr/>
        </p:nvPicPr>
        <p:blipFill>
          <a:blip r:embed="rId3"/>
          <a:stretch>
            <a:fillRect/>
          </a:stretch>
        </p:blipFill>
        <p:spPr>
          <a:xfrm>
            <a:off x="508875" y="1424299"/>
            <a:ext cx="2743200" cy="3206732"/>
          </a:xfrm>
          <a:prstGeom prst="rect">
            <a:avLst/>
          </a:prstGeom>
        </p:spPr>
      </p:pic>
      <p:pic>
        <p:nvPicPr>
          <p:cNvPr id="5" name="Picture 4" descr="The amount of training data grows exponentially with the number of dimensions">
            <a:extLst>
              <a:ext uri="{FF2B5EF4-FFF2-40B4-BE49-F238E27FC236}">
                <a16:creationId xmlns:a16="http://schemas.microsoft.com/office/drawing/2014/main" id="{ABC670AD-A0FD-4596-305F-F816B16FD85A}"/>
              </a:ext>
            </a:extLst>
          </p:cNvPr>
          <p:cNvPicPr>
            <a:picLocks noChangeAspect="1"/>
          </p:cNvPicPr>
          <p:nvPr/>
        </p:nvPicPr>
        <p:blipFill>
          <a:blip r:embed="rId4"/>
          <a:stretch>
            <a:fillRect/>
          </a:stretch>
        </p:blipFill>
        <p:spPr>
          <a:xfrm>
            <a:off x="3662738" y="3245503"/>
            <a:ext cx="5234681" cy="1728320"/>
          </a:xfrm>
          <a:prstGeom prst="rect">
            <a:avLst/>
          </a:prstGeom>
        </p:spPr>
      </p:pic>
      <p:sp>
        <p:nvSpPr>
          <p:cNvPr id="7" name="Text Placeholder 1">
            <a:extLst>
              <a:ext uri="{FF2B5EF4-FFF2-40B4-BE49-F238E27FC236}">
                <a16:creationId xmlns:a16="http://schemas.microsoft.com/office/drawing/2014/main" id="{CB40C26E-5B7C-B6B8-6C05-31BB9413A7B6}"/>
              </a:ext>
            </a:extLst>
          </p:cNvPr>
          <p:cNvSpPr>
            <a:spLocks noGrp="1"/>
          </p:cNvSpPr>
          <p:nvPr>
            <p:ph type="body" idx="1"/>
          </p:nvPr>
        </p:nvSpPr>
        <p:spPr>
          <a:xfrm>
            <a:off x="3249315" y="2537991"/>
            <a:ext cx="5500296" cy="1734180"/>
          </a:xfrm>
        </p:spPr>
        <p:txBody>
          <a:bodyPr>
            <a:normAutofit/>
          </a:bodyPr>
          <a:lstStyle/>
          <a:p>
            <a:r>
              <a:rPr lang="en-US" sz="1100" dirty="0">
                <a:solidFill>
                  <a:srgbClr val="555555"/>
                </a:solidFill>
              </a:rPr>
              <a:t>The more features we use, the higher the likelihood that we can successfully separate the classes perfectly.</a:t>
            </a:r>
          </a:p>
          <a:p>
            <a:r>
              <a:rPr lang="en-US" sz="1100" dirty="0">
                <a:solidFill>
                  <a:srgbClr val="555555"/>
                </a:solidFill>
              </a:rPr>
              <a:t>The amount of training data needed to cover 20% of the feature range grows exponentially with the number of dimensions.</a:t>
            </a:r>
            <a:endParaRPr lang="en-US" sz="1000" dirty="0">
              <a:solidFill>
                <a:srgbClr val="4D4F53"/>
              </a:solidFill>
            </a:endParaRPr>
          </a:p>
          <a:p>
            <a:endParaRPr lang="en-US" sz="1100" dirty="0">
              <a:solidFill>
                <a:srgbClr val="555555"/>
              </a:solidFill>
            </a:endParaRPr>
          </a:p>
          <a:p>
            <a:endParaRPr lang="en-US" sz="1100" dirty="0"/>
          </a:p>
        </p:txBody>
      </p:sp>
      <p:pic>
        <p:nvPicPr>
          <p:cNvPr id="8" name="Picture 7" descr="Overfitting">
            <a:extLst>
              <a:ext uri="{FF2B5EF4-FFF2-40B4-BE49-F238E27FC236}">
                <a16:creationId xmlns:a16="http://schemas.microsoft.com/office/drawing/2014/main" id="{4881C36C-4F3A-A309-8A15-59461BD867BA}"/>
              </a:ext>
            </a:extLst>
          </p:cNvPr>
          <p:cNvPicPr>
            <a:picLocks noChangeAspect="1"/>
          </p:cNvPicPr>
          <p:nvPr/>
        </p:nvPicPr>
        <p:blipFill>
          <a:blip r:embed="rId5"/>
          <a:stretch>
            <a:fillRect/>
          </a:stretch>
        </p:blipFill>
        <p:spPr>
          <a:xfrm>
            <a:off x="5408909" y="875697"/>
            <a:ext cx="2321839" cy="1541994"/>
          </a:xfrm>
          <a:prstGeom prst="rect">
            <a:avLst/>
          </a:prstGeom>
        </p:spPr>
      </p:pic>
    </p:spTree>
    <p:extLst>
      <p:ext uri="{BB962C8B-B14F-4D97-AF65-F5344CB8AC3E}">
        <p14:creationId xmlns:p14="http://schemas.microsoft.com/office/powerpoint/2010/main" val="56243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49301-2D01-76AC-B939-576CE2E2D5A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4E22A55-3B9F-2272-D243-F5D1038AF8A7}"/>
              </a:ext>
            </a:extLst>
          </p:cNvPr>
          <p:cNvSpPr>
            <a:spLocks noGrp="1"/>
          </p:cNvSpPr>
          <p:nvPr>
            <p:ph type="body" idx="1"/>
          </p:nvPr>
        </p:nvSpPr>
        <p:spPr/>
        <p:txBody>
          <a:bodyPr>
            <a:noAutofit/>
          </a:bodyPr>
          <a:lstStyle/>
          <a:p>
            <a:pPr marL="114300" indent="0">
              <a:buNone/>
            </a:pPr>
            <a:r>
              <a:rPr lang="en-US" sz="2200" dirty="0"/>
              <a:t>Feature Extraction</a:t>
            </a:r>
          </a:p>
          <a:p>
            <a:pPr marL="114300" indent="0">
              <a:buNone/>
            </a:pPr>
            <a:endParaRPr lang="en-US" sz="2200" dirty="0"/>
          </a:p>
          <a:p>
            <a:pPr marL="114300" indent="0">
              <a:buNone/>
            </a:pPr>
            <a:r>
              <a:rPr lang="en-US" sz="2200" dirty="0"/>
              <a:t>Constructs a new set of dimensions/attributes.</a:t>
            </a:r>
          </a:p>
        </p:txBody>
      </p:sp>
      <p:sp>
        <p:nvSpPr>
          <p:cNvPr id="3" name="Title 2">
            <a:extLst>
              <a:ext uri="{FF2B5EF4-FFF2-40B4-BE49-F238E27FC236}">
                <a16:creationId xmlns:a16="http://schemas.microsoft.com/office/drawing/2014/main" id="{A44F9AB0-D1DC-908E-118F-A42C246DFC34}"/>
              </a:ext>
            </a:extLst>
          </p:cNvPr>
          <p:cNvSpPr>
            <a:spLocks noGrp="1"/>
          </p:cNvSpPr>
          <p:nvPr>
            <p:ph type="title"/>
          </p:nvPr>
        </p:nvSpPr>
        <p:spPr>
          <a:xfrm>
            <a:off x="287899" y="461818"/>
            <a:ext cx="8563213" cy="452582"/>
          </a:xfrm>
        </p:spPr>
        <p:txBody>
          <a:bodyPr>
            <a:normAutofit fontScale="90000"/>
          </a:bodyPr>
          <a:lstStyle/>
          <a:p>
            <a:pPr algn="ctr"/>
            <a:r>
              <a:rPr lang="en-US" dirty="0"/>
              <a:t>Feature Selection vs. Feature Extraction</a:t>
            </a:r>
          </a:p>
        </p:txBody>
      </p:sp>
      <p:sp>
        <p:nvSpPr>
          <p:cNvPr id="4" name="Text Placeholder 3">
            <a:extLst>
              <a:ext uri="{FF2B5EF4-FFF2-40B4-BE49-F238E27FC236}">
                <a16:creationId xmlns:a16="http://schemas.microsoft.com/office/drawing/2014/main" id="{1AA921EF-8BF8-6DC3-1BE7-FBCB23E2F597}"/>
              </a:ext>
            </a:extLst>
          </p:cNvPr>
          <p:cNvSpPr>
            <a:spLocks noGrp="1"/>
          </p:cNvSpPr>
          <p:nvPr>
            <p:ph type="body" idx="2"/>
          </p:nvPr>
        </p:nvSpPr>
        <p:spPr/>
        <p:txBody>
          <a:bodyPr/>
          <a:lstStyle/>
          <a:p>
            <a:pPr marL="114300" indent="0">
              <a:buNone/>
            </a:pPr>
            <a:r>
              <a:rPr lang="en-US" sz="2200" dirty="0"/>
              <a:t>Feature Selection</a:t>
            </a:r>
          </a:p>
          <a:p>
            <a:pPr marL="114300" indent="0">
              <a:buNone/>
            </a:pPr>
            <a:endParaRPr lang="en-US" sz="2200" dirty="0"/>
          </a:p>
          <a:p>
            <a:pPr marL="114300" indent="0">
              <a:buNone/>
            </a:pPr>
            <a:r>
              <a:rPr lang="en-US" sz="2200" dirty="0"/>
              <a:t>Uses domain knowledge and/or statistical tests to select the most relevant variables.</a:t>
            </a:r>
          </a:p>
          <a:p>
            <a:endParaRPr lang="en-US" dirty="0"/>
          </a:p>
        </p:txBody>
      </p:sp>
      <p:pic>
        <p:nvPicPr>
          <p:cNvPr id="5" name="Picture 4" descr="Dimension Reduction (Spatial Statistics)—ArcGIS Pro | Documentation">
            <a:extLst>
              <a:ext uri="{FF2B5EF4-FFF2-40B4-BE49-F238E27FC236}">
                <a16:creationId xmlns:a16="http://schemas.microsoft.com/office/drawing/2014/main" id="{933F8F2B-5F7B-A5AA-75F6-C4C1852D3E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6438" y="3048000"/>
            <a:ext cx="486833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7DBDD9-7B01-668C-322B-B79B873E38A9}"/>
              </a:ext>
            </a:extLst>
          </p:cNvPr>
          <p:cNvSpPr>
            <a:spLocks noGrp="1"/>
          </p:cNvSpPr>
          <p:nvPr>
            <p:ph type="title"/>
          </p:nvPr>
        </p:nvSpPr>
        <p:spPr>
          <a:xfrm>
            <a:off x="0" y="245092"/>
            <a:ext cx="4438650" cy="630405"/>
          </a:xfrm>
        </p:spPr>
        <p:txBody>
          <a:bodyPr/>
          <a:lstStyle/>
          <a:p>
            <a:pPr algn="ctr"/>
            <a:r>
              <a:rPr lang="en-US" sz="3000" dirty="0"/>
              <a:t>Selection v. Extraction</a:t>
            </a:r>
          </a:p>
        </p:txBody>
      </p:sp>
      <p:pic>
        <p:nvPicPr>
          <p:cNvPr id="4" name="Picture 2" descr="Difference between feature extraction and feature selection | Download  Scientific Diagram">
            <a:extLst>
              <a:ext uri="{FF2B5EF4-FFF2-40B4-BE49-F238E27FC236}">
                <a16:creationId xmlns:a16="http://schemas.microsoft.com/office/drawing/2014/main" id="{32B96D1E-7457-A739-1612-13C654666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398" y="781454"/>
            <a:ext cx="5984240" cy="380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42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493DB2-39C5-DA87-7ABB-54949964732B}"/>
              </a:ext>
            </a:extLst>
          </p:cNvPr>
          <p:cNvSpPr>
            <a:spLocks noGrp="1"/>
          </p:cNvSpPr>
          <p:nvPr>
            <p:ph type="body" sz="quarter" idx="13"/>
          </p:nvPr>
        </p:nvSpPr>
        <p:spPr/>
        <p:txBody>
          <a:bodyPr/>
          <a:lstStyle/>
          <a:p>
            <a:pPr marL="342900" indent="-342900" algn="l">
              <a:buFont typeface="Arial" panose="020B0604020202020204" pitchFamily="34" charset="0"/>
              <a:buChar char="•"/>
            </a:pPr>
            <a:r>
              <a:rPr lang="en-US" sz="2400" dirty="0"/>
              <a:t>Filter Methods (</a:t>
            </a:r>
            <a:r>
              <a:rPr lang="en-US" sz="2400" dirty="0" err="1"/>
              <a:t>uni</a:t>
            </a:r>
            <a:r>
              <a:rPr lang="en-US" sz="2400" dirty="0"/>
              <a:t>/multi-variate test)</a:t>
            </a:r>
          </a:p>
          <a:p>
            <a:pPr marL="342900" indent="-342900" algn="l">
              <a:buFont typeface="Arial" panose="020B0604020202020204" pitchFamily="34" charset="0"/>
              <a:buChar char="•"/>
            </a:pPr>
            <a:r>
              <a:rPr lang="en-US" sz="2400" dirty="0"/>
              <a:t>Wrapper Methods</a:t>
            </a:r>
          </a:p>
          <a:p>
            <a:pPr lvl="1"/>
            <a:r>
              <a:rPr lang="en-US" sz="2400" dirty="0"/>
              <a:t>Backward Stepwise Selection</a:t>
            </a:r>
          </a:p>
          <a:p>
            <a:pPr lvl="1"/>
            <a:r>
              <a:rPr lang="en-US" sz="2400" dirty="0"/>
              <a:t>Forward Stepwise Selection</a:t>
            </a:r>
          </a:p>
          <a:p>
            <a:pPr lvl="1"/>
            <a:r>
              <a:rPr lang="en-US" sz="2400" dirty="0"/>
              <a:t>Exhaustive Search Selection</a:t>
            </a:r>
          </a:p>
          <a:p>
            <a:pPr lvl="1"/>
            <a:r>
              <a:rPr lang="en-US" sz="2400" dirty="0"/>
              <a:t>Sequential Replacement Selection</a:t>
            </a:r>
          </a:p>
          <a:p>
            <a:pPr marL="342900" indent="-342900" algn="l">
              <a:buFont typeface="Arial" panose="020B0604020202020204" pitchFamily="34" charset="0"/>
              <a:buChar char="•"/>
            </a:pPr>
            <a:r>
              <a:rPr lang="en-US" sz="2400" dirty="0"/>
              <a:t>Embedded Methods</a:t>
            </a:r>
          </a:p>
          <a:p>
            <a:pPr marL="742941" lvl="1" indent="-342900">
              <a:buFont typeface="Arial" panose="020B0604020202020204" pitchFamily="34" charset="0"/>
              <a:buChar char="•"/>
            </a:pPr>
            <a:r>
              <a:rPr lang="en-US" sz="2000" dirty="0"/>
              <a:t>LASSO</a:t>
            </a:r>
          </a:p>
          <a:p>
            <a:pPr marL="742941" lvl="1" indent="-342900">
              <a:buFont typeface="Arial" panose="020B0604020202020204" pitchFamily="34" charset="0"/>
              <a:buChar char="•"/>
            </a:pPr>
            <a:r>
              <a:rPr lang="en-US" sz="2000" dirty="0"/>
              <a:t>Tree-based methods</a:t>
            </a:r>
          </a:p>
        </p:txBody>
      </p:sp>
      <p:sp>
        <p:nvSpPr>
          <p:cNvPr id="6" name="Title 5">
            <a:extLst>
              <a:ext uri="{FF2B5EF4-FFF2-40B4-BE49-F238E27FC236}">
                <a16:creationId xmlns:a16="http://schemas.microsoft.com/office/drawing/2014/main" id="{18A4501C-4DB0-FEA1-FD4E-63338E5CE0EE}"/>
              </a:ext>
            </a:extLst>
          </p:cNvPr>
          <p:cNvSpPr>
            <a:spLocks noGrp="1"/>
          </p:cNvSpPr>
          <p:nvPr>
            <p:ph type="title"/>
          </p:nvPr>
        </p:nvSpPr>
        <p:spPr/>
        <p:txBody>
          <a:bodyPr/>
          <a:lstStyle/>
          <a:p>
            <a:r>
              <a:rPr lang="en-US" dirty="0"/>
              <a:t>Common Feature Selection Techniques</a:t>
            </a:r>
          </a:p>
        </p:txBody>
      </p:sp>
    </p:spTree>
    <p:extLst>
      <p:ext uri="{BB962C8B-B14F-4D97-AF65-F5344CB8AC3E}">
        <p14:creationId xmlns:p14="http://schemas.microsoft.com/office/powerpoint/2010/main" val="352708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8E53B-6878-C331-233B-192582FD3147}"/>
              </a:ext>
            </a:extLst>
          </p:cNvPr>
          <p:cNvSpPr>
            <a:spLocks noGrp="1"/>
          </p:cNvSpPr>
          <p:nvPr>
            <p:ph type="body" sz="quarter" idx="13"/>
          </p:nvPr>
        </p:nvSpPr>
        <p:spPr/>
        <p:txBody>
          <a:bodyPr/>
          <a:lstStyle/>
          <a:p>
            <a:pPr marL="0" indent="0">
              <a:buNone/>
            </a:pPr>
            <a:endParaRPr lang="en-US" dirty="0"/>
          </a:p>
        </p:txBody>
      </p:sp>
      <p:pic>
        <p:nvPicPr>
          <p:cNvPr id="4098" name="Picture 2" descr="🤨 &quot;Data is the new oil.&quot;">
            <a:extLst>
              <a:ext uri="{FF2B5EF4-FFF2-40B4-BE49-F238E27FC236}">
                <a16:creationId xmlns:a16="http://schemas.microsoft.com/office/drawing/2014/main" id="{EA7C6852-6F93-82BB-3348-537309AFD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 y="3968"/>
            <a:ext cx="9144000" cy="513556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3EA8141-DE64-837C-485A-1CE1349128B0}"/>
              </a:ext>
            </a:extLst>
          </p:cNvPr>
          <p:cNvSpPr>
            <a:spLocks noGrp="1"/>
          </p:cNvSpPr>
          <p:nvPr>
            <p:ph type="title"/>
          </p:nvPr>
        </p:nvSpPr>
        <p:spPr>
          <a:xfrm>
            <a:off x="0" y="4625181"/>
            <a:ext cx="9144000" cy="514350"/>
          </a:xfrm>
        </p:spPr>
        <p:txBody>
          <a:bodyPr/>
          <a:lstStyle/>
          <a:p>
            <a:pPr algn="ctr"/>
            <a:r>
              <a:rPr lang="en-US" b="1" dirty="0">
                <a:solidFill>
                  <a:schemeClr val="bg1"/>
                </a:solidFill>
              </a:rPr>
              <a:t>Houston, we have a problem: Big Data!</a:t>
            </a:r>
          </a:p>
        </p:txBody>
      </p:sp>
    </p:spTree>
    <p:extLst>
      <p:ext uri="{BB962C8B-B14F-4D97-AF65-F5344CB8AC3E}">
        <p14:creationId xmlns:p14="http://schemas.microsoft.com/office/powerpoint/2010/main" val="26522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B1A49-DCA7-4132-505F-6F86FFE5CB7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EB1C19-0715-F8F9-54F7-842EC9F6D912}"/>
              </a:ext>
            </a:extLst>
          </p:cNvPr>
          <p:cNvSpPr>
            <a:spLocks noGrp="1"/>
          </p:cNvSpPr>
          <p:nvPr>
            <p:ph type="body" sz="quarter" idx="13"/>
          </p:nvPr>
        </p:nvSpPr>
        <p:spPr/>
        <p:txBody>
          <a:bodyPr/>
          <a:lstStyle/>
          <a:p>
            <a:r>
              <a:rPr lang="en-US" sz="2200" dirty="0"/>
              <a:t>Correlation-based feature selection using </a:t>
            </a:r>
            <a:r>
              <a:rPr lang="en-US" sz="2200" dirty="0" err="1"/>
              <a:t>cor</a:t>
            </a:r>
            <a:r>
              <a:rPr lang="en-US" sz="2200" dirty="0"/>
              <a:t>() function</a:t>
            </a:r>
          </a:p>
          <a:p>
            <a:r>
              <a:rPr lang="en-US" sz="2200" dirty="0"/>
              <a:t>Features are filtered based metrics like Pearson’s correlation with the dependent variable</a:t>
            </a:r>
          </a:p>
          <a:p>
            <a:endParaRPr lang="en-US" sz="2200" dirty="0"/>
          </a:p>
          <a:p>
            <a:endParaRPr lang="en-US" sz="2200" dirty="0"/>
          </a:p>
          <a:p>
            <a:endParaRPr lang="en-US" sz="2200" dirty="0"/>
          </a:p>
          <a:p>
            <a:pPr marL="0" indent="0">
              <a:buNone/>
            </a:pPr>
            <a:r>
              <a:rPr lang="en-US" sz="2200" dirty="0"/>
              <a:t>Pro: Fast                                                Con: may not select the best features</a:t>
            </a:r>
          </a:p>
        </p:txBody>
      </p:sp>
      <p:sp>
        <p:nvSpPr>
          <p:cNvPr id="3" name="Title 2">
            <a:extLst>
              <a:ext uri="{FF2B5EF4-FFF2-40B4-BE49-F238E27FC236}">
                <a16:creationId xmlns:a16="http://schemas.microsoft.com/office/drawing/2014/main" id="{9FA24A4A-7F6A-0E50-4D44-7ECD775373D5}"/>
              </a:ext>
            </a:extLst>
          </p:cNvPr>
          <p:cNvSpPr>
            <a:spLocks noGrp="1"/>
          </p:cNvSpPr>
          <p:nvPr>
            <p:ph type="title"/>
          </p:nvPr>
        </p:nvSpPr>
        <p:spPr/>
        <p:txBody>
          <a:bodyPr/>
          <a:lstStyle/>
          <a:p>
            <a:r>
              <a:rPr lang="en-US" dirty="0"/>
              <a:t>Code - Filter Methods</a:t>
            </a:r>
          </a:p>
        </p:txBody>
      </p:sp>
    </p:spTree>
    <p:extLst>
      <p:ext uri="{BB962C8B-B14F-4D97-AF65-F5344CB8AC3E}">
        <p14:creationId xmlns:p14="http://schemas.microsoft.com/office/powerpoint/2010/main" val="316754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F8F74-3439-339B-882D-CCE5077895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8C34DCE-7D68-8B65-90BF-1C95ED357026}"/>
              </a:ext>
            </a:extLst>
          </p:cNvPr>
          <p:cNvSpPr>
            <a:spLocks noGrp="1"/>
          </p:cNvSpPr>
          <p:nvPr>
            <p:ph type="body" sz="quarter" idx="13"/>
          </p:nvPr>
        </p:nvSpPr>
        <p:spPr/>
        <p:txBody>
          <a:bodyPr/>
          <a:lstStyle/>
          <a:p>
            <a:r>
              <a:rPr lang="en-US" sz="2200" dirty="0"/>
              <a:t>Feature selection algorithm “wraps” around the predictive model algorithm and uses the same model to select the best features</a:t>
            </a:r>
          </a:p>
          <a:p>
            <a:pPr lvl="1"/>
            <a:r>
              <a:rPr lang="en-US" sz="2200" dirty="0"/>
              <a:t>Pro: Selects the best features/best model performance</a:t>
            </a:r>
          </a:p>
          <a:p>
            <a:pPr lvl="1"/>
            <a:r>
              <a:rPr lang="en-US" sz="2200" dirty="0"/>
              <a:t>Con: Computationally expensive, prone to overfitting</a:t>
            </a:r>
          </a:p>
          <a:p>
            <a:r>
              <a:rPr lang="en-US" sz="2200" dirty="0"/>
              <a:t>Forward and backward selection with stepwise regression</a:t>
            </a:r>
          </a:p>
          <a:p>
            <a:pPr lvl="1"/>
            <a:r>
              <a:rPr lang="en-US" sz="1800" dirty="0"/>
              <a:t>Recursive Feature Elimination (RFE) using </a:t>
            </a:r>
            <a:r>
              <a:rPr lang="en-US" sz="1800" dirty="0" err="1"/>
              <a:t>rfe</a:t>
            </a:r>
            <a:r>
              <a:rPr lang="en-US" sz="1800" dirty="0"/>
              <a:t>() from the caret package</a:t>
            </a:r>
          </a:p>
          <a:p>
            <a:pPr marL="457188" lvl="1" indent="0">
              <a:buNone/>
            </a:pPr>
            <a:endParaRPr lang="en-US" sz="1800" dirty="0"/>
          </a:p>
        </p:txBody>
      </p:sp>
      <p:sp>
        <p:nvSpPr>
          <p:cNvPr id="3" name="Title 2">
            <a:extLst>
              <a:ext uri="{FF2B5EF4-FFF2-40B4-BE49-F238E27FC236}">
                <a16:creationId xmlns:a16="http://schemas.microsoft.com/office/drawing/2014/main" id="{F8E6BB57-09C3-6F93-63B6-9AF998730C29}"/>
              </a:ext>
            </a:extLst>
          </p:cNvPr>
          <p:cNvSpPr>
            <a:spLocks noGrp="1"/>
          </p:cNvSpPr>
          <p:nvPr>
            <p:ph type="title"/>
          </p:nvPr>
        </p:nvSpPr>
        <p:spPr/>
        <p:txBody>
          <a:bodyPr/>
          <a:lstStyle/>
          <a:p>
            <a:r>
              <a:rPr lang="en-US" dirty="0"/>
              <a:t>Code - Wrapper Methods</a:t>
            </a:r>
          </a:p>
        </p:txBody>
      </p:sp>
    </p:spTree>
    <p:extLst>
      <p:ext uri="{BB962C8B-B14F-4D97-AF65-F5344CB8AC3E}">
        <p14:creationId xmlns:p14="http://schemas.microsoft.com/office/powerpoint/2010/main" val="188691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2F727-87E5-4B04-ED48-9CAE983D2E0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3605E4D-FD32-0B64-F667-7B79288CA89A}"/>
              </a:ext>
            </a:extLst>
          </p:cNvPr>
          <p:cNvSpPr>
            <a:spLocks noGrp="1"/>
          </p:cNvSpPr>
          <p:nvPr>
            <p:ph type="body" sz="quarter" idx="13"/>
          </p:nvPr>
        </p:nvSpPr>
        <p:spPr/>
        <p:txBody>
          <a:bodyPr/>
          <a:lstStyle/>
          <a:p>
            <a:r>
              <a:rPr lang="en-US" sz="2200" dirty="0"/>
              <a:t>Use concepts from both wrap and filter methods. </a:t>
            </a:r>
          </a:p>
          <a:p>
            <a:pPr lvl="1"/>
            <a:r>
              <a:rPr lang="en-US" sz="2200" dirty="0"/>
              <a:t>Pro: fast, accurate, and less prone to overfitting</a:t>
            </a:r>
          </a:p>
          <a:p>
            <a:pPr lvl="1"/>
            <a:r>
              <a:rPr lang="en-US" sz="2200" dirty="0"/>
              <a:t>Con: </a:t>
            </a:r>
          </a:p>
          <a:p>
            <a:r>
              <a:rPr lang="en-US" sz="2200" dirty="0"/>
              <a:t>LASSO (Least Absolute Shrinkage and Selection Operator) with the </a:t>
            </a:r>
            <a:r>
              <a:rPr lang="en-US" sz="2200" dirty="0" err="1"/>
              <a:t>glmnet</a:t>
            </a:r>
            <a:r>
              <a:rPr lang="en-US" sz="2200" dirty="0"/>
              <a:t> package</a:t>
            </a:r>
          </a:p>
          <a:p>
            <a:r>
              <a:rPr lang="en-US" sz="2200" dirty="0"/>
              <a:t>Tree-based methods for feature importance using </a:t>
            </a:r>
            <a:r>
              <a:rPr lang="en-US" sz="2200" dirty="0" err="1"/>
              <a:t>randomForest</a:t>
            </a:r>
            <a:r>
              <a:rPr lang="en-US" sz="2200" dirty="0"/>
              <a:t> or </a:t>
            </a:r>
            <a:r>
              <a:rPr lang="en-US" sz="2200" dirty="0" err="1"/>
              <a:t>xgboost</a:t>
            </a:r>
            <a:endParaRPr lang="en-US" sz="2200" dirty="0"/>
          </a:p>
        </p:txBody>
      </p:sp>
      <p:sp>
        <p:nvSpPr>
          <p:cNvPr id="3" name="Title 2">
            <a:extLst>
              <a:ext uri="{FF2B5EF4-FFF2-40B4-BE49-F238E27FC236}">
                <a16:creationId xmlns:a16="http://schemas.microsoft.com/office/drawing/2014/main" id="{DC4ED083-518F-7D66-4CF0-66567CF59866}"/>
              </a:ext>
            </a:extLst>
          </p:cNvPr>
          <p:cNvSpPr>
            <a:spLocks noGrp="1"/>
          </p:cNvSpPr>
          <p:nvPr>
            <p:ph type="title"/>
          </p:nvPr>
        </p:nvSpPr>
        <p:spPr/>
        <p:txBody>
          <a:bodyPr/>
          <a:lstStyle/>
          <a:p>
            <a:r>
              <a:rPr lang="en-US" dirty="0"/>
              <a:t>Code - Embedded Methods</a:t>
            </a:r>
          </a:p>
        </p:txBody>
      </p:sp>
    </p:spTree>
    <p:extLst>
      <p:ext uri="{BB962C8B-B14F-4D97-AF65-F5344CB8AC3E}">
        <p14:creationId xmlns:p14="http://schemas.microsoft.com/office/powerpoint/2010/main" val="2892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9A59-4B8A-5FE3-4B5A-B9ADB148AD0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DEFF247-B8A6-DDAF-E613-26A9205DC100}"/>
              </a:ext>
            </a:extLst>
          </p:cNvPr>
          <p:cNvSpPr>
            <a:spLocks noGrp="1"/>
          </p:cNvSpPr>
          <p:nvPr>
            <p:ph type="body" sz="quarter" idx="13"/>
          </p:nvPr>
        </p:nvSpPr>
        <p:spPr/>
        <p:txBody>
          <a:bodyPr/>
          <a:lstStyle/>
          <a:p>
            <a:r>
              <a:rPr lang="en-US" sz="2000" b="0" i="1" dirty="0">
                <a:solidFill>
                  <a:srgbClr val="333333"/>
                </a:solidFill>
                <a:effectLst/>
                <a:latin typeface="-apple-system"/>
              </a:rPr>
              <a:t>R</a:t>
            </a:r>
            <a:r>
              <a:rPr lang="en-US" sz="2000" b="0" i="0" dirty="0">
                <a:solidFill>
                  <a:srgbClr val="333333"/>
                </a:solidFill>
                <a:effectLst/>
                <a:latin typeface="-apple-system"/>
              </a:rPr>
              <a:t> </a:t>
            </a:r>
            <a:r>
              <a:rPr lang="en-US" sz="2000" b="0" i="0" baseline="30000" dirty="0">
                <a:solidFill>
                  <a:srgbClr val="333333"/>
                </a:solidFill>
                <a:effectLst/>
                <a:latin typeface="-apple-system"/>
              </a:rPr>
              <a:t>2 - </a:t>
            </a:r>
            <a:r>
              <a:rPr lang="en-US" sz="2000" b="0" i="0" dirty="0">
                <a:solidFill>
                  <a:srgbClr val="333333"/>
                </a:solidFill>
                <a:effectLst/>
                <a:latin typeface="-apple-system"/>
              </a:rPr>
              <a:t>tend to choose models with more predictors, can never become smaller with added predictors, larger is better</a:t>
            </a:r>
          </a:p>
          <a:p>
            <a:r>
              <a:rPr lang="en-US" sz="2000" b="0" i="0" dirty="0">
                <a:solidFill>
                  <a:srgbClr val="333333"/>
                </a:solidFill>
                <a:effectLst/>
                <a:latin typeface="-apple-system"/>
              </a:rPr>
              <a:t>RMSE - root mean-squared error, tends to choose models with more predictors</a:t>
            </a:r>
            <a:endParaRPr lang="en-US" sz="2000" b="0" i="0" baseline="30000" dirty="0">
              <a:solidFill>
                <a:srgbClr val="333333"/>
              </a:solidFill>
              <a:effectLst/>
              <a:latin typeface="-apple-system"/>
            </a:endParaRPr>
          </a:p>
          <a:p>
            <a:r>
              <a:rPr lang="en-US" sz="2000" b="0" i="0" dirty="0">
                <a:solidFill>
                  <a:srgbClr val="333333"/>
                </a:solidFill>
                <a:effectLst/>
                <a:latin typeface="-apple-system"/>
              </a:rPr>
              <a:t>Adjusted </a:t>
            </a:r>
            <a:r>
              <a:rPr lang="en-US" sz="2000" b="0" i="1" dirty="0">
                <a:solidFill>
                  <a:srgbClr val="333333"/>
                </a:solidFill>
                <a:effectLst/>
                <a:latin typeface="-apple-system"/>
              </a:rPr>
              <a:t>R</a:t>
            </a:r>
            <a:r>
              <a:rPr lang="en-US" sz="2000" b="0" i="0" dirty="0">
                <a:solidFill>
                  <a:srgbClr val="333333"/>
                </a:solidFill>
                <a:effectLst/>
                <a:latin typeface="-apple-system"/>
              </a:rPr>
              <a:t> </a:t>
            </a:r>
            <a:r>
              <a:rPr lang="en-US" sz="2000" b="0" i="0" baseline="30000" dirty="0">
                <a:solidFill>
                  <a:srgbClr val="333333"/>
                </a:solidFill>
                <a:effectLst/>
                <a:latin typeface="-apple-system"/>
              </a:rPr>
              <a:t>2 - </a:t>
            </a:r>
            <a:r>
              <a:rPr lang="en-US" sz="2000" b="0" i="0" dirty="0">
                <a:solidFill>
                  <a:srgbClr val="333333"/>
                </a:solidFill>
                <a:effectLst/>
                <a:latin typeface="-apple-system"/>
              </a:rPr>
              <a:t>penalizes for additional predictors and can decrease with added predictors, larger is better</a:t>
            </a:r>
          </a:p>
          <a:p>
            <a:pPr lvl="1"/>
            <a:r>
              <a:rPr lang="en-US" sz="1800" dirty="0">
                <a:solidFill>
                  <a:srgbClr val="333333"/>
                </a:solidFill>
                <a:latin typeface="-apple-system"/>
              </a:rPr>
              <a:t>Other penalization methods: LASSO and Ridge Regression</a:t>
            </a:r>
          </a:p>
          <a:p>
            <a:r>
              <a:rPr lang="en-US" sz="2000" i="0" dirty="0">
                <a:solidFill>
                  <a:srgbClr val="222222"/>
                </a:solidFill>
                <a:effectLst/>
                <a:latin typeface="-apple-system"/>
              </a:rPr>
              <a:t>Akaike Information Criterion (AIC) - 2p is called a penalty component, smaller is better.</a:t>
            </a:r>
          </a:p>
          <a:p>
            <a:r>
              <a:rPr lang="en-US" sz="2000" b="0" i="0" dirty="0">
                <a:solidFill>
                  <a:srgbClr val="333333"/>
                </a:solidFill>
                <a:effectLst/>
                <a:latin typeface="-apple-system"/>
              </a:rPr>
              <a:t>Bayesian Information Criterion (BIC) - larger penalty than AIC, generally picks a smaller model than AIC, smaller is better.</a:t>
            </a:r>
            <a:endParaRPr lang="en-US" sz="2400" b="0" i="0" dirty="0">
              <a:solidFill>
                <a:srgbClr val="333333"/>
              </a:solidFill>
              <a:effectLst/>
              <a:latin typeface="-apple-system"/>
            </a:endParaRPr>
          </a:p>
        </p:txBody>
      </p:sp>
      <p:sp>
        <p:nvSpPr>
          <p:cNvPr id="3" name="Title 2">
            <a:extLst>
              <a:ext uri="{FF2B5EF4-FFF2-40B4-BE49-F238E27FC236}">
                <a16:creationId xmlns:a16="http://schemas.microsoft.com/office/drawing/2014/main" id="{959F84D4-C778-42E6-FD65-D6FEDA7F336C}"/>
              </a:ext>
            </a:extLst>
          </p:cNvPr>
          <p:cNvSpPr>
            <a:spLocks noGrp="1"/>
          </p:cNvSpPr>
          <p:nvPr>
            <p:ph type="title"/>
          </p:nvPr>
        </p:nvSpPr>
        <p:spPr/>
        <p:txBody>
          <a:bodyPr/>
          <a:lstStyle/>
          <a:p>
            <a:r>
              <a:rPr lang="en-US" dirty="0"/>
              <a:t>Evaluating Feature Selection Performance</a:t>
            </a:r>
          </a:p>
        </p:txBody>
      </p:sp>
    </p:spTree>
    <p:extLst>
      <p:ext uri="{BB962C8B-B14F-4D97-AF65-F5344CB8AC3E}">
        <p14:creationId xmlns:p14="http://schemas.microsoft.com/office/powerpoint/2010/main" val="49849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19E1A1-9976-A6DC-013D-BF5F1C9B3382}"/>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E30E183B-BF8B-C456-4FE1-EE9840D58B94}"/>
              </a:ext>
            </a:extLst>
          </p:cNvPr>
          <p:cNvSpPr>
            <a:spLocks noGrp="1"/>
          </p:cNvSpPr>
          <p:nvPr>
            <p:ph type="body" sz="quarter" idx="14"/>
          </p:nvPr>
        </p:nvSpPr>
        <p:spPr/>
        <p:txBody>
          <a:bodyPr/>
          <a:lstStyle/>
          <a:p>
            <a:r>
              <a:rPr lang="en-US" dirty="0"/>
              <a:t>Be careful of P-hacking!!</a:t>
            </a:r>
          </a:p>
        </p:txBody>
      </p:sp>
    </p:spTree>
    <p:extLst>
      <p:ext uri="{BB962C8B-B14F-4D97-AF65-F5344CB8AC3E}">
        <p14:creationId xmlns:p14="http://schemas.microsoft.com/office/powerpoint/2010/main" val="21272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5327-BBB9-75EE-DEED-7DBF5AEC3CFF}"/>
              </a:ext>
            </a:extLst>
          </p:cNvPr>
          <p:cNvSpPr>
            <a:spLocks noGrp="1"/>
          </p:cNvSpPr>
          <p:nvPr>
            <p:ph type="title"/>
          </p:nvPr>
        </p:nvSpPr>
        <p:spPr/>
        <p:txBody>
          <a:bodyPr>
            <a:normAutofit fontScale="90000"/>
          </a:bodyPr>
          <a:lstStyle/>
          <a:p>
            <a:r>
              <a:rPr lang="en-US" dirty="0"/>
              <a:t>Machine Learning is defined as...</a:t>
            </a:r>
          </a:p>
        </p:txBody>
      </p:sp>
      <p:pic>
        <p:nvPicPr>
          <p:cNvPr id="5" name="Picture 4" descr="A cartoon of a baby&#10;&#10;Description automatically generated">
            <a:extLst>
              <a:ext uri="{FF2B5EF4-FFF2-40B4-BE49-F238E27FC236}">
                <a16:creationId xmlns:a16="http://schemas.microsoft.com/office/drawing/2014/main" id="{7ED581DC-5F03-4FD5-A107-00B85DE849A8}"/>
              </a:ext>
            </a:extLst>
          </p:cNvPr>
          <p:cNvPicPr>
            <a:picLocks noChangeAspect="1"/>
          </p:cNvPicPr>
          <p:nvPr/>
        </p:nvPicPr>
        <p:blipFill>
          <a:blip r:embed="rId3"/>
          <a:stretch>
            <a:fillRect/>
          </a:stretch>
        </p:blipFill>
        <p:spPr>
          <a:xfrm>
            <a:off x="2842984" y="1418683"/>
            <a:ext cx="6256564" cy="2759706"/>
          </a:xfrm>
          <a:prstGeom prst="rect">
            <a:avLst/>
          </a:prstGeom>
        </p:spPr>
      </p:pic>
      <p:sp>
        <p:nvSpPr>
          <p:cNvPr id="7" name="Title 1">
            <a:extLst>
              <a:ext uri="{FF2B5EF4-FFF2-40B4-BE49-F238E27FC236}">
                <a16:creationId xmlns:a16="http://schemas.microsoft.com/office/drawing/2014/main" id="{AF5F8B49-98C6-748C-E714-1A31AB127837}"/>
              </a:ext>
            </a:extLst>
          </p:cNvPr>
          <p:cNvSpPr txBox="1">
            <a:spLocks/>
          </p:cNvSpPr>
          <p:nvPr/>
        </p:nvSpPr>
        <p:spPr>
          <a:xfrm>
            <a:off x="2922814" y="4568471"/>
            <a:ext cx="6091465" cy="403957"/>
          </a:xfrm>
          <a:prstGeom prst="rect">
            <a:avLst/>
          </a:prstGeom>
          <a:noFill/>
          <a:ln>
            <a:noFill/>
          </a:ln>
        </p:spPr>
        <p:txBody>
          <a:bodyPr spcFirstLastPara="1" wrap="square" lIns="91425" tIns="45700" rIns="91425" bIns="45700" anchor="ctr"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1800"/>
              <a:buFont typeface="Helvetica Neue"/>
              <a:buNone/>
              <a:defRPr sz="2800" b="0" i="0" u="none" strike="noStrike" cap="none">
                <a:solidFill>
                  <a:schemeClr val="accent3"/>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a:t>
            </a:r>
          </a:p>
        </p:txBody>
      </p:sp>
      <p:pic>
        <p:nvPicPr>
          <p:cNvPr id="10" name="Picture 9" descr="File:GeorgeEPBox.jpg">
            <a:extLst>
              <a:ext uri="{FF2B5EF4-FFF2-40B4-BE49-F238E27FC236}">
                <a16:creationId xmlns:a16="http://schemas.microsoft.com/office/drawing/2014/main" id="{41CBFF40-7D78-8797-6BFC-6D9AF9F1373F}"/>
              </a:ext>
            </a:extLst>
          </p:cNvPr>
          <p:cNvPicPr>
            <a:picLocks noChangeAspect="1"/>
          </p:cNvPicPr>
          <p:nvPr/>
        </p:nvPicPr>
        <p:blipFill>
          <a:blip r:embed="rId4"/>
          <a:stretch>
            <a:fillRect/>
          </a:stretch>
        </p:blipFill>
        <p:spPr>
          <a:xfrm>
            <a:off x="1615" y="1063171"/>
            <a:ext cx="2736342" cy="4114800"/>
          </a:xfrm>
          <a:prstGeom prst="rect">
            <a:avLst/>
          </a:prstGeom>
        </p:spPr>
      </p:pic>
    </p:spTree>
    <p:extLst>
      <p:ext uri="{BB962C8B-B14F-4D97-AF65-F5344CB8AC3E}">
        <p14:creationId xmlns:p14="http://schemas.microsoft.com/office/powerpoint/2010/main" val="36708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5AE33-08B4-F47C-FDFC-3E1D9B07B9F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9CDE396-D20D-F59E-2771-193B7270BAA8}"/>
              </a:ext>
            </a:extLst>
          </p:cNvPr>
          <p:cNvSpPr>
            <a:spLocks noGrp="1"/>
          </p:cNvSpPr>
          <p:nvPr>
            <p:ph type="body" sz="quarter" idx="13"/>
          </p:nvPr>
        </p:nvSpPr>
        <p:spPr/>
        <p:txBody>
          <a:bodyPr/>
          <a:lstStyle/>
          <a:p>
            <a:r>
              <a:rPr lang="en-US" b="1" i="0" dirty="0">
                <a:solidFill>
                  <a:srgbClr val="202020"/>
                </a:solidFill>
                <a:effectLst/>
                <a:latin typeface="Open Sans" panose="020B0606030504020204" pitchFamily="34" charset="0"/>
              </a:rPr>
              <a:t>Ten quick tips for effective dimensionality reduction</a:t>
            </a:r>
          </a:p>
          <a:p>
            <a:r>
              <a:rPr lang="en-US" dirty="0">
                <a:hlinkClick r:id="rId2"/>
              </a:rPr>
              <a:t>https://journals.plos.org/ploscompbiol/article?id=10.1371/journal.pcbi.1006907</a:t>
            </a:r>
            <a:endParaRPr lang="en-US" dirty="0"/>
          </a:p>
          <a:p>
            <a:endParaRPr lang="en-US" dirty="0"/>
          </a:p>
        </p:txBody>
      </p:sp>
      <p:sp>
        <p:nvSpPr>
          <p:cNvPr id="3" name="Title 2">
            <a:extLst>
              <a:ext uri="{FF2B5EF4-FFF2-40B4-BE49-F238E27FC236}">
                <a16:creationId xmlns:a16="http://schemas.microsoft.com/office/drawing/2014/main" id="{F4746D61-A038-7976-C531-0692409F349C}"/>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23599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33A42-E0D7-ABE2-CEE2-86F660EEA3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7937FB-BCBF-60EF-FD19-251AD9C970F3}"/>
              </a:ext>
            </a:extLst>
          </p:cNvPr>
          <p:cNvSpPr>
            <a:spLocks noGrp="1"/>
          </p:cNvSpPr>
          <p:nvPr>
            <p:ph type="title"/>
          </p:nvPr>
        </p:nvSpPr>
        <p:spPr>
          <a:xfrm>
            <a:off x="304800" y="285750"/>
            <a:ext cx="8677656" cy="514350"/>
          </a:xfrm>
        </p:spPr>
        <p:txBody>
          <a:bodyPr/>
          <a:lstStyle/>
          <a:p>
            <a:r>
              <a:rPr lang="en-US" dirty="0"/>
              <a:t>Workshop Evaluation QR Code</a:t>
            </a:r>
          </a:p>
        </p:txBody>
      </p:sp>
      <p:pic>
        <p:nvPicPr>
          <p:cNvPr id="5" name="Picture 4" descr="A qr code on a green background&#10;&#10;Description automatically generated">
            <a:extLst>
              <a:ext uri="{FF2B5EF4-FFF2-40B4-BE49-F238E27FC236}">
                <a16:creationId xmlns:a16="http://schemas.microsoft.com/office/drawing/2014/main" id="{B801F555-EF3C-86FE-F809-8091AAEE6D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800100"/>
            <a:ext cx="4114800" cy="4114800"/>
          </a:xfrm>
          <a:prstGeom prst="rect">
            <a:avLst/>
          </a:prstGeom>
        </p:spPr>
      </p:pic>
    </p:spTree>
    <p:extLst>
      <p:ext uri="{BB962C8B-B14F-4D97-AF65-F5344CB8AC3E}">
        <p14:creationId xmlns:p14="http://schemas.microsoft.com/office/powerpoint/2010/main" val="23608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9D515-6FE1-27C8-70C0-2D53E2B4EC6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096EBAF-F209-1334-6273-BDB43510BAAD}"/>
              </a:ext>
            </a:extLst>
          </p:cNvPr>
          <p:cNvSpPr>
            <a:spLocks noGrp="1"/>
          </p:cNvSpPr>
          <p:nvPr>
            <p:ph type="body" sz="quarter" idx="13"/>
          </p:nvPr>
        </p:nvSpPr>
        <p:spPr/>
        <p:txBody>
          <a:bodyPr/>
          <a:lstStyle/>
          <a:p>
            <a:r>
              <a:rPr lang="en-US" dirty="0"/>
              <a:t>https://</a:t>
            </a:r>
            <a:r>
              <a:rPr lang="en-US" dirty="0" err="1"/>
              <a:t>www.john-ros.com</a:t>
            </a:r>
            <a:r>
              <a:rPr lang="en-US" dirty="0"/>
              <a:t>/</a:t>
            </a:r>
            <a:r>
              <a:rPr lang="en-US" dirty="0" err="1"/>
              <a:t>Rcourse</a:t>
            </a:r>
            <a:r>
              <a:rPr lang="en-US" dirty="0"/>
              <a:t>/</a:t>
            </a:r>
            <a:r>
              <a:rPr lang="en-US" dirty="0" err="1"/>
              <a:t>multivariate.html</a:t>
            </a:r>
            <a:endParaRPr lang="en-US" dirty="0"/>
          </a:p>
          <a:p>
            <a:r>
              <a:rPr lang="en-US" dirty="0"/>
              <a:t>https://</a:t>
            </a:r>
            <a:r>
              <a:rPr lang="en-US" dirty="0" err="1"/>
              <a:t>doi.org</a:t>
            </a:r>
            <a:r>
              <a:rPr lang="en-US" dirty="0"/>
              <a:t>/10.4324/9781003279693</a:t>
            </a:r>
          </a:p>
          <a:p>
            <a:r>
              <a:rPr lang="en-US" dirty="0"/>
              <a:t>Evaluation of economics journals based on structural equation dimension reduction method: https://</a:t>
            </a:r>
            <a:r>
              <a:rPr lang="en-US" dirty="0" err="1"/>
              <a:t>doi.org</a:t>
            </a:r>
            <a:r>
              <a:rPr lang="en-US" dirty="0"/>
              <a:t>/10.1080/15140326.2021.1984163 </a:t>
            </a:r>
          </a:p>
          <a:p>
            <a:pPr lvl="1"/>
            <a:r>
              <a:rPr lang="en-US" dirty="0">
                <a:hlinkClick r:id="rId2"/>
              </a:rPr>
              <a:t>https://link-springer-com.proxy.library.cornell.edu/book/10.1007/978-3-031-05371-9</a:t>
            </a:r>
            <a:endParaRPr lang="en-US" dirty="0"/>
          </a:p>
          <a:p>
            <a:endParaRPr lang="en-US" dirty="0"/>
          </a:p>
        </p:txBody>
      </p:sp>
      <p:sp>
        <p:nvSpPr>
          <p:cNvPr id="3" name="Title 2">
            <a:extLst>
              <a:ext uri="{FF2B5EF4-FFF2-40B4-BE49-F238E27FC236}">
                <a16:creationId xmlns:a16="http://schemas.microsoft.com/office/drawing/2014/main" id="{DA43F0A8-304D-DB64-B678-AB582B4556D0}"/>
              </a:ext>
            </a:extLst>
          </p:cNvPr>
          <p:cNvSpPr>
            <a:spLocks noGrp="1"/>
          </p:cNvSpPr>
          <p:nvPr>
            <p:ph type="title"/>
          </p:nvPr>
        </p:nvSpPr>
        <p:spPr/>
        <p:txBody>
          <a:bodyPr/>
          <a:lstStyle/>
          <a:p>
            <a:r>
              <a:rPr lang="en-US" dirty="0"/>
              <a:t>Resources/Further Reading</a:t>
            </a:r>
          </a:p>
        </p:txBody>
      </p:sp>
    </p:spTree>
    <p:extLst>
      <p:ext uri="{BB962C8B-B14F-4D97-AF65-F5344CB8AC3E}">
        <p14:creationId xmlns:p14="http://schemas.microsoft.com/office/powerpoint/2010/main" val="115270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EC4D26-097C-7914-640E-E44E4F54C1D1}"/>
              </a:ext>
            </a:extLst>
          </p:cNvPr>
          <p:cNvSpPr>
            <a:spLocks noGrp="1"/>
          </p:cNvSpPr>
          <p:nvPr>
            <p:ph type="body" sz="quarter" idx="13"/>
          </p:nvPr>
        </p:nvSpPr>
        <p:spPr/>
        <p:txBody>
          <a:bodyPr/>
          <a:lstStyle/>
          <a:p>
            <a:r>
              <a:rPr lang="en-US" dirty="0"/>
              <a:t>https://</a:t>
            </a:r>
            <a:r>
              <a:rPr lang="en-US" dirty="0" err="1"/>
              <a:t>rpubs.com</a:t>
            </a:r>
            <a:r>
              <a:rPr lang="en-US" dirty="0"/>
              <a:t>/Saskia/520216</a:t>
            </a:r>
          </a:p>
          <a:p>
            <a:r>
              <a:rPr lang="en-US" dirty="0"/>
              <a:t>Nguyen, Lan Huong, and Susan Holmes. “Ten quick tips for effective dimensionality reduction.” PLOS Computational Biology 15.6 (2019): e1006907.</a:t>
            </a:r>
          </a:p>
          <a:p>
            <a:r>
              <a:rPr lang="en-US" dirty="0"/>
              <a:t>Li, </a:t>
            </a:r>
            <a:r>
              <a:rPr lang="en-US" dirty="0" err="1"/>
              <a:t>Lexin</a:t>
            </a:r>
            <a:r>
              <a:rPr lang="en-US" dirty="0"/>
              <a:t>. “Dimension reduction for high-dimensional data.” Statistical methods in molecular biology. Humana Press, Totowa, NJ, 2010. 417-434.</a:t>
            </a:r>
          </a:p>
          <a:p>
            <a:r>
              <a:rPr lang="en-US" dirty="0"/>
              <a:t>https://</a:t>
            </a:r>
            <a:r>
              <a:rPr lang="en-US" dirty="0" err="1"/>
              <a:t>www.tmwr.org</a:t>
            </a:r>
            <a:r>
              <a:rPr lang="en-US" dirty="0"/>
              <a:t>/dimensionality</a:t>
            </a:r>
          </a:p>
          <a:p>
            <a:endParaRPr lang="en-US" dirty="0"/>
          </a:p>
        </p:txBody>
      </p:sp>
      <p:sp>
        <p:nvSpPr>
          <p:cNvPr id="3" name="Title 2">
            <a:extLst>
              <a:ext uri="{FF2B5EF4-FFF2-40B4-BE49-F238E27FC236}">
                <a16:creationId xmlns:a16="http://schemas.microsoft.com/office/drawing/2014/main" id="{14819A2D-409F-CE35-503A-EF36DA58AD89}"/>
              </a:ext>
            </a:extLst>
          </p:cNvPr>
          <p:cNvSpPr>
            <a:spLocks noGrp="1"/>
          </p:cNvSpPr>
          <p:nvPr>
            <p:ph type="title"/>
          </p:nvPr>
        </p:nvSpPr>
        <p:spPr/>
        <p:txBody>
          <a:bodyPr/>
          <a:lstStyle/>
          <a:p>
            <a:r>
              <a:rPr lang="en-US" dirty="0"/>
              <a:t>Resources/Further Reading</a:t>
            </a:r>
          </a:p>
        </p:txBody>
      </p:sp>
    </p:spTree>
    <p:extLst>
      <p:ext uri="{BB962C8B-B14F-4D97-AF65-F5344CB8AC3E}">
        <p14:creationId xmlns:p14="http://schemas.microsoft.com/office/powerpoint/2010/main" val="165065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ng vs. Wide Data: What's the Difference? - Statology">
            <a:extLst>
              <a:ext uri="{FF2B5EF4-FFF2-40B4-BE49-F238E27FC236}">
                <a16:creationId xmlns:a16="http://schemas.microsoft.com/office/drawing/2014/main" id="{95458909-5546-D190-B298-1EFEBFA390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00605" y="1481784"/>
            <a:ext cx="4050507" cy="2865732"/>
          </a:xfrm>
          <a:prstGeom prst="rect">
            <a:avLst/>
          </a:prstGeom>
          <a:solidFill>
            <a:srgbClr val="FFFFFF"/>
          </a:solidFill>
        </p:spPr>
      </p:pic>
      <p:sp>
        <p:nvSpPr>
          <p:cNvPr id="3" name="Title 2">
            <a:extLst>
              <a:ext uri="{FF2B5EF4-FFF2-40B4-BE49-F238E27FC236}">
                <a16:creationId xmlns:a16="http://schemas.microsoft.com/office/drawing/2014/main" id="{A53A5BCF-4CF7-8E66-78A3-058B9028F58E}"/>
              </a:ext>
            </a:extLst>
          </p:cNvPr>
          <p:cNvSpPr>
            <a:spLocks noGrp="1"/>
          </p:cNvSpPr>
          <p:nvPr>
            <p:ph type="title"/>
          </p:nvPr>
        </p:nvSpPr>
        <p:spPr>
          <a:xfrm>
            <a:off x="287899" y="461818"/>
            <a:ext cx="6554707" cy="452582"/>
          </a:xfrm>
        </p:spPr>
        <p:txBody>
          <a:bodyPr anchor="ctr">
            <a:normAutofit/>
          </a:bodyPr>
          <a:lstStyle/>
          <a:p>
            <a:pPr>
              <a:lnSpc>
                <a:spcPct val="90000"/>
              </a:lnSpc>
            </a:pPr>
            <a:r>
              <a:rPr lang="en-US" sz="2500"/>
              <a:t>What are high-dimensional data?</a:t>
            </a:r>
          </a:p>
        </p:txBody>
      </p:sp>
      <p:sp>
        <p:nvSpPr>
          <p:cNvPr id="2" name="Text Placeholder 1">
            <a:extLst>
              <a:ext uri="{FF2B5EF4-FFF2-40B4-BE49-F238E27FC236}">
                <a16:creationId xmlns:a16="http://schemas.microsoft.com/office/drawing/2014/main" id="{40FB7C40-9AED-9DD4-3180-4E91C5713FBE}"/>
              </a:ext>
            </a:extLst>
          </p:cNvPr>
          <p:cNvSpPr>
            <a:spLocks noGrp="1"/>
          </p:cNvSpPr>
          <p:nvPr>
            <p:ph type="body" sz="quarter" idx="14"/>
          </p:nvPr>
        </p:nvSpPr>
        <p:spPr>
          <a:xfrm>
            <a:off x="152400" y="1085850"/>
            <a:ext cx="4495805" cy="3261666"/>
          </a:xfrm>
        </p:spPr>
        <p:txBody>
          <a:bodyPr>
            <a:noAutofit/>
          </a:bodyPr>
          <a:lstStyle/>
          <a:p>
            <a:pPr marL="0" indent="0">
              <a:lnSpc>
                <a:spcPct val="90000"/>
              </a:lnSpc>
              <a:buNone/>
            </a:pPr>
            <a:r>
              <a:rPr lang="en-US" sz="1800" b="1" dirty="0"/>
              <a:t>Popular uses of high dimensional data:</a:t>
            </a:r>
          </a:p>
          <a:p>
            <a:pPr>
              <a:lnSpc>
                <a:spcPct val="90000"/>
              </a:lnSpc>
            </a:pPr>
            <a:r>
              <a:rPr lang="en-US" sz="1800" dirty="0"/>
              <a:t>Genetic data</a:t>
            </a:r>
          </a:p>
          <a:p>
            <a:pPr>
              <a:lnSpc>
                <a:spcPct val="90000"/>
              </a:lnSpc>
            </a:pPr>
            <a:r>
              <a:rPr lang="en-US" sz="1800" dirty="0"/>
              <a:t>fMRI data</a:t>
            </a:r>
          </a:p>
          <a:p>
            <a:pPr>
              <a:lnSpc>
                <a:spcPct val="90000"/>
              </a:lnSpc>
            </a:pPr>
            <a:r>
              <a:rPr lang="en-US" sz="1800" dirty="0"/>
              <a:t>high-dimensional time series</a:t>
            </a:r>
          </a:p>
          <a:p>
            <a:pPr>
              <a:lnSpc>
                <a:spcPct val="90000"/>
              </a:lnSpc>
            </a:pPr>
            <a:r>
              <a:rPr lang="en-US" sz="1800" dirty="0"/>
              <a:t>feature engineering</a:t>
            </a:r>
          </a:p>
          <a:p>
            <a:pPr>
              <a:lnSpc>
                <a:spcPct val="90000"/>
              </a:lnSpc>
            </a:pPr>
            <a:r>
              <a:rPr lang="en-US" sz="1800" dirty="0"/>
              <a:t>data mining</a:t>
            </a:r>
          </a:p>
          <a:p>
            <a:pPr>
              <a:lnSpc>
                <a:spcPct val="90000"/>
              </a:lnSpc>
            </a:pPr>
            <a:r>
              <a:rPr lang="en-US" sz="1800" dirty="0"/>
              <a:t>exploratory data analysis/Structural Equation Modeling </a:t>
            </a:r>
          </a:p>
          <a:p>
            <a:pPr>
              <a:lnSpc>
                <a:spcPct val="90000"/>
              </a:lnSpc>
            </a:pPr>
            <a:r>
              <a:rPr lang="en-US" sz="1800" dirty="0"/>
              <a:t>topic modeling</a:t>
            </a:r>
          </a:p>
          <a:p>
            <a:pPr>
              <a:lnSpc>
                <a:spcPct val="90000"/>
              </a:lnSpc>
            </a:pPr>
            <a:r>
              <a:rPr lang="en-US" sz="1800" dirty="0"/>
              <a:t>signal detection/counting/identification/estimation clustering observations</a:t>
            </a:r>
          </a:p>
        </p:txBody>
      </p:sp>
    </p:spTree>
    <p:extLst>
      <p:ext uri="{BB962C8B-B14F-4D97-AF65-F5344CB8AC3E}">
        <p14:creationId xmlns:p14="http://schemas.microsoft.com/office/powerpoint/2010/main" val="106479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6671A-F05C-4110-02F6-4D256779A0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47D6947-B2B9-8272-DB1A-A58D7CAD529E}"/>
              </a:ext>
            </a:extLst>
          </p:cNvPr>
          <p:cNvSpPr>
            <a:spLocks noGrp="1"/>
          </p:cNvSpPr>
          <p:nvPr>
            <p:ph type="body" sz="quarter" idx="13"/>
          </p:nvPr>
        </p:nvSpPr>
        <p:spPr/>
        <p:txBody>
          <a:bodyPr/>
          <a:lstStyle/>
          <a:p>
            <a:r>
              <a:rPr lang="en-US" dirty="0"/>
              <a:t>An Introduction to Statistical Learning (ISLR) by James, Witten, Hastie and </a:t>
            </a:r>
            <a:r>
              <a:rPr lang="en-US" dirty="0" err="1"/>
              <a:t>Tibshirani</a:t>
            </a:r>
            <a:r>
              <a:rPr lang="en-US" dirty="0"/>
              <a:t>: http://www-</a:t>
            </a:r>
            <a:r>
              <a:rPr lang="en-US" dirty="0" err="1"/>
              <a:t>bcf.usc.edu</a:t>
            </a:r>
            <a:r>
              <a:rPr lang="en-US" dirty="0"/>
              <a:t>/~</a:t>
            </a:r>
            <a:r>
              <a:rPr lang="en-US" dirty="0" err="1"/>
              <a:t>gareth</a:t>
            </a:r>
            <a:r>
              <a:rPr lang="en-US" dirty="0"/>
              <a:t>/ISL/</a:t>
            </a:r>
          </a:p>
          <a:p>
            <a:r>
              <a:rPr lang="en-US" dirty="0"/>
              <a:t>R code for feature extraction and model performance</a:t>
            </a:r>
          </a:p>
          <a:p>
            <a:pPr lvl="1"/>
            <a:r>
              <a:rPr lang="en-US" dirty="0">
                <a:hlinkClick r:id="rId2"/>
              </a:rPr>
              <a:t>https://www.john-ros.com/Rcourse/unsupervised.html#dim-reduce</a:t>
            </a:r>
            <a:endParaRPr lang="en-US" dirty="0"/>
          </a:p>
          <a:p>
            <a:pPr lvl="1"/>
            <a:r>
              <a:rPr lang="en-US" dirty="0"/>
              <a:t>https://</a:t>
            </a:r>
            <a:r>
              <a:rPr lang="en-US" dirty="0" err="1"/>
              <a:t>rpubs.com</a:t>
            </a:r>
            <a:r>
              <a:rPr lang="en-US" dirty="0"/>
              <a:t>/</a:t>
            </a:r>
            <a:r>
              <a:rPr lang="en-US" dirty="0" err="1"/>
              <a:t>marwahsi</a:t>
            </a:r>
            <a:r>
              <a:rPr lang="en-US" dirty="0"/>
              <a:t>/</a:t>
            </a:r>
            <a:r>
              <a:rPr lang="en-US" dirty="0" err="1"/>
              <a:t>tnse</a:t>
            </a:r>
            <a:endParaRPr lang="en-US" dirty="0"/>
          </a:p>
        </p:txBody>
      </p:sp>
      <p:sp>
        <p:nvSpPr>
          <p:cNvPr id="3" name="Title 2">
            <a:extLst>
              <a:ext uri="{FF2B5EF4-FFF2-40B4-BE49-F238E27FC236}">
                <a16:creationId xmlns:a16="http://schemas.microsoft.com/office/drawing/2014/main" id="{29468331-7245-4F40-6B09-DE54448BAF19}"/>
              </a:ext>
            </a:extLst>
          </p:cNvPr>
          <p:cNvSpPr>
            <a:spLocks noGrp="1"/>
          </p:cNvSpPr>
          <p:nvPr>
            <p:ph type="title"/>
          </p:nvPr>
        </p:nvSpPr>
        <p:spPr/>
        <p:txBody>
          <a:bodyPr/>
          <a:lstStyle/>
          <a:p>
            <a:r>
              <a:rPr lang="en-US" dirty="0"/>
              <a:t>Resources/Further Reading</a:t>
            </a:r>
          </a:p>
        </p:txBody>
      </p:sp>
    </p:spTree>
    <p:extLst>
      <p:ext uri="{BB962C8B-B14F-4D97-AF65-F5344CB8AC3E}">
        <p14:creationId xmlns:p14="http://schemas.microsoft.com/office/powerpoint/2010/main" val="174026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70793-5572-A042-7CCB-D6F97AE6EDF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8CFE437-BA34-35D2-11DE-2C681E746092}"/>
              </a:ext>
            </a:extLst>
          </p:cNvPr>
          <p:cNvSpPr>
            <a:spLocks noGrp="1"/>
          </p:cNvSpPr>
          <p:nvPr>
            <p:ph type="body" sz="quarter" idx="13"/>
          </p:nvPr>
        </p:nvSpPr>
        <p:spPr/>
        <p:txBody>
          <a:bodyPr/>
          <a:lstStyle/>
          <a:p>
            <a:r>
              <a:rPr lang="en-US" dirty="0"/>
              <a:t>animation example</a:t>
            </a:r>
          </a:p>
          <a:p>
            <a:pPr lvl="1"/>
            <a:r>
              <a:rPr lang="en-US" dirty="0">
                <a:hlinkClick r:id="rId2"/>
              </a:rPr>
              <a:t>https://stats.stackexchange.com/questions/2691/making-sense-of-principal-component-analysis-eigenvectors-eigenvalues</a:t>
            </a:r>
            <a:endParaRPr lang="en-US" dirty="0"/>
          </a:p>
          <a:p>
            <a:r>
              <a:rPr lang="en-US" dirty="0"/>
              <a:t>Topic modeling</a:t>
            </a:r>
          </a:p>
          <a:p>
            <a:pPr lvl="1"/>
            <a:r>
              <a:rPr lang="en-US" dirty="0">
                <a:hlinkClick r:id="rId3"/>
              </a:rPr>
              <a:t>https://krisrs1128.github.io/stat679_notes/2022/06/02/week12-1.html#:~:text=Topic%20modeling%20is%20a%20type,word%20in%20the%20document%20i</a:t>
            </a:r>
            <a:r>
              <a:rPr lang="en-US" dirty="0"/>
              <a:t>.</a:t>
            </a:r>
          </a:p>
          <a:p>
            <a:pPr lvl="1"/>
            <a:endParaRPr lang="en-US" dirty="0"/>
          </a:p>
          <a:p>
            <a:endParaRPr lang="en-US" dirty="0"/>
          </a:p>
        </p:txBody>
      </p:sp>
      <p:sp>
        <p:nvSpPr>
          <p:cNvPr id="3" name="Title 2">
            <a:extLst>
              <a:ext uri="{FF2B5EF4-FFF2-40B4-BE49-F238E27FC236}">
                <a16:creationId xmlns:a16="http://schemas.microsoft.com/office/drawing/2014/main" id="{832DA5CB-604C-D3AE-159C-49614F5D442A}"/>
              </a:ext>
            </a:extLst>
          </p:cNvPr>
          <p:cNvSpPr>
            <a:spLocks noGrp="1"/>
          </p:cNvSpPr>
          <p:nvPr>
            <p:ph type="title"/>
          </p:nvPr>
        </p:nvSpPr>
        <p:spPr/>
        <p:txBody>
          <a:bodyPr/>
          <a:lstStyle/>
          <a:p>
            <a:r>
              <a:rPr lang="en-US" dirty="0"/>
              <a:t>Resources/Further Reading</a:t>
            </a:r>
          </a:p>
        </p:txBody>
      </p:sp>
    </p:spTree>
    <p:extLst>
      <p:ext uri="{BB962C8B-B14F-4D97-AF65-F5344CB8AC3E}">
        <p14:creationId xmlns:p14="http://schemas.microsoft.com/office/powerpoint/2010/main" val="101123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374D9-B77C-4E67-66F7-F13F7EDB7334}"/>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97F800E6-14F1-A2BF-AEC0-2A2327B4C16C}"/>
              </a:ext>
            </a:extLst>
          </p:cNvPr>
          <p:cNvSpPr>
            <a:spLocks noGrp="1"/>
          </p:cNvSpPr>
          <p:nvPr>
            <p:ph type="body" sz="quarter" idx="14"/>
          </p:nvPr>
        </p:nvSpPr>
        <p:spPr>
          <a:xfrm>
            <a:off x="346286" y="2197058"/>
            <a:ext cx="4073314" cy="679492"/>
          </a:xfrm>
        </p:spPr>
        <p:txBody>
          <a:bodyPr>
            <a:normAutofit fontScale="70000" lnSpcReduction="20000"/>
          </a:bodyPr>
          <a:lstStyle/>
          <a:p>
            <a:r>
              <a:rPr lang="en-US" dirty="0"/>
              <a:t>What questions do you have?</a:t>
            </a:r>
          </a:p>
          <a:p>
            <a:endParaRPr lang="en-US" dirty="0"/>
          </a:p>
        </p:txBody>
      </p:sp>
    </p:spTree>
    <p:extLst>
      <p:ext uri="{BB962C8B-B14F-4D97-AF65-F5344CB8AC3E}">
        <p14:creationId xmlns:p14="http://schemas.microsoft.com/office/powerpoint/2010/main" val="257899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25095-F569-DA3E-4208-E7CF26024822}"/>
              </a:ext>
            </a:extLst>
          </p:cNvPr>
          <p:cNvSpPr>
            <a:spLocks noGrp="1"/>
          </p:cNvSpPr>
          <p:nvPr>
            <p:ph type="body" sz="quarter" idx="14"/>
          </p:nvPr>
        </p:nvSpPr>
        <p:spPr/>
        <p:txBody>
          <a:bodyPr/>
          <a:lstStyle/>
          <a:p>
            <a:r>
              <a:rPr lang="en-US" dirty="0"/>
              <a:t>Junkyard</a:t>
            </a:r>
          </a:p>
          <a:p>
            <a:endParaRPr lang="en-US" dirty="0"/>
          </a:p>
        </p:txBody>
      </p:sp>
    </p:spTree>
    <p:extLst>
      <p:ext uri="{BB962C8B-B14F-4D97-AF65-F5344CB8AC3E}">
        <p14:creationId xmlns:p14="http://schemas.microsoft.com/office/powerpoint/2010/main" val="18508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E4FB4F-72C6-83B0-2B77-0B772B4B01A8}"/>
              </a:ext>
            </a:extLst>
          </p:cNvPr>
          <p:cNvSpPr>
            <a:spLocks noGrp="1"/>
          </p:cNvSpPr>
          <p:nvPr>
            <p:ph type="body" sz="quarter" idx="13"/>
          </p:nvPr>
        </p:nvSpPr>
        <p:spPr/>
        <p:txBody>
          <a:bodyPr/>
          <a:lstStyle/>
          <a:p>
            <a:r>
              <a:rPr lang="en-US" sz="2400" dirty="0"/>
              <a:t>Introduction to Dimensionality Reduction</a:t>
            </a:r>
          </a:p>
          <a:p>
            <a:r>
              <a:rPr lang="en-US" sz="2400" dirty="0"/>
              <a:t>The Curse &amp; Blessing of Dimensionality</a:t>
            </a:r>
          </a:p>
          <a:p>
            <a:r>
              <a:rPr lang="en-US" sz="2400" dirty="0"/>
              <a:t>Introduce Dataset &amp; Research Questions</a:t>
            </a:r>
          </a:p>
          <a:p>
            <a:r>
              <a:rPr lang="en-US" sz="2400" dirty="0"/>
              <a:t>Common Feature Selection Methods</a:t>
            </a:r>
          </a:p>
          <a:p>
            <a:r>
              <a:rPr lang="en-US" sz="2400" dirty="0"/>
              <a:t>Model Performance Evaluation</a:t>
            </a:r>
          </a:p>
          <a:p>
            <a:r>
              <a:rPr lang="en-US" sz="2400" dirty="0"/>
              <a:t>Feature Elimination vs. Feature Extraction</a:t>
            </a:r>
          </a:p>
          <a:p>
            <a:endParaRPr lang="en-US" sz="2400" dirty="0"/>
          </a:p>
          <a:p>
            <a:endParaRPr lang="en-US" sz="2400" dirty="0"/>
          </a:p>
          <a:p>
            <a:endParaRPr lang="en-US" sz="2400" dirty="0"/>
          </a:p>
          <a:p>
            <a:endParaRPr lang="en-US" sz="2400" dirty="0"/>
          </a:p>
          <a:p>
            <a:endParaRPr lang="en-US" sz="2400" dirty="0"/>
          </a:p>
          <a:p>
            <a:pPr lvl="1"/>
            <a:endParaRPr lang="en-US" sz="2000" dirty="0"/>
          </a:p>
          <a:p>
            <a:endParaRPr lang="en-US" sz="2400" dirty="0"/>
          </a:p>
          <a:p>
            <a:endParaRPr lang="en-US" sz="2400" dirty="0"/>
          </a:p>
          <a:p>
            <a:endParaRPr lang="en-US" dirty="0"/>
          </a:p>
        </p:txBody>
      </p:sp>
      <p:sp>
        <p:nvSpPr>
          <p:cNvPr id="4" name="Title 3">
            <a:extLst>
              <a:ext uri="{FF2B5EF4-FFF2-40B4-BE49-F238E27FC236}">
                <a16:creationId xmlns:a16="http://schemas.microsoft.com/office/drawing/2014/main" id="{0D5EB40B-4A8C-DB7A-B9C1-62C1F5F6B9E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80543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C7F6A3-AFDE-0DAD-F882-700605292302}"/>
              </a:ext>
            </a:extLst>
          </p:cNvPr>
          <p:cNvSpPr>
            <a:spLocks noGrp="1"/>
          </p:cNvSpPr>
          <p:nvPr>
            <p:ph type="body" sz="quarter" idx="13"/>
          </p:nvPr>
        </p:nvSpPr>
        <p:spPr/>
        <p:txBody>
          <a:bodyPr/>
          <a:lstStyle/>
          <a:p>
            <a:endParaRPr lang="en-US" dirty="0"/>
          </a:p>
          <a:p>
            <a:endParaRPr lang="en-US" dirty="0"/>
          </a:p>
          <a:p>
            <a:endParaRPr lang="en-US" dirty="0"/>
          </a:p>
          <a:p>
            <a:pPr marL="0" indent="0">
              <a:buNone/>
            </a:pPr>
            <a:r>
              <a:rPr lang="en-US" dirty="0">
                <a:hlinkClick r:id="rId2"/>
              </a:rPr>
              <a:t>https://doi.org/10.1080/15140326.2021.1984163</a:t>
            </a:r>
            <a:endParaRPr lang="en-US" dirty="0"/>
          </a:p>
          <a:p>
            <a:pPr marL="0" indent="0">
              <a:buNone/>
            </a:pPr>
            <a:r>
              <a:rPr lang="en-US" dirty="0"/>
              <a:t> </a:t>
            </a:r>
          </a:p>
          <a:p>
            <a:pPr marL="0" indent="0">
              <a:buNone/>
            </a:pPr>
            <a:endParaRPr lang="en-US" dirty="0"/>
          </a:p>
        </p:txBody>
      </p:sp>
      <p:sp>
        <p:nvSpPr>
          <p:cNvPr id="3" name="Title 2">
            <a:extLst>
              <a:ext uri="{FF2B5EF4-FFF2-40B4-BE49-F238E27FC236}">
                <a16:creationId xmlns:a16="http://schemas.microsoft.com/office/drawing/2014/main" id="{78F2C1E6-0829-50F5-3A75-8CE3027FB792}"/>
              </a:ext>
            </a:extLst>
          </p:cNvPr>
          <p:cNvSpPr>
            <a:spLocks noGrp="1"/>
          </p:cNvSpPr>
          <p:nvPr>
            <p:ph type="title"/>
          </p:nvPr>
        </p:nvSpPr>
        <p:spPr/>
        <p:txBody>
          <a:bodyPr/>
          <a:lstStyle/>
          <a:p>
            <a:r>
              <a:rPr lang="en-US" dirty="0"/>
              <a:t>Evaluation of economics journals based on structural equation dimension reduction method</a:t>
            </a:r>
          </a:p>
        </p:txBody>
      </p:sp>
    </p:spTree>
    <p:extLst>
      <p:ext uri="{BB962C8B-B14F-4D97-AF65-F5344CB8AC3E}">
        <p14:creationId xmlns:p14="http://schemas.microsoft.com/office/powerpoint/2010/main" val="4628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4" name="Text Placeholder 3">
            <a:extLst>
              <a:ext uri="{FF2B5EF4-FFF2-40B4-BE49-F238E27FC236}">
                <a16:creationId xmlns:a16="http://schemas.microsoft.com/office/drawing/2014/main" id="{98E3AF4B-769B-F320-F3B1-7372AEB77996}"/>
              </a:ext>
            </a:extLst>
          </p:cNvPr>
          <p:cNvSpPr>
            <a:spLocks noGrp="1"/>
          </p:cNvSpPr>
          <p:nvPr>
            <p:ph type="body" idx="1"/>
          </p:nvPr>
        </p:nvSpPr>
        <p:spPr>
          <a:xfrm>
            <a:off x="287569" y="1085850"/>
            <a:ext cx="4050507" cy="3657600"/>
          </a:xfrm>
        </p:spPr>
        <p:txBody>
          <a:bodyPr>
            <a:normAutofit fontScale="85000" lnSpcReduction="20000"/>
          </a:bodyPr>
          <a:lstStyle/>
          <a:p>
            <a:r>
              <a:rPr lang="en-US" dirty="0"/>
              <a:t>Collecting Data</a:t>
            </a:r>
          </a:p>
          <a:p>
            <a:r>
              <a:rPr lang="en-US" dirty="0"/>
              <a:t>Cleaning Data</a:t>
            </a:r>
          </a:p>
          <a:p>
            <a:r>
              <a:rPr lang="en-US" dirty="0"/>
              <a:t>Choosing Features</a:t>
            </a:r>
          </a:p>
          <a:p>
            <a:pPr lvl="1"/>
            <a:r>
              <a:rPr lang="en-US" dirty="0"/>
              <a:t>Bias-Variance Tradeoff</a:t>
            </a:r>
          </a:p>
          <a:p>
            <a:pPr lvl="1"/>
            <a:r>
              <a:rPr lang="en-US" dirty="0"/>
              <a:t>Selection v Extraction</a:t>
            </a:r>
          </a:p>
          <a:p>
            <a:r>
              <a:rPr lang="en-US" dirty="0"/>
              <a:t>Evaluate Model Performance + Error</a:t>
            </a:r>
          </a:p>
          <a:p>
            <a:pPr lvl="1"/>
            <a:r>
              <a:rPr lang="en-US" dirty="0"/>
              <a:t>Iterative process of optimizing parameters</a:t>
            </a:r>
          </a:p>
          <a:p>
            <a:endParaRPr lang="en-US" dirty="0"/>
          </a:p>
          <a:p>
            <a:endParaRPr lang="en-US" dirty="0"/>
          </a:p>
          <a:p>
            <a:endParaRPr lang="en-US" dirty="0"/>
          </a:p>
        </p:txBody>
      </p:sp>
      <p:sp>
        <p:nvSpPr>
          <p:cNvPr id="2" name="Title 1">
            <a:extLst>
              <a:ext uri="{FF2B5EF4-FFF2-40B4-BE49-F238E27FC236}">
                <a16:creationId xmlns:a16="http://schemas.microsoft.com/office/drawing/2014/main" id="{40E12522-350F-22A2-F4BA-6FDB3324A448}"/>
              </a:ext>
            </a:extLst>
          </p:cNvPr>
          <p:cNvSpPr>
            <a:spLocks noGrp="1"/>
          </p:cNvSpPr>
          <p:nvPr>
            <p:ph type="title"/>
          </p:nvPr>
        </p:nvSpPr>
        <p:spPr>
          <a:xfrm>
            <a:off x="287899" y="402854"/>
            <a:ext cx="8822564" cy="452582"/>
          </a:xfrm>
        </p:spPr>
        <p:txBody>
          <a:bodyPr>
            <a:normAutofit fontScale="90000"/>
          </a:bodyPr>
          <a:lstStyle/>
          <a:p>
            <a:r>
              <a:rPr lang="en-US" dirty="0">
                <a:solidFill>
                  <a:srgbClr val="A2998B"/>
                </a:solidFill>
              </a:rPr>
              <a:t>Choose statistical techniques based on your goals and the properties of the data.</a:t>
            </a:r>
            <a:endParaRPr lang="en-US" dirty="0"/>
          </a:p>
        </p:txBody>
      </p:sp>
      <p:pic>
        <p:nvPicPr>
          <p:cNvPr id="5" name="Picture 4" descr="Variable Types: Variable Types Cheatsheet | Codecademy">
            <a:extLst>
              <a:ext uri="{FF2B5EF4-FFF2-40B4-BE49-F238E27FC236}">
                <a16:creationId xmlns:a16="http://schemas.microsoft.com/office/drawing/2014/main" id="{BF5F6C62-A4AE-7E86-F693-EF7151ACFED3}"/>
              </a:ext>
            </a:extLst>
          </p:cNvPr>
          <p:cNvPicPr>
            <a:picLocks noChangeAspect="1"/>
          </p:cNvPicPr>
          <p:nvPr/>
        </p:nvPicPr>
        <p:blipFill>
          <a:blip r:embed="rId4"/>
          <a:stretch>
            <a:fillRect/>
          </a:stretch>
        </p:blipFill>
        <p:spPr>
          <a:xfrm>
            <a:off x="4905828" y="854226"/>
            <a:ext cx="3822700" cy="2713868"/>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EAFF8-7F66-544D-329B-81C8AD1EB17D}"/>
              </a:ext>
            </a:extLst>
          </p:cNvPr>
          <p:cNvSpPr>
            <a:spLocks noGrp="1"/>
          </p:cNvSpPr>
          <p:nvPr>
            <p:ph type="title"/>
          </p:nvPr>
        </p:nvSpPr>
        <p:spPr/>
        <p:txBody>
          <a:bodyPr>
            <a:normAutofit fontScale="90000"/>
          </a:bodyPr>
          <a:lstStyle/>
          <a:p>
            <a:r>
              <a:rPr lang="en-US" dirty="0"/>
              <a:t>Building Intuition: Cat-Dog Example</a:t>
            </a:r>
          </a:p>
        </p:txBody>
      </p:sp>
      <p:pic>
        <p:nvPicPr>
          <p:cNvPr id="4" name="Picture 3" descr="A 1D classification problem">
            <a:extLst>
              <a:ext uri="{FF2B5EF4-FFF2-40B4-BE49-F238E27FC236}">
                <a16:creationId xmlns:a16="http://schemas.microsoft.com/office/drawing/2014/main" id="{E27A9AA7-B240-B4C6-1706-3C7900C03B73}"/>
              </a:ext>
            </a:extLst>
          </p:cNvPr>
          <p:cNvPicPr>
            <a:picLocks noChangeAspect="1"/>
          </p:cNvPicPr>
          <p:nvPr/>
        </p:nvPicPr>
        <p:blipFill>
          <a:blip r:embed="rId3"/>
          <a:stretch>
            <a:fillRect/>
          </a:stretch>
        </p:blipFill>
        <p:spPr>
          <a:xfrm>
            <a:off x="363341" y="1387385"/>
            <a:ext cx="2381250" cy="1495425"/>
          </a:xfrm>
          <a:prstGeom prst="rect">
            <a:avLst/>
          </a:prstGeom>
        </p:spPr>
      </p:pic>
      <p:pic>
        <p:nvPicPr>
          <p:cNvPr id="5" name="Picture 4" descr="2D classification problem">
            <a:extLst>
              <a:ext uri="{FF2B5EF4-FFF2-40B4-BE49-F238E27FC236}">
                <a16:creationId xmlns:a16="http://schemas.microsoft.com/office/drawing/2014/main" id="{A0B5ECCA-E941-EB76-4218-C5D068A88E22}"/>
              </a:ext>
            </a:extLst>
          </p:cNvPr>
          <p:cNvPicPr>
            <a:picLocks noChangeAspect="1"/>
          </p:cNvPicPr>
          <p:nvPr/>
        </p:nvPicPr>
        <p:blipFill>
          <a:blip r:embed="rId4"/>
          <a:stretch>
            <a:fillRect/>
          </a:stretch>
        </p:blipFill>
        <p:spPr>
          <a:xfrm>
            <a:off x="3020602" y="2177480"/>
            <a:ext cx="2743200" cy="1828800"/>
          </a:xfrm>
          <a:prstGeom prst="rect">
            <a:avLst/>
          </a:prstGeom>
        </p:spPr>
      </p:pic>
      <p:pic>
        <p:nvPicPr>
          <p:cNvPr id="6" name="Picture 5" descr="3D classification problem">
            <a:extLst>
              <a:ext uri="{FF2B5EF4-FFF2-40B4-BE49-F238E27FC236}">
                <a16:creationId xmlns:a16="http://schemas.microsoft.com/office/drawing/2014/main" id="{37FD0143-BB44-E4E9-939E-F84CCB7F21EE}"/>
              </a:ext>
            </a:extLst>
          </p:cNvPr>
          <p:cNvPicPr>
            <a:picLocks noChangeAspect="1"/>
          </p:cNvPicPr>
          <p:nvPr/>
        </p:nvPicPr>
        <p:blipFill>
          <a:blip r:embed="rId5"/>
          <a:stretch>
            <a:fillRect/>
          </a:stretch>
        </p:blipFill>
        <p:spPr>
          <a:xfrm>
            <a:off x="6051478" y="1384992"/>
            <a:ext cx="2743199" cy="3529360"/>
          </a:xfrm>
          <a:prstGeom prst="rect">
            <a:avLst/>
          </a:prstGeom>
        </p:spPr>
      </p:pic>
    </p:spTree>
    <p:extLst>
      <p:ext uri="{BB962C8B-B14F-4D97-AF65-F5344CB8AC3E}">
        <p14:creationId xmlns:p14="http://schemas.microsoft.com/office/powerpoint/2010/main" val="1096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F742B-E11A-0975-ADD5-8477766C1939}"/>
              </a:ext>
            </a:extLst>
          </p:cNvPr>
          <p:cNvSpPr>
            <a:spLocks noGrp="1"/>
          </p:cNvSpPr>
          <p:nvPr>
            <p:ph type="body" sz="quarter" idx="13"/>
          </p:nvPr>
        </p:nvSpPr>
        <p:spPr/>
        <p:txBody>
          <a:bodyPr/>
          <a:lstStyle/>
          <a:p>
            <a:pPr marL="0" indent="0">
              <a:buNone/>
            </a:pPr>
            <a:r>
              <a:rPr lang="en-US" b="1" i="0" dirty="0">
                <a:solidFill>
                  <a:srgbClr val="242424"/>
                </a:solidFill>
                <a:effectLst/>
                <a:latin typeface="source-serif-pro"/>
              </a:rPr>
              <a:t>Feature Selection</a:t>
            </a:r>
            <a:r>
              <a:rPr lang="en-US" b="0" i="0" dirty="0">
                <a:solidFill>
                  <a:srgbClr val="242424"/>
                </a:solidFill>
                <a:effectLst/>
                <a:latin typeface="source-serif-pro"/>
              </a:rPr>
              <a:t> is the process that removes irrelevant and redundant features from the data set. The model, in turn, will be of reduced complexity, thus, easier to interpret.</a:t>
            </a:r>
            <a:endParaRPr lang="en-US" sz="2800" dirty="0"/>
          </a:p>
          <a:p>
            <a:endParaRPr lang="en-US" dirty="0"/>
          </a:p>
        </p:txBody>
      </p:sp>
      <p:sp>
        <p:nvSpPr>
          <p:cNvPr id="3" name="Title 2">
            <a:extLst>
              <a:ext uri="{FF2B5EF4-FFF2-40B4-BE49-F238E27FC236}">
                <a16:creationId xmlns:a16="http://schemas.microsoft.com/office/drawing/2014/main" id="{E0435C8C-F9B0-87E9-A94F-9528A83B3BBB}"/>
              </a:ext>
            </a:extLst>
          </p:cNvPr>
          <p:cNvSpPr>
            <a:spLocks noGrp="1"/>
          </p:cNvSpPr>
          <p:nvPr>
            <p:ph type="title"/>
          </p:nvPr>
        </p:nvSpPr>
        <p:spPr/>
        <p:txBody>
          <a:bodyPr/>
          <a:lstStyle/>
          <a:p>
            <a:r>
              <a:rPr lang="en-US" dirty="0"/>
              <a:t>Definition</a:t>
            </a:r>
          </a:p>
        </p:txBody>
      </p:sp>
    </p:spTree>
    <p:extLst>
      <p:ext uri="{BB962C8B-B14F-4D97-AF65-F5344CB8AC3E}">
        <p14:creationId xmlns:p14="http://schemas.microsoft.com/office/powerpoint/2010/main" val="299737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537902-5044-9D17-FE4C-0826B169AF03}"/>
              </a:ext>
            </a:extLst>
          </p:cNvPr>
          <p:cNvSpPr>
            <a:spLocks noGrp="1"/>
          </p:cNvSpPr>
          <p:nvPr>
            <p:ph type="body" sz="quarter" idx="13"/>
          </p:nvPr>
        </p:nvSpPr>
        <p:spPr/>
        <p:txBody>
          <a:bodyPr/>
          <a:lstStyle/>
          <a:p>
            <a:r>
              <a:rPr lang="en-US" dirty="0"/>
              <a:t>Compact storage for big, high dimensional data</a:t>
            </a:r>
          </a:p>
          <a:p>
            <a:r>
              <a:rPr lang="en-US" dirty="0"/>
              <a:t>Reduce model training/computation time</a:t>
            </a:r>
          </a:p>
          <a:p>
            <a:r>
              <a:rPr lang="en-US" dirty="0"/>
              <a:t>Improve Reduce multi-collinearity between features &amp; lessens redundant data</a:t>
            </a:r>
          </a:p>
          <a:p>
            <a:r>
              <a:rPr lang="en-US" dirty="0"/>
              <a:t>Prevents overfitting </a:t>
            </a:r>
          </a:p>
          <a:p>
            <a:r>
              <a:rPr lang="en-US" b="1" dirty="0"/>
              <a:t>Sometimes</a:t>
            </a:r>
            <a:r>
              <a:rPr lang="en-US" dirty="0"/>
              <a:t> improves model accuracy, interpretability, and visualization</a:t>
            </a:r>
          </a:p>
        </p:txBody>
      </p:sp>
      <p:sp>
        <p:nvSpPr>
          <p:cNvPr id="3" name="Title 2">
            <a:extLst>
              <a:ext uri="{FF2B5EF4-FFF2-40B4-BE49-F238E27FC236}">
                <a16:creationId xmlns:a16="http://schemas.microsoft.com/office/drawing/2014/main" id="{0F5D337A-3EDF-2BC0-A0FA-8E5F493C7ADB}"/>
              </a:ext>
            </a:extLst>
          </p:cNvPr>
          <p:cNvSpPr>
            <a:spLocks noGrp="1"/>
          </p:cNvSpPr>
          <p:nvPr>
            <p:ph type="title"/>
          </p:nvPr>
        </p:nvSpPr>
        <p:spPr/>
        <p:txBody>
          <a:bodyPr/>
          <a:lstStyle/>
          <a:p>
            <a:r>
              <a:rPr lang="en-US" dirty="0"/>
              <a:t>Benefits of Dimensionality Reduction</a:t>
            </a:r>
          </a:p>
        </p:txBody>
      </p:sp>
    </p:spTree>
    <p:extLst>
      <p:ext uri="{BB962C8B-B14F-4D97-AF65-F5344CB8AC3E}">
        <p14:creationId xmlns:p14="http://schemas.microsoft.com/office/powerpoint/2010/main" val="313774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A22AE3-A204-F122-995C-D09F832999BE}"/>
              </a:ext>
            </a:extLst>
          </p:cNvPr>
          <p:cNvSpPr>
            <a:spLocks noGrp="1"/>
          </p:cNvSpPr>
          <p:nvPr>
            <p:ph type="body" sz="quarter" idx="13"/>
          </p:nvPr>
        </p:nvSpPr>
        <p:spPr/>
        <p:txBody>
          <a:bodyPr/>
          <a:lstStyle/>
          <a:p>
            <a:r>
              <a:rPr lang="en-US" dirty="0"/>
              <a:t>Principal Component Analysis (PCA)</a:t>
            </a:r>
          </a:p>
          <a:p>
            <a:r>
              <a:rPr lang="en-US" dirty="0"/>
              <a:t>Independent Component Analysis (ICA)</a:t>
            </a:r>
          </a:p>
          <a:p>
            <a:r>
              <a:rPr lang="en-US" dirty="0"/>
              <a:t>Factor Analysis (FA)</a:t>
            </a:r>
          </a:p>
          <a:p>
            <a:r>
              <a:rPr lang="en-US" dirty="0"/>
              <a:t>Linear Discriminant Analysis (LDA)</a:t>
            </a:r>
          </a:p>
          <a:p>
            <a:r>
              <a:rPr lang="en-US" dirty="0"/>
              <a:t>Singular Value Decomposition (SVD)</a:t>
            </a:r>
          </a:p>
          <a:p>
            <a:r>
              <a:rPr lang="en-US" dirty="0"/>
              <a:t>Non-negative matrix factorization (NMF)</a:t>
            </a:r>
          </a:p>
          <a:p>
            <a:endParaRPr lang="en-US" dirty="0"/>
          </a:p>
        </p:txBody>
      </p:sp>
      <p:sp>
        <p:nvSpPr>
          <p:cNvPr id="4" name="Title 3">
            <a:extLst>
              <a:ext uri="{FF2B5EF4-FFF2-40B4-BE49-F238E27FC236}">
                <a16:creationId xmlns:a16="http://schemas.microsoft.com/office/drawing/2014/main" id="{EA17D578-A829-0E60-1524-AE4180E3697B}"/>
              </a:ext>
            </a:extLst>
          </p:cNvPr>
          <p:cNvSpPr>
            <a:spLocks noGrp="1"/>
          </p:cNvSpPr>
          <p:nvPr>
            <p:ph type="title"/>
          </p:nvPr>
        </p:nvSpPr>
        <p:spPr/>
        <p:txBody>
          <a:bodyPr/>
          <a:lstStyle/>
          <a:p>
            <a:r>
              <a:rPr lang="en-US" dirty="0"/>
              <a:t>Popular Feature Linear Extraction Techniques </a:t>
            </a:r>
          </a:p>
        </p:txBody>
      </p:sp>
    </p:spTree>
    <p:extLst>
      <p:ext uri="{BB962C8B-B14F-4D97-AF65-F5344CB8AC3E}">
        <p14:creationId xmlns:p14="http://schemas.microsoft.com/office/powerpoint/2010/main" val="32837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0E7726-11F3-9650-2171-248B937C8BDF}"/>
              </a:ext>
            </a:extLst>
          </p:cNvPr>
          <p:cNvSpPr>
            <a:spLocks noGrp="1"/>
          </p:cNvSpPr>
          <p:nvPr>
            <p:ph type="body" sz="quarter" idx="13"/>
          </p:nvPr>
        </p:nvSpPr>
        <p:spPr/>
        <p:txBody>
          <a:bodyPr/>
          <a:lstStyle/>
          <a:p>
            <a:r>
              <a:rPr lang="en-US" dirty="0"/>
              <a:t>[Student] t-distributed Stochastic Neighbor Embedding (t-SNE)</a:t>
            </a:r>
          </a:p>
          <a:p>
            <a:r>
              <a:rPr lang="en-US" dirty="0"/>
              <a:t>Kernel PCA</a:t>
            </a:r>
          </a:p>
          <a:p>
            <a:r>
              <a:rPr lang="en-US" dirty="0"/>
              <a:t>Iso-map, </a:t>
            </a:r>
            <a:r>
              <a:rPr lang="en-US" dirty="0">
                <a:hlinkClick r:id="rId3"/>
              </a:rPr>
              <a:t>UMAP</a:t>
            </a:r>
            <a:endParaRPr lang="en-US" dirty="0"/>
          </a:p>
          <a:p>
            <a:r>
              <a:rPr lang="en-US" dirty="0"/>
              <a:t>Multidimensional Scaling (MDS)</a:t>
            </a:r>
          </a:p>
          <a:p>
            <a:r>
              <a:rPr lang="en-US" dirty="0"/>
              <a:t>Autoencoders &amp; Neural Networks</a:t>
            </a:r>
          </a:p>
          <a:p>
            <a:r>
              <a:rPr lang="en-US" dirty="0"/>
              <a:t>Locally-linear embedding (LLE)</a:t>
            </a:r>
          </a:p>
          <a:p>
            <a:endParaRPr lang="en-US" dirty="0"/>
          </a:p>
          <a:p>
            <a:pPr lvl="1"/>
            <a:endParaRPr lang="en-US" dirty="0"/>
          </a:p>
          <a:p>
            <a:endParaRPr lang="en-US" dirty="0"/>
          </a:p>
          <a:p>
            <a:endParaRPr lang="en-US" dirty="0"/>
          </a:p>
        </p:txBody>
      </p:sp>
      <p:sp>
        <p:nvSpPr>
          <p:cNvPr id="3" name="Title 2">
            <a:extLst>
              <a:ext uri="{FF2B5EF4-FFF2-40B4-BE49-F238E27FC236}">
                <a16:creationId xmlns:a16="http://schemas.microsoft.com/office/drawing/2014/main" id="{86E4D071-E5B9-E1C4-1F8D-036EDEF0A01E}"/>
              </a:ext>
            </a:extLst>
          </p:cNvPr>
          <p:cNvSpPr>
            <a:spLocks noGrp="1"/>
          </p:cNvSpPr>
          <p:nvPr>
            <p:ph type="title"/>
          </p:nvPr>
        </p:nvSpPr>
        <p:spPr/>
        <p:txBody>
          <a:bodyPr/>
          <a:lstStyle/>
          <a:p>
            <a:r>
              <a:rPr lang="en-US" dirty="0"/>
              <a:t>Non-linear Techniques/Manifold Learning</a:t>
            </a:r>
          </a:p>
        </p:txBody>
      </p:sp>
    </p:spTree>
    <p:extLst>
      <p:ext uri="{BB962C8B-B14F-4D97-AF65-F5344CB8AC3E}">
        <p14:creationId xmlns:p14="http://schemas.microsoft.com/office/powerpoint/2010/main" val="425168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7F16B85-7DE3-CE6D-94B7-CD5BA5773A17}"/>
              </a:ext>
            </a:extLst>
          </p:cNvPr>
          <p:cNvSpPr>
            <a:spLocks noGrp="1"/>
          </p:cNvSpPr>
          <p:nvPr>
            <p:ph type="body" sz="quarter" idx="13"/>
          </p:nvPr>
        </p:nvSpPr>
        <p:spPr>
          <a:xfrm>
            <a:off x="284543" y="2571750"/>
            <a:ext cx="8678863" cy="1257301"/>
          </a:xfrm>
        </p:spPr>
        <p:txBody>
          <a:bodyPr/>
          <a:lstStyle/>
          <a:p>
            <a:pPr marL="0" indent="0">
              <a:buNone/>
            </a:pPr>
            <a:r>
              <a:rPr lang="en-US" sz="2200" dirty="0"/>
              <a:t>Goal: represent the same data with fewer variables by preserving the structure of the data*</a:t>
            </a:r>
          </a:p>
          <a:p>
            <a:pPr lvl="1"/>
            <a:r>
              <a:rPr lang="en-US" sz="2200" dirty="0"/>
              <a:t>In PCA the structure is defined by variance</a:t>
            </a:r>
          </a:p>
          <a:p>
            <a:pPr marL="57147" indent="0">
              <a:buNone/>
            </a:pPr>
            <a:endParaRPr lang="en-US" sz="2200" dirty="0"/>
          </a:p>
          <a:p>
            <a:pPr marL="57147" indent="0">
              <a:buNone/>
            </a:pPr>
            <a:r>
              <a:rPr lang="en-US" sz="2200" dirty="0"/>
              <a:t>How much of the variance of Y can be</a:t>
            </a:r>
          </a:p>
          <a:p>
            <a:pPr marL="57147" indent="0">
              <a:buNone/>
            </a:pPr>
            <a:r>
              <a:rPr lang="en-US" sz="2200" dirty="0"/>
              <a:t>explained by X?</a:t>
            </a:r>
          </a:p>
          <a:p>
            <a:pPr marL="57147" indent="0">
              <a:buNone/>
            </a:pPr>
            <a:endParaRPr lang="en-US" sz="2200" dirty="0"/>
          </a:p>
          <a:p>
            <a:pPr marL="457188" lvl="1" indent="0" algn="r">
              <a:buNone/>
            </a:pPr>
            <a:endParaRPr lang="en-US" sz="1600" dirty="0"/>
          </a:p>
        </p:txBody>
      </p:sp>
      <p:sp>
        <p:nvSpPr>
          <p:cNvPr id="3" name="Title 2">
            <a:extLst>
              <a:ext uri="{FF2B5EF4-FFF2-40B4-BE49-F238E27FC236}">
                <a16:creationId xmlns:a16="http://schemas.microsoft.com/office/drawing/2014/main" id="{96EB44CF-4AF7-2843-C48E-DA71914CA854}"/>
              </a:ext>
            </a:extLst>
          </p:cNvPr>
          <p:cNvSpPr>
            <a:spLocks noGrp="1"/>
          </p:cNvSpPr>
          <p:nvPr>
            <p:ph type="title"/>
          </p:nvPr>
        </p:nvSpPr>
        <p:spPr>
          <a:xfrm>
            <a:off x="47583" y="606441"/>
            <a:ext cx="8677656" cy="514350"/>
          </a:xfrm>
        </p:spPr>
        <p:txBody>
          <a:bodyPr/>
          <a:lstStyle/>
          <a:p>
            <a:pPr algn="ctr"/>
            <a:r>
              <a:rPr lang="en-US" dirty="0"/>
              <a:t>Dimensionality reduction incurs data loss</a:t>
            </a:r>
          </a:p>
        </p:txBody>
      </p:sp>
      <p:pic>
        <p:nvPicPr>
          <p:cNvPr id="8" name="Picture 2" descr="Heumos, L., Schaar, A.C., Lance, C. et al. Best practices for single-cell analysis across modalities. Nat Rev Genet (2023). https://doi.org/10.1038/s41576-023-00586-w&#10;">
            <a:extLst>
              <a:ext uri="{FF2B5EF4-FFF2-40B4-BE49-F238E27FC236}">
                <a16:creationId xmlns:a16="http://schemas.microsoft.com/office/drawing/2014/main" id="{49925B17-7EC9-C201-C80E-E04C3784C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9805"/>
            <a:ext cx="4395203" cy="11387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g. 3.1">
            <a:hlinkClick r:id="rId4"/>
            <a:extLst>
              <a:ext uri="{FF2B5EF4-FFF2-40B4-BE49-F238E27FC236}">
                <a16:creationId xmlns:a16="http://schemas.microsoft.com/office/drawing/2014/main" id="{23E46E9B-3E41-E86B-2491-9689AA6692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3829052"/>
            <a:ext cx="3829088" cy="113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4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House with solid fill">
            <a:extLst>
              <a:ext uri="{FF2B5EF4-FFF2-40B4-BE49-F238E27FC236}">
                <a16:creationId xmlns:a16="http://schemas.microsoft.com/office/drawing/2014/main" id="{EF8711ED-E1BF-456C-DD06-C5DCC5B54C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7058" y="1085850"/>
            <a:ext cx="3657600" cy="3657600"/>
          </a:xfrm>
          <a:prstGeom prst="rect">
            <a:avLst/>
          </a:prstGeom>
        </p:spPr>
      </p:pic>
      <p:sp>
        <p:nvSpPr>
          <p:cNvPr id="10" name="Title 2">
            <a:extLst>
              <a:ext uri="{FF2B5EF4-FFF2-40B4-BE49-F238E27FC236}">
                <a16:creationId xmlns:a16="http://schemas.microsoft.com/office/drawing/2014/main" id="{C4EDFD53-6000-E4CA-5620-A9EFE2292279}"/>
              </a:ext>
            </a:extLst>
          </p:cNvPr>
          <p:cNvSpPr>
            <a:spLocks noGrp="1"/>
          </p:cNvSpPr>
          <p:nvPr>
            <p:ph type="title"/>
          </p:nvPr>
        </p:nvSpPr>
        <p:spPr>
          <a:xfrm>
            <a:off x="287899" y="461818"/>
            <a:ext cx="6554707" cy="452582"/>
          </a:xfrm>
        </p:spPr>
        <p:txBody>
          <a:bodyPr>
            <a:normAutofit fontScale="90000"/>
          </a:bodyPr>
          <a:lstStyle/>
          <a:p>
            <a:r>
              <a:rPr lang="en-US" dirty="0"/>
              <a:t>So, what are features?</a:t>
            </a:r>
          </a:p>
        </p:txBody>
      </p:sp>
      <p:sp>
        <p:nvSpPr>
          <p:cNvPr id="12" name="Text Placeholder 3">
            <a:extLst>
              <a:ext uri="{FF2B5EF4-FFF2-40B4-BE49-F238E27FC236}">
                <a16:creationId xmlns:a16="http://schemas.microsoft.com/office/drawing/2014/main" id="{D76BF0AF-2D15-BC8A-DB28-044071A6B7FF}"/>
              </a:ext>
            </a:extLst>
          </p:cNvPr>
          <p:cNvSpPr>
            <a:spLocks noGrp="1"/>
          </p:cNvSpPr>
          <p:nvPr>
            <p:ph type="body" sz="quarter" idx="14"/>
          </p:nvPr>
        </p:nvSpPr>
        <p:spPr>
          <a:xfrm>
            <a:off x="289410" y="1085850"/>
            <a:ext cx="5806590" cy="3657600"/>
          </a:xfrm>
        </p:spPr>
        <p:txBody>
          <a:bodyPr>
            <a:normAutofit fontScale="92500" lnSpcReduction="10000"/>
          </a:bodyPr>
          <a:lstStyle/>
          <a:p>
            <a:pPr marL="0" indent="0">
              <a:buNone/>
            </a:pPr>
            <a:r>
              <a:rPr lang="en-US" dirty="0"/>
              <a:t>Example: Predicting House Prices</a:t>
            </a:r>
          </a:p>
          <a:p>
            <a:r>
              <a:rPr lang="en-US" dirty="0"/>
              <a:t>Square footage</a:t>
            </a:r>
          </a:p>
          <a:p>
            <a:r>
              <a:rPr lang="en-US" dirty="0"/>
              <a:t>Number of rooms</a:t>
            </a:r>
          </a:p>
          <a:p>
            <a:r>
              <a:rPr lang="en-US" dirty="0"/>
              <a:t>Build date/Age</a:t>
            </a:r>
          </a:p>
          <a:p>
            <a:r>
              <a:rPr lang="en-US" dirty="0"/>
              <a:t>Location</a:t>
            </a:r>
          </a:p>
          <a:p>
            <a:endParaRPr lang="en-US" dirty="0"/>
          </a:p>
          <a:p>
            <a:r>
              <a:rPr lang="en-US" dirty="0"/>
              <a:t>Dependent Variable: Price</a:t>
            </a:r>
          </a:p>
          <a:p>
            <a:pPr marL="0" indent="0">
              <a:buNone/>
            </a:pPr>
            <a:endParaRPr lang="en-US" dirty="0"/>
          </a:p>
        </p:txBody>
      </p:sp>
    </p:spTree>
    <p:extLst>
      <p:ext uri="{BB962C8B-B14F-4D97-AF65-F5344CB8AC3E}">
        <p14:creationId xmlns:p14="http://schemas.microsoft.com/office/powerpoint/2010/main" val="199326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4E48E5D017E1E4BAC6C235E437E8B81" ma:contentTypeVersion="1" ma:contentTypeDescription="Create a new document." ma:contentTypeScope="" ma:versionID="3614ce1bb16ec63bf293f189bde7aefe">
  <xsd:schema xmlns:xsd="http://www.w3.org/2001/XMLSchema" xmlns:xs="http://www.w3.org/2001/XMLSchema" xmlns:p="http://schemas.microsoft.com/office/2006/metadata/properties" xmlns:ns3="e4c1ce05-e5f0-4c81-a246-c4d1ac965303" targetNamespace="http://schemas.microsoft.com/office/2006/metadata/properties" ma:root="true" ma:fieldsID="4f49565d3251dd9cea50611ca027943f" ns3:_="">
    <xsd:import namespace="e4c1ce05-e5f0-4c81-a246-c4d1ac96530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1ce05-e5f0-4c81-a246-c4d1ac9653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769373-594B-497F-B29F-9AD96F02CA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111076-6C93-404C-A722-C485E711B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1ce05-e5f0-4c81-a246-c4d1ac9653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809</TotalTime>
  <Words>2745</Words>
  <Application>Microsoft Office PowerPoint</Application>
  <PresentationFormat>On-screen Show (16:9)</PresentationFormat>
  <Paragraphs>240</Paragraphs>
  <Slides>37</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-apple-system</vt:lpstr>
      <vt:lpstr>Arial</vt:lpstr>
      <vt:lpstr>Calibri</vt:lpstr>
      <vt:lpstr>Helvetica</vt:lpstr>
      <vt:lpstr>Helvetica Neue</vt:lpstr>
      <vt:lpstr>open sans</vt:lpstr>
      <vt:lpstr>open sans</vt:lpstr>
      <vt:lpstr>source-serif-pro</vt:lpstr>
      <vt:lpstr>Times</vt:lpstr>
      <vt:lpstr>Office Theme</vt:lpstr>
      <vt:lpstr>Dimension(ality) Reduction R Series</vt:lpstr>
      <vt:lpstr>Houston, we have a problem: Big Data!</vt:lpstr>
      <vt:lpstr>What are high-dimensional data?</vt:lpstr>
      <vt:lpstr>Definition</vt:lpstr>
      <vt:lpstr>Benefits of Dimensionality Reduction</vt:lpstr>
      <vt:lpstr>Popular Feature Linear Extraction Techniques </vt:lpstr>
      <vt:lpstr>Non-linear Techniques/Manifold Learning</vt:lpstr>
      <vt:lpstr>Dimensionality reduction incurs data loss</vt:lpstr>
      <vt:lpstr>So, what are features?</vt:lpstr>
      <vt:lpstr>Example: Animal Classification </vt:lpstr>
      <vt:lpstr>Examine dataset</vt:lpstr>
      <vt:lpstr>Code - Introduce dataset</vt:lpstr>
      <vt:lpstr>Research Questions</vt:lpstr>
      <vt:lpstr>The Curse of Dimensionality </vt:lpstr>
      <vt:lpstr>Curse of Dimensionality &amp; Model Overfitting</vt:lpstr>
      <vt:lpstr>The curse of dimensionality introduces sparseness of the training data</vt:lpstr>
      <vt:lpstr>Feature Selection vs. Feature Extraction</vt:lpstr>
      <vt:lpstr>Selection v. Extraction</vt:lpstr>
      <vt:lpstr>Common Feature Selection Techniques</vt:lpstr>
      <vt:lpstr>Code - Filter Methods</vt:lpstr>
      <vt:lpstr>Code - Wrapper Methods</vt:lpstr>
      <vt:lpstr>Code - Embedded Methods</vt:lpstr>
      <vt:lpstr>Evaluating Feature Selection Performance</vt:lpstr>
      <vt:lpstr>PowerPoint Presentation</vt:lpstr>
      <vt:lpstr>Machine Learning is defined as...</vt:lpstr>
      <vt:lpstr>PowerPoint Presentation</vt:lpstr>
      <vt:lpstr>Workshop Evaluation QR Code</vt:lpstr>
      <vt:lpstr>Resources/Further Reading</vt:lpstr>
      <vt:lpstr>Resources/Further Reading</vt:lpstr>
      <vt:lpstr>Resources/Further Reading</vt:lpstr>
      <vt:lpstr>Resources/Further Reading</vt:lpstr>
      <vt:lpstr>PowerPoint Presentation</vt:lpstr>
      <vt:lpstr>PowerPoint Presentation</vt:lpstr>
      <vt:lpstr>Agenda</vt:lpstr>
      <vt:lpstr>Evaluation of economics journals based on structural equation dimension reduction method</vt:lpstr>
      <vt:lpstr>Choose statistical techniques based on your goals and the properties of the data.</vt:lpstr>
      <vt:lpstr>Building Intuition: Cat-Dog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Clive D. Howard</dc:creator>
  <cp:lastModifiedBy>Jacob Grippin</cp:lastModifiedBy>
  <cp:revision>25</cp:revision>
  <dcterms:created xsi:type="dcterms:W3CDTF">2020-01-14T16:59:52Z</dcterms:created>
  <dcterms:modified xsi:type="dcterms:W3CDTF">2024-02-13T02:17:28Z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0x010100E4E48E5D017E1E4BAC6C235E437E8B81</vt:lpwstr>
  </property>
</Properties>
</file>