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5" r:id="rId4"/>
    <p:sldId id="257" r:id="rId5"/>
    <p:sldId id="259" r:id="rId6"/>
    <p:sldId id="260" r:id="rId7"/>
    <p:sldId id="262" r:id="rId8"/>
    <p:sldId id="261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84276" autoAdjust="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175E3-D3A1-4410-9D0B-85F219A4F5F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91B84-8D54-4F9D-A773-E0F00255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8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91B84-8D54-4F9D-A773-E0F0025537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5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Number of observations within the merging variable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91B84-8D54-4F9D-A773-E0F0025537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5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so clean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91B84-8D54-4F9D-A773-E0F0025537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0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F2BD-11AF-44EF-8E8B-C36501CDF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9555B-DBEF-4A9E-BA32-739C209DD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2B323-DA0F-4A44-8B98-046F7270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0752-37AB-4CEA-AE28-2066B4EA38E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BBFA8-2B9B-41A0-8A43-156D9A44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CD17-BD41-4FBC-85BC-400770E4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A0CC-038E-4F87-A45F-4966A09A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5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9370-A67B-42FC-A045-91FE85B5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AD387-7A37-4008-8CDB-AC0D9EC22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9238F-464A-44EB-8573-4F2006A4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0752-37AB-4CEA-AE28-2066B4EA38E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2019C-8008-469E-8906-C8DF78B9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DA918-ACA5-44DA-95BD-2586121C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A0CC-038E-4F87-A45F-4966A09A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0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16774-9912-43DC-B8F4-AAAFDC386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04553-2600-4B65-BA1F-15BC54F2B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BD560-7854-403E-B5D4-DCC3C411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0752-37AB-4CEA-AE28-2066B4EA38E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3614B-5081-4EEE-9BEA-69918779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7049B-BB05-40B6-8507-BEF0F144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A0CC-038E-4F87-A45F-4966A09A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9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422F-DD52-4E1E-AE0A-1DF0692E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A684E-3B9D-4ADE-B616-1DAE0FC9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09E30-3B4A-4926-A7EA-E008A336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0752-37AB-4CEA-AE28-2066B4EA38E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3E879-F4B5-4057-ACC5-C881B43E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510AF-425B-4A32-A7D6-33A2F1A5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A0CC-038E-4F87-A45F-4966A09A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8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E67F-9C95-4E03-BBDA-6EDD7E3A2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1DB93-3085-4BC3-BC2E-4944330D3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C940B-D670-4FD2-9896-503E180A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0752-37AB-4CEA-AE28-2066B4EA38E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5E41B-CAD5-4941-937F-AFC0388F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A18CC-F614-4CAB-A48D-E2CB5F7D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A0CC-038E-4F87-A45F-4966A09A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6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50A7-BFCC-4A73-9D23-F30E0C4A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F6E34-DF13-4558-B532-E882121CA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1DD4B-BA70-4AB6-9A74-39547F1F4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C0537-64B1-47CE-8D80-558A5968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0752-37AB-4CEA-AE28-2066B4EA38E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EECF9-882F-48CC-8943-853BDFA1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9013C-9B72-44CD-945F-E664386E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A0CC-038E-4F87-A45F-4966A09A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9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DDE1-E190-4E8E-8498-A8CAD857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581D9-34A7-489E-AEE3-B711703D5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45268-88AE-456C-AE9B-A7E59362A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F2A14-D496-4E30-B1AF-496804A13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4C22F-0123-44DC-AE12-1C89E6ABD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DACA3-038C-4EE6-88CB-DC04383A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0752-37AB-4CEA-AE28-2066B4EA38E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D8165-F421-4769-9B30-4713C61B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259F1A-9148-48C6-8E90-3A05693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A0CC-038E-4F87-A45F-4966A09A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4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DBE6-57F6-40FF-8DAE-340C184E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BF122-90DD-4766-B8C2-EE9C4A9A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0752-37AB-4CEA-AE28-2066B4EA38E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32057-4BFC-443A-8CCC-4E2D8591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DEB6E-61C7-433C-ADE9-FBD812C5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A0CC-038E-4F87-A45F-4966A09A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1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24AC4-25B2-438E-9AFE-CE081321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0752-37AB-4CEA-AE28-2066B4EA38E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50A02-6634-4102-A8C9-847CA14E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78E03-4F86-4E15-A669-15CF263D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A0CC-038E-4F87-A45F-4966A09A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3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6D90-FEFE-4192-ADCA-F769E942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0C04-8AEC-4CF9-A4BA-14CF21DA1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166C8-F2C5-4526-8E8C-252B0714B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AFD30-3CD7-4FE2-887D-2318B827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0752-37AB-4CEA-AE28-2066B4EA38E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A26EC-0C7D-41AE-B3C4-D8C37027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328E3-E6AD-48FD-81AE-D9F085A1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A0CC-038E-4F87-A45F-4966A09A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8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F1FC-F732-4AD5-8C20-3326BE9A5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8D2E2-26AB-4EED-B4A0-071147074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C4303-90A8-4B44-A18E-414960B70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9F2B4-E36A-4B66-BD66-8709386A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0752-37AB-4CEA-AE28-2066B4EA38E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2898F-A388-48FA-8E34-EABCECF5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20C6F-959F-4CA6-B913-1D3F5EE0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A0CC-038E-4F87-A45F-4966A09A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8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BF43F-00CB-41B8-9741-26BC09618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24AB5-01FE-4415-9C04-73C02A1EB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A2E17-0905-4C88-87AF-E8347A405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A0752-37AB-4CEA-AE28-2066B4EA38E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36B98-7404-435D-982A-1D009171F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6441-DB69-4BEF-AB05-0D8A91421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FA0CC-038E-4F87-A45F-4966A09A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5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rnell.ca1.qualtrics.com/jfe/form/SV_bwLJHJYy4A5NOB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83949-73D7-4899-8DEA-A57B3DDB2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6600" b="1" dirty="0">
                <a:solidFill>
                  <a:srgbClr val="080808"/>
                </a:solidFill>
              </a:rPr>
              <a:t>STATA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2BF91-B463-49FA-83F1-96EFAD5C5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3/4/2022</a:t>
            </a:r>
          </a:p>
          <a:p>
            <a:r>
              <a:rPr lang="en-US" sz="2000">
                <a:solidFill>
                  <a:srgbClr val="080808"/>
                </a:solidFill>
              </a:rPr>
              <a:t>CCSS STATA Workshop Series</a:t>
            </a:r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1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83949-73D7-4899-8DEA-A57B3DDB2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6600" b="1" dirty="0">
                <a:solidFill>
                  <a:srgbClr val="080808"/>
                </a:solidFill>
              </a:rPr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2BF91-B463-49FA-83F1-96EFAD5C5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Feedback survey:</a:t>
            </a:r>
          </a:p>
          <a:p>
            <a:r>
              <a:rPr lang="en-US" dirty="0">
                <a:hlinkClick r:id="rId2"/>
              </a:rPr>
              <a:t>https://cornell.ca1.qualtrics.com/jfe/form/SV_bwLJHJYy4A5NOBg</a:t>
            </a:r>
            <a:endParaRPr lang="en-US" dirty="0"/>
          </a:p>
          <a:p>
            <a:endParaRPr lang="en-US" sz="2000" dirty="0">
              <a:solidFill>
                <a:srgbClr val="080808"/>
              </a:solidFill>
            </a:endParaRPr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3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60441-5CB6-4B22-A2E5-C71614C5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Altering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806A-6B03-41D0-8ED3-9EAEC33C6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400" dirty="0"/>
              <a:t>Reshape</a:t>
            </a:r>
          </a:p>
          <a:p>
            <a:pPr lvl="1"/>
            <a:r>
              <a:rPr lang="en-US" sz="1800" dirty="0"/>
              <a:t>Datasets with repeated observations of some fixed entities at fixed intervals of time</a:t>
            </a:r>
          </a:p>
          <a:p>
            <a:pPr lvl="1"/>
            <a:r>
              <a:rPr lang="en-US" sz="1800" dirty="0"/>
              <a:t>E.g., someone’s incomes over a 5-year period</a:t>
            </a:r>
          </a:p>
          <a:p>
            <a:pPr lvl="1"/>
            <a:endParaRPr lang="en-US" sz="1800" dirty="0"/>
          </a:p>
          <a:p>
            <a:r>
              <a:rPr lang="en-US" sz="2200" dirty="0"/>
              <a:t>Two formats:</a:t>
            </a:r>
          </a:p>
          <a:p>
            <a:pPr lvl="1"/>
            <a:r>
              <a:rPr lang="en-US" sz="1800" dirty="0"/>
              <a:t>Wide</a:t>
            </a:r>
          </a:p>
          <a:p>
            <a:pPr lvl="1"/>
            <a:r>
              <a:rPr lang="en-US" sz="1800" dirty="0"/>
              <a:t>Long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5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60441-5CB6-4B22-A2E5-C71614C5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Reshape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806A-6B03-41D0-8ED3-9EAEC33C6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400" dirty="0"/>
              <a:t>Data 1 (wide)					Data 1 (long)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CD81C6-EA47-42AF-9F14-9ACA5F870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785564"/>
              </p:ext>
            </p:extLst>
          </p:nvPr>
        </p:nvGraphicFramePr>
        <p:xfrm>
          <a:off x="804779" y="2319744"/>
          <a:ext cx="5704305" cy="14782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40861">
                  <a:extLst>
                    <a:ext uri="{9D8B030D-6E8A-4147-A177-3AD203B41FA5}">
                      <a16:colId xmlns:a16="http://schemas.microsoft.com/office/drawing/2014/main" val="2606208361"/>
                    </a:ext>
                  </a:extLst>
                </a:gridCol>
                <a:gridCol w="1140861">
                  <a:extLst>
                    <a:ext uri="{9D8B030D-6E8A-4147-A177-3AD203B41FA5}">
                      <a16:colId xmlns:a16="http://schemas.microsoft.com/office/drawing/2014/main" val="2979198210"/>
                    </a:ext>
                  </a:extLst>
                </a:gridCol>
                <a:gridCol w="1140861">
                  <a:extLst>
                    <a:ext uri="{9D8B030D-6E8A-4147-A177-3AD203B41FA5}">
                      <a16:colId xmlns:a16="http://schemas.microsoft.com/office/drawing/2014/main" val="2884010654"/>
                    </a:ext>
                  </a:extLst>
                </a:gridCol>
                <a:gridCol w="1140861">
                  <a:extLst>
                    <a:ext uri="{9D8B030D-6E8A-4147-A177-3AD203B41FA5}">
                      <a16:colId xmlns:a16="http://schemas.microsoft.com/office/drawing/2014/main" val="3207484662"/>
                    </a:ext>
                  </a:extLst>
                </a:gridCol>
                <a:gridCol w="1140861">
                  <a:extLst>
                    <a:ext uri="{9D8B030D-6E8A-4147-A177-3AD203B41FA5}">
                      <a16:colId xmlns:a16="http://schemas.microsoft.com/office/drawing/2014/main" val="4028774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inc2001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38512"/>
                  </a:ext>
                </a:extLst>
              </a:tr>
              <a:tr h="353405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07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59607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24C7A8-5C8C-4243-A49A-67C40557070E}"/>
              </a:ext>
            </a:extLst>
          </p:cNvPr>
          <p:cNvCxnSpPr>
            <a:cxnSpLocks/>
          </p:cNvCxnSpPr>
          <p:nvPr/>
        </p:nvCxnSpPr>
        <p:spPr>
          <a:xfrm>
            <a:off x="3957638" y="4259179"/>
            <a:ext cx="25514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40D37C1A-6159-473D-AC46-09BD4CCD2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822028"/>
              </p:ext>
            </p:extLst>
          </p:nvPr>
        </p:nvGraphicFramePr>
        <p:xfrm>
          <a:off x="7041754" y="2317045"/>
          <a:ext cx="4789904" cy="37033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97476">
                  <a:extLst>
                    <a:ext uri="{9D8B030D-6E8A-4147-A177-3AD203B41FA5}">
                      <a16:colId xmlns:a16="http://schemas.microsoft.com/office/drawing/2014/main" val="2606208361"/>
                    </a:ext>
                  </a:extLst>
                </a:gridCol>
                <a:gridCol w="1197476">
                  <a:extLst>
                    <a:ext uri="{9D8B030D-6E8A-4147-A177-3AD203B41FA5}">
                      <a16:colId xmlns:a16="http://schemas.microsoft.com/office/drawing/2014/main" val="2979198210"/>
                    </a:ext>
                  </a:extLst>
                </a:gridCol>
                <a:gridCol w="1197476">
                  <a:extLst>
                    <a:ext uri="{9D8B030D-6E8A-4147-A177-3AD203B41FA5}">
                      <a16:colId xmlns:a16="http://schemas.microsoft.com/office/drawing/2014/main" val="2884010654"/>
                    </a:ext>
                  </a:extLst>
                </a:gridCol>
                <a:gridCol w="1197476">
                  <a:extLst>
                    <a:ext uri="{9D8B030D-6E8A-4147-A177-3AD203B41FA5}">
                      <a16:colId xmlns:a16="http://schemas.microsoft.com/office/drawing/2014/main" val="1474074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38512"/>
                  </a:ext>
                </a:extLst>
              </a:tr>
              <a:tr h="353405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07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08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59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5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47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53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61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8807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3A7773A-FA8B-4C16-8ECB-5E0AC78F0B47}"/>
              </a:ext>
            </a:extLst>
          </p:cNvPr>
          <p:cNvSpPr txBox="1"/>
          <p:nvPr/>
        </p:nvSpPr>
        <p:spPr>
          <a:xfrm>
            <a:off x="3723070" y="4353987"/>
            <a:ext cx="316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STATA code:</a:t>
            </a:r>
          </a:p>
          <a:p>
            <a:r>
              <a:rPr lang="en-US" b="1" dirty="0"/>
              <a:t>reshape</a:t>
            </a:r>
            <a:r>
              <a:rPr lang="en-US" dirty="0"/>
              <a:t> long </a:t>
            </a:r>
            <a:r>
              <a:rPr lang="en-US" dirty="0" err="1"/>
              <a:t>inc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(id) j(year)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9D1D69-E7B9-4EB8-B288-6F26DCD0F442}"/>
              </a:ext>
            </a:extLst>
          </p:cNvPr>
          <p:cNvCxnSpPr>
            <a:cxnSpLocks/>
          </p:cNvCxnSpPr>
          <p:nvPr/>
        </p:nvCxnSpPr>
        <p:spPr>
          <a:xfrm flipH="1">
            <a:off x="3908759" y="5340269"/>
            <a:ext cx="26003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5E90B6-D04C-40E5-BB81-BDBEF079213D}"/>
              </a:ext>
            </a:extLst>
          </p:cNvPr>
          <p:cNvSpPr txBox="1"/>
          <p:nvPr/>
        </p:nvSpPr>
        <p:spPr>
          <a:xfrm>
            <a:off x="3723070" y="5485448"/>
            <a:ext cx="316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STATA code:</a:t>
            </a:r>
          </a:p>
          <a:p>
            <a:r>
              <a:rPr lang="en-US" b="1" dirty="0"/>
              <a:t>reshape</a:t>
            </a:r>
            <a:r>
              <a:rPr lang="en-US" dirty="0"/>
              <a:t> wide </a:t>
            </a:r>
            <a:r>
              <a:rPr lang="en-US" dirty="0" err="1"/>
              <a:t>inc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(id) j(year) </a:t>
            </a:r>
          </a:p>
        </p:txBody>
      </p:sp>
    </p:spTree>
    <p:extLst>
      <p:ext uri="{BB962C8B-B14F-4D97-AF65-F5344CB8AC3E}">
        <p14:creationId xmlns:p14="http://schemas.microsoft.com/office/powerpoint/2010/main" val="89441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60441-5CB6-4B22-A2E5-C71614C5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Combining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806A-6B03-41D0-8ED3-9EAEC33C6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400" dirty="0"/>
              <a:t>Append</a:t>
            </a:r>
          </a:p>
          <a:p>
            <a:pPr lvl="1"/>
            <a:r>
              <a:rPr lang="en-US" sz="1800" dirty="0"/>
              <a:t>Add observations for existing variables</a:t>
            </a:r>
          </a:p>
          <a:p>
            <a:pPr lvl="1"/>
            <a:r>
              <a:rPr lang="en-US" sz="1800" dirty="0"/>
              <a:t>Adding “rows”</a:t>
            </a:r>
          </a:p>
          <a:p>
            <a:pPr lvl="1"/>
            <a:r>
              <a:rPr lang="en-US" sz="1800" dirty="0"/>
              <a:t>E.g., datasets collected in different locations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400" dirty="0"/>
              <a:t>Merge</a:t>
            </a:r>
          </a:p>
          <a:p>
            <a:pPr lvl="1"/>
            <a:r>
              <a:rPr lang="en-US" sz="1800" dirty="0"/>
              <a:t>Add variables for existing observations</a:t>
            </a:r>
          </a:p>
          <a:p>
            <a:pPr lvl="1"/>
            <a:r>
              <a:rPr lang="en-US" sz="1800" dirty="0"/>
              <a:t>Adding “columns”</a:t>
            </a:r>
          </a:p>
          <a:p>
            <a:pPr lvl="1"/>
            <a:r>
              <a:rPr lang="en-US" sz="1800" dirty="0"/>
              <a:t>E.g., different survey instruments within the same population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60441-5CB6-4B22-A2E5-C71614C5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Append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806A-6B03-41D0-8ED3-9EAEC33C6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400" dirty="0"/>
              <a:t>Data 1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Data 2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CD81C6-EA47-42AF-9F14-9ACA5F870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636740"/>
              </p:ext>
            </p:extLst>
          </p:nvPr>
        </p:nvGraphicFramePr>
        <p:xfrm>
          <a:off x="804779" y="2319744"/>
          <a:ext cx="4789905" cy="14782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96635">
                  <a:extLst>
                    <a:ext uri="{9D8B030D-6E8A-4147-A177-3AD203B41FA5}">
                      <a16:colId xmlns:a16="http://schemas.microsoft.com/office/drawing/2014/main" val="2606208361"/>
                    </a:ext>
                  </a:extLst>
                </a:gridCol>
                <a:gridCol w="1596635">
                  <a:extLst>
                    <a:ext uri="{9D8B030D-6E8A-4147-A177-3AD203B41FA5}">
                      <a16:colId xmlns:a16="http://schemas.microsoft.com/office/drawing/2014/main" val="2979198210"/>
                    </a:ext>
                  </a:extLst>
                </a:gridCol>
                <a:gridCol w="1596635">
                  <a:extLst>
                    <a:ext uri="{9D8B030D-6E8A-4147-A177-3AD203B41FA5}">
                      <a16:colId xmlns:a16="http://schemas.microsoft.com/office/drawing/2014/main" val="288401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38512"/>
                  </a:ext>
                </a:extLst>
              </a:tr>
              <a:tr h="353405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07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59607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3BEFE3B1-473B-46CD-A057-B12F38F3C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05607"/>
              </p:ext>
            </p:extLst>
          </p:nvPr>
        </p:nvGraphicFramePr>
        <p:xfrm>
          <a:off x="816811" y="4545123"/>
          <a:ext cx="4777872" cy="1483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92624">
                  <a:extLst>
                    <a:ext uri="{9D8B030D-6E8A-4147-A177-3AD203B41FA5}">
                      <a16:colId xmlns:a16="http://schemas.microsoft.com/office/drawing/2014/main" val="2606208361"/>
                    </a:ext>
                  </a:extLst>
                </a:gridCol>
                <a:gridCol w="1592624">
                  <a:extLst>
                    <a:ext uri="{9D8B030D-6E8A-4147-A177-3AD203B41FA5}">
                      <a16:colId xmlns:a16="http://schemas.microsoft.com/office/drawing/2014/main" val="2979198210"/>
                    </a:ext>
                  </a:extLst>
                </a:gridCol>
                <a:gridCol w="1592624">
                  <a:extLst>
                    <a:ext uri="{9D8B030D-6E8A-4147-A177-3AD203B41FA5}">
                      <a16:colId xmlns:a16="http://schemas.microsoft.com/office/drawing/2014/main" val="288401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3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07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59607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24C7A8-5C8C-4243-A49A-67C40557070E}"/>
              </a:ext>
            </a:extLst>
          </p:cNvPr>
          <p:cNvCxnSpPr>
            <a:cxnSpLocks/>
          </p:cNvCxnSpPr>
          <p:nvPr/>
        </p:nvCxnSpPr>
        <p:spPr>
          <a:xfrm>
            <a:off x="5991726" y="4259179"/>
            <a:ext cx="5173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40D37C1A-6159-473D-AC46-09BD4CCD2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831432"/>
              </p:ext>
            </p:extLst>
          </p:nvPr>
        </p:nvGraphicFramePr>
        <p:xfrm>
          <a:off x="6758628" y="2730707"/>
          <a:ext cx="4789905" cy="25908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96635">
                  <a:extLst>
                    <a:ext uri="{9D8B030D-6E8A-4147-A177-3AD203B41FA5}">
                      <a16:colId xmlns:a16="http://schemas.microsoft.com/office/drawing/2014/main" val="2606208361"/>
                    </a:ext>
                  </a:extLst>
                </a:gridCol>
                <a:gridCol w="1596635">
                  <a:extLst>
                    <a:ext uri="{9D8B030D-6E8A-4147-A177-3AD203B41FA5}">
                      <a16:colId xmlns:a16="http://schemas.microsoft.com/office/drawing/2014/main" val="2979198210"/>
                    </a:ext>
                  </a:extLst>
                </a:gridCol>
                <a:gridCol w="1596635">
                  <a:extLst>
                    <a:ext uri="{9D8B030D-6E8A-4147-A177-3AD203B41FA5}">
                      <a16:colId xmlns:a16="http://schemas.microsoft.com/office/drawing/2014/main" val="288401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38512"/>
                  </a:ext>
                </a:extLst>
              </a:tr>
              <a:tr h="353405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07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59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5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53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8807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3A7773A-FA8B-4C16-8ECB-5E0AC78F0B47}"/>
              </a:ext>
            </a:extLst>
          </p:cNvPr>
          <p:cNvSpPr txBox="1"/>
          <p:nvPr/>
        </p:nvSpPr>
        <p:spPr>
          <a:xfrm>
            <a:off x="6176655" y="5610287"/>
            <a:ext cx="5782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STATA code:</a:t>
            </a:r>
          </a:p>
          <a:p>
            <a:r>
              <a:rPr lang="en-US" b="1" dirty="0"/>
              <a:t>use</a:t>
            </a:r>
            <a:r>
              <a:rPr lang="en-US" dirty="0"/>
              <a:t> data1, clear</a:t>
            </a:r>
          </a:p>
          <a:p>
            <a:r>
              <a:rPr lang="en-US" b="1" dirty="0"/>
              <a:t>append</a:t>
            </a:r>
            <a:r>
              <a:rPr lang="en-US" dirty="0"/>
              <a:t> using data2</a:t>
            </a:r>
          </a:p>
        </p:txBody>
      </p:sp>
    </p:spTree>
    <p:extLst>
      <p:ext uri="{BB962C8B-B14F-4D97-AF65-F5344CB8AC3E}">
        <p14:creationId xmlns:p14="http://schemas.microsoft.com/office/powerpoint/2010/main" val="397185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60441-5CB6-4B22-A2E5-C71614C5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Append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806A-6B03-41D0-8ED3-9EAEC33C6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400" dirty="0"/>
              <a:t>Data 1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Data 2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CD81C6-EA47-42AF-9F14-9ACA5F870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70918"/>
              </p:ext>
            </p:extLst>
          </p:nvPr>
        </p:nvGraphicFramePr>
        <p:xfrm>
          <a:off x="804779" y="2319744"/>
          <a:ext cx="4789904" cy="14782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97476">
                  <a:extLst>
                    <a:ext uri="{9D8B030D-6E8A-4147-A177-3AD203B41FA5}">
                      <a16:colId xmlns:a16="http://schemas.microsoft.com/office/drawing/2014/main" val="2606208361"/>
                    </a:ext>
                  </a:extLst>
                </a:gridCol>
                <a:gridCol w="1197476">
                  <a:extLst>
                    <a:ext uri="{9D8B030D-6E8A-4147-A177-3AD203B41FA5}">
                      <a16:colId xmlns:a16="http://schemas.microsoft.com/office/drawing/2014/main" val="2979198210"/>
                    </a:ext>
                  </a:extLst>
                </a:gridCol>
                <a:gridCol w="1197476">
                  <a:extLst>
                    <a:ext uri="{9D8B030D-6E8A-4147-A177-3AD203B41FA5}">
                      <a16:colId xmlns:a16="http://schemas.microsoft.com/office/drawing/2014/main" val="2884010654"/>
                    </a:ext>
                  </a:extLst>
                </a:gridCol>
                <a:gridCol w="1197476">
                  <a:extLst>
                    <a:ext uri="{9D8B030D-6E8A-4147-A177-3AD203B41FA5}">
                      <a16:colId xmlns:a16="http://schemas.microsoft.com/office/drawing/2014/main" val="2850980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38512"/>
                  </a:ext>
                </a:extLst>
              </a:tr>
              <a:tr h="353405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07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59607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3BEFE3B1-473B-46CD-A057-B12F38F3C5CD}"/>
              </a:ext>
            </a:extLst>
          </p:cNvPr>
          <p:cNvGraphicFramePr>
            <a:graphicFrameLocks noGrp="1"/>
          </p:cNvGraphicFramePr>
          <p:nvPr/>
        </p:nvGraphicFramePr>
        <p:xfrm>
          <a:off x="816811" y="4545123"/>
          <a:ext cx="4777872" cy="1483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92624">
                  <a:extLst>
                    <a:ext uri="{9D8B030D-6E8A-4147-A177-3AD203B41FA5}">
                      <a16:colId xmlns:a16="http://schemas.microsoft.com/office/drawing/2014/main" val="2606208361"/>
                    </a:ext>
                  </a:extLst>
                </a:gridCol>
                <a:gridCol w="1592624">
                  <a:extLst>
                    <a:ext uri="{9D8B030D-6E8A-4147-A177-3AD203B41FA5}">
                      <a16:colId xmlns:a16="http://schemas.microsoft.com/office/drawing/2014/main" val="2979198210"/>
                    </a:ext>
                  </a:extLst>
                </a:gridCol>
                <a:gridCol w="1592624">
                  <a:extLst>
                    <a:ext uri="{9D8B030D-6E8A-4147-A177-3AD203B41FA5}">
                      <a16:colId xmlns:a16="http://schemas.microsoft.com/office/drawing/2014/main" val="288401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3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07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59607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24C7A8-5C8C-4243-A49A-67C40557070E}"/>
              </a:ext>
            </a:extLst>
          </p:cNvPr>
          <p:cNvCxnSpPr>
            <a:cxnSpLocks/>
          </p:cNvCxnSpPr>
          <p:nvPr/>
        </p:nvCxnSpPr>
        <p:spPr>
          <a:xfrm>
            <a:off x="5991726" y="4259179"/>
            <a:ext cx="5173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40D37C1A-6159-473D-AC46-09BD4CCD2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850704"/>
              </p:ext>
            </p:extLst>
          </p:nvPr>
        </p:nvGraphicFramePr>
        <p:xfrm>
          <a:off x="6758628" y="2730707"/>
          <a:ext cx="4789904" cy="25908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97476">
                  <a:extLst>
                    <a:ext uri="{9D8B030D-6E8A-4147-A177-3AD203B41FA5}">
                      <a16:colId xmlns:a16="http://schemas.microsoft.com/office/drawing/2014/main" val="2606208361"/>
                    </a:ext>
                  </a:extLst>
                </a:gridCol>
                <a:gridCol w="1197476">
                  <a:extLst>
                    <a:ext uri="{9D8B030D-6E8A-4147-A177-3AD203B41FA5}">
                      <a16:colId xmlns:a16="http://schemas.microsoft.com/office/drawing/2014/main" val="2979198210"/>
                    </a:ext>
                  </a:extLst>
                </a:gridCol>
                <a:gridCol w="1197476">
                  <a:extLst>
                    <a:ext uri="{9D8B030D-6E8A-4147-A177-3AD203B41FA5}">
                      <a16:colId xmlns:a16="http://schemas.microsoft.com/office/drawing/2014/main" val="2884010654"/>
                    </a:ext>
                  </a:extLst>
                </a:gridCol>
                <a:gridCol w="1197476">
                  <a:extLst>
                    <a:ext uri="{9D8B030D-6E8A-4147-A177-3AD203B41FA5}">
                      <a16:colId xmlns:a16="http://schemas.microsoft.com/office/drawing/2014/main" val="3554169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38512"/>
                  </a:ext>
                </a:extLst>
              </a:tr>
              <a:tr h="353405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07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59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5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53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880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89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60441-5CB6-4B22-A2E5-C71614C5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806A-6B03-41D0-8ED3-9EAEC33C6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400" dirty="0"/>
              <a:t>Different types of merging</a:t>
            </a:r>
          </a:p>
          <a:p>
            <a:pPr lvl="1"/>
            <a:r>
              <a:rPr lang="en-US" sz="1800" dirty="0"/>
              <a:t>1:1</a:t>
            </a:r>
          </a:p>
          <a:p>
            <a:pPr lvl="1"/>
            <a:r>
              <a:rPr lang="en-US" sz="1800" dirty="0"/>
              <a:t>1:m</a:t>
            </a:r>
          </a:p>
          <a:p>
            <a:pPr lvl="1"/>
            <a:r>
              <a:rPr lang="en-US" sz="1800" dirty="0"/>
              <a:t>m:1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400" dirty="0"/>
              <a:t>Identify merging variable</a:t>
            </a:r>
          </a:p>
          <a:p>
            <a:endParaRPr lang="en-US" sz="2400" dirty="0"/>
          </a:p>
          <a:p>
            <a:r>
              <a:rPr lang="en-US" sz="2400" dirty="0"/>
              <a:t>Make sure common variables are labeled the same way</a:t>
            </a:r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60441-5CB6-4B22-A2E5-C71614C5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806A-6B03-41D0-8ED3-9EAEC33C6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400" dirty="0"/>
              <a:t>Data 1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Data 2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CD81C6-EA47-42AF-9F14-9ACA5F870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718398"/>
              </p:ext>
            </p:extLst>
          </p:nvPr>
        </p:nvGraphicFramePr>
        <p:xfrm>
          <a:off x="804779" y="2319744"/>
          <a:ext cx="3719094" cy="14782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39698">
                  <a:extLst>
                    <a:ext uri="{9D8B030D-6E8A-4147-A177-3AD203B41FA5}">
                      <a16:colId xmlns:a16="http://schemas.microsoft.com/office/drawing/2014/main" val="2606208361"/>
                    </a:ext>
                  </a:extLst>
                </a:gridCol>
                <a:gridCol w="1239698">
                  <a:extLst>
                    <a:ext uri="{9D8B030D-6E8A-4147-A177-3AD203B41FA5}">
                      <a16:colId xmlns:a16="http://schemas.microsoft.com/office/drawing/2014/main" val="2979198210"/>
                    </a:ext>
                  </a:extLst>
                </a:gridCol>
                <a:gridCol w="1239698">
                  <a:extLst>
                    <a:ext uri="{9D8B030D-6E8A-4147-A177-3AD203B41FA5}">
                      <a16:colId xmlns:a16="http://schemas.microsoft.com/office/drawing/2014/main" val="288401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38512"/>
                  </a:ext>
                </a:extLst>
              </a:tr>
              <a:tr h="353405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07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59607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3BEFE3B1-473B-46CD-A057-B12F38F3C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122972"/>
              </p:ext>
            </p:extLst>
          </p:nvPr>
        </p:nvGraphicFramePr>
        <p:xfrm>
          <a:off x="816811" y="4545123"/>
          <a:ext cx="3719094" cy="1483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39698">
                  <a:extLst>
                    <a:ext uri="{9D8B030D-6E8A-4147-A177-3AD203B41FA5}">
                      <a16:colId xmlns:a16="http://schemas.microsoft.com/office/drawing/2014/main" val="2606208361"/>
                    </a:ext>
                  </a:extLst>
                </a:gridCol>
                <a:gridCol w="1239698">
                  <a:extLst>
                    <a:ext uri="{9D8B030D-6E8A-4147-A177-3AD203B41FA5}">
                      <a16:colId xmlns:a16="http://schemas.microsoft.com/office/drawing/2014/main" val="2979198210"/>
                    </a:ext>
                  </a:extLst>
                </a:gridCol>
                <a:gridCol w="1239698">
                  <a:extLst>
                    <a:ext uri="{9D8B030D-6E8A-4147-A177-3AD203B41FA5}">
                      <a16:colId xmlns:a16="http://schemas.microsoft.com/office/drawing/2014/main" val="288401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3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37000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07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59607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24C7A8-5C8C-4243-A49A-67C40557070E}"/>
              </a:ext>
            </a:extLst>
          </p:cNvPr>
          <p:cNvCxnSpPr>
            <a:cxnSpLocks/>
          </p:cNvCxnSpPr>
          <p:nvPr/>
        </p:nvCxnSpPr>
        <p:spPr>
          <a:xfrm>
            <a:off x="4535905" y="4283242"/>
            <a:ext cx="5173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40D37C1A-6159-473D-AC46-09BD4CCD2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634236"/>
              </p:ext>
            </p:extLst>
          </p:nvPr>
        </p:nvGraphicFramePr>
        <p:xfrm>
          <a:off x="5477840" y="3474355"/>
          <a:ext cx="5646115" cy="14782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29223">
                  <a:extLst>
                    <a:ext uri="{9D8B030D-6E8A-4147-A177-3AD203B41FA5}">
                      <a16:colId xmlns:a16="http://schemas.microsoft.com/office/drawing/2014/main" val="2606208361"/>
                    </a:ext>
                  </a:extLst>
                </a:gridCol>
                <a:gridCol w="1129223">
                  <a:extLst>
                    <a:ext uri="{9D8B030D-6E8A-4147-A177-3AD203B41FA5}">
                      <a16:colId xmlns:a16="http://schemas.microsoft.com/office/drawing/2014/main" val="2979198210"/>
                    </a:ext>
                  </a:extLst>
                </a:gridCol>
                <a:gridCol w="1129223">
                  <a:extLst>
                    <a:ext uri="{9D8B030D-6E8A-4147-A177-3AD203B41FA5}">
                      <a16:colId xmlns:a16="http://schemas.microsoft.com/office/drawing/2014/main" val="2884010654"/>
                    </a:ext>
                  </a:extLst>
                </a:gridCol>
                <a:gridCol w="1129223">
                  <a:extLst>
                    <a:ext uri="{9D8B030D-6E8A-4147-A177-3AD203B41FA5}">
                      <a16:colId xmlns:a16="http://schemas.microsoft.com/office/drawing/2014/main" val="3302223895"/>
                    </a:ext>
                  </a:extLst>
                </a:gridCol>
                <a:gridCol w="1129223">
                  <a:extLst>
                    <a:ext uri="{9D8B030D-6E8A-4147-A177-3AD203B41FA5}">
                      <a16:colId xmlns:a16="http://schemas.microsoft.com/office/drawing/2014/main" val="2922295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38512"/>
                  </a:ext>
                </a:extLst>
              </a:tr>
              <a:tr h="353405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37000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07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5960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3A7773A-FA8B-4C16-8ECB-5E0AC78F0B47}"/>
              </a:ext>
            </a:extLst>
          </p:cNvPr>
          <p:cNvSpPr txBox="1"/>
          <p:nvPr/>
        </p:nvSpPr>
        <p:spPr>
          <a:xfrm>
            <a:off x="5409530" y="5148622"/>
            <a:ext cx="5782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STATA code:</a:t>
            </a:r>
          </a:p>
          <a:p>
            <a:r>
              <a:rPr lang="en-US" b="1" dirty="0"/>
              <a:t>use</a:t>
            </a:r>
            <a:r>
              <a:rPr lang="en-US" dirty="0"/>
              <a:t> data1, clear</a:t>
            </a:r>
          </a:p>
          <a:p>
            <a:r>
              <a:rPr lang="en-US" b="1" dirty="0"/>
              <a:t>merge </a:t>
            </a:r>
            <a:r>
              <a:rPr lang="en-US" dirty="0"/>
              <a:t>1:1 id using data2</a:t>
            </a:r>
          </a:p>
        </p:txBody>
      </p:sp>
    </p:spTree>
    <p:extLst>
      <p:ext uri="{BB962C8B-B14F-4D97-AF65-F5344CB8AC3E}">
        <p14:creationId xmlns:p14="http://schemas.microsoft.com/office/powerpoint/2010/main" val="14391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60441-5CB6-4B22-A2E5-C71614C5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806A-6B03-41D0-8ED3-9EAEC33C6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400" dirty="0"/>
              <a:t>Data 1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Data 2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CD81C6-EA47-42AF-9F14-9ACA5F870DC1}"/>
              </a:ext>
            </a:extLst>
          </p:cNvPr>
          <p:cNvGraphicFramePr>
            <a:graphicFrameLocks noGrp="1"/>
          </p:cNvGraphicFramePr>
          <p:nvPr/>
        </p:nvGraphicFramePr>
        <p:xfrm>
          <a:off x="804779" y="2319744"/>
          <a:ext cx="3719094" cy="14782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39698">
                  <a:extLst>
                    <a:ext uri="{9D8B030D-6E8A-4147-A177-3AD203B41FA5}">
                      <a16:colId xmlns:a16="http://schemas.microsoft.com/office/drawing/2014/main" val="2606208361"/>
                    </a:ext>
                  </a:extLst>
                </a:gridCol>
                <a:gridCol w="1239698">
                  <a:extLst>
                    <a:ext uri="{9D8B030D-6E8A-4147-A177-3AD203B41FA5}">
                      <a16:colId xmlns:a16="http://schemas.microsoft.com/office/drawing/2014/main" val="2979198210"/>
                    </a:ext>
                  </a:extLst>
                </a:gridCol>
                <a:gridCol w="1239698">
                  <a:extLst>
                    <a:ext uri="{9D8B030D-6E8A-4147-A177-3AD203B41FA5}">
                      <a16:colId xmlns:a16="http://schemas.microsoft.com/office/drawing/2014/main" val="288401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38512"/>
                  </a:ext>
                </a:extLst>
              </a:tr>
              <a:tr h="353405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07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59607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3BEFE3B1-473B-46CD-A057-B12F38F3C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165508"/>
              </p:ext>
            </p:extLst>
          </p:nvPr>
        </p:nvGraphicFramePr>
        <p:xfrm>
          <a:off x="816811" y="4545123"/>
          <a:ext cx="3719096" cy="1854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29774">
                  <a:extLst>
                    <a:ext uri="{9D8B030D-6E8A-4147-A177-3AD203B41FA5}">
                      <a16:colId xmlns:a16="http://schemas.microsoft.com/office/drawing/2014/main" val="2606208361"/>
                    </a:ext>
                  </a:extLst>
                </a:gridCol>
                <a:gridCol w="929774">
                  <a:extLst>
                    <a:ext uri="{9D8B030D-6E8A-4147-A177-3AD203B41FA5}">
                      <a16:colId xmlns:a16="http://schemas.microsoft.com/office/drawing/2014/main" val="2979198210"/>
                    </a:ext>
                  </a:extLst>
                </a:gridCol>
                <a:gridCol w="929774">
                  <a:extLst>
                    <a:ext uri="{9D8B030D-6E8A-4147-A177-3AD203B41FA5}">
                      <a16:colId xmlns:a16="http://schemas.microsoft.com/office/drawing/2014/main" val="2884010654"/>
                    </a:ext>
                  </a:extLst>
                </a:gridCol>
                <a:gridCol w="929774">
                  <a:extLst>
                    <a:ext uri="{9D8B030D-6E8A-4147-A177-3AD203B41FA5}">
                      <a16:colId xmlns:a16="http://schemas.microsoft.com/office/drawing/2014/main" val="1918863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3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37000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07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18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59607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24C7A8-5C8C-4243-A49A-67C40557070E}"/>
              </a:ext>
            </a:extLst>
          </p:cNvPr>
          <p:cNvCxnSpPr>
            <a:cxnSpLocks/>
          </p:cNvCxnSpPr>
          <p:nvPr/>
        </p:nvCxnSpPr>
        <p:spPr>
          <a:xfrm>
            <a:off x="4535905" y="4283242"/>
            <a:ext cx="5173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40D37C1A-6159-473D-AC46-09BD4CCD2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792324"/>
              </p:ext>
            </p:extLst>
          </p:nvPr>
        </p:nvGraphicFramePr>
        <p:xfrm>
          <a:off x="5495183" y="3135004"/>
          <a:ext cx="5646114" cy="22148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1019">
                  <a:extLst>
                    <a:ext uri="{9D8B030D-6E8A-4147-A177-3AD203B41FA5}">
                      <a16:colId xmlns:a16="http://schemas.microsoft.com/office/drawing/2014/main" val="2606208361"/>
                    </a:ext>
                  </a:extLst>
                </a:gridCol>
                <a:gridCol w="941019">
                  <a:extLst>
                    <a:ext uri="{9D8B030D-6E8A-4147-A177-3AD203B41FA5}">
                      <a16:colId xmlns:a16="http://schemas.microsoft.com/office/drawing/2014/main" val="2979198210"/>
                    </a:ext>
                  </a:extLst>
                </a:gridCol>
                <a:gridCol w="941019">
                  <a:extLst>
                    <a:ext uri="{9D8B030D-6E8A-4147-A177-3AD203B41FA5}">
                      <a16:colId xmlns:a16="http://schemas.microsoft.com/office/drawing/2014/main" val="2884010654"/>
                    </a:ext>
                  </a:extLst>
                </a:gridCol>
                <a:gridCol w="941019">
                  <a:extLst>
                    <a:ext uri="{9D8B030D-6E8A-4147-A177-3AD203B41FA5}">
                      <a16:colId xmlns:a16="http://schemas.microsoft.com/office/drawing/2014/main" val="3302223895"/>
                    </a:ext>
                  </a:extLst>
                </a:gridCol>
                <a:gridCol w="941019">
                  <a:extLst>
                    <a:ext uri="{9D8B030D-6E8A-4147-A177-3AD203B41FA5}">
                      <a16:colId xmlns:a16="http://schemas.microsoft.com/office/drawing/2014/main" val="2922295235"/>
                    </a:ext>
                  </a:extLst>
                </a:gridCol>
                <a:gridCol w="941019">
                  <a:extLst>
                    <a:ext uri="{9D8B030D-6E8A-4147-A177-3AD203B41FA5}">
                      <a16:colId xmlns:a16="http://schemas.microsoft.com/office/drawing/2014/main" val="199296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38512"/>
                  </a:ext>
                </a:extLst>
              </a:tr>
              <a:tr h="353405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37000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076833"/>
                  </a:ext>
                </a:extLst>
              </a:tr>
              <a:tr h="353405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3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00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5960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3A7773A-FA8B-4C16-8ECB-5E0AC78F0B47}"/>
              </a:ext>
            </a:extLst>
          </p:cNvPr>
          <p:cNvSpPr txBox="1"/>
          <p:nvPr/>
        </p:nvSpPr>
        <p:spPr>
          <a:xfrm>
            <a:off x="5472586" y="5610287"/>
            <a:ext cx="5782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STATA code:</a:t>
            </a:r>
          </a:p>
          <a:p>
            <a:r>
              <a:rPr lang="en-US" b="1" dirty="0"/>
              <a:t>use</a:t>
            </a:r>
            <a:r>
              <a:rPr lang="en-US" dirty="0"/>
              <a:t> data1, clear</a:t>
            </a:r>
          </a:p>
          <a:p>
            <a:r>
              <a:rPr lang="en-US" b="1" dirty="0"/>
              <a:t>merge </a:t>
            </a:r>
            <a:r>
              <a:rPr lang="en-US" dirty="0"/>
              <a:t>1:m id using data2</a:t>
            </a:r>
          </a:p>
        </p:txBody>
      </p:sp>
    </p:spTree>
    <p:extLst>
      <p:ext uri="{BB962C8B-B14F-4D97-AF65-F5344CB8AC3E}">
        <p14:creationId xmlns:p14="http://schemas.microsoft.com/office/powerpoint/2010/main" val="270311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515</Words>
  <Application>Microsoft Office PowerPoint</Application>
  <PresentationFormat>Widescreen</PresentationFormat>
  <Paragraphs>357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STATA 2</vt:lpstr>
      <vt:lpstr>Altering datasets</vt:lpstr>
      <vt:lpstr>Reshape</vt:lpstr>
      <vt:lpstr>Combining datasets</vt:lpstr>
      <vt:lpstr>Append</vt:lpstr>
      <vt:lpstr>Append</vt:lpstr>
      <vt:lpstr>Merge</vt:lpstr>
      <vt:lpstr>Merge</vt:lpstr>
      <vt:lpstr>Merge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STATA 2</dc:title>
  <dc:creator>felicia jesslyn</dc:creator>
  <cp:lastModifiedBy>Jacob R Grippin</cp:lastModifiedBy>
  <cp:revision>15</cp:revision>
  <dcterms:created xsi:type="dcterms:W3CDTF">2022-02-24T20:45:08Z</dcterms:created>
  <dcterms:modified xsi:type="dcterms:W3CDTF">2022-02-25T20:24:48Z</dcterms:modified>
</cp:coreProperties>
</file>