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63" r:id="rId1"/>
  </p:sldMasterIdLst>
  <p:notesMasterIdLst>
    <p:notesMasterId r:id="rId8"/>
  </p:notesMasterIdLst>
  <p:sldIdLst>
    <p:sldId id="256" r:id="rId2"/>
    <p:sldId id="264" r:id="rId3"/>
    <p:sldId id="326" r:id="rId4"/>
    <p:sldId id="286" r:id="rId5"/>
    <p:sldId id="290" r:id="rId6"/>
    <p:sldId id="263" r:id="rId7"/>
  </p:sldIdLst>
  <p:sldSz cx="9144000" cy="5143500" type="screen16x9"/>
  <p:notesSz cx="6858000" cy="9144000"/>
  <p:embeddedFontLst>
    <p:embeddedFont>
      <p:font typeface="Avenir Roman" panose="02000503020000020003" pitchFamily="2" charset="0"/>
      <p:regular r:id="rId9"/>
      <p:bold r:id="rId10"/>
      <p:italic r:id="rId11"/>
      <p:boldItalic r:id="rId12"/>
    </p:embeddedFont>
    <p:embeddedFont>
      <p:font typeface="Permanent Marker" panose="02000000000000000000" pitchFamily="2" charset="0"/>
      <p:regular r:id="rId13"/>
    </p:embeddedFont>
    <p:embeddedFont>
      <p:font typeface="Source Sans Pro" panose="020B0603030403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75CFFD-C18D-4B7C-8F7E-3B7477F945D6}">
  <a:tblStyle styleId="{6B75CFFD-C18D-4B7C-8F7E-3B7477F945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4"/>
    <p:restoredTop sz="86661"/>
  </p:normalViewPr>
  <p:slideViewPr>
    <p:cSldViewPr snapToGrid="0" snapToObjects="1">
      <p:cViewPr varScale="1">
        <p:scale>
          <a:sx n="101" d="100"/>
          <a:sy n="101" d="100"/>
        </p:scale>
        <p:origin x="18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472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139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38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apastyle.apa.org</a:t>
            </a:r>
            <a:r>
              <a:rPr lang="en-US" dirty="0"/>
              <a:t>/instructional-aids/abstract-keywords-</a:t>
            </a:r>
            <a:r>
              <a:rPr lang="en-US" dirty="0" err="1"/>
              <a:t>guide.pdf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9374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u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95550" y="1991813"/>
            <a:ext cx="6552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89275" y="1200150"/>
            <a:ext cx="26319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3256047" y="1200150"/>
            <a:ext cx="26319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3"/>
          </p:nvPr>
        </p:nvSpPr>
        <p:spPr>
          <a:xfrm>
            <a:off x="6022819" y="1200150"/>
            <a:ext cx="26319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489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red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295550" y="1991813"/>
            <a:ext cx="6552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yellow">
  <p:cSld name="TITLE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1295550" y="1991813"/>
            <a:ext cx="6552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blue">
  <p:cSld name="TITLE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ctrTitle"/>
          </p:nvPr>
        </p:nvSpPr>
        <p:spPr>
          <a:xfrm>
            <a:off x="1557300" y="1640494"/>
            <a:ext cx="6029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ubTitle" idx="1"/>
          </p:nvPr>
        </p:nvSpPr>
        <p:spPr>
          <a:xfrm>
            <a:off x="1557300" y="2668610"/>
            <a:ext cx="6029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yellow">
  <p:cSld name="TITLE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ctrTitle"/>
          </p:nvPr>
        </p:nvSpPr>
        <p:spPr>
          <a:xfrm>
            <a:off x="1557300" y="1640494"/>
            <a:ext cx="6029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1557300" y="2668610"/>
            <a:ext cx="6029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red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1104300" y="2276100"/>
            <a:ext cx="6935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9pPr>
          </a:lstStyle>
          <a:p>
            <a:endParaRPr/>
          </a:p>
        </p:txBody>
      </p:sp>
      <p:sp>
        <p:nvSpPr>
          <p:cNvPr id="35" name="Google Shape;35;p9"/>
          <p:cNvSpPr txBox="1"/>
          <p:nvPr/>
        </p:nvSpPr>
        <p:spPr>
          <a:xfrm>
            <a:off x="3593400" y="992123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  <a:endParaRPr sz="9600">
              <a:solidFill>
                <a:schemeClr val="accen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blue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1104300" y="2276100"/>
            <a:ext cx="6935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9pPr>
          </a:lstStyle>
          <a:p>
            <a:endParaRPr/>
          </a:p>
        </p:txBody>
      </p:sp>
      <p:sp>
        <p:nvSpPr>
          <p:cNvPr id="39" name="Google Shape;39;p10"/>
          <p:cNvSpPr txBox="1"/>
          <p:nvPr/>
        </p:nvSpPr>
        <p:spPr>
          <a:xfrm>
            <a:off x="3593400" y="128382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  <a:endParaRPr sz="9600">
              <a:solidFill>
                <a:schemeClr val="accent5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911700" y="1200150"/>
            <a:ext cx="7320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804800" y="1200150"/>
            <a:ext cx="3657000" cy="32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2"/>
          </p:nvPr>
        </p:nvSpPr>
        <p:spPr>
          <a:xfrm>
            <a:off x="4682201" y="1200150"/>
            <a:ext cx="3657000" cy="32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1700" y="1200150"/>
            <a:ext cx="7320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65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css-researchsupport@cornell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markdown.rstudio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rstudio.com/products/rstudio/download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markdown.rstudio.com/lesson-1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docs.google.com/document/d/15MDCSJMEA3Xr5I9aJHGaQbgZC1WHGUvj/edit?usp=sharing&amp;ouid=117340435050962348521&amp;rtpof=true&amp;sd=true" TargetMode="External"/><Relationship Id="rId4" Type="http://schemas.openxmlformats.org/officeDocument/2006/relationships/hyperlink" Target="https://www.rstudio.com/wp-content/uploads/2015/03/rmarkdown-reference.pdf?_ga=2.178854052.1235300884.1634918382-399013388.153485827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ctrTitle"/>
          </p:nvPr>
        </p:nvSpPr>
        <p:spPr>
          <a:xfrm>
            <a:off x="388883" y="1629103"/>
            <a:ext cx="8429296" cy="16816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 i="1" dirty="0">
                <a:latin typeface="Avenir Roman" panose="02000503020000020003" pitchFamily="2" charset="0"/>
              </a:rPr>
              <a:t>Intro to </a:t>
            </a:r>
            <a:r>
              <a:rPr lang="en" sz="5200" b="1" i="1" dirty="0" err="1">
                <a:latin typeface="Avenir Roman" panose="02000503020000020003" pitchFamily="2" charset="0"/>
              </a:rPr>
              <a:t>RMarkdown</a:t>
            </a:r>
            <a:endParaRPr sz="5200" b="1" i="1" dirty="0">
              <a:latin typeface="Avenir Roman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E8C6D4-DA50-BD45-B0E9-3EF58742496B}"/>
              </a:ext>
            </a:extLst>
          </p:cNvPr>
          <p:cNvSpPr txBox="1"/>
          <p:nvPr/>
        </p:nvSpPr>
        <p:spPr>
          <a:xfrm>
            <a:off x="2738820" y="3310759"/>
            <a:ext cx="3729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venir Roman" panose="02000503020000020003" pitchFamily="2" charset="0"/>
              </a:rPr>
              <a:t>Reproducibility Series: Part 3</a:t>
            </a:r>
          </a:p>
          <a:p>
            <a:pPr algn="ctr"/>
            <a:r>
              <a:rPr lang="en-US" sz="1800" dirty="0">
                <a:latin typeface="Avenir Roman" panose="02000503020000020003" pitchFamily="2" charset="0"/>
              </a:rPr>
              <a:t>Cornell Center for Social Sciences</a:t>
            </a:r>
          </a:p>
          <a:p>
            <a:pPr algn="ctr"/>
            <a:r>
              <a:rPr lang="en-US" sz="1800" dirty="0">
                <a:latin typeface="Avenir Roman" panose="02000503020000020003" pitchFamily="2" charset="0"/>
              </a:rPr>
              <a:t>3/24/2022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4;p22">
            <a:extLst>
              <a:ext uri="{FF2B5EF4-FFF2-40B4-BE49-F238E27FC236}">
                <a16:creationId xmlns:a16="http://schemas.microsoft.com/office/drawing/2014/main" id="{B62C7756-6BB0-524C-9045-6D02319551E6}"/>
              </a:ext>
            </a:extLst>
          </p:cNvPr>
          <p:cNvSpPr txBox="1">
            <a:spLocks/>
          </p:cNvSpPr>
          <p:nvPr/>
        </p:nvSpPr>
        <p:spPr>
          <a:xfrm>
            <a:off x="911700" y="984465"/>
            <a:ext cx="7320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▸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Avenir Roman" panose="02000503020000020003" pitchFamily="2" charset="0"/>
              </a:rPr>
              <a:t>The Cornell Center for Social Sciences provides a welcoming environment for everyone embracing all backgrounds or identities. All instructors and attendees agree to abide by our community norms. We encourage the following behaviors in our workshops:</a:t>
            </a:r>
          </a:p>
          <a:p>
            <a:pPr fontAlgn="base">
              <a:lnSpc>
                <a:spcPct val="90000"/>
              </a:lnSpc>
            </a:pPr>
            <a:r>
              <a:rPr lang="en-US" sz="1600" dirty="0">
                <a:latin typeface="Avenir Roman" panose="02000503020000020003" pitchFamily="2" charset="0"/>
              </a:rPr>
              <a:t>Respect differing viewpoints and ideas</a:t>
            </a:r>
          </a:p>
          <a:p>
            <a:pPr fontAlgn="base">
              <a:lnSpc>
                <a:spcPct val="90000"/>
              </a:lnSpc>
            </a:pPr>
            <a:r>
              <a:rPr lang="en-US" sz="1600" dirty="0">
                <a:latin typeface="Avenir Roman" panose="02000503020000020003" pitchFamily="2" charset="0"/>
              </a:rPr>
              <a:t>Share your own perspectives and ask any questions</a:t>
            </a:r>
          </a:p>
          <a:p>
            <a:pPr fontAlgn="base">
              <a:lnSpc>
                <a:spcPct val="90000"/>
              </a:lnSpc>
            </a:pPr>
            <a:r>
              <a:rPr lang="en-US" sz="1600" dirty="0">
                <a:latin typeface="Avenir Roman" panose="02000503020000020003" pitchFamily="2" charset="0"/>
              </a:rPr>
              <a:t>Accept constructive criticism</a:t>
            </a:r>
          </a:p>
          <a:p>
            <a:pPr fontAlgn="base">
              <a:lnSpc>
                <a:spcPct val="90000"/>
              </a:lnSpc>
            </a:pPr>
            <a:r>
              <a:rPr lang="en-US" sz="1600" dirty="0">
                <a:latin typeface="Avenir Roman" panose="02000503020000020003" pitchFamily="2" charset="0"/>
              </a:rPr>
              <a:t>Use welcoming and inclusive language</a:t>
            </a:r>
          </a:p>
          <a:p>
            <a:pPr fontAlgn="base">
              <a:lnSpc>
                <a:spcPct val="90000"/>
              </a:lnSpc>
            </a:pPr>
            <a:r>
              <a:rPr lang="en-US" sz="1600" dirty="0">
                <a:latin typeface="Avenir Roman" panose="02000503020000020003" pitchFamily="2" charset="0"/>
              </a:rPr>
              <a:t>Show courtesy and respect for all instructors and attendees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US" sz="1600" dirty="0">
                <a:latin typeface="Avenir Roman" panose="02000503020000020003" pitchFamily="2" charset="0"/>
              </a:rPr>
            </a:br>
            <a:r>
              <a:rPr lang="en-US" sz="1600" dirty="0">
                <a:latin typeface="Avenir Roman" panose="02000503020000020003" pitchFamily="2" charset="0"/>
              </a:rPr>
              <a:t>If you believe that an instructor or attendee has violated the code of conduct, please report the violation to </a:t>
            </a:r>
            <a:r>
              <a:rPr lang="en-US" sz="1600" u="sng" dirty="0">
                <a:latin typeface="Avenir Roman" panose="02000503020000020003" pitchFamily="2" charset="0"/>
                <a:hlinkClick r:id="rId3"/>
              </a:rPr>
              <a:t>ccss-researchsupport@cornell.edu</a:t>
            </a:r>
            <a:r>
              <a:rPr lang="en-US" sz="1600" dirty="0">
                <a:latin typeface="Avenir Roman" panose="02000503020000020003" pitchFamily="2" charset="0"/>
              </a:rPr>
              <a:t>. We take all reported incidents seriously.</a:t>
            </a:r>
          </a:p>
        </p:txBody>
      </p:sp>
    </p:spTree>
    <p:extLst>
      <p:ext uri="{BB962C8B-B14F-4D97-AF65-F5344CB8AC3E}">
        <p14:creationId xmlns:p14="http://schemas.microsoft.com/office/powerpoint/2010/main" val="297962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 dirty="0">
                <a:latin typeface="Avenir Roman" panose="02000503020000020003" pitchFamily="2" charset="0"/>
              </a:rPr>
              <a:t>Land Acknowledgement</a:t>
            </a:r>
            <a:endParaRPr sz="4600" b="1" dirty="0">
              <a:latin typeface="Avenir Roman" panose="02000503020000020003" pitchFamily="2" charset="0"/>
            </a:endParaRPr>
          </a:p>
        </p:txBody>
      </p:sp>
      <p:sp>
        <p:nvSpPr>
          <p:cNvPr id="7" name="Google Shape;104;p22">
            <a:extLst>
              <a:ext uri="{FF2B5EF4-FFF2-40B4-BE49-F238E27FC236}">
                <a16:creationId xmlns:a16="http://schemas.microsoft.com/office/drawing/2014/main" id="{B62C7756-6BB0-524C-9045-6D02319551E6}"/>
              </a:ext>
            </a:extLst>
          </p:cNvPr>
          <p:cNvSpPr txBox="1">
            <a:spLocks/>
          </p:cNvSpPr>
          <p:nvPr/>
        </p:nvSpPr>
        <p:spPr>
          <a:xfrm>
            <a:off x="911700" y="984465"/>
            <a:ext cx="7320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▸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venir Roman" panose="02000503020000020003" pitchFamily="2" charset="0"/>
              </a:rPr>
              <a:t>Cornell University is located on the traditional homelands of the </a:t>
            </a:r>
            <a:r>
              <a:rPr lang="en-US" dirty="0" err="1">
                <a:latin typeface="Avenir Roman" panose="02000503020000020003" pitchFamily="2" charset="0"/>
              </a:rPr>
              <a:t>Gayogo̱hó꞉nǫ</a:t>
            </a:r>
            <a:r>
              <a:rPr lang="en-US" dirty="0">
                <a:latin typeface="Avenir Roman" panose="02000503020000020003" pitchFamily="2" charset="0"/>
              </a:rPr>
              <a:t>' (the Cayuga </a:t>
            </a:r>
            <a:r>
              <a:rPr lang="en-US" dirty="0" err="1">
                <a:latin typeface="Avenir Roman" panose="02000503020000020003" pitchFamily="2" charset="0"/>
              </a:rPr>
              <a:t>NatiCCSS-RS@cornell.eduon</a:t>
            </a:r>
            <a:r>
              <a:rPr lang="en-US" dirty="0">
                <a:latin typeface="Avenir Roman" panose="02000503020000020003" pitchFamily="2" charset="0"/>
              </a:rPr>
              <a:t>). The </a:t>
            </a:r>
            <a:r>
              <a:rPr lang="en-US" dirty="0" err="1">
                <a:latin typeface="Avenir Roman" panose="02000503020000020003" pitchFamily="2" charset="0"/>
              </a:rPr>
              <a:t>Gayogo̱hó꞉nǫ</a:t>
            </a:r>
            <a:r>
              <a:rPr lang="en-US" dirty="0">
                <a:latin typeface="Avenir Roman" panose="02000503020000020003" pitchFamily="2" charset="0"/>
              </a:rPr>
              <a:t>' are members of the Haudenosaunee Confederacy, an alliance of six sovereign Nations with a historic and contemporary presence on this land. The Confederacy precedes the establishment of Cornell University, New York state, and the United States of America. We acknowledge the painful history of </a:t>
            </a:r>
            <a:r>
              <a:rPr lang="en-US" dirty="0" err="1">
                <a:latin typeface="Avenir Roman" panose="02000503020000020003" pitchFamily="2" charset="0"/>
              </a:rPr>
              <a:t>Gayogo̱hó꞉nǫ</a:t>
            </a:r>
            <a:r>
              <a:rPr lang="en-US" dirty="0">
                <a:latin typeface="Avenir Roman" panose="02000503020000020003" pitchFamily="2" charset="0"/>
              </a:rPr>
              <a:t>' dispossession, and honor the ongoing connection of </a:t>
            </a:r>
            <a:r>
              <a:rPr lang="en-US" dirty="0" err="1">
                <a:latin typeface="Avenir Roman" panose="02000503020000020003" pitchFamily="2" charset="0"/>
              </a:rPr>
              <a:t>Gayogo̱hó꞉nǫ</a:t>
            </a:r>
            <a:r>
              <a:rPr lang="en-US" dirty="0">
                <a:latin typeface="Avenir Roman" panose="02000503020000020003" pitchFamily="2" charset="0"/>
              </a:rPr>
              <a:t>' people, past and present, to these lands and waters.</a:t>
            </a:r>
          </a:p>
          <a:p>
            <a:pPr indent="-381000">
              <a:buSzPts val="2400"/>
            </a:pPr>
            <a:endParaRPr lang="en-US" dirty="0"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05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 dirty="0">
                <a:latin typeface="Avenir Roman" panose="02000503020000020003" pitchFamily="2" charset="0"/>
              </a:rPr>
              <a:t>What is R</a:t>
            </a:r>
            <a:r>
              <a:rPr lang="en-US" sz="4600" b="1" dirty="0">
                <a:latin typeface="Avenir Roman" panose="02000503020000020003" pitchFamily="2" charset="0"/>
              </a:rPr>
              <a:t>m</a:t>
            </a:r>
            <a:r>
              <a:rPr lang="en" sz="4600" b="1" dirty="0" err="1">
                <a:latin typeface="Avenir Roman" panose="02000503020000020003" pitchFamily="2" charset="0"/>
              </a:rPr>
              <a:t>arkdown</a:t>
            </a:r>
            <a:r>
              <a:rPr lang="en" sz="4600" b="1" dirty="0">
                <a:latin typeface="Avenir Roman" panose="02000503020000020003" pitchFamily="2" charset="0"/>
              </a:rPr>
              <a:t>?</a:t>
            </a:r>
            <a:endParaRPr sz="4600" b="1" dirty="0">
              <a:latin typeface="Avenir Roman" panose="02000503020000020003" pitchFamily="2" charset="0"/>
            </a:endParaRPr>
          </a:p>
        </p:txBody>
      </p:sp>
      <p:sp>
        <p:nvSpPr>
          <p:cNvPr id="104" name="Google Shape;104;p22"/>
          <p:cNvSpPr txBox="1">
            <a:spLocks noGrp="1"/>
          </p:cNvSpPr>
          <p:nvPr>
            <p:ph type="body" idx="1"/>
          </p:nvPr>
        </p:nvSpPr>
        <p:spPr>
          <a:xfrm>
            <a:off x="911700" y="1200150"/>
            <a:ext cx="7320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A file format for creating dynamic documents in R</a:t>
            </a:r>
          </a:p>
          <a:p>
            <a:r>
              <a:rPr lang="en-US" dirty="0">
                <a:latin typeface="Avenir Roman" panose="02000503020000020003" pitchFamily="2" charset="0"/>
              </a:rPr>
              <a:t>Used to generate report and results all in the same platform</a:t>
            </a:r>
          </a:p>
          <a:p>
            <a:r>
              <a:rPr lang="en-US" dirty="0">
                <a:latin typeface="Avenir Roman" panose="02000503020000020003" pitchFamily="2" charset="0"/>
              </a:rPr>
              <a:t>Combine R code with Markdown formatting</a:t>
            </a:r>
          </a:p>
          <a:p>
            <a:r>
              <a:rPr lang="en-US" u="sng" dirty="0">
                <a:latin typeface="Avenir Roman" panose="02000503020000020003" pitchFamily="2" charset="0"/>
                <a:hlinkClick r:id="rId3"/>
              </a:rPr>
              <a:t>https://rmarkdown.rstudio.com/</a:t>
            </a:r>
            <a:endParaRPr lang="en-US" dirty="0">
              <a:latin typeface="Avenir Roman" panose="02000503020000020003" pitchFamily="2" charset="0"/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72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 dirty="0">
                <a:latin typeface="Avenir Roman" panose="02000503020000020003" pitchFamily="2" charset="0"/>
              </a:rPr>
              <a:t>How to Use</a:t>
            </a:r>
            <a:endParaRPr sz="4600" b="1" dirty="0">
              <a:latin typeface="Avenir Roman" panose="02000503020000020003" pitchFamily="2" charset="0"/>
            </a:endParaRPr>
          </a:p>
        </p:txBody>
      </p:sp>
      <p:sp>
        <p:nvSpPr>
          <p:cNvPr id="104" name="Google Shape;104;p22"/>
          <p:cNvSpPr txBox="1">
            <a:spLocks noGrp="1"/>
          </p:cNvSpPr>
          <p:nvPr>
            <p:ph type="body" idx="1"/>
          </p:nvPr>
        </p:nvSpPr>
        <p:spPr>
          <a:xfrm>
            <a:off x="911700" y="1200150"/>
            <a:ext cx="7320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Avenir Roman" panose="02000503020000020003" pitchFamily="2" charset="0"/>
              </a:rPr>
              <a:t>On your own device:</a:t>
            </a:r>
          </a:p>
          <a:p>
            <a:pPr lvl="1" fontAlgn="base"/>
            <a:r>
              <a:rPr lang="en-US" sz="1600" dirty="0">
                <a:latin typeface="Avenir Roman" panose="02000503020000020003" pitchFamily="2" charset="0"/>
              </a:rPr>
              <a:t>Install R and RStudio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u="sng" dirty="0">
                <a:latin typeface="Avenir Roman" panose="02000503020000020003" pitchFamily="2" charset="0"/>
                <a:hlinkClick r:id="rId3"/>
              </a:rPr>
              <a:t>https://www.r-project.org/</a:t>
            </a:r>
            <a:endParaRPr lang="en-US" sz="1600" dirty="0">
              <a:latin typeface="Avenir Roman" panose="02000503020000020003" pitchFamily="2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u="sng" dirty="0">
                <a:latin typeface="Avenir Roman" panose="02000503020000020003" pitchFamily="2" charset="0"/>
                <a:hlinkClick r:id="rId4"/>
              </a:rPr>
              <a:t>https://www.rstudio.com/products/rstudio/download/</a:t>
            </a:r>
            <a:endParaRPr lang="en-US" sz="1600" dirty="0">
              <a:latin typeface="Avenir Roman" panose="02000503020000020003" pitchFamily="2" charset="0"/>
            </a:endParaRPr>
          </a:p>
          <a:p>
            <a:pPr lvl="1" fontAlgn="base"/>
            <a:r>
              <a:rPr lang="en-US" sz="1600" dirty="0">
                <a:latin typeface="Avenir Roman" panose="02000503020000020003" pitchFamily="2" charset="0"/>
              </a:rPr>
              <a:t>Open </a:t>
            </a:r>
            <a:r>
              <a:rPr lang="en-US" sz="1600" dirty="0" err="1">
                <a:latin typeface="Avenir Roman" panose="02000503020000020003" pitchFamily="2" charset="0"/>
              </a:rPr>
              <a:t>Rstudio</a:t>
            </a:r>
            <a:r>
              <a:rPr lang="en-US" sz="1600" dirty="0">
                <a:latin typeface="Avenir Roman" panose="02000503020000020003" pitchFamily="2" charset="0"/>
              </a:rPr>
              <a:t>, then install </a:t>
            </a:r>
            <a:r>
              <a:rPr lang="en-US" sz="1600" dirty="0" err="1">
                <a:latin typeface="Avenir Roman" panose="02000503020000020003" pitchFamily="2" charset="0"/>
              </a:rPr>
              <a:t>Rmarkdown</a:t>
            </a:r>
            <a:r>
              <a:rPr lang="en-US" sz="1600" dirty="0">
                <a:latin typeface="Avenir Roman" panose="02000503020000020003" pitchFamily="2" charset="0"/>
              </a:rPr>
              <a:t>: 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venir Roman" panose="02000503020000020003" pitchFamily="2" charset="0"/>
              </a:rPr>
              <a:t>install.packages</a:t>
            </a:r>
            <a:r>
              <a:rPr lang="en-US" sz="1600" dirty="0">
                <a:latin typeface="Avenir Roman" panose="02000503020000020003" pitchFamily="2" charset="0"/>
              </a:rPr>
              <a:t>(“</a:t>
            </a:r>
            <a:r>
              <a:rPr lang="en-US" sz="1600" dirty="0" err="1">
                <a:latin typeface="Avenir Roman" panose="02000503020000020003" pitchFamily="2" charset="0"/>
              </a:rPr>
              <a:t>rmarkdown</a:t>
            </a:r>
            <a:r>
              <a:rPr lang="en-US" sz="1600" dirty="0">
                <a:latin typeface="Avenir Roman" panose="02000503020000020003" pitchFamily="2" charset="0"/>
              </a:rPr>
              <a:t>”, dependencies=TRUE) or use menu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>
                <a:latin typeface="Avenir Roman" panose="02000503020000020003" pitchFamily="2" charset="0"/>
              </a:rPr>
              <a:t>File -&gt; New File -&gt; R Markdown you will be asked if you want to install</a:t>
            </a:r>
          </a:p>
          <a:p>
            <a:r>
              <a:rPr lang="en-US" sz="1800" dirty="0">
                <a:latin typeface="Avenir Roman" panose="02000503020000020003" pitchFamily="2" charset="0"/>
              </a:rPr>
              <a:t>Launch a cloud version of </a:t>
            </a:r>
            <a:r>
              <a:rPr lang="en-US" sz="1800" dirty="0" err="1">
                <a:latin typeface="Avenir Roman" panose="02000503020000020003" pitchFamily="2" charset="0"/>
              </a:rPr>
              <a:t>Rstudio</a:t>
            </a:r>
            <a:r>
              <a:rPr lang="en-US" sz="1800" dirty="0">
                <a:latin typeface="Avenir Roman" panose="02000503020000020003" pitchFamily="2" charset="0"/>
              </a:rPr>
              <a:t> using Binder</a:t>
            </a:r>
          </a:p>
          <a:p>
            <a:pPr lvl="1"/>
            <a:r>
              <a:rPr lang="en-US" sz="1800" dirty="0">
                <a:latin typeface="Avenir Roman" panose="02000503020000020003" pitchFamily="2" charset="0"/>
              </a:rPr>
              <a:t>Link</a:t>
            </a:r>
          </a:p>
          <a:p>
            <a:pPr lvl="1"/>
            <a:r>
              <a:rPr lang="en-US" sz="1800" dirty="0">
                <a:latin typeface="Avenir Roman" panose="02000503020000020003" pitchFamily="2" charset="0"/>
              </a:rPr>
              <a:t>If using this option, download any code you write prior to closing the tab. Changes will not be saved</a:t>
            </a:r>
            <a:br>
              <a:rPr lang="en-US" sz="1800" dirty="0">
                <a:latin typeface="Avenir Roman" panose="02000503020000020003" pitchFamily="2" charset="0"/>
              </a:rPr>
            </a:br>
            <a:endParaRPr lang="en-US" sz="1800" dirty="0"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35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600" b="1" dirty="0">
                <a:latin typeface="Avenir Roman" panose="02000503020000020003" pitchFamily="2" charset="0"/>
              </a:rPr>
              <a:t>Resources</a:t>
            </a:r>
            <a:endParaRPr sz="4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BD7DC-F71C-754A-905C-5D19DD70C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800" y="1200150"/>
            <a:ext cx="7399400" cy="3284100"/>
          </a:xfrm>
        </p:spPr>
        <p:txBody>
          <a:bodyPr/>
          <a:lstStyle/>
          <a:p>
            <a:pPr fontAlgn="base"/>
            <a:r>
              <a:rPr lang="en-US" sz="1800" dirty="0">
                <a:latin typeface="Avenir Roman" panose="02000503020000020003" pitchFamily="2" charset="0"/>
              </a:rPr>
              <a:t>Basic Tutorial, </a:t>
            </a:r>
            <a:r>
              <a:rPr lang="en-US" sz="1800" dirty="0" err="1">
                <a:latin typeface="Avenir Roman" panose="02000503020000020003" pitchFamily="2" charset="0"/>
              </a:rPr>
              <a:t>Cheatsheet</a:t>
            </a:r>
            <a:r>
              <a:rPr lang="en-US" sz="1800" dirty="0">
                <a:latin typeface="Avenir Roman" panose="02000503020000020003" pitchFamily="2" charset="0"/>
              </a:rPr>
              <a:t> link at bottom:</a:t>
            </a:r>
          </a:p>
          <a:p>
            <a:pPr lvl="1"/>
            <a:r>
              <a:rPr lang="en-US" sz="1800" u="sng" dirty="0">
                <a:latin typeface="Avenir Roman" panose="02000503020000020003" pitchFamily="2" charset="0"/>
                <a:hlinkClick r:id="rId3"/>
              </a:rPr>
              <a:t>https://rmarkdown.rstudio.com/lesson-1.html</a:t>
            </a:r>
            <a:endParaRPr lang="en-US" sz="1800" dirty="0">
              <a:latin typeface="Avenir Roman" panose="02000503020000020003" pitchFamily="2" charset="0"/>
            </a:endParaRPr>
          </a:p>
          <a:p>
            <a:pPr fontAlgn="base"/>
            <a:r>
              <a:rPr lang="en-US" sz="1800" dirty="0">
                <a:latin typeface="Avenir Roman" panose="02000503020000020003" pitchFamily="2" charset="0"/>
              </a:rPr>
              <a:t>Reference Guide:</a:t>
            </a:r>
          </a:p>
          <a:p>
            <a:pPr lvl="1"/>
            <a:r>
              <a:rPr lang="en-US" sz="1800" u="sng" dirty="0">
                <a:latin typeface="Avenir Roman" panose="02000503020000020003" pitchFamily="2" charset="0"/>
                <a:hlinkClick r:id="rId4"/>
              </a:rPr>
              <a:t>https://www.rstudio.com/wp-content/uploads/2015/03/rmarkdown-reference.pdf?_ga=2.178854052.1235300884.1634918382-399013388.1534858274</a:t>
            </a:r>
            <a:endParaRPr lang="en-US" sz="1800" dirty="0">
              <a:latin typeface="Avenir Roman" panose="02000503020000020003" pitchFamily="2" charset="0"/>
            </a:endParaRPr>
          </a:p>
          <a:p>
            <a:pPr lvl="1"/>
            <a:r>
              <a:rPr lang="en-US" sz="1800" u="sng" dirty="0">
                <a:latin typeface="Avenir Roman" panose="02000503020000020003" pitchFamily="2" charset="0"/>
                <a:hlinkClick r:id="rId5"/>
              </a:rPr>
              <a:t>https://docs.google.com/document/d/15MDCSJMEA3Xr5I9aJHGaQbgZC1WHGUvj/edit?usp=sharing&amp;ouid=117340435050962348521&amp;rtpof=true&amp;sd=true</a:t>
            </a:r>
            <a:br>
              <a:rPr lang="en-US" sz="1800" dirty="0">
                <a:latin typeface="Avenir Roman" panose="02000503020000020003" pitchFamily="2" charset="0"/>
              </a:rPr>
            </a:br>
            <a:endParaRPr lang="en-US" sz="1800" dirty="0">
              <a:latin typeface="Avenir Roman" panose="02000503020000020003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mon template">
  <a:themeElements>
    <a:clrScheme name="Custom 347">
      <a:dk1>
        <a:srgbClr val="2C343B"/>
      </a:dk1>
      <a:lt1>
        <a:srgbClr val="FFFFFF"/>
      </a:lt1>
      <a:dk2>
        <a:srgbClr val="859CB1"/>
      </a:dk2>
      <a:lt2>
        <a:srgbClr val="F0F3F5"/>
      </a:lt2>
      <a:accent1>
        <a:srgbClr val="0198AD"/>
      </a:accent1>
      <a:accent2>
        <a:srgbClr val="BDE4EA"/>
      </a:accent2>
      <a:accent3>
        <a:srgbClr val="FE344D"/>
      </a:accent3>
      <a:accent4>
        <a:srgbClr val="FE7F8F"/>
      </a:accent4>
      <a:accent5>
        <a:srgbClr val="F5A500"/>
      </a:accent5>
      <a:accent6>
        <a:srgbClr val="2C343B"/>
      </a:accent6>
      <a:hlink>
        <a:srgbClr val="2C343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463</Words>
  <Application>Microsoft Macintosh PowerPoint</Application>
  <PresentationFormat>On-screen Show (16:9)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Source Sans Pro</vt:lpstr>
      <vt:lpstr>Arial</vt:lpstr>
      <vt:lpstr>Avenir Roman</vt:lpstr>
      <vt:lpstr>Courier New</vt:lpstr>
      <vt:lpstr>Permanent Marker</vt:lpstr>
      <vt:lpstr>Timon template</vt:lpstr>
      <vt:lpstr>Intro to RMarkdown</vt:lpstr>
      <vt:lpstr>PowerPoint Presentation</vt:lpstr>
      <vt:lpstr>Land Acknowledgement</vt:lpstr>
      <vt:lpstr>What is Rmarkdown?</vt:lpstr>
      <vt:lpstr>How to Use</vt:lpstr>
      <vt:lpstr>Resources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Regulation</dc:title>
  <cp:lastModifiedBy>Sabrina Porcelli</cp:lastModifiedBy>
  <cp:revision>82</cp:revision>
  <dcterms:modified xsi:type="dcterms:W3CDTF">2022-03-21T21:35:48Z</dcterms:modified>
</cp:coreProperties>
</file>