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5143500" cx="9144000"/>
  <p:notesSz cx="6858000" cy="9144000"/>
  <p:embeddedFontLst>
    <p:embeddedFont>
      <p:font typeface="Lora"/>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FBB510A-9ED6-446F-B668-8B05F579CB84}">
  <a:tblStyle styleId="{1FBB510A-9ED6-446F-B668-8B05F579CB8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Lora-bold.fntdata"/><Relationship Id="rId12" Type="http://schemas.openxmlformats.org/officeDocument/2006/relationships/slide" Target="slides/slide6.xml"/><Relationship Id="rId34" Type="http://schemas.openxmlformats.org/officeDocument/2006/relationships/font" Target="fonts/Lora-regular.fntdata"/><Relationship Id="rId15" Type="http://schemas.openxmlformats.org/officeDocument/2006/relationships/slide" Target="slides/slide9.xml"/><Relationship Id="rId37" Type="http://schemas.openxmlformats.org/officeDocument/2006/relationships/font" Target="fonts/Lora-boldItalic.fntdata"/><Relationship Id="rId14" Type="http://schemas.openxmlformats.org/officeDocument/2006/relationships/slide" Target="slides/slide8.xml"/><Relationship Id="rId36" Type="http://schemas.openxmlformats.org/officeDocument/2006/relationships/font" Target="fonts/Lora-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f2ea5d5d4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f2ea5d5d4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f2ea5d5d44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f2ea5d5d4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f2ea5d5d44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f2ea5d5d44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f2ea5d5d44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f2ea5d5d44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f2ea5d5d44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f2ea5d5d44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f2ea5d5d44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f2ea5d5d44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f2ea5d5d44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f2ea5d5d44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f2ea5d5d44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f2ea5d5d44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f2ea5d5d44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f2ea5d5d44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f2ea5d5d44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f2ea5d5d44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f4ab778857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f4ab778857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f13caecc9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f13caecc9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f13caecc98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f13caecc98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f13caecc98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f13caecc98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f13caecc98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f13caecc98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f13caecc98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f13caecc98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f13caecc98_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f13caecc98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f13caecc98_1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f13caecc98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f13caecc98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f13caecc98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f4ab778857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f4ab778857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f2ea5d5d4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f2ea5d5d4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f13caecc98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f13caecc98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f2ea5d5d44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f2ea5d5d44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f2ea5d5d44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f2ea5d5d4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f2ea5d5d4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f2ea5d5d44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f2ea5d5d44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f2ea5d5d44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3.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0.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5.png"/><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4.png"/><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2.png"/><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youtube.com/watch?v=A3QQvR2vcXY" TargetMode="Externa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000"/>
              <a:t>Using Conjoint Analysis in Analyzing Individuals' Underlying Preferences</a:t>
            </a:r>
            <a:endParaRPr sz="4000"/>
          </a:p>
        </p:txBody>
      </p:sp>
      <p:sp>
        <p:nvSpPr>
          <p:cNvPr id="55" name="Google Shape;55;p13"/>
          <p:cNvSpPr txBox="1"/>
          <p:nvPr>
            <p:ph idx="1" type="subTitle"/>
          </p:nvPr>
        </p:nvSpPr>
        <p:spPr>
          <a:xfrm>
            <a:off x="311700" y="2834125"/>
            <a:ext cx="8520600" cy="1371000"/>
          </a:xfrm>
          <a:prstGeom prst="rect">
            <a:avLst/>
          </a:prstGeom>
        </p:spPr>
        <p:txBody>
          <a:bodyPr anchorCtr="0" anchor="t" bIns="91425" lIns="91425" spcFirstLastPara="1" rIns="91425" wrap="square" tIns="91425">
            <a:normAutofit fontScale="62500" lnSpcReduction="20000"/>
          </a:bodyPr>
          <a:lstStyle/>
          <a:p>
            <a:pPr indent="0" lvl="0" marL="0" rtl="0" algn="ctr">
              <a:spcBef>
                <a:spcPts val="0"/>
              </a:spcBef>
              <a:spcAft>
                <a:spcPts val="0"/>
              </a:spcAft>
              <a:buNone/>
            </a:pPr>
            <a:r>
              <a:rPr lang="en"/>
              <a:t>Roya Izadi and Priscilla Torres</a:t>
            </a:r>
            <a:endParaRPr/>
          </a:p>
          <a:p>
            <a:pPr indent="0" lvl="0" marL="0" rtl="0" algn="ctr">
              <a:spcBef>
                <a:spcPts val="0"/>
              </a:spcBef>
              <a:spcAft>
                <a:spcPts val="0"/>
              </a:spcAft>
              <a:buNone/>
            </a:pPr>
            <a:r>
              <a:rPr lang="en"/>
              <a:t>Gender and the Security Sector (GSS) Lab</a:t>
            </a:r>
            <a:endParaRPr/>
          </a:p>
          <a:p>
            <a:pPr indent="0" lvl="0" marL="0" rtl="0" algn="ctr">
              <a:spcBef>
                <a:spcPts val="0"/>
              </a:spcBef>
              <a:spcAft>
                <a:spcPts val="0"/>
              </a:spcAft>
              <a:buNone/>
            </a:pPr>
            <a:r>
              <a:rPr lang="en"/>
              <a:t>Cornell University</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September 29, 2021</a:t>
            </a:r>
            <a:endParaRPr/>
          </a:p>
        </p:txBody>
      </p:sp>
      <p:pic>
        <p:nvPicPr>
          <p:cNvPr id="56" name="Google Shape;56;p13"/>
          <p:cNvPicPr preferRelativeResize="0"/>
          <p:nvPr/>
        </p:nvPicPr>
        <p:blipFill>
          <a:blip r:embed="rId3">
            <a:alphaModFix/>
          </a:blip>
          <a:stretch>
            <a:fillRect/>
          </a:stretch>
        </p:blipFill>
        <p:spPr>
          <a:xfrm>
            <a:off x="8461075" y="0"/>
            <a:ext cx="682924" cy="68292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Understanding Feature and Levels</a:t>
            </a:r>
            <a:endParaRPr/>
          </a:p>
        </p:txBody>
      </p:sp>
      <p:sp>
        <p:nvSpPr>
          <p:cNvPr id="120" name="Google Shape;120;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a:t>Features </a:t>
            </a:r>
            <a:r>
              <a:rPr lang="en"/>
              <a:t>are the overall concepts you are testing.</a:t>
            </a:r>
            <a:endParaRPr/>
          </a:p>
          <a:p>
            <a:pPr indent="0" lvl="0" marL="0" rtl="0" algn="l">
              <a:spcBef>
                <a:spcPts val="1200"/>
              </a:spcBef>
              <a:spcAft>
                <a:spcPts val="0"/>
              </a:spcAft>
              <a:buClr>
                <a:schemeClr val="dk1"/>
              </a:buClr>
              <a:buSzPts val="1100"/>
              <a:buFont typeface="Arial"/>
              <a:buNone/>
            </a:pPr>
            <a:r>
              <a:rPr b="1" lang="en"/>
              <a:t>Levels</a:t>
            </a:r>
            <a:r>
              <a:rPr lang="en"/>
              <a:t> are the different choices for each feature. </a:t>
            </a:r>
            <a:endParaRPr/>
          </a:p>
          <a:p>
            <a:pPr indent="0" lvl="0" marL="0" rtl="0" algn="l">
              <a:spcBef>
                <a:spcPts val="1200"/>
              </a:spcBef>
              <a:spcAft>
                <a:spcPts val="1200"/>
              </a:spcAft>
              <a:buNone/>
            </a:pPr>
            <a:r>
              <a:rPr b="1" lang="en"/>
              <a:t>Attributes</a:t>
            </a:r>
            <a:r>
              <a:rPr lang="en"/>
              <a:t> are the names for each feature and all its levels, collectively. </a:t>
            </a:r>
            <a:endParaRPr/>
          </a:p>
        </p:txBody>
      </p:sp>
      <p:pic>
        <p:nvPicPr>
          <p:cNvPr id="121" name="Google Shape;121;p22"/>
          <p:cNvPicPr preferRelativeResize="0"/>
          <p:nvPr/>
        </p:nvPicPr>
        <p:blipFill>
          <a:blip r:embed="rId3">
            <a:alphaModFix/>
          </a:blip>
          <a:stretch>
            <a:fillRect/>
          </a:stretch>
        </p:blipFill>
        <p:spPr>
          <a:xfrm>
            <a:off x="8461075" y="0"/>
            <a:ext cx="682924" cy="6829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a:t>
            </a:r>
            <a:endParaRPr/>
          </a:p>
        </p:txBody>
      </p:sp>
      <p:sp>
        <p:nvSpPr>
          <p:cNvPr id="127" name="Google Shape;127;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8" name="Google Shape;128;p23"/>
          <p:cNvPicPr preferRelativeResize="0"/>
          <p:nvPr/>
        </p:nvPicPr>
        <p:blipFill>
          <a:blip r:embed="rId3">
            <a:alphaModFix/>
          </a:blip>
          <a:stretch>
            <a:fillRect/>
          </a:stretch>
        </p:blipFill>
        <p:spPr>
          <a:xfrm>
            <a:off x="1033000" y="1098025"/>
            <a:ext cx="6249824" cy="3850200"/>
          </a:xfrm>
          <a:prstGeom prst="rect">
            <a:avLst/>
          </a:prstGeom>
          <a:noFill/>
          <a:ln>
            <a:noFill/>
          </a:ln>
        </p:spPr>
      </p:pic>
      <p:pic>
        <p:nvPicPr>
          <p:cNvPr id="129" name="Google Shape;129;p23"/>
          <p:cNvPicPr preferRelativeResize="0"/>
          <p:nvPr/>
        </p:nvPicPr>
        <p:blipFill>
          <a:blip r:embed="rId4">
            <a:alphaModFix/>
          </a:blip>
          <a:stretch>
            <a:fillRect/>
          </a:stretch>
        </p:blipFill>
        <p:spPr>
          <a:xfrm>
            <a:off x="8461075" y="0"/>
            <a:ext cx="682924" cy="6829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33" name="Shape 133"/>
        <p:cNvGrpSpPr/>
        <p:nvPr/>
      </p:nvGrpSpPr>
      <p:grpSpPr>
        <a:xfrm>
          <a:off x="0" y="0"/>
          <a:ext cx="0" cy="0"/>
          <a:chOff x="0" y="0"/>
          <a:chExt cx="0" cy="0"/>
        </a:xfrm>
      </p:grpSpPr>
      <p:sp>
        <p:nvSpPr>
          <p:cNvPr id="134" name="Google Shape;134;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Setting up Conjoint-Overview</a:t>
            </a:r>
            <a:endParaRPr/>
          </a:p>
        </p:txBody>
      </p:sp>
      <p:sp>
        <p:nvSpPr>
          <p:cNvPr id="135" name="Google Shape;135;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6" name="Google Shape;136;p24"/>
          <p:cNvPicPr preferRelativeResize="0"/>
          <p:nvPr/>
        </p:nvPicPr>
        <p:blipFill>
          <a:blip r:embed="rId3">
            <a:alphaModFix/>
          </a:blip>
          <a:stretch>
            <a:fillRect/>
          </a:stretch>
        </p:blipFill>
        <p:spPr>
          <a:xfrm>
            <a:off x="1041725" y="1152476"/>
            <a:ext cx="6848905" cy="3416399"/>
          </a:xfrm>
          <a:prstGeom prst="rect">
            <a:avLst/>
          </a:prstGeom>
          <a:noFill/>
          <a:ln>
            <a:noFill/>
          </a:ln>
        </p:spPr>
      </p:pic>
      <p:pic>
        <p:nvPicPr>
          <p:cNvPr id="137" name="Google Shape;137;p24"/>
          <p:cNvPicPr preferRelativeResize="0"/>
          <p:nvPr/>
        </p:nvPicPr>
        <p:blipFill>
          <a:blip r:embed="rId4">
            <a:alphaModFix/>
          </a:blip>
          <a:stretch>
            <a:fillRect/>
          </a:stretch>
        </p:blipFill>
        <p:spPr>
          <a:xfrm>
            <a:off x="8461075" y="0"/>
            <a:ext cx="682924" cy="6829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41" name="Shape 141"/>
        <p:cNvGrpSpPr/>
        <p:nvPr/>
      </p:nvGrpSpPr>
      <p:grpSpPr>
        <a:xfrm>
          <a:off x="0" y="0"/>
          <a:ext cx="0" cy="0"/>
          <a:chOff x="0" y="0"/>
          <a:chExt cx="0" cy="0"/>
        </a:xfrm>
      </p:grpSpPr>
      <p:sp>
        <p:nvSpPr>
          <p:cNvPr id="142" name="Google Shape;142;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Setting up Conjoint-Overview</a:t>
            </a:r>
            <a:endParaRPr/>
          </a:p>
        </p:txBody>
      </p:sp>
      <p:sp>
        <p:nvSpPr>
          <p:cNvPr id="143" name="Google Shape;143;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4" name="Google Shape;144;p25"/>
          <p:cNvPicPr preferRelativeResize="0"/>
          <p:nvPr/>
        </p:nvPicPr>
        <p:blipFill>
          <a:blip r:embed="rId3">
            <a:alphaModFix/>
          </a:blip>
          <a:stretch>
            <a:fillRect/>
          </a:stretch>
        </p:blipFill>
        <p:spPr>
          <a:xfrm>
            <a:off x="716200" y="1152475"/>
            <a:ext cx="7279026" cy="3416401"/>
          </a:xfrm>
          <a:prstGeom prst="rect">
            <a:avLst/>
          </a:prstGeom>
          <a:noFill/>
          <a:ln>
            <a:noFill/>
          </a:ln>
        </p:spPr>
      </p:pic>
      <p:pic>
        <p:nvPicPr>
          <p:cNvPr id="145" name="Google Shape;145;p25"/>
          <p:cNvPicPr preferRelativeResize="0"/>
          <p:nvPr/>
        </p:nvPicPr>
        <p:blipFill>
          <a:blip r:embed="rId4">
            <a:alphaModFix/>
          </a:blip>
          <a:stretch>
            <a:fillRect/>
          </a:stretch>
        </p:blipFill>
        <p:spPr>
          <a:xfrm>
            <a:off x="8461075" y="0"/>
            <a:ext cx="682924" cy="6829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49" name="Shape 149"/>
        <p:cNvGrpSpPr/>
        <p:nvPr/>
      </p:nvGrpSpPr>
      <p:grpSpPr>
        <a:xfrm>
          <a:off x="0" y="0"/>
          <a:ext cx="0" cy="0"/>
          <a:chOff x="0" y="0"/>
          <a:chExt cx="0" cy="0"/>
        </a:xfrm>
      </p:grpSpPr>
      <p:sp>
        <p:nvSpPr>
          <p:cNvPr id="150" name="Google Shape;150;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Setting up Conjoint-Overview</a:t>
            </a:r>
            <a:endParaRPr/>
          </a:p>
        </p:txBody>
      </p:sp>
      <p:sp>
        <p:nvSpPr>
          <p:cNvPr id="151" name="Google Shape;151;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2" name="Google Shape;152;p26"/>
          <p:cNvPicPr preferRelativeResize="0"/>
          <p:nvPr/>
        </p:nvPicPr>
        <p:blipFill>
          <a:blip r:embed="rId3">
            <a:alphaModFix/>
          </a:blip>
          <a:stretch>
            <a:fillRect/>
          </a:stretch>
        </p:blipFill>
        <p:spPr>
          <a:xfrm>
            <a:off x="1147538" y="1152475"/>
            <a:ext cx="6848926" cy="3416399"/>
          </a:xfrm>
          <a:prstGeom prst="rect">
            <a:avLst/>
          </a:prstGeom>
          <a:noFill/>
          <a:ln>
            <a:noFill/>
          </a:ln>
        </p:spPr>
      </p:pic>
      <p:pic>
        <p:nvPicPr>
          <p:cNvPr id="153" name="Google Shape;153;p26"/>
          <p:cNvPicPr preferRelativeResize="0"/>
          <p:nvPr/>
        </p:nvPicPr>
        <p:blipFill>
          <a:blip r:embed="rId4">
            <a:alphaModFix/>
          </a:blip>
          <a:stretch>
            <a:fillRect/>
          </a:stretch>
        </p:blipFill>
        <p:spPr>
          <a:xfrm>
            <a:off x="8461075" y="0"/>
            <a:ext cx="682924" cy="6829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57" name="Shape 157"/>
        <p:cNvGrpSpPr/>
        <p:nvPr/>
      </p:nvGrpSpPr>
      <p:grpSpPr>
        <a:xfrm>
          <a:off x="0" y="0"/>
          <a:ext cx="0" cy="0"/>
          <a:chOff x="0" y="0"/>
          <a:chExt cx="0" cy="0"/>
        </a:xfrm>
      </p:grpSpPr>
      <p:sp>
        <p:nvSpPr>
          <p:cNvPr id="158" name="Google Shape;158;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Setting up Conjoint-Overview</a:t>
            </a:r>
            <a:endParaRPr/>
          </a:p>
        </p:txBody>
      </p:sp>
      <p:sp>
        <p:nvSpPr>
          <p:cNvPr id="159" name="Google Shape;159;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0" name="Google Shape;160;p27"/>
          <p:cNvPicPr preferRelativeResize="0"/>
          <p:nvPr/>
        </p:nvPicPr>
        <p:blipFill>
          <a:blip r:embed="rId3">
            <a:alphaModFix/>
          </a:blip>
          <a:stretch>
            <a:fillRect/>
          </a:stretch>
        </p:blipFill>
        <p:spPr>
          <a:xfrm>
            <a:off x="1558305" y="1342030"/>
            <a:ext cx="5691400" cy="2798825"/>
          </a:xfrm>
          <a:prstGeom prst="rect">
            <a:avLst/>
          </a:prstGeom>
          <a:noFill/>
          <a:ln>
            <a:noFill/>
          </a:ln>
        </p:spPr>
      </p:pic>
      <p:pic>
        <p:nvPicPr>
          <p:cNvPr id="161" name="Google Shape;161;p27"/>
          <p:cNvPicPr preferRelativeResize="0"/>
          <p:nvPr/>
        </p:nvPicPr>
        <p:blipFill>
          <a:blip r:embed="rId4">
            <a:alphaModFix/>
          </a:blip>
          <a:stretch>
            <a:fillRect/>
          </a:stretch>
        </p:blipFill>
        <p:spPr>
          <a:xfrm>
            <a:off x="8461075" y="0"/>
            <a:ext cx="682924" cy="68292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65" name="Shape 165"/>
        <p:cNvGrpSpPr/>
        <p:nvPr/>
      </p:nvGrpSpPr>
      <p:grpSpPr>
        <a:xfrm>
          <a:off x="0" y="0"/>
          <a:ext cx="0" cy="0"/>
          <a:chOff x="0" y="0"/>
          <a:chExt cx="0" cy="0"/>
        </a:xfrm>
      </p:grpSpPr>
      <p:sp>
        <p:nvSpPr>
          <p:cNvPr id="166" name="Google Shape;166;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Setting up Conjoint-Overview</a:t>
            </a:r>
            <a:endParaRPr/>
          </a:p>
        </p:txBody>
      </p:sp>
      <p:sp>
        <p:nvSpPr>
          <p:cNvPr id="167" name="Google Shape;167;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8" name="Google Shape;168;p28"/>
          <p:cNvPicPr preferRelativeResize="0"/>
          <p:nvPr/>
        </p:nvPicPr>
        <p:blipFill>
          <a:blip r:embed="rId3">
            <a:alphaModFix/>
          </a:blip>
          <a:stretch>
            <a:fillRect/>
          </a:stretch>
        </p:blipFill>
        <p:spPr>
          <a:xfrm>
            <a:off x="855875" y="1152475"/>
            <a:ext cx="6832799" cy="3416400"/>
          </a:xfrm>
          <a:prstGeom prst="rect">
            <a:avLst/>
          </a:prstGeom>
          <a:noFill/>
          <a:ln>
            <a:noFill/>
          </a:ln>
        </p:spPr>
      </p:pic>
      <p:pic>
        <p:nvPicPr>
          <p:cNvPr id="169" name="Google Shape;169;p28"/>
          <p:cNvPicPr preferRelativeResize="0"/>
          <p:nvPr/>
        </p:nvPicPr>
        <p:blipFill>
          <a:blip r:embed="rId4">
            <a:alphaModFix/>
          </a:blip>
          <a:stretch>
            <a:fillRect/>
          </a:stretch>
        </p:blipFill>
        <p:spPr>
          <a:xfrm>
            <a:off x="8461075" y="0"/>
            <a:ext cx="682924" cy="68292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73" name="Shape 173"/>
        <p:cNvGrpSpPr/>
        <p:nvPr/>
      </p:nvGrpSpPr>
      <p:grpSpPr>
        <a:xfrm>
          <a:off x="0" y="0"/>
          <a:ext cx="0" cy="0"/>
          <a:chOff x="0" y="0"/>
          <a:chExt cx="0" cy="0"/>
        </a:xfrm>
      </p:grpSpPr>
      <p:sp>
        <p:nvSpPr>
          <p:cNvPr id="174" name="Google Shape;174;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Setting up Conjoint-Overview</a:t>
            </a:r>
            <a:endParaRPr/>
          </a:p>
        </p:txBody>
      </p:sp>
      <p:sp>
        <p:nvSpPr>
          <p:cNvPr id="175" name="Google Shape;175;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6" name="Google Shape;176;p29"/>
          <p:cNvPicPr preferRelativeResize="0"/>
          <p:nvPr/>
        </p:nvPicPr>
        <p:blipFill>
          <a:blip r:embed="rId3">
            <a:alphaModFix/>
          </a:blip>
          <a:stretch>
            <a:fillRect/>
          </a:stretch>
        </p:blipFill>
        <p:spPr>
          <a:xfrm>
            <a:off x="1551200" y="1152475"/>
            <a:ext cx="5771487" cy="3551149"/>
          </a:xfrm>
          <a:prstGeom prst="rect">
            <a:avLst/>
          </a:prstGeom>
          <a:noFill/>
          <a:ln>
            <a:noFill/>
          </a:ln>
        </p:spPr>
      </p:pic>
      <p:pic>
        <p:nvPicPr>
          <p:cNvPr id="177" name="Google Shape;177;p29"/>
          <p:cNvPicPr preferRelativeResize="0"/>
          <p:nvPr/>
        </p:nvPicPr>
        <p:blipFill>
          <a:blip r:embed="rId4">
            <a:alphaModFix/>
          </a:blip>
          <a:stretch>
            <a:fillRect/>
          </a:stretch>
        </p:blipFill>
        <p:spPr>
          <a:xfrm>
            <a:off x="8461075" y="0"/>
            <a:ext cx="682924" cy="68292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81" name="Shape 181"/>
        <p:cNvGrpSpPr/>
        <p:nvPr/>
      </p:nvGrpSpPr>
      <p:grpSpPr>
        <a:xfrm>
          <a:off x="0" y="0"/>
          <a:ext cx="0" cy="0"/>
          <a:chOff x="0" y="0"/>
          <a:chExt cx="0" cy="0"/>
        </a:xfrm>
      </p:grpSpPr>
      <p:sp>
        <p:nvSpPr>
          <p:cNvPr id="182" name="Google Shape;182;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Setting up Conjoint-Overview</a:t>
            </a:r>
            <a:endParaRPr/>
          </a:p>
        </p:txBody>
      </p:sp>
      <p:sp>
        <p:nvSpPr>
          <p:cNvPr id="183" name="Google Shape;183;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4" name="Google Shape;184;p30"/>
          <p:cNvPicPr preferRelativeResize="0"/>
          <p:nvPr/>
        </p:nvPicPr>
        <p:blipFill>
          <a:blip r:embed="rId3">
            <a:alphaModFix/>
          </a:blip>
          <a:stretch>
            <a:fillRect/>
          </a:stretch>
        </p:blipFill>
        <p:spPr>
          <a:xfrm>
            <a:off x="613175" y="1152475"/>
            <a:ext cx="7917644" cy="3631124"/>
          </a:xfrm>
          <a:prstGeom prst="rect">
            <a:avLst/>
          </a:prstGeom>
          <a:noFill/>
          <a:ln>
            <a:noFill/>
          </a:ln>
        </p:spPr>
      </p:pic>
      <p:pic>
        <p:nvPicPr>
          <p:cNvPr id="185" name="Google Shape;185;p30"/>
          <p:cNvPicPr preferRelativeResize="0"/>
          <p:nvPr/>
        </p:nvPicPr>
        <p:blipFill>
          <a:blip r:embed="rId4">
            <a:alphaModFix/>
          </a:blip>
          <a:stretch>
            <a:fillRect/>
          </a:stretch>
        </p:blipFill>
        <p:spPr>
          <a:xfrm>
            <a:off x="8461075" y="0"/>
            <a:ext cx="682924" cy="68292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89" name="Shape 189"/>
        <p:cNvGrpSpPr/>
        <p:nvPr/>
      </p:nvGrpSpPr>
      <p:grpSpPr>
        <a:xfrm>
          <a:off x="0" y="0"/>
          <a:ext cx="0" cy="0"/>
          <a:chOff x="0" y="0"/>
          <a:chExt cx="0" cy="0"/>
        </a:xfrm>
      </p:grpSpPr>
      <p:sp>
        <p:nvSpPr>
          <p:cNvPr id="190" name="Google Shape;190;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Setting up Conjoint-Overview</a:t>
            </a:r>
            <a:endParaRPr/>
          </a:p>
        </p:txBody>
      </p:sp>
      <p:sp>
        <p:nvSpPr>
          <p:cNvPr id="191" name="Google Shape;191;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2" name="Google Shape;192;p31"/>
          <p:cNvPicPr preferRelativeResize="0"/>
          <p:nvPr/>
        </p:nvPicPr>
        <p:blipFill>
          <a:blip r:embed="rId3">
            <a:alphaModFix/>
          </a:blip>
          <a:stretch>
            <a:fillRect/>
          </a:stretch>
        </p:blipFill>
        <p:spPr>
          <a:xfrm>
            <a:off x="1122800" y="1152475"/>
            <a:ext cx="6272001" cy="3416399"/>
          </a:xfrm>
          <a:prstGeom prst="rect">
            <a:avLst/>
          </a:prstGeom>
          <a:noFill/>
          <a:ln>
            <a:noFill/>
          </a:ln>
        </p:spPr>
      </p:pic>
      <p:pic>
        <p:nvPicPr>
          <p:cNvPr id="193" name="Google Shape;193;p31"/>
          <p:cNvPicPr preferRelativeResize="0"/>
          <p:nvPr/>
        </p:nvPicPr>
        <p:blipFill>
          <a:blip r:embed="rId4">
            <a:alphaModFix/>
          </a:blip>
          <a:stretch>
            <a:fillRect/>
          </a:stretch>
        </p:blipFill>
        <p:spPr>
          <a:xfrm>
            <a:off x="8461075" y="0"/>
            <a:ext cx="682924" cy="6829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 of Conduct </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1100">
                <a:solidFill>
                  <a:srgbClr val="201F1E"/>
                </a:solidFill>
                <a:latin typeface="Calibri"/>
                <a:ea typeface="Calibri"/>
                <a:cs typeface="Calibri"/>
                <a:sym typeface="Calibri"/>
              </a:rPr>
              <a:t>Code of Conduct</a:t>
            </a:r>
            <a:endParaRPr b="1" sz="1100">
              <a:solidFill>
                <a:srgbClr val="201F1E"/>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sz="1100">
                <a:solidFill>
                  <a:schemeClr val="dk1"/>
                </a:solidFill>
              </a:rPr>
              <a:t>The Cornell Center for Social Sciences provides a welcoming environment for everyone embracing all backgrounds or identities. All instructors and attendees agree to abide by our community norms. We encourage the following behaviors in our workshops:</a:t>
            </a:r>
            <a:endParaRPr sz="1100">
              <a:solidFill>
                <a:schemeClr val="dk1"/>
              </a:solidFill>
            </a:endParaRPr>
          </a:p>
          <a:p>
            <a:pPr indent="-298450" lvl="0" marL="457200" rtl="0" algn="l">
              <a:spcBef>
                <a:spcPts val="0"/>
              </a:spcBef>
              <a:spcAft>
                <a:spcPts val="0"/>
              </a:spcAft>
              <a:buClr>
                <a:schemeClr val="dk1"/>
              </a:buClr>
              <a:buSzPts val="1100"/>
              <a:buFont typeface="Calibri"/>
              <a:buChar char="●"/>
            </a:pPr>
            <a:r>
              <a:rPr lang="en" sz="1100">
                <a:solidFill>
                  <a:schemeClr val="dk1"/>
                </a:solidFill>
              </a:rPr>
              <a:t>Respect differing viewpoints and ideas</a:t>
            </a:r>
            <a:endParaRPr sz="1100">
              <a:solidFill>
                <a:schemeClr val="dk1"/>
              </a:solidFill>
            </a:endParaRPr>
          </a:p>
          <a:p>
            <a:pPr indent="-298450" lvl="0" marL="457200" rtl="0" algn="l">
              <a:spcBef>
                <a:spcPts val="0"/>
              </a:spcBef>
              <a:spcAft>
                <a:spcPts val="0"/>
              </a:spcAft>
              <a:buClr>
                <a:schemeClr val="dk1"/>
              </a:buClr>
              <a:buSzPts val="1100"/>
              <a:buFont typeface="Calibri"/>
              <a:buChar char="●"/>
            </a:pPr>
            <a:r>
              <a:rPr lang="en" sz="1100">
                <a:solidFill>
                  <a:schemeClr val="dk1"/>
                </a:solidFill>
              </a:rPr>
              <a:t>Share your own perspectives and ask any questions</a:t>
            </a:r>
            <a:endParaRPr sz="1100">
              <a:solidFill>
                <a:schemeClr val="dk1"/>
              </a:solidFill>
            </a:endParaRPr>
          </a:p>
          <a:p>
            <a:pPr indent="-298450" lvl="0" marL="457200" rtl="0" algn="l">
              <a:spcBef>
                <a:spcPts val="0"/>
              </a:spcBef>
              <a:spcAft>
                <a:spcPts val="0"/>
              </a:spcAft>
              <a:buClr>
                <a:schemeClr val="dk1"/>
              </a:buClr>
              <a:buSzPts val="1100"/>
              <a:buFont typeface="Calibri"/>
              <a:buChar char="●"/>
            </a:pPr>
            <a:r>
              <a:rPr lang="en" sz="1100">
                <a:solidFill>
                  <a:schemeClr val="dk1"/>
                </a:solidFill>
              </a:rPr>
              <a:t>Accept constructive criticism</a:t>
            </a:r>
            <a:endParaRPr sz="1100">
              <a:solidFill>
                <a:schemeClr val="dk1"/>
              </a:solidFill>
            </a:endParaRPr>
          </a:p>
          <a:p>
            <a:pPr indent="-298450" lvl="0" marL="457200" rtl="0" algn="l">
              <a:spcBef>
                <a:spcPts val="0"/>
              </a:spcBef>
              <a:spcAft>
                <a:spcPts val="0"/>
              </a:spcAft>
              <a:buClr>
                <a:schemeClr val="dk1"/>
              </a:buClr>
              <a:buSzPts val="1100"/>
              <a:buFont typeface="Calibri"/>
              <a:buChar char="●"/>
            </a:pPr>
            <a:r>
              <a:rPr lang="en" sz="1100">
                <a:solidFill>
                  <a:schemeClr val="dk1"/>
                </a:solidFill>
              </a:rPr>
              <a:t>Use welcoming and inclusive language</a:t>
            </a:r>
            <a:endParaRPr sz="1100">
              <a:solidFill>
                <a:schemeClr val="dk1"/>
              </a:solidFill>
            </a:endParaRPr>
          </a:p>
          <a:p>
            <a:pPr indent="-298450" lvl="0" marL="457200" rtl="0" algn="l">
              <a:spcBef>
                <a:spcPts val="0"/>
              </a:spcBef>
              <a:spcAft>
                <a:spcPts val="0"/>
              </a:spcAft>
              <a:buClr>
                <a:schemeClr val="dk1"/>
              </a:buClr>
              <a:buSzPts val="1100"/>
              <a:buFont typeface="Calibri"/>
              <a:buChar char="●"/>
            </a:pPr>
            <a:r>
              <a:rPr lang="en" sz="1100">
                <a:solidFill>
                  <a:schemeClr val="dk1"/>
                </a:solidFill>
              </a:rPr>
              <a:t>Show courtesy and respect for all instructors and attendees</a:t>
            </a:r>
            <a:endParaRPr sz="1100">
              <a:solidFill>
                <a:schemeClr val="dk1"/>
              </a:solidFill>
            </a:endParaRPr>
          </a:p>
          <a:p>
            <a:pPr indent="0" lvl="0" marL="0" rtl="0" algn="l">
              <a:spcBef>
                <a:spcPts val="0"/>
              </a:spcBef>
              <a:spcAft>
                <a:spcPts val="0"/>
              </a:spcAft>
              <a:buNone/>
            </a:pPr>
            <a:r>
              <a:rPr lang="en" sz="1100">
                <a:solidFill>
                  <a:schemeClr val="dk1"/>
                </a:solidFill>
              </a:rPr>
              <a:t>If you believe that an instructor or attendee has violated the code of conduct, please report the violation to </a:t>
            </a:r>
            <a:r>
              <a:rPr lang="en" sz="1100">
                <a:solidFill>
                  <a:srgbClr val="1155CC"/>
                </a:solidFill>
              </a:rPr>
              <a:t>CCSS-RS@cornell.edu</a:t>
            </a:r>
            <a:r>
              <a:rPr lang="en" sz="1100">
                <a:solidFill>
                  <a:schemeClr val="dk1"/>
                </a:solidFill>
              </a:rPr>
              <a:t>. We take all reported incidents seriously.</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i="1" sz="1200">
              <a:solidFill>
                <a:srgbClr val="030303"/>
              </a:solidFill>
              <a:highlight>
                <a:srgbClr val="FFFFFF"/>
              </a:highlight>
              <a:latin typeface="Lora"/>
              <a:ea typeface="Lora"/>
              <a:cs typeface="Lora"/>
              <a:sym typeface="Lora"/>
            </a:endParaRPr>
          </a:p>
          <a:p>
            <a:pPr indent="0" lvl="0" marL="0" rtl="0" algn="l">
              <a:spcBef>
                <a:spcPts val="0"/>
              </a:spcBef>
              <a:spcAft>
                <a:spcPts val="0"/>
              </a:spcAft>
              <a:buNone/>
            </a:pPr>
            <a:r>
              <a:t/>
            </a:r>
            <a:endParaRPr sz="1100">
              <a:solidFill>
                <a:schemeClr val="dk1"/>
              </a:solidFill>
            </a:endParaRPr>
          </a:p>
        </p:txBody>
      </p:sp>
      <p:pic>
        <p:nvPicPr>
          <p:cNvPr id="63" name="Google Shape;63;p14"/>
          <p:cNvPicPr preferRelativeResize="0"/>
          <p:nvPr/>
        </p:nvPicPr>
        <p:blipFill>
          <a:blip r:embed="rId3">
            <a:alphaModFix/>
          </a:blip>
          <a:stretch>
            <a:fillRect/>
          </a:stretch>
        </p:blipFill>
        <p:spPr>
          <a:xfrm>
            <a:off x="8461075" y="0"/>
            <a:ext cx="682924" cy="68292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97" name="Shape 197"/>
        <p:cNvGrpSpPr/>
        <p:nvPr/>
      </p:nvGrpSpPr>
      <p:grpSpPr>
        <a:xfrm>
          <a:off x="0" y="0"/>
          <a:ext cx="0" cy="0"/>
          <a:chOff x="0" y="0"/>
          <a:chExt cx="0" cy="0"/>
        </a:xfrm>
      </p:grpSpPr>
      <p:sp>
        <p:nvSpPr>
          <p:cNvPr id="198" name="Google Shape;198;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Downloading Conjoint Data From Qualtrics</a:t>
            </a:r>
            <a:endParaRPr/>
          </a:p>
        </p:txBody>
      </p:sp>
      <p:pic>
        <p:nvPicPr>
          <p:cNvPr id="199" name="Google Shape;199;p32"/>
          <p:cNvPicPr preferRelativeResize="0"/>
          <p:nvPr/>
        </p:nvPicPr>
        <p:blipFill>
          <a:blip r:embed="rId3">
            <a:alphaModFix/>
          </a:blip>
          <a:stretch>
            <a:fillRect/>
          </a:stretch>
        </p:blipFill>
        <p:spPr>
          <a:xfrm>
            <a:off x="625124" y="1174700"/>
            <a:ext cx="6748027" cy="3570826"/>
          </a:xfrm>
          <a:prstGeom prst="rect">
            <a:avLst/>
          </a:prstGeom>
          <a:noFill/>
          <a:ln>
            <a:noFill/>
          </a:ln>
        </p:spPr>
      </p:pic>
      <p:sp>
        <p:nvSpPr>
          <p:cNvPr id="200" name="Google Shape;200;p32"/>
          <p:cNvSpPr/>
          <p:nvPr/>
        </p:nvSpPr>
        <p:spPr>
          <a:xfrm rot="-4064656">
            <a:off x="1244697" y="1773612"/>
            <a:ext cx="646352" cy="124848"/>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2"/>
          <p:cNvSpPr/>
          <p:nvPr/>
        </p:nvSpPr>
        <p:spPr>
          <a:xfrm rot="10800000">
            <a:off x="4948046" y="3690762"/>
            <a:ext cx="646200" cy="1248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2"/>
          <p:cNvSpPr/>
          <p:nvPr/>
        </p:nvSpPr>
        <p:spPr>
          <a:xfrm rot="-5275510">
            <a:off x="6222973" y="2184101"/>
            <a:ext cx="646324" cy="124881"/>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3" name="Google Shape;203;p32"/>
          <p:cNvPicPr preferRelativeResize="0"/>
          <p:nvPr/>
        </p:nvPicPr>
        <p:blipFill>
          <a:blip r:embed="rId4">
            <a:alphaModFix/>
          </a:blip>
          <a:stretch>
            <a:fillRect/>
          </a:stretch>
        </p:blipFill>
        <p:spPr>
          <a:xfrm>
            <a:off x="8461075" y="0"/>
            <a:ext cx="682924" cy="68292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07" name="Shape 207"/>
        <p:cNvGrpSpPr/>
        <p:nvPr/>
      </p:nvGrpSpPr>
      <p:grpSpPr>
        <a:xfrm>
          <a:off x="0" y="0"/>
          <a:ext cx="0" cy="0"/>
          <a:chOff x="0" y="0"/>
          <a:chExt cx="0" cy="0"/>
        </a:xfrm>
      </p:grpSpPr>
      <p:sp>
        <p:nvSpPr>
          <p:cNvPr id="208" name="Google Shape;208;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to Analyze Conjoint Data in R</a:t>
            </a:r>
            <a:endParaRPr/>
          </a:p>
        </p:txBody>
      </p:sp>
      <p:sp>
        <p:nvSpPr>
          <p:cNvPr id="209" name="Google Shape;209;p33"/>
          <p:cNvSpPr txBox="1"/>
          <p:nvPr>
            <p:ph idx="1" type="body"/>
          </p:nvPr>
        </p:nvSpPr>
        <p:spPr>
          <a:xfrm>
            <a:off x="311700" y="101772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AutoNum type="arabicParenR"/>
            </a:pPr>
            <a:r>
              <a:rPr lang="en"/>
              <a:t>Format the data: long-form</a:t>
            </a:r>
            <a:endParaRPr/>
          </a:p>
          <a:p>
            <a:pPr indent="0" lvl="0" marL="457200" rtl="0" algn="l">
              <a:spcBef>
                <a:spcPts val="1200"/>
              </a:spcBef>
              <a:spcAft>
                <a:spcPts val="0"/>
              </a:spcAft>
              <a:buNone/>
            </a:pPr>
            <a:r>
              <a:rPr lang="en"/>
              <a:t>Current form: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0" rtl="0" algn="l">
              <a:spcBef>
                <a:spcPts val="1200"/>
              </a:spcBef>
              <a:spcAft>
                <a:spcPts val="1200"/>
              </a:spcAft>
              <a:buNone/>
            </a:pPr>
            <a:r>
              <a:t/>
            </a:r>
            <a:endParaRPr/>
          </a:p>
        </p:txBody>
      </p:sp>
      <p:graphicFrame>
        <p:nvGraphicFramePr>
          <p:cNvPr id="210" name="Google Shape;210;p33"/>
          <p:cNvGraphicFramePr/>
          <p:nvPr/>
        </p:nvGraphicFramePr>
        <p:xfrm>
          <a:off x="773325" y="1973725"/>
          <a:ext cx="3000000" cy="3000000"/>
        </p:xfrm>
        <a:graphic>
          <a:graphicData uri="http://schemas.openxmlformats.org/drawingml/2006/table">
            <a:tbl>
              <a:tblPr>
                <a:noFill/>
                <a:tableStyleId>{1FBB510A-9ED6-446F-B668-8B05F579CB84}</a:tableStyleId>
              </a:tblPr>
              <a:tblGrid>
                <a:gridCol w="1302750"/>
                <a:gridCol w="1302750"/>
                <a:gridCol w="1302750"/>
                <a:gridCol w="1302750"/>
                <a:gridCol w="1302750"/>
                <a:gridCol w="1302750"/>
              </a:tblGrid>
              <a:tr h="727575">
                <a:tc>
                  <a:txBody>
                    <a:bodyPr/>
                    <a:lstStyle/>
                    <a:p>
                      <a:pPr indent="0" lvl="0" marL="0" rtl="0" algn="l">
                        <a:spcBef>
                          <a:spcPts val="0"/>
                        </a:spcBef>
                        <a:spcAft>
                          <a:spcPts val="0"/>
                        </a:spcAft>
                        <a:buNone/>
                      </a:pPr>
                      <a:r>
                        <a:rPr lang="en"/>
                        <a:t>Task 1</a:t>
                      </a:r>
                      <a:endParaRPr/>
                    </a:p>
                  </a:txBody>
                  <a:tcPr marT="91425" marB="91425" marR="91425" marL="91425"/>
                </a:tc>
                <a:tc>
                  <a:txBody>
                    <a:bodyPr/>
                    <a:lstStyle/>
                    <a:p>
                      <a:pPr indent="0" lvl="0" marL="0" rtl="0" algn="l">
                        <a:spcBef>
                          <a:spcPts val="0"/>
                        </a:spcBef>
                        <a:spcAft>
                          <a:spcPts val="0"/>
                        </a:spcAft>
                        <a:buNone/>
                      </a:pPr>
                      <a:r>
                        <a:rPr lang="en"/>
                        <a:t>Peacekeeper 1</a:t>
                      </a:r>
                      <a:endParaRPr/>
                    </a:p>
                  </a:txBody>
                  <a:tcPr marT="91425" marB="91425" marR="91425" marL="91425"/>
                </a:tc>
                <a:tc>
                  <a:txBody>
                    <a:bodyPr/>
                    <a:lstStyle/>
                    <a:p>
                      <a:pPr indent="0" lvl="0" marL="0" rtl="0" algn="l">
                        <a:spcBef>
                          <a:spcPts val="0"/>
                        </a:spcBef>
                        <a:spcAft>
                          <a:spcPts val="0"/>
                        </a:spcAft>
                        <a:buNone/>
                      </a:pPr>
                      <a:r>
                        <a:rPr lang="en"/>
                        <a:t>Peacekeeper 2</a:t>
                      </a:r>
                      <a:endParaRPr/>
                    </a:p>
                  </a:txBody>
                  <a:tcPr marT="91425" marB="91425" marR="91425" marL="91425"/>
                </a:tc>
                <a:tc>
                  <a:txBody>
                    <a:bodyPr/>
                    <a:lstStyle/>
                    <a:p>
                      <a:pPr indent="0" lvl="0" marL="0" rtl="0" algn="l">
                        <a:spcBef>
                          <a:spcPts val="0"/>
                        </a:spcBef>
                        <a:spcAft>
                          <a:spcPts val="0"/>
                        </a:spcAft>
                        <a:buNone/>
                      </a:pPr>
                      <a:r>
                        <a:rPr lang="en"/>
                        <a:t>Task 2</a:t>
                      </a:r>
                      <a:endParaRPr/>
                    </a:p>
                  </a:txBody>
                  <a:tcPr marT="91425" marB="91425" marR="91425" marL="91425"/>
                </a:tc>
                <a:tc>
                  <a:txBody>
                    <a:bodyPr/>
                    <a:lstStyle/>
                    <a:p>
                      <a:pPr indent="0" lvl="0" marL="0" rtl="0" algn="l">
                        <a:spcBef>
                          <a:spcPts val="0"/>
                        </a:spcBef>
                        <a:spcAft>
                          <a:spcPts val="0"/>
                        </a:spcAft>
                        <a:buNone/>
                      </a:pPr>
                      <a:r>
                        <a:rPr lang="en"/>
                        <a:t>Peacekeeper 1</a:t>
                      </a:r>
                      <a:endParaRPr/>
                    </a:p>
                  </a:txBody>
                  <a:tcPr marT="91425" marB="91425" marR="91425" marL="91425"/>
                </a:tc>
                <a:tc>
                  <a:txBody>
                    <a:bodyPr/>
                    <a:lstStyle/>
                    <a:p>
                      <a:pPr indent="0" lvl="0" marL="0" rtl="0" algn="l">
                        <a:spcBef>
                          <a:spcPts val="0"/>
                        </a:spcBef>
                        <a:spcAft>
                          <a:spcPts val="0"/>
                        </a:spcAft>
                        <a:buNone/>
                      </a:pPr>
                      <a:r>
                        <a:rPr lang="en"/>
                        <a:t>Peacekeeper 2</a:t>
                      </a:r>
                      <a:endParaRPr/>
                    </a:p>
                  </a:txBody>
                  <a:tcPr marT="91425" marB="91425" marR="91425" marL="91425"/>
                </a:tc>
              </a:tr>
              <a:tr h="454750">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Attributes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Attributes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2</a:t>
                      </a:r>
                      <a:r>
                        <a:rPr lang="en">
                          <a:solidFill>
                            <a:schemeClr val="dk1"/>
                          </a:solidFill>
                        </a:rPr>
                        <a:t>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Attributes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Attributes </a:t>
                      </a:r>
                      <a:endParaRPr/>
                    </a:p>
                  </a:txBody>
                  <a:tcPr marT="91425" marB="91425" marR="91425" marL="91425"/>
                </a:tc>
              </a:tr>
              <a:tr h="45475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Attributes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Attributes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2</a:t>
                      </a:r>
                      <a:r>
                        <a:rPr lang="en">
                          <a:solidFill>
                            <a:schemeClr val="dk1"/>
                          </a:solidFill>
                        </a:rPr>
                        <a:t>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Attributes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Attributes </a:t>
                      </a:r>
                      <a:endParaRPr/>
                    </a:p>
                  </a:txBody>
                  <a:tcPr marT="91425" marB="91425" marR="91425" marL="91425"/>
                </a:tc>
              </a:tr>
            </a:tbl>
          </a:graphicData>
        </a:graphic>
      </p:graphicFrame>
      <p:pic>
        <p:nvPicPr>
          <p:cNvPr id="211" name="Google Shape;211;p33"/>
          <p:cNvPicPr preferRelativeResize="0"/>
          <p:nvPr/>
        </p:nvPicPr>
        <p:blipFill>
          <a:blip r:embed="rId3">
            <a:alphaModFix/>
          </a:blip>
          <a:stretch>
            <a:fillRect/>
          </a:stretch>
        </p:blipFill>
        <p:spPr>
          <a:xfrm>
            <a:off x="8461075" y="0"/>
            <a:ext cx="682924" cy="68292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15" name="Shape 215"/>
        <p:cNvGrpSpPr/>
        <p:nvPr/>
      </p:nvGrpSpPr>
      <p:grpSpPr>
        <a:xfrm>
          <a:off x="0" y="0"/>
          <a:ext cx="0" cy="0"/>
          <a:chOff x="0" y="0"/>
          <a:chExt cx="0" cy="0"/>
        </a:xfrm>
      </p:grpSpPr>
      <p:sp>
        <p:nvSpPr>
          <p:cNvPr id="216" name="Google Shape;216;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to Analyze Conjoint Data Cont.</a:t>
            </a:r>
            <a:endParaRPr/>
          </a:p>
        </p:txBody>
      </p:sp>
      <p:sp>
        <p:nvSpPr>
          <p:cNvPr id="217" name="Google Shape;217;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Desired Form: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graphicFrame>
        <p:nvGraphicFramePr>
          <p:cNvPr id="218" name="Google Shape;218;p34"/>
          <p:cNvGraphicFramePr/>
          <p:nvPr/>
        </p:nvGraphicFramePr>
        <p:xfrm>
          <a:off x="952500" y="1809750"/>
          <a:ext cx="3000000" cy="3000000"/>
        </p:xfrm>
        <a:graphic>
          <a:graphicData uri="http://schemas.openxmlformats.org/drawingml/2006/table">
            <a:tbl>
              <a:tblPr>
                <a:noFill/>
                <a:tableStyleId>{1FBB510A-9ED6-446F-B668-8B05F579CB84}</a:tableStyleId>
              </a:tblPr>
              <a:tblGrid>
                <a:gridCol w="1206500"/>
                <a:gridCol w="1325950"/>
                <a:gridCol w="1087050"/>
                <a:gridCol w="1206500"/>
                <a:gridCol w="1206500"/>
                <a:gridCol w="1206500"/>
              </a:tblGrid>
              <a:tr h="381000">
                <a:tc>
                  <a:txBody>
                    <a:bodyPr/>
                    <a:lstStyle/>
                    <a:p>
                      <a:pPr indent="0" lvl="0" marL="0" rtl="0" algn="l">
                        <a:spcBef>
                          <a:spcPts val="0"/>
                        </a:spcBef>
                        <a:spcAft>
                          <a:spcPts val="0"/>
                        </a:spcAft>
                        <a:buNone/>
                      </a:pPr>
                      <a:r>
                        <a:rPr lang="en"/>
                        <a:t>Task #</a:t>
                      </a:r>
                      <a:endParaRPr/>
                    </a:p>
                  </a:txBody>
                  <a:tcPr marT="91425" marB="91425" marR="91425" marL="91425"/>
                </a:tc>
                <a:tc>
                  <a:txBody>
                    <a:bodyPr/>
                    <a:lstStyle/>
                    <a:p>
                      <a:pPr indent="0" lvl="0" marL="0" rtl="0" algn="l">
                        <a:spcBef>
                          <a:spcPts val="0"/>
                        </a:spcBef>
                        <a:spcAft>
                          <a:spcPts val="0"/>
                        </a:spcAft>
                        <a:buNone/>
                      </a:pPr>
                      <a:r>
                        <a:rPr lang="en"/>
                        <a:t>Respondent #</a:t>
                      </a:r>
                      <a:endParaRPr/>
                    </a:p>
                  </a:txBody>
                  <a:tcPr marT="91425" marB="91425" marR="91425" marL="91425"/>
                </a:tc>
                <a:tc>
                  <a:txBody>
                    <a:bodyPr/>
                    <a:lstStyle/>
                    <a:p>
                      <a:pPr indent="0" lvl="0" marL="0" rtl="0" algn="l">
                        <a:spcBef>
                          <a:spcPts val="0"/>
                        </a:spcBef>
                        <a:spcAft>
                          <a:spcPts val="0"/>
                        </a:spcAft>
                        <a:buNone/>
                      </a:pPr>
                      <a:r>
                        <a:rPr lang="en"/>
                        <a:t>Name</a:t>
                      </a:r>
                      <a:endParaRPr/>
                    </a:p>
                  </a:txBody>
                  <a:tcPr marT="91425" marB="91425" marR="91425" marL="91425"/>
                </a:tc>
                <a:tc>
                  <a:txBody>
                    <a:bodyPr/>
                    <a:lstStyle/>
                    <a:p>
                      <a:pPr indent="0" lvl="0" marL="0" rtl="0" algn="l">
                        <a:spcBef>
                          <a:spcPts val="0"/>
                        </a:spcBef>
                        <a:spcAft>
                          <a:spcPts val="0"/>
                        </a:spcAft>
                        <a:buNone/>
                      </a:pPr>
                      <a:r>
                        <a:rPr lang="en"/>
                        <a:t>Years</a:t>
                      </a:r>
                      <a:endParaRPr/>
                    </a:p>
                  </a:txBody>
                  <a:tcPr marT="91425" marB="91425" marR="91425" marL="91425"/>
                </a:tc>
                <a:tc>
                  <a:txBody>
                    <a:bodyPr/>
                    <a:lstStyle/>
                    <a:p>
                      <a:pPr indent="0" lvl="0" marL="0" rtl="0" algn="l">
                        <a:spcBef>
                          <a:spcPts val="0"/>
                        </a:spcBef>
                        <a:spcAft>
                          <a:spcPts val="0"/>
                        </a:spcAft>
                        <a:buNone/>
                      </a:pPr>
                      <a:r>
                        <a:rPr lang="en"/>
                        <a:t>Experience</a:t>
                      </a:r>
                      <a:endParaRPr/>
                    </a:p>
                  </a:txBody>
                  <a:tcPr marT="91425" marB="91425" marR="91425" marL="91425"/>
                </a:tc>
                <a:tc>
                  <a:txBody>
                    <a:bodyPr/>
                    <a:lstStyle/>
                    <a:p>
                      <a:pPr indent="0" lvl="0" marL="0" rtl="0" algn="l">
                        <a:spcBef>
                          <a:spcPts val="0"/>
                        </a:spcBef>
                        <a:spcAft>
                          <a:spcPts val="0"/>
                        </a:spcAft>
                        <a:buNone/>
                      </a:pPr>
                      <a:r>
                        <a:rPr lang="en"/>
                        <a:t>Winner</a:t>
                      </a:r>
                      <a:endParaRPr/>
                    </a:p>
                  </a:txBody>
                  <a:tcPr marT="91425" marB="91425" marR="91425" marL="91425"/>
                </a:tc>
              </a:tr>
              <a:tr h="381000">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John</a:t>
                      </a:r>
                      <a:endParaRPr/>
                    </a:p>
                  </a:txBody>
                  <a:tcPr marT="91425" marB="91425" marR="91425" marL="91425"/>
                </a:tc>
                <a:tc>
                  <a:txBody>
                    <a:bodyPr/>
                    <a:lstStyle/>
                    <a:p>
                      <a:pPr indent="0" lvl="0" marL="0" rtl="0" algn="l">
                        <a:spcBef>
                          <a:spcPts val="0"/>
                        </a:spcBef>
                        <a:spcAft>
                          <a:spcPts val="0"/>
                        </a:spcAft>
                        <a:buNone/>
                      </a:pPr>
                      <a:r>
                        <a:rPr lang="en"/>
                        <a:t>10</a:t>
                      </a:r>
                      <a:endParaRPr/>
                    </a:p>
                  </a:txBody>
                  <a:tcPr marT="91425" marB="91425" marR="91425" marL="91425"/>
                </a:tc>
                <a:tc>
                  <a:txBody>
                    <a:bodyPr/>
                    <a:lstStyle/>
                    <a:p>
                      <a:pPr indent="0" lvl="0" marL="0" rtl="0" algn="l">
                        <a:spcBef>
                          <a:spcPts val="0"/>
                        </a:spcBef>
                        <a:spcAft>
                          <a:spcPts val="0"/>
                        </a:spcAft>
                        <a:buNone/>
                      </a:pPr>
                      <a:r>
                        <a:rPr lang="en"/>
                        <a:t>Combat</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r>
              <a:tr h="38100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Sarah</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Combat</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r>
              <a:tr h="381000">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Sarah</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Computer</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r>
            </a:tbl>
          </a:graphicData>
        </a:graphic>
      </p:graphicFrame>
      <p:pic>
        <p:nvPicPr>
          <p:cNvPr id="219" name="Google Shape;219;p34"/>
          <p:cNvPicPr preferRelativeResize="0"/>
          <p:nvPr/>
        </p:nvPicPr>
        <p:blipFill>
          <a:blip r:embed="rId3">
            <a:alphaModFix/>
          </a:blip>
          <a:stretch>
            <a:fillRect/>
          </a:stretch>
        </p:blipFill>
        <p:spPr>
          <a:xfrm>
            <a:off x="8461075" y="0"/>
            <a:ext cx="682924" cy="68292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23" name="Shape 223"/>
        <p:cNvGrpSpPr/>
        <p:nvPr/>
      </p:nvGrpSpPr>
      <p:grpSpPr>
        <a:xfrm>
          <a:off x="0" y="0"/>
          <a:ext cx="0" cy="0"/>
          <a:chOff x="0" y="0"/>
          <a:chExt cx="0" cy="0"/>
        </a:xfrm>
      </p:grpSpPr>
      <p:sp>
        <p:nvSpPr>
          <p:cNvPr id="224" name="Google Shape;224;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How to Analyze Conjoint Data Cont.</a:t>
            </a:r>
            <a:endParaRPr/>
          </a:p>
          <a:p>
            <a:pPr indent="0" lvl="0" marL="0" rtl="0" algn="l">
              <a:spcBef>
                <a:spcPts val="0"/>
              </a:spcBef>
              <a:spcAft>
                <a:spcPts val="0"/>
              </a:spcAft>
              <a:buNone/>
            </a:pPr>
            <a:r>
              <a:t/>
            </a:r>
            <a:endParaRPr/>
          </a:p>
        </p:txBody>
      </p:sp>
      <p:sp>
        <p:nvSpPr>
          <p:cNvPr id="225" name="Google Shape;225;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2) Analyze the data using average marginal </a:t>
            </a:r>
            <a:r>
              <a:rPr lang="en"/>
              <a:t>component</a:t>
            </a:r>
            <a:r>
              <a:rPr lang="en"/>
              <a:t> effect (AMCE) or marginal means (MM)</a:t>
            </a:r>
            <a:endParaRPr/>
          </a:p>
          <a:p>
            <a:pPr indent="-342900" lvl="0" marL="457200" rtl="0" algn="l">
              <a:spcBef>
                <a:spcPts val="1200"/>
              </a:spcBef>
              <a:spcAft>
                <a:spcPts val="0"/>
              </a:spcAft>
              <a:buSzPts val="1800"/>
              <a:buChar char="●"/>
            </a:pPr>
            <a:r>
              <a:rPr lang="en"/>
              <a:t>AMCE: indicates how much the probability of choosing one candidate would change on average if one of the attributes was changed from one level to another (Hainmueller, Hopkins and Yamamoto 2014)  </a:t>
            </a:r>
            <a:endParaRPr/>
          </a:p>
          <a:p>
            <a:pPr indent="-317500" lvl="1" marL="914400" rtl="0" algn="l">
              <a:spcBef>
                <a:spcPts val="0"/>
              </a:spcBef>
              <a:spcAft>
                <a:spcPts val="0"/>
              </a:spcAft>
              <a:buSzPts val="1400"/>
              <a:buChar char="○"/>
            </a:pPr>
            <a:r>
              <a:rPr lang="en"/>
              <a:t>Requires the establishment of baseline levels within an attribute </a:t>
            </a:r>
            <a:endParaRPr/>
          </a:p>
          <a:p>
            <a:pPr indent="-342900" lvl="0" marL="457200" rtl="0" algn="l">
              <a:spcBef>
                <a:spcPts val="0"/>
              </a:spcBef>
              <a:spcAft>
                <a:spcPts val="0"/>
              </a:spcAft>
              <a:buSzPts val="1800"/>
              <a:buChar char="●"/>
            </a:pPr>
            <a:r>
              <a:rPr lang="en"/>
              <a:t>MM: measures the favorability of a given feature (Leeper, Hobolt and Tilley 2020)</a:t>
            </a:r>
            <a:endParaRPr/>
          </a:p>
          <a:p>
            <a:pPr indent="-317500" lvl="1" marL="914400" rtl="0" algn="l">
              <a:spcBef>
                <a:spcPts val="0"/>
              </a:spcBef>
              <a:spcAft>
                <a:spcPts val="0"/>
              </a:spcAft>
              <a:buSzPts val="1400"/>
              <a:buChar char="○"/>
            </a:pPr>
            <a:r>
              <a:rPr lang="en"/>
              <a:t>Has been argued to capture sub-group preferences more precisely than AMCE </a:t>
            </a:r>
            <a:endParaRPr/>
          </a:p>
        </p:txBody>
      </p:sp>
      <p:pic>
        <p:nvPicPr>
          <p:cNvPr id="226" name="Google Shape;226;p35"/>
          <p:cNvPicPr preferRelativeResize="0"/>
          <p:nvPr/>
        </p:nvPicPr>
        <p:blipFill>
          <a:blip r:embed="rId3">
            <a:alphaModFix/>
          </a:blip>
          <a:stretch>
            <a:fillRect/>
          </a:stretch>
        </p:blipFill>
        <p:spPr>
          <a:xfrm>
            <a:off x="8461075" y="0"/>
            <a:ext cx="682924" cy="68292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30" name="Shape 230"/>
        <p:cNvGrpSpPr/>
        <p:nvPr/>
      </p:nvGrpSpPr>
      <p:grpSpPr>
        <a:xfrm>
          <a:off x="0" y="0"/>
          <a:ext cx="0" cy="0"/>
          <a:chOff x="0" y="0"/>
          <a:chExt cx="0" cy="0"/>
        </a:xfrm>
      </p:grpSpPr>
      <p:sp>
        <p:nvSpPr>
          <p:cNvPr id="231" name="Google Shape;231;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 Code</a:t>
            </a:r>
            <a:endParaRPr/>
          </a:p>
        </p:txBody>
      </p:sp>
      <p:sp>
        <p:nvSpPr>
          <p:cNvPr id="232" name="Google Shape;232;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the code provided, we do both. </a:t>
            </a:r>
            <a:endParaRPr/>
          </a:p>
          <a:p>
            <a:pPr indent="-342900" lvl="0" marL="457200" rtl="0" algn="l">
              <a:spcBef>
                <a:spcPts val="0"/>
              </a:spcBef>
              <a:spcAft>
                <a:spcPts val="0"/>
              </a:spcAft>
              <a:buSzPts val="1800"/>
              <a:buChar char="●"/>
            </a:pPr>
            <a:r>
              <a:rPr lang="en"/>
              <a:t>Note that this is just a simple introduction to conjoint analysis in R. </a:t>
            </a:r>
            <a:endParaRPr/>
          </a:p>
          <a:p>
            <a:pPr indent="-342900" lvl="0" marL="457200" rtl="0" algn="l">
              <a:spcBef>
                <a:spcPts val="0"/>
              </a:spcBef>
              <a:spcAft>
                <a:spcPts val="0"/>
              </a:spcAft>
              <a:buSzPts val="1800"/>
              <a:buChar char="●"/>
            </a:pPr>
            <a:r>
              <a:rPr lang="en"/>
              <a:t>Please open the Rmarkdown file provided and follow along.</a:t>
            </a:r>
            <a:endParaRPr/>
          </a:p>
          <a:p>
            <a:pPr indent="0" lvl="0" marL="0" rtl="0" algn="l">
              <a:spcBef>
                <a:spcPts val="1200"/>
              </a:spcBef>
              <a:spcAft>
                <a:spcPts val="1200"/>
              </a:spcAft>
              <a:buNone/>
            </a:pPr>
            <a:r>
              <a:t/>
            </a:r>
            <a:endParaRPr/>
          </a:p>
        </p:txBody>
      </p:sp>
      <p:pic>
        <p:nvPicPr>
          <p:cNvPr id="233" name="Google Shape;233;p36"/>
          <p:cNvPicPr preferRelativeResize="0"/>
          <p:nvPr/>
        </p:nvPicPr>
        <p:blipFill>
          <a:blip r:embed="rId3">
            <a:alphaModFix/>
          </a:blip>
          <a:stretch>
            <a:fillRect/>
          </a:stretch>
        </p:blipFill>
        <p:spPr>
          <a:xfrm>
            <a:off x="8461075" y="0"/>
            <a:ext cx="682924" cy="68292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37" name="Shape 237"/>
        <p:cNvGrpSpPr/>
        <p:nvPr/>
      </p:nvGrpSpPr>
      <p:grpSpPr>
        <a:xfrm>
          <a:off x="0" y="0"/>
          <a:ext cx="0" cy="0"/>
          <a:chOff x="0" y="0"/>
          <a:chExt cx="0" cy="0"/>
        </a:xfrm>
      </p:grpSpPr>
      <p:sp>
        <p:nvSpPr>
          <p:cNvPr id="238" name="Google Shape;238;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from GSS Lab Project (AMCE) </a:t>
            </a:r>
            <a:endParaRPr/>
          </a:p>
        </p:txBody>
      </p:sp>
      <p:pic>
        <p:nvPicPr>
          <p:cNvPr id="239" name="Google Shape;239;p37"/>
          <p:cNvPicPr preferRelativeResize="0"/>
          <p:nvPr/>
        </p:nvPicPr>
        <p:blipFill>
          <a:blip r:embed="rId3">
            <a:alphaModFix/>
          </a:blip>
          <a:stretch>
            <a:fillRect/>
          </a:stretch>
        </p:blipFill>
        <p:spPr>
          <a:xfrm>
            <a:off x="663225" y="1144175"/>
            <a:ext cx="7817544" cy="3820977"/>
          </a:xfrm>
          <a:prstGeom prst="rect">
            <a:avLst/>
          </a:prstGeom>
          <a:noFill/>
          <a:ln>
            <a:noFill/>
          </a:ln>
        </p:spPr>
      </p:pic>
      <p:pic>
        <p:nvPicPr>
          <p:cNvPr id="240" name="Google Shape;240;p37"/>
          <p:cNvPicPr preferRelativeResize="0"/>
          <p:nvPr/>
        </p:nvPicPr>
        <p:blipFill>
          <a:blip r:embed="rId4">
            <a:alphaModFix/>
          </a:blip>
          <a:stretch>
            <a:fillRect/>
          </a:stretch>
        </p:blipFill>
        <p:spPr>
          <a:xfrm>
            <a:off x="8461075" y="0"/>
            <a:ext cx="682924" cy="68292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44" name="Shape 244"/>
        <p:cNvGrpSpPr/>
        <p:nvPr/>
      </p:nvGrpSpPr>
      <p:grpSpPr>
        <a:xfrm>
          <a:off x="0" y="0"/>
          <a:ext cx="0" cy="0"/>
          <a:chOff x="0" y="0"/>
          <a:chExt cx="0" cy="0"/>
        </a:xfrm>
      </p:grpSpPr>
      <p:sp>
        <p:nvSpPr>
          <p:cNvPr id="245" name="Google Shape;245;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Results from GSS Lab Project (MM)</a:t>
            </a:r>
            <a:endParaRPr/>
          </a:p>
        </p:txBody>
      </p:sp>
      <p:pic>
        <p:nvPicPr>
          <p:cNvPr id="246" name="Google Shape;246;p38"/>
          <p:cNvPicPr preferRelativeResize="0"/>
          <p:nvPr/>
        </p:nvPicPr>
        <p:blipFill>
          <a:blip r:embed="rId3">
            <a:alphaModFix/>
          </a:blip>
          <a:stretch>
            <a:fillRect/>
          </a:stretch>
        </p:blipFill>
        <p:spPr>
          <a:xfrm>
            <a:off x="724725" y="1075025"/>
            <a:ext cx="7694551" cy="3820976"/>
          </a:xfrm>
          <a:prstGeom prst="rect">
            <a:avLst/>
          </a:prstGeom>
          <a:noFill/>
          <a:ln>
            <a:noFill/>
          </a:ln>
        </p:spPr>
      </p:pic>
      <p:pic>
        <p:nvPicPr>
          <p:cNvPr id="247" name="Google Shape;247;p38"/>
          <p:cNvPicPr preferRelativeResize="0"/>
          <p:nvPr/>
        </p:nvPicPr>
        <p:blipFill>
          <a:blip r:embed="rId4">
            <a:alphaModFix/>
          </a:blip>
          <a:stretch>
            <a:fillRect/>
          </a:stretch>
        </p:blipFill>
        <p:spPr>
          <a:xfrm>
            <a:off x="8461075" y="0"/>
            <a:ext cx="682924" cy="68292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51" name="Shape 251"/>
        <p:cNvGrpSpPr/>
        <p:nvPr/>
      </p:nvGrpSpPr>
      <p:grpSpPr>
        <a:xfrm>
          <a:off x="0" y="0"/>
          <a:ext cx="0" cy="0"/>
          <a:chOff x="0" y="0"/>
          <a:chExt cx="0" cy="0"/>
        </a:xfrm>
      </p:grpSpPr>
      <p:sp>
        <p:nvSpPr>
          <p:cNvPr id="252" name="Google Shape;252;p39"/>
          <p:cNvSpPr txBox="1"/>
          <p:nvPr>
            <p:ph type="title"/>
          </p:nvPr>
        </p:nvSpPr>
        <p:spPr>
          <a:xfrm>
            <a:off x="311700" y="19990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Thank you! </a:t>
            </a:r>
            <a:endParaRPr/>
          </a:p>
          <a:p>
            <a:pPr indent="0" lvl="0" marL="0" rtl="0" algn="ctr">
              <a:spcBef>
                <a:spcPts val="0"/>
              </a:spcBef>
              <a:spcAft>
                <a:spcPts val="0"/>
              </a:spcAft>
              <a:buNone/>
            </a:pPr>
            <a:r>
              <a:t/>
            </a:r>
            <a:endParaRPr/>
          </a:p>
          <a:p>
            <a:pPr indent="0" lvl="0" marL="0" rtl="0" algn="l">
              <a:spcBef>
                <a:spcPts val="0"/>
              </a:spcBef>
              <a:spcAft>
                <a:spcPts val="0"/>
              </a:spcAft>
              <a:buNone/>
            </a:pPr>
            <a:r>
              <a:t/>
            </a:r>
            <a:endParaRPr/>
          </a:p>
        </p:txBody>
      </p:sp>
      <p:pic>
        <p:nvPicPr>
          <p:cNvPr id="253" name="Google Shape;253;p39"/>
          <p:cNvPicPr preferRelativeResize="0"/>
          <p:nvPr/>
        </p:nvPicPr>
        <p:blipFill>
          <a:blip r:embed="rId3">
            <a:alphaModFix/>
          </a:blip>
          <a:stretch>
            <a:fillRect/>
          </a:stretch>
        </p:blipFill>
        <p:spPr>
          <a:xfrm>
            <a:off x="8461075" y="0"/>
            <a:ext cx="682924" cy="6829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Land Acknowledgement</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1100">
                <a:solidFill>
                  <a:srgbClr val="201F1E"/>
                </a:solidFill>
                <a:latin typeface="Calibri"/>
                <a:ea typeface="Calibri"/>
                <a:cs typeface="Calibri"/>
                <a:sym typeface="Calibri"/>
              </a:rPr>
              <a:t>Land Acknowledgment</a:t>
            </a:r>
            <a:endParaRPr b="1" sz="1100">
              <a:solidFill>
                <a:srgbClr val="201F1E"/>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sz="1100">
                <a:solidFill>
                  <a:srgbClr val="201F1E"/>
                </a:solidFill>
                <a:latin typeface="Calibri"/>
                <a:ea typeface="Calibri"/>
                <a:cs typeface="Calibri"/>
                <a:sym typeface="Calibri"/>
              </a:rPr>
              <a:t> </a:t>
            </a:r>
            <a:endParaRPr sz="1100">
              <a:solidFill>
                <a:srgbClr val="201F1E"/>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sz="1300">
                <a:solidFill>
                  <a:schemeClr val="dk1"/>
                </a:solidFill>
                <a:highlight>
                  <a:schemeClr val="lt2"/>
                </a:highlight>
                <a:latin typeface="Lora"/>
                <a:ea typeface="Lora"/>
                <a:cs typeface="Lora"/>
                <a:sym typeface="Lora"/>
              </a:rPr>
              <a:t>Cornell University is located on the traditional homelands of the Gayogo</a:t>
            </a:r>
            <a:r>
              <a:rPr lang="en" sz="1300">
                <a:solidFill>
                  <a:schemeClr val="dk1"/>
                </a:solidFill>
                <a:highlight>
                  <a:schemeClr val="lt2"/>
                </a:highlight>
              </a:rPr>
              <a:t>̱</a:t>
            </a:r>
            <a:r>
              <a:rPr lang="en" sz="1300">
                <a:solidFill>
                  <a:schemeClr val="dk1"/>
                </a:solidFill>
                <a:highlight>
                  <a:schemeClr val="lt2"/>
                </a:highlight>
                <a:latin typeface="Lora"/>
                <a:ea typeface="Lora"/>
                <a:cs typeface="Lora"/>
                <a:sym typeface="Lora"/>
              </a:rPr>
              <a:t>hó</a:t>
            </a:r>
            <a:r>
              <a:rPr lang="en" sz="1300">
                <a:solidFill>
                  <a:schemeClr val="dk1"/>
                </a:solidFill>
                <a:highlight>
                  <a:schemeClr val="lt2"/>
                </a:highlight>
              </a:rPr>
              <a:t>꞉</a:t>
            </a:r>
            <a:r>
              <a:rPr lang="en" sz="1300">
                <a:solidFill>
                  <a:schemeClr val="dk1"/>
                </a:solidFill>
                <a:highlight>
                  <a:schemeClr val="lt2"/>
                </a:highlight>
                <a:latin typeface="Lora"/>
                <a:ea typeface="Lora"/>
                <a:cs typeface="Lora"/>
                <a:sym typeface="Lora"/>
              </a:rPr>
              <a:t>n</a:t>
            </a:r>
            <a:r>
              <a:rPr lang="en" sz="1300">
                <a:solidFill>
                  <a:schemeClr val="dk1"/>
                </a:solidFill>
                <a:highlight>
                  <a:schemeClr val="lt2"/>
                </a:highlight>
                <a:latin typeface="Calibri"/>
                <a:ea typeface="Calibri"/>
                <a:cs typeface="Calibri"/>
                <a:sym typeface="Calibri"/>
              </a:rPr>
              <a:t>ǫ</a:t>
            </a:r>
            <a:r>
              <a:rPr lang="en" sz="1300">
                <a:solidFill>
                  <a:schemeClr val="dk1"/>
                </a:solidFill>
                <a:highlight>
                  <a:schemeClr val="lt2"/>
                </a:highlight>
                <a:latin typeface="Lora"/>
                <a:ea typeface="Lora"/>
                <a:cs typeface="Lora"/>
                <a:sym typeface="Lora"/>
              </a:rPr>
              <a:t>' (the Cayuga Nation). The Gayogo</a:t>
            </a:r>
            <a:r>
              <a:rPr lang="en" sz="1300">
                <a:solidFill>
                  <a:schemeClr val="dk1"/>
                </a:solidFill>
                <a:highlight>
                  <a:schemeClr val="lt2"/>
                </a:highlight>
              </a:rPr>
              <a:t>̱</a:t>
            </a:r>
            <a:r>
              <a:rPr lang="en" sz="1300">
                <a:solidFill>
                  <a:schemeClr val="dk1"/>
                </a:solidFill>
                <a:highlight>
                  <a:schemeClr val="lt2"/>
                </a:highlight>
                <a:latin typeface="Lora"/>
                <a:ea typeface="Lora"/>
                <a:cs typeface="Lora"/>
                <a:sym typeface="Lora"/>
              </a:rPr>
              <a:t>hó</a:t>
            </a:r>
            <a:r>
              <a:rPr lang="en" sz="1300">
                <a:solidFill>
                  <a:schemeClr val="dk1"/>
                </a:solidFill>
                <a:highlight>
                  <a:schemeClr val="lt2"/>
                </a:highlight>
              </a:rPr>
              <a:t>꞉</a:t>
            </a:r>
            <a:r>
              <a:rPr lang="en" sz="1300">
                <a:solidFill>
                  <a:schemeClr val="dk1"/>
                </a:solidFill>
                <a:highlight>
                  <a:schemeClr val="lt2"/>
                </a:highlight>
                <a:latin typeface="Lora"/>
                <a:ea typeface="Lora"/>
                <a:cs typeface="Lora"/>
                <a:sym typeface="Lora"/>
              </a:rPr>
              <a:t>n</a:t>
            </a:r>
            <a:r>
              <a:rPr lang="en" sz="1300">
                <a:solidFill>
                  <a:schemeClr val="dk1"/>
                </a:solidFill>
                <a:highlight>
                  <a:schemeClr val="lt2"/>
                </a:highlight>
                <a:latin typeface="Calibri"/>
                <a:ea typeface="Calibri"/>
                <a:cs typeface="Calibri"/>
                <a:sym typeface="Calibri"/>
              </a:rPr>
              <a:t>ǫ</a:t>
            </a:r>
            <a:r>
              <a:rPr lang="en" sz="1300">
                <a:solidFill>
                  <a:schemeClr val="dk1"/>
                </a:solidFill>
                <a:highlight>
                  <a:schemeClr val="lt2"/>
                </a:highlight>
                <a:latin typeface="Lora"/>
                <a:ea typeface="Lora"/>
                <a:cs typeface="Lora"/>
                <a:sym typeface="Lora"/>
              </a:rPr>
              <a:t>' are members of the Haudenosaunee Confederacy, an alliance of six sovereign Nations with a historic and contemporary presence on this land. The Confederacy precedes the establishment of Cornell University, New York state, and the United States of America. We acknowledge the painful history of Gayogo</a:t>
            </a:r>
            <a:r>
              <a:rPr lang="en" sz="1300">
                <a:solidFill>
                  <a:schemeClr val="dk1"/>
                </a:solidFill>
                <a:highlight>
                  <a:schemeClr val="lt2"/>
                </a:highlight>
              </a:rPr>
              <a:t>̱</a:t>
            </a:r>
            <a:r>
              <a:rPr lang="en" sz="1300">
                <a:solidFill>
                  <a:schemeClr val="dk1"/>
                </a:solidFill>
                <a:highlight>
                  <a:schemeClr val="lt2"/>
                </a:highlight>
                <a:latin typeface="Lora"/>
                <a:ea typeface="Lora"/>
                <a:cs typeface="Lora"/>
                <a:sym typeface="Lora"/>
              </a:rPr>
              <a:t>hó</a:t>
            </a:r>
            <a:r>
              <a:rPr lang="en" sz="1300">
                <a:solidFill>
                  <a:schemeClr val="dk1"/>
                </a:solidFill>
                <a:highlight>
                  <a:schemeClr val="lt2"/>
                </a:highlight>
              </a:rPr>
              <a:t>꞉</a:t>
            </a:r>
            <a:r>
              <a:rPr lang="en" sz="1300">
                <a:solidFill>
                  <a:schemeClr val="dk1"/>
                </a:solidFill>
                <a:highlight>
                  <a:schemeClr val="lt2"/>
                </a:highlight>
                <a:latin typeface="Lora"/>
                <a:ea typeface="Lora"/>
                <a:cs typeface="Lora"/>
                <a:sym typeface="Lora"/>
              </a:rPr>
              <a:t>n</a:t>
            </a:r>
            <a:r>
              <a:rPr lang="en" sz="1300">
                <a:solidFill>
                  <a:schemeClr val="dk1"/>
                </a:solidFill>
                <a:highlight>
                  <a:schemeClr val="lt2"/>
                </a:highlight>
                <a:latin typeface="Calibri"/>
                <a:ea typeface="Calibri"/>
                <a:cs typeface="Calibri"/>
                <a:sym typeface="Calibri"/>
              </a:rPr>
              <a:t>ǫ</a:t>
            </a:r>
            <a:r>
              <a:rPr lang="en" sz="1300">
                <a:solidFill>
                  <a:schemeClr val="dk1"/>
                </a:solidFill>
                <a:highlight>
                  <a:schemeClr val="lt2"/>
                </a:highlight>
                <a:latin typeface="Lora"/>
                <a:ea typeface="Lora"/>
                <a:cs typeface="Lora"/>
                <a:sym typeface="Lora"/>
              </a:rPr>
              <a:t>' dispossession, and honor the ongoing connection of Gayogo</a:t>
            </a:r>
            <a:r>
              <a:rPr lang="en" sz="1300">
                <a:solidFill>
                  <a:schemeClr val="dk1"/>
                </a:solidFill>
                <a:highlight>
                  <a:schemeClr val="lt2"/>
                </a:highlight>
              </a:rPr>
              <a:t>̱</a:t>
            </a:r>
            <a:r>
              <a:rPr lang="en" sz="1300">
                <a:solidFill>
                  <a:schemeClr val="dk1"/>
                </a:solidFill>
                <a:highlight>
                  <a:schemeClr val="lt2"/>
                </a:highlight>
                <a:latin typeface="Lora"/>
                <a:ea typeface="Lora"/>
                <a:cs typeface="Lora"/>
                <a:sym typeface="Lora"/>
              </a:rPr>
              <a:t>hó</a:t>
            </a:r>
            <a:r>
              <a:rPr lang="en" sz="1300">
                <a:solidFill>
                  <a:schemeClr val="dk1"/>
                </a:solidFill>
                <a:highlight>
                  <a:schemeClr val="lt2"/>
                </a:highlight>
              </a:rPr>
              <a:t>꞉</a:t>
            </a:r>
            <a:r>
              <a:rPr lang="en" sz="1300">
                <a:solidFill>
                  <a:schemeClr val="dk1"/>
                </a:solidFill>
                <a:highlight>
                  <a:schemeClr val="lt2"/>
                </a:highlight>
                <a:latin typeface="Lora"/>
                <a:ea typeface="Lora"/>
                <a:cs typeface="Lora"/>
                <a:sym typeface="Lora"/>
              </a:rPr>
              <a:t>n</a:t>
            </a:r>
            <a:r>
              <a:rPr lang="en" sz="1300">
                <a:solidFill>
                  <a:schemeClr val="dk1"/>
                </a:solidFill>
                <a:highlight>
                  <a:schemeClr val="lt2"/>
                </a:highlight>
                <a:latin typeface="Calibri"/>
                <a:ea typeface="Calibri"/>
                <a:cs typeface="Calibri"/>
                <a:sym typeface="Calibri"/>
              </a:rPr>
              <a:t>ǫ</a:t>
            </a:r>
            <a:r>
              <a:rPr lang="en" sz="1300">
                <a:solidFill>
                  <a:schemeClr val="dk1"/>
                </a:solidFill>
                <a:highlight>
                  <a:schemeClr val="lt2"/>
                </a:highlight>
                <a:latin typeface="Lora"/>
                <a:ea typeface="Lora"/>
                <a:cs typeface="Lora"/>
                <a:sym typeface="Lora"/>
              </a:rPr>
              <a:t>' people, past and present, to these lands and waters.</a:t>
            </a:r>
            <a:endParaRPr sz="1300">
              <a:solidFill>
                <a:schemeClr val="dk1"/>
              </a:solidFill>
              <a:highlight>
                <a:schemeClr val="lt2"/>
              </a:highlight>
              <a:latin typeface="Lora"/>
              <a:ea typeface="Lora"/>
              <a:cs typeface="Lora"/>
              <a:sym typeface="Lora"/>
            </a:endParaRPr>
          </a:p>
          <a:p>
            <a:pPr indent="0" lvl="0" marL="0" rtl="0" algn="l">
              <a:spcBef>
                <a:spcPts val="0"/>
              </a:spcBef>
              <a:spcAft>
                <a:spcPts val="0"/>
              </a:spcAft>
              <a:buClr>
                <a:schemeClr val="dk1"/>
              </a:buClr>
              <a:buSzPts val="1100"/>
              <a:buFont typeface="Arial"/>
              <a:buNone/>
            </a:pPr>
            <a:r>
              <a:rPr lang="en" sz="1100">
                <a:solidFill>
                  <a:srgbClr val="201F1E"/>
                </a:solidFill>
                <a:latin typeface="Calibri"/>
                <a:ea typeface="Calibri"/>
                <a:cs typeface="Calibri"/>
                <a:sym typeface="Calibri"/>
              </a:rPr>
              <a:t> </a:t>
            </a:r>
            <a:endParaRPr sz="1100">
              <a:solidFill>
                <a:srgbClr val="201F1E"/>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 sz="1100">
                <a:solidFill>
                  <a:srgbClr val="201F1E"/>
                </a:solidFill>
                <a:latin typeface="Calibri"/>
                <a:ea typeface="Calibri"/>
                <a:cs typeface="Calibri"/>
                <a:sym typeface="Calibri"/>
              </a:rPr>
              <a:t>How to pronounce:</a:t>
            </a:r>
            <a:endParaRPr b="1" sz="1100">
              <a:solidFill>
                <a:srgbClr val="201F1E"/>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i="1" lang="en" sz="1200">
                <a:solidFill>
                  <a:srgbClr val="030303"/>
                </a:solidFill>
                <a:highlight>
                  <a:schemeClr val="lt2"/>
                </a:highlight>
                <a:latin typeface="Lora"/>
                <a:ea typeface="Lora"/>
                <a:cs typeface="Lora"/>
                <a:sym typeface="Lora"/>
              </a:rPr>
              <a:t>Note: For pronunciation of the names of the original inhabitants of the Ithaca area, Gayogo</a:t>
            </a:r>
            <a:r>
              <a:rPr i="1" lang="en" sz="1200">
                <a:solidFill>
                  <a:srgbClr val="030303"/>
                </a:solidFill>
                <a:highlight>
                  <a:schemeClr val="lt2"/>
                </a:highlight>
              </a:rPr>
              <a:t>̱</a:t>
            </a:r>
            <a:r>
              <a:rPr i="1" lang="en" sz="1200">
                <a:solidFill>
                  <a:srgbClr val="030303"/>
                </a:solidFill>
                <a:highlight>
                  <a:schemeClr val="lt2"/>
                </a:highlight>
                <a:latin typeface="Lora"/>
                <a:ea typeface="Lora"/>
                <a:cs typeface="Lora"/>
                <a:sym typeface="Lora"/>
              </a:rPr>
              <a:t>hó</a:t>
            </a:r>
            <a:r>
              <a:rPr i="1" lang="en" sz="1200">
                <a:solidFill>
                  <a:srgbClr val="030303"/>
                </a:solidFill>
                <a:highlight>
                  <a:schemeClr val="lt2"/>
                </a:highlight>
              </a:rPr>
              <a:t>꞉</a:t>
            </a:r>
            <a:r>
              <a:rPr i="1" lang="en" sz="1200">
                <a:solidFill>
                  <a:srgbClr val="030303"/>
                </a:solidFill>
                <a:highlight>
                  <a:schemeClr val="lt2"/>
                </a:highlight>
                <a:latin typeface="Lora"/>
                <a:ea typeface="Lora"/>
                <a:cs typeface="Lora"/>
                <a:sym typeface="Lora"/>
              </a:rPr>
              <a:t>n</a:t>
            </a:r>
            <a:r>
              <a:rPr i="1" lang="en" sz="1200">
                <a:solidFill>
                  <a:srgbClr val="030303"/>
                </a:solidFill>
                <a:highlight>
                  <a:schemeClr val="lt2"/>
                </a:highlight>
                <a:latin typeface="Calibri"/>
                <a:ea typeface="Calibri"/>
                <a:cs typeface="Calibri"/>
                <a:sym typeface="Calibri"/>
              </a:rPr>
              <a:t>ǫ</a:t>
            </a:r>
            <a:r>
              <a:rPr i="1" lang="en" sz="1200">
                <a:solidFill>
                  <a:srgbClr val="030303"/>
                </a:solidFill>
                <a:highlight>
                  <a:schemeClr val="lt2"/>
                </a:highlight>
                <a:latin typeface="Lora"/>
                <a:ea typeface="Lora"/>
                <a:cs typeface="Lora"/>
                <a:sym typeface="Lora"/>
              </a:rPr>
              <a:t>' is approximately Guy-yo-KO-no and Haudenosaunee is approximately Ho-di-no-SO-ni. Please also listen to Gayogo</a:t>
            </a:r>
            <a:r>
              <a:rPr i="1" lang="en" sz="1200">
                <a:solidFill>
                  <a:srgbClr val="030303"/>
                </a:solidFill>
                <a:highlight>
                  <a:schemeClr val="lt2"/>
                </a:highlight>
              </a:rPr>
              <a:t>̱</a:t>
            </a:r>
            <a:r>
              <a:rPr i="1" lang="en" sz="1200">
                <a:solidFill>
                  <a:srgbClr val="030303"/>
                </a:solidFill>
                <a:highlight>
                  <a:schemeClr val="lt2"/>
                </a:highlight>
                <a:latin typeface="Lora"/>
                <a:ea typeface="Lora"/>
                <a:cs typeface="Lora"/>
                <a:sym typeface="Lora"/>
              </a:rPr>
              <a:t>hó</a:t>
            </a:r>
            <a:r>
              <a:rPr i="1" lang="en" sz="1200">
                <a:solidFill>
                  <a:srgbClr val="030303"/>
                </a:solidFill>
                <a:highlight>
                  <a:schemeClr val="lt2"/>
                </a:highlight>
              </a:rPr>
              <a:t>꞉</a:t>
            </a:r>
            <a:r>
              <a:rPr i="1" lang="en" sz="1200">
                <a:solidFill>
                  <a:srgbClr val="030303"/>
                </a:solidFill>
                <a:highlight>
                  <a:schemeClr val="lt2"/>
                </a:highlight>
                <a:latin typeface="Lora"/>
                <a:ea typeface="Lora"/>
                <a:cs typeface="Lora"/>
                <a:sym typeface="Lora"/>
              </a:rPr>
              <a:t>n</a:t>
            </a:r>
            <a:r>
              <a:rPr i="1" lang="en" sz="1200">
                <a:solidFill>
                  <a:srgbClr val="030303"/>
                </a:solidFill>
                <a:highlight>
                  <a:schemeClr val="lt2"/>
                </a:highlight>
                <a:latin typeface="Calibri"/>
                <a:ea typeface="Calibri"/>
                <a:cs typeface="Calibri"/>
                <a:sym typeface="Calibri"/>
              </a:rPr>
              <a:t>ǫ</a:t>
            </a:r>
            <a:r>
              <a:rPr i="1" lang="en" sz="1200">
                <a:solidFill>
                  <a:srgbClr val="030303"/>
                </a:solidFill>
                <a:highlight>
                  <a:schemeClr val="lt2"/>
                </a:highlight>
                <a:latin typeface="Lora"/>
                <a:ea typeface="Lora"/>
                <a:cs typeface="Lora"/>
                <a:sym typeface="Lora"/>
              </a:rPr>
              <a:t>' language teacher </a:t>
            </a:r>
            <a:r>
              <a:rPr i="1" lang="en" sz="1200" u="sng">
                <a:solidFill>
                  <a:srgbClr val="B31B1B"/>
                </a:solidFill>
                <a:highlight>
                  <a:schemeClr val="lt2"/>
                </a:highlight>
                <a:latin typeface="Lora"/>
                <a:ea typeface="Lora"/>
                <a:cs typeface="Lora"/>
                <a:sym typeface="Lora"/>
                <a:hlinkClick r:id="rId3">
                  <a:extLst>
                    <a:ext uri="{A12FA001-AC4F-418D-AE19-62706E023703}">
                      <ahyp:hlinkClr val="tx"/>
                    </a:ext>
                  </a:extLst>
                </a:hlinkClick>
              </a:rPr>
              <a:t>Steve Henhawk’s pronunciation in this video</a:t>
            </a:r>
            <a:r>
              <a:rPr i="1" lang="en" sz="1200">
                <a:solidFill>
                  <a:srgbClr val="030303"/>
                </a:solidFill>
                <a:highlight>
                  <a:schemeClr val="lt2"/>
                </a:highlight>
                <a:latin typeface="Lora"/>
                <a:ea typeface="Lora"/>
                <a:cs typeface="Lora"/>
                <a:sym typeface="Lora"/>
              </a:rPr>
              <a:t> associated with his Gayogo</a:t>
            </a:r>
            <a:r>
              <a:rPr i="1" lang="en" sz="1200">
                <a:solidFill>
                  <a:srgbClr val="030303"/>
                </a:solidFill>
                <a:highlight>
                  <a:schemeClr val="lt2"/>
                </a:highlight>
              </a:rPr>
              <a:t>̱</a:t>
            </a:r>
            <a:r>
              <a:rPr i="1" lang="en" sz="1200">
                <a:solidFill>
                  <a:srgbClr val="030303"/>
                </a:solidFill>
                <a:highlight>
                  <a:schemeClr val="lt2"/>
                </a:highlight>
                <a:latin typeface="Lora"/>
                <a:ea typeface="Lora"/>
                <a:cs typeface="Lora"/>
                <a:sym typeface="Lora"/>
              </a:rPr>
              <a:t>hó</a:t>
            </a:r>
            <a:r>
              <a:rPr i="1" lang="en" sz="1200">
                <a:solidFill>
                  <a:srgbClr val="030303"/>
                </a:solidFill>
                <a:highlight>
                  <a:schemeClr val="lt2"/>
                </a:highlight>
              </a:rPr>
              <a:t>꞉</a:t>
            </a:r>
            <a:r>
              <a:rPr i="1" lang="en" sz="1200">
                <a:solidFill>
                  <a:srgbClr val="030303"/>
                </a:solidFill>
                <a:highlight>
                  <a:schemeClr val="lt2"/>
                </a:highlight>
                <a:latin typeface="Lora"/>
                <a:ea typeface="Lora"/>
                <a:cs typeface="Lora"/>
                <a:sym typeface="Lora"/>
              </a:rPr>
              <a:t>n</a:t>
            </a:r>
            <a:r>
              <a:rPr i="1" lang="en" sz="1200">
                <a:solidFill>
                  <a:srgbClr val="030303"/>
                </a:solidFill>
                <a:highlight>
                  <a:schemeClr val="lt2"/>
                </a:highlight>
                <a:latin typeface="Calibri"/>
                <a:ea typeface="Calibri"/>
                <a:cs typeface="Calibri"/>
                <a:sym typeface="Calibri"/>
              </a:rPr>
              <a:t>ǫ</a:t>
            </a:r>
            <a:r>
              <a:rPr i="1" lang="en" sz="1200">
                <a:solidFill>
                  <a:srgbClr val="030303"/>
                </a:solidFill>
                <a:highlight>
                  <a:schemeClr val="lt2"/>
                </a:highlight>
                <a:latin typeface="Lora"/>
                <a:ea typeface="Lora"/>
                <a:cs typeface="Lora"/>
                <a:sym typeface="Lora"/>
              </a:rPr>
              <a:t>' language course at Cornell.</a:t>
            </a:r>
            <a:endParaRPr>
              <a:highlight>
                <a:schemeClr val="lt2"/>
              </a:highlight>
            </a:endParaRPr>
          </a:p>
        </p:txBody>
      </p:sp>
      <p:pic>
        <p:nvPicPr>
          <p:cNvPr id="70" name="Google Shape;70;p15"/>
          <p:cNvPicPr preferRelativeResize="0"/>
          <p:nvPr/>
        </p:nvPicPr>
        <p:blipFill>
          <a:blip r:embed="rId4">
            <a:alphaModFix/>
          </a:blip>
          <a:stretch>
            <a:fillRect/>
          </a:stretch>
        </p:blipFill>
        <p:spPr>
          <a:xfrm>
            <a:off x="8461075" y="0"/>
            <a:ext cx="682924" cy="6829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Conjoint Analysis?</a:t>
            </a:r>
            <a:endParaRPr/>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7025" lvl="0" marL="457200" rtl="0" algn="l">
              <a:spcBef>
                <a:spcPts val="0"/>
              </a:spcBef>
              <a:spcAft>
                <a:spcPts val="0"/>
              </a:spcAft>
              <a:buClr>
                <a:schemeClr val="dk1"/>
              </a:buClr>
              <a:buSzPts val="1550"/>
              <a:buChar char="●"/>
            </a:pPr>
            <a:r>
              <a:rPr lang="en" sz="1550">
                <a:solidFill>
                  <a:schemeClr val="dk1"/>
                </a:solidFill>
                <a:highlight>
                  <a:schemeClr val="lt2"/>
                </a:highlight>
              </a:rPr>
              <a:t>Conjoint analysis is a research technique/survey methodology that can be used to identify individuals’ preferences and evaluate the trade-offs they would make in their decision-making. </a:t>
            </a:r>
            <a:endParaRPr sz="1550">
              <a:solidFill>
                <a:schemeClr val="dk1"/>
              </a:solidFill>
              <a:highlight>
                <a:schemeClr val="lt2"/>
              </a:highlight>
            </a:endParaRPr>
          </a:p>
          <a:p>
            <a:pPr indent="0" lvl="0" marL="457200" rtl="0" algn="l">
              <a:spcBef>
                <a:spcPts val="1200"/>
              </a:spcBef>
              <a:spcAft>
                <a:spcPts val="0"/>
              </a:spcAft>
              <a:buNone/>
            </a:pPr>
            <a:r>
              <a:t/>
            </a:r>
            <a:endParaRPr sz="1550">
              <a:solidFill>
                <a:schemeClr val="dk1"/>
              </a:solidFill>
              <a:highlight>
                <a:schemeClr val="lt2"/>
              </a:highlight>
            </a:endParaRPr>
          </a:p>
          <a:p>
            <a:pPr indent="-327025" lvl="0" marL="457200" rtl="0" algn="l">
              <a:spcBef>
                <a:spcPts val="1200"/>
              </a:spcBef>
              <a:spcAft>
                <a:spcPts val="0"/>
              </a:spcAft>
              <a:buClr>
                <a:schemeClr val="dk1"/>
              </a:buClr>
              <a:buSzPts val="1550"/>
              <a:buChar char="●"/>
            </a:pPr>
            <a:r>
              <a:rPr lang="en" sz="1550">
                <a:solidFill>
                  <a:schemeClr val="dk1"/>
                </a:solidFill>
                <a:highlight>
                  <a:schemeClr val="lt2"/>
                </a:highlight>
              </a:rPr>
              <a:t>Conjoint experiments are not limited to any field. Researchers across different </a:t>
            </a:r>
            <a:r>
              <a:rPr lang="en" sz="1550">
                <a:solidFill>
                  <a:schemeClr val="dk1"/>
                </a:solidFill>
                <a:highlight>
                  <a:schemeClr val="lt2"/>
                </a:highlight>
              </a:rPr>
              <a:t>fields</a:t>
            </a:r>
            <a:r>
              <a:rPr lang="en" sz="1550">
                <a:solidFill>
                  <a:schemeClr val="dk1"/>
                </a:solidFill>
                <a:highlight>
                  <a:schemeClr val="lt2"/>
                </a:highlight>
              </a:rPr>
              <a:t> and industries can utilize conjoint analysis to understand the perceived importance and preference of their subjects given different options (aka features).</a:t>
            </a:r>
            <a:endParaRPr sz="1550">
              <a:solidFill>
                <a:schemeClr val="dk1"/>
              </a:solidFill>
              <a:highlight>
                <a:schemeClr val="lt2"/>
              </a:highlight>
            </a:endParaRPr>
          </a:p>
          <a:p>
            <a:pPr indent="0" lvl="0" marL="457200" rtl="0" algn="l">
              <a:spcBef>
                <a:spcPts val="1200"/>
              </a:spcBef>
              <a:spcAft>
                <a:spcPts val="1200"/>
              </a:spcAft>
              <a:buNone/>
            </a:pPr>
            <a:r>
              <a:t/>
            </a:r>
            <a:endParaRPr sz="1150">
              <a:solidFill>
                <a:schemeClr val="dk1"/>
              </a:solidFill>
              <a:highlight>
                <a:srgbClr val="FFFFFF"/>
              </a:highlight>
            </a:endParaRPr>
          </a:p>
        </p:txBody>
      </p:sp>
      <p:pic>
        <p:nvPicPr>
          <p:cNvPr id="77" name="Google Shape;77;p16"/>
          <p:cNvPicPr preferRelativeResize="0"/>
          <p:nvPr/>
        </p:nvPicPr>
        <p:blipFill>
          <a:blip r:embed="rId3">
            <a:alphaModFix/>
          </a:blip>
          <a:stretch>
            <a:fillRect/>
          </a:stretch>
        </p:blipFill>
        <p:spPr>
          <a:xfrm>
            <a:off x="8461075" y="0"/>
            <a:ext cx="682924" cy="6829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An Industry Example (Travel Agency)</a:t>
            </a:r>
            <a:endParaRPr/>
          </a:p>
          <a:p>
            <a:pPr indent="0" lvl="0" marL="0" rtl="0" algn="l">
              <a:spcBef>
                <a:spcPts val="0"/>
              </a:spcBef>
              <a:spcAft>
                <a:spcPts val="0"/>
              </a:spcAft>
              <a:buNone/>
            </a:pPr>
            <a:r>
              <a:t/>
            </a:r>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Offering the optimal travel package to customers requires an understanding of the preferences of customers in regards to price, destination, length of vacation, and other factors that influence their trade-offs and preferences.</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If travel agencies can model these preferences and trade-offs, then they can offer more attractive packages thus increase the number of customers and their profits.</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How can they do that?</a:t>
            </a:r>
            <a:endParaRPr/>
          </a:p>
        </p:txBody>
      </p:sp>
      <p:pic>
        <p:nvPicPr>
          <p:cNvPr id="84" name="Google Shape;84;p17"/>
          <p:cNvPicPr preferRelativeResize="0"/>
          <p:nvPr/>
        </p:nvPicPr>
        <p:blipFill>
          <a:blip r:embed="rId3">
            <a:alphaModFix/>
          </a:blip>
          <a:stretch>
            <a:fillRect/>
          </a:stretch>
        </p:blipFill>
        <p:spPr>
          <a:xfrm>
            <a:off x="8461075" y="0"/>
            <a:ext cx="682924" cy="6829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 Industry Example (Travel Agency)</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1" name="Google Shape;91;p18"/>
          <p:cNvPicPr preferRelativeResize="0"/>
          <p:nvPr/>
        </p:nvPicPr>
        <p:blipFill>
          <a:blip r:embed="rId3">
            <a:alphaModFix/>
          </a:blip>
          <a:stretch>
            <a:fillRect/>
          </a:stretch>
        </p:blipFill>
        <p:spPr>
          <a:xfrm>
            <a:off x="902400" y="1152475"/>
            <a:ext cx="6971151" cy="3416400"/>
          </a:xfrm>
          <a:prstGeom prst="rect">
            <a:avLst/>
          </a:prstGeom>
          <a:noFill/>
          <a:ln>
            <a:noFill/>
          </a:ln>
        </p:spPr>
      </p:pic>
      <p:pic>
        <p:nvPicPr>
          <p:cNvPr id="92" name="Google Shape;92;p18"/>
          <p:cNvPicPr preferRelativeResize="0"/>
          <p:nvPr/>
        </p:nvPicPr>
        <p:blipFill>
          <a:blip r:embed="rId4">
            <a:alphaModFix/>
          </a:blip>
          <a:stretch>
            <a:fillRect/>
          </a:stretch>
        </p:blipFill>
        <p:spPr>
          <a:xfrm>
            <a:off x="8461075" y="0"/>
            <a:ext cx="682924" cy="6829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 Social Science Example</a:t>
            </a:r>
            <a:endParaRPr/>
          </a:p>
        </p:txBody>
      </p:sp>
      <p:sp>
        <p:nvSpPr>
          <p:cNvPr id="98" name="Google Shape;98;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concept of </a:t>
            </a:r>
            <a:r>
              <a:rPr i="1" lang="en"/>
              <a:t>gender protection norm</a:t>
            </a:r>
            <a:r>
              <a:rPr lang="en"/>
              <a:t>:</a:t>
            </a:r>
            <a:endParaRPr/>
          </a:p>
          <a:p>
            <a:pPr indent="-342900" lvl="0" marL="457200" rtl="0" algn="l">
              <a:spcBef>
                <a:spcPts val="1200"/>
              </a:spcBef>
              <a:spcAft>
                <a:spcPts val="0"/>
              </a:spcAft>
              <a:buSzPts val="1800"/>
              <a:buChar char="●"/>
            </a:pPr>
            <a:r>
              <a:rPr lang="en"/>
              <a:t>Scholars of social science that study</a:t>
            </a:r>
            <a:r>
              <a:rPr lang="en"/>
              <a:t> UN peacekeeping missions argue that personnel are more likely to send women to safer missions.</a:t>
            </a:r>
            <a:endParaRPr/>
          </a:p>
          <a:p>
            <a:pPr indent="0" lvl="0" marL="0" rtl="0" algn="l">
              <a:spcBef>
                <a:spcPts val="1200"/>
              </a:spcBef>
              <a:spcAft>
                <a:spcPts val="0"/>
              </a:spcAft>
              <a:buNone/>
            </a:pPr>
            <a:r>
              <a:rPr lang="en"/>
              <a:t>Good news: we can test this concept using Conjoint survey experiment!</a:t>
            </a:r>
            <a:endParaRPr/>
          </a:p>
          <a:p>
            <a:pPr indent="0" lvl="0" marL="0" rtl="0" algn="l">
              <a:spcBef>
                <a:spcPts val="1200"/>
              </a:spcBef>
              <a:spcAft>
                <a:spcPts val="0"/>
              </a:spcAft>
              <a:buNone/>
            </a:pPr>
            <a:r>
              <a:rPr lang="en"/>
              <a:t>How? </a:t>
            </a:r>
            <a:endParaRPr/>
          </a:p>
          <a:p>
            <a:pPr indent="-342900" lvl="0" marL="457200" rtl="0" algn="l">
              <a:spcBef>
                <a:spcPts val="1200"/>
              </a:spcBef>
              <a:spcAft>
                <a:spcPts val="0"/>
              </a:spcAft>
              <a:buSzPts val="1800"/>
              <a:buChar char="●"/>
            </a:pPr>
            <a:r>
              <a:rPr lang="en"/>
              <a:t>We </a:t>
            </a:r>
            <a:r>
              <a:rPr lang="en"/>
              <a:t>randomly</a:t>
            </a:r>
            <a:r>
              <a:rPr lang="en"/>
              <a:t> assign survey respondents with different scenarios that involve UN missions with </a:t>
            </a:r>
            <a:r>
              <a:rPr b="1" lang="en"/>
              <a:t>different danger levels</a:t>
            </a:r>
            <a:r>
              <a:rPr lang="en"/>
              <a:t> and ask respondents who they prefer to be sent to that specific mission.</a:t>
            </a:r>
            <a:endParaRPr/>
          </a:p>
        </p:txBody>
      </p:sp>
      <p:pic>
        <p:nvPicPr>
          <p:cNvPr id="99" name="Google Shape;99;p19"/>
          <p:cNvPicPr preferRelativeResize="0"/>
          <p:nvPr/>
        </p:nvPicPr>
        <p:blipFill>
          <a:blip r:embed="rId3">
            <a:alphaModFix/>
          </a:blip>
          <a:stretch>
            <a:fillRect/>
          </a:stretch>
        </p:blipFill>
        <p:spPr>
          <a:xfrm>
            <a:off x="8461075" y="0"/>
            <a:ext cx="682924" cy="6829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A Social Science Example</a:t>
            </a:r>
            <a:endParaRPr/>
          </a:p>
        </p:txBody>
      </p:sp>
      <p:sp>
        <p:nvSpPr>
          <p:cNvPr id="105" name="Google Shape;105;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
              <a:t>Scenario 1: The [Country Name] Armed Forces/Police Force/Gendarmerie will deploy a UN peacekeeper to a peace operation where 195 peacekeepers have died and 25% of local women have experienced sexual violence. In the next several questions, you will be shown two pairs of soldiers/police officers/gendarmes. Please select the person that you think would be the best person to deploy to this particular UN peace operation. </a:t>
            </a:r>
            <a:endParaRPr/>
          </a:p>
          <a:p>
            <a:pPr indent="0" lvl="0" marL="0" rtl="0" algn="l">
              <a:spcBef>
                <a:spcPts val="1200"/>
              </a:spcBef>
              <a:spcAft>
                <a:spcPts val="1200"/>
              </a:spcAft>
              <a:buClr>
                <a:schemeClr val="dk1"/>
              </a:buClr>
              <a:buSzPct val="61111"/>
              <a:buFont typeface="Arial"/>
              <a:buNone/>
            </a:pPr>
            <a:r>
              <a:rPr lang="en"/>
              <a:t>Scenario 2: The [Country Name] Armed Forces/Police Force/Gendarmerie will deploy a UN peacekeeper to a peace operation where no peacekeepers have died and none of the local women have experienced sexual violence. In the next several questions, you will be shown two pairs of soldiers/police officers/gendarmes. Please select the person that you think would be the best person to deploy to this particular UN peace operation. </a:t>
            </a:r>
            <a:endParaRPr/>
          </a:p>
        </p:txBody>
      </p:sp>
      <p:pic>
        <p:nvPicPr>
          <p:cNvPr id="106" name="Google Shape;106;p20"/>
          <p:cNvPicPr preferRelativeResize="0"/>
          <p:nvPr/>
        </p:nvPicPr>
        <p:blipFill>
          <a:blip r:embed="rId3">
            <a:alphaModFix/>
          </a:blip>
          <a:stretch>
            <a:fillRect/>
          </a:stretch>
        </p:blipFill>
        <p:spPr>
          <a:xfrm>
            <a:off x="8461075" y="0"/>
            <a:ext cx="682924" cy="6829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A Social Science Example</a:t>
            </a:r>
            <a:endParaRPr/>
          </a:p>
          <a:p>
            <a:pPr indent="0" lvl="0" marL="0" rtl="0" algn="l">
              <a:spcBef>
                <a:spcPts val="0"/>
              </a:spcBef>
              <a:spcAft>
                <a:spcPts val="0"/>
              </a:spcAft>
              <a:buNone/>
            </a:pPr>
            <a:r>
              <a:t/>
            </a:r>
            <a:endParaRPr/>
          </a:p>
        </p:txBody>
      </p:sp>
      <p:sp>
        <p:nvSpPr>
          <p:cNvPr id="112" name="Google Shape;112;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3" name="Google Shape;113;p21"/>
          <p:cNvPicPr preferRelativeResize="0"/>
          <p:nvPr/>
        </p:nvPicPr>
        <p:blipFill>
          <a:blip r:embed="rId3">
            <a:alphaModFix/>
          </a:blip>
          <a:stretch>
            <a:fillRect/>
          </a:stretch>
        </p:blipFill>
        <p:spPr>
          <a:xfrm>
            <a:off x="1012775" y="1152475"/>
            <a:ext cx="6383849" cy="3552225"/>
          </a:xfrm>
          <a:prstGeom prst="rect">
            <a:avLst/>
          </a:prstGeom>
          <a:noFill/>
          <a:ln>
            <a:noFill/>
          </a:ln>
        </p:spPr>
      </p:pic>
      <p:pic>
        <p:nvPicPr>
          <p:cNvPr id="114" name="Google Shape;114;p21"/>
          <p:cNvPicPr preferRelativeResize="0"/>
          <p:nvPr/>
        </p:nvPicPr>
        <p:blipFill>
          <a:blip r:embed="rId4">
            <a:alphaModFix/>
          </a:blip>
          <a:stretch>
            <a:fillRect/>
          </a:stretch>
        </p:blipFill>
        <p:spPr>
          <a:xfrm>
            <a:off x="8461075" y="0"/>
            <a:ext cx="682924" cy="6829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