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26"/>
  </p:notesMasterIdLst>
  <p:handoutMasterIdLst>
    <p:handoutMasterId r:id="rId27"/>
  </p:handoutMasterIdLst>
  <p:sldIdLst>
    <p:sldId id="289" r:id="rId3"/>
    <p:sldId id="307" r:id="rId4"/>
    <p:sldId id="308" r:id="rId5"/>
    <p:sldId id="309" r:id="rId6"/>
    <p:sldId id="310" r:id="rId7"/>
    <p:sldId id="312" r:id="rId8"/>
    <p:sldId id="311" r:id="rId9"/>
    <p:sldId id="313" r:id="rId10"/>
    <p:sldId id="314" r:id="rId11"/>
    <p:sldId id="316" r:id="rId12"/>
    <p:sldId id="317" r:id="rId13"/>
    <p:sldId id="318" r:id="rId14"/>
    <p:sldId id="320" r:id="rId15"/>
    <p:sldId id="319" r:id="rId16"/>
    <p:sldId id="321" r:id="rId17"/>
    <p:sldId id="322" r:id="rId18"/>
    <p:sldId id="323" r:id="rId19"/>
    <p:sldId id="325" r:id="rId20"/>
    <p:sldId id="326" r:id="rId21"/>
    <p:sldId id="328" r:id="rId22"/>
    <p:sldId id="329" r:id="rId23"/>
    <p:sldId id="306" r:id="rId24"/>
    <p:sldId id="327" r:id="rId2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4054" autoAdjust="0"/>
    <p:restoredTop sz="94660"/>
  </p:normalViewPr>
  <p:slideViewPr>
    <p:cSldViewPr>
      <p:cViewPr varScale="1">
        <p:scale>
          <a:sx n="117" d="100"/>
          <a:sy n="117" d="100"/>
        </p:scale>
        <p:origin x="-21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2C56-F88E-402F-B4BC-B4142FF3A821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84495-50CB-488E-80B4-55266D60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0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110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Introduction to Internet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Java </a:t>
            </a:r>
            <a:r>
              <a:rPr lang="en-US" sz="2800" dirty="0" err="1" smtClean="0"/>
              <a:t>Persistance</a:t>
            </a:r>
            <a:r>
              <a:rPr lang="en-US" sz="2800" dirty="0" smtClean="0"/>
              <a:t> API (JPA) Cont.</a:t>
            </a:r>
            <a:br>
              <a:rPr lang="en-US" sz="2800" dirty="0" smtClean="0"/>
            </a:br>
            <a:r>
              <a:rPr lang="en-US" sz="2800" dirty="0" smtClean="0"/>
              <a:t>Data and app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relationships one-to-one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One-to-one mapping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Person implements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id = null;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Maps to the name the class is called on the Login class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="person")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Login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003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 relationships one-to-many/many-to-one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One-to-many mapping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implements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// Add the mapping to many addresses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specifying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field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that maps back to this bean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="person")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Set&lt;Address&gt; addresses;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806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 relationships one-to-many/many-to-one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Many-to-one mapping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Address implements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id;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Person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37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 relationships many-to-many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many-to-many mapping – the ugly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Phone implements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number;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ManyToMany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PersonPhone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     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referencedColumnName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="number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109728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inverseJoinColumns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referencedColumnName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="id"))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Set&lt;Person&gt; persons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016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 relationships many-to-many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many-to-many mapping – the clean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Person implements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id;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ManyToMany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="persons")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Set&lt;Phone&gt; phones;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1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relationship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to notice while JPA will manage mapping once it is established it is up to you to figure out DB structure for mapping!</a:t>
            </a:r>
          </a:p>
          <a:p>
            <a:r>
              <a:rPr lang="en-US" dirty="0" smtClean="0"/>
              <a:t>To create a good JPA model often requires more considerations than just building quick object model</a:t>
            </a:r>
          </a:p>
          <a:p>
            <a:pPr lvl="1"/>
            <a:r>
              <a:rPr lang="en-US" dirty="0" smtClean="0"/>
              <a:t>Consider whether relationship is strong enough to warrant DB connection or just the object(s) are used in a calculation in which case they should just be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relationship design – one-to-one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one-to-one relationships – does they really need to be separate objects/tables?</a:t>
            </a:r>
          </a:p>
          <a:p>
            <a:r>
              <a:rPr lang="en-US" dirty="0" smtClean="0"/>
              <a:t>If relationship is needed in order to enforce DB referential integrity of one-to-one you will need foreign key on both sides of the relationship</a:t>
            </a:r>
          </a:p>
          <a:p>
            <a:r>
              <a:rPr lang="en-US" dirty="0" smtClean="0"/>
              <a:t>In practice it is common in DB design to have FK on only one side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876799"/>
            <a:ext cx="5613581" cy="177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 bwMode="auto">
          <a:xfrm flipV="1">
            <a:off x="5257800" y="5772233"/>
            <a:ext cx="1828800" cy="53340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 flipV="1">
            <a:off x="5257800" y="5772233"/>
            <a:ext cx="1828800" cy="53340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9850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06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 relationship one-to-many/many-to-one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6336"/>
          </a:xfrm>
        </p:spPr>
        <p:txBody>
          <a:bodyPr/>
          <a:lstStyle/>
          <a:p>
            <a:r>
              <a:rPr lang="en-US" dirty="0" smtClean="0"/>
              <a:t>Unlike a basic object model, for entity object model the “many” need to be in a Set and each must be uniquely defined</a:t>
            </a:r>
          </a:p>
          <a:p>
            <a:r>
              <a:rPr lang="en-US" dirty="0" smtClean="0"/>
              <a:t>Also for full power of JPA object relationship is bidirectional, which is often avoided in normal object model design</a:t>
            </a:r>
          </a:p>
          <a:p>
            <a:r>
              <a:rPr lang="en-US" dirty="0" smtClean="0"/>
              <a:t>From DB design perspective relationship is completely specified on many side through FK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0456" y="4519246"/>
            <a:ext cx="62683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 bwMode="auto">
          <a:xfrm>
            <a:off x="3427856" y="5433646"/>
            <a:ext cx="2057400" cy="685800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4056" y="49002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37456" y="5890846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940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/>
          <a:lstStyle/>
          <a:p>
            <a:r>
              <a:rPr lang="en-US" dirty="0" smtClean="0"/>
              <a:t>Like one-many, means every object in Sets on both side must be uniquely identified</a:t>
            </a:r>
          </a:p>
          <a:p>
            <a:r>
              <a:rPr lang="en-US" dirty="0" smtClean="0"/>
              <a:t>To create a many to many relationship a </a:t>
            </a:r>
            <a:r>
              <a:rPr lang="en-US" b="1" dirty="0" smtClean="0"/>
              <a:t>join table </a:t>
            </a:r>
            <a:r>
              <a:rPr lang="en-US" dirty="0" smtClean="0"/>
              <a:t>is required. The table structure to represent this type of relationship is:</a:t>
            </a:r>
            <a:endParaRPr 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800600"/>
            <a:ext cx="606851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 bwMode="auto">
          <a:xfrm>
            <a:off x="3276600" y="5410200"/>
            <a:ext cx="1066800" cy="381000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276600" y="5029200"/>
            <a:ext cx="38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5715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Many</a:t>
            </a:r>
            <a:endParaRPr lang="en-US" sz="1100" b="1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943600" y="5334000"/>
            <a:ext cx="1066800" cy="0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953124" y="4991100"/>
            <a:ext cx="75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Many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05600" y="4953000"/>
            <a:ext cx="38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3484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was discussed earlier when we covered XML structure, XML design needs to take into account purpose</a:t>
            </a:r>
          </a:p>
          <a:p>
            <a:r>
              <a:rPr lang="en-US" dirty="0" smtClean="0"/>
              <a:t>Just because we retrieve full JPA objects with their relationships doesn’t mean they all belong in the XML</a:t>
            </a:r>
          </a:p>
          <a:p>
            <a:r>
              <a:rPr lang="en-US" dirty="0" smtClean="0"/>
              <a:t>Further same objects may have many different XML presentations</a:t>
            </a:r>
          </a:p>
          <a:p>
            <a:pPr lvl="1"/>
            <a:r>
              <a:rPr lang="en-US" dirty="0" smtClean="0"/>
              <a:t>Remember based on perspective of interest</a:t>
            </a:r>
          </a:p>
          <a:p>
            <a:pPr lvl="1"/>
            <a:r>
              <a:rPr lang="en-US" dirty="0" smtClean="0"/>
              <a:t>Only information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6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highlights of JPA</a:t>
            </a:r>
          </a:p>
          <a:p>
            <a:r>
              <a:rPr lang="en-US" dirty="0" smtClean="0"/>
              <a:t>Application design – integration of data representation</a:t>
            </a:r>
          </a:p>
          <a:p>
            <a:pPr lvl="1"/>
            <a:r>
              <a:rPr lang="en-US" dirty="0" smtClean="0"/>
              <a:t>JPA object model</a:t>
            </a:r>
          </a:p>
          <a:p>
            <a:pPr lvl="1"/>
            <a:r>
              <a:rPr lang="en-US" dirty="0" smtClean="0"/>
              <a:t>Underlying database structure</a:t>
            </a:r>
          </a:p>
          <a:p>
            <a:pPr lvl="1"/>
            <a:r>
              <a:rPr lang="en-US" dirty="0" smtClean="0"/>
              <a:t>XML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83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products, categories, reviews, shopping cart, customers, wish lists (multiple per customer)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Design data model/JPA object model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Create mapping, required classes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7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XML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wants to see reviews of all products on their wish lists</a:t>
            </a:r>
          </a:p>
          <a:p>
            <a:pPr lvl="1"/>
            <a:r>
              <a:rPr lang="en-US" dirty="0" smtClean="0"/>
              <a:t>Design XML</a:t>
            </a:r>
          </a:p>
          <a:p>
            <a:r>
              <a:rPr lang="en-US" dirty="0" smtClean="0"/>
              <a:t>User wants to see all reviews created by another user</a:t>
            </a:r>
          </a:p>
          <a:p>
            <a:pPr lvl="1"/>
            <a:r>
              <a:rPr lang="en-US" dirty="0" smtClean="0"/>
              <a:t>Design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0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en-US" dirty="0" smtClean="0"/>
              <a:t>Data design – concert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Key things we care about:  </a:t>
            </a:r>
          </a:p>
          <a:p>
            <a:r>
              <a:rPr lang="en-US" dirty="0" smtClean="0"/>
              <a:t>Cities/States (can have city with same name in many states</a:t>
            </a:r>
          </a:p>
          <a:p>
            <a:r>
              <a:rPr lang="en-US" dirty="0" smtClean="0"/>
              <a:t>Multiple venues per city – venue has street address</a:t>
            </a:r>
          </a:p>
          <a:p>
            <a:r>
              <a:rPr lang="en-US" dirty="0" smtClean="0"/>
              <a:t>Multiple concerts per venue – concert has a date</a:t>
            </a:r>
          </a:p>
          <a:p>
            <a:r>
              <a:rPr lang="en-US" dirty="0" smtClean="0"/>
              <a:t>Concert tour related to many venues, venues may have many concert tours come through</a:t>
            </a:r>
          </a:p>
          <a:p>
            <a:r>
              <a:rPr lang="en-US" dirty="0" smtClean="0"/>
              <a:t>Concert tour may have multiple bands (opening acts)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Design data model/JPA object model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Create mapping, required classes </a:t>
            </a:r>
          </a:p>
        </p:txBody>
      </p:sp>
    </p:spTree>
    <p:extLst>
      <p:ext uri="{BB962C8B-B14F-4D97-AF65-F5344CB8AC3E}">
        <p14:creationId xmlns:p14="http://schemas.microsoft.com/office/powerpoint/2010/main" val="3026248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XML service design for music lovers to retrieve </a:t>
            </a:r>
          </a:p>
          <a:p>
            <a:pPr lvl="1"/>
            <a:r>
              <a:rPr lang="en-US" dirty="0" smtClean="0"/>
              <a:t>Enter band (Band concerts)– should return venues locations and concert dates</a:t>
            </a:r>
          </a:p>
          <a:p>
            <a:pPr lvl="2"/>
            <a:r>
              <a:rPr lang="en-US" dirty="0" smtClean="0"/>
              <a:t>How would you need to traverse your model to build the result</a:t>
            </a:r>
          </a:p>
          <a:p>
            <a:pPr lvl="1"/>
            <a:r>
              <a:rPr lang="en-US" dirty="0" smtClean="0"/>
              <a:t>Enter state (venues by concert tour) – should return all concert tours coming through the state and all venues played by that concert tour</a:t>
            </a:r>
          </a:p>
          <a:p>
            <a:pPr lvl="1"/>
            <a:r>
              <a:rPr lang="en-US" dirty="0" smtClean="0"/>
              <a:t>Enter state (concert tours by venue) – should return all venues in the state and the concert tours coming through each 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9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Persistence API -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for linking object model to database representation</a:t>
            </a:r>
          </a:p>
          <a:p>
            <a:r>
              <a:rPr lang="en-US" dirty="0" smtClean="0"/>
              <a:t>Allows Beans to be mapped to tables</a:t>
            </a:r>
          </a:p>
          <a:p>
            <a:r>
              <a:rPr lang="en-US" dirty="0" smtClean="0"/>
              <a:t>Allows objects to be persisted rather than fields (add, update, delete)</a:t>
            </a:r>
          </a:p>
          <a:p>
            <a:r>
              <a:rPr lang="en-US" dirty="0" smtClean="0"/>
              <a:t>Allows queries to return lists of objects rather than records</a:t>
            </a:r>
          </a:p>
          <a:p>
            <a:r>
              <a:rPr lang="en-US" dirty="0" smtClean="0"/>
              <a:t>Allows object relationships to be mapped</a:t>
            </a:r>
          </a:p>
          <a:p>
            <a:r>
              <a:rPr lang="en-US" b="1" dirty="0" smtClean="0"/>
              <a:t>Partially automated mapping does not mean you don’t need to know DB design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407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beans</a:t>
            </a:r>
          </a:p>
          <a:p>
            <a:pPr lvl="1"/>
            <a:r>
              <a:rPr lang="en-US" dirty="0" smtClean="0"/>
              <a:t>Must have @Entity annotation</a:t>
            </a:r>
          </a:p>
          <a:p>
            <a:pPr lvl="1"/>
            <a:r>
              <a:rPr lang="en-US" dirty="0" smtClean="0"/>
              <a:t>No mapping specified will map</a:t>
            </a:r>
            <a:r>
              <a:rPr lang="en-US" dirty="0"/>
              <a:t> </a:t>
            </a:r>
            <a:r>
              <a:rPr lang="en-US" dirty="0" smtClean="0"/>
              <a:t>(or create) bean directly to table and columns of same names</a:t>
            </a:r>
          </a:p>
          <a:p>
            <a:pPr lvl="1"/>
            <a:r>
              <a:rPr lang="en-US" dirty="0" smtClean="0"/>
              <a:t>Must annotate primary key, possible to have compound primary key through primary key class</a:t>
            </a:r>
          </a:p>
          <a:p>
            <a:pPr lvl="1"/>
            <a:r>
              <a:rPr lang="en-US" dirty="0" smtClean="0"/>
              <a:t>Option to have primary key generated on 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6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persistence interaction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EntityManager</a:t>
            </a:r>
            <a:r>
              <a:rPr lang="en-US" dirty="0"/>
              <a:t> is controller of all things JPA</a:t>
            </a:r>
          </a:p>
          <a:p>
            <a:pPr lvl="1"/>
            <a:r>
              <a:rPr lang="en-US" dirty="0"/>
              <a:t>Controls persistence and </a:t>
            </a:r>
            <a:r>
              <a:rPr lang="en-US" dirty="0" smtClean="0"/>
              <a:t>retrieval</a:t>
            </a:r>
          </a:p>
          <a:p>
            <a:r>
              <a:rPr lang="en-US" dirty="0" smtClean="0"/>
              <a:t>All persistence must be enclosed in transaction</a:t>
            </a:r>
            <a:endParaRPr lang="en-US" dirty="0"/>
          </a:p>
          <a:p>
            <a:r>
              <a:rPr lang="en-US" dirty="0" smtClean="0"/>
              <a:t>Insert of bean</a:t>
            </a:r>
          </a:p>
          <a:p>
            <a:pPr lvl="1"/>
            <a:r>
              <a:rPr lang="en-US" dirty="0" smtClean="0"/>
              <a:t>Create new instance of bean class populate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entityManager.persist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(person);</a:t>
            </a:r>
          </a:p>
          <a:p>
            <a:r>
              <a:rPr lang="en-US" dirty="0" smtClean="0"/>
              <a:t>Update of bean</a:t>
            </a:r>
          </a:p>
          <a:p>
            <a:pPr lvl="1"/>
            <a:r>
              <a:rPr lang="en-US" dirty="0" smtClean="0"/>
              <a:t>Must retrieve bean from DB prior to update then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entityManager.persist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(person);</a:t>
            </a:r>
          </a:p>
          <a:p>
            <a:r>
              <a:rPr lang="en-US" dirty="0" smtClean="0"/>
              <a:t>Deletion</a:t>
            </a:r>
          </a:p>
          <a:p>
            <a:pPr lvl="1"/>
            <a:r>
              <a:rPr lang="en-US" dirty="0" smtClean="0"/>
              <a:t>Must retrieve bean from DB prior to deletion then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(person);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53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retrieval by 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Retrieval by primary key requires find including class of entity being retrieved + primary key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 p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id);</a:t>
            </a:r>
          </a:p>
          <a:p>
            <a:r>
              <a:rPr lang="en-US" dirty="0" smtClean="0"/>
              <a:t>With composite primary keys</a:t>
            </a:r>
          </a:p>
          <a:p>
            <a:pPr lvl="1"/>
            <a:r>
              <a:rPr lang="en-US" dirty="0" smtClean="0"/>
              <a:t>Requires entity to </a:t>
            </a:r>
            <a:r>
              <a:rPr lang="en-US" dirty="0" err="1" smtClean="0"/>
              <a:t>overide</a:t>
            </a:r>
            <a:r>
              <a:rPr lang="en-US" dirty="0" smtClean="0"/>
              <a:t> equals and </a:t>
            </a:r>
            <a:r>
              <a:rPr lang="en-US" dirty="0" err="1" smtClean="0"/>
              <a:t>hashcode</a:t>
            </a:r>
            <a:endParaRPr lang="en-US" dirty="0" smtClean="0"/>
          </a:p>
          <a:p>
            <a:pPr lvl="1"/>
            <a:r>
              <a:rPr lang="en-US" dirty="0" smtClean="0"/>
              <a:t>Specify key class at top of entity:</a:t>
            </a:r>
          </a:p>
          <a:p>
            <a:pPr marL="41148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(value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EmailPK.class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Find requires key class</a:t>
            </a:r>
          </a:p>
          <a:p>
            <a:pPr marL="109728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Email 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Email.class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emailPK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4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query interaction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r>
              <a:rPr lang="en-US" dirty="0" smtClean="0"/>
              <a:t>SQL query syntax: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from Pet p where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lvl="1"/>
            <a:r>
              <a:rPr lang="en-US" dirty="0" smtClean="0"/>
              <a:t>Table of entities given symbolic name like </a:t>
            </a:r>
            <a:r>
              <a:rPr lang="en-US" i="1" dirty="0" smtClean="0"/>
              <a:t>p</a:t>
            </a:r>
            <a:r>
              <a:rPr lang="en-US" dirty="0" smtClean="0"/>
              <a:t> then selection return is that name</a:t>
            </a:r>
          </a:p>
          <a:p>
            <a:pPr lvl="1"/>
            <a:r>
              <a:rPr lang="en-US" dirty="0" smtClean="0"/>
              <a:t>Parameter syntax slightly different from JDBC</a:t>
            </a:r>
          </a:p>
          <a:p>
            <a:pPr lvl="1"/>
            <a:r>
              <a:rPr lang="en-US" dirty="0" smtClean="0"/>
              <a:t>Setting parameters</a:t>
            </a:r>
          </a:p>
          <a:p>
            <a:pPr marL="704088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query.setParameter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("type", 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03504" indent="-457200"/>
            <a:r>
              <a:rPr lang="en-US" dirty="0" smtClean="0"/>
              <a:t>Retrieval of list of objects</a:t>
            </a:r>
          </a:p>
          <a:p>
            <a:pPr marL="146304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matchingPets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query.getResultList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7352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JPA allows you to have relationships between entity classes</a:t>
            </a:r>
          </a:p>
          <a:p>
            <a:pPr lvl="1"/>
            <a:r>
              <a:rPr lang="en-US" dirty="0" smtClean="0"/>
              <a:t>One-to-one</a:t>
            </a:r>
          </a:p>
          <a:p>
            <a:pPr lvl="1"/>
            <a:r>
              <a:rPr lang="en-US" dirty="0" smtClean="0"/>
              <a:t>One-to-many/many-to-one</a:t>
            </a:r>
          </a:p>
          <a:p>
            <a:pPr lvl="1"/>
            <a:r>
              <a:rPr lang="en-US" dirty="0" smtClean="0"/>
              <a:t>Many-to-many</a:t>
            </a:r>
          </a:p>
          <a:p>
            <a:r>
              <a:rPr lang="en-US" dirty="0" smtClean="0"/>
              <a:t>Once relationships mapped retrieval of objects will also bring back related entity objects</a:t>
            </a:r>
          </a:p>
          <a:p>
            <a:r>
              <a:rPr lang="en-US" dirty="0" smtClean="0"/>
              <a:t>Persistence requires persisting each object individually however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6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relationships one-to-one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One-to-one mapping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Login implements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foreign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 attribute declaration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Integer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Maps to foreign key column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Person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87092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3288</TotalTime>
  <Words>1080</Words>
  <Application>Microsoft Office PowerPoint</Application>
  <PresentationFormat>On-screen Show (4:3)</PresentationFormat>
  <Paragraphs>172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TP030003381</vt:lpstr>
      <vt:lpstr>CS 110 Introduction to Internet Programming  Java Persistance API (JPA) Cont. Data and app design</vt:lpstr>
      <vt:lpstr>Agenda</vt:lpstr>
      <vt:lpstr>Java Persistence API - JPA</vt:lpstr>
      <vt:lpstr>Entity highlights</vt:lpstr>
      <vt:lpstr>DB persistence interaction highlights</vt:lpstr>
      <vt:lpstr>DB retrieval by primary key</vt:lpstr>
      <vt:lpstr>DB query interaction highlights</vt:lpstr>
      <vt:lpstr>Entity relationships</vt:lpstr>
      <vt:lpstr>Entity relationships one-to-one</vt:lpstr>
      <vt:lpstr>Entity relationships one-to-one cont.</vt:lpstr>
      <vt:lpstr>Entity relationships one-to-many/many-to-one</vt:lpstr>
      <vt:lpstr>Entity relationships one-to-many/many-to-one</vt:lpstr>
      <vt:lpstr>Entity relationships many-to-many</vt:lpstr>
      <vt:lpstr>Entity relationships many-to-many</vt:lpstr>
      <vt:lpstr>JPA relationship design</vt:lpstr>
      <vt:lpstr>JPA relationship design – one-to-one</vt:lpstr>
      <vt:lpstr>JPA relationship one-to-many/many-to-one</vt:lpstr>
      <vt:lpstr>Many-to-Many</vt:lpstr>
      <vt:lpstr>XML considerations</vt:lpstr>
      <vt:lpstr>Amazon design</vt:lpstr>
      <vt:lpstr>Amazon XML interface</vt:lpstr>
      <vt:lpstr>Data design – concert info</vt:lpstr>
      <vt:lpstr>XML interfaces</vt:lpstr>
    </vt:vector>
  </TitlesOfParts>
  <Company>Central Connecticut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v</cp:lastModifiedBy>
  <cp:revision>231</cp:revision>
  <cp:lastPrinted>2013-10-28T18:06:19Z</cp:lastPrinted>
  <dcterms:created xsi:type="dcterms:W3CDTF">2012-01-17T17:23:45Z</dcterms:created>
  <dcterms:modified xsi:type="dcterms:W3CDTF">2013-10-28T18:28:42Z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