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16"/>
  </p:notesMasterIdLst>
  <p:sldIdLst>
    <p:sldId id="289" r:id="rId3"/>
    <p:sldId id="419" r:id="rId4"/>
    <p:sldId id="420" r:id="rId5"/>
    <p:sldId id="421" r:id="rId6"/>
    <p:sldId id="422" r:id="rId7"/>
    <p:sldId id="423" r:id="rId8"/>
    <p:sldId id="424" r:id="rId9"/>
    <p:sldId id="425" r:id="rId10"/>
    <p:sldId id="426" r:id="rId11"/>
    <p:sldId id="427" r:id="rId12"/>
    <p:sldId id="417" r:id="rId13"/>
    <p:sldId id="416" r:id="rId14"/>
    <p:sldId id="41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669"/>
    <a:srgbClr val="BFCB5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2" autoAdjust="0"/>
    <p:restoredTop sz="94660"/>
  </p:normalViewPr>
  <p:slideViewPr>
    <p:cSldViewPr>
      <p:cViewPr varScale="1">
        <p:scale>
          <a:sx n="82" d="100"/>
          <a:sy n="82" d="100"/>
        </p:scale>
        <p:origin x="-3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pPr/>
              <a:t>11/18/2013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11/18/2013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11/18/2013</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11/18/2013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11/18/2013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dirty="0" smtClean="0"/>
              <a:t>CS 407</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Java Server Faces</a:t>
            </a:r>
            <a:br>
              <a:rPr lang="en-US" sz="2800" dirty="0" smtClean="0"/>
            </a:br>
            <a:r>
              <a:rPr lang="en-US" sz="2800" dirty="0" smtClean="0"/>
              <a:t>MVC design</a:t>
            </a:r>
            <a:endParaRPr lang="en-US" sz="2800"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public library system.  Initial page displays list of books with ability to narrow as user types.  User can select multiple books and click check out.  User prompted for library account information click next (save), error page if unsuccessful directed to error, successful directed to confirmation check out complete</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2472371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lnSpcReduction="10000"/>
          </a:bodyPr>
          <a:lstStyle/>
          <a:p>
            <a:r>
              <a:rPr lang="en-US" dirty="0" smtClean="0"/>
              <a:t>Design online regional SAT like exam. </a:t>
            </a:r>
            <a:r>
              <a:rPr lang="en-US" dirty="0"/>
              <a:t>User data similar, but some info collected varies by region. </a:t>
            </a:r>
            <a:r>
              <a:rPr lang="en-US" dirty="0" smtClean="0"/>
              <a:t>“Pages” of exam, finish one section go to </a:t>
            </a:r>
            <a:r>
              <a:rPr lang="en-US" dirty="0"/>
              <a:t>next </a:t>
            </a:r>
            <a:r>
              <a:rPr lang="en-US" dirty="0" smtClean="0"/>
              <a:t>(same flow).  Final page exam questions vary by region (save on submit). Scoring display similar.</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367990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Casino is developing online site.  Players have profile data and funds.  Offer multiple electronic games.  User specifies game</a:t>
            </a:r>
            <a:r>
              <a:rPr lang="en-US" dirty="0"/>
              <a:t>, </a:t>
            </a:r>
            <a:r>
              <a:rPr lang="en-US" dirty="0" smtClean="0"/>
              <a:t>betting same (save bet), </a:t>
            </a:r>
            <a:r>
              <a:rPr lang="en-US" dirty="0"/>
              <a:t>3 </a:t>
            </a:r>
            <a:r>
              <a:rPr lang="en-US" dirty="0" smtClean="0"/>
              <a:t>shared game </a:t>
            </a:r>
            <a:r>
              <a:rPr lang="en-US" dirty="0" smtClean="0"/>
              <a:t>screens from each next screen dependent on game state.  Results win page and lose page same, click ok and result saved to DB.  </a:t>
            </a:r>
            <a:r>
              <a:rPr lang="en-US" sz="2600" dirty="0" smtClean="0"/>
              <a:t>(Note casino is very trusting otherwise you would really want to save more often)</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
        <p:nvSpPr>
          <p:cNvPr id="4" name="Rectangle 3"/>
          <p:cNvSpPr/>
          <p:nvPr/>
        </p:nvSpPr>
        <p:spPr>
          <a:xfrm>
            <a:off x="8001000" y="381000"/>
            <a:ext cx="533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42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Design international airline purchase.  Assume coming from flights selected (can be multiple).  Gather user info page – information necessary from user varies based on departure country, if US display baggage fee warning page then continue, Gather payment info page – if payment failed direct to error page, if successful (save on submit) and confirmation page dictated by ticket (coach, business, first class)</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862003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Design MVC</a:t>
            </a:r>
            <a:endParaRPr lang="en-US" dirty="0"/>
          </a:p>
        </p:txBody>
      </p:sp>
      <p:sp>
        <p:nvSpPr>
          <p:cNvPr id="3" name="Content Placeholder 2"/>
          <p:cNvSpPr>
            <a:spLocks noGrp="1"/>
          </p:cNvSpPr>
          <p:nvPr>
            <p:ph idx="1"/>
          </p:nvPr>
        </p:nvSpPr>
        <p:spPr>
          <a:xfrm>
            <a:off x="457200" y="1219200"/>
            <a:ext cx="8229600" cy="5355336"/>
          </a:xfrm>
        </p:spPr>
        <p:txBody>
          <a:bodyPr>
            <a:normAutofit fontScale="92500" lnSpcReduction="20000"/>
          </a:bodyPr>
          <a:lstStyle/>
          <a:p>
            <a:r>
              <a:rPr lang="en-US" dirty="0" smtClean="0"/>
              <a:t>Bank is developing online mortgage application.  Basic flow collect personal data on one to many people (screen for each person) the page has a feature that when you enter the zip code the city automatically populates, financial data for group, and home data then display approval/denial.  3 additional possible financial screens dependent on loan status.  For home info screen some options state specific. Save after each page.</a:t>
            </a:r>
          </a:p>
          <a:p>
            <a:pPr lvl="1"/>
            <a:r>
              <a:rPr lang="en-US" dirty="0"/>
              <a:t>Identify potential model</a:t>
            </a:r>
          </a:p>
          <a:p>
            <a:pPr lvl="2"/>
            <a:r>
              <a:rPr lang="en-US" dirty="0"/>
              <a:t>Identify </a:t>
            </a:r>
            <a:r>
              <a:rPr lang="en-US" dirty="0" err="1"/>
              <a:t>psuedo</a:t>
            </a:r>
            <a:r>
              <a:rPr lang="en-US" dirty="0"/>
              <a:t> methods on model</a:t>
            </a:r>
          </a:p>
          <a:p>
            <a:pPr lvl="1"/>
            <a:r>
              <a:rPr lang="en-US" dirty="0"/>
              <a:t>Identify views</a:t>
            </a:r>
          </a:p>
          <a:p>
            <a:pPr lvl="1"/>
            <a:r>
              <a:rPr lang="en-US" dirty="0"/>
              <a:t>Identify controllers</a:t>
            </a:r>
          </a:p>
          <a:p>
            <a:pPr lvl="2"/>
            <a:r>
              <a:rPr lang="en-US" dirty="0"/>
              <a:t>How </a:t>
            </a:r>
            <a:r>
              <a:rPr lang="en-US" dirty="0" smtClean="0"/>
              <a:t>implemented</a:t>
            </a:r>
          </a:p>
          <a:p>
            <a:r>
              <a:rPr lang="en-US" dirty="0" smtClean="0"/>
              <a:t>Describe points of interaction</a:t>
            </a:r>
          </a:p>
          <a:p>
            <a:endParaRPr lang="en-US" dirty="0"/>
          </a:p>
        </p:txBody>
      </p:sp>
    </p:spTree>
    <p:extLst>
      <p:ext uri="{BB962C8B-B14F-4D97-AF65-F5344CB8AC3E}">
        <p14:creationId xmlns:p14="http://schemas.microsoft.com/office/powerpoint/2010/main" val="22844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4" name="Rectangle 3"/>
          <p:cNvSpPr/>
          <p:nvPr/>
        </p:nvSpPr>
        <p:spPr>
          <a:xfrm>
            <a:off x="3352765" y="1981200"/>
            <a:ext cx="1905001" cy="113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a:t>
            </a:r>
          </a:p>
          <a:p>
            <a:pPr marL="285750" indent="-285750" algn="ctr">
              <a:buFontTx/>
              <a:buChar char="-"/>
            </a:pPr>
            <a:r>
              <a:rPr lang="en-US" dirty="0" smtClean="0"/>
              <a:t>Id (</a:t>
            </a:r>
            <a:r>
              <a:rPr lang="en-US" dirty="0" err="1" smtClean="0"/>
              <a:t>pk</a:t>
            </a:r>
            <a:r>
              <a:rPr lang="en-US" dirty="0" smtClean="0"/>
              <a:t>)</a:t>
            </a:r>
          </a:p>
          <a:p>
            <a:pPr marL="285750" indent="-285750" algn="ctr">
              <a:buFontTx/>
              <a:buChar char="-"/>
            </a:pPr>
            <a:r>
              <a:rPr lang="en-US" dirty="0" smtClean="0"/>
              <a:t>Financial(</a:t>
            </a:r>
            <a:r>
              <a:rPr lang="en-US" dirty="0" err="1" smtClean="0"/>
              <a:t>fk</a:t>
            </a:r>
            <a:r>
              <a:rPr lang="en-US" dirty="0" smtClean="0"/>
              <a:t>)</a:t>
            </a:r>
          </a:p>
          <a:p>
            <a:pPr marL="285750" indent="-285750" algn="ctr">
              <a:buFontTx/>
              <a:buChar char="-"/>
            </a:pPr>
            <a:r>
              <a:rPr lang="en-US" dirty="0" smtClean="0"/>
              <a:t>Home(</a:t>
            </a:r>
            <a:r>
              <a:rPr lang="en-US" dirty="0" err="1" smtClean="0"/>
              <a:t>fk</a:t>
            </a:r>
            <a:r>
              <a:rPr lang="en-US" dirty="0" smtClean="0"/>
              <a:t>)</a:t>
            </a:r>
          </a:p>
        </p:txBody>
      </p:sp>
      <p:sp>
        <p:nvSpPr>
          <p:cNvPr id="5" name="Rectangle 4"/>
          <p:cNvSpPr/>
          <p:nvPr/>
        </p:nvSpPr>
        <p:spPr>
          <a:xfrm>
            <a:off x="1828765" y="4114800"/>
            <a:ext cx="13715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a:p>
            <a:pPr marL="285750" indent="-285750" algn="ctr">
              <a:buFontTx/>
              <a:buChar char="-"/>
            </a:pPr>
            <a:r>
              <a:rPr lang="en-US" dirty="0" smtClean="0"/>
              <a:t>Id (</a:t>
            </a:r>
            <a:r>
              <a:rPr lang="en-US" dirty="0" err="1" smtClean="0"/>
              <a:t>pk</a:t>
            </a:r>
            <a:r>
              <a:rPr lang="en-US" dirty="0" smtClean="0"/>
              <a:t>)</a:t>
            </a:r>
          </a:p>
          <a:p>
            <a:pPr marL="285750" indent="-285750" algn="ctr">
              <a:buFontTx/>
              <a:buChar char="-"/>
            </a:pPr>
            <a:r>
              <a:rPr lang="en-US" dirty="0" smtClean="0"/>
              <a:t>Loan(</a:t>
            </a:r>
            <a:r>
              <a:rPr lang="en-US" dirty="0" err="1" smtClean="0"/>
              <a:t>fk</a:t>
            </a:r>
            <a:r>
              <a:rPr lang="en-US" dirty="0" smtClean="0"/>
              <a:t>)</a:t>
            </a:r>
          </a:p>
        </p:txBody>
      </p:sp>
      <p:sp>
        <p:nvSpPr>
          <p:cNvPr id="6" name="Rectangle 5"/>
          <p:cNvSpPr/>
          <p:nvPr/>
        </p:nvSpPr>
        <p:spPr>
          <a:xfrm>
            <a:off x="3467064" y="4130040"/>
            <a:ext cx="16383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FinancialInfo</a:t>
            </a:r>
            <a:endParaRPr lang="en-US" dirty="0" smtClean="0"/>
          </a:p>
          <a:p>
            <a:pPr algn="ctr"/>
            <a:r>
              <a:rPr lang="en-US" dirty="0" smtClean="0"/>
              <a:t>- Id (</a:t>
            </a:r>
            <a:r>
              <a:rPr lang="en-US" dirty="0" err="1" smtClean="0"/>
              <a:t>pk</a:t>
            </a:r>
            <a:r>
              <a:rPr lang="en-US" dirty="0" smtClean="0"/>
              <a:t>)</a:t>
            </a:r>
            <a:endParaRPr lang="en-US" dirty="0"/>
          </a:p>
        </p:txBody>
      </p:sp>
      <p:sp>
        <p:nvSpPr>
          <p:cNvPr id="7" name="Rectangle 6"/>
          <p:cNvSpPr/>
          <p:nvPr/>
        </p:nvSpPr>
        <p:spPr>
          <a:xfrm>
            <a:off x="5562564" y="4114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a:p>
            <a:pPr algn="ctr"/>
            <a:r>
              <a:rPr lang="en-US" dirty="0" smtClean="0"/>
              <a:t>-Id (</a:t>
            </a:r>
            <a:r>
              <a:rPr lang="en-US" dirty="0" err="1" smtClean="0"/>
              <a:t>pk</a:t>
            </a:r>
            <a:r>
              <a:rPr lang="en-US" dirty="0" smtClean="0"/>
              <a:t>)</a:t>
            </a:r>
            <a:endParaRPr lang="en-US" dirty="0"/>
          </a:p>
        </p:txBody>
      </p:sp>
      <p:cxnSp>
        <p:nvCxnSpPr>
          <p:cNvPr id="9" name="Straight Connector 8"/>
          <p:cNvCxnSpPr>
            <a:stCxn id="4" idx="2"/>
            <a:endCxn id="5" idx="0"/>
          </p:cNvCxnSpPr>
          <p:nvPr/>
        </p:nvCxnSpPr>
        <p:spPr>
          <a:xfrm flipH="1">
            <a:off x="2514565" y="3114902"/>
            <a:ext cx="1790701" cy="99989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flipH="1">
            <a:off x="4286214" y="3114902"/>
            <a:ext cx="19052" cy="101513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7" idx="0"/>
          </p:cNvCxnSpPr>
          <p:nvPr/>
        </p:nvCxnSpPr>
        <p:spPr>
          <a:xfrm>
            <a:off x="4305266" y="3114902"/>
            <a:ext cx="1866898" cy="99989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97312" y="3082636"/>
            <a:ext cx="284052" cy="369332"/>
          </a:xfrm>
          <a:prstGeom prst="rect">
            <a:avLst/>
          </a:prstGeom>
          <a:noFill/>
        </p:spPr>
        <p:txBody>
          <a:bodyPr wrap="none" rtlCol="0">
            <a:spAutoFit/>
          </a:bodyPr>
          <a:lstStyle/>
          <a:p>
            <a:r>
              <a:rPr lang="en-US" dirty="0" smtClean="0"/>
              <a:t>1</a:t>
            </a:r>
            <a:endParaRPr lang="en-US" dirty="0"/>
          </a:p>
        </p:txBody>
      </p:sp>
      <p:sp>
        <p:nvSpPr>
          <p:cNvPr id="15" name="TextBox 14"/>
          <p:cNvSpPr txBox="1"/>
          <p:nvPr/>
        </p:nvSpPr>
        <p:spPr>
          <a:xfrm>
            <a:off x="2060696" y="3625626"/>
            <a:ext cx="755335" cy="369332"/>
          </a:xfrm>
          <a:prstGeom prst="rect">
            <a:avLst/>
          </a:prstGeom>
          <a:noFill/>
        </p:spPr>
        <p:txBody>
          <a:bodyPr wrap="none" rtlCol="0">
            <a:spAutoFit/>
          </a:bodyPr>
          <a:lstStyle/>
          <a:p>
            <a:r>
              <a:rPr lang="en-US" dirty="0" smtClean="0"/>
              <a:t>many</a:t>
            </a:r>
            <a:endParaRPr lang="en-US" dirty="0"/>
          </a:p>
        </p:txBody>
      </p:sp>
      <p:sp>
        <p:nvSpPr>
          <p:cNvPr id="16" name="TextBox 15"/>
          <p:cNvSpPr txBox="1"/>
          <p:nvPr/>
        </p:nvSpPr>
        <p:spPr>
          <a:xfrm>
            <a:off x="3918862" y="3267302"/>
            <a:ext cx="284052"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931157" y="3739742"/>
            <a:ext cx="284052" cy="369332"/>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963338" y="3063640"/>
            <a:ext cx="284052"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6030138" y="3625626"/>
            <a:ext cx="284052"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43148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business logic</a:t>
            </a:r>
            <a:endParaRPr lang="en-US" dirty="0"/>
          </a:p>
        </p:txBody>
      </p:sp>
      <p:sp>
        <p:nvSpPr>
          <p:cNvPr id="3" name="Content Placeholder 2"/>
          <p:cNvSpPr>
            <a:spLocks noGrp="1"/>
          </p:cNvSpPr>
          <p:nvPr>
            <p:ph idx="1"/>
          </p:nvPr>
        </p:nvSpPr>
        <p:spPr/>
        <p:txBody>
          <a:bodyPr/>
          <a:lstStyle/>
          <a:p>
            <a:r>
              <a:rPr lang="en-US" i="1" dirty="0" smtClean="0"/>
              <a:t>“…3 </a:t>
            </a:r>
            <a:r>
              <a:rPr lang="en-US" i="1" dirty="0"/>
              <a:t>additional possible financial screens dependent on loan status.  For home info screen some options state </a:t>
            </a:r>
            <a:r>
              <a:rPr lang="en-US" i="1" dirty="0" smtClean="0"/>
              <a:t>specific”</a:t>
            </a:r>
          </a:p>
          <a:p>
            <a:r>
              <a:rPr lang="en-US" dirty="0" smtClean="0"/>
              <a:t>Loan</a:t>
            </a:r>
          </a:p>
          <a:p>
            <a:pPr lvl="1"/>
            <a:r>
              <a:rPr lang="en-US" dirty="0" smtClean="0"/>
              <a:t>Status rules</a:t>
            </a:r>
          </a:p>
          <a:p>
            <a:r>
              <a:rPr lang="en-US" dirty="0" smtClean="0"/>
              <a:t>Home</a:t>
            </a:r>
          </a:p>
          <a:p>
            <a:pPr lvl="1"/>
            <a:r>
              <a:rPr lang="en-US" dirty="0" smtClean="0"/>
              <a:t>State specific logic</a:t>
            </a:r>
          </a:p>
          <a:p>
            <a:pPr lvl="1"/>
            <a:r>
              <a:rPr lang="en-US" dirty="0" smtClean="0"/>
              <a:t>Methods to return info needed in state specific to a view for display  (ex. Like list of states returned by car example)</a:t>
            </a:r>
          </a:p>
          <a:p>
            <a:endParaRPr lang="en-US" dirty="0"/>
          </a:p>
        </p:txBody>
      </p:sp>
    </p:spTree>
    <p:extLst>
      <p:ext uri="{BB962C8B-B14F-4D97-AF65-F5344CB8AC3E}">
        <p14:creationId xmlns:p14="http://schemas.microsoft.com/office/powerpoint/2010/main" val="442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views</a:t>
            </a:r>
            <a:endParaRPr lang="en-US" dirty="0"/>
          </a:p>
        </p:txBody>
      </p:sp>
      <p:sp>
        <p:nvSpPr>
          <p:cNvPr id="3" name="Content Placeholder 2"/>
          <p:cNvSpPr>
            <a:spLocks noGrp="1"/>
          </p:cNvSpPr>
          <p:nvPr>
            <p:ph idx="1"/>
          </p:nvPr>
        </p:nvSpPr>
        <p:spPr/>
        <p:txBody>
          <a:bodyPr>
            <a:normAutofit lnSpcReduction="10000"/>
          </a:bodyPr>
          <a:lstStyle/>
          <a:p>
            <a:r>
              <a:rPr lang="en-US" i="1" dirty="0"/>
              <a:t>Basic flow collect personal data on one to many people (screen for each person), financial data for group, and home data then display approval/denial.  3 additional possible financial screens dependent on loan status.  For home info screen some options state specific</a:t>
            </a:r>
          </a:p>
          <a:p>
            <a:pPr lvl="1"/>
            <a:r>
              <a:rPr lang="en-US" dirty="0" smtClean="0"/>
              <a:t>1 Person entry</a:t>
            </a:r>
          </a:p>
          <a:p>
            <a:pPr lvl="1"/>
            <a:r>
              <a:rPr lang="en-US" dirty="0"/>
              <a:t>4</a:t>
            </a:r>
            <a:r>
              <a:rPr lang="en-US" dirty="0" smtClean="0"/>
              <a:t> Financial entry (1 for all + possible 3 more)</a:t>
            </a:r>
          </a:p>
          <a:p>
            <a:pPr lvl="1"/>
            <a:r>
              <a:rPr lang="en-US" dirty="0" smtClean="0"/>
              <a:t>1 Home info entry</a:t>
            </a:r>
          </a:p>
          <a:p>
            <a:pPr lvl="2"/>
            <a:r>
              <a:rPr lang="en-US" dirty="0" smtClean="0"/>
              <a:t>Need to use </a:t>
            </a:r>
            <a:r>
              <a:rPr lang="en-US" i="1" dirty="0" smtClean="0"/>
              <a:t>Home</a:t>
            </a:r>
            <a:r>
              <a:rPr lang="en-US" dirty="0" smtClean="0"/>
              <a:t> model to retrieve state specific options</a:t>
            </a:r>
          </a:p>
          <a:p>
            <a:pPr lvl="1"/>
            <a:r>
              <a:rPr lang="en-US" dirty="0"/>
              <a:t>2</a:t>
            </a:r>
            <a:r>
              <a:rPr lang="en-US" dirty="0" smtClean="0"/>
              <a:t> Approval/denial</a:t>
            </a:r>
            <a:endParaRPr lang="en-US" dirty="0"/>
          </a:p>
        </p:txBody>
      </p:sp>
    </p:spTree>
    <p:extLst>
      <p:ext uri="{BB962C8B-B14F-4D97-AF65-F5344CB8AC3E}">
        <p14:creationId xmlns:p14="http://schemas.microsoft.com/office/powerpoint/2010/main" val="136732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lstStyle/>
          <a:p>
            <a:r>
              <a:rPr lang="en-US" dirty="0" smtClean="0"/>
              <a:t>Identify controller rules</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sz="2400" i="1" dirty="0"/>
              <a:t>Basic flow collect personal data on one to many people (screen for each person), financial data for group, and home data then display approval/denial.  3 additional possible financial screens dependent on loan status.  For home info screen some options state specific</a:t>
            </a:r>
          </a:p>
          <a:p>
            <a:pPr lvl="1"/>
            <a:r>
              <a:rPr lang="en-US" sz="2400" dirty="0"/>
              <a:t>1 Person entry</a:t>
            </a:r>
          </a:p>
          <a:p>
            <a:pPr lvl="1"/>
            <a:r>
              <a:rPr lang="en-US" sz="2400" dirty="0"/>
              <a:t>4 Financial entry (1 for all + possible 3 more)</a:t>
            </a:r>
          </a:p>
          <a:p>
            <a:pPr lvl="1"/>
            <a:r>
              <a:rPr lang="en-US" sz="2400" dirty="0"/>
              <a:t>1 Home info entry</a:t>
            </a:r>
          </a:p>
          <a:p>
            <a:r>
              <a:rPr lang="en-US" dirty="0" smtClean="0"/>
              <a:t>High level  Person entry -&gt; Financial entry -&gt; Home entry</a:t>
            </a:r>
          </a:p>
          <a:p>
            <a:pPr lvl="1"/>
            <a:r>
              <a:rPr lang="en-US" dirty="0" smtClean="0"/>
              <a:t>Person, select more, Person, … -&gt; Financial entry</a:t>
            </a:r>
          </a:p>
          <a:p>
            <a:pPr lvl="1"/>
            <a:r>
              <a:rPr lang="en-US" dirty="0" smtClean="0"/>
              <a:t>Financial common -&gt; loan status yields possible 3 additional screens before advancing, specific flow dictated by model not controller, -&gt;Home entry</a:t>
            </a:r>
          </a:p>
          <a:p>
            <a:pPr lvl="1"/>
            <a:r>
              <a:rPr lang="en-US" dirty="0" smtClean="0"/>
              <a:t>Home entry -&gt; Approval/Denial based on model (loan status)</a:t>
            </a:r>
            <a:endParaRPr lang="en-US" dirty="0"/>
          </a:p>
        </p:txBody>
      </p:sp>
    </p:spTree>
    <p:extLst>
      <p:ext uri="{BB962C8B-B14F-4D97-AF65-F5344CB8AC3E}">
        <p14:creationId xmlns:p14="http://schemas.microsoft.com/office/powerpoint/2010/main" val="19527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Controller implementation</a:t>
            </a:r>
            <a:endParaRPr lang="en-US" dirty="0"/>
          </a:p>
        </p:txBody>
      </p:sp>
      <p:sp>
        <p:nvSpPr>
          <p:cNvPr id="3" name="Content Placeholder 2"/>
          <p:cNvSpPr>
            <a:spLocks noGrp="1"/>
          </p:cNvSpPr>
          <p:nvPr>
            <p:ph idx="1"/>
          </p:nvPr>
        </p:nvSpPr>
        <p:spPr/>
        <p:txBody>
          <a:bodyPr>
            <a:normAutofit fontScale="92500" lnSpcReduction="20000"/>
          </a:bodyPr>
          <a:lstStyle/>
          <a:p>
            <a:pPr lvl="1"/>
            <a:r>
              <a:rPr lang="en-US" i="1" dirty="0" smtClean="0">
                <a:solidFill>
                  <a:schemeClr val="tx1"/>
                </a:solidFill>
              </a:rPr>
              <a:t>Application in general/Save after each page</a:t>
            </a:r>
          </a:p>
          <a:p>
            <a:pPr marL="1019556" lvl="2" indent="-342900"/>
            <a:r>
              <a:rPr lang="en-US" dirty="0" smtClean="0"/>
              <a:t>For all - Need </a:t>
            </a:r>
            <a:r>
              <a:rPr lang="en-US" dirty="0"/>
              <a:t>managed bean controller for </a:t>
            </a:r>
            <a:r>
              <a:rPr lang="en-US" dirty="0" smtClean="0"/>
              <a:t>persistence between each page</a:t>
            </a:r>
          </a:p>
          <a:p>
            <a:pPr marL="1019556" lvl="2" indent="-342900"/>
            <a:r>
              <a:rPr lang="en-US" i="1" dirty="0" smtClean="0">
                <a:solidFill>
                  <a:srgbClr val="7030A0"/>
                </a:solidFill>
              </a:rPr>
              <a:t>Loan session scoped (through multiple pages)</a:t>
            </a:r>
          </a:p>
          <a:p>
            <a:pPr marL="754380" lvl="1" indent="-342900"/>
            <a:r>
              <a:rPr lang="en-US" i="1" dirty="0" smtClean="0">
                <a:solidFill>
                  <a:schemeClr val="tx1"/>
                </a:solidFill>
              </a:rPr>
              <a:t>Page </a:t>
            </a:r>
            <a:r>
              <a:rPr lang="en-US" i="1" dirty="0">
                <a:solidFill>
                  <a:schemeClr val="tx1"/>
                </a:solidFill>
              </a:rPr>
              <a:t>has a feature that when you enter the zip code the city automatically </a:t>
            </a:r>
            <a:r>
              <a:rPr lang="en-US" i="1" dirty="0" smtClean="0">
                <a:solidFill>
                  <a:schemeClr val="tx1"/>
                </a:solidFill>
              </a:rPr>
              <a:t>populates</a:t>
            </a:r>
          </a:p>
          <a:p>
            <a:pPr marL="1019556" lvl="2" indent="-342900"/>
            <a:r>
              <a:rPr lang="en-US" dirty="0"/>
              <a:t>Delegate via AJAX to method on controller for DB look up of city</a:t>
            </a:r>
          </a:p>
          <a:p>
            <a:pPr lvl="1"/>
            <a:r>
              <a:rPr lang="en-US" dirty="0" smtClean="0">
                <a:solidFill>
                  <a:schemeClr val="tx1"/>
                </a:solidFill>
              </a:rPr>
              <a:t>Person</a:t>
            </a:r>
            <a:r>
              <a:rPr lang="en-US" dirty="0">
                <a:solidFill>
                  <a:schemeClr val="tx1"/>
                </a:solidFill>
              </a:rPr>
              <a:t>, select more, Person, … -&gt; Financial </a:t>
            </a:r>
            <a:r>
              <a:rPr lang="en-US" dirty="0" smtClean="0">
                <a:solidFill>
                  <a:schemeClr val="tx1"/>
                </a:solidFill>
              </a:rPr>
              <a:t>entry</a:t>
            </a:r>
          </a:p>
          <a:p>
            <a:pPr lvl="2"/>
            <a:r>
              <a:rPr lang="en-US" dirty="0" smtClean="0"/>
              <a:t>Person is request scoped – single page</a:t>
            </a:r>
          </a:p>
          <a:p>
            <a:pPr lvl="2"/>
            <a:r>
              <a:rPr lang="en-US" dirty="0" smtClean="0"/>
              <a:t>Save</a:t>
            </a:r>
          </a:p>
          <a:p>
            <a:pPr lvl="2"/>
            <a:r>
              <a:rPr lang="en-US" dirty="0" smtClean="0"/>
              <a:t>Managed property on controller for passing if more people needed</a:t>
            </a:r>
          </a:p>
          <a:p>
            <a:pPr lvl="2"/>
            <a:r>
              <a:rPr lang="en-US" dirty="0" smtClean="0"/>
              <a:t>Direct to next person entry or Financial view</a:t>
            </a:r>
            <a:endParaRPr lang="en-US" dirty="0"/>
          </a:p>
        </p:txBody>
      </p:sp>
    </p:spTree>
    <p:extLst>
      <p:ext uri="{BB962C8B-B14F-4D97-AF65-F5344CB8AC3E}">
        <p14:creationId xmlns:p14="http://schemas.microsoft.com/office/powerpoint/2010/main" val="171607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Controller implementation</a:t>
            </a:r>
            <a:endParaRPr lang="en-US" dirty="0"/>
          </a:p>
        </p:txBody>
      </p:sp>
      <p:sp>
        <p:nvSpPr>
          <p:cNvPr id="3" name="Content Placeholder 2"/>
          <p:cNvSpPr>
            <a:spLocks noGrp="1"/>
          </p:cNvSpPr>
          <p:nvPr>
            <p:ph idx="1"/>
          </p:nvPr>
        </p:nvSpPr>
        <p:spPr>
          <a:xfrm>
            <a:off x="457200" y="1371600"/>
            <a:ext cx="8229600" cy="5202936"/>
          </a:xfrm>
        </p:spPr>
        <p:txBody>
          <a:bodyPr/>
          <a:lstStyle/>
          <a:p>
            <a:r>
              <a:rPr lang="en-US" dirty="0"/>
              <a:t>Financial common -&gt; loan status yields possible 3 additional screens before advancing, specific flow dictated by model not controller, -&gt;Home entry</a:t>
            </a:r>
          </a:p>
          <a:p>
            <a:pPr lvl="1"/>
            <a:r>
              <a:rPr lang="en-US" dirty="0" smtClean="0"/>
              <a:t>Financial info session scoped (multiple pages)</a:t>
            </a:r>
          </a:p>
          <a:p>
            <a:pPr lvl="1"/>
            <a:r>
              <a:rPr lang="en-US" dirty="0" smtClean="0"/>
              <a:t>Save</a:t>
            </a:r>
          </a:p>
          <a:p>
            <a:pPr lvl="1"/>
            <a:r>
              <a:rPr lang="en-US" dirty="0" smtClean="0"/>
              <a:t>Direction to next page based on call to Loan model bean</a:t>
            </a:r>
          </a:p>
          <a:p>
            <a:pPr lvl="2"/>
            <a:r>
              <a:rPr lang="en-US" dirty="0" smtClean="0"/>
              <a:t>Status -&gt; next financial page or home entry view</a:t>
            </a:r>
          </a:p>
          <a:p>
            <a:pPr lvl="3"/>
            <a:r>
              <a:rPr lang="en-US" dirty="0"/>
              <a:t>Note status isn’t what should be next page, controller specifies next page based on </a:t>
            </a:r>
            <a:r>
              <a:rPr lang="en-US" dirty="0" smtClean="0"/>
              <a:t>status</a:t>
            </a:r>
            <a:endParaRPr lang="en-US" dirty="0"/>
          </a:p>
        </p:txBody>
      </p:sp>
    </p:spTree>
    <p:extLst>
      <p:ext uri="{BB962C8B-B14F-4D97-AF65-F5344CB8AC3E}">
        <p14:creationId xmlns:p14="http://schemas.microsoft.com/office/powerpoint/2010/main" val="17951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implementation</a:t>
            </a:r>
          </a:p>
        </p:txBody>
      </p:sp>
      <p:sp>
        <p:nvSpPr>
          <p:cNvPr id="3" name="Content Placeholder 2"/>
          <p:cNvSpPr>
            <a:spLocks noGrp="1"/>
          </p:cNvSpPr>
          <p:nvPr>
            <p:ph idx="1"/>
          </p:nvPr>
        </p:nvSpPr>
        <p:spPr/>
        <p:txBody>
          <a:bodyPr/>
          <a:lstStyle/>
          <a:p>
            <a:pPr marL="365760" lvl="1" indent="-256032">
              <a:buClr>
                <a:schemeClr val="accent3"/>
              </a:buClr>
              <a:buFont typeface="Georgia"/>
              <a:buChar char="•"/>
            </a:pPr>
            <a:r>
              <a:rPr lang="en-US" dirty="0">
                <a:solidFill>
                  <a:schemeClr val="tx1"/>
                </a:solidFill>
              </a:rPr>
              <a:t>Home entry -&gt; Approval/Denial based on model (loan status)</a:t>
            </a:r>
          </a:p>
          <a:p>
            <a:pPr lvl="1"/>
            <a:r>
              <a:rPr lang="en-US" dirty="0" smtClean="0"/>
              <a:t>Home request scoped – single page</a:t>
            </a:r>
          </a:p>
          <a:p>
            <a:pPr lvl="1"/>
            <a:r>
              <a:rPr lang="en-US" dirty="0" smtClean="0"/>
              <a:t>Save</a:t>
            </a:r>
          </a:p>
          <a:p>
            <a:pPr lvl="1"/>
            <a:r>
              <a:rPr lang="en-US" dirty="0" smtClean="0"/>
              <a:t>Read loan status – two possible next pages</a:t>
            </a:r>
          </a:p>
          <a:p>
            <a:pPr lvl="2"/>
            <a:r>
              <a:rPr lang="en-US" dirty="0" smtClean="0"/>
              <a:t>Note status isn’t what should be next page, controller specifies next page based on status</a:t>
            </a:r>
          </a:p>
          <a:p>
            <a:pPr lvl="1"/>
            <a:endParaRPr lang="en-US" dirty="0"/>
          </a:p>
        </p:txBody>
      </p:sp>
    </p:spTree>
    <p:extLst>
      <p:ext uri="{BB962C8B-B14F-4D97-AF65-F5344CB8AC3E}">
        <p14:creationId xmlns:p14="http://schemas.microsoft.com/office/powerpoint/2010/main" val="31286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4747</TotalTime>
  <Words>952</Words>
  <Application>Microsoft Office PowerPoint</Application>
  <PresentationFormat>On-screen Show (4:3)</PresentationFormat>
  <Paragraphs>109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TP030003381</vt:lpstr>
      <vt:lpstr>CS 407 Web Programming  Java Server Faces MVC design</vt:lpstr>
      <vt:lpstr>Design MVC</vt:lpstr>
      <vt:lpstr>Design model</vt:lpstr>
      <vt:lpstr>Identify business logic</vt:lpstr>
      <vt:lpstr>Identify views</vt:lpstr>
      <vt:lpstr>Identify controller rules</vt:lpstr>
      <vt:lpstr>Controller implementation</vt:lpstr>
      <vt:lpstr>Controller implementation</vt:lpstr>
      <vt:lpstr>Controller implementation</vt:lpstr>
      <vt:lpstr>In group - Design MVC</vt:lpstr>
      <vt:lpstr>In group - Design MVC</vt:lpstr>
      <vt:lpstr>In group - Design MVC</vt:lpstr>
      <vt:lpstr>In group - Design MVC</vt:lpstr>
    </vt:vector>
  </TitlesOfParts>
  <Company>Central Connecticut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v</cp:lastModifiedBy>
  <cp:revision>321</cp:revision>
  <dcterms:created xsi:type="dcterms:W3CDTF">2012-01-17T17:23:45Z</dcterms:created>
  <dcterms:modified xsi:type="dcterms:W3CDTF">2013-11-18T23:34:23Z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