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2"/>
  </p:sldMasterIdLst>
  <p:notesMasterIdLst>
    <p:notesMasterId r:id="rId27"/>
  </p:notesMasterIdLst>
  <p:sldIdLst>
    <p:sldId id="289" r:id="rId3"/>
    <p:sldId id="290" r:id="rId4"/>
    <p:sldId id="291" r:id="rId5"/>
    <p:sldId id="292" r:id="rId6"/>
    <p:sldId id="293" r:id="rId7"/>
    <p:sldId id="294" r:id="rId8"/>
    <p:sldId id="295" r:id="rId9"/>
    <p:sldId id="296" r:id="rId10"/>
    <p:sldId id="297" r:id="rId11"/>
    <p:sldId id="311" r:id="rId12"/>
    <p:sldId id="312" r:id="rId13"/>
    <p:sldId id="298" r:id="rId14"/>
    <p:sldId id="299" r:id="rId15"/>
    <p:sldId id="300" r:id="rId16"/>
    <p:sldId id="301" r:id="rId17"/>
    <p:sldId id="302" r:id="rId18"/>
    <p:sldId id="303" r:id="rId19"/>
    <p:sldId id="304" r:id="rId20"/>
    <p:sldId id="310" r:id="rId21"/>
    <p:sldId id="305" r:id="rId22"/>
    <p:sldId id="306" r:id="rId23"/>
    <p:sldId id="307" r:id="rId24"/>
    <p:sldId id="308" r:id="rId25"/>
    <p:sldId id="30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2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4645C-1F4B-42CE-8707-D4D136963164}" type="datetimeFigureOut">
              <a:rPr lang="en-US" smtClean="0"/>
              <a:t>8/31/2015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872DAE-9F19-4920-9FBF-1C9225C527AD}" type="slidenum">
              <a:rPr lang="en-US" smtClean="0"/>
              <a:t>‹#›</a:t>
            </a:fld>
            <a:endParaRPr lang="en-US"/>
          </a:p>
        </p:txBody>
      </p:sp>
    </p:spTree>
    <p:extLst>
      <p:ext uri="{BB962C8B-B14F-4D97-AF65-F5344CB8AC3E}">
        <p14:creationId xmlns:p14="http://schemas.microsoft.com/office/powerpoint/2010/main" val="3501555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97DD9508-F9A5-4842-AFE6-020433AA6429}" type="datetimeFigureOut">
              <a:rPr lang="en-US" smtClean="0"/>
              <a:pPr/>
              <a:t>8/31/2015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AE96360-F51A-49E0-A110-463705E21E4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D9508-F9A5-4842-AFE6-020433AA6429}" type="datetimeFigureOut">
              <a:rPr lang="en-US" smtClean="0"/>
              <a:pPr/>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D9508-F9A5-4842-AFE6-020433AA6429}" type="datetimeFigureOut">
              <a:rPr lang="en-US" smtClean="0"/>
              <a:pPr/>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066800"/>
          </a:xfrm>
        </p:spPr>
        <p:txBody>
          <a:bodyPr>
            <a:normAutofit/>
          </a:bodyPr>
          <a:lstStyle>
            <a:lvl1pPr>
              <a:defRPr sz="3600"/>
            </a:lvl1pPr>
          </a:lstStyle>
          <a:p>
            <a:r>
              <a:rPr kumimoji="0" lang="en-US" smtClean="0"/>
              <a:t>Click to edit Master title style</a:t>
            </a:r>
            <a:endParaRPr kumimoji="0" lang="en-US" dirty="0"/>
          </a:p>
        </p:txBody>
      </p:sp>
      <p:sp>
        <p:nvSpPr>
          <p:cNvPr id="3" name="Content Placeholder 2"/>
          <p:cNvSpPr>
            <a:spLocks noGrp="1"/>
          </p:cNvSpPr>
          <p:nvPr>
            <p:ph idx="1"/>
          </p:nvPr>
        </p:nvSpPr>
        <p:spPr>
          <a:xfrm>
            <a:off x="457200" y="1828800"/>
            <a:ext cx="82296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D9508-F9A5-4842-AFE6-020433AA6429}" type="datetimeFigureOut">
              <a:rPr lang="en-US" smtClean="0"/>
              <a:pPr/>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DD9508-F9A5-4842-AFE6-020433AA6429}" type="datetimeFigureOut">
              <a:rPr lang="en-US" smtClean="0"/>
              <a:pPr/>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DD9508-F9A5-4842-AFE6-020433AA6429}" type="datetimeFigureOut">
              <a:rPr lang="en-US" smtClean="0"/>
              <a:pPr/>
              <a:t>8/31/2015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97DD9508-F9A5-4842-AFE6-020433AA6429}" type="datetimeFigureOut">
              <a:rPr lang="en-US" smtClean="0"/>
              <a:pPr/>
              <a:t>8/31/2015</a:t>
            </a:fld>
            <a:endParaRPr lang="en-US"/>
          </a:p>
        </p:txBody>
      </p:sp>
      <p:sp>
        <p:nvSpPr>
          <p:cNvPr id="27" name="Slide Number Placeholder 26"/>
          <p:cNvSpPr>
            <a:spLocks noGrp="1"/>
          </p:cNvSpPr>
          <p:nvPr>
            <p:ph type="sldNum" sz="quarter" idx="11"/>
          </p:nvPr>
        </p:nvSpPr>
        <p:spPr/>
        <p:txBody>
          <a:bodyPr rtlCol="0"/>
          <a:lstStyle/>
          <a:p>
            <a:fld id="{1AE96360-F51A-49E0-A110-463705E21E43}"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97DD9508-F9A5-4842-AFE6-020433AA6429}" type="datetimeFigureOut">
              <a:rPr lang="en-US" smtClean="0"/>
              <a:pPr/>
              <a:t>8/31/2015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1AE96360-F51A-49E0-A110-463705E21E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D9508-F9A5-4842-AFE6-020433AA6429}" type="datetimeFigureOut">
              <a:rPr lang="en-US" smtClean="0"/>
              <a:pPr/>
              <a:t>8/31/2015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DD9508-F9A5-4842-AFE6-020433AA6429}" type="datetimeFigureOut">
              <a:rPr lang="en-US" smtClean="0"/>
              <a:pPr/>
              <a:t>8/31/2015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DD9508-F9A5-4842-AFE6-020433AA6429}" type="datetimeFigureOut">
              <a:rPr lang="en-US" smtClean="0"/>
              <a:pPr/>
              <a:t>8/31/2015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7DD9508-F9A5-4842-AFE6-020433AA6429}" type="datetimeFigureOut">
              <a:rPr lang="en-US" smtClean="0"/>
              <a:pPr/>
              <a:t>8/31/2015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AE96360-F51A-49E0-A110-463705E21E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cs.ccsu.edu/~williams/classes/WhatDoesClassParticipationMean.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java/javaee/documentation/tutorials-137605.html" TargetMode="External"/><Relationship Id="rId2" Type="http://schemas.openxmlformats.org/officeDocument/2006/relationships/hyperlink" Target="http://w3school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type="ctrTitle"/>
          </p:nvPr>
        </p:nvSpPr>
        <p:spPr>
          <a:xfrm>
            <a:off x="2362200" y="914400"/>
            <a:ext cx="6096000" cy="5410200"/>
          </a:xfrm>
        </p:spPr>
        <p:txBody>
          <a:bodyPr anchor="t" anchorCtr="0">
            <a:normAutofit/>
          </a:bodyPr>
          <a:lstStyle/>
          <a:p>
            <a:pPr>
              <a:spcBef>
                <a:spcPts val="600"/>
              </a:spcBef>
            </a:pPr>
            <a:r>
              <a:rPr lang="en-US" sz="4800" dirty="0" smtClean="0"/>
              <a:t>CS 416</a:t>
            </a:r>
            <a:r>
              <a:rPr lang="en-US" dirty="0" smtClean="0"/>
              <a:t/>
            </a:r>
            <a:br>
              <a:rPr lang="en-US" dirty="0" smtClean="0"/>
            </a:br>
            <a:r>
              <a:rPr lang="en-US" sz="3600" dirty="0" smtClean="0"/>
              <a:t>Web Programming</a:t>
            </a:r>
            <a:br>
              <a:rPr lang="en-US" sz="3600" dirty="0" smtClean="0"/>
            </a:br>
            <a:r>
              <a:rPr lang="en-US" sz="1800" dirty="0" smtClean="0"/>
              <a:t/>
            </a:r>
            <a:br>
              <a:rPr lang="en-US" sz="1800" dirty="0" smtClean="0"/>
            </a:br>
            <a:r>
              <a:rPr lang="en-US" sz="2800" dirty="0"/>
              <a:t>Preliminaries</a:t>
            </a:r>
            <a:endParaRPr lang="en-US" dirty="0"/>
          </a:p>
        </p:txBody>
      </p:sp>
      <p:sp>
        <p:nvSpPr>
          <p:cNvPr id="3" name="TextBox 2"/>
          <p:cNvSpPr txBox="1"/>
          <p:nvPr/>
        </p:nvSpPr>
        <p:spPr>
          <a:xfrm>
            <a:off x="762000" y="4191000"/>
            <a:ext cx="4386137" cy="1015663"/>
          </a:xfrm>
          <a:prstGeom prst="rect">
            <a:avLst/>
          </a:prstGeom>
          <a:noFill/>
        </p:spPr>
        <p:txBody>
          <a:bodyPr wrap="none" rtlCol="0">
            <a:spAutoFit/>
          </a:bodyPr>
          <a:lstStyle/>
          <a:p>
            <a:endParaRPr lang="en-US" sz="2000" dirty="0">
              <a:latin typeface="Trebuchet MS" pitchFamily="34" charset="0"/>
            </a:endParaRPr>
          </a:p>
          <a:p>
            <a:r>
              <a:rPr lang="en-US" sz="2000" dirty="0" smtClean="0">
                <a:latin typeface="Trebuchet MS" pitchFamily="34" charset="0"/>
              </a:rPr>
              <a:t>Dr.  Williams</a:t>
            </a:r>
          </a:p>
          <a:p>
            <a:r>
              <a:rPr lang="en-US" sz="2000" dirty="0" smtClean="0">
                <a:latin typeface="Trebuchet MS" pitchFamily="34" charset="0"/>
              </a:rPr>
              <a:t>Central Connecticut State University</a:t>
            </a:r>
            <a:endParaRPr lang="en-US" sz="2000" dirty="0">
              <a:latin typeface="Trebuchet MS" pitchFamily="34" charset="0"/>
            </a:endParaRPr>
          </a:p>
        </p:txBody>
      </p:sp>
    </p:spTree>
    <p:extLst>
      <p:ext uri="{BB962C8B-B14F-4D97-AF65-F5344CB8AC3E}">
        <p14:creationId xmlns:p14="http://schemas.microsoft.com/office/powerpoint/2010/main" val="3228780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learning outcomes</a:t>
            </a:r>
            <a:endParaRPr lang="en-US" dirty="0"/>
          </a:p>
        </p:txBody>
      </p:sp>
      <p:sp>
        <p:nvSpPr>
          <p:cNvPr id="3" name="Content Placeholder 2"/>
          <p:cNvSpPr>
            <a:spLocks noGrp="1"/>
          </p:cNvSpPr>
          <p:nvPr>
            <p:ph idx="1"/>
          </p:nvPr>
        </p:nvSpPr>
        <p:spPr/>
        <p:txBody>
          <a:bodyPr/>
          <a:lstStyle/>
          <a:p>
            <a:pPr>
              <a:spcBef>
                <a:spcPts val="1800"/>
              </a:spcBef>
            </a:pPr>
            <a:r>
              <a:rPr lang="en-US" dirty="0"/>
              <a:t>Ability to evaluate the </a:t>
            </a:r>
            <a:r>
              <a:rPr lang="en-US" b="1" dirty="0"/>
              <a:t>requirements</a:t>
            </a:r>
            <a:r>
              <a:rPr lang="en-US" dirty="0"/>
              <a:t> of a web application and identify </a:t>
            </a:r>
            <a:r>
              <a:rPr lang="en-US" dirty="0" smtClean="0"/>
              <a:t>the appropriate </a:t>
            </a:r>
            <a:r>
              <a:rPr lang="en-US" b="1" dirty="0"/>
              <a:t>technologies </a:t>
            </a:r>
            <a:r>
              <a:rPr lang="en-US" b="1" dirty="0" smtClean="0"/>
              <a:t>for </a:t>
            </a:r>
            <a:r>
              <a:rPr lang="en-US" b="1" dirty="0"/>
              <a:t>a </a:t>
            </a:r>
            <a:r>
              <a:rPr lang="en-US" b="1" dirty="0" smtClean="0"/>
              <a:t>solution</a:t>
            </a:r>
          </a:p>
          <a:p>
            <a:pPr>
              <a:spcBef>
                <a:spcPts val="1800"/>
              </a:spcBef>
            </a:pPr>
            <a:r>
              <a:rPr lang="en-US" dirty="0"/>
              <a:t>Ability to synthesize solutions that conform with established </a:t>
            </a:r>
            <a:r>
              <a:rPr lang="en-US" b="1" dirty="0"/>
              <a:t>web architectural </a:t>
            </a:r>
            <a:r>
              <a:rPr lang="en-US" b="1" dirty="0" smtClean="0"/>
              <a:t>patterns</a:t>
            </a:r>
          </a:p>
          <a:p>
            <a:pPr>
              <a:spcBef>
                <a:spcPts val="1800"/>
              </a:spcBef>
            </a:pPr>
            <a:r>
              <a:rPr lang="en-US" dirty="0"/>
              <a:t>Ability to analyze </a:t>
            </a:r>
            <a:r>
              <a:rPr lang="en-US" b="1" dirty="0"/>
              <a:t>data requirements </a:t>
            </a:r>
            <a:r>
              <a:rPr lang="en-US" dirty="0"/>
              <a:t>and identify an appropriate web interface as well as </a:t>
            </a:r>
            <a:r>
              <a:rPr lang="en-US" b="1" dirty="0"/>
              <a:t>database model</a:t>
            </a:r>
          </a:p>
        </p:txBody>
      </p:sp>
    </p:spTree>
    <p:extLst>
      <p:ext uri="{BB962C8B-B14F-4D97-AF65-F5344CB8AC3E}">
        <p14:creationId xmlns:p14="http://schemas.microsoft.com/office/powerpoint/2010/main" val="129449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learning </a:t>
            </a:r>
            <a:r>
              <a:rPr lang="en-US" dirty="0" smtClean="0"/>
              <a:t>outcomes cont.</a:t>
            </a:r>
            <a:endParaRPr lang="en-US" dirty="0"/>
          </a:p>
        </p:txBody>
      </p:sp>
      <p:sp>
        <p:nvSpPr>
          <p:cNvPr id="3" name="Content Placeholder 2"/>
          <p:cNvSpPr>
            <a:spLocks noGrp="1"/>
          </p:cNvSpPr>
          <p:nvPr>
            <p:ph idx="1"/>
          </p:nvPr>
        </p:nvSpPr>
        <p:spPr/>
        <p:txBody>
          <a:bodyPr/>
          <a:lstStyle/>
          <a:p>
            <a:pPr>
              <a:spcBef>
                <a:spcPts val="1800"/>
              </a:spcBef>
            </a:pPr>
            <a:r>
              <a:rPr lang="en-US" dirty="0"/>
              <a:t>Ability to apply multi-tier concepts to create a </a:t>
            </a:r>
            <a:r>
              <a:rPr lang="en-US" b="1" dirty="0"/>
              <a:t>data-driven web </a:t>
            </a:r>
            <a:r>
              <a:rPr lang="en-US" b="1" dirty="0" smtClean="0"/>
              <a:t>application</a:t>
            </a:r>
          </a:p>
          <a:p>
            <a:pPr>
              <a:spcBef>
                <a:spcPts val="1800"/>
              </a:spcBef>
            </a:pPr>
            <a:r>
              <a:rPr lang="en-US" dirty="0"/>
              <a:t>Ability to analyze basic </a:t>
            </a:r>
            <a:r>
              <a:rPr lang="en-US" b="1" dirty="0"/>
              <a:t>security considerations </a:t>
            </a:r>
            <a:r>
              <a:rPr lang="en-US" dirty="0"/>
              <a:t>and risks and how to apply appropriate protection </a:t>
            </a:r>
            <a:r>
              <a:rPr lang="en-US" dirty="0" smtClean="0"/>
              <a:t>measures</a:t>
            </a:r>
          </a:p>
          <a:p>
            <a:pPr>
              <a:spcBef>
                <a:spcPts val="1800"/>
              </a:spcBef>
            </a:pPr>
            <a:r>
              <a:rPr lang="en-US" dirty="0"/>
              <a:t>Ability to synthesizing a large team-built project incorporating an </a:t>
            </a:r>
            <a:r>
              <a:rPr lang="en-US" b="1" dirty="0"/>
              <a:t>analysis of design choices and implementation methods </a:t>
            </a:r>
            <a:r>
              <a:rPr lang="en-US" dirty="0"/>
              <a:t>covering a broad range of topics discussed</a:t>
            </a:r>
          </a:p>
        </p:txBody>
      </p:sp>
    </p:spTree>
    <p:extLst>
      <p:ext uri="{BB962C8B-B14F-4D97-AF65-F5344CB8AC3E}">
        <p14:creationId xmlns:p14="http://schemas.microsoft.com/office/powerpoint/2010/main" val="25214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6553200" cy="609600"/>
          </a:xfrm>
        </p:spPr>
        <p:txBody>
          <a:bodyPr>
            <a:normAutofit fontScale="90000"/>
          </a:bodyPr>
          <a:lstStyle/>
          <a:p>
            <a:r>
              <a:rPr lang="en-US" dirty="0" smtClean="0"/>
              <a:t>Laptops</a:t>
            </a:r>
            <a:endParaRPr lang="en-US" dirty="0"/>
          </a:p>
        </p:txBody>
      </p:sp>
      <p:sp>
        <p:nvSpPr>
          <p:cNvPr id="3" name="Content Placeholder 2"/>
          <p:cNvSpPr>
            <a:spLocks noGrp="1"/>
          </p:cNvSpPr>
          <p:nvPr>
            <p:ph idx="1"/>
          </p:nvPr>
        </p:nvSpPr>
        <p:spPr>
          <a:xfrm>
            <a:off x="304800" y="1295400"/>
            <a:ext cx="8458200" cy="5486400"/>
          </a:xfrm>
          <a:solidFill>
            <a:schemeClr val="bg1"/>
          </a:solidFill>
        </p:spPr>
        <p:txBody>
          <a:bodyPr/>
          <a:lstStyle/>
          <a:p>
            <a:pPr>
              <a:spcBef>
                <a:spcPts val="1800"/>
              </a:spcBef>
            </a:pPr>
            <a:r>
              <a:rPr lang="en-US" dirty="0" smtClean="0"/>
              <a:t>You will need access a laptop for this class if you don’t have one pair up with someone that does</a:t>
            </a:r>
          </a:p>
          <a:p>
            <a:pPr>
              <a:spcBef>
                <a:spcPts val="1800"/>
              </a:spcBef>
            </a:pPr>
            <a:r>
              <a:rPr lang="en-US" dirty="0" smtClean="0"/>
              <a:t>Why?  As part of this class we will be setting up a web server (Apache), an application server (Glassfish), and database (</a:t>
            </a:r>
            <a:r>
              <a:rPr lang="en-US" dirty="0" err="1" smtClean="0"/>
              <a:t>JavaDB</a:t>
            </a:r>
            <a:r>
              <a:rPr lang="en-US" dirty="0" smtClean="0"/>
              <a:t>).  The university has said we cannot install these on their systems thus the need for your personal computer.</a:t>
            </a:r>
          </a:p>
        </p:txBody>
      </p:sp>
    </p:spTree>
    <p:extLst>
      <p:ext uri="{BB962C8B-B14F-4D97-AF65-F5344CB8AC3E}">
        <p14:creationId xmlns:p14="http://schemas.microsoft.com/office/powerpoint/2010/main" val="3953468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553200" cy="685800"/>
          </a:xfrm>
        </p:spPr>
        <p:txBody>
          <a:bodyPr/>
          <a:lstStyle/>
          <a:p>
            <a:r>
              <a:rPr lang="en-US" dirty="0" smtClean="0"/>
              <a:t>Grading for the course</a:t>
            </a:r>
            <a:endParaRPr lang="en-US" dirty="0"/>
          </a:p>
        </p:txBody>
      </p:sp>
      <p:sp>
        <p:nvSpPr>
          <p:cNvPr id="3" name="Content Placeholder 2"/>
          <p:cNvSpPr>
            <a:spLocks noGrp="1"/>
          </p:cNvSpPr>
          <p:nvPr>
            <p:ph idx="1"/>
          </p:nvPr>
        </p:nvSpPr>
        <p:spPr>
          <a:xfrm>
            <a:off x="457200" y="4724400"/>
            <a:ext cx="8077200" cy="1981200"/>
          </a:xfrm>
        </p:spPr>
        <p:txBody>
          <a:bodyPr>
            <a:normAutofit lnSpcReduction="10000"/>
          </a:bodyPr>
          <a:lstStyle/>
          <a:p>
            <a:r>
              <a:rPr lang="en-US" dirty="0" smtClean="0"/>
              <a:t>Basic philosophy:</a:t>
            </a:r>
          </a:p>
          <a:p>
            <a:pPr lvl="1"/>
            <a:r>
              <a:rPr lang="en-US" dirty="0" smtClean="0"/>
              <a:t>Participation and assignments are your chance to learn, effort rewarded</a:t>
            </a:r>
          </a:p>
          <a:p>
            <a:pPr lvl="1"/>
            <a:r>
              <a:rPr lang="en-US" dirty="0" smtClean="0"/>
              <a:t>Exams and the final project test that you learned from your mistakes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61157942"/>
              </p:ext>
            </p:extLst>
          </p:nvPr>
        </p:nvGraphicFramePr>
        <p:xfrm>
          <a:off x="2133600" y="2320290"/>
          <a:ext cx="6096000" cy="2023110"/>
        </p:xfrm>
        <a:graphic>
          <a:graphicData uri="http://schemas.openxmlformats.org/drawingml/2006/table">
            <a:tbl>
              <a:tblPr/>
              <a:tblGrid>
                <a:gridCol w="3505200"/>
                <a:gridCol w="2590800"/>
              </a:tblGrid>
              <a:tr h="0">
                <a:tc>
                  <a:txBody>
                    <a:bodyPr/>
                    <a:lstStyle/>
                    <a:p>
                      <a:pPr fontAlgn="t"/>
                      <a:r>
                        <a:rPr lang="en-US" sz="2000" b="1" i="0" u="none" strike="noStrike" dirty="0">
                          <a:solidFill>
                            <a:srgbClr val="000000"/>
                          </a:solidFill>
                          <a:latin typeface="Verdana" pitchFamily="34" charset="0"/>
                          <a:ea typeface="Verdana" pitchFamily="34" charset="0"/>
                          <a:cs typeface="Verdana" pitchFamily="34" charset="0"/>
                        </a:rPr>
                        <a:t>Percentage of grade:</a:t>
                      </a:r>
                      <a:endParaRPr lang="en-US" sz="3200" dirty="0">
                        <a:latin typeface="Verdana" pitchFamily="34" charset="0"/>
                        <a:ea typeface="Verdana" pitchFamily="34" charset="0"/>
                        <a:cs typeface="Verdana" pitchFamily="34" charset="0"/>
                      </a:endParaRPr>
                    </a:p>
                  </a:txBody>
                  <a:tcPr marL="66675" marR="66675" marT="66675" marB="66675">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tcPr>
                </a:tc>
                <a:tc>
                  <a:txBody>
                    <a:bodyPr/>
                    <a:lstStyle/>
                    <a:p>
                      <a:pPr fontAlgn="base"/>
                      <a:endParaRPr lang="en-US" sz="2000" b="1" i="0" u="none" strike="noStrike">
                        <a:solidFill>
                          <a:srgbClr val="000000"/>
                        </a:solidFill>
                        <a:latin typeface="Verdana" pitchFamily="34" charset="0"/>
                        <a:ea typeface="Verdana" pitchFamily="34" charset="0"/>
                        <a:cs typeface="Verdana" pitchFamily="34" charset="0"/>
                      </a:endParaRPr>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tcPr>
                </a:tc>
              </a:tr>
              <a:tr h="0">
                <a:tc>
                  <a:txBody>
                    <a:bodyPr/>
                    <a:lstStyle/>
                    <a:p>
                      <a:pPr fontAlgn="t"/>
                      <a:r>
                        <a:rPr lang="en-US" sz="2000" b="0" i="0" u="none" strike="noStrike" dirty="0">
                          <a:solidFill>
                            <a:srgbClr val="000000"/>
                          </a:solidFill>
                          <a:latin typeface="Verdana" pitchFamily="34" charset="0"/>
                          <a:ea typeface="Verdana" pitchFamily="34" charset="0"/>
                          <a:cs typeface="Verdana" pitchFamily="34" charset="0"/>
                        </a:rPr>
                        <a:t>Assignments</a:t>
                      </a:r>
                      <a:endParaRPr lang="en-US" sz="3200" dirty="0">
                        <a:latin typeface="Verdana" pitchFamily="34" charset="0"/>
                        <a:ea typeface="Verdana" pitchFamily="34" charset="0"/>
                        <a:cs typeface="Verdana" pitchFamily="34" charset="0"/>
                      </a:endParaRPr>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tcPr>
                </a:tc>
                <a:tc>
                  <a:txBody>
                    <a:bodyPr/>
                    <a:lstStyle/>
                    <a:p>
                      <a:pPr fontAlgn="t"/>
                      <a:r>
                        <a:rPr lang="en-US" sz="2000" b="0" i="0" u="none" strike="noStrike" dirty="0" smtClean="0">
                          <a:solidFill>
                            <a:srgbClr val="000000"/>
                          </a:solidFill>
                          <a:latin typeface="Verdana" pitchFamily="34" charset="0"/>
                          <a:ea typeface="Verdana" pitchFamily="34" charset="0"/>
                          <a:cs typeface="Verdana" pitchFamily="34" charset="0"/>
                        </a:rPr>
                        <a:t>40%</a:t>
                      </a:r>
                      <a:endParaRPr lang="en-US" sz="3200" dirty="0">
                        <a:latin typeface="Verdana" pitchFamily="34" charset="0"/>
                        <a:ea typeface="Verdana" pitchFamily="34" charset="0"/>
                        <a:cs typeface="Verdana" pitchFamily="34" charset="0"/>
                      </a:endParaRPr>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tcPr>
                </a:tc>
              </a:tr>
              <a:tr h="0">
                <a:tc>
                  <a:txBody>
                    <a:bodyPr/>
                    <a:lstStyle/>
                    <a:p>
                      <a:pPr fontAlgn="t"/>
                      <a:r>
                        <a:rPr lang="en-US" sz="2000" b="0" i="0" u="none" strike="noStrike" dirty="0">
                          <a:solidFill>
                            <a:srgbClr val="000000"/>
                          </a:solidFill>
                          <a:latin typeface="Verdana" pitchFamily="34" charset="0"/>
                          <a:ea typeface="Verdana" pitchFamily="34" charset="0"/>
                          <a:cs typeface="Verdana" pitchFamily="34" charset="0"/>
                        </a:rPr>
                        <a:t>Midterm</a:t>
                      </a:r>
                      <a:endParaRPr lang="en-US" sz="3200" dirty="0">
                        <a:latin typeface="Verdana" pitchFamily="34" charset="0"/>
                        <a:ea typeface="Verdana" pitchFamily="34" charset="0"/>
                        <a:cs typeface="Verdana" pitchFamily="34" charset="0"/>
                      </a:endParaRPr>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tcPr>
                </a:tc>
                <a:tc>
                  <a:txBody>
                    <a:bodyPr/>
                    <a:lstStyle/>
                    <a:p>
                      <a:pPr fontAlgn="t"/>
                      <a:r>
                        <a:rPr lang="en-US" sz="2000" b="0" i="0" u="none" strike="noStrike" dirty="0" smtClean="0">
                          <a:solidFill>
                            <a:srgbClr val="000000"/>
                          </a:solidFill>
                          <a:latin typeface="Verdana" pitchFamily="34" charset="0"/>
                          <a:ea typeface="Verdana" pitchFamily="34" charset="0"/>
                          <a:cs typeface="Verdana" pitchFamily="34" charset="0"/>
                        </a:rPr>
                        <a:t>20%</a:t>
                      </a:r>
                      <a:endParaRPr lang="en-US" sz="3200" dirty="0">
                        <a:latin typeface="Verdana" pitchFamily="34" charset="0"/>
                        <a:ea typeface="Verdana" pitchFamily="34" charset="0"/>
                        <a:cs typeface="Verdana" pitchFamily="34" charset="0"/>
                      </a:endParaRPr>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tcPr>
                </a:tc>
              </a:tr>
              <a:tr h="0">
                <a:tc>
                  <a:txBody>
                    <a:bodyPr/>
                    <a:lstStyle/>
                    <a:p>
                      <a:pPr fontAlgn="t"/>
                      <a:r>
                        <a:rPr lang="en-US" sz="2000" dirty="0" smtClean="0">
                          <a:latin typeface="Verdana" pitchFamily="34" charset="0"/>
                          <a:ea typeface="Verdana" pitchFamily="34" charset="0"/>
                          <a:cs typeface="Verdana" pitchFamily="34" charset="0"/>
                        </a:rPr>
                        <a:t>Project</a:t>
                      </a:r>
                      <a:endParaRPr lang="en-US" sz="2000" dirty="0">
                        <a:latin typeface="Verdana" pitchFamily="34" charset="0"/>
                        <a:ea typeface="Verdana" pitchFamily="34" charset="0"/>
                        <a:cs typeface="Verdana" pitchFamily="34" charset="0"/>
                      </a:endParaRPr>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tcPr>
                </a:tc>
                <a:tc>
                  <a:txBody>
                    <a:bodyPr/>
                    <a:lstStyle/>
                    <a:p>
                      <a:pPr fontAlgn="t"/>
                      <a:r>
                        <a:rPr lang="en-US" sz="2000" dirty="0" smtClean="0">
                          <a:latin typeface="Verdana" pitchFamily="34" charset="0"/>
                          <a:ea typeface="Verdana" pitchFamily="34" charset="0"/>
                          <a:cs typeface="Verdana" pitchFamily="34" charset="0"/>
                        </a:rPr>
                        <a:t>20%</a:t>
                      </a:r>
                      <a:endParaRPr lang="en-US" sz="2000" dirty="0">
                        <a:latin typeface="Verdana" pitchFamily="34" charset="0"/>
                        <a:ea typeface="Verdana" pitchFamily="34" charset="0"/>
                        <a:cs typeface="Verdana" pitchFamily="34" charset="0"/>
                      </a:endParaRPr>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tcPr>
                </a:tc>
              </a:tr>
              <a:tr h="0">
                <a:tc>
                  <a:txBody>
                    <a:bodyPr/>
                    <a:lstStyle/>
                    <a:p>
                      <a:pPr fontAlgn="t"/>
                      <a:r>
                        <a:rPr lang="en-US" sz="2000" b="0" i="0" u="none" strike="noStrike" dirty="0">
                          <a:solidFill>
                            <a:srgbClr val="000000"/>
                          </a:solidFill>
                          <a:latin typeface="Verdana" pitchFamily="34" charset="0"/>
                          <a:ea typeface="Verdana" pitchFamily="34" charset="0"/>
                          <a:cs typeface="Verdana" pitchFamily="34" charset="0"/>
                        </a:rPr>
                        <a:t>Final exam</a:t>
                      </a:r>
                      <a:endParaRPr lang="en-US" sz="3200" dirty="0">
                        <a:latin typeface="Verdana" pitchFamily="34" charset="0"/>
                        <a:ea typeface="Verdana" pitchFamily="34" charset="0"/>
                        <a:cs typeface="Verdana" pitchFamily="34" charset="0"/>
                      </a:endParaRPr>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tcPr>
                </a:tc>
                <a:tc>
                  <a:txBody>
                    <a:bodyPr/>
                    <a:lstStyle/>
                    <a:p>
                      <a:pPr fontAlgn="t"/>
                      <a:r>
                        <a:rPr lang="en-US" sz="2000" b="0" i="0" u="none" strike="noStrike" dirty="0" smtClean="0">
                          <a:solidFill>
                            <a:srgbClr val="000000"/>
                          </a:solidFill>
                          <a:latin typeface="Verdana" pitchFamily="34" charset="0"/>
                          <a:ea typeface="Verdana" pitchFamily="34" charset="0"/>
                          <a:cs typeface="Verdana" pitchFamily="34" charset="0"/>
                        </a:rPr>
                        <a:t>20%</a:t>
                      </a:r>
                      <a:endParaRPr lang="en-US" sz="3200" dirty="0">
                        <a:latin typeface="Verdana" pitchFamily="34" charset="0"/>
                        <a:ea typeface="Verdana" pitchFamily="34" charset="0"/>
                        <a:cs typeface="Verdana" pitchFamily="34" charset="0"/>
                      </a:endParaRPr>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tcPr>
                </a:tc>
              </a:tr>
            </a:tbl>
          </a:graphicData>
        </a:graphic>
      </p:graphicFrame>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nvGraphicFramePr>
        <p:xfrm>
          <a:off x="0" y="1295400"/>
          <a:ext cx="9144004" cy="883920"/>
        </p:xfrm>
        <a:graphic>
          <a:graphicData uri="http://schemas.openxmlformats.org/drawingml/2006/table">
            <a:tbl>
              <a:tblPr/>
              <a:tblGrid>
                <a:gridCol w="831272"/>
                <a:gridCol w="738910"/>
                <a:gridCol w="738910"/>
                <a:gridCol w="738910"/>
                <a:gridCol w="738910"/>
                <a:gridCol w="738910"/>
                <a:gridCol w="738910"/>
                <a:gridCol w="738910"/>
                <a:gridCol w="831272"/>
                <a:gridCol w="831272"/>
                <a:gridCol w="831272"/>
                <a:gridCol w="646546"/>
              </a:tblGrid>
              <a:tr h="0">
                <a:tc>
                  <a:txBody>
                    <a:bodyPr/>
                    <a:lstStyle/>
                    <a:p>
                      <a:pPr algn="ctr" rtl="0" fontAlgn="t">
                        <a:spcBef>
                          <a:spcPts val="0"/>
                        </a:spcBef>
                        <a:spcAft>
                          <a:spcPts val="0"/>
                        </a:spcAft>
                      </a:pPr>
                      <a:r>
                        <a:rPr lang="en-US" sz="2800" b="0" i="0" u="none" strike="noStrike" dirty="0">
                          <a:solidFill>
                            <a:srgbClr val="000000"/>
                          </a:solidFill>
                          <a:latin typeface="Times New Roman"/>
                        </a:rPr>
                        <a:t>A</a:t>
                      </a:r>
                      <a:endParaRPr lang="en-US" sz="4000" dirty="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2800" b="0" i="0" u="none" strike="noStrike" dirty="0">
                          <a:solidFill>
                            <a:srgbClr val="000000"/>
                          </a:solidFill>
                          <a:latin typeface="Times New Roman"/>
                        </a:rPr>
                        <a:t>A-</a:t>
                      </a:r>
                      <a:endParaRPr lang="en-US" sz="4000" dirty="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2800" b="0" i="0" u="none" strike="noStrike" dirty="0">
                          <a:solidFill>
                            <a:srgbClr val="000000"/>
                          </a:solidFill>
                          <a:latin typeface="Times New Roman"/>
                        </a:rPr>
                        <a:t>B+</a:t>
                      </a:r>
                      <a:endParaRPr lang="en-US" sz="4000" dirty="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2800" b="0" i="0" u="none" strike="noStrike" dirty="0">
                          <a:solidFill>
                            <a:srgbClr val="000000"/>
                          </a:solidFill>
                          <a:latin typeface="Times New Roman"/>
                        </a:rPr>
                        <a:t>B</a:t>
                      </a:r>
                      <a:endParaRPr lang="en-US" sz="4000" dirty="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2800" b="0" i="0" u="none" strike="noStrike" dirty="0">
                          <a:solidFill>
                            <a:srgbClr val="000000"/>
                          </a:solidFill>
                          <a:latin typeface="Times New Roman"/>
                        </a:rPr>
                        <a:t>B-</a:t>
                      </a:r>
                      <a:endParaRPr lang="en-US" sz="4000" dirty="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2800" b="0" i="0" u="none" strike="noStrike" dirty="0">
                          <a:solidFill>
                            <a:srgbClr val="000000"/>
                          </a:solidFill>
                          <a:latin typeface="Times New Roman"/>
                        </a:rPr>
                        <a:t>C+</a:t>
                      </a:r>
                      <a:endParaRPr lang="en-US" sz="4000" dirty="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2800" b="0" i="0" u="none" strike="noStrike" dirty="0">
                          <a:solidFill>
                            <a:srgbClr val="000000"/>
                          </a:solidFill>
                          <a:latin typeface="Times New Roman"/>
                        </a:rPr>
                        <a:t>C</a:t>
                      </a:r>
                      <a:endParaRPr lang="en-US" sz="4000" dirty="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2800" b="0" i="0" u="none" strike="noStrike" dirty="0">
                          <a:solidFill>
                            <a:srgbClr val="000000"/>
                          </a:solidFill>
                          <a:latin typeface="Times New Roman"/>
                        </a:rPr>
                        <a:t>C-</a:t>
                      </a:r>
                      <a:endParaRPr lang="en-US" sz="4000" dirty="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2800" b="0" i="0" u="none" strike="noStrike" dirty="0">
                          <a:solidFill>
                            <a:srgbClr val="000000"/>
                          </a:solidFill>
                          <a:latin typeface="Times New Roman"/>
                        </a:rPr>
                        <a:t>D+</a:t>
                      </a:r>
                      <a:endParaRPr lang="en-US" sz="4000" dirty="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2800" b="0" i="0" u="none" strike="noStrike">
                          <a:solidFill>
                            <a:srgbClr val="000000"/>
                          </a:solidFill>
                          <a:latin typeface="Times New Roman"/>
                        </a:rPr>
                        <a:t>D</a:t>
                      </a:r>
                      <a:endParaRPr lang="en-US" sz="400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2800" b="0" i="0" u="none" strike="noStrike">
                          <a:solidFill>
                            <a:srgbClr val="000000"/>
                          </a:solidFill>
                          <a:latin typeface="Times New Roman"/>
                        </a:rPr>
                        <a:t>D-</a:t>
                      </a:r>
                      <a:endParaRPr lang="en-US" sz="400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2800" b="0" i="0" u="none" strike="noStrike">
                          <a:solidFill>
                            <a:srgbClr val="000000"/>
                          </a:solidFill>
                          <a:latin typeface="Times New Roman"/>
                        </a:rPr>
                        <a:t>F</a:t>
                      </a:r>
                      <a:endParaRPr lang="en-US" sz="400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r>
              <a:tr h="0">
                <a:tc>
                  <a:txBody>
                    <a:bodyPr/>
                    <a:lstStyle/>
                    <a:p>
                      <a:pPr algn="ctr" rtl="0" fontAlgn="t">
                        <a:spcBef>
                          <a:spcPts val="0"/>
                        </a:spcBef>
                        <a:spcAft>
                          <a:spcPts val="0"/>
                        </a:spcAft>
                      </a:pPr>
                      <a:r>
                        <a:rPr lang="en-US" sz="1800" b="0" i="0" u="none" strike="noStrike" dirty="0">
                          <a:solidFill>
                            <a:srgbClr val="000000"/>
                          </a:solidFill>
                          <a:latin typeface="Times New Roman"/>
                        </a:rPr>
                        <a:t>95-100</a:t>
                      </a:r>
                      <a:endParaRPr lang="en-US" sz="4000" dirty="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1800" b="0" i="0" u="none" strike="noStrike">
                          <a:solidFill>
                            <a:srgbClr val="000000"/>
                          </a:solidFill>
                          <a:latin typeface="Times New Roman"/>
                        </a:rPr>
                        <a:t>90-94</a:t>
                      </a:r>
                      <a:endParaRPr lang="en-US" sz="400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1800" b="0" i="0" u="none" strike="noStrike" dirty="0">
                          <a:solidFill>
                            <a:srgbClr val="000000"/>
                          </a:solidFill>
                          <a:latin typeface="Times New Roman"/>
                        </a:rPr>
                        <a:t>87-89</a:t>
                      </a:r>
                      <a:endParaRPr lang="en-US" sz="4000" dirty="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1800" b="0" i="0" u="none" strike="noStrike">
                          <a:solidFill>
                            <a:srgbClr val="000000"/>
                          </a:solidFill>
                          <a:latin typeface="Times New Roman"/>
                        </a:rPr>
                        <a:t>84-86</a:t>
                      </a:r>
                      <a:endParaRPr lang="en-US" sz="400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1800" b="0" i="0" u="none" strike="noStrike">
                          <a:solidFill>
                            <a:srgbClr val="000000"/>
                          </a:solidFill>
                          <a:latin typeface="Times New Roman"/>
                        </a:rPr>
                        <a:t>80-83</a:t>
                      </a:r>
                      <a:endParaRPr lang="en-US" sz="400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1800" b="0" i="0" u="none" strike="noStrike">
                          <a:solidFill>
                            <a:srgbClr val="000000"/>
                          </a:solidFill>
                          <a:latin typeface="Times New Roman"/>
                        </a:rPr>
                        <a:t>77-79</a:t>
                      </a:r>
                      <a:endParaRPr lang="en-US" sz="400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1800" b="0" i="0" u="none" strike="noStrike">
                          <a:solidFill>
                            <a:srgbClr val="000000"/>
                          </a:solidFill>
                          <a:latin typeface="Times New Roman"/>
                        </a:rPr>
                        <a:t>74-76</a:t>
                      </a:r>
                      <a:endParaRPr lang="en-US" sz="400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1800" b="0" i="0" u="none" strike="noStrike" dirty="0">
                          <a:solidFill>
                            <a:srgbClr val="000000"/>
                          </a:solidFill>
                          <a:latin typeface="Times New Roman"/>
                        </a:rPr>
                        <a:t>70-73</a:t>
                      </a:r>
                      <a:endParaRPr lang="en-US" sz="4000" dirty="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1800" b="0" i="0" u="none" strike="noStrike">
                          <a:solidFill>
                            <a:srgbClr val="000000"/>
                          </a:solidFill>
                          <a:latin typeface="Times New Roman"/>
                        </a:rPr>
                        <a:t>67-69</a:t>
                      </a:r>
                      <a:endParaRPr lang="en-US" sz="400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1800" b="0" i="0" u="none" strike="noStrike" dirty="0">
                          <a:solidFill>
                            <a:srgbClr val="000000"/>
                          </a:solidFill>
                          <a:latin typeface="Times New Roman"/>
                        </a:rPr>
                        <a:t>64-66</a:t>
                      </a:r>
                      <a:endParaRPr lang="en-US" sz="4000" dirty="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1800" b="0" i="0" u="none" strike="noStrike" dirty="0">
                          <a:solidFill>
                            <a:srgbClr val="000000"/>
                          </a:solidFill>
                          <a:latin typeface="Times New Roman"/>
                        </a:rPr>
                        <a:t>60-63</a:t>
                      </a:r>
                      <a:endParaRPr lang="en-US" sz="4000" dirty="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c>
                  <a:txBody>
                    <a:bodyPr/>
                    <a:lstStyle/>
                    <a:p>
                      <a:pPr algn="ctr" rtl="0" fontAlgn="t">
                        <a:spcBef>
                          <a:spcPts val="0"/>
                        </a:spcBef>
                        <a:spcAft>
                          <a:spcPts val="0"/>
                        </a:spcAft>
                      </a:pPr>
                      <a:r>
                        <a:rPr lang="en-US" sz="1800" b="0" i="0" u="none" strike="noStrike" dirty="0">
                          <a:solidFill>
                            <a:srgbClr val="000000"/>
                          </a:solidFill>
                          <a:latin typeface="Times New Roman"/>
                        </a:rPr>
                        <a:t>0-59</a:t>
                      </a:r>
                      <a:endParaRPr lang="en-US" sz="4000" dirty="0"/>
                    </a:p>
                  </a:txBody>
                  <a:tcPr>
                    <a:lnL w="9525" cap="flat" cmpd="sng" algn="ctr">
                      <a:solidFill>
                        <a:srgbClr val="AAAAAA"/>
                      </a:solidFill>
                      <a:prstDash val="dot"/>
                      <a:round/>
                      <a:headEnd type="none" w="med" len="med"/>
                      <a:tailEnd type="none" w="med" len="med"/>
                    </a:lnL>
                    <a:lnR w="9525" cap="flat" cmpd="sng" algn="ctr">
                      <a:solidFill>
                        <a:srgbClr val="AAAAAA"/>
                      </a:solidFill>
                      <a:prstDash val="dot"/>
                      <a:round/>
                      <a:headEnd type="none" w="med" len="med"/>
                      <a:tailEnd type="none" w="med" len="med"/>
                    </a:lnR>
                    <a:lnT w="9525" cap="flat" cmpd="sng" algn="ctr">
                      <a:solidFill>
                        <a:srgbClr val="AAAAAA"/>
                      </a:solidFill>
                      <a:prstDash val="dot"/>
                      <a:round/>
                      <a:headEnd type="none" w="med" len="med"/>
                      <a:tailEnd type="none" w="med" len="med"/>
                    </a:lnT>
                    <a:lnB w="9525" cap="flat" cmpd="sng" algn="ctr">
                      <a:solidFill>
                        <a:srgbClr val="AAAAAA"/>
                      </a:solidFill>
                      <a:prstDash val="dot"/>
                      <a:round/>
                      <a:headEnd type="none" w="med" len="med"/>
                      <a:tailEnd type="none" w="med" len="med"/>
                    </a:lnB>
                    <a:solidFill>
                      <a:schemeClr val="bg1"/>
                    </a:solidFill>
                  </a:tcPr>
                </a:tc>
              </a:tr>
            </a:tbl>
          </a:graphicData>
        </a:graphic>
      </p:graphicFrame>
      <p:sp>
        <p:nvSpPr>
          <p:cNvPr id="7" name="Rectangle 1"/>
          <p:cNvSpPr>
            <a:spLocks noChangeArrowheads="1"/>
          </p:cNvSpPr>
          <p:nvPr/>
        </p:nvSpPr>
        <p:spPr bwMode="auto">
          <a:xfrm rot="10800000" flipV="1">
            <a:off x="1828800" y="990600"/>
            <a:ext cx="54102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Letter grade will be calculated according to the following table:</a:t>
            </a:r>
            <a:endParaRPr kumimoji="0" lang="en-US" sz="8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99989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553200" cy="685800"/>
          </a:xfrm>
        </p:spPr>
        <p:txBody>
          <a:bodyPr/>
          <a:lstStyle/>
          <a:p>
            <a:r>
              <a:rPr lang="en-US" dirty="0" smtClean="0"/>
              <a:t>Exams </a:t>
            </a:r>
            <a:r>
              <a:rPr lang="en-US" sz="2400" dirty="0" smtClean="0"/>
              <a:t>(40% of grade)</a:t>
            </a:r>
            <a:endParaRPr lang="en-US" dirty="0"/>
          </a:p>
        </p:txBody>
      </p:sp>
      <p:sp>
        <p:nvSpPr>
          <p:cNvPr id="3" name="Content Placeholder 2"/>
          <p:cNvSpPr>
            <a:spLocks noGrp="1"/>
          </p:cNvSpPr>
          <p:nvPr>
            <p:ph idx="1"/>
          </p:nvPr>
        </p:nvSpPr>
        <p:spPr>
          <a:xfrm>
            <a:off x="762000" y="1371600"/>
            <a:ext cx="8001000" cy="5181600"/>
          </a:xfrm>
          <a:solidFill>
            <a:schemeClr val="bg1"/>
          </a:solidFill>
        </p:spPr>
        <p:txBody>
          <a:bodyPr>
            <a:normAutofit lnSpcReduction="10000"/>
          </a:bodyPr>
          <a:lstStyle/>
          <a:p>
            <a:pPr>
              <a:buNone/>
            </a:pPr>
            <a:r>
              <a:rPr lang="en-US" b="1" dirty="0" smtClean="0"/>
              <a:t>Exams</a:t>
            </a:r>
          </a:p>
          <a:p>
            <a:r>
              <a:rPr lang="en-US" dirty="0" smtClean="0"/>
              <a:t>Midterm (20% of grade)</a:t>
            </a:r>
          </a:p>
          <a:p>
            <a:pPr lvl="1"/>
            <a:r>
              <a:rPr lang="en-US" dirty="0" smtClean="0"/>
              <a:t>Monday, October 19</a:t>
            </a:r>
            <a:r>
              <a:rPr lang="en-US" baseline="30000" dirty="0" smtClean="0"/>
              <a:t>th</a:t>
            </a:r>
            <a:r>
              <a:rPr lang="en-US" dirty="0" smtClean="0"/>
              <a:t> (</a:t>
            </a:r>
            <a:r>
              <a:rPr lang="en-US" dirty="0" err="1" smtClean="0"/>
              <a:t>tenatively</a:t>
            </a:r>
            <a:r>
              <a:rPr lang="en-US" dirty="0" smtClean="0"/>
              <a:t>) 	</a:t>
            </a:r>
          </a:p>
          <a:p>
            <a:r>
              <a:rPr lang="en-US" dirty="0" smtClean="0"/>
              <a:t>Final (20% of grade &amp; cumulative) will be at the university's scheduled time: </a:t>
            </a:r>
          </a:p>
          <a:p>
            <a:pPr lvl="1"/>
            <a:r>
              <a:rPr lang="en-US" dirty="0" smtClean="0"/>
              <a:t>Monday, December 14th </a:t>
            </a:r>
          </a:p>
          <a:p>
            <a:pPr lvl="2"/>
            <a:r>
              <a:rPr lang="en-US" dirty="0" smtClean="0"/>
              <a:t>Section 1:  11:00-1:00</a:t>
            </a:r>
          </a:p>
          <a:p>
            <a:pPr lvl="2"/>
            <a:r>
              <a:rPr lang="en-US" dirty="0" smtClean="0"/>
              <a:t>Section 70:  4:30-6:30</a:t>
            </a:r>
          </a:p>
          <a:p>
            <a:r>
              <a:rPr lang="en-US" dirty="0" smtClean="0"/>
              <a:t>Focus of exams will be demonstrating that you know </a:t>
            </a:r>
            <a:r>
              <a:rPr lang="en-US" b="1" dirty="0" smtClean="0"/>
              <a:t>when to use which technologies and how </a:t>
            </a:r>
            <a:r>
              <a:rPr lang="en-US" dirty="0" smtClean="0"/>
              <a:t>whereas assignments and projects test implementation skills</a:t>
            </a:r>
          </a:p>
        </p:txBody>
      </p:sp>
    </p:spTree>
    <p:extLst>
      <p:ext uri="{BB962C8B-B14F-4D97-AF65-F5344CB8AC3E}">
        <p14:creationId xmlns:p14="http://schemas.microsoft.com/office/powerpoint/2010/main" val="2016173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6553200" cy="609600"/>
          </a:xfrm>
        </p:spPr>
        <p:txBody>
          <a:bodyPr>
            <a:normAutofit fontScale="90000"/>
          </a:bodyPr>
          <a:lstStyle/>
          <a:p>
            <a:r>
              <a:rPr lang="en-US" dirty="0" smtClean="0"/>
              <a:t>Assignments </a:t>
            </a:r>
            <a:r>
              <a:rPr lang="en-US" sz="2400" dirty="0" smtClean="0"/>
              <a:t>(40% of grade)</a:t>
            </a:r>
            <a:endParaRPr lang="en-US" dirty="0"/>
          </a:p>
        </p:txBody>
      </p:sp>
      <p:sp>
        <p:nvSpPr>
          <p:cNvPr id="3" name="Content Placeholder 2"/>
          <p:cNvSpPr>
            <a:spLocks noGrp="1"/>
          </p:cNvSpPr>
          <p:nvPr>
            <p:ph idx="1"/>
          </p:nvPr>
        </p:nvSpPr>
        <p:spPr>
          <a:xfrm>
            <a:off x="1447800" y="1143000"/>
            <a:ext cx="7315200" cy="5029200"/>
          </a:xfrm>
          <a:solidFill>
            <a:schemeClr val="bg1"/>
          </a:solidFill>
        </p:spPr>
        <p:txBody>
          <a:bodyPr>
            <a:normAutofit lnSpcReduction="10000"/>
          </a:bodyPr>
          <a:lstStyle/>
          <a:p>
            <a:r>
              <a:rPr lang="en-US" dirty="0" smtClean="0"/>
              <a:t>4 or 5 assignments each weighted equally</a:t>
            </a:r>
          </a:p>
          <a:p>
            <a:pPr lvl="1">
              <a:spcBef>
                <a:spcPts val="0"/>
              </a:spcBef>
            </a:pPr>
            <a:r>
              <a:rPr lang="en-US" dirty="0" smtClean="0"/>
              <a:t>For all assignments </a:t>
            </a:r>
            <a:r>
              <a:rPr lang="en-US" b="1" dirty="0" smtClean="0"/>
              <a:t>except</a:t>
            </a:r>
            <a:r>
              <a:rPr lang="en-US" dirty="0" smtClean="0"/>
              <a:t> the first one you may work in groups of 2-3.  For the first assignment you must work individually</a:t>
            </a:r>
          </a:p>
          <a:p>
            <a:pPr lvl="1">
              <a:spcBef>
                <a:spcPts val="0"/>
              </a:spcBef>
            </a:pPr>
            <a:r>
              <a:rPr lang="en-US" dirty="0" smtClean="0"/>
              <a:t>Start work early!</a:t>
            </a:r>
          </a:p>
          <a:p>
            <a:pPr>
              <a:spcBef>
                <a:spcPts val="1200"/>
              </a:spcBef>
            </a:pPr>
            <a:r>
              <a:rPr lang="en-US" dirty="0" smtClean="0"/>
              <a:t>All assignments are due 11:59pm Sunday unless otherwise instructed</a:t>
            </a:r>
          </a:p>
          <a:p>
            <a:pPr>
              <a:spcBef>
                <a:spcPts val="1200"/>
              </a:spcBef>
            </a:pPr>
            <a:r>
              <a:rPr lang="en-US" dirty="0" smtClean="0"/>
              <a:t>All assignments will be submitted through Blackboard</a:t>
            </a:r>
          </a:p>
          <a:p>
            <a:pPr>
              <a:spcBef>
                <a:spcPts val="1200"/>
              </a:spcBef>
            </a:pPr>
            <a:r>
              <a:rPr lang="en-US" dirty="0" smtClean="0"/>
              <a:t>Groups – Your group can be made up of people from either of the two sections</a:t>
            </a:r>
          </a:p>
        </p:txBody>
      </p:sp>
    </p:spTree>
    <p:extLst>
      <p:ext uri="{BB962C8B-B14F-4D97-AF65-F5344CB8AC3E}">
        <p14:creationId xmlns:p14="http://schemas.microsoft.com/office/powerpoint/2010/main" val="377408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Turning in work late</a:t>
            </a:r>
            <a:endParaRPr lang="en-US" dirty="0"/>
          </a:p>
        </p:txBody>
      </p:sp>
      <p:sp>
        <p:nvSpPr>
          <p:cNvPr id="3" name="Content Placeholder 2"/>
          <p:cNvSpPr>
            <a:spLocks noGrp="1"/>
          </p:cNvSpPr>
          <p:nvPr>
            <p:ph idx="1"/>
          </p:nvPr>
        </p:nvSpPr>
        <p:spPr/>
        <p:txBody>
          <a:bodyPr/>
          <a:lstStyle/>
          <a:p>
            <a:r>
              <a:rPr lang="en-US" dirty="0" smtClean="0"/>
              <a:t>I do accept late work with a </a:t>
            </a:r>
            <a:r>
              <a:rPr lang="en-US" b="1" u="sng" dirty="0" smtClean="0"/>
              <a:t>penalty of 10% for each day</a:t>
            </a:r>
            <a:r>
              <a:rPr lang="en-US" dirty="0" smtClean="0"/>
              <a:t> after the due date</a:t>
            </a:r>
          </a:p>
          <a:p>
            <a:r>
              <a:rPr lang="en-US" dirty="0" smtClean="0"/>
              <a:t>No assignment will be accepted after the final exam</a:t>
            </a:r>
          </a:p>
          <a:p>
            <a:r>
              <a:rPr lang="en-US" dirty="0" smtClean="0"/>
              <a:t>Keep pace with lectures and assignments otherwise it can be difficult to catch up</a:t>
            </a:r>
          </a:p>
        </p:txBody>
      </p:sp>
    </p:spTree>
    <p:extLst>
      <p:ext uri="{BB962C8B-B14F-4D97-AF65-F5344CB8AC3E}">
        <p14:creationId xmlns:p14="http://schemas.microsoft.com/office/powerpoint/2010/main" val="1239386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066800"/>
          </a:xfrm>
        </p:spPr>
        <p:txBody>
          <a:bodyPr/>
          <a:lstStyle/>
          <a:p>
            <a:r>
              <a:rPr lang="en-US" dirty="0" smtClean="0"/>
              <a:t>Class </a:t>
            </a:r>
            <a:r>
              <a:rPr lang="en-US" smtClean="0"/>
              <a:t>project </a:t>
            </a:r>
            <a:r>
              <a:rPr lang="en-US" sz="2400" smtClean="0"/>
              <a:t>(20% </a:t>
            </a:r>
            <a:r>
              <a:rPr lang="en-US" sz="2400" dirty="0" smtClean="0"/>
              <a:t>of grade)</a:t>
            </a:r>
            <a:endParaRPr lang="en-US" dirty="0"/>
          </a:p>
        </p:txBody>
      </p:sp>
      <p:sp>
        <p:nvSpPr>
          <p:cNvPr id="3" name="Content Placeholder 2"/>
          <p:cNvSpPr>
            <a:spLocks noGrp="1"/>
          </p:cNvSpPr>
          <p:nvPr>
            <p:ph idx="1"/>
          </p:nvPr>
        </p:nvSpPr>
        <p:spPr>
          <a:xfrm>
            <a:off x="457200" y="1371600"/>
            <a:ext cx="8458200" cy="5181600"/>
          </a:xfrm>
          <a:solidFill>
            <a:schemeClr val="bg1"/>
          </a:solidFill>
        </p:spPr>
        <p:txBody>
          <a:bodyPr>
            <a:normAutofit fontScale="92500" lnSpcReduction="20000"/>
          </a:bodyPr>
          <a:lstStyle/>
          <a:p>
            <a:r>
              <a:rPr lang="en-US" dirty="0" smtClean="0"/>
              <a:t>You </a:t>
            </a:r>
            <a:r>
              <a:rPr lang="en-US" b="1" dirty="0" smtClean="0"/>
              <a:t>must</a:t>
            </a:r>
            <a:r>
              <a:rPr lang="en-US" dirty="0" smtClean="0"/>
              <a:t> work in teams of 2 to 3 people</a:t>
            </a:r>
          </a:p>
          <a:p>
            <a:pPr lvl="1"/>
            <a:r>
              <a:rPr lang="en-US" b="1" dirty="0" smtClean="0"/>
              <a:t>Why?  </a:t>
            </a:r>
            <a:r>
              <a:rPr lang="en-US" dirty="0" smtClean="0"/>
              <a:t>Because in the real world you always will be working on large programming projects with others. Not only will this allow you to take on more challenging projects, but it is also a good learning experience and something that looks good on your resume. </a:t>
            </a:r>
          </a:p>
          <a:p>
            <a:r>
              <a:rPr lang="en-US" dirty="0" smtClean="0"/>
              <a:t>You will be given quite a bit of freedom in developing a web application that demonstrates the concepts you have learned in the course</a:t>
            </a:r>
          </a:p>
          <a:p>
            <a:r>
              <a:rPr lang="en-US" dirty="0" smtClean="0"/>
              <a:t>You will need to give an oral presentation and demonstration of your application to the class</a:t>
            </a:r>
          </a:p>
          <a:p>
            <a:r>
              <a:rPr lang="en-US" dirty="0"/>
              <a:t>Groups – Your group can be made up of people from either of the two </a:t>
            </a:r>
            <a:r>
              <a:rPr lang="en-US" dirty="0" smtClean="0"/>
              <a:t>sections, but </a:t>
            </a:r>
            <a:r>
              <a:rPr lang="en-US" b="1" dirty="0" smtClean="0"/>
              <a:t>all members must be present when you present </a:t>
            </a:r>
            <a:r>
              <a:rPr lang="en-US" dirty="0" smtClean="0"/>
              <a:t>your final project to the class</a:t>
            </a:r>
            <a:endParaRPr lang="en-US" dirty="0"/>
          </a:p>
        </p:txBody>
      </p:sp>
    </p:spTree>
    <p:extLst>
      <p:ext uri="{BB962C8B-B14F-4D97-AF65-F5344CB8AC3E}">
        <p14:creationId xmlns:p14="http://schemas.microsoft.com/office/powerpoint/2010/main" val="4038559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068" y="228600"/>
            <a:ext cx="8153400" cy="990600"/>
          </a:xfrm>
        </p:spPr>
        <p:txBody>
          <a:bodyPr>
            <a:normAutofit/>
          </a:bodyPr>
          <a:lstStyle/>
          <a:p>
            <a:r>
              <a:rPr lang="en-US" dirty="0" smtClean="0"/>
              <a:t>What is class </a:t>
            </a:r>
            <a:r>
              <a:rPr lang="en-US" dirty="0"/>
              <a:t>participation </a:t>
            </a:r>
          </a:p>
        </p:txBody>
      </p:sp>
      <p:sp>
        <p:nvSpPr>
          <p:cNvPr id="3" name="Content Placeholder 2"/>
          <p:cNvSpPr>
            <a:spLocks noGrp="1"/>
          </p:cNvSpPr>
          <p:nvPr>
            <p:ph idx="1"/>
          </p:nvPr>
        </p:nvSpPr>
        <p:spPr>
          <a:xfrm>
            <a:off x="228600" y="990600"/>
            <a:ext cx="8686800" cy="5867400"/>
          </a:xfrm>
          <a:solidFill>
            <a:schemeClr val="bg1"/>
          </a:solidFill>
        </p:spPr>
        <p:txBody>
          <a:bodyPr/>
          <a:lstStyle/>
          <a:p>
            <a:pPr>
              <a:spcBef>
                <a:spcPts val="1200"/>
              </a:spcBef>
            </a:pPr>
            <a:r>
              <a:rPr lang="en-US" dirty="0" smtClean="0"/>
              <a:t>It is </a:t>
            </a:r>
            <a:r>
              <a:rPr lang="en-US" b="1" u="sng" dirty="0" smtClean="0"/>
              <a:t>not</a:t>
            </a:r>
            <a:r>
              <a:rPr lang="en-US" dirty="0" smtClean="0"/>
              <a:t> just showing up</a:t>
            </a:r>
          </a:p>
          <a:p>
            <a:pPr>
              <a:spcBef>
                <a:spcPts val="1200"/>
              </a:spcBef>
            </a:pPr>
            <a:r>
              <a:rPr lang="en-US" dirty="0" smtClean="0"/>
              <a:t>It is active involvement that contributes to the class</a:t>
            </a:r>
          </a:p>
          <a:p>
            <a:pPr>
              <a:spcBef>
                <a:spcPts val="1200"/>
              </a:spcBef>
            </a:pPr>
            <a:r>
              <a:rPr lang="en-US" dirty="0" smtClean="0"/>
              <a:t>I don’t expect you to know everything, part of participation is speaking up if something is unclear</a:t>
            </a:r>
          </a:p>
          <a:p>
            <a:pPr>
              <a:spcBef>
                <a:spcPts val="1200"/>
              </a:spcBef>
            </a:pPr>
            <a:r>
              <a:rPr lang="en-US" b="1" dirty="0" smtClean="0"/>
              <a:t>Thoughtful </a:t>
            </a:r>
            <a:r>
              <a:rPr lang="en-US" dirty="0" smtClean="0"/>
              <a:t>contributions regardless of correctness will be rewarded</a:t>
            </a:r>
          </a:p>
          <a:p>
            <a:pPr>
              <a:spcBef>
                <a:spcPts val="1200"/>
              </a:spcBef>
            </a:pPr>
            <a:r>
              <a:rPr lang="en-US" dirty="0" smtClean="0"/>
              <a:t>How you will be evaluated:</a:t>
            </a:r>
          </a:p>
          <a:p>
            <a:pPr marL="0" indent="0">
              <a:spcBef>
                <a:spcPts val="600"/>
              </a:spcBef>
              <a:buNone/>
            </a:pPr>
            <a:endParaRPr lang="en-US" dirty="0" smtClean="0"/>
          </a:p>
        </p:txBody>
      </p:sp>
      <p:sp>
        <p:nvSpPr>
          <p:cNvPr id="4" name="TextBox 3"/>
          <p:cNvSpPr txBox="1"/>
          <p:nvPr/>
        </p:nvSpPr>
        <p:spPr>
          <a:xfrm>
            <a:off x="304800" y="4724400"/>
            <a:ext cx="8557151" cy="369332"/>
          </a:xfrm>
          <a:prstGeom prst="rect">
            <a:avLst/>
          </a:prstGeom>
          <a:solidFill>
            <a:schemeClr val="bg1"/>
          </a:solidFill>
        </p:spPr>
        <p:txBody>
          <a:bodyPr wrap="none" rtlCol="0">
            <a:spAutoFit/>
          </a:bodyPr>
          <a:lstStyle/>
          <a:p>
            <a:r>
              <a:rPr lang="en-US" u="sng" dirty="0" smtClean="0">
                <a:solidFill>
                  <a:srgbClr val="002060"/>
                </a:solidFill>
                <a:hlinkClick r:id="rId2"/>
              </a:rPr>
              <a:t>http://www.cs.ccsu.edu/~williams/classes/WhatDoesClassParticipationMean.pdf</a:t>
            </a:r>
            <a:endParaRPr lang="en-US" dirty="0" smtClean="0">
              <a:solidFill>
                <a:srgbClr val="002060"/>
              </a:solidFill>
            </a:endParaRPr>
          </a:p>
        </p:txBody>
      </p:sp>
    </p:spTree>
    <p:extLst>
      <p:ext uri="{BB962C8B-B14F-4D97-AF65-F5344CB8AC3E}">
        <p14:creationId xmlns:p14="http://schemas.microsoft.com/office/powerpoint/2010/main" val="3965495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lstStyle/>
          <a:p>
            <a:r>
              <a:rPr lang="en-US" dirty="0" smtClean="0"/>
              <a:t>Class participation – in class work</a:t>
            </a:r>
            <a:endParaRPr lang="en-US" dirty="0"/>
          </a:p>
        </p:txBody>
      </p:sp>
      <p:sp>
        <p:nvSpPr>
          <p:cNvPr id="3" name="Content Placeholder 2"/>
          <p:cNvSpPr>
            <a:spLocks noGrp="1"/>
          </p:cNvSpPr>
          <p:nvPr>
            <p:ph idx="1"/>
          </p:nvPr>
        </p:nvSpPr>
        <p:spPr>
          <a:xfrm>
            <a:off x="457200" y="1295400"/>
            <a:ext cx="8229600" cy="4745736"/>
          </a:xfrm>
        </p:spPr>
        <p:txBody>
          <a:bodyPr>
            <a:normAutofit fontScale="85000" lnSpcReduction="10000"/>
          </a:bodyPr>
          <a:lstStyle/>
          <a:p>
            <a:pPr>
              <a:spcBef>
                <a:spcPts val="1200"/>
              </a:spcBef>
            </a:pPr>
            <a:r>
              <a:rPr lang="en-US" dirty="0"/>
              <a:t>We will often be working through problems together in </a:t>
            </a:r>
            <a:r>
              <a:rPr lang="en-US" dirty="0" smtClean="0"/>
              <a:t>class getting progressively harder. I </a:t>
            </a:r>
            <a:r>
              <a:rPr lang="en-US" b="1" dirty="0"/>
              <a:t>highly</a:t>
            </a:r>
            <a:r>
              <a:rPr lang="en-US" dirty="0"/>
              <a:t> recommend that you work in teams of 2-3 </a:t>
            </a:r>
            <a:r>
              <a:rPr lang="en-US" dirty="0" smtClean="0"/>
              <a:t>people</a:t>
            </a:r>
          </a:p>
          <a:p>
            <a:pPr>
              <a:spcBef>
                <a:spcPts val="1200"/>
              </a:spcBef>
            </a:pPr>
            <a:r>
              <a:rPr lang="en-US" dirty="0" smtClean="0"/>
              <a:t>Due </a:t>
            </a:r>
            <a:r>
              <a:rPr lang="en-US" dirty="0"/>
              <a:t>to class pace you may not finish a problem in </a:t>
            </a:r>
            <a:r>
              <a:rPr lang="en-US" dirty="0" smtClean="0"/>
              <a:t>class before </a:t>
            </a:r>
            <a:r>
              <a:rPr lang="en-US" dirty="0"/>
              <a:t>we go through it together. Even if you didn’t finish it, when we go through the solution together it </a:t>
            </a:r>
            <a:r>
              <a:rPr lang="en-US" dirty="0" smtClean="0"/>
              <a:t>is critical </a:t>
            </a:r>
            <a:r>
              <a:rPr lang="en-US" dirty="0"/>
              <a:t>that you understand what should be done. </a:t>
            </a:r>
            <a:endParaRPr lang="en-US" dirty="0" smtClean="0"/>
          </a:p>
          <a:p>
            <a:pPr>
              <a:spcBef>
                <a:spcPts val="1200"/>
              </a:spcBef>
            </a:pPr>
            <a:r>
              <a:rPr lang="en-US" dirty="0" smtClean="0"/>
              <a:t>I </a:t>
            </a:r>
            <a:r>
              <a:rPr lang="en-US" dirty="0"/>
              <a:t>leave it up to you whether you think you need to finish the work outside of class to polish your understanding.</a:t>
            </a:r>
          </a:p>
          <a:p>
            <a:pPr>
              <a:spcBef>
                <a:spcPts val="1200"/>
              </a:spcBef>
            </a:pPr>
            <a:r>
              <a:rPr lang="en-US" dirty="0"/>
              <a:t>This serves two purposes: 1) it helps me understand which areas need additional focus and 2) it shows me </a:t>
            </a:r>
            <a:r>
              <a:rPr lang="en-US" dirty="0" smtClean="0"/>
              <a:t>the effort </a:t>
            </a:r>
            <a:r>
              <a:rPr lang="en-US" dirty="0"/>
              <a:t>you are making in class.</a:t>
            </a:r>
          </a:p>
        </p:txBody>
      </p:sp>
    </p:spTree>
    <p:extLst>
      <p:ext uri="{BB962C8B-B14F-4D97-AF65-F5344CB8AC3E}">
        <p14:creationId xmlns:p14="http://schemas.microsoft.com/office/powerpoint/2010/main" val="1543724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Get to know each other</a:t>
            </a:r>
          </a:p>
          <a:p>
            <a:r>
              <a:rPr lang="en-US" dirty="0" smtClean="0"/>
              <a:t>Walk through syllabus</a:t>
            </a:r>
          </a:p>
          <a:p>
            <a:pPr lvl="1"/>
            <a:r>
              <a:rPr lang="en-US" dirty="0" smtClean="0"/>
              <a:t>Course description &amp; objectives</a:t>
            </a:r>
          </a:p>
          <a:p>
            <a:pPr lvl="1"/>
            <a:r>
              <a:rPr lang="en-US" dirty="0" smtClean="0"/>
              <a:t>Grading</a:t>
            </a:r>
          </a:p>
          <a:p>
            <a:pPr lvl="1"/>
            <a:r>
              <a:rPr lang="en-US" dirty="0" smtClean="0"/>
              <a:t>Assignments</a:t>
            </a:r>
          </a:p>
          <a:p>
            <a:pPr lvl="1"/>
            <a:r>
              <a:rPr lang="en-US" dirty="0" smtClean="0"/>
              <a:t>Class participation</a:t>
            </a:r>
          </a:p>
          <a:p>
            <a:pPr lvl="1"/>
            <a:r>
              <a:rPr lang="en-US" dirty="0" smtClean="0"/>
              <a:t>Course calendar</a:t>
            </a:r>
          </a:p>
          <a:p>
            <a:r>
              <a:rPr lang="en-US" dirty="0" smtClean="0"/>
              <a:t>Begin crash course in HTML</a:t>
            </a:r>
            <a:endParaRPr lang="en-US" dirty="0"/>
          </a:p>
        </p:txBody>
      </p:sp>
    </p:spTree>
    <p:extLst>
      <p:ext uri="{BB962C8B-B14F-4D97-AF65-F5344CB8AC3E}">
        <p14:creationId xmlns:p14="http://schemas.microsoft.com/office/powerpoint/2010/main" val="3178306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6553200" cy="533400"/>
          </a:xfrm>
        </p:spPr>
        <p:txBody>
          <a:bodyPr>
            <a:normAutofit fontScale="90000"/>
          </a:bodyPr>
          <a:lstStyle/>
          <a:p>
            <a:r>
              <a:rPr lang="en-US" dirty="0" smtClean="0"/>
              <a:t>Attendance</a:t>
            </a:r>
            <a:endParaRPr lang="en-US" dirty="0"/>
          </a:p>
        </p:txBody>
      </p:sp>
      <p:sp>
        <p:nvSpPr>
          <p:cNvPr id="3" name="Content Placeholder 2"/>
          <p:cNvSpPr>
            <a:spLocks noGrp="1"/>
          </p:cNvSpPr>
          <p:nvPr>
            <p:ph idx="1"/>
          </p:nvPr>
        </p:nvSpPr>
        <p:spPr>
          <a:xfrm>
            <a:off x="228600" y="1143000"/>
            <a:ext cx="8610600" cy="5562600"/>
          </a:xfrm>
          <a:solidFill>
            <a:schemeClr val="bg1"/>
          </a:solidFill>
        </p:spPr>
        <p:txBody>
          <a:bodyPr/>
          <a:lstStyle/>
          <a:p>
            <a:r>
              <a:rPr lang="en-US" dirty="0" smtClean="0"/>
              <a:t>I expect students to attend class regularly not doing so </a:t>
            </a:r>
            <a:r>
              <a:rPr lang="en-US" b="1" dirty="0" smtClean="0"/>
              <a:t>will </a:t>
            </a:r>
            <a:r>
              <a:rPr lang="en-US" dirty="0" smtClean="0"/>
              <a:t>impact your grade</a:t>
            </a:r>
          </a:p>
          <a:p>
            <a:pPr>
              <a:spcBef>
                <a:spcPts val="1800"/>
              </a:spcBef>
            </a:pPr>
            <a:r>
              <a:rPr lang="en-US" dirty="0" smtClean="0"/>
              <a:t>Each absence over 3 will reduce your overall grade by 1/4</a:t>
            </a:r>
            <a:r>
              <a:rPr lang="en-US" baseline="30000" dirty="0" smtClean="0"/>
              <a:t>th</a:t>
            </a:r>
            <a:r>
              <a:rPr lang="en-US" dirty="0" smtClean="0"/>
              <a:t> of a letter grade </a:t>
            </a:r>
            <a:r>
              <a:rPr lang="en-US" sz="2400" dirty="0" smtClean="0"/>
              <a:t>(unless university excused) </a:t>
            </a:r>
          </a:p>
          <a:p>
            <a:pPr>
              <a:spcBef>
                <a:spcPts val="1800"/>
              </a:spcBef>
            </a:pPr>
            <a:r>
              <a:rPr lang="en-US" dirty="0" smtClean="0"/>
              <a:t>If you miss class it is </a:t>
            </a:r>
            <a:r>
              <a:rPr lang="en-US" b="1" dirty="0" smtClean="0"/>
              <a:t>your responsibility</a:t>
            </a:r>
            <a:r>
              <a:rPr lang="en-US" dirty="0" smtClean="0"/>
              <a:t> to get announcements and determine what you missed from your classmates</a:t>
            </a:r>
          </a:p>
          <a:p>
            <a:pPr>
              <a:spcBef>
                <a:spcPts val="1800"/>
              </a:spcBef>
            </a:pPr>
            <a:r>
              <a:rPr lang="en-US" sz="2000" dirty="0" smtClean="0"/>
              <a:t>In the event of a weather emergency that requires curtailment or cancellation of classes, listen to WTIC (1080 AM) or call (860) 832-3333</a:t>
            </a:r>
          </a:p>
          <a:p>
            <a:endParaRPr lang="en-US" dirty="0"/>
          </a:p>
        </p:txBody>
      </p:sp>
    </p:spTree>
    <p:extLst>
      <p:ext uri="{BB962C8B-B14F-4D97-AF65-F5344CB8AC3E}">
        <p14:creationId xmlns:p14="http://schemas.microsoft.com/office/powerpoint/2010/main" val="29334069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553200" cy="609600"/>
          </a:xfrm>
        </p:spPr>
        <p:txBody>
          <a:bodyPr>
            <a:normAutofit fontScale="90000"/>
          </a:bodyPr>
          <a:lstStyle/>
          <a:p>
            <a:r>
              <a:rPr lang="en-US" dirty="0" smtClean="0"/>
              <a:t>Common Sense</a:t>
            </a:r>
            <a:endParaRPr lang="en-US" dirty="0"/>
          </a:p>
        </p:txBody>
      </p:sp>
      <p:sp>
        <p:nvSpPr>
          <p:cNvPr id="3" name="Content Placeholder 2"/>
          <p:cNvSpPr>
            <a:spLocks noGrp="1"/>
          </p:cNvSpPr>
          <p:nvPr>
            <p:ph idx="1"/>
          </p:nvPr>
        </p:nvSpPr>
        <p:spPr>
          <a:xfrm>
            <a:off x="457200" y="1143000"/>
            <a:ext cx="7543800" cy="5257800"/>
          </a:xfrm>
        </p:spPr>
        <p:txBody>
          <a:bodyPr>
            <a:normAutofit fontScale="92500" lnSpcReduction="10000"/>
          </a:bodyPr>
          <a:lstStyle/>
          <a:p>
            <a:r>
              <a:rPr lang="en-US" dirty="0"/>
              <a:t>No cell phones or texting</a:t>
            </a:r>
          </a:p>
          <a:p>
            <a:pPr>
              <a:spcBef>
                <a:spcPts val="1800"/>
              </a:spcBef>
            </a:pPr>
            <a:r>
              <a:rPr lang="en-US" dirty="0"/>
              <a:t>Cheating will not be tolerated</a:t>
            </a:r>
          </a:p>
          <a:p>
            <a:pPr lvl="1"/>
            <a:r>
              <a:rPr lang="en-US" dirty="0"/>
              <a:t>Any form of academic dishonesty (e.g., plagiarism, cheating and misrepresentation) may result in disciplinary action.  </a:t>
            </a:r>
          </a:p>
          <a:p>
            <a:pPr lvl="1"/>
            <a:r>
              <a:rPr lang="en-US" dirty="0"/>
              <a:t>If you do turn in work that I suspect is the result of cheating, it will be dealt with </a:t>
            </a:r>
            <a:r>
              <a:rPr lang="en-US" b="1" dirty="0"/>
              <a:t>harshly</a:t>
            </a:r>
            <a:r>
              <a:rPr lang="en-US" dirty="0"/>
              <a:t>.  </a:t>
            </a:r>
          </a:p>
          <a:p>
            <a:pPr lvl="1"/>
            <a:r>
              <a:rPr lang="en-US" dirty="0"/>
              <a:t>Possible disciplinary actions may include failure for part of or all of a course as well as suspension from the University. </a:t>
            </a:r>
          </a:p>
          <a:p>
            <a:r>
              <a:rPr lang="en-US" dirty="0" smtClean="0"/>
              <a:t>If you choose to work in a group for an assignment you all must clearly indicate as such in the Blackboard submission and </a:t>
            </a:r>
            <a:r>
              <a:rPr lang="en-US" b="1" dirty="0" smtClean="0"/>
              <a:t>you all </a:t>
            </a:r>
            <a:r>
              <a:rPr lang="en-US" dirty="0" smtClean="0"/>
              <a:t>must click submit.</a:t>
            </a:r>
          </a:p>
        </p:txBody>
      </p:sp>
    </p:spTree>
    <p:extLst>
      <p:ext uri="{BB962C8B-B14F-4D97-AF65-F5344CB8AC3E}">
        <p14:creationId xmlns:p14="http://schemas.microsoft.com/office/powerpoint/2010/main" val="41706810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6781800" cy="990600"/>
          </a:xfrm>
        </p:spPr>
        <p:txBody>
          <a:bodyPr/>
          <a:lstStyle/>
          <a:p>
            <a:r>
              <a:rPr lang="en-US" dirty="0" smtClean="0"/>
              <a:t>Students with special needs</a:t>
            </a:r>
            <a:endParaRPr lang="en-US" dirty="0"/>
          </a:p>
        </p:txBody>
      </p:sp>
      <p:sp>
        <p:nvSpPr>
          <p:cNvPr id="3" name="Content Placeholder 2"/>
          <p:cNvSpPr>
            <a:spLocks noGrp="1"/>
          </p:cNvSpPr>
          <p:nvPr>
            <p:ph idx="1"/>
          </p:nvPr>
        </p:nvSpPr>
        <p:spPr>
          <a:xfrm>
            <a:off x="457200" y="1295400"/>
            <a:ext cx="8229600" cy="4745736"/>
          </a:xfrm>
        </p:spPr>
        <p:txBody>
          <a:bodyPr>
            <a:normAutofit/>
          </a:bodyPr>
          <a:lstStyle/>
          <a:p>
            <a:r>
              <a:rPr lang="en-US" sz="2400" dirty="0"/>
              <a:t>Please contact me privately to discuss your specific needs if you believe you need course accommodations based on the impact of a disability, medical condition, or if you have emergency medical information to share.  I will need a copy of the accommodation letter from Student Disability Services in order to arrange your class accommodations.  Contact Student Disability Services, Willard Hall, 101-04 if you are not already registered with them. Student Disability Services maintains the confidential documentation of your disability and assists you in coordinating reasonable accommodations with your faculty.</a:t>
            </a:r>
            <a:endParaRPr lang="en-US" sz="2400" dirty="0">
              <a:effectLst/>
            </a:endParaRPr>
          </a:p>
        </p:txBody>
      </p:sp>
    </p:spTree>
    <p:extLst>
      <p:ext uri="{BB962C8B-B14F-4D97-AF65-F5344CB8AC3E}">
        <p14:creationId xmlns:p14="http://schemas.microsoft.com/office/powerpoint/2010/main" val="3698652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6553200" cy="685800"/>
          </a:xfrm>
        </p:spPr>
        <p:txBody>
          <a:bodyPr/>
          <a:lstStyle/>
          <a:p>
            <a:r>
              <a:rPr lang="en-US" dirty="0" smtClean="0"/>
              <a:t>How to succeed</a:t>
            </a:r>
            <a:endParaRPr lang="en-US" dirty="0"/>
          </a:p>
        </p:txBody>
      </p:sp>
      <p:sp>
        <p:nvSpPr>
          <p:cNvPr id="3" name="Content Placeholder 2"/>
          <p:cNvSpPr>
            <a:spLocks noGrp="1"/>
          </p:cNvSpPr>
          <p:nvPr>
            <p:ph idx="1"/>
          </p:nvPr>
        </p:nvSpPr>
        <p:spPr>
          <a:xfrm>
            <a:off x="685800" y="1295400"/>
            <a:ext cx="8077200" cy="5334000"/>
          </a:xfrm>
          <a:solidFill>
            <a:schemeClr val="bg1"/>
          </a:solidFill>
          <a:ln>
            <a:noFill/>
          </a:ln>
        </p:spPr>
        <p:txBody>
          <a:bodyPr/>
          <a:lstStyle/>
          <a:p>
            <a:r>
              <a:rPr lang="en-US" sz="2000" b="1" dirty="0"/>
              <a:t>USE OFFICE HOURS! </a:t>
            </a:r>
            <a:endParaRPr lang="en-US" sz="2000" b="1" dirty="0" smtClean="0"/>
          </a:p>
          <a:p>
            <a:pPr lvl="1"/>
            <a:r>
              <a:rPr lang="en-US" sz="1800" dirty="0" smtClean="0"/>
              <a:t>Work through practice problems</a:t>
            </a:r>
          </a:p>
          <a:p>
            <a:pPr lvl="1"/>
            <a:r>
              <a:rPr lang="en-US" sz="1800" dirty="0" smtClean="0"/>
              <a:t>Discuss some topic you are having difficulty with</a:t>
            </a:r>
          </a:p>
          <a:p>
            <a:pPr lvl="1"/>
            <a:r>
              <a:rPr lang="en-US" sz="1800" dirty="0" smtClean="0"/>
              <a:t>Put </a:t>
            </a:r>
            <a:r>
              <a:rPr lang="en-US" sz="1800" dirty="0"/>
              <a:t>simply, </a:t>
            </a:r>
            <a:r>
              <a:rPr lang="en-US" sz="1800" b="1" dirty="0"/>
              <a:t>if you </a:t>
            </a:r>
            <a:r>
              <a:rPr lang="en-US" sz="1800" b="1" dirty="0" smtClean="0"/>
              <a:t>are confused </a:t>
            </a:r>
            <a:r>
              <a:rPr lang="en-US" sz="1800" b="1" dirty="0"/>
              <a:t>come see me</a:t>
            </a:r>
            <a:r>
              <a:rPr lang="en-US" sz="1800" dirty="0"/>
              <a:t>. While I have posted office hours, feel free to stop by anytime or make </a:t>
            </a:r>
            <a:r>
              <a:rPr lang="en-US" sz="1800" dirty="0" smtClean="0"/>
              <a:t>an appointment </a:t>
            </a:r>
            <a:r>
              <a:rPr lang="en-US" sz="1800" dirty="0"/>
              <a:t>with me if you want to make sure I'm available at a specific time.</a:t>
            </a:r>
          </a:p>
          <a:p>
            <a:pPr>
              <a:spcBef>
                <a:spcPts val="1200"/>
              </a:spcBef>
            </a:pPr>
            <a:r>
              <a:rPr lang="en-US" sz="2000" b="1" dirty="0" smtClean="0"/>
              <a:t>Do </a:t>
            </a:r>
            <a:r>
              <a:rPr lang="en-US" sz="2000" b="1" dirty="0"/>
              <a:t>all of your assignments</a:t>
            </a:r>
            <a:r>
              <a:rPr lang="en-US" sz="2000" dirty="0"/>
              <a:t>. It is the best way to realize quickly if you are </a:t>
            </a:r>
            <a:r>
              <a:rPr lang="en-US" sz="2000" dirty="0" smtClean="0"/>
              <a:t>missing any </a:t>
            </a:r>
            <a:r>
              <a:rPr lang="en-US" sz="2000" dirty="0"/>
              <a:t>important points so that you don't make similar mistakes on the </a:t>
            </a:r>
            <a:r>
              <a:rPr lang="en-US" sz="2000" dirty="0" smtClean="0"/>
              <a:t>mid-term, final project, </a:t>
            </a:r>
            <a:r>
              <a:rPr lang="en-US" sz="2000" dirty="0"/>
              <a:t>and final exams.</a:t>
            </a:r>
          </a:p>
          <a:p>
            <a:pPr>
              <a:spcBef>
                <a:spcPts val="1200"/>
              </a:spcBef>
            </a:pPr>
            <a:r>
              <a:rPr lang="en-US" sz="2000" b="1" dirty="0" smtClean="0"/>
              <a:t>Get </a:t>
            </a:r>
            <a:r>
              <a:rPr lang="en-US" sz="2000" b="1" dirty="0"/>
              <a:t>involved </a:t>
            </a:r>
            <a:r>
              <a:rPr lang="en-US" sz="2000" dirty="0"/>
              <a:t>in lectures. Don't be afraid to ask for clarification or additional explanation, </a:t>
            </a:r>
            <a:r>
              <a:rPr lang="en-US" sz="2000" dirty="0" smtClean="0"/>
              <a:t>chances are </a:t>
            </a:r>
            <a:r>
              <a:rPr lang="en-US" sz="2000" dirty="0"/>
              <a:t>if you are confused someone else is as well.</a:t>
            </a:r>
          </a:p>
          <a:p>
            <a:pPr>
              <a:spcBef>
                <a:spcPts val="1200"/>
              </a:spcBef>
            </a:pPr>
            <a:r>
              <a:rPr lang="en-US" sz="2000" b="1" dirty="0" smtClean="0"/>
              <a:t>Pay attention to my feedback on all of your </a:t>
            </a:r>
            <a:r>
              <a:rPr lang="en-US" sz="2000" b="1" dirty="0"/>
              <a:t>returned </a:t>
            </a:r>
            <a:r>
              <a:rPr lang="en-US" sz="2000" b="1" dirty="0" err="1" smtClean="0"/>
              <a:t>homeworks</a:t>
            </a:r>
            <a:r>
              <a:rPr lang="en-US" sz="2000" b="1" dirty="0" smtClean="0"/>
              <a:t> </a:t>
            </a:r>
            <a:r>
              <a:rPr lang="en-US" sz="2000" b="1" dirty="0"/>
              <a:t>and </a:t>
            </a:r>
            <a:r>
              <a:rPr lang="en-US" sz="2000" b="1" dirty="0" smtClean="0"/>
              <a:t>exams</a:t>
            </a:r>
            <a:endParaRPr lang="en-US" sz="2000" dirty="0"/>
          </a:p>
        </p:txBody>
      </p:sp>
    </p:spTree>
    <p:extLst>
      <p:ext uri="{BB962C8B-B14F-4D97-AF65-F5344CB8AC3E}">
        <p14:creationId xmlns:p14="http://schemas.microsoft.com/office/powerpoint/2010/main" val="7578120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Keeping up with latest</a:t>
            </a:r>
            <a:endParaRPr lang="en-US" dirty="0"/>
          </a:p>
        </p:txBody>
      </p:sp>
      <p:sp>
        <p:nvSpPr>
          <p:cNvPr id="3" name="Content Placeholder 2"/>
          <p:cNvSpPr>
            <a:spLocks noGrp="1"/>
          </p:cNvSpPr>
          <p:nvPr>
            <p:ph idx="1"/>
          </p:nvPr>
        </p:nvSpPr>
        <p:spPr/>
        <p:txBody>
          <a:bodyPr/>
          <a:lstStyle/>
          <a:p>
            <a:r>
              <a:rPr lang="en-US" dirty="0" smtClean="0"/>
              <a:t>Blackboard will have </a:t>
            </a:r>
          </a:p>
          <a:p>
            <a:pPr lvl="1">
              <a:spcBef>
                <a:spcPts val="1200"/>
              </a:spcBef>
            </a:pPr>
            <a:r>
              <a:rPr lang="en-US" sz="2400" dirty="0" smtClean="0"/>
              <a:t>Full version of the syllabus</a:t>
            </a:r>
          </a:p>
          <a:p>
            <a:pPr lvl="1">
              <a:spcBef>
                <a:spcPts val="1200"/>
              </a:spcBef>
            </a:pPr>
            <a:r>
              <a:rPr lang="en-US" sz="2400" dirty="0" smtClean="0"/>
              <a:t>Announcements</a:t>
            </a:r>
          </a:p>
          <a:p>
            <a:pPr lvl="1">
              <a:spcBef>
                <a:spcPts val="1200"/>
              </a:spcBef>
            </a:pPr>
            <a:r>
              <a:rPr lang="en-US" sz="2400" dirty="0" smtClean="0"/>
              <a:t>Assignments</a:t>
            </a:r>
          </a:p>
          <a:p>
            <a:pPr lvl="1">
              <a:spcBef>
                <a:spcPts val="1200"/>
              </a:spcBef>
            </a:pPr>
            <a:r>
              <a:rPr lang="en-US" sz="2400" dirty="0" smtClean="0"/>
              <a:t>Lecture slides</a:t>
            </a:r>
          </a:p>
          <a:p>
            <a:pPr lvl="1">
              <a:spcBef>
                <a:spcPts val="1200"/>
              </a:spcBef>
            </a:pPr>
            <a:r>
              <a:rPr lang="en-US" sz="2400" dirty="0" smtClean="0"/>
              <a:t>Many of the examples we go through in class</a:t>
            </a:r>
          </a:p>
        </p:txBody>
      </p:sp>
    </p:spTree>
    <p:extLst>
      <p:ext uri="{BB962C8B-B14F-4D97-AF65-F5344CB8AC3E}">
        <p14:creationId xmlns:p14="http://schemas.microsoft.com/office/powerpoint/2010/main" val="2451735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to know each other</a:t>
            </a:r>
            <a:endParaRPr lang="en-US" dirty="0"/>
          </a:p>
        </p:txBody>
      </p:sp>
      <p:sp>
        <p:nvSpPr>
          <p:cNvPr id="3" name="Content Placeholder 2"/>
          <p:cNvSpPr>
            <a:spLocks noGrp="1"/>
          </p:cNvSpPr>
          <p:nvPr>
            <p:ph idx="1"/>
          </p:nvPr>
        </p:nvSpPr>
        <p:spPr/>
        <p:txBody>
          <a:bodyPr/>
          <a:lstStyle/>
          <a:p>
            <a:r>
              <a:rPr lang="en-US" dirty="0" smtClean="0"/>
              <a:t>Name</a:t>
            </a:r>
          </a:p>
          <a:p>
            <a:r>
              <a:rPr lang="en-US" dirty="0" smtClean="0"/>
              <a:t>Prior experience programming/developing web pages, web sites</a:t>
            </a:r>
          </a:p>
          <a:p>
            <a:r>
              <a:rPr lang="en-US" dirty="0" smtClean="0"/>
              <a:t>What sort of job do you want after graduation</a:t>
            </a:r>
          </a:p>
          <a:p>
            <a:r>
              <a:rPr lang="en-US" dirty="0" smtClean="0"/>
              <a:t>Something unique about yourself</a:t>
            </a:r>
          </a:p>
          <a:p>
            <a:endParaRPr lang="en-US" dirty="0"/>
          </a:p>
        </p:txBody>
      </p:sp>
    </p:spTree>
    <p:extLst>
      <p:ext uri="{BB962C8B-B14F-4D97-AF65-F5344CB8AC3E}">
        <p14:creationId xmlns:p14="http://schemas.microsoft.com/office/powerpoint/2010/main" val="23940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066800"/>
          </a:xfrm>
        </p:spPr>
        <p:txBody>
          <a:bodyPr/>
          <a:lstStyle/>
          <a:p>
            <a:r>
              <a:rPr lang="en-US" dirty="0" smtClean="0"/>
              <a:t>Basics</a:t>
            </a:r>
            <a:endParaRPr lang="en-US" dirty="0"/>
          </a:p>
        </p:txBody>
      </p:sp>
      <p:sp>
        <p:nvSpPr>
          <p:cNvPr id="3" name="Content Placeholder 2"/>
          <p:cNvSpPr>
            <a:spLocks noGrp="1"/>
          </p:cNvSpPr>
          <p:nvPr>
            <p:ph idx="1"/>
          </p:nvPr>
        </p:nvSpPr>
        <p:spPr>
          <a:xfrm>
            <a:off x="0" y="1371600"/>
            <a:ext cx="9144000" cy="5486400"/>
          </a:xfrm>
          <a:solidFill>
            <a:schemeClr val="bg1"/>
          </a:solidFill>
        </p:spPr>
        <p:txBody>
          <a:bodyPr/>
          <a:lstStyle/>
          <a:p>
            <a:pPr>
              <a:spcBef>
                <a:spcPts val="600"/>
              </a:spcBef>
            </a:pPr>
            <a:r>
              <a:rPr lang="en-US" b="1" dirty="0" smtClean="0"/>
              <a:t>My office:</a:t>
            </a:r>
            <a:r>
              <a:rPr lang="en-US" dirty="0" smtClean="0"/>
              <a:t>  MS 30309</a:t>
            </a:r>
          </a:p>
          <a:p>
            <a:pPr>
              <a:spcBef>
                <a:spcPts val="600"/>
              </a:spcBef>
            </a:pPr>
            <a:r>
              <a:rPr lang="en-US" b="1" dirty="0" smtClean="0"/>
              <a:t>Phone:</a:t>
            </a:r>
            <a:r>
              <a:rPr lang="en-US" dirty="0" smtClean="0"/>
              <a:t> 860-832-2719</a:t>
            </a:r>
          </a:p>
          <a:p>
            <a:pPr>
              <a:spcBef>
                <a:spcPts val="600"/>
              </a:spcBef>
            </a:pPr>
            <a:r>
              <a:rPr lang="en-US" b="1" dirty="0" smtClean="0"/>
              <a:t>Office hours:</a:t>
            </a:r>
            <a:r>
              <a:rPr lang="en-US" dirty="0" smtClean="0"/>
              <a:t>  </a:t>
            </a:r>
            <a:r>
              <a:rPr lang="en-US" dirty="0"/>
              <a:t>M 1:30-3:00; W 1:30-3:00; F 10:40-11:40; and by </a:t>
            </a:r>
            <a:r>
              <a:rPr lang="en-US" dirty="0" smtClean="0"/>
              <a:t>appointment</a:t>
            </a:r>
          </a:p>
          <a:p>
            <a:pPr>
              <a:spcBef>
                <a:spcPts val="600"/>
              </a:spcBef>
            </a:pPr>
            <a:r>
              <a:rPr lang="en-US" b="1" dirty="0" smtClean="0"/>
              <a:t>e-mail:</a:t>
            </a:r>
            <a:r>
              <a:rPr lang="en-US" dirty="0" smtClean="0"/>
              <a:t>  cwilliams@ccsu.edu</a:t>
            </a:r>
          </a:p>
          <a:p>
            <a:pPr>
              <a:spcBef>
                <a:spcPts val="600"/>
              </a:spcBef>
            </a:pPr>
            <a:r>
              <a:rPr lang="en-US" b="1" dirty="0" smtClean="0"/>
              <a:t>Course website:</a:t>
            </a:r>
            <a:r>
              <a:rPr lang="en-US" dirty="0" smtClean="0"/>
              <a:t>  Blackboard</a:t>
            </a:r>
          </a:p>
          <a:p>
            <a:pPr>
              <a:spcBef>
                <a:spcPts val="600"/>
              </a:spcBef>
            </a:pPr>
            <a:r>
              <a:rPr lang="en-US" b="1" dirty="0" smtClean="0"/>
              <a:t>Class times:  </a:t>
            </a:r>
            <a:r>
              <a:rPr lang="en-US" dirty="0" smtClean="0"/>
              <a:t>Monday </a:t>
            </a:r>
            <a:r>
              <a:rPr lang="en-US" dirty="0"/>
              <a:t>and Wednesday</a:t>
            </a:r>
          </a:p>
          <a:p>
            <a:pPr lvl="1">
              <a:spcBef>
                <a:spcPts val="600"/>
              </a:spcBef>
            </a:pPr>
            <a:r>
              <a:rPr lang="en-US" dirty="0"/>
              <a:t>Section 1:  12:15 pm - 1:30 pm  MS 204</a:t>
            </a:r>
          </a:p>
          <a:p>
            <a:pPr lvl="1">
              <a:spcBef>
                <a:spcPts val="600"/>
              </a:spcBef>
            </a:pPr>
            <a:r>
              <a:rPr lang="en-US" dirty="0"/>
              <a:t>Section 70:  4:30 pm - 5:45 pm  MS 204</a:t>
            </a:r>
          </a:p>
          <a:p>
            <a:pPr>
              <a:spcBef>
                <a:spcPts val="600"/>
              </a:spcBef>
              <a:buNone/>
            </a:pPr>
            <a:r>
              <a:rPr lang="en-US" dirty="0" smtClean="0"/>
              <a:t>	</a:t>
            </a:r>
            <a:endParaRPr lang="en-US" dirty="0"/>
          </a:p>
        </p:txBody>
      </p:sp>
    </p:spTree>
    <p:extLst>
      <p:ext uri="{BB962C8B-B14F-4D97-AF65-F5344CB8AC3E}">
        <p14:creationId xmlns:p14="http://schemas.microsoft.com/office/powerpoint/2010/main" val="4273409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
            <a:ext cx="6858000" cy="990600"/>
          </a:xfrm>
        </p:spPr>
        <p:txBody>
          <a:bodyPr/>
          <a:lstStyle/>
          <a:p>
            <a:r>
              <a:rPr lang="en-US" dirty="0" smtClean="0"/>
              <a:t>Text book and references</a:t>
            </a:r>
            <a:endParaRPr lang="en-US" dirty="0"/>
          </a:p>
        </p:txBody>
      </p:sp>
      <p:sp>
        <p:nvSpPr>
          <p:cNvPr id="3" name="Content Placeholder 2"/>
          <p:cNvSpPr>
            <a:spLocks noGrp="1"/>
          </p:cNvSpPr>
          <p:nvPr>
            <p:ph idx="1"/>
          </p:nvPr>
        </p:nvSpPr>
        <p:spPr>
          <a:xfrm>
            <a:off x="152400" y="1371600"/>
            <a:ext cx="8839200" cy="5257800"/>
          </a:xfrm>
          <a:solidFill>
            <a:schemeClr val="bg1"/>
          </a:solidFill>
        </p:spPr>
        <p:txBody>
          <a:bodyPr/>
          <a:lstStyle/>
          <a:p>
            <a:r>
              <a:rPr lang="en-US" b="1" dirty="0" smtClean="0"/>
              <a:t>Required</a:t>
            </a:r>
          </a:p>
          <a:p>
            <a:pPr>
              <a:spcBef>
                <a:spcPts val="600"/>
              </a:spcBef>
              <a:buNone/>
            </a:pPr>
            <a:r>
              <a:rPr lang="en-US" b="1" dirty="0" smtClean="0"/>
              <a:t>	</a:t>
            </a:r>
            <a:r>
              <a:rPr lang="en-US" dirty="0" err="1"/>
              <a:t>Sebesta</a:t>
            </a:r>
            <a:r>
              <a:rPr lang="en-US" dirty="0"/>
              <a:t>, Robert W. Programming the World Wide Web 8e. Pearson Addison Wesley, </a:t>
            </a:r>
            <a:r>
              <a:rPr lang="en-US" dirty="0" smtClean="0"/>
              <a:t>2014</a:t>
            </a:r>
          </a:p>
          <a:p>
            <a:pPr>
              <a:spcBef>
                <a:spcPts val="600"/>
              </a:spcBef>
              <a:buNone/>
            </a:pPr>
            <a:endParaRPr lang="en-US" b="1" dirty="0" smtClean="0"/>
          </a:p>
          <a:p>
            <a:r>
              <a:rPr lang="en-US" dirty="0" smtClean="0"/>
              <a:t>Technical reference material can also be found at:</a:t>
            </a:r>
          </a:p>
          <a:p>
            <a:pPr lvl="1"/>
            <a:r>
              <a:rPr lang="en-US" u="sng" dirty="0" smtClean="0">
                <a:hlinkClick r:id="rId2"/>
              </a:rPr>
              <a:t>w3schools.com</a:t>
            </a:r>
            <a:endParaRPr lang="en-US" u="sng" dirty="0" smtClean="0"/>
          </a:p>
          <a:p>
            <a:pPr lvl="1"/>
            <a:r>
              <a:rPr lang="en-US" u="sng" dirty="0" smtClean="0">
                <a:hlinkClick r:id="rId3"/>
              </a:rPr>
              <a:t>Oracle J2EE</a:t>
            </a:r>
            <a:endParaRPr lang="en-US" u="sng" dirty="0" smtClean="0"/>
          </a:p>
          <a:p>
            <a:endParaRPr lang="en-US" dirty="0" smtClean="0"/>
          </a:p>
        </p:txBody>
      </p:sp>
    </p:spTree>
    <p:extLst>
      <p:ext uri="{BB962C8B-B14F-4D97-AF65-F5344CB8AC3E}">
        <p14:creationId xmlns:p14="http://schemas.microsoft.com/office/powerpoint/2010/main" val="2252678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066800"/>
          </a:xfrm>
        </p:spPr>
        <p:txBody>
          <a:bodyPr/>
          <a:lstStyle/>
          <a:p>
            <a:r>
              <a:rPr lang="en-US" dirty="0" smtClean="0"/>
              <a:t>What is this class about?</a:t>
            </a:r>
            <a:endParaRPr lang="en-US" dirty="0"/>
          </a:p>
        </p:txBody>
      </p:sp>
      <p:sp>
        <p:nvSpPr>
          <p:cNvPr id="3" name="Content Placeholder 2"/>
          <p:cNvSpPr>
            <a:spLocks noGrp="1"/>
          </p:cNvSpPr>
          <p:nvPr>
            <p:ph idx="1"/>
          </p:nvPr>
        </p:nvSpPr>
        <p:spPr>
          <a:xfrm>
            <a:off x="685800" y="1676400"/>
            <a:ext cx="6629400" cy="4800600"/>
          </a:xfrm>
        </p:spPr>
        <p:txBody>
          <a:bodyPr/>
          <a:lstStyle/>
          <a:p>
            <a:r>
              <a:rPr lang="en-US" sz="2800" dirty="0" smtClean="0"/>
              <a:t>In depth web programming</a:t>
            </a:r>
          </a:p>
          <a:p>
            <a:pPr lvl="1">
              <a:spcBef>
                <a:spcPts val="1800"/>
              </a:spcBef>
            </a:pPr>
            <a:r>
              <a:rPr lang="en-US" sz="2400" dirty="0" smtClean="0"/>
              <a:t>Browser and server side </a:t>
            </a:r>
            <a:r>
              <a:rPr lang="en-US" sz="2400" b="1" dirty="0" smtClean="0"/>
              <a:t>programming</a:t>
            </a:r>
          </a:p>
          <a:p>
            <a:pPr lvl="1">
              <a:spcBef>
                <a:spcPts val="1800"/>
              </a:spcBef>
            </a:pPr>
            <a:r>
              <a:rPr lang="en-US" sz="2400" dirty="0" smtClean="0"/>
              <a:t>Developing web </a:t>
            </a:r>
            <a:r>
              <a:rPr lang="en-US" sz="2400" b="1" dirty="0" smtClean="0"/>
              <a:t>applications</a:t>
            </a:r>
          </a:p>
          <a:p>
            <a:pPr lvl="1">
              <a:spcBef>
                <a:spcPts val="1800"/>
              </a:spcBef>
            </a:pPr>
            <a:r>
              <a:rPr lang="en-US" sz="2400" dirty="0" smtClean="0"/>
              <a:t>Learning </a:t>
            </a:r>
            <a:r>
              <a:rPr lang="en-US" sz="2400" dirty="0" smtClean="0"/>
              <a:t>architectures, mechanisms, and </a:t>
            </a:r>
            <a:r>
              <a:rPr lang="en-US" sz="2400" dirty="0" smtClean="0"/>
              <a:t>design patterns of </a:t>
            </a:r>
            <a:r>
              <a:rPr lang="en-US" sz="2400" dirty="0" smtClean="0"/>
              <a:t>application </a:t>
            </a:r>
            <a:r>
              <a:rPr lang="en-US" sz="2400" dirty="0" smtClean="0"/>
              <a:t>server language </a:t>
            </a:r>
            <a:r>
              <a:rPr lang="en-US" sz="2400" dirty="0" smtClean="0"/>
              <a:t>(in class J2EE, but same apply to C#, PHP, Ruby)</a:t>
            </a:r>
            <a:endParaRPr lang="en-US" sz="2400" dirty="0" smtClean="0"/>
          </a:p>
          <a:p>
            <a:pPr lvl="1">
              <a:spcBef>
                <a:spcPts val="1800"/>
              </a:spcBef>
            </a:pPr>
            <a:r>
              <a:rPr lang="en-US" sz="2400" dirty="0" smtClean="0"/>
              <a:t>Focus </a:t>
            </a:r>
            <a:r>
              <a:rPr lang="en-US" sz="2200" dirty="0" smtClean="0"/>
              <a:t>on open source tools</a:t>
            </a:r>
          </a:p>
          <a:p>
            <a:pPr lvl="1">
              <a:spcBef>
                <a:spcPts val="1800"/>
              </a:spcBef>
            </a:pPr>
            <a:r>
              <a:rPr lang="en-US" sz="2200" dirty="0" smtClean="0"/>
              <a:t>…and what it is not about</a:t>
            </a:r>
          </a:p>
          <a:p>
            <a:endParaRPr lang="en-US" dirty="0"/>
          </a:p>
        </p:txBody>
      </p:sp>
    </p:spTree>
    <p:extLst>
      <p:ext uri="{BB962C8B-B14F-4D97-AF65-F5344CB8AC3E}">
        <p14:creationId xmlns:p14="http://schemas.microsoft.com/office/powerpoint/2010/main" val="2105837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553200" cy="762000"/>
          </a:xfrm>
        </p:spPr>
        <p:txBody>
          <a:bodyPr/>
          <a:lstStyle/>
          <a:p>
            <a:r>
              <a:rPr lang="en-US" dirty="0" smtClean="0"/>
              <a:t>Course objectives</a:t>
            </a:r>
            <a:endParaRPr lang="en-US" dirty="0"/>
          </a:p>
        </p:txBody>
      </p:sp>
      <p:sp>
        <p:nvSpPr>
          <p:cNvPr id="3" name="Content Placeholder 2"/>
          <p:cNvSpPr>
            <a:spLocks noGrp="1"/>
          </p:cNvSpPr>
          <p:nvPr>
            <p:ph idx="1"/>
          </p:nvPr>
        </p:nvSpPr>
        <p:spPr>
          <a:xfrm>
            <a:off x="1676400" y="1219200"/>
            <a:ext cx="7086600" cy="4953000"/>
          </a:xfrm>
        </p:spPr>
        <p:txBody>
          <a:bodyPr/>
          <a:lstStyle/>
          <a:p>
            <a:pPr>
              <a:spcBef>
                <a:spcPts val="600"/>
              </a:spcBef>
              <a:buNone/>
            </a:pPr>
            <a:r>
              <a:rPr lang="en-US" sz="2800" dirty="0" smtClean="0"/>
              <a:t>At the end of this course you should:</a:t>
            </a:r>
          </a:p>
          <a:p>
            <a:pPr>
              <a:spcBef>
                <a:spcPts val="1800"/>
              </a:spcBef>
            </a:pPr>
            <a:r>
              <a:rPr lang="en-US" dirty="0" smtClean="0"/>
              <a:t>Be able to express how web sites become interactive applications rather than a series of web pages</a:t>
            </a:r>
          </a:p>
          <a:p>
            <a:pPr>
              <a:spcBef>
                <a:spcPts val="1800"/>
              </a:spcBef>
            </a:pPr>
            <a:r>
              <a:rPr lang="en-US" dirty="0" smtClean="0"/>
              <a:t>Be able to explain the role an application server plays in creating dynamic web sites</a:t>
            </a:r>
          </a:p>
          <a:p>
            <a:pPr>
              <a:spcBef>
                <a:spcPts val="1800"/>
              </a:spcBef>
            </a:pPr>
            <a:r>
              <a:rPr lang="en-US" dirty="0" smtClean="0"/>
              <a:t>Recognize the importance server side processing plays in complex web sites</a:t>
            </a:r>
          </a:p>
          <a:p>
            <a:pPr>
              <a:spcBef>
                <a:spcPts val="1200"/>
              </a:spcBef>
            </a:pPr>
            <a:endParaRPr lang="en-US" dirty="0" smtClean="0"/>
          </a:p>
        </p:txBody>
      </p:sp>
    </p:spTree>
    <p:extLst>
      <p:ext uri="{BB962C8B-B14F-4D97-AF65-F5344CB8AC3E}">
        <p14:creationId xmlns:p14="http://schemas.microsoft.com/office/powerpoint/2010/main" val="2495269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553200" cy="838200"/>
          </a:xfrm>
        </p:spPr>
        <p:txBody>
          <a:bodyPr/>
          <a:lstStyle/>
          <a:p>
            <a:r>
              <a:rPr lang="en-US" dirty="0" smtClean="0"/>
              <a:t>Course objectives cont.</a:t>
            </a:r>
            <a:endParaRPr lang="en-US" dirty="0"/>
          </a:p>
        </p:txBody>
      </p:sp>
      <p:sp>
        <p:nvSpPr>
          <p:cNvPr id="3" name="Content Placeholder 2"/>
          <p:cNvSpPr>
            <a:spLocks noGrp="1"/>
          </p:cNvSpPr>
          <p:nvPr>
            <p:ph idx="1"/>
          </p:nvPr>
        </p:nvSpPr>
        <p:spPr>
          <a:xfrm>
            <a:off x="1524000" y="1371600"/>
            <a:ext cx="7239000" cy="4800600"/>
          </a:xfrm>
        </p:spPr>
        <p:txBody>
          <a:bodyPr/>
          <a:lstStyle/>
          <a:p>
            <a:pPr>
              <a:spcBef>
                <a:spcPts val="1800"/>
              </a:spcBef>
            </a:pPr>
            <a:r>
              <a:rPr lang="en-US" dirty="0" smtClean="0"/>
              <a:t>Be able to develop and deploy form processing and persistence across HTTP requests</a:t>
            </a:r>
          </a:p>
          <a:p>
            <a:pPr>
              <a:spcBef>
                <a:spcPts val="1800"/>
              </a:spcBef>
            </a:pPr>
            <a:r>
              <a:rPr lang="en-US" dirty="0" smtClean="0"/>
              <a:t>Be able to make “smart” pages using asynchronous server calls (AJAX)</a:t>
            </a:r>
          </a:p>
          <a:p>
            <a:pPr>
              <a:spcBef>
                <a:spcPts val="1800"/>
              </a:spcBef>
            </a:pPr>
            <a:r>
              <a:rPr lang="en-US" dirty="0" smtClean="0"/>
              <a:t>Be able to make reusable web pages with complex dynamic content</a:t>
            </a:r>
          </a:p>
          <a:p>
            <a:pPr>
              <a:spcBef>
                <a:spcPts val="1200"/>
              </a:spcBef>
            </a:pPr>
            <a:endParaRPr lang="en-US" dirty="0" smtClean="0"/>
          </a:p>
          <a:p>
            <a:endParaRPr lang="en-US" dirty="0" smtClean="0"/>
          </a:p>
          <a:p>
            <a:endParaRPr lang="en-US" dirty="0"/>
          </a:p>
        </p:txBody>
      </p:sp>
    </p:spTree>
    <p:extLst>
      <p:ext uri="{BB962C8B-B14F-4D97-AF65-F5344CB8AC3E}">
        <p14:creationId xmlns:p14="http://schemas.microsoft.com/office/powerpoint/2010/main" val="2956015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066800"/>
          </a:xfrm>
        </p:spPr>
        <p:txBody>
          <a:bodyPr/>
          <a:lstStyle/>
          <a:p>
            <a:r>
              <a:rPr lang="en-US" dirty="0" smtClean="0"/>
              <a:t>Course objectives cont.</a:t>
            </a:r>
            <a:endParaRPr lang="en-US" dirty="0"/>
          </a:p>
        </p:txBody>
      </p:sp>
      <p:sp>
        <p:nvSpPr>
          <p:cNvPr id="3" name="Content Placeholder 2"/>
          <p:cNvSpPr>
            <a:spLocks noGrp="1"/>
          </p:cNvSpPr>
          <p:nvPr>
            <p:ph idx="1"/>
          </p:nvPr>
        </p:nvSpPr>
        <p:spPr>
          <a:xfrm>
            <a:off x="1828800" y="1371600"/>
            <a:ext cx="7010400" cy="4800600"/>
          </a:xfrm>
        </p:spPr>
        <p:txBody>
          <a:bodyPr>
            <a:normAutofit fontScale="92500" lnSpcReduction="10000"/>
          </a:bodyPr>
          <a:lstStyle/>
          <a:p>
            <a:pPr>
              <a:spcBef>
                <a:spcPts val="1800"/>
              </a:spcBef>
            </a:pPr>
            <a:r>
              <a:rPr lang="en-US" dirty="0" smtClean="0"/>
              <a:t>Develop web applications that use databases for retrieving and writing web elements</a:t>
            </a:r>
          </a:p>
          <a:p>
            <a:pPr>
              <a:spcBef>
                <a:spcPts val="1800"/>
              </a:spcBef>
            </a:pPr>
            <a:r>
              <a:rPr lang="en-US" dirty="0" smtClean="0"/>
              <a:t>Develop applications that involve complex database transactions </a:t>
            </a:r>
          </a:p>
          <a:p>
            <a:pPr>
              <a:spcBef>
                <a:spcPts val="1800"/>
              </a:spcBef>
            </a:pPr>
            <a:r>
              <a:rPr lang="en-US" dirty="0" smtClean="0"/>
              <a:t>Be able to select the best set of </a:t>
            </a:r>
            <a:r>
              <a:rPr lang="en-US" dirty="0" smtClean="0"/>
              <a:t>web </a:t>
            </a:r>
            <a:r>
              <a:rPr lang="en-US" dirty="0" smtClean="0"/>
              <a:t>technologies suited for a particular application</a:t>
            </a:r>
          </a:p>
          <a:p>
            <a:pPr>
              <a:spcBef>
                <a:spcPts val="1800"/>
              </a:spcBef>
              <a:buFont typeface="Wingdings" pitchFamily="2" charset="2"/>
              <a:buChar char="Ø"/>
            </a:pPr>
            <a:r>
              <a:rPr lang="en-US" b="1" dirty="0" smtClean="0"/>
              <a:t>Result:  Not only do you know how to develop complex web applications you are also more marketable!</a:t>
            </a:r>
            <a:endParaRPr lang="en-US" b="1" dirty="0"/>
          </a:p>
        </p:txBody>
      </p:sp>
    </p:spTree>
    <p:extLst>
      <p:ext uri="{BB962C8B-B14F-4D97-AF65-F5344CB8AC3E}">
        <p14:creationId xmlns:p14="http://schemas.microsoft.com/office/powerpoint/2010/main" val="145033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P030003381">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08B0D7F-3EC7-4F96-A99E-32CE650BD4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TP030003381</Template>
  <TotalTime>539</TotalTime>
  <Words>1388</Words>
  <Application>Microsoft Office PowerPoint</Application>
  <PresentationFormat>On-screen Show (4:3)</PresentationFormat>
  <Paragraphs>173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TP030003381</vt:lpstr>
      <vt:lpstr>CS 416 Web Programming  Preliminaries</vt:lpstr>
      <vt:lpstr>Agenda</vt:lpstr>
      <vt:lpstr>Getting to know each other</vt:lpstr>
      <vt:lpstr>Basics</vt:lpstr>
      <vt:lpstr>Text book and references</vt:lpstr>
      <vt:lpstr>What is this class about?</vt:lpstr>
      <vt:lpstr>Course objectives</vt:lpstr>
      <vt:lpstr>Course objectives cont.</vt:lpstr>
      <vt:lpstr>Course objectives cont.</vt:lpstr>
      <vt:lpstr>Course learning outcomes</vt:lpstr>
      <vt:lpstr>Course learning outcomes cont.</vt:lpstr>
      <vt:lpstr>Laptops</vt:lpstr>
      <vt:lpstr>Grading for the course</vt:lpstr>
      <vt:lpstr>Exams (40% of grade)</vt:lpstr>
      <vt:lpstr>Assignments (40% of grade)</vt:lpstr>
      <vt:lpstr>Turning in work late</vt:lpstr>
      <vt:lpstr>Class project (20% of grade)</vt:lpstr>
      <vt:lpstr>What is class participation </vt:lpstr>
      <vt:lpstr>Class participation – in class work</vt:lpstr>
      <vt:lpstr>Attendance</vt:lpstr>
      <vt:lpstr>Common Sense</vt:lpstr>
      <vt:lpstr>Students with special needs</vt:lpstr>
      <vt:lpstr>How to succeed</vt:lpstr>
      <vt:lpstr>Keeping up with latest</vt:lpstr>
    </vt:vector>
  </TitlesOfParts>
  <Company>Central Connecticut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110 Introduction to Internet Programming  The Internet</dc:title>
  <dc:creator>Chad A. Williams</dc:creator>
  <cp:lastModifiedBy>Chad A. Williams</cp:lastModifiedBy>
  <cp:revision>47</cp:revision>
  <dcterms:created xsi:type="dcterms:W3CDTF">2012-01-17T17:23:45Z</dcterms:created>
  <dcterms:modified xsi:type="dcterms:W3CDTF">2015-08-31T15:48:24Z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TC300033819990</vt:lpwstr>
  </property>
</Properties>
</file>