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43"/>
  </p:notesMasterIdLst>
  <p:sldIdLst>
    <p:sldId id="289" r:id="rId3"/>
    <p:sldId id="343" r:id="rId4"/>
    <p:sldId id="347" r:id="rId5"/>
    <p:sldId id="314" r:id="rId6"/>
    <p:sldId id="315" r:id="rId7"/>
    <p:sldId id="316" r:id="rId8"/>
    <p:sldId id="317" r:id="rId9"/>
    <p:sldId id="318" r:id="rId10"/>
    <p:sldId id="320" r:id="rId11"/>
    <p:sldId id="321" r:id="rId12"/>
    <p:sldId id="323" r:id="rId13"/>
    <p:sldId id="333" r:id="rId14"/>
    <p:sldId id="334" r:id="rId15"/>
    <p:sldId id="327" r:id="rId16"/>
    <p:sldId id="328" r:id="rId17"/>
    <p:sldId id="325" r:id="rId18"/>
    <p:sldId id="339" r:id="rId19"/>
    <p:sldId id="340" r:id="rId20"/>
    <p:sldId id="353" r:id="rId21"/>
    <p:sldId id="349" r:id="rId22"/>
    <p:sldId id="341" r:id="rId23"/>
    <p:sldId id="292" r:id="rId24"/>
    <p:sldId id="345" r:id="rId25"/>
    <p:sldId id="346" r:id="rId26"/>
    <p:sldId id="293" r:id="rId27"/>
    <p:sldId id="294" r:id="rId28"/>
    <p:sldId id="295" r:id="rId29"/>
    <p:sldId id="296" r:id="rId30"/>
    <p:sldId id="297" r:id="rId31"/>
    <p:sldId id="352" r:id="rId32"/>
    <p:sldId id="299" r:id="rId33"/>
    <p:sldId id="300" r:id="rId34"/>
    <p:sldId id="301" r:id="rId35"/>
    <p:sldId id="350" r:id="rId36"/>
    <p:sldId id="303" r:id="rId37"/>
    <p:sldId id="304" r:id="rId38"/>
    <p:sldId id="305" r:id="rId39"/>
    <p:sldId id="306" r:id="rId40"/>
    <p:sldId id="307" r:id="rId41"/>
    <p:sldId id="35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144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3" y="4343237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D8E82-0B2D-4C69-9306-F74543E8A4B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3314" y="694857"/>
            <a:ext cx="4649787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3" y="4343237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3" y="4343237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3" y="4343237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204AB-5D13-4939-8EE6-D2CE229A01E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AEAD4-37EA-41D0-9176-5BC8D15B557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3" y="4343237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D8E82-0B2D-4C69-9306-F74543E8A4B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D8E82-0B2D-4C69-9306-F74543E8A4B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3" y="4343237"/>
            <a:ext cx="5486082" cy="2769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914400"/>
            <a:ext cx="6096000" cy="5410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HTML Basics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Entering a Heading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Heading tag is created by using the &lt;h1&gt; &lt;/h1&gt; tags</a:t>
            </a:r>
          </a:p>
          <a:p>
            <a:r>
              <a:rPr lang="en-US" dirty="0" smtClean="0"/>
              <a:t>There are multiple levels of headings tags &lt;h2&gt;&lt;/h2&gt;,&lt;h3&gt;&lt;/h3&gt;,…</a:t>
            </a:r>
          </a:p>
          <a:p>
            <a:r>
              <a:rPr lang="en-US" dirty="0" smtClean="0"/>
              <a:t>Heading tags create an outline of the page specifying sections of content similar to an outline you’d create for a paper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&lt;h2&gt;Some heading&lt;/h2&gt;</a:t>
            </a:r>
          </a:p>
        </p:txBody>
      </p:sp>
    </p:spTree>
    <p:extLst>
      <p:ext uri="{BB962C8B-B14F-4D97-AF65-F5344CB8AC3E}">
        <p14:creationId xmlns:p14="http://schemas.microsoft.com/office/powerpoint/2010/main" val="30605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Entering a Paragraph of Text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4763"/>
            <a:ext cx="8305800" cy="4897437"/>
          </a:xfrm>
        </p:spPr>
        <p:txBody>
          <a:bodyPr/>
          <a:lstStyle/>
          <a:p>
            <a:r>
              <a:rPr lang="en-US" dirty="0" smtClean="0"/>
              <a:t>The paragraph tag &lt;p&gt; &lt;/p&gt; groups together a set of text content</a:t>
            </a:r>
          </a:p>
          <a:p>
            <a:r>
              <a:rPr lang="en-US" dirty="0" smtClean="0"/>
              <a:t>When there are multiple text lines paragraph tags are specified to tell the browser where to break up the text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 Here is some paragraph &lt;/p&gt;</a:t>
            </a:r>
          </a:p>
        </p:txBody>
      </p:sp>
    </p:spTree>
    <p:extLst>
      <p:ext uri="{BB962C8B-B14F-4D97-AF65-F5344CB8AC3E}">
        <p14:creationId xmlns:p14="http://schemas.microsoft.com/office/powerpoint/2010/main" val="10314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web pages 1 as group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93" y="1981200"/>
            <a:ext cx="46767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9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web </a:t>
            </a:r>
            <a:r>
              <a:rPr lang="en-US" dirty="0" smtClean="0"/>
              <a:t>pages –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&lt;html&gt;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body&gt;</a:t>
            </a:r>
          </a:p>
          <a:p>
            <a:pPr marL="109728" indent="0">
              <a:buNone/>
            </a:pPr>
            <a:r>
              <a:rPr lang="en-US" dirty="0" smtClean="0"/>
              <a:t>    &lt;</a:t>
            </a:r>
            <a:r>
              <a:rPr lang="en-US" dirty="0"/>
              <a:t>h1&gt; First level heading &lt;/h1&gt;</a:t>
            </a:r>
          </a:p>
          <a:p>
            <a:pPr marL="109728" indent="0">
              <a:buNone/>
            </a:pPr>
            <a:r>
              <a:rPr lang="en-US" dirty="0" smtClean="0"/>
              <a:t>    &lt;</a:t>
            </a:r>
            <a:r>
              <a:rPr lang="en-US" dirty="0"/>
              <a:t>h2&gt; Second level heading &lt;/h2&gt;</a:t>
            </a:r>
          </a:p>
          <a:p>
            <a:pPr marL="109728" indent="0">
              <a:buNone/>
            </a:pPr>
            <a:r>
              <a:rPr lang="en-US" dirty="0" smtClean="0"/>
              <a:t>    &lt;</a:t>
            </a:r>
            <a:r>
              <a:rPr lang="en-US" dirty="0"/>
              <a:t>p&gt;A paragraph&lt;/p&gt;</a:t>
            </a:r>
          </a:p>
          <a:p>
            <a:pPr marL="109728" indent="0">
              <a:buNone/>
            </a:pPr>
            <a:r>
              <a:rPr lang="en-US" dirty="0" smtClean="0"/>
              <a:t>    &lt;</a:t>
            </a:r>
            <a:r>
              <a:rPr lang="en-US" dirty="0"/>
              <a:t>h3&gt; Third level heading &lt;/h3&gt;</a:t>
            </a:r>
          </a:p>
          <a:p>
            <a:pPr marL="109728" indent="0">
              <a:buNone/>
            </a:pPr>
            <a:r>
              <a:rPr lang="en-US" dirty="0" smtClean="0"/>
              <a:t>    &lt;</a:t>
            </a:r>
            <a:r>
              <a:rPr lang="en-US" dirty="0"/>
              <a:t>h1&gt; First level heading &lt;/h1&gt;</a:t>
            </a:r>
          </a:p>
          <a:p>
            <a:pPr marL="109728" indent="0">
              <a:buNone/>
            </a:pPr>
            <a:r>
              <a:rPr lang="en-US" dirty="0" smtClean="0"/>
              <a:t>  &lt;/</a:t>
            </a:r>
            <a:r>
              <a:rPr lang="en-US" dirty="0"/>
              <a:t>body&gt;</a:t>
            </a:r>
          </a:p>
          <a:p>
            <a:pPr marL="109728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58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3059" y="457200"/>
            <a:ext cx="7503141" cy="914400"/>
          </a:xfrm>
        </p:spPr>
        <p:txBody>
          <a:bodyPr wrap="square" lIns="91440" tIns="91440" rIns="91440" bIns="45720" anchor="t">
            <a:no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Decomposing web pages - your turn</a:t>
            </a:r>
            <a:br>
              <a:rPr lang="en-US" sz="3200" dirty="0" smtClean="0"/>
            </a:br>
            <a:endParaRPr lang="en-US" sz="2800" b="1" dirty="0">
              <a:latin typeface="Verdana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295400" y="1828799"/>
            <a:ext cx="7238760" cy="4343039"/>
          </a:xfrm>
        </p:spPr>
        <p:txBody>
          <a:bodyPr wrap="square" lIns="91440" tIns="91440" rIns="91440" bIns="45720" anchor="t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 algn="l" hangingPunct="1">
              <a:spcBef>
                <a:spcPts val="2401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333300"/>
                </a:solidFill>
                <a:latin typeface="Verdana"/>
              </a:rPr>
              <a:t>Create the HTML for the following web page</a:t>
            </a:r>
            <a:endParaRPr lang="en-US" sz="2400" dirty="0">
              <a:solidFill>
                <a:srgbClr val="333300"/>
              </a:solidFill>
              <a:latin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3352800" cy="379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85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&lt;h1&gt;My heading 1&lt;/h1&gt;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&lt;p&gt;Here is my paragraph&lt;/p&gt;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&lt;h2&gt;My heading 2&lt;/h2&gt;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&lt;p&gt;Another paragraph&lt;/p&gt;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55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 Unordered List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Unordered list are bullet point lists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You specify to create a list using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 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You specify the bullet point items </a:t>
            </a:r>
            <a:r>
              <a:rPr lang="en-US" b="1" dirty="0" smtClean="0"/>
              <a:t>within </a:t>
            </a:r>
            <a:r>
              <a:rPr lang="en-US" dirty="0" smtClean="0"/>
              <a:t>the unordered list using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&lt;li&gt; 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Ex.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&lt;li&gt;Item 1&lt;/li&gt;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&lt;li&gt;Item 2&lt;/li&gt;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62400"/>
            <a:ext cx="2514600" cy="232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7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/>
          <a:lstStyle/>
          <a:p>
            <a:r>
              <a:rPr lang="en-US" dirty="0"/>
              <a:t>Decomposing web </a:t>
            </a:r>
            <a:r>
              <a:rPr lang="en-US" dirty="0" smtClean="0"/>
              <a:t>pages </a:t>
            </a:r>
            <a:r>
              <a:rPr lang="en-US" dirty="0"/>
              <a:t>as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333300"/>
                </a:solidFill>
              </a:rPr>
              <a:t>Create the HTML for the following web page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343400" cy="405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0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web </a:t>
            </a:r>
            <a:r>
              <a:rPr lang="en-US" dirty="0" smtClean="0"/>
              <a:t>pages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&lt;h1&gt;My heading 1&lt;/h1&gt;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&lt;li&gt;item 1&lt;/li&gt;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&lt;li&gt;item 2&lt;/li&gt;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&lt;li&gt;item 3&lt;/li&gt;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&lt;p&gt; Some paragraph outside list&lt;/p&gt;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&lt;li&gt;item 1&lt;/li&gt;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&lt;li&gt;item 2&lt;/li&gt;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772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an Ordered List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Ordered list are sequential/numbered lists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You specify like unordered list but using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 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You specify the items </a:t>
            </a:r>
            <a:r>
              <a:rPr lang="en-US" b="1" dirty="0" smtClean="0"/>
              <a:t>within </a:t>
            </a:r>
            <a:r>
              <a:rPr lang="en-US" dirty="0" smtClean="0"/>
              <a:t>the ordered list using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&lt;li&gt; 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Ex.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&lt;li&gt;Item 1&lt;/li&gt;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&lt;li&gt;Item 2&lt;/li&gt;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5" r="39803"/>
          <a:stretch/>
        </p:blipFill>
        <p:spPr bwMode="auto">
          <a:xfrm>
            <a:off x="4724400" y="3810000"/>
            <a:ext cx="3123560" cy="2867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0 due next Tuesday 9/8</a:t>
            </a:r>
          </a:p>
          <a:p>
            <a:pPr lvl="1"/>
            <a:r>
              <a:rPr lang="en-US" dirty="0" smtClean="0"/>
              <a:t>Submit a picture of your face to Blackboard, if you have a preferred name i.e. Chris rather than Christopher make a note of it in the comments.</a:t>
            </a:r>
          </a:p>
        </p:txBody>
      </p:sp>
    </p:spTree>
    <p:extLst>
      <p:ext uri="{BB962C8B-B14F-4D97-AF65-F5344CB8AC3E}">
        <p14:creationId xmlns:p14="http://schemas.microsoft.com/office/powerpoint/2010/main" val="12843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1080" y="228600"/>
            <a:ext cx="6552719" cy="990360"/>
          </a:xfrm>
        </p:spPr>
        <p:txBody>
          <a:bodyPr wrap="square" lIns="91440" tIns="91440" rIns="91440" bIns="4572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</a:pPr>
            <a:r>
              <a:rPr lang="en-US" sz="3200" b="1">
                <a:solidFill>
                  <a:srgbClr val="000000"/>
                </a:solidFill>
                <a:latin typeface="Verdana" pitchFamily="18"/>
              </a:rPr>
              <a:t>Lists (cont.)</a:t>
            </a:r>
          </a:p>
        </p:txBody>
      </p:sp>
      <p:sp>
        <p:nvSpPr>
          <p:cNvPr id="3" name="Rectangle 3"/>
          <p:cNvSpPr/>
          <p:nvPr/>
        </p:nvSpPr>
        <p:spPr>
          <a:xfrm>
            <a:off x="1420210" y="914400"/>
            <a:ext cx="678132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45720" anchor="t" compatLnSpc="0"/>
          <a:lstStyle/>
          <a:p>
            <a:pPr marL="343080" marR="0" lvl="0" indent="-342720" algn="l" rtl="0" hangingPunct="1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dirty="0">
                <a:ln>
                  <a:noFill/>
                </a:ln>
                <a:solidFill>
                  <a:srgbClr val="333300"/>
                </a:solidFill>
                <a:latin typeface="Verdana" pitchFamily="18"/>
                <a:ea typeface="SimSun" pitchFamily="2"/>
                <a:cs typeface="Mangal" pitchFamily="2"/>
              </a:rPr>
              <a:t>a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00"/>
                </a:solidFill>
                <a:latin typeface="Verdana" pitchFamily="18"/>
                <a:ea typeface="SimSun" pitchFamily="2"/>
                <a:cs typeface="Mangal" pitchFamily="2"/>
              </a:rPr>
              <a:t>style</a:t>
            </a:r>
            <a:r>
              <a:rPr lang="en-US" sz="1600" b="0" i="0" u="none" strike="noStrike" kern="1200" dirty="0">
                <a:ln>
                  <a:noFill/>
                </a:ln>
                <a:solidFill>
                  <a:srgbClr val="333300"/>
                </a:solidFill>
                <a:latin typeface="Verdana" pitchFamily="18"/>
                <a:ea typeface="SimSun" pitchFamily="2"/>
                <a:cs typeface="Mangal" pitchFamily="2"/>
              </a:rPr>
              <a:t> attribute can be used to format the list elements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76320" y="3335400"/>
            <a:ext cx="5105160" cy="3522239"/>
          </a:xfrm>
          <a:prstGeom prst="rect">
            <a:avLst/>
          </a:prstGeom>
          <a:noFill/>
          <a:ln w="9360">
            <a:solidFill>
              <a:srgbClr val="333300"/>
            </a:solidFill>
            <a:prstDash val="solid"/>
            <a:miter/>
          </a:ln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3733800" y="3276720"/>
            <a:ext cx="5409479" cy="344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147633" y="1447801"/>
            <a:ext cx="8777846" cy="2056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8"/>
          <p:cNvCxnSpPr/>
          <p:nvPr/>
        </p:nvCxnSpPr>
        <p:spPr>
          <a:xfrm>
            <a:off x="3657600" y="5562360"/>
            <a:ext cx="685800" cy="12700"/>
          </a:xfrm>
          <a:prstGeom prst="bentConnector3">
            <a:avLst/>
          </a:prstGeom>
          <a:noFill/>
          <a:ln w="44280">
            <a:solidFill>
              <a:srgbClr val="333300"/>
            </a:solidFill>
            <a:prstDash val="solid"/>
            <a:round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0683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Decomposing web pages – 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40936"/>
          </a:xfrm>
        </p:spPr>
        <p:txBody>
          <a:bodyPr/>
          <a:lstStyle/>
          <a:p>
            <a:r>
              <a:rPr lang="en-US" dirty="0" smtClean="0"/>
              <a:t>Create the HTML for the following web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 b="11980"/>
          <a:stretch/>
        </p:blipFill>
        <p:spPr bwMode="auto">
          <a:xfrm>
            <a:off x="2438400" y="2667000"/>
            <a:ext cx="3895725" cy="362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0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emphasize sections of text, tags can be used to alter text appearance</a:t>
            </a:r>
          </a:p>
          <a:p>
            <a:pPr lvl="1">
              <a:spcBef>
                <a:spcPts val="3000"/>
              </a:spcBef>
            </a:pPr>
            <a:r>
              <a:rPr lang="en-US" b="1" dirty="0" smtClean="0"/>
              <a:t>&lt;b&gt;</a:t>
            </a:r>
            <a:r>
              <a:rPr lang="en-US" dirty="0" smtClean="0"/>
              <a:t>text&lt;/b&gt; - makes text bold</a:t>
            </a:r>
          </a:p>
          <a:p>
            <a:pPr lvl="1">
              <a:spcBef>
                <a:spcPts val="3000"/>
              </a:spcBef>
            </a:pPr>
            <a:r>
              <a:rPr lang="en-US" b="1" dirty="0" smtClean="0"/>
              <a:t>&lt;u&gt;</a:t>
            </a:r>
            <a:r>
              <a:rPr lang="en-US" dirty="0" smtClean="0"/>
              <a:t>text&lt;/u&gt; - makes text underline</a:t>
            </a:r>
          </a:p>
          <a:p>
            <a:pPr lvl="1">
              <a:spcBef>
                <a:spcPts val="3000"/>
              </a:spcBef>
            </a:pPr>
            <a:r>
              <a:rPr lang="en-US" b="1" dirty="0" smtClean="0"/>
              <a:t>&lt;</a:t>
            </a:r>
            <a:r>
              <a:rPr lang="en-US" b="1" dirty="0" err="1" smtClean="0"/>
              <a:t>i</a:t>
            </a:r>
            <a:r>
              <a:rPr lang="en-US" b="1" dirty="0" smtClean="0"/>
              <a:t>&gt;</a:t>
            </a:r>
            <a:r>
              <a:rPr lang="en-US" dirty="0" smtClean="0"/>
              <a:t>text&lt;/</a:t>
            </a:r>
            <a:r>
              <a:rPr lang="en-US" dirty="0" err="1" smtClean="0"/>
              <a:t>i</a:t>
            </a:r>
            <a:r>
              <a:rPr lang="en-US" dirty="0" smtClean="0"/>
              <a:t>&gt; - makes text italics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15" y="1752600"/>
            <a:ext cx="509256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web pages – 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4038600"/>
            <a:ext cx="762000" cy="304800"/>
          </a:xfrm>
          <a:prstGeom prst="rect">
            <a:avLst/>
          </a:prstGeom>
          <a:solidFill>
            <a:srgbClr val="FFFF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514600" y="4343400"/>
            <a:ext cx="990600" cy="685800"/>
          </a:xfrm>
          <a:prstGeom prst="wedgeRoundRectCallout">
            <a:avLst>
              <a:gd name="adj1" fmla="val 140286"/>
              <a:gd name="adj2" fmla="val -478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Bolded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4572000"/>
            <a:ext cx="762000" cy="304800"/>
          </a:xfrm>
          <a:prstGeom prst="rect">
            <a:avLst/>
          </a:prstGeom>
          <a:solidFill>
            <a:srgbClr val="FFFF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Ex.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&lt;html&gt;</a:t>
            </a:r>
          </a:p>
          <a:p>
            <a:pPr marL="109728" indent="0">
              <a:buNone/>
            </a:pPr>
            <a:r>
              <a:rPr lang="en-US" sz="2400" dirty="0"/>
              <a:t>&lt;body&gt;</a:t>
            </a:r>
          </a:p>
          <a:p>
            <a:pPr marL="109728" indent="0">
              <a:buNone/>
            </a:pPr>
            <a:r>
              <a:rPr lang="en-US" sz="2400" dirty="0"/>
              <a:t>  &lt;h1&gt;Some </a:t>
            </a:r>
            <a:r>
              <a:rPr lang="en-US" sz="2400" b="1" dirty="0"/>
              <a:t>&lt;u&gt;of my&lt;/u&gt; </a:t>
            </a:r>
            <a:r>
              <a:rPr lang="en-US" sz="2400" dirty="0"/>
              <a:t>classes&lt;/h1&gt;</a:t>
            </a:r>
          </a:p>
          <a:p>
            <a:pPr marL="109728" indent="0">
              <a:buNone/>
            </a:pPr>
            <a:r>
              <a:rPr lang="en-US" sz="2400" dirty="0"/>
              <a:t>  &lt;p&gt;I am </a:t>
            </a:r>
            <a:r>
              <a:rPr lang="en-US" sz="2400" b="1" dirty="0"/>
              <a:t>&lt;b&gt;taking 2&lt;/b&gt; </a:t>
            </a:r>
            <a:r>
              <a:rPr lang="en-US" sz="2400" dirty="0"/>
              <a:t>classes this semester&lt;/p&gt;</a:t>
            </a:r>
          </a:p>
          <a:p>
            <a:pPr marL="109728" indent="0">
              <a:buNone/>
            </a:pPr>
            <a:r>
              <a:rPr lang="en-US" sz="2400" dirty="0"/>
              <a:t>  &lt;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pPr marL="109728" indent="0">
              <a:buNone/>
            </a:pPr>
            <a:r>
              <a:rPr lang="en-US" sz="2400" dirty="0"/>
              <a:t>    </a:t>
            </a:r>
            <a:r>
              <a:rPr lang="en-US" sz="2000" dirty="0"/>
              <a:t>&lt;li&gt;MATH 101 </a:t>
            </a:r>
            <a:r>
              <a:rPr lang="en-US" sz="2000" b="1" dirty="0"/>
              <a:t>&lt;</a:t>
            </a:r>
            <a:r>
              <a:rPr lang="en-US" sz="2000" b="1" dirty="0" err="1"/>
              <a:t>i</a:t>
            </a:r>
            <a:r>
              <a:rPr lang="en-US" sz="2000" b="1" dirty="0"/>
              <a:t>&gt;in the </a:t>
            </a:r>
            <a:r>
              <a:rPr lang="en-US" sz="2000" b="1" dirty="0">
                <a:solidFill>
                  <a:srgbClr val="7030A0"/>
                </a:solidFill>
              </a:rPr>
              <a:t>&lt;b&gt;morning&lt;/b&gt;</a:t>
            </a:r>
            <a:r>
              <a:rPr lang="en-US" sz="2000" b="1" dirty="0"/>
              <a:t>&lt;/</a:t>
            </a:r>
            <a:r>
              <a:rPr lang="en-US" sz="2000" b="1" dirty="0" err="1"/>
              <a:t>i</a:t>
            </a:r>
            <a:r>
              <a:rPr lang="en-US" sz="2000" b="1" dirty="0"/>
              <a:t>&gt; </a:t>
            </a:r>
            <a:r>
              <a:rPr lang="en-US" sz="2000" dirty="0"/>
              <a:t>Monday&lt;/li&gt;</a:t>
            </a:r>
          </a:p>
          <a:p>
            <a:pPr marL="109728" indent="0">
              <a:buNone/>
            </a:pPr>
            <a:r>
              <a:rPr lang="en-US" sz="2400" dirty="0"/>
              <a:t>    &lt;li&gt;CS 110&lt;/li&gt;</a:t>
            </a:r>
          </a:p>
          <a:p>
            <a:pPr marL="109728" indent="0">
              <a:buNone/>
            </a:pPr>
            <a:r>
              <a:rPr lang="en-US" sz="2400" dirty="0"/>
              <a:t>  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pPr marL="109728" indent="0">
              <a:buNone/>
            </a:pPr>
            <a:r>
              <a:rPr lang="en-US" sz="2400" dirty="0"/>
              <a:t>&lt;/body&gt;</a:t>
            </a:r>
          </a:p>
          <a:p>
            <a:pPr marL="109728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01997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2: Creating and Editing a Web Page Using Inline Styles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253557-7823-4E13-AB46-89261046928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an image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is specified  by using the 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Unlike most tags the image tag does not have a separate closing tag it is </a:t>
            </a:r>
            <a:r>
              <a:rPr lang="en-US" b="1" dirty="0" smtClean="0"/>
              <a:t>closed within itself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Some tags have </a:t>
            </a:r>
            <a:r>
              <a:rPr lang="en-US" b="1" dirty="0" smtClean="0"/>
              <a:t>attributes </a:t>
            </a:r>
            <a:r>
              <a:rPr lang="en-US" dirty="0" smtClean="0"/>
              <a:t>associated with them </a:t>
            </a:r>
          </a:p>
          <a:p>
            <a:r>
              <a:rPr lang="en-US" dirty="0" smtClean="0"/>
              <a:t>Attributes specify characteristics of the tag</a:t>
            </a:r>
          </a:p>
        </p:txBody>
      </p:sp>
    </p:spTree>
    <p:extLst>
      <p:ext uri="{BB962C8B-B14F-4D97-AF65-F5344CB8AC3E}">
        <p14:creationId xmlns:p14="http://schemas.microsoft.com/office/powerpoint/2010/main" val="23463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/&gt;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tag attributes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63079"/>
              </p:ext>
            </p:extLst>
          </p:nvPr>
        </p:nvGraphicFramePr>
        <p:xfrm>
          <a:off x="1447800" y="2362200"/>
          <a:ext cx="6096000" cy="3479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the source of the image.  This can be a local file or a file anywhere on the 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to display if an image fails to 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</a:t>
                      </a:r>
                      <a:r>
                        <a:rPr lang="en-US" baseline="0" dirty="0" smtClean="0"/>
                        <a:t> the width of the 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height of the image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en-US" dirty="0" smtClean="0"/>
              <a:t>Specifying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7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Attributes are specified inside the tag in the form: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i="1" dirty="0" smtClean="0"/>
              <a:t>attribute-name=“value”</a:t>
            </a:r>
            <a:endParaRPr lang="en-US" dirty="0" smtClean="0"/>
          </a:p>
          <a:p>
            <a:pPr>
              <a:spcBef>
                <a:spcPts val="1800"/>
              </a:spcBef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=“calvin.jpg” alt=“</a:t>
            </a:r>
            <a:r>
              <a:rPr lang="en-US" dirty="0" err="1" smtClean="0"/>
              <a:t>calvin</a:t>
            </a:r>
            <a:r>
              <a:rPr lang="en-US" dirty="0" smtClean="0"/>
              <a:t>” /&gt;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3276600"/>
            <a:ext cx="4953000" cy="3581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dirty="0" smtClean="0">
                <a:latin typeface="+mn-lt"/>
              </a:rPr>
              <a:t>&lt;body&gt;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=“calvin.jpg”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dirty="0" smtClean="0">
                <a:latin typeface="+mn-lt"/>
              </a:rPr>
              <a:t>           width=“200”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dirty="0" smtClean="0">
                <a:latin typeface="+mn-lt"/>
              </a:rPr>
              <a:t>&lt;/body&gt;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517756"/>
            <a:ext cx="2945170" cy="318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0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By using attributes the style of text can be changed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&lt;h1 style=“</a:t>
            </a:r>
            <a:r>
              <a:rPr lang="en-US" dirty="0" err="1" smtClean="0">
                <a:solidFill>
                  <a:schemeClr val="tx2"/>
                </a:solidFill>
              </a:rPr>
              <a:t>color:blue</a:t>
            </a:r>
            <a:r>
              <a:rPr lang="en-US" dirty="0" smtClean="0">
                <a:solidFill>
                  <a:schemeClr val="tx2"/>
                </a:solidFill>
              </a:rPr>
              <a:t>”&gt;My heading&lt;/h1&gt;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&lt;p style=“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font-</a:t>
            </a:r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style:italic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”&gt;some text &lt;/p&gt;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&lt;h2 style=“</a:t>
            </a:r>
            <a:r>
              <a:rPr lang="en-US" kern="1200" dirty="0" smtClean="0">
                <a:solidFill>
                  <a:schemeClr val="tx2"/>
                </a:solidFill>
                <a:ea typeface="SimSun" pitchFamily="2"/>
                <a:cs typeface="Mangal" pitchFamily="2"/>
              </a:rPr>
              <a:t>text-</a:t>
            </a:r>
            <a:r>
              <a:rPr lang="en-US" kern="1200" dirty="0" err="1" smtClean="0">
                <a:solidFill>
                  <a:schemeClr val="tx2"/>
                </a:solidFill>
                <a:ea typeface="SimSun" pitchFamily="2"/>
                <a:cs typeface="Mangal" pitchFamily="2"/>
              </a:rPr>
              <a:t>align:center</a:t>
            </a:r>
            <a:r>
              <a:rPr lang="en-US" kern="1200" dirty="0" smtClean="0">
                <a:solidFill>
                  <a:schemeClr val="tx2"/>
                </a:solidFill>
                <a:ea typeface="SimSun" pitchFamily="2"/>
                <a:cs typeface="Mangal" pitchFamily="2"/>
              </a:rPr>
              <a:t>”&gt;some text&lt;/h2&gt;</a:t>
            </a:r>
            <a:endParaRPr lang="en-US" dirty="0" smtClean="0">
              <a:solidFill>
                <a:schemeClr val="tx2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ul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style=“</a:t>
            </a:r>
            <a:r>
              <a:rPr lang="en-US" dirty="0" err="1" smtClean="0">
                <a:solidFill>
                  <a:schemeClr val="tx2"/>
                </a:solidFill>
                <a:cs typeface="Courier New" pitchFamily="49" charset="0"/>
              </a:rPr>
              <a:t>color:green;font-style:italic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”&gt;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6248400" cy="4800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&lt;html&gt;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&lt;body&gt;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  &lt;h1 style="</a:t>
            </a:r>
            <a:r>
              <a:rPr lang="en-US" sz="2000" dirty="0" err="1" smtClean="0"/>
              <a:t>color:blue</a:t>
            </a:r>
            <a:r>
              <a:rPr lang="en-US" sz="2000" dirty="0" smtClean="0"/>
              <a:t>"&gt;My title&lt;/h1&gt;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  &lt;h1 style="</a:t>
            </a:r>
            <a:r>
              <a:rPr lang="en-US" sz="2000" dirty="0" err="1" smtClean="0"/>
              <a:t>color:red;font-style:italic</a:t>
            </a:r>
            <a:r>
              <a:rPr lang="en-US" sz="2000" dirty="0" smtClean="0"/>
              <a:t>"&gt;My title&lt;/h1&gt;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="calvin.jpg" width="200"/&gt;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&lt;/body&gt;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00200"/>
            <a:ext cx="2971800" cy="481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745736"/>
          </a:xfrm>
        </p:spPr>
        <p:txBody>
          <a:bodyPr/>
          <a:lstStyle/>
          <a:p>
            <a:r>
              <a:rPr lang="en-US" dirty="0" smtClean="0"/>
              <a:t>Knowing HTML isn’t a prerequisite for this class so over the next 2-3 classes you will get a crash course in it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goal isn’t to teach you what you need to make a “cool” looking web page.  The goal is to teach you just the basics needed to give you the tools you need to make a “cool” </a:t>
            </a:r>
            <a:r>
              <a:rPr lang="en-US" b="1" u="sng" dirty="0" smtClean="0"/>
              <a:t>web application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56818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can be added to an entire tag such as a paragraph or header, but can also be used to format some portion of </a:t>
            </a:r>
            <a:r>
              <a:rPr lang="en-US" smtClean="0"/>
              <a:t>that </a:t>
            </a:r>
            <a:r>
              <a:rPr lang="en-US" smtClean="0"/>
              <a:t>content</a:t>
            </a:r>
            <a:endParaRPr lang="en-US" dirty="0" smtClean="0"/>
          </a:p>
          <a:p>
            <a:r>
              <a:rPr lang="en-US" dirty="0" smtClean="0"/>
              <a:t>&lt;span&gt; tag used with </a:t>
            </a:r>
            <a:r>
              <a:rPr lang="en-US" i="1" dirty="0" smtClean="0"/>
              <a:t>style </a:t>
            </a:r>
            <a:r>
              <a:rPr lang="en-US" dirty="0" smtClean="0"/>
              <a:t>attribute allows a portion of text to be formatted</a:t>
            </a:r>
          </a:p>
          <a:p>
            <a:endParaRPr lang="en-US" i="1" dirty="0"/>
          </a:p>
          <a:p>
            <a:pPr marL="109728" indent="0">
              <a:buNone/>
            </a:pPr>
            <a:r>
              <a:rPr lang="en-US" dirty="0" smtClean="0"/>
              <a:t>Here is some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text</a:t>
            </a:r>
          </a:p>
          <a:p>
            <a:pPr marL="109728" indent="0">
              <a:buNone/>
            </a:pPr>
            <a:r>
              <a:rPr lang="en-US" dirty="0" smtClean="0"/>
              <a:t>&lt;p&gt;Here is some </a:t>
            </a:r>
          </a:p>
          <a:p>
            <a:pPr marL="109728" indent="0">
              <a:buNone/>
            </a:pPr>
            <a:r>
              <a:rPr lang="en-US" dirty="0" smtClean="0"/>
              <a:t>&lt;span style=“</a:t>
            </a:r>
            <a:r>
              <a:rPr lang="en-US" dirty="0" err="1" smtClean="0"/>
              <a:t>color:red</a:t>
            </a:r>
            <a:r>
              <a:rPr lang="en-US" dirty="0" smtClean="0"/>
              <a:t>”&gt;red&lt;/span&gt; text 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34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95400" y="0"/>
            <a:ext cx="7467600" cy="1218960"/>
          </a:xfrm>
          <a:solidFill>
            <a:schemeClr val="bg1"/>
          </a:solidFill>
        </p:spPr>
        <p:txBody>
          <a:bodyPr wrap="square" lIns="91440" tIns="91440" rIns="91440" bIns="4572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Verdana" pitchFamily="18"/>
              </a:rPr>
              <a:t>Alignment </a:t>
            </a:r>
            <a:r>
              <a:rPr lang="en-US" sz="3200" b="1" dirty="0">
                <a:solidFill>
                  <a:srgbClr val="000000"/>
                </a:solidFill>
                <a:latin typeface="Verdana" pitchFamily="18"/>
              </a:rPr>
              <a:t>(cont.)</a:t>
            </a:r>
          </a:p>
        </p:txBody>
      </p:sp>
      <p:sp>
        <p:nvSpPr>
          <p:cNvPr id="3" name="Rectangle 6"/>
          <p:cNvSpPr/>
          <p:nvPr/>
        </p:nvSpPr>
        <p:spPr>
          <a:xfrm>
            <a:off x="1981200" y="685800"/>
            <a:ext cx="6705360" cy="609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45720" anchor="t" compatLnSpc="0"/>
          <a:lstStyle/>
          <a:p>
            <a:pPr marL="343080" marR="0" lvl="0" indent="-342720" algn="l" rtl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dirty="0">
                <a:ln>
                  <a:noFill/>
                </a:ln>
                <a:solidFill>
                  <a:srgbClr val="333300"/>
                </a:solidFill>
                <a:latin typeface="Verdana" pitchFamily="18"/>
                <a:ea typeface="SimSun" pitchFamily="2"/>
                <a:cs typeface="Mangal" pitchFamily="2"/>
              </a:rPr>
              <a:t>the DIV element groups multiple elements, so can be formatted together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0" y="1295400"/>
            <a:ext cx="5452326" cy="5518680"/>
          </a:xfrm>
          <a:prstGeom prst="rect">
            <a:avLst/>
          </a:prstGeom>
          <a:noFill/>
          <a:ln w="9360">
            <a:solidFill>
              <a:srgbClr val="333300"/>
            </a:solidFill>
            <a:prstDash val="solid"/>
            <a:miter/>
          </a:ln>
        </p:spPr>
      </p:pic>
      <p:pic>
        <p:nvPicPr>
          <p:cNvPr id="4" name="Picture 7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5353200" y="2514600"/>
            <a:ext cx="3638160" cy="32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990600" y="4876800"/>
            <a:ext cx="914400" cy="45720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19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horizontal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horizontal rule creates a line across the page</a:t>
            </a:r>
          </a:p>
          <a:p>
            <a:r>
              <a:rPr lang="en-US" dirty="0" smtClean="0"/>
              <a:t>Tag for creating the horizontal rule is &lt;hr&gt; and like the image tag it is closed within the tag itself &lt;hr/&gt;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3886200"/>
            <a:ext cx="5791200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Clr>
                <a:schemeClr val="tx1"/>
              </a:buClr>
            </a:pPr>
            <a:r>
              <a:rPr lang="en-US" kern="0" dirty="0" smtClean="0">
                <a:latin typeface="+mn-lt"/>
              </a:rPr>
              <a:t>&lt;html&gt;</a:t>
            </a:r>
          </a:p>
          <a:p>
            <a:pPr marL="342900" lvl="0" indent="-342900">
              <a:spcBef>
                <a:spcPts val="0"/>
              </a:spcBef>
              <a:buClr>
                <a:schemeClr val="tx1"/>
              </a:buClr>
            </a:pPr>
            <a:r>
              <a:rPr lang="en-US" kern="0" dirty="0" smtClean="0">
                <a:latin typeface="+mn-lt"/>
              </a:rPr>
              <a:t>&lt;body&gt;</a:t>
            </a:r>
          </a:p>
          <a:p>
            <a:pPr marL="342900" lvl="0" indent="-342900">
              <a:spcBef>
                <a:spcPts val="0"/>
              </a:spcBef>
              <a:buClr>
                <a:schemeClr val="tx1"/>
              </a:buClr>
            </a:pPr>
            <a:r>
              <a:rPr lang="en-US" kern="0" dirty="0" smtClean="0">
                <a:latin typeface="+mn-lt"/>
              </a:rPr>
              <a:t>  &lt;p&gt;Paragraph 1&lt;/p&gt;</a:t>
            </a:r>
          </a:p>
          <a:p>
            <a:pPr marL="342900" lvl="0" indent="-342900">
              <a:spcBef>
                <a:spcPts val="0"/>
              </a:spcBef>
              <a:buClr>
                <a:schemeClr val="tx1"/>
              </a:buClr>
            </a:pPr>
            <a:r>
              <a:rPr lang="en-US" kern="0" dirty="0" smtClean="0">
                <a:latin typeface="+mn-lt"/>
              </a:rPr>
              <a:t>  &lt;hr/&gt;</a:t>
            </a:r>
          </a:p>
          <a:p>
            <a:pPr marL="342900" lvl="0" indent="-342900">
              <a:spcBef>
                <a:spcPts val="0"/>
              </a:spcBef>
              <a:buClr>
                <a:schemeClr val="tx1"/>
              </a:buClr>
            </a:pPr>
            <a:r>
              <a:rPr lang="en-US" kern="0" dirty="0" smtClean="0">
                <a:latin typeface="+mn-lt"/>
              </a:rPr>
              <a:t>  &lt;p&gt;Paragraph 2&lt;/p&gt;</a:t>
            </a:r>
          </a:p>
          <a:p>
            <a:pPr marL="342900" lvl="0" indent="-342900">
              <a:spcBef>
                <a:spcPts val="0"/>
              </a:spcBef>
              <a:buClr>
                <a:schemeClr val="tx1"/>
              </a:buClr>
            </a:pPr>
            <a:r>
              <a:rPr lang="en-US" kern="0" dirty="0" smtClean="0">
                <a:latin typeface="+mn-lt"/>
              </a:rPr>
              <a:t>&lt;/body&gt;</a:t>
            </a:r>
          </a:p>
          <a:p>
            <a:pPr marL="342900" lvl="0" indent="-342900">
              <a:spcBef>
                <a:spcPts val="0"/>
              </a:spcBef>
              <a:buClr>
                <a:schemeClr val="tx1"/>
              </a:buClr>
            </a:pPr>
            <a:r>
              <a:rPr lang="en-US" kern="0" dirty="0" smtClean="0">
                <a:latin typeface="+mn-lt"/>
              </a:rPr>
              <a:t>&lt;/html&gt;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810000"/>
            <a:ext cx="2819400" cy="291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en-US" dirty="0" smtClean="0"/>
              <a:t>Decomposing pages as group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3962400" cy="475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19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Decomposing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 b="30125"/>
          <a:stretch>
            <a:fillRect/>
          </a:stretch>
        </p:blipFill>
        <p:spPr bwMode="auto">
          <a:xfrm>
            <a:off x="1828800" y="1676400"/>
            <a:ext cx="705394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23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of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been working with the content of the page or the elements within the &lt;body&gt; of the page</a:t>
            </a:r>
          </a:p>
          <a:p>
            <a:r>
              <a:rPr lang="en-US" dirty="0" smtClean="0"/>
              <a:t>The &lt;head&gt; of the document specifies information that is created/specified before the body</a:t>
            </a:r>
          </a:p>
          <a:p>
            <a:r>
              <a:rPr lang="en-US" dirty="0" smtClean="0"/>
              <a:t>For example the title that is displayed at the top of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Within the HTML document the head is the first element that comes after the opening tag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Within the head you can specify the title of the page 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&lt;title&gt; </a:t>
            </a:r>
            <a:r>
              <a:rPr lang="en-US" dirty="0" smtClean="0"/>
              <a:t>element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It is also where you can specify </a:t>
            </a:r>
            <a:r>
              <a:rPr lang="en-US" dirty="0" err="1" smtClean="0"/>
              <a:t>Javascript</a:t>
            </a:r>
            <a:r>
              <a:rPr lang="en-US" dirty="0" smtClean="0"/>
              <a:t> for page which we will talk about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" y="2971800"/>
            <a:ext cx="5074920" cy="31242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title&gt;My page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Some content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62"/>
          <a:stretch/>
        </p:blipFill>
        <p:spPr bwMode="auto">
          <a:xfrm>
            <a:off x="5257800" y="2895600"/>
            <a:ext cx="3502429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3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Spacing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620000" cy="5257800"/>
          </a:xfrm>
        </p:spPr>
        <p:txBody>
          <a:bodyPr/>
          <a:lstStyle/>
          <a:p>
            <a:r>
              <a:rPr lang="en-US" dirty="0" smtClean="0"/>
              <a:t>HTML ignores multiple spaces and line returns in your HTML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 order to create a new line in HTML you have to tell the browser to specifically break a line with the &lt;</a:t>
            </a:r>
            <a:r>
              <a:rPr lang="en-US" dirty="0" err="1" smtClean="0"/>
              <a:t>br</a:t>
            </a:r>
            <a:r>
              <a:rPr lang="en-US" dirty="0" smtClean="0"/>
              <a:t>/&gt; (break) element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To add additional spaces use </a:t>
            </a:r>
            <a:r>
              <a:rPr lang="en-US" i="1" dirty="0" smtClean="0"/>
              <a:t>&amp;</a:t>
            </a:r>
            <a:r>
              <a:rPr lang="en-US" i="1" dirty="0" err="1" smtClean="0"/>
              <a:t>nbsp</a:t>
            </a:r>
            <a:r>
              <a:rPr lang="en-US" i="1" dirty="0" smtClean="0"/>
              <a:t>;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" y="3886200"/>
            <a:ext cx="5023104" cy="29596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&lt;body&gt;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Some </a:t>
            </a:r>
            <a:r>
              <a:rPr lang="en-US" dirty="0" smtClean="0"/>
              <a:t>&amp;</a:t>
            </a:r>
            <a:r>
              <a:rPr lang="en-US" dirty="0" err="1" smtClean="0"/>
              <a:t>nbsp</a:t>
            </a:r>
            <a:r>
              <a:rPr lang="en-US" dirty="0" smtClean="0"/>
              <a:t>; &amp;</a:t>
            </a:r>
            <a:r>
              <a:rPr lang="en-US" dirty="0" err="1" smtClean="0"/>
              <a:t>nbsp;content</a:t>
            </a:r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some other content&lt;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last content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1" y="3772328"/>
            <a:ext cx="3886200" cy="308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75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066800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3914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 addition to display elements you also are able to add </a:t>
            </a:r>
            <a:r>
              <a:rPr lang="en-US" b="1" dirty="0" smtClean="0"/>
              <a:t>comments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Comments are descriptions of information related to the page to make your page easier to understand but are not shown to the user</a:t>
            </a:r>
          </a:p>
          <a:p>
            <a:r>
              <a:rPr lang="en-US" b="1" dirty="0"/>
              <a:t>&lt;!--demo1.html Chad Williams --&gt;</a:t>
            </a:r>
            <a:r>
              <a:rPr lang="en-US" dirty="0"/>
              <a:t>is a COMMENT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6552719" cy="990360"/>
          </a:xfrm>
        </p:spPr>
        <p:txBody>
          <a:bodyPr wrap="square" lIns="91440" tIns="91440" rIns="91440" bIns="4572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Verdana" pitchFamily="18"/>
              </a:rPr>
              <a:t>Web pages</a:t>
            </a:r>
            <a:endParaRPr lang="en-US" sz="3200" b="1" dirty="0">
              <a:solidFill>
                <a:srgbClr val="000000"/>
              </a:solidFill>
              <a:latin typeface="Verdana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066800" y="1371599"/>
            <a:ext cx="7771919" cy="4800240"/>
          </a:xfrm>
        </p:spPr>
        <p:txBody>
          <a:bodyPr wrap="square" lIns="91440" tIns="91440" rIns="91440" bIns="45720" anchor="t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 algn="l" hangingPunct="1">
              <a:spcBef>
                <a:spcPts val="2401"/>
              </a:spcBef>
              <a:spcAft>
                <a:spcPts val="0"/>
              </a:spcAft>
              <a:buClr>
                <a:srgbClr val="333300"/>
              </a:buClr>
              <a:buNone/>
            </a:pPr>
            <a:r>
              <a:rPr lang="en-US" sz="2400" b="1" dirty="0">
                <a:solidFill>
                  <a:srgbClr val="333300"/>
                </a:solidFill>
                <a:latin typeface="Verdana"/>
              </a:rPr>
              <a:t>Web page</a:t>
            </a:r>
            <a:r>
              <a:rPr lang="en-US" sz="2400" dirty="0">
                <a:solidFill>
                  <a:srgbClr val="333300"/>
                </a:solidFill>
                <a:latin typeface="Verdana"/>
              </a:rPr>
              <a:t> - text document that contains:</a:t>
            </a: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rgbClr val="333300"/>
              </a:buClr>
              <a:buSzPct val="86000"/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333300"/>
                </a:solidFill>
                <a:latin typeface="Verdana"/>
              </a:rPr>
              <a:t>Formatting </a:t>
            </a:r>
            <a:r>
              <a:rPr lang="en-US" sz="2200" dirty="0">
                <a:solidFill>
                  <a:srgbClr val="333300"/>
                </a:solidFill>
                <a:latin typeface="Verdana"/>
              </a:rPr>
              <a:t>information in a language called HTML (</a:t>
            </a:r>
            <a:r>
              <a:rPr lang="en-US" sz="2200" dirty="0" err="1">
                <a:solidFill>
                  <a:srgbClr val="333300"/>
                </a:solidFill>
                <a:latin typeface="Verdana"/>
              </a:rPr>
              <a:t>HyperText</a:t>
            </a:r>
            <a:r>
              <a:rPr lang="en-US" sz="2200" dirty="0">
                <a:solidFill>
                  <a:srgbClr val="333300"/>
                </a:solidFill>
                <a:latin typeface="Verdana"/>
              </a:rPr>
              <a:t> Markup Language)</a:t>
            </a: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rgbClr val="333300"/>
              </a:buClr>
              <a:buSzPct val="86000"/>
              <a:buFont typeface="Wingdings" pitchFamily="2" charset="2"/>
              <a:buChar char="§"/>
            </a:pPr>
            <a:r>
              <a:rPr lang="en-US" sz="2200" dirty="0">
                <a:solidFill>
                  <a:srgbClr val="333300"/>
                </a:solidFill>
                <a:latin typeface="Verdana"/>
              </a:rPr>
              <a:t>Links to other web pages and files</a:t>
            </a:r>
          </a:p>
          <a:p>
            <a:pPr marL="0" lvl="0" indent="0" algn="l" hangingPunct="1">
              <a:spcBef>
                <a:spcPts val="2401"/>
              </a:spcBef>
              <a:spcAft>
                <a:spcPts val="0"/>
              </a:spcAft>
              <a:buClr>
                <a:srgbClr val="333300"/>
              </a:buClr>
              <a:buNone/>
            </a:pPr>
            <a:r>
              <a:rPr lang="en-US" sz="2400" b="1" dirty="0">
                <a:solidFill>
                  <a:srgbClr val="333300"/>
                </a:solidFill>
                <a:latin typeface="Verdana"/>
              </a:rPr>
              <a:t>Web browser</a:t>
            </a:r>
            <a:r>
              <a:rPr lang="en-US" sz="2400" dirty="0">
                <a:solidFill>
                  <a:srgbClr val="333300"/>
                </a:solidFill>
                <a:latin typeface="Verdana"/>
              </a:rPr>
              <a:t> </a:t>
            </a:r>
            <a:r>
              <a:rPr lang="en-US" sz="2400" dirty="0" smtClean="0">
                <a:solidFill>
                  <a:srgbClr val="333300"/>
                </a:solidFill>
                <a:latin typeface="Verdana"/>
              </a:rPr>
              <a:t>takes marked up text (Web page), </a:t>
            </a:r>
            <a:r>
              <a:rPr lang="en-US" sz="2400" dirty="0">
                <a:solidFill>
                  <a:srgbClr val="333300"/>
                </a:solidFill>
                <a:latin typeface="Verdana"/>
              </a:rPr>
              <a:t>interprets its content, and displays the page</a:t>
            </a:r>
          </a:p>
          <a:p>
            <a:pPr marL="0" lvl="0" indent="0" algn="l" hangingPunct="1">
              <a:spcBef>
                <a:spcPts val="2401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813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Decomposing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8" y="1600200"/>
            <a:ext cx="657335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3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381000"/>
            <a:ext cx="6552719" cy="990360"/>
          </a:xfrm>
        </p:spPr>
        <p:txBody>
          <a:bodyPr wrap="square" lIns="91440" tIns="91440" rIns="91440" bIns="4572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</a:pPr>
            <a:r>
              <a:rPr lang="en-US" sz="3200" b="1" dirty="0">
                <a:solidFill>
                  <a:srgbClr val="000000"/>
                </a:solidFill>
                <a:latin typeface="Verdana" pitchFamily="18"/>
              </a:rPr>
              <a:t>View web page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919"/>
            <a:ext cx="4075599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66" y="3276600"/>
            <a:ext cx="3276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4876800"/>
            <a:ext cx="1905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Browser interprets HTML and displays page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3505200" y="4648200"/>
            <a:ext cx="304800" cy="304800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632959" y="5410200"/>
            <a:ext cx="644907" cy="304800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8666" y="2133600"/>
            <a:ext cx="281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 document with formatting info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 descr="http://www.blogcdn.com/www.engadget.com/media/2011/04/chrome-logo-2011-04-2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9" r="24019"/>
          <a:stretch/>
        </p:blipFill>
        <p:spPr bwMode="auto">
          <a:xfrm>
            <a:off x="3129645" y="5008418"/>
            <a:ext cx="137694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381000"/>
            <a:ext cx="6552719" cy="990360"/>
          </a:xfrm>
        </p:spPr>
        <p:txBody>
          <a:bodyPr wrap="square" lIns="91440" tIns="91440" rIns="91440" bIns="4572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1">
              <a:buNone/>
            </a:pPr>
            <a:r>
              <a:rPr lang="en-US" sz="3200" b="1" dirty="0">
                <a:solidFill>
                  <a:srgbClr val="000000"/>
                </a:solidFill>
                <a:latin typeface="Verdana" pitchFamily="18"/>
              </a:rPr>
              <a:t>Web server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0" y="1371599"/>
            <a:ext cx="7772160" cy="4800240"/>
          </a:xfrm>
        </p:spPr>
        <p:txBody>
          <a:bodyPr wrap="square" lIns="91440" tIns="91440" rIns="91440" bIns="45720" anchor="t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342900" indent="-342900">
              <a:spcBef>
                <a:spcPts val="1800"/>
              </a:spcBef>
              <a:spcAft>
                <a:spcPts val="0"/>
              </a:spcAft>
              <a:buClr>
                <a:srgbClr val="333300"/>
              </a:buClr>
              <a:buSzPct val="9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333300"/>
                </a:solidFill>
                <a:latin typeface="Verdana"/>
              </a:rPr>
              <a:t>Internet-enabled </a:t>
            </a:r>
            <a:r>
              <a:rPr lang="en-US" sz="2400" dirty="0">
                <a:solidFill>
                  <a:srgbClr val="333300"/>
                </a:solidFill>
                <a:latin typeface="Verdana"/>
              </a:rPr>
              <a:t>computer that stores Web pages and provides access to the pages/files</a:t>
            </a:r>
          </a:p>
          <a:p>
            <a:pPr marL="342900" lvl="1" indent="-342900">
              <a:spcBef>
                <a:spcPts val="1800"/>
              </a:spcBef>
              <a:spcAft>
                <a:spcPts val="0"/>
              </a:spcAft>
              <a:buClr>
                <a:srgbClr val="333300"/>
              </a:buClr>
              <a:buSzPct val="90000"/>
              <a:buFont typeface="Wingdings" pitchFamily="2" charset="2"/>
              <a:buChar char="§"/>
            </a:pPr>
            <a:r>
              <a:rPr lang="en-US" sz="2200" dirty="0">
                <a:solidFill>
                  <a:srgbClr val="333300"/>
                </a:solidFill>
                <a:latin typeface="Verdana"/>
              </a:rPr>
              <a:t>when you request a Web page, the browser sends a </a:t>
            </a:r>
            <a:r>
              <a:rPr lang="en-US" sz="2200" b="1" dirty="0">
                <a:solidFill>
                  <a:srgbClr val="333300"/>
                </a:solidFill>
                <a:latin typeface="Verdana"/>
              </a:rPr>
              <a:t>request</a:t>
            </a:r>
            <a:r>
              <a:rPr lang="en-US" sz="2200" dirty="0">
                <a:solidFill>
                  <a:srgbClr val="333300"/>
                </a:solidFill>
                <a:latin typeface="Verdana"/>
              </a:rPr>
              <a:t> over the Internet to the appropriate server</a:t>
            </a:r>
          </a:p>
          <a:p>
            <a:pPr marL="342900" lvl="1" indent="-342900">
              <a:spcBef>
                <a:spcPts val="1800"/>
              </a:spcBef>
              <a:spcAft>
                <a:spcPts val="0"/>
              </a:spcAft>
              <a:buClr>
                <a:srgbClr val="333300"/>
              </a:buClr>
              <a:buSzPct val="90000"/>
              <a:buFont typeface="Wingdings" pitchFamily="2" charset="2"/>
              <a:buChar char="§"/>
            </a:pPr>
            <a:r>
              <a:rPr lang="en-US" sz="2200" dirty="0">
                <a:solidFill>
                  <a:srgbClr val="333300"/>
                </a:solidFill>
                <a:latin typeface="Verdana"/>
              </a:rPr>
              <a:t>the server locates the specified </a:t>
            </a:r>
            <a:r>
              <a:rPr lang="en-US" sz="2200" dirty="0" smtClean="0">
                <a:solidFill>
                  <a:srgbClr val="333300"/>
                </a:solidFill>
                <a:latin typeface="Verdana"/>
              </a:rPr>
              <a:t>content and </a:t>
            </a:r>
            <a:r>
              <a:rPr lang="en-US" sz="2200" b="1" dirty="0">
                <a:solidFill>
                  <a:srgbClr val="333300"/>
                </a:solidFill>
                <a:latin typeface="Verdana"/>
              </a:rPr>
              <a:t>responds</a:t>
            </a:r>
            <a:r>
              <a:rPr lang="en-US" sz="2200" dirty="0">
                <a:solidFill>
                  <a:srgbClr val="333300"/>
                </a:solidFill>
                <a:latin typeface="Verdana"/>
              </a:rPr>
              <a:t> by sending it back to your computer</a:t>
            </a:r>
          </a:p>
          <a:p>
            <a:pPr marL="0" lvl="0" indent="0" algn="l" hangingPunct="1">
              <a:spcBef>
                <a:spcPts val="2401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898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for describing web pages</a:t>
            </a:r>
          </a:p>
          <a:p>
            <a:r>
              <a:rPr lang="en-US" dirty="0" smtClean="0"/>
              <a:t>It is not a programming language it is a </a:t>
            </a:r>
            <a:r>
              <a:rPr lang="en-US" b="1" dirty="0" smtClean="0"/>
              <a:t>markup language</a:t>
            </a:r>
          </a:p>
          <a:p>
            <a:r>
              <a:rPr lang="en-US" dirty="0" smtClean="0"/>
              <a:t>A markup language is a set of </a:t>
            </a:r>
            <a:r>
              <a:rPr lang="en-US" b="1" dirty="0" smtClean="0"/>
              <a:t>markup tags</a:t>
            </a:r>
          </a:p>
          <a:p>
            <a:r>
              <a:rPr lang="en-US" dirty="0" smtClean="0"/>
              <a:t>Markup tags are used to describe the content of the page and how it is to be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Markup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markup tags are generally referred to as just HTML tags</a:t>
            </a:r>
          </a:p>
          <a:p>
            <a:r>
              <a:rPr lang="en-US" dirty="0" smtClean="0"/>
              <a:t>HTML tags are keywords surrounded by angle brackets </a:t>
            </a:r>
            <a:r>
              <a:rPr lang="en-US" b="1" dirty="0" smtClean="0"/>
              <a:t>&lt;html&gt;</a:t>
            </a:r>
          </a:p>
          <a:p>
            <a:r>
              <a:rPr lang="en-US" dirty="0" smtClean="0"/>
              <a:t>HTML tags normally come in pairs like &lt;b&gt; and &lt;/b&gt;</a:t>
            </a:r>
          </a:p>
          <a:p>
            <a:r>
              <a:rPr lang="en-US" dirty="0" smtClean="0"/>
              <a:t>The first tag in a pair is called the </a:t>
            </a:r>
            <a:r>
              <a:rPr lang="en-US" b="1" dirty="0" smtClean="0"/>
              <a:t>start tag </a:t>
            </a:r>
            <a:r>
              <a:rPr lang="en-US" dirty="0" smtClean="0"/>
              <a:t>and the second tag the </a:t>
            </a:r>
            <a:r>
              <a:rPr lang="en-US" b="1" dirty="0" smtClean="0"/>
              <a:t>end tag </a:t>
            </a:r>
            <a:r>
              <a:rPr lang="en-US" dirty="0" smtClean="0"/>
              <a:t>or </a:t>
            </a:r>
            <a:r>
              <a:rPr lang="en-US" b="1" dirty="0" smtClean="0"/>
              <a:t>opening</a:t>
            </a:r>
            <a:r>
              <a:rPr lang="en-US" dirty="0" smtClean="0"/>
              <a:t> and </a:t>
            </a:r>
            <a:r>
              <a:rPr lang="en-US" b="1" dirty="0" smtClean="0"/>
              <a:t>closing tags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371600"/>
            <a:ext cx="6248400" cy="54864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&lt;h1&gt;My first heading&lt;/h1&gt;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&lt;p&gt;My first paragraph&lt;/p&gt;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Text between &lt;html&gt; and &lt;/html&gt; describes the web page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Text between &lt;body&gt; and &lt;/body&gt; describes the visible content of the page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Text between &lt;h1&gt; and &lt;/h1&gt; is displayed as a heading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Text between &lt;p&gt; and &lt;/p&gt; is displayed as a paragraph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71712"/>
            <a:ext cx="2872317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523</TotalTime>
  <Words>1735</Words>
  <Application>Microsoft Office PowerPoint</Application>
  <PresentationFormat>On-screen Show (4:3)</PresentationFormat>
  <Paragraphs>239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TP030003381</vt:lpstr>
      <vt:lpstr>CS 416 Web Programming  HTML Basics</vt:lpstr>
      <vt:lpstr>Homework</vt:lpstr>
      <vt:lpstr>Expectations</vt:lpstr>
      <vt:lpstr>Web pages</vt:lpstr>
      <vt:lpstr>View web page (cont.)</vt:lpstr>
      <vt:lpstr>Web server</vt:lpstr>
      <vt:lpstr>What is HTML</vt:lpstr>
      <vt:lpstr>HTML Markup Tags</vt:lpstr>
      <vt:lpstr>Simple example</vt:lpstr>
      <vt:lpstr>Entering a Heading</vt:lpstr>
      <vt:lpstr>Entering a Paragraph of Text</vt:lpstr>
      <vt:lpstr>Decomposing web pages 1 as group</vt:lpstr>
      <vt:lpstr>Decomposing web pages – HTML</vt:lpstr>
      <vt:lpstr>Decomposing web pages - your turn </vt:lpstr>
      <vt:lpstr>Solution Ex. 1</vt:lpstr>
      <vt:lpstr>Creating an Unordered List</vt:lpstr>
      <vt:lpstr>Decomposing web pages as group</vt:lpstr>
      <vt:lpstr>Decomposing web pages HTML</vt:lpstr>
      <vt:lpstr>Creating an Ordered List</vt:lpstr>
      <vt:lpstr>Lists (cont.)</vt:lpstr>
      <vt:lpstr>Decomposing web pages – your turn</vt:lpstr>
      <vt:lpstr>Changing appearance</vt:lpstr>
      <vt:lpstr>Decomposing web pages – your turn</vt:lpstr>
      <vt:lpstr>Solution Ex. 5</vt:lpstr>
      <vt:lpstr>Adding an image</vt:lpstr>
      <vt:lpstr>&lt;img/&gt; tag</vt:lpstr>
      <vt:lpstr>Specifying attributes</vt:lpstr>
      <vt:lpstr>Style</vt:lpstr>
      <vt:lpstr>Combining elements</vt:lpstr>
      <vt:lpstr>Span tag</vt:lpstr>
      <vt:lpstr>Alignment (cont.)</vt:lpstr>
      <vt:lpstr>Adding a horizontal rule</vt:lpstr>
      <vt:lpstr>Decomposing pages as group</vt:lpstr>
      <vt:lpstr>Decomposing</vt:lpstr>
      <vt:lpstr>Header of pages</vt:lpstr>
      <vt:lpstr>The &lt;head&gt; </vt:lpstr>
      <vt:lpstr>Head example</vt:lpstr>
      <vt:lpstr>Spacing in HTML</vt:lpstr>
      <vt:lpstr>Comments</vt:lpstr>
      <vt:lpstr>Decomposing</vt:lpstr>
    </vt:vector>
  </TitlesOfParts>
  <Company>Central Connecticut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Chad A. Williams</cp:lastModifiedBy>
  <cp:revision>38</cp:revision>
  <dcterms:created xsi:type="dcterms:W3CDTF">2012-01-17T17:23:45Z</dcterms:created>
  <dcterms:modified xsi:type="dcterms:W3CDTF">2015-08-31T15:55:48Z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