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7"/>
  </p:notesMasterIdLst>
  <p:sldIdLst>
    <p:sldId id="289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82" d="100"/>
          <a:sy n="82" d="100"/>
        </p:scale>
        <p:origin x="13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Intro to servlets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that our servlet works right click the file in the project and select Run file</a:t>
            </a:r>
          </a:p>
          <a:p>
            <a:r>
              <a:rPr lang="en-US" dirty="0" smtClean="0"/>
              <a:t>This will start up Apache and Glassfish (if they are not already started) and deploy your servlet and you should get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4495800"/>
            <a:ext cx="35909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733"/>
            <a:ext cx="8229600" cy="1066800"/>
          </a:xfrm>
        </p:spPr>
        <p:txBody>
          <a:bodyPr/>
          <a:lstStyle/>
          <a:p>
            <a:r>
              <a:rPr lang="en-US" dirty="0" smtClean="0"/>
              <a:t>Using form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68580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we create a form that GETs from our servlet</a:t>
            </a:r>
          </a:p>
          <a:p>
            <a:r>
              <a:rPr lang="en-US" dirty="0"/>
              <a:t>Input name: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&lt;form action=“</a:t>
            </a:r>
            <a:r>
              <a:rPr lang="en-US" dirty="0" err="1" smtClean="0"/>
              <a:t>SimpleServlet</a:t>
            </a:r>
            <a:r>
              <a:rPr lang="en-US" dirty="0" smtClean="0"/>
              <a:t>” method=“GET”&gt;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dirty="0" smtClean="0"/>
              <a:t>name&lt;input type=“textbox” name=“name” /&gt;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&lt;input type=“submit” value=“Submit”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When we hit submit it calls </a:t>
            </a:r>
            <a:r>
              <a:rPr lang="en-US" dirty="0" err="1" smtClean="0"/>
              <a:t>doGet</a:t>
            </a:r>
            <a:r>
              <a:rPr lang="en-US" dirty="0" smtClean="0"/>
              <a:t> on the servlet</a:t>
            </a:r>
          </a:p>
        </p:txBody>
      </p:sp>
    </p:spTree>
    <p:extLst>
      <p:ext uri="{BB962C8B-B14F-4D97-AF65-F5344CB8AC3E}">
        <p14:creationId xmlns:p14="http://schemas.microsoft.com/office/powerpoint/2010/main" val="31935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</a:t>
            </a:r>
            <a:r>
              <a:rPr lang="en-US" dirty="0" err="1" smtClean="0"/>
              <a:t>doGet</a:t>
            </a:r>
            <a:r>
              <a:rPr lang="en-US" dirty="0" smtClean="0"/>
              <a:t> or </a:t>
            </a:r>
            <a:r>
              <a:rPr lang="en-US" dirty="0" err="1" smtClean="0"/>
              <a:t>doPost</a:t>
            </a:r>
            <a:r>
              <a:rPr lang="en-US" dirty="0" smtClean="0"/>
              <a:t> the way you access input variables being sent to the server are through the </a:t>
            </a:r>
            <a:r>
              <a:rPr lang="en-US" b="1" dirty="0" smtClean="0"/>
              <a:t>request</a:t>
            </a:r>
            <a:r>
              <a:rPr lang="en-US" dirty="0" smtClean="0"/>
              <a:t>’s </a:t>
            </a:r>
            <a:r>
              <a:rPr lang="en-US" dirty="0" err="1" smtClean="0"/>
              <a:t>getParameter</a:t>
            </a:r>
            <a:r>
              <a:rPr lang="en-US" dirty="0" smtClean="0"/>
              <a:t> method which returns a string with that parameter’s value</a:t>
            </a:r>
          </a:p>
          <a:p>
            <a:r>
              <a:rPr lang="en-US" dirty="0" smtClean="0"/>
              <a:t>If it is an input where more than one value can be selected you would use </a:t>
            </a:r>
            <a:r>
              <a:rPr lang="en-US" dirty="0" err="1" smtClean="0"/>
              <a:t>getParameterValues</a:t>
            </a:r>
            <a:r>
              <a:rPr lang="en-US" dirty="0" smtClean="0"/>
              <a:t> which returns an array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9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57" y="228600"/>
            <a:ext cx="8229600" cy="1066800"/>
          </a:xfrm>
        </p:spPr>
        <p:txBody>
          <a:bodyPr/>
          <a:lstStyle/>
          <a:p>
            <a:r>
              <a:rPr lang="en-US" dirty="0" smtClean="0"/>
              <a:t>Reading parameters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06391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8" y="3886200"/>
            <a:ext cx="7224687" cy="2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33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6705600" cy="4800600"/>
          </a:xfrm>
        </p:spPr>
        <p:txBody>
          <a:bodyPr/>
          <a:lstStyle/>
          <a:p>
            <a:r>
              <a:rPr lang="en-US" dirty="0" smtClean="0"/>
              <a:t>To do the same thing for a POST method you would use the exact same code as the GET, this way if the form instead used method=“POST” your servlet could handle it</a:t>
            </a:r>
          </a:p>
          <a:p>
            <a:r>
              <a:rPr lang="en-US" dirty="0" smtClean="0"/>
              <a:t>Frequently you will have the same handler for both (the </a:t>
            </a:r>
            <a:r>
              <a:rPr lang="en-US" dirty="0" err="1" smtClean="0"/>
              <a:t>processRequest</a:t>
            </a:r>
            <a:r>
              <a:rPr lang="en-US" dirty="0" smtClean="0"/>
              <a:t> method that was added by </a:t>
            </a:r>
            <a:r>
              <a:rPr lang="en-US" dirty="0" err="1" smtClean="0"/>
              <a:t>NetBeans</a:t>
            </a:r>
            <a:r>
              <a:rPr lang="en-US" dirty="0" smtClean="0"/>
              <a:t> in the beginning)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forwarding allows a servlet to perform some processing on the request before forwarding it to another servlet for additional processing</a:t>
            </a:r>
          </a:p>
          <a:p>
            <a:r>
              <a:rPr lang="en-US" dirty="0" smtClean="0"/>
              <a:t>Example: one servlet handles augmenting the request the second works on processing the complete data fields</a:t>
            </a:r>
          </a:p>
          <a:p>
            <a:r>
              <a:rPr lang="en-US" dirty="0" smtClean="0"/>
              <a:t>One handles charging the account another handles shipping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8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Request forwarding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696200" cy="48006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In addition to doing processing on its own a servlet is able to add additional information to the request before sending it on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request.setAttribute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somename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It can then forward it on to the next Servlet to process it </a:t>
            </a:r>
          </a:p>
        </p:txBody>
      </p:sp>
    </p:spTree>
    <p:extLst>
      <p:ext uri="{BB962C8B-B14F-4D97-AF65-F5344CB8AC3E}">
        <p14:creationId xmlns:p14="http://schemas.microsoft.com/office/powerpoint/2010/main" val="125290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Request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After the initial servlet is done processing the request and adding information on the request it can forward the enhanced request using:</a:t>
            </a:r>
          </a:p>
          <a:p>
            <a:pPr marL="0" indent="0">
              <a:buNone/>
            </a:pPr>
            <a:r>
              <a:rPr lang="en-US" sz="1600" dirty="0" err="1"/>
              <a:t>request.getRequestDispatcher</a:t>
            </a:r>
            <a:r>
              <a:rPr lang="en-US" sz="1600" dirty="0"/>
              <a:t>( “</a:t>
            </a:r>
            <a:r>
              <a:rPr lang="en-US" sz="1600" dirty="0" err="1"/>
              <a:t>SecondServlet</a:t>
            </a:r>
            <a:r>
              <a:rPr lang="en-US" sz="1600" dirty="0"/>
              <a:t>”).forward(</a:t>
            </a:r>
            <a:r>
              <a:rPr lang="en-US" sz="1600" dirty="0" err="1"/>
              <a:t>request,response</a:t>
            </a:r>
            <a:r>
              <a:rPr lang="en-US" sz="1600" dirty="0" smtClean="0"/>
              <a:t>);</a:t>
            </a:r>
            <a:endParaRPr lang="en-US" dirty="0" smtClean="0"/>
          </a:p>
          <a:p>
            <a:r>
              <a:rPr lang="en-US" dirty="0" smtClean="0"/>
              <a:t>From the second servlet’s perspective it is just as if it was called directly just additional information may be available</a:t>
            </a:r>
          </a:p>
          <a:p>
            <a:r>
              <a:rPr lang="en-US" dirty="0" smtClean="0"/>
              <a:t>To the user they are unaware that multiple servlets may have been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3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is posted to a servlet</a:t>
            </a:r>
          </a:p>
          <a:p>
            <a:pPr lvl="1"/>
            <a:r>
              <a:rPr lang="en-US" dirty="0" smtClean="0"/>
              <a:t>Initial servlet inspects passed name if possible it enhances it with names of other family members (such as an interaction with a database)</a:t>
            </a:r>
          </a:p>
          <a:p>
            <a:pPr lvl="1"/>
            <a:r>
              <a:rPr lang="en-US" dirty="0" smtClean="0"/>
              <a:t>Second servlet uses enhanced information to display content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5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Initial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54864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protected void </a:t>
            </a:r>
            <a:r>
              <a:rPr lang="en-US" sz="1400" dirty="0" err="1"/>
              <a:t>processRequest</a:t>
            </a:r>
            <a:r>
              <a:rPr lang="en-US" sz="1400" dirty="0"/>
              <a:t>(</a:t>
            </a:r>
            <a:r>
              <a:rPr lang="en-US" sz="1400" dirty="0" err="1"/>
              <a:t>HttpServletRequest</a:t>
            </a:r>
            <a:r>
              <a:rPr lang="en-US" sz="1400" dirty="0"/>
              <a:t> request, </a:t>
            </a:r>
            <a:r>
              <a:rPr lang="en-US" sz="1400" dirty="0" err="1"/>
              <a:t>HttpServletResponse</a:t>
            </a:r>
            <a:r>
              <a:rPr lang="en-US" sz="1400" dirty="0"/>
              <a:t> response)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throws </a:t>
            </a:r>
            <a:r>
              <a:rPr lang="en-US" sz="1400" dirty="0" err="1"/>
              <a:t>ServletException</a:t>
            </a:r>
            <a:r>
              <a:rPr lang="en-US" sz="1400" dirty="0"/>
              <a:t>, </a:t>
            </a:r>
            <a:r>
              <a:rPr lang="en-US" sz="1400" dirty="0" err="1"/>
              <a:t>IOException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response.setContentType</a:t>
            </a:r>
            <a:r>
              <a:rPr lang="en-US" sz="1400" dirty="0"/>
              <a:t>("text/</a:t>
            </a:r>
            <a:r>
              <a:rPr lang="en-US" sz="1400" dirty="0" err="1"/>
              <a:t>html;charset</a:t>
            </a:r>
            <a:r>
              <a:rPr lang="en-US" sz="1400" dirty="0"/>
              <a:t>=UTF-8");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PrintWriter</a:t>
            </a:r>
            <a:r>
              <a:rPr lang="en-US" sz="1400" dirty="0"/>
              <a:t> out = </a:t>
            </a:r>
            <a:r>
              <a:rPr lang="en-US" sz="1400" dirty="0" err="1"/>
              <a:t>response.getWriter</a:t>
            </a:r>
            <a:r>
              <a:rPr lang="en-US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name = </a:t>
            </a:r>
            <a:r>
              <a:rPr lang="en-US" sz="1400" dirty="0" err="1"/>
              <a:t>request.getParameter</a:t>
            </a:r>
            <a:r>
              <a:rPr lang="en-US" sz="1400" dirty="0"/>
              <a:t>("name");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List </a:t>
            </a:r>
            <a:r>
              <a:rPr lang="en-US" sz="1400" dirty="0" err="1"/>
              <a:t>familyMembers</a:t>
            </a:r>
            <a:r>
              <a:rPr lang="en-US" sz="1400" dirty="0"/>
              <a:t> = new </a:t>
            </a:r>
            <a:r>
              <a:rPr lang="en-US" sz="1400" dirty="0" err="1"/>
              <a:t>ArrayList</a:t>
            </a:r>
            <a:r>
              <a:rPr lang="en-US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familyMembers.add</a:t>
            </a:r>
            <a:r>
              <a:rPr lang="en-US" sz="1400" dirty="0"/>
              <a:t>(name);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if (</a:t>
            </a:r>
            <a:r>
              <a:rPr lang="en-US" sz="1400" dirty="0" err="1"/>
              <a:t>name.equals</a:t>
            </a:r>
            <a:r>
              <a:rPr lang="en-US" sz="1400" dirty="0"/>
              <a:t>("Chad"))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familyMembers.add</a:t>
            </a:r>
            <a:r>
              <a:rPr lang="en-US" sz="1400" dirty="0"/>
              <a:t>("Grace");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familyMembers.add</a:t>
            </a:r>
            <a:r>
              <a:rPr lang="en-US" sz="1400" dirty="0"/>
              <a:t>("Kate");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familyMembers.add</a:t>
            </a:r>
            <a:r>
              <a:rPr lang="en-US" sz="1400" dirty="0"/>
              <a:t>("Patti");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} else if (</a:t>
            </a:r>
            <a:r>
              <a:rPr lang="en-US" sz="1400" dirty="0" err="1"/>
              <a:t>name.equals</a:t>
            </a:r>
            <a:r>
              <a:rPr lang="en-US" sz="1400" dirty="0"/>
              <a:t>("Jon"))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familyMembers.add</a:t>
            </a:r>
            <a:r>
              <a:rPr lang="en-US" sz="1400" dirty="0"/>
              <a:t>("Jane");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request.setAttribute</a:t>
            </a:r>
            <a:r>
              <a:rPr lang="en-US" sz="1400" dirty="0"/>
              <a:t>("family", </a:t>
            </a:r>
            <a:r>
              <a:rPr lang="en-US" sz="1400" dirty="0" err="1"/>
              <a:t>familyMembers</a:t>
            </a:r>
            <a:r>
              <a:rPr lang="en-US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request.getRequestDispatcher</a:t>
            </a:r>
            <a:r>
              <a:rPr lang="en-US" sz="1400" dirty="0"/>
              <a:t>("</a:t>
            </a:r>
            <a:r>
              <a:rPr lang="en-US" sz="1400" dirty="0" err="1"/>
              <a:t>PrintFamilyServlet</a:t>
            </a:r>
            <a:r>
              <a:rPr lang="en-US" sz="1400" dirty="0"/>
              <a:t>").forward(request, response);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}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out.close</a:t>
            </a:r>
            <a:r>
              <a:rPr lang="en-US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4312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What is a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48006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Servlet is a Java class that extends capability of the server that hosts the website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Servlets can respond to requests and generate responses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Base class of all servlets is </a:t>
            </a:r>
            <a:r>
              <a:rPr lang="en-US" dirty="0" err="1" smtClean="0"/>
              <a:t>javax.servlet.GenericServlet</a:t>
            </a:r>
            <a:r>
              <a:rPr lang="en-US" dirty="0" smtClean="0"/>
              <a:t> which is protocol independent </a:t>
            </a:r>
            <a:r>
              <a:rPr lang="en-US" dirty="0" err="1" smtClean="0"/>
              <a:t>javax.servlet.http.HttpServlet</a:t>
            </a:r>
            <a:r>
              <a:rPr lang="en-US" dirty="0" smtClean="0"/>
              <a:t> is base for those using the HTTP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60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protected void </a:t>
            </a:r>
            <a:r>
              <a:rPr lang="en-US" sz="1600" dirty="0" err="1"/>
              <a:t>processRequest</a:t>
            </a:r>
            <a:r>
              <a:rPr lang="en-US" sz="1600" dirty="0"/>
              <a:t>(</a:t>
            </a:r>
            <a:r>
              <a:rPr lang="en-US" sz="1600" dirty="0" err="1"/>
              <a:t>HttpServletRequest</a:t>
            </a:r>
            <a:r>
              <a:rPr lang="en-US" sz="1600" dirty="0"/>
              <a:t> request, </a:t>
            </a:r>
            <a:r>
              <a:rPr lang="en-US" sz="1600" dirty="0" err="1"/>
              <a:t>HttpServletResponse</a:t>
            </a:r>
            <a:r>
              <a:rPr lang="en-US" sz="1600" dirty="0"/>
              <a:t> response)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response.setContentType</a:t>
            </a:r>
            <a:r>
              <a:rPr lang="en-US" sz="1600" dirty="0"/>
              <a:t>("text/</a:t>
            </a:r>
            <a:r>
              <a:rPr lang="en-US" sz="1600" dirty="0" err="1"/>
              <a:t>html;charset</a:t>
            </a:r>
            <a:r>
              <a:rPr lang="en-US" sz="1600" dirty="0"/>
              <a:t>=UTF-8");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PrintWriter</a:t>
            </a:r>
            <a:r>
              <a:rPr lang="en-US" sz="1600" dirty="0"/>
              <a:t> out = </a:t>
            </a:r>
            <a:r>
              <a:rPr lang="en-US" sz="1600" dirty="0" err="1"/>
              <a:t>response.getWriter</a:t>
            </a:r>
            <a:r>
              <a:rPr lang="en-US" sz="16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response.setContentType</a:t>
            </a:r>
            <a:r>
              <a:rPr lang="en-US" sz="1600" dirty="0"/>
              <a:t>("text/html");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PrintWriter</a:t>
            </a:r>
            <a:r>
              <a:rPr lang="en-US" sz="1600" dirty="0"/>
              <a:t> writer = </a:t>
            </a:r>
            <a:r>
              <a:rPr lang="en-US" sz="1600" dirty="0" err="1"/>
              <a:t>response.getWriter</a:t>
            </a:r>
            <a:r>
              <a:rPr lang="en-US" sz="16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writer.println</a:t>
            </a:r>
            <a:r>
              <a:rPr lang="en-US" sz="1600" dirty="0"/>
              <a:t>("&lt;h1&gt;family&lt;/h1&gt;");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List family = (List)</a:t>
            </a:r>
            <a:r>
              <a:rPr lang="en-US" sz="1600" dirty="0" err="1"/>
              <a:t>request.getAttribute</a:t>
            </a:r>
            <a:r>
              <a:rPr lang="en-US" sz="1600" dirty="0"/>
              <a:t>("family");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family.size</a:t>
            </a:r>
            <a:r>
              <a:rPr lang="en-US" sz="1600" dirty="0"/>
              <a:t>();</a:t>
            </a:r>
            <a:r>
              <a:rPr lang="en-US" sz="1600" dirty="0" err="1"/>
              <a:t>i</a:t>
            </a:r>
            <a:r>
              <a:rPr lang="en-US" sz="1600" dirty="0"/>
              <a:t>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writer.println</a:t>
            </a:r>
            <a:r>
              <a:rPr lang="en-US" sz="1600" dirty="0"/>
              <a:t>(</a:t>
            </a:r>
            <a:r>
              <a:rPr lang="en-US" sz="1600" dirty="0" err="1"/>
              <a:t>family.get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 +"&lt;</a:t>
            </a:r>
            <a:r>
              <a:rPr lang="en-US" sz="1600" dirty="0" err="1"/>
              <a:t>br</a:t>
            </a:r>
            <a:r>
              <a:rPr lang="en-US" sz="1600" dirty="0"/>
              <a:t> 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} finally {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out.close</a:t>
            </a:r>
            <a:r>
              <a:rPr lang="en-US" sz="16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8749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disadvantage of request forwarding is request can only be forwarded to JSPs/Servlets in the </a:t>
            </a:r>
            <a:r>
              <a:rPr lang="en-US" b="1" dirty="0" smtClean="0"/>
              <a:t>same</a:t>
            </a:r>
            <a:r>
              <a:rPr lang="en-US" dirty="0" smtClean="0"/>
              <a:t> application server</a:t>
            </a:r>
          </a:p>
          <a:p>
            <a:r>
              <a:rPr lang="en-US" dirty="0" smtClean="0"/>
              <a:t>Response redirection allows a servlet to do some sort of processing of the request before redirecting the user to another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Response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4800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initial servlet is </a:t>
            </a:r>
            <a:r>
              <a:rPr lang="en-US" dirty="0" smtClean="0"/>
              <a:t>able to do some processing before redirecting the user to some other site:</a:t>
            </a:r>
            <a:endParaRPr lang="en-US" dirty="0"/>
          </a:p>
          <a:p>
            <a:pPr marL="0" indent="0">
              <a:buNone/>
            </a:pPr>
            <a:r>
              <a:rPr lang="en-US" sz="1600" dirty="0" err="1" smtClean="0"/>
              <a:t>request.sendRedirect</a:t>
            </a:r>
            <a:r>
              <a:rPr lang="en-US" sz="1600" dirty="0" smtClean="0"/>
              <a:t>(</a:t>
            </a:r>
            <a:r>
              <a:rPr lang="en-US" sz="1600" dirty="0" err="1" smtClean="0"/>
              <a:t>url</a:t>
            </a:r>
            <a:r>
              <a:rPr lang="en-US" sz="1600" dirty="0" smtClean="0"/>
              <a:t>);</a:t>
            </a:r>
            <a:endParaRPr lang="en-US" dirty="0"/>
          </a:p>
          <a:p>
            <a:r>
              <a:rPr lang="en-US" dirty="0"/>
              <a:t>From the </a:t>
            </a:r>
            <a:r>
              <a:rPr lang="en-US" dirty="0" smtClean="0"/>
              <a:t>redirected site’s perspective the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being directed to is as if it is coming from the user directly</a:t>
            </a:r>
            <a:endParaRPr lang="en-US" dirty="0"/>
          </a:p>
          <a:p>
            <a:r>
              <a:rPr lang="en-US" dirty="0" smtClean="0"/>
              <a:t>From the user’s perspective they will receive a response as if they typed in a different URL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56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smtClean="0"/>
              <a:t>Response redirect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162800" cy="48006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protected void </a:t>
            </a:r>
            <a:r>
              <a:rPr lang="en-US" sz="1600" dirty="0" err="1"/>
              <a:t>processRequest</a:t>
            </a:r>
            <a:r>
              <a:rPr lang="en-US" sz="1600" dirty="0"/>
              <a:t>(</a:t>
            </a:r>
            <a:r>
              <a:rPr lang="en-US" sz="1600" dirty="0" err="1"/>
              <a:t>HttpServletRequest</a:t>
            </a:r>
            <a:r>
              <a:rPr lang="en-US" sz="1600" dirty="0"/>
              <a:t> request, </a:t>
            </a:r>
            <a:r>
              <a:rPr lang="en-US" sz="1600" dirty="0" err="1"/>
              <a:t>HttpServletResponse</a:t>
            </a:r>
            <a:r>
              <a:rPr lang="en-US" sz="1600" dirty="0"/>
              <a:t> response)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response.setContentType</a:t>
            </a:r>
            <a:r>
              <a:rPr lang="en-US" sz="1600" dirty="0"/>
              <a:t>("text/</a:t>
            </a:r>
            <a:r>
              <a:rPr lang="en-US" sz="1600" dirty="0" err="1"/>
              <a:t>html;charset</a:t>
            </a:r>
            <a:r>
              <a:rPr lang="en-US" sz="1600" dirty="0"/>
              <a:t>=UTF-8");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PrintWriter</a:t>
            </a:r>
            <a:r>
              <a:rPr lang="en-US" sz="1600" dirty="0"/>
              <a:t> out = </a:t>
            </a:r>
            <a:r>
              <a:rPr lang="en-US" sz="1600" dirty="0" err="1"/>
              <a:t>response.getWriter</a:t>
            </a:r>
            <a:r>
              <a:rPr lang="en-US" sz="16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String </a:t>
            </a:r>
            <a:r>
              <a:rPr lang="en-US" sz="1600" dirty="0" err="1"/>
              <a:t>url</a:t>
            </a:r>
            <a:r>
              <a:rPr lang="en-US" sz="1600" dirty="0"/>
              <a:t> = </a:t>
            </a:r>
            <a:r>
              <a:rPr lang="en-US" sz="1600" dirty="0" err="1"/>
              <a:t>request.getParameter</a:t>
            </a:r>
            <a:r>
              <a:rPr lang="en-US" sz="1600" dirty="0"/>
              <a:t>("website");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/>
              <a:t>if (</a:t>
            </a:r>
            <a:r>
              <a:rPr lang="en-US" sz="1600" dirty="0" err="1"/>
              <a:t>url</a:t>
            </a:r>
            <a:r>
              <a:rPr lang="en-US" sz="1600" dirty="0"/>
              <a:t>!=null&amp;&amp;</a:t>
            </a:r>
            <a:r>
              <a:rPr lang="en-US" sz="1600" dirty="0" err="1"/>
              <a:t>url.length</a:t>
            </a:r>
            <a:r>
              <a:rPr lang="en-US" sz="1600" dirty="0"/>
              <a:t>()&gt;0</a:t>
            </a:r>
            <a:r>
              <a:rPr lang="en-US" sz="1600"/>
              <a:t>){                </a:t>
            </a:r>
            <a:r>
              <a:rPr lang="en-US" sz="1600" smtClean="0"/>
              <a:t>	</a:t>
            </a:r>
            <a:r>
              <a:rPr lang="en-US" sz="1600" smtClean="0"/>
              <a:t>response.sendRedirect</a:t>
            </a:r>
            <a:r>
              <a:rPr lang="en-US" sz="1600" dirty="0"/>
              <a:t>("http://"+</a:t>
            </a:r>
            <a:r>
              <a:rPr lang="en-US" sz="1600" dirty="0" err="1"/>
              <a:t>url</a:t>
            </a:r>
            <a:r>
              <a:rPr lang="en-US" sz="1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}else{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out.println</a:t>
            </a:r>
            <a:r>
              <a:rPr lang="en-US" sz="1600" dirty="0"/>
              <a:t>("&lt;h1&gt;No website specified&lt;/h1&gt;");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}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out.close</a:t>
            </a:r>
            <a:r>
              <a:rPr lang="en-US" sz="16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2485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own servlets for</a:t>
            </a:r>
          </a:p>
          <a:p>
            <a:pPr lvl="1"/>
            <a:r>
              <a:rPr lang="en-US" dirty="0" smtClean="0"/>
              <a:t>Create a form that has a series of options (maybe pizza toppings) in the form of check boxes plus submit button to POST the form</a:t>
            </a:r>
          </a:p>
          <a:p>
            <a:pPr lvl="1"/>
            <a:r>
              <a:rPr lang="en-US" dirty="0" smtClean="0"/>
              <a:t>Your servlet should read the values selected and put them in to a </a:t>
            </a:r>
            <a:r>
              <a:rPr lang="en-US" dirty="0" err="1" smtClean="0"/>
              <a:t>TreeSet</a:t>
            </a:r>
            <a:r>
              <a:rPr lang="en-US" dirty="0" smtClean="0"/>
              <a:t> and add them to the request then forward to your second servlet</a:t>
            </a:r>
          </a:p>
          <a:p>
            <a:pPr lvl="1"/>
            <a:r>
              <a:rPr lang="en-US" dirty="0" smtClean="0"/>
              <a:t>Your second servlet should output the pizza toppings selected in </a:t>
            </a:r>
            <a:r>
              <a:rPr lang="en-US" smtClean="0"/>
              <a:t>alphabetical order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4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useful a servlet must implement one or more of the 4 HTTP request types by overriding these methods all of which take 2 arguments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response)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GET – </a:t>
            </a:r>
            <a:r>
              <a:rPr lang="en-US" dirty="0" err="1" smtClean="0"/>
              <a:t>doGet</a:t>
            </a:r>
            <a:r>
              <a:rPr lang="en-US" dirty="0" smtClean="0"/>
              <a:t>(…)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POST – </a:t>
            </a:r>
            <a:r>
              <a:rPr lang="en-US" dirty="0" err="1" smtClean="0"/>
              <a:t>doPost</a:t>
            </a:r>
            <a:r>
              <a:rPr lang="en-US" dirty="0" smtClean="0"/>
              <a:t>(…)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PUT – </a:t>
            </a:r>
            <a:r>
              <a:rPr lang="en-US" dirty="0" err="1" smtClean="0"/>
              <a:t>doPut</a:t>
            </a:r>
            <a:r>
              <a:rPr lang="en-US" dirty="0" smtClean="0"/>
              <a:t>(…)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DELETE – </a:t>
            </a:r>
            <a:r>
              <a:rPr lang="en-US" dirty="0" err="1" smtClean="0"/>
              <a:t>doDelete</a:t>
            </a:r>
            <a:r>
              <a:rPr lang="en-US" dirty="0" smtClean="0"/>
              <a:t>(…)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>The names are rather intuitive for once </a:t>
            </a:r>
            <a:r>
              <a:rPr lang="en-US" sz="1800" dirty="0" smtClean="0">
                <a:sym typeface="Wingdings"/>
              </a:rPr>
              <a:t>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72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doGet</a:t>
            </a:r>
            <a:r>
              <a:rPr lang="en-US" dirty="0" smtClean="0"/>
              <a:t> and </a:t>
            </a:r>
            <a:r>
              <a:rPr lang="en-US" dirty="0" err="1" smtClean="0"/>
              <a:t>doPost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servlet the </a:t>
            </a:r>
            <a:r>
              <a:rPr lang="en-US" dirty="0" err="1" smtClean="0"/>
              <a:t>doGet</a:t>
            </a:r>
            <a:r>
              <a:rPr lang="en-US" dirty="0" smtClean="0"/>
              <a:t>() method gets called anytime a user </a:t>
            </a:r>
          </a:p>
          <a:p>
            <a:pPr lvl="1"/>
            <a:r>
              <a:rPr lang="en-US" dirty="0" smtClean="0"/>
              <a:t>Enters the URL directly</a:t>
            </a:r>
          </a:p>
          <a:p>
            <a:pPr lvl="1"/>
            <a:r>
              <a:rPr lang="en-US" dirty="0" smtClean="0"/>
              <a:t>Clicks on a link to a page</a:t>
            </a:r>
          </a:p>
          <a:p>
            <a:pPr lvl="1"/>
            <a:r>
              <a:rPr lang="en-US" dirty="0" smtClean="0"/>
              <a:t>From a form submission of method=“GET”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doPost</a:t>
            </a:r>
            <a:r>
              <a:rPr lang="en-US" dirty="0" smtClean="0"/>
              <a:t>() method gets called</a:t>
            </a:r>
          </a:p>
          <a:p>
            <a:pPr lvl="1"/>
            <a:r>
              <a:rPr lang="en-US" dirty="0" smtClean="0"/>
              <a:t>From a form submission of method=“POST”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simple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New Project, in the dialog select new web application</a:t>
            </a:r>
          </a:p>
          <a:p>
            <a:pPr marL="0" indent="0">
              <a:buNone/>
            </a:pPr>
            <a:r>
              <a:rPr lang="en-US" dirty="0" smtClean="0"/>
              <a:t>This creates an application that when run will start Apache (web server) and </a:t>
            </a:r>
            <a:r>
              <a:rPr lang="en-US" dirty="0" err="1" smtClean="0"/>
              <a:t>GlassFish</a:t>
            </a:r>
            <a:r>
              <a:rPr lang="en-US" dirty="0" smtClean="0"/>
              <a:t> (application server)</a:t>
            </a:r>
          </a:p>
          <a:p>
            <a:r>
              <a:rPr lang="en-US" dirty="0" smtClean="0"/>
              <a:t>Right click on the source packages folder and select New=&gt;Servlet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0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SimpleServlet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4995863" cy="299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5484167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2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685800"/>
          </a:xfrm>
        </p:spPr>
        <p:txBody>
          <a:bodyPr/>
          <a:lstStyle/>
          <a:p>
            <a:r>
              <a:rPr lang="en-US" dirty="0" smtClean="0"/>
              <a:t>Changing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066800"/>
            <a:ext cx="6248400" cy="5105400"/>
          </a:xfrm>
        </p:spPr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creates a skeleton of the code for you, you just need to add your own code or overwrite the shells</a:t>
            </a:r>
          </a:p>
          <a:p>
            <a:r>
              <a:rPr lang="en-US" dirty="0" smtClean="0"/>
              <a:t>At the bottom of the generated code there is a button to expand </a:t>
            </a:r>
            <a:r>
              <a:rPr lang="en-US" dirty="0" err="1" smtClean="0"/>
              <a:t>HTTPServlet</a:t>
            </a:r>
            <a:r>
              <a:rPr lang="en-US" dirty="0" smtClean="0"/>
              <a:t> methods, expand 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4191000"/>
            <a:ext cx="63912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7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</a:t>
            </a:r>
            <a:r>
              <a:rPr lang="en-US" dirty="0" err="1" smtClean="0"/>
              <a:t>doGet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</a:t>
            </a:r>
            <a:r>
              <a:rPr lang="en-US" dirty="0" err="1" smtClean="0"/>
              <a:t>doGet</a:t>
            </a:r>
            <a:r>
              <a:rPr lang="en-US" dirty="0" smtClean="0"/>
              <a:t> calls </a:t>
            </a:r>
            <a:r>
              <a:rPr lang="en-US" dirty="0" err="1" smtClean="0"/>
              <a:t>processRequest</a:t>
            </a:r>
            <a:r>
              <a:rPr lang="en-US" dirty="0" smtClean="0"/>
              <a:t>, we want to change that do our own code so delete it out</a:t>
            </a:r>
          </a:p>
          <a:p>
            <a:r>
              <a:rPr lang="en-US" dirty="0" smtClean="0"/>
              <a:t>Within our function we have two arguments the request and the response</a:t>
            </a:r>
          </a:p>
          <a:p>
            <a:pPr lvl="1"/>
            <a:r>
              <a:rPr lang="en-US" dirty="0" smtClean="0"/>
              <a:t>Request allows us to read the information being sent to our form</a:t>
            </a:r>
          </a:p>
          <a:p>
            <a:pPr lvl="1"/>
            <a:r>
              <a:rPr lang="en-US" dirty="0" smtClean="0"/>
              <a:t>Response is how we write the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0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tell the response that we are going to be writing out HTML</a:t>
            </a:r>
          </a:p>
          <a:p>
            <a:pPr marL="0" indent="0">
              <a:buNone/>
            </a:pPr>
            <a:r>
              <a:rPr lang="en-US" dirty="0" err="1"/>
              <a:t>response.setContentType</a:t>
            </a:r>
            <a:r>
              <a:rPr lang="en-US" dirty="0"/>
              <a:t>("text/html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Next we use a </a:t>
            </a:r>
            <a:r>
              <a:rPr lang="en-US" dirty="0" err="1" smtClean="0"/>
              <a:t>PrintWriter</a:t>
            </a:r>
            <a:r>
              <a:rPr lang="en-US" dirty="0" smtClean="0"/>
              <a:t> to write to the response</a:t>
            </a:r>
          </a:p>
          <a:p>
            <a:pPr marL="0" indent="0">
              <a:buNone/>
            </a:pPr>
            <a:r>
              <a:rPr lang="en-US" sz="2000" dirty="0" err="1"/>
              <a:t>PrintWriter</a:t>
            </a:r>
            <a:r>
              <a:rPr lang="en-US" sz="2000" dirty="0"/>
              <a:t> </a:t>
            </a:r>
            <a:r>
              <a:rPr lang="en-US" sz="2000" dirty="0" smtClean="0"/>
              <a:t>writer </a:t>
            </a:r>
            <a:r>
              <a:rPr lang="en-US" sz="2000" dirty="0"/>
              <a:t>= </a:t>
            </a:r>
            <a:r>
              <a:rPr lang="en-US" sz="2000" dirty="0" err="1"/>
              <a:t>response.getWriter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After that we can write any HTML we want to the output page</a:t>
            </a:r>
          </a:p>
          <a:p>
            <a:pPr marL="0" indent="0">
              <a:buNone/>
            </a:pPr>
            <a:r>
              <a:rPr lang="en-US" sz="1800" dirty="0" err="1"/>
              <a:t>writer.println</a:t>
            </a:r>
            <a:r>
              <a:rPr lang="en-US" sz="1800" dirty="0"/>
              <a:t>("&lt;h1&gt;Hello from my servlet &lt;/h1&gt;");</a:t>
            </a:r>
          </a:p>
        </p:txBody>
      </p:sp>
    </p:spTree>
    <p:extLst>
      <p:ext uri="{BB962C8B-B14F-4D97-AF65-F5344CB8AC3E}">
        <p14:creationId xmlns:p14="http://schemas.microsoft.com/office/powerpoint/2010/main" val="3852116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813</TotalTime>
  <Words>1219</Words>
  <Application>Microsoft Office PowerPoint</Application>
  <PresentationFormat>On-screen Show (4:3)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Courier New</vt:lpstr>
      <vt:lpstr>Georgia</vt:lpstr>
      <vt:lpstr>Trebuchet MS</vt:lpstr>
      <vt:lpstr>Wingdings</vt:lpstr>
      <vt:lpstr>Wingdings 2</vt:lpstr>
      <vt:lpstr>TP030003381</vt:lpstr>
      <vt:lpstr>CS 416 Web Programming  Intro to servlets</vt:lpstr>
      <vt:lpstr>What is a servlet</vt:lpstr>
      <vt:lpstr>Servlet methods</vt:lpstr>
      <vt:lpstr>doGet and doPost</vt:lpstr>
      <vt:lpstr>Developing a simple servlet</vt:lpstr>
      <vt:lpstr>Create SimpleServlet</vt:lpstr>
      <vt:lpstr>Changing the code</vt:lpstr>
      <vt:lpstr>Changing doGet</vt:lpstr>
      <vt:lpstr>Changing the response</vt:lpstr>
      <vt:lpstr>Testing our servlet</vt:lpstr>
      <vt:lpstr>Using form GET</vt:lpstr>
      <vt:lpstr>Reading parameters</vt:lpstr>
      <vt:lpstr>Reading parameters</vt:lpstr>
      <vt:lpstr>doPost</vt:lpstr>
      <vt:lpstr>Request forwarding</vt:lpstr>
      <vt:lpstr>Request forwarding cont.</vt:lpstr>
      <vt:lpstr>Request forwarding</vt:lpstr>
      <vt:lpstr>Demo</vt:lpstr>
      <vt:lpstr>Initial servlet</vt:lpstr>
      <vt:lpstr>Second servlet</vt:lpstr>
      <vt:lpstr>Response redirection</vt:lpstr>
      <vt:lpstr>Response redirection</vt:lpstr>
      <vt:lpstr>Response redirect Servlet</vt:lpstr>
      <vt:lpstr>Hands on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84</cp:revision>
  <dcterms:created xsi:type="dcterms:W3CDTF">2012-01-17T17:23:45Z</dcterms:created>
  <dcterms:modified xsi:type="dcterms:W3CDTF">2015-09-15T01:48:48Z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