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4"/>
  </p:notesMasterIdLst>
  <p:sldIdLst>
    <p:sldId id="289" r:id="rId3"/>
    <p:sldId id="310" r:id="rId4"/>
    <p:sldId id="291" r:id="rId5"/>
    <p:sldId id="293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92" r:id="rId16"/>
    <p:sldId id="294" r:id="rId17"/>
    <p:sldId id="295" r:id="rId18"/>
    <p:sldId id="296" r:id="rId19"/>
    <p:sldId id="297" r:id="rId20"/>
    <p:sldId id="298" r:id="rId21"/>
    <p:sldId id="320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54" d="100"/>
          <a:sy n="54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smtClean="0"/>
              <a:t>CS </a:t>
            </a:r>
            <a:r>
              <a:rPr lang="en-US" sz="480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Intro to servlets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to using web.xml is to specify deployment information in the </a:t>
            </a:r>
            <a:r>
              <a:rPr lang="en-US" dirty="0" err="1" smtClean="0"/>
              <a:t>servlet</a:t>
            </a:r>
            <a:r>
              <a:rPr lang="en-US" dirty="0" smtClean="0"/>
              <a:t> itself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 annotation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-patterns</a:t>
            </a:r>
          </a:p>
          <a:p>
            <a:pPr lvl="1"/>
            <a:r>
              <a:rPr lang="en-US" dirty="0" smtClean="0"/>
              <a:t>init-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543800" cy="4800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>
              <a:spcBef>
                <a:spcPts val="60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={“/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”,”*.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”},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={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WebInitParam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(name=“param1”, value=“value1”), 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WebInitParam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(name=“param2”, value=“value2”)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initial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initial parameters is to allow </a:t>
            </a:r>
            <a:r>
              <a:rPr lang="en-US" dirty="0" err="1" smtClean="0"/>
              <a:t>servlets</a:t>
            </a:r>
            <a:r>
              <a:rPr lang="en-US" dirty="0" smtClean="0"/>
              <a:t> to be easily configured with minimal changes</a:t>
            </a:r>
          </a:p>
          <a:p>
            <a:r>
              <a:rPr lang="en-US" dirty="0" smtClean="0"/>
              <a:t>Initial parameters specified in the java file have simplicity of changes being made easily in the code</a:t>
            </a:r>
          </a:p>
          <a:p>
            <a:r>
              <a:rPr lang="en-US" dirty="0" smtClean="0"/>
              <a:t>Initial parameters in the web.xml file have the advantage of being able to be modified without needing to recompile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xml also allows you to specify the default page for a web site for the context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&lt;welcome-file-list&gt;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&lt;welcome-file&gt;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&lt;/..&gt;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&lt;/welcome-file-list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If not specified the server looks for index.html first, if that’s not found it will check for 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Persisting request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864"/>
            <a:ext cx="8229600" cy="54315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Adding data to the request is very useful for processing particularly when request forwarding is used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Setting attributes on the request allows complex server side tasks to be broken up into logical components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Most common application is separating form processing from display</a:t>
            </a:r>
          </a:p>
          <a:p>
            <a:pPr lvl="1"/>
            <a:r>
              <a:rPr lang="en-US" dirty="0" smtClean="0"/>
              <a:t>Store off and validate data, enhance request and forward</a:t>
            </a:r>
          </a:p>
          <a:p>
            <a:pPr lvl="1"/>
            <a:r>
              <a:rPr lang="en-US" dirty="0" smtClean="0"/>
              <a:t>Display enhanced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data across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options for persisting data across requests</a:t>
            </a:r>
          </a:p>
          <a:p>
            <a:pPr lvl="1"/>
            <a:r>
              <a:rPr lang="en-US" dirty="0" smtClean="0"/>
              <a:t>Session data</a:t>
            </a:r>
          </a:p>
          <a:p>
            <a:pPr lvl="1"/>
            <a:r>
              <a:rPr lang="en-US" dirty="0" smtClean="0"/>
              <a:t>Context data</a:t>
            </a:r>
          </a:p>
          <a:p>
            <a:r>
              <a:rPr lang="en-US" dirty="0" smtClean="0"/>
              <a:t>Session data is stored for a particular user session across all future requests while the session is alive, upon timeout all data is lost</a:t>
            </a:r>
          </a:p>
          <a:p>
            <a:r>
              <a:rPr lang="en-US" dirty="0" smtClean="0"/>
              <a:t>Context data is stored for life of application server and is accessible across all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data is commonly used for:</a:t>
            </a:r>
          </a:p>
          <a:p>
            <a:pPr lvl="1"/>
            <a:r>
              <a:rPr lang="en-US" dirty="0" smtClean="0"/>
              <a:t>Authentication – have the user authenticate once when they log on mark them as authenticated for the rest of the session</a:t>
            </a:r>
          </a:p>
          <a:p>
            <a:pPr lvl="1"/>
            <a:r>
              <a:rPr lang="en-US" dirty="0" smtClean="0"/>
              <a:t>Data which is going to be unchanging during life of session.  Personal info, preferences</a:t>
            </a:r>
          </a:p>
          <a:p>
            <a:pPr lvl="1"/>
            <a:r>
              <a:rPr lang="en-US" dirty="0" smtClean="0"/>
              <a:t>Session tracking – personalization based on previous session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Session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Storing data in session is very similar to storing data in request</a:t>
            </a:r>
          </a:p>
          <a:p>
            <a:r>
              <a:rPr lang="en-US" dirty="0" smtClean="0"/>
              <a:t>Obtain a reference to the session then store or retrieve attributes from it: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”,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session.getAttribute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data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Information that is being tracked across users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Common data used across users – load from database once then reused</a:t>
            </a:r>
          </a:p>
        </p:txBody>
      </p:sp>
    </p:spTree>
    <p:extLst>
      <p:ext uri="{BB962C8B-B14F-4D97-AF65-F5344CB8AC3E}">
        <p14:creationId xmlns:p14="http://schemas.microsoft.com/office/powerpoint/2010/main" val="35004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Context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Also similar to request and session data</a:t>
            </a:r>
          </a:p>
          <a:p>
            <a:r>
              <a:rPr lang="en-US" dirty="0" smtClean="0"/>
              <a:t>Get instance of the servlet’s context.  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ServletContext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context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getServletContext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context.setAttribute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AttrObj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context.getAttribute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PersistingServlet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Demo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servlet</a:t>
            </a:r>
            <a:r>
              <a:rPr lang="en-US" dirty="0" smtClean="0"/>
              <a:t>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page that has a field for the Bill amount and a percentage tip.  When the user clicks calculate your </a:t>
            </a:r>
            <a:r>
              <a:rPr lang="en-US" dirty="0" err="1" smtClean="0"/>
              <a:t>servlet</a:t>
            </a:r>
            <a:r>
              <a:rPr lang="en-US" dirty="0" smtClean="0"/>
              <a:t> should calculate </a:t>
            </a:r>
            <a:r>
              <a:rPr lang="en-US" smtClean="0"/>
              <a:t>the tip </a:t>
            </a:r>
            <a:r>
              <a:rPr lang="en-US" dirty="0" smtClean="0"/>
              <a:t>and return it as a page that says “The tip amount is:  X.XX” (Don’t worry about rounding the number)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request forwarding and request redirection?  (You don’t need it for this example)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form data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6200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Create an HTML survey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Name, sex (Radio button not text) of user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On clicking submit the form should submit to </a:t>
            </a:r>
            <a:r>
              <a:rPr lang="en-US" dirty="0" err="1" smtClean="0"/>
              <a:t>ResultsServlet</a:t>
            </a:r>
            <a:r>
              <a:rPr lang="en-US" dirty="0" smtClean="0"/>
              <a:t> and display the name and sex selected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Display the percentage of males and females that have visited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781800" cy="990600"/>
          </a:xfrm>
        </p:spPr>
        <p:txBody>
          <a:bodyPr/>
          <a:lstStyle/>
          <a:p>
            <a:r>
              <a:rPr lang="en-US" dirty="0" smtClean="0"/>
              <a:t>Processing form data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ct val="100000"/>
              </a:spcBef>
              <a:buFont typeface="Wingdings" pitchFamily="2" charset="2"/>
              <a:buChar char="§"/>
            </a:pPr>
            <a:r>
              <a:rPr lang="en-US" dirty="0"/>
              <a:t>Behavior – first time the user visits the page they must enter their name and sex, on returns to the page (refresh rather than back button) value shown non editable (</a:t>
            </a:r>
            <a:r>
              <a:rPr lang="en-US" dirty="0" err="1"/>
              <a:t>ie</a:t>
            </a:r>
            <a:r>
              <a:rPr lang="en-US" dirty="0"/>
              <a:t>. Straight HTML)</a:t>
            </a:r>
          </a:p>
          <a:p>
            <a:pPr marL="342900" lvl="1" indent="-342900">
              <a:spcBef>
                <a:spcPct val="100000"/>
              </a:spcBef>
              <a:buFont typeface="Wingdings" pitchFamily="2" charset="2"/>
              <a:buChar char="§"/>
            </a:pPr>
            <a:r>
              <a:rPr lang="en-US" dirty="0" smtClean="0"/>
              <a:t>Names </a:t>
            </a:r>
            <a:r>
              <a:rPr lang="en-US" smtClean="0"/>
              <a:t>of all visitors</a:t>
            </a:r>
            <a:endParaRPr lang="en-US" dirty="0"/>
          </a:p>
          <a:p>
            <a:pPr marL="342900" lvl="1" indent="-342900">
              <a:spcBef>
                <a:spcPct val="10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342900" lvl="1" indent="-342900">
              <a:spcBef>
                <a:spcPct val="100000"/>
              </a:spcBef>
              <a:buFont typeface="Wingdings" pitchFamily="2" charset="2"/>
              <a:buChar char="§"/>
            </a:pPr>
            <a:r>
              <a:rPr lang="en-US" dirty="0" smtClean="0"/>
              <a:t>Feeling saucy? - Add some additional survey data – mode of transportation (car, bike, walk) checkbox and tabulate the results across session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Topics for Lecture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processing</a:t>
            </a:r>
          </a:p>
          <a:p>
            <a:r>
              <a:rPr lang="en-US" dirty="0" err="1" smtClean="0"/>
              <a:t>Servlet</a:t>
            </a:r>
            <a:r>
              <a:rPr lang="en-US" dirty="0" smtClean="0"/>
              <a:t> configuration</a:t>
            </a:r>
          </a:p>
          <a:p>
            <a:r>
              <a:rPr lang="en-US" dirty="0" smtClean="0"/>
              <a:t>App server in memory </a:t>
            </a:r>
            <a:r>
              <a:rPr lang="en-US" dirty="0" err="1" smtClean="0"/>
              <a:t>persitance</a:t>
            </a:r>
            <a:endParaRPr lang="en-US" dirty="0" smtClean="0"/>
          </a:p>
          <a:p>
            <a:r>
              <a:rPr lang="en-US" dirty="0" smtClean="0"/>
              <a:t>Survey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162800" cy="990600"/>
          </a:xfrm>
        </p:spPr>
        <p:txBody>
          <a:bodyPr/>
          <a:lstStyle/>
          <a:p>
            <a:r>
              <a:rPr lang="en-US" dirty="0" smtClean="0"/>
              <a:t>Separating logic/from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086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Insurance example</a:t>
            </a:r>
          </a:p>
          <a:p>
            <a:pPr lvl="1"/>
            <a:r>
              <a:rPr lang="en-US" dirty="0" smtClean="0"/>
              <a:t>Receiving servlet looks up additional detail regarding entered data, possibly stores off data</a:t>
            </a:r>
          </a:p>
          <a:p>
            <a:pPr lvl="1"/>
            <a:r>
              <a:rPr lang="en-US" dirty="0" smtClean="0"/>
              <a:t>Cost calculator uses enhanced information to do computation processing</a:t>
            </a:r>
          </a:p>
          <a:p>
            <a:pPr lvl="1"/>
            <a:r>
              <a:rPr lang="en-US" dirty="0" smtClean="0"/>
              <a:t>Display servlet displays request that has been enhanced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request.setAttribute</a:t>
            </a:r>
            <a:r>
              <a:rPr lang="en-US" dirty="0" smtClean="0"/>
              <a:t>(“</a:t>
            </a:r>
            <a:r>
              <a:rPr lang="en-US" dirty="0" err="1" smtClean="0"/>
              <a:t>attrName</a:t>
            </a:r>
            <a:r>
              <a:rPr lang="en-US" dirty="0" smtClean="0"/>
              <a:t>”,</a:t>
            </a:r>
            <a:r>
              <a:rPr lang="en-US" dirty="0" err="1" smtClean="0"/>
              <a:t>valueObj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ValueObj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request.getAttribute</a:t>
            </a:r>
            <a:r>
              <a:rPr lang="en-US" dirty="0" smtClean="0"/>
              <a:t>(“</a:t>
            </a:r>
            <a:r>
              <a:rPr lang="en-US" dirty="0" err="1" smtClean="0"/>
              <a:t>attrName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Insurance demo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servlets</a:t>
            </a:r>
            <a:r>
              <a:rPr lang="en-US" dirty="0" smtClean="0"/>
              <a:t> can be configured in 2 ways web.xml file and annotations</a:t>
            </a:r>
          </a:p>
          <a:p>
            <a:r>
              <a:rPr lang="en-US" dirty="0" smtClean="0"/>
              <a:t>By default </a:t>
            </a:r>
            <a:r>
              <a:rPr lang="en-US" dirty="0" err="1" smtClean="0"/>
              <a:t>NetBeans</a:t>
            </a:r>
            <a:r>
              <a:rPr lang="en-US" dirty="0" smtClean="0"/>
              <a:t> creates code for annotations deployment but configuration can also be configured manually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Netbeans</a:t>
            </a:r>
            <a:r>
              <a:rPr lang="en-US" dirty="0" smtClean="0"/>
              <a:t> to create deployment XML you need to check to add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web xml has two key elements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-name&gt; - name that will be used elsewhere in the web.xml to refer to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-class&gt; - mapping to java </a:t>
            </a:r>
            <a:r>
              <a:rPr lang="en-US" dirty="0" err="1" smtClean="0"/>
              <a:t>servlet</a:t>
            </a:r>
            <a:r>
              <a:rPr lang="en-US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553200" cy="685800"/>
          </a:xfrm>
        </p:spPr>
        <p:txBody>
          <a:bodyPr/>
          <a:lstStyle/>
          <a:p>
            <a:r>
              <a:rPr lang="en-US" dirty="0" smtClean="0"/>
              <a:t>web.xml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14400"/>
            <a:ext cx="6248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 matches one of the defined </a:t>
            </a:r>
            <a:r>
              <a:rPr lang="en-US" dirty="0" err="1" smtClean="0"/>
              <a:t>servlet</a:t>
            </a:r>
            <a:r>
              <a:rPr lang="en-US" dirty="0" smtClean="0"/>
              <a:t>-name elements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url</a:t>
            </a:r>
            <a:r>
              <a:rPr lang="en-US" dirty="0" smtClean="0"/>
              <a:t>-pattern&gt; specifies the </a:t>
            </a:r>
            <a:r>
              <a:rPr lang="en-US" dirty="0" err="1" smtClean="0"/>
              <a:t>url</a:t>
            </a:r>
            <a:r>
              <a:rPr lang="en-US" dirty="0" smtClean="0"/>
              <a:t> patterns the </a:t>
            </a:r>
            <a:r>
              <a:rPr lang="en-US" dirty="0" err="1" smtClean="0"/>
              <a:t>servlet</a:t>
            </a:r>
            <a:r>
              <a:rPr lang="en-US" dirty="0" smtClean="0"/>
              <a:t> should match to 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-pattern </a:t>
            </a:r>
          </a:p>
          <a:p>
            <a:pPr lvl="1"/>
            <a:r>
              <a:rPr lang="en-US" dirty="0" smtClean="0"/>
              <a:t>Prefix path such as “/</a:t>
            </a:r>
            <a:r>
              <a:rPr lang="en-US" dirty="0" err="1" smtClean="0"/>
              <a:t>MyServlet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Or wild card matching</a:t>
            </a:r>
          </a:p>
          <a:p>
            <a:pPr lvl="2"/>
            <a:r>
              <a:rPr lang="en-US" dirty="0" smtClean="0"/>
              <a:t>“/</a:t>
            </a:r>
            <a:r>
              <a:rPr lang="en-US" dirty="0" err="1" smtClean="0"/>
              <a:t>serv</a:t>
            </a:r>
            <a:r>
              <a:rPr lang="en-US" dirty="0" smtClean="0"/>
              <a:t>/*”</a:t>
            </a:r>
          </a:p>
          <a:p>
            <a:pPr lvl="2"/>
            <a:r>
              <a:rPr lang="en-US" dirty="0" smtClean="0"/>
              <a:t>“*.</a:t>
            </a:r>
            <a:r>
              <a:rPr lang="en-US" dirty="0" err="1" smtClean="0"/>
              <a:t>serv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Creating more than one mapping requires  adding additional </a:t>
            </a:r>
            <a:r>
              <a:rPr lang="en-US" dirty="0" err="1" smtClean="0"/>
              <a:t>servlet</a:t>
            </a:r>
            <a:r>
              <a:rPr lang="en-US" dirty="0" smtClean="0"/>
              <a:t>-mapping elements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Initial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8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Within the </a:t>
            </a:r>
            <a:r>
              <a:rPr lang="en-US" dirty="0" err="1" smtClean="0"/>
              <a:t>servlet</a:t>
            </a:r>
            <a:r>
              <a:rPr lang="en-US" dirty="0" smtClean="0"/>
              <a:t> declaration &lt;</a:t>
            </a:r>
            <a:r>
              <a:rPr lang="en-US" dirty="0" err="1" smtClean="0"/>
              <a:t>servlet</a:t>
            </a:r>
            <a:r>
              <a:rPr lang="en-US" dirty="0" smtClean="0"/>
              <a:t>&gt; initial parameters can also be specified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    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&lt;description&gt;my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&lt;/description&gt;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-name&gt;…&lt;/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-value&gt;…&lt;/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&lt;/init-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Reading initial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read the initial parameters you need to get an instance of the servlet </a:t>
            </a:r>
            <a:r>
              <a:rPr lang="en-US" dirty="0" err="1" smtClean="0"/>
              <a:t>config</a:t>
            </a:r>
            <a:r>
              <a:rPr lang="en-US" dirty="0" smtClean="0"/>
              <a:t> and then read each parameter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getServletConfig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param1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servletConfig.getInitParameter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(“param1”);</a:t>
            </a:r>
          </a:p>
          <a:p>
            <a:r>
              <a:rPr lang="en-US" sz="2000" dirty="0" smtClean="0">
                <a:cs typeface="Courier New" pitchFamily="49" charset="0"/>
              </a:rPr>
              <a:t>Sometimes used to specify different debug behavior vs. production behavior</a:t>
            </a:r>
          </a:p>
          <a:p>
            <a:r>
              <a:rPr lang="en-US" sz="2000" dirty="0" smtClean="0">
                <a:cs typeface="Courier New" pitchFamily="49" charset="0"/>
              </a:rPr>
              <a:t>Overriding behavior of parent class based on child classes initial values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994</TotalTime>
  <Words>956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Georgia</vt:lpstr>
      <vt:lpstr>Trebuchet MS</vt:lpstr>
      <vt:lpstr>Wingdings</vt:lpstr>
      <vt:lpstr>Wingdings 2</vt:lpstr>
      <vt:lpstr>TP030003381</vt:lpstr>
      <vt:lpstr>CS 416 Web Programming  Intro to servlets</vt:lpstr>
      <vt:lpstr>Simple servlet refresher</vt:lpstr>
      <vt:lpstr>Topics for Lecture 5</vt:lpstr>
      <vt:lpstr>Separating logic/from display</vt:lpstr>
      <vt:lpstr>Servlet configuration</vt:lpstr>
      <vt:lpstr>web.xml</vt:lpstr>
      <vt:lpstr>web.xml cont.</vt:lpstr>
      <vt:lpstr>Initial parameters</vt:lpstr>
      <vt:lpstr>Reading initial parameters</vt:lpstr>
      <vt:lpstr>Servlet annotation</vt:lpstr>
      <vt:lpstr>@WebServlet</vt:lpstr>
      <vt:lpstr>Reading initial parameters</vt:lpstr>
      <vt:lpstr>web.xml cont.</vt:lpstr>
      <vt:lpstr>Persisting request data</vt:lpstr>
      <vt:lpstr>Persisting data across requests</vt:lpstr>
      <vt:lpstr>Common uses</vt:lpstr>
      <vt:lpstr>Session data</vt:lpstr>
      <vt:lpstr>Common uses</vt:lpstr>
      <vt:lpstr>Context data</vt:lpstr>
      <vt:lpstr>Processing form data part 1</vt:lpstr>
      <vt:lpstr>Processing form data part 2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93</cp:revision>
  <dcterms:created xsi:type="dcterms:W3CDTF">2012-01-17T17:23:45Z</dcterms:created>
  <dcterms:modified xsi:type="dcterms:W3CDTF">2015-09-17T03:36:21Z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