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7"/>
  </p:notesMasterIdLst>
  <p:sldIdLst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46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56" r:id="rId22"/>
    <p:sldId id="357" r:id="rId23"/>
    <p:sldId id="338" r:id="rId24"/>
    <p:sldId id="339" r:id="rId25"/>
    <p:sldId id="340" r:id="rId26"/>
    <p:sldId id="341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4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Database Connectivity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ADDRESS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262"/>
            <a:ext cx="9096877" cy="50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24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foreign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14400"/>
            <a:ext cx="6248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Right click tables and select execute command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This can be used to execute any </a:t>
            </a:r>
            <a:r>
              <a:rPr lang="en-US" dirty="0" err="1" smtClean="0"/>
              <a:t>sql</a:t>
            </a:r>
            <a:r>
              <a:rPr lang="en-US" dirty="0" smtClean="0"/>
              <a:t> command on the database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Enter the following to create a foreign key to person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APP.ADDRESS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FOREIGN KEY (PERSONID)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REFERENCES APP.PERSON(ID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Add an entry to ADDRESS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Select SQL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PERSON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id,firstname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PERSON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PERSON where id=?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PERSON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 ? 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cs typeface="Courier New" pitchFamily="49" charset="0"/>
              </a:rPr>
              <a:t>? - "Bob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%</a:t>
            </a:r>
            <a:r>
              <a:rPr lang="en-US" dirty="0" smtClean="0">
                <a:cs typeface="Courier New" pitchFamily="49" charset="0"/>
              </a:rPr>
              <a:t>“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cs typeface="Courier New" pitchFamily="49" charset="0"/>
              </a:rPr>
              <a:t>Join tables: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PERSON P, ADDRESS A where P.ID = A.PERSONID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7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Executing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162800" cy="4800600"/>
          </a:xfrm>
        </p:spPr>
        <p:txBody>
          <a:bodyPr/>
          <a:lstStyle/>
          <a:p>
            <a:r>
              <a:rPr lang="en-US" dirty="0" smtClean="0"/>
              <a:t>In execute command window write: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person</a:t>
            </a:r>
          </a:p>
          <a:p>
            <a:r>
              <a:rPr lang="en-US" dirty="0" smtClean="0"/>
              <a:t>Execute a select with a join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person p  join address a on p.ID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a.PERSONID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8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JDBC allows us to connect and execute queries against a database</a:t>
            </a:r>
          </a:p>
          <a:p>
            <a:r>
              <a:rPr lang="en-US" dirty="0" smtClean="0"/>
              <a:t>Most common way to access data </a:t>
            </a:r>
            <a:r>
              <a:rPr lang="en-US" dirty="0"/>
              <a:t>(and best way through JDBC) </a:t>
            </a:r>
            <a:r>
              <a:rPr lang="en-US" dirty="0" smtClean="0"/>
              <a:t>is through </a:t>
            </a:r>
            <a:r>
              <a:rPr lang="en-US" dirty="0" err="1" smtClean="0"/>
              <a:t>java.sql.PreparedStatement</a:t>
            </a:r>
            <a:endParaRPr lang="en-US" dirty="0" smtClean="0"/>
          </a:p>
          <a:p>
            <a:r>
              <a:rPr lang="en-US" dirty="0" smtClean="0"/>
              <a:t>Two operations</a:t>
            </a:r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 – executes a SELECT statement and returns a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err="1" smtClean="0"/>
              <a:t>ExecuteUpdate</a:t>
            </a:r>
            <a:r>
              <a:rPr lang="en-US" dirty="0" smtClean="0"/>
              <a:t> – executes INSERT, UPDATE, DELETE and returns the number of rows affected</a:t>
            </a:r>
          </a:p>
          <a:p>
            <a:pPr marL="109728" indent="0">
              <a:buNone/>
            </a:pPr>
            <a:r>
              <a:rPr lang="en-US" i="1" dirty="0" smtClean="0"/>
              <a:t>(alternative is </a:t>
            </a:r>
            <a:r>
              <a:rPr lang="en-US" i="1" dirty="0" err="1" smtClean="0"/>
              <a:t>Statement.execute</a:t>
            </a:r>
            <a:r>
              <a:rPr lang="en-US" i="1" dirty="0" smtClean="0"/>
              <a:t>, but can have bad security implications if </a:t>
            </a:r>
            <a:r>
              <a:rPr lang="en-US" i="1" smtClean="0"/>
              <a:t>you aren’t </a:t>
            </a:r>
            <a:r>
              <a:rPr lang="en-US" i="1" dirty="0" smtClean="0"/>
              <a:t>very careful)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205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Connecting to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Once the database has been created and the schema populated next is registering the database with the application server</a:t>
            </a:r>
          </a:p>
          <a:p>
            <a:pPr lvl="1"/>
            <a:r>
              <a:rPr lang="en-US" b="1" dirty="0" smtClean="0"/>
              <a:t>Create a connection pool </a:t>
            </a:r>
            <a:r>
              <a:rPr lang="en-US" dirty="0" smtClean="0"/>
              <a:t>– allocates a certain number of connections to the database, applications within the application request connections from the pool and return the resource when they are done</a:t>
            </a:r>
          </a:p>
          <a:p>
            <a:pPr lvl="1"/>
            <a:r>
              <a:rPr lang="en-US" b="1" dirty="0" smtClean="0"/>
              <a:t>Register the Pool in the Java Name Directory Interface (JNDI) </a:t>
            </a:r>
            <a:r>
              <a:rPr lang="en-US" dirty="0" smtClean="0"/>
              <a:t>– specify name that can be used to look up the </a:t>
            </a:r>
            <a:r>
              <a:rPr lang="en-US" dirty="0" err="1" smtClean="0"/>
              <a:t>datasource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connection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Glassfish administration console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r>
              <a:rPr lang="en-US" dirty="0" smtClean="0"/>
              <a:t> go to </a:t>
            </a:r>
            <a:r>
              <a:rPr lang="en-US" dirty="0" err="1" smtClean="0"/>
              <a:t>Windows|services</a:t>
            </a:r>
            <a:endParaRPr lang="en-US" dirty="0" smtClean="0"/>
          </a:p>
          <a:p>
            <a:pPr lvl="1"/>
            <a:r>
              <a:rPr lang="en-US" dirty="0" smtClean="0"/>
              <a:t>In the left pane expand servers</a:t>
            </a:r>
          </a:p>
          <a:p>
            <a:pPr lvl="1"/>
            <a:r>
              <a:rPr lang="en-US" dirty="0" smtClean="0"/>
              <a:t>Right click </a:t>
            </a:r>
            <a:r>
              <a:rPr lang="en-US" dirty="0" err="1" smtClean="0"/>
              <a:t>GlassFish</a:t>
            </a:r>
            <a:r>
              <a:rPr lang="en-US" dirty="0" smtClean="0"/>
              <a:t> server and start it if needed then click View Admin Console</a:t>
            </a:r>
          </a:p>
          <a:p>
            <a:r>
              <a:rPr lang="en-US" dirty="0" smtClean="0"/>
              <a:t>Either select “Create New JDBC Connection Pool” off intro page or click JDBC Connection Pools and then click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connection pool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pool a name:  lect8apool</a:t>
            </a:r>
          </a:p>
          <a:p>
            <a:r>
              <a:rPr lang="en-US" dirty="0" smtClean="0"/>
              <a:t>Change the Resource type to: </a:t>
            </a:r>
            <a:r>
              <a:rPr lang="en-US" dirty="0" err="1" smtClean="0"/>
              <a:t>javax.sql.DataSource</a:t>
            </a:r>
            <a:endParaRPr lang="en-US" dirty="0" smtClean="0"/>
          </a:p>
          <a:p>
            <a:r>
              <a:rPr lang="en-US" dirty="0" smtClean="0"/>
              <a:t>Change the Database Driver vendor to: </a:t>
            </a:r>
            <a:r>
              <a:rPr lang="en-US" dirty="0" err="1" smtClean="0"/>
              <a:t>JavaDB</a:t>
            </a:r>
            <a:endParaRPr lang="en-US" dirty="0" smtClean="0"/>
          </a:p>
          <a:p>
            <a:r>
              <a:rPr lang="en-US" dirty="0" smtClean="0"/>
              <a:t>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Creating connection pool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543800" cy="54102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In the Pool settings you can configure the size of the pool, how the pool grows, and timeout - for now leave the defaults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the additional properties put: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User:  APP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Password: pass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DatabaseName</a:t>
            </a:r>
            <a:r>
              <a:rPr lang="en-US" dirty="0" smtClean="0"/>
              <a:t>: Lect8aDB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ServerName</a:t>
            </a:r>
            <a:r>
              <a:rPr lang="en-US" dirty="0" smtClean="0"/>
              <a:t>: 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PortNumber</a:t>
            </a:r>
            <a:r>
              <a:rPr lang="en-US" dirty="0" smtClean="0"/>
              <a:t>:  1527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Delete </a:t>
            </a:r>
            <a:r>
              <a:rPr lang="en-US" b="1" dirty="0" err="1" smtClean="0">
                <a:solidFill>
                  <a:srgbClr val="FF0000"/>
                </a:solidFill>
              </a:rPr>
              <a:t>SecurityMechanism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Click Finish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Test the connection: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Click the lect8apool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Click 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JDBC Resources folder</a:t>
            </a:r>
          </a:p>
          <a:p>
            <a:r>
              <a:rPr lang="en-US" dirty="0" smtClean="0"/>
              <a:t>Click New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jdbc</a:t>
            </a:r>
            <a:r>
              <a:rPr lang="en-US" dirty="0" smtClean="0"/>
              <a:t>/Lect8aDB</a:t>
            </a:r>
          </a:p>
          <a:p>
            <a:r>
              <a:rPr lang="en-US" dirty="0" smtClean="0"/>
              <a:t>Change the pool name to: lect8apool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from last class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895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servlet</a:t>
            </a:r>
            <a:r>
              <a:rPr lang="en-US" dirty="0" smtClean="0"/>
              <a:t> to do the following (use ReviewNames.java as your starting template)</a:t>
            </a:r>
          </a:p>
          <a:p>
            <a:pPr lvl="2"/>
            <a:r>
              <a:rPr lang="en-US" dirty="0" err="1" smtClean="0"/>
              <a:t>Servlet</a:t>
            </a:r>
            <a:r>
              <a:rPr lang="en-US" dirty="0" smtClean="0"/>
              <a:t> displays page and GETs to itself</a:t>
            </a:r>
          </a:p>
          <a:p>
            <a:pPr lvl="2"/>
            <a:r>
              <a:rPr lang="en-US" dirty="0" smtClean="0"/>
              <a:t>User is able to submit names </a:t>
            </a:r>
          </a:p>
          <a:p>
            <a:pPr lvl="2"/>
            <a:r>
              <a:rPr lang="en-US" dirty="0" smtClean="0"/>
              <a:t>At the end of the page output </a:t>
            </a:r>
            <a:r>
              <a:rPr lang="en-US" b="1" dirty="0" smtClean="0"/>
              <a:t>unique</a:t>
            </a:r>
            <a:r>
              <a:rPr lang="en-US" dirty="0" smtClean="0"/>
              <a:t> names that have been entered across all sessions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33729" r="30000" b="6610"/>
          <a:stretch>
            <a:fillRect/>
          </a:stretch>
        </p:blipFill>
        <p:spPr bwMode="auto">
          <a:xfrm>
            <a:off x="2819400" y="1219200"/>
            <a:ext cx="3636818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3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066800"/>
          </a:xfrm>
        </p:spPr>
        <p:txBody>
          <a:bodyPr/>
          <a:lstStyle/>
          <a:p>
            <a:r>
              <a:rPr lang="en-US" dirty="0" smtClean="0"/>
              <a:t>Registering resource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r>
              <a:rPr lang="en-US" dirty="0"/>
              <a:t>Right click on your sources folder and choose </a:t>
            </a:r>
            <a:r>
              <a:rPr lang="en-US" dirty="0" err="1"/>
              <a:t>New|Other</a:t>
            </a:r>
            <a:r>
              <a:rPr lang="en-US" dirty="0"/>
              <a:t> and then under Web pick “Standard deployment descriptor”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400800" cy="44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507736"/>
          </a:xfrm>
        </p:spPr>
        <p:txBody>
          <a:bodyPr/>
          <a:lstStyle/>
          <a:p>
            <a:r>
              <a:rPr lang="en-US" dirty="0"/>
              <a:t>Click on “References” across the top, then under Resource References click Add setting the resource name to “</a:t>
            </a:r>
            <a:r>
              <a:rPr lang="en-US" dirty="0" err="1"/>
              <a:t>jdbc</a:t>
            </a:r>
            <a:r>
              <a:rPr lang="en-US" dirty="0"/>
              <a:t>/Lect8aDB</a:t>
            </a:r>
            <a:r>
              <a:rPr lang="en-US" dirty="0" smtClean="0"/>
              <a:t>”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 it’s added click on Source at the top.  In the source find the entry: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&lt;res-type&gt;</a:t>
            </a:r>
            <a:r>
              <a:rPr lang="en-US" b="1" dirty="0" err="1">
                <a:solidFill>
                  <a:srgbClr val="FF0000"/>
                </a:solidFill>
              </a:rPr>
              <a:t>javax.sql.DataSource</a:t>
            </a:r>
            <a:r>
              <a:rPr lang="en-US" b="1" dirty="0">
                <a:solidFill>
                  <a:srgbClr val="FF0000"/>
                </a:solidFill>
              </a:rPr>
              <a:t>&lt;/res-type&gt;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Change it to:</a:t>
            </a:r>
          </a:p>
          <a:p>
            <a:pPr marL="41148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&lt;res-type&gt;</a:t>
            </a:r>
            <a:r>
              <a:rPr lang="en-US" sz="2000" b="1" dirty="0" err="1">
                <a:solidFill>
                  <a:srgbClr val="FF0000"/>
                </a:solidFill>
              </a:rPr>
              <a:t>javax.sql.ConnectionPoolDataSource</a:t>
            </a:r>
            <a:r>
              <a:rPr lang="en-US" sz="2000" b="1" dirty="0">
                <a:solidFill>
                  <a:srgbClr val="FF0000"/>
                </a:solidFill>
              </a:rPr>
              <a:t>&lt;/res-type&gt;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8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to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Within servlet add resource of our data source: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@Resource(name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/Lect8aDB")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javax.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.DataSource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cs typeface="Courier New" pitchFamily="49" charset="0"/>
              </a:rPr>
              <a:t>Within </a:t>
            </a:r>
            <a:r>
              <a:rPr lang="en-US" dirty="0" err="1" smtClean="0">
                <a:cs typeface="Courier New" pitchFamily="49" charset="0"/>
              </a:rPr>
              <a:t>processRequest</a:t>
            </a:r>
            <a:r>
              <a:rPr lang="en-US" dirty="0" smtClean="0">
                <a:cs typeface="Courier New" pitchFamily="49" charset="0"/>
              </a:rPr>
              <a:t> can now access database using: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"select * from PERSON";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datasource.getConnection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connection.prepareStatement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preparedStatement.executeQuery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resultSet.next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resultSet.getString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")+"&lt;BR/&gt;");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preparedStatement.close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connection.close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(Refer to </a:t>
            </a:r>
            <a:r>
              <a:rPr lang="en-US" b="1" dirty="0" err="1" smtClean="0">
                <a:cs typeface="Courier New" pitchFamily="49" charset="0"/>
              </a:rPr>
              <a:t>edu.ccsu.DBTestQuick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smtClean="0">
                <a:cs typeface="Courier New" pitchFamily="49" charset="0"/>
              </a:rPr>
              <a:t>for example)</a:t>
            </a:r>
            <a:endParaRPr lang="en-US" sz="20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4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SQL statement that is compiled on DB first time it is used, making for very fast execution on subsequent calls</a:t>
            </a:r>
          </a:p>
          <a:p>
            <a:r>
              <a:rPr lang="en-US" dirty="0" smtClean="0"/>
              <a:t>Also not susceptible to SQL injection attacks</a:t>
            </a:r>
          </a:p>
          <a:p>
            <a:r>
              <a:rPr lang="en-US" dirty="0" smtClean="0"/>
              <a:t>Two common types of execution</a:t>
            </a:r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()  - SELECT statement that returns a </a:t>
            </a:r>
            <a:r>
              <a:rPr lang="en-US" dirty="0" err="1" smtClean="0"/>
              <a:t>RecordSet</a:t>
            </a:r>
            <a:r>
              <a:rPr lang="en-US" dirty="0" smtClean="0"/>
              <a:t> object for working with the results</a:t>
            </a:r>
          </a:p>
          <a:p>
            <a:pPr lvl="1"/>
            <a:r>
              <a:rPr lang="en-US" dirty="0" err="1" smtClean="0"/>
              <a:t>executeUpdate</a:t>
            </a:r>
            <a:r>
              <a:rPr lang="en-US" dirty="0" smtClean="0"/>
              <a:t>()  - Executes INSERT, UPDATE, DELETE and returns an integer, the number of records affected by the update</a:t>
            </a:r>
          </a:p>
        </p:txBody>
      </p:sp>
    </p:spTree>
    <p:extLst>
      <p:ext uri="{BB962C8B-B14F-4D97-AF65-F5344CB8AC3E}">
        <p14:creationId xmlns:p14="http://schemas.microsoft.com/office/powerpoint/2010/main" val="50625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" y="1295400"/>
            <a:ext cx="6934200" cy="5562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With prepared statements in addition to having plain SQL you can also specify dynamic parameters by using a question mark “?” as a place holder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“select * from person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 ? and age = ?</a:t>
            </a:r>
          </a:p>
          <a:p>
            <a:r>
              <a:rPr lang="en-US" dirty="0" smtClean="0"/>
              <a:t>The parameters are then filled in by specifying: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preparedStatement.setString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(1,”J%”);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preparedStatement.setInt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(2,20);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781800" y="4038600"/>
            <a:ext cx="1905000" cy="1219200"/>
          </a:xfrm>
          <a:prstGeom prst="wedgeRoundRectCallout">
            <a:avLst>
              <a:gd name="adj1" fmla="val -120848"/>
              <a:gd name="adj2" fmla="val 5942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Note index starts at 1 rather than 0</a:t>
            </a:r>
          </a:p>
        </p:txBody>
      </p:sp>
    </p:spTree>
    <p:extLst>
      <p:ext uri="{BB962C8B-B14F-4D97-AF65-F5344CB8AC3E}">
        <p14:creationId xmlns:p14="http://schemas.microsoft.com/office/powerpoint/2010/main" val="26724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 common application flow is to call a servlet have it retrieve/manipulate data add it to the request/session/context and forward it to another </a:t>
            </a:r>
            <a:r>
              <a:rPr lang="en-US" dirty="0" err="1" smtClean="0"/>
              <a:t>servlet</a:t>
            </a:r>
            <a:r>
              <a:rPr lang="en-US" dirty="0" smtClean="0"/>
              <a:t> or JSP for display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PersonDisplay.jsp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").forward(request, response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5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PERSON values (?,?,?)</a:t>
            </a:r>
          </a:p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Note very problematic as depends on order of database columns if DBA changes these it breaks all of your code or worse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PERSON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id,firstname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values(?,?)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One thing to pay attention to is needing to guarantee primary key is unique – we will cover better ways later, but one option is to get next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5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AddPersonServlet</a:t>
            </a:r>
            <a:endParaRPr lang="en-US" dirty="0" smtClean="0"/>
          </a:p>
          <a:p>
            <a:pPr lvl="1"/>
            <a:r>
              <a:rPr lang="en-US" dirty="0" smtClean="0"/>
              <a:t>Finds next primary key</a:t>
            </a:r>
          </a:p>
          <a:p>
            <a:pPr lvl="1"/>
            <a:r>
              <a:rPr lang="en-US" dirty="0" smtClean="0"/>
              <a:t>Inserts new record</a:t>
            </a:r>
          </a:p>
          <a:p>
            <a:pPr lvl="1"/>
            <a:r>
              <a:rPr lang="en-US" dirty="0" smtClean="0"/>
              <a:t>Forwards to allow other </a:t>
            </a:r>
            <a:r>
              <a:rPr lang="en-US" dirty="0" err="1" smtClean="0"/>
              <a:t>servlet</a:t>
            </a:r>
            <a:r>
              <a:rPr lang="en-US" dirty="0" smtClean="0"/>
              <a:t> to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 PERSON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 WHERE id=?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 PERSON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 AND age=?</a:t>
            </a:r>
          </a:p>
          <a:p>
            <a:pPr>
              <a:buNone/>
            </a:pPr>
            <a:r>
              <a:rPr lang="en-US" dirty="0" smtClean="0"/>
              <a:t>Note like delete, very dangerous if WHERE condition isn’t specific enough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UpdatePersonServlet</a:t>
            </a:r>
            <a:endParaRPr lang="en-US" dirty="0" smtClean="0"/>
          </a:p>
          <a:p>
            <a:pPr lvl="1"/>
            <a:r>
              <a:rPr lang="en-US" dirty="0" smtClean="0"/>
              <a:t>Update first and last name by specified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8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non-trivial business application relies on a database </a:t>
            </a:r>
          </a:p>
          <a:p>
            <a:r>
              <a:rPr lang="en-US" dirty="0" smtClean="0"/>
              <a:t>Dynamic content through retrieving changing data from a database</a:t>
            </a:r>
          </a:p>
          <a:p>
            <a:r>
              <a:rPr lang="en-US" dirty="0" smtClean="0"/>
              <a:t>Essentially all sophisticated applications both read and write 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person where id=?</a:t>
            </a: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person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Very dangerous if WHERE condition isn’t specific enough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0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DeletePersonServlet</a:t>
            </a:r>
            <a:endParaRPr lang="en-US" dirty="0" smtClean="0"/>
          </a:p>
          <a:p>
            <a:pPr lvl="1"/>
            <a:r>
              <a:rPr lang="en-US" dirty="0" smtClean="0"/>
              <a:t>Deletes based on name match (note could delete multiple records)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revisited – it’s magic!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One of the input types we didn’t touch upon earlier was hidden input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type="hidden" name="name"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value="Chad"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Form element doesn’t show up on page but value of element gets submitted with rest of form</a:t>
            </a:r>
          </a:p>
          <a:p>
            <a:r>
              <a:rPr lang="en-US" dirty="0" smtClean="0">
                <a:cs typeface="Courier New" pitchFamily="49" charset="0"/>
              </a:rPr>
              <a:t>Why do I care?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Very useful for keeping track of identifier (or other info) without having to show it to the user!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6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names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Revise </a:t>
            </a:r>
            <a:r>
              <a:rPr lang="en-US" dirty="0" err="1" smtClean="0"/>
              <a:t>DisplayNamesServlet</a:t>
            </a:r>
            <a:r>
              <a:rPr lang="en-US" dirty="0" smtClean="0"/>
              <a:t> to display names with submit button to direct to page to display that name by the id passed </a:t>
            </a:r>
            <a:r>
              <a:rPr lang="en-US" b="1" dirty="0" smtClean="0"/>
              <a:t>use GET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Create </a:t>
            </a:r>
            <a:r>
              <a:rPr lang="en-US" dirty="0" err="1" smtClean="0"/>
              <a:t>DisplayPersonServlet</a:t>
            </a:r>
            <a:r>
              <a:rPr lang="en-US" dirty="0" smtClean="0"/>
              <a:t> to display a name with the passed id with the first and last name in textboxes (will become apparent why later)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Take advantage of GET form using hyperlinks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4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problem revisited</a:t>
            </a:r>
            <a:br>
              <a:rPr lang="en-US" dirty="0" smtClean="0"/>
            </a:br>
            <a:r>
              <a:rPr lang="en-US" dirty="0" smtClean="0"/>
              <a:t>(use ReviewRevisited.java as your template)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8956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servlet</a:t>
            </a:r>
            <a:r>
              <a:rPr lang="en-US" dirty="0" smtClean="0"/>
              <a:t> modeled off the review problem</a:t>
            </a:r>
          </a:p>
          <a:p>
            <a:r>
              <a:rPr lang="en-US" dirty="0" smtClean="0"/>
              <a:t>When the person enters a name it should be added to the person table</a:t>
            </a:r>
          </a:p>
          <a:p>
            <a:r>
              <a:rPr lang="en-US" dirty="0" smtClean="0"/>
              <a:t>Display should be done by reading from the database</a:t>
            </a:r>
          </a:p>
          <a:p>
            <a:r>
              <a:rPr lang="en-US" dirty="0" smtClean="0"/>
              <a:t>Do not worry about whether the names are unique</a:t>
            </a:r>
          </a:p>
          <a:p>
            <a:r>
              <a:rPr lang="en-US" dirty="0" smtClean="0"/>
              <a:t>If you have time, add functionality allowing you to delete a name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3832" r="36260" b="18224"/>
          <a:stretch>
            <a:fillRect/>
          </a:stretch>
        </p:blipFill>
        <p:spPr bwMode="auto">
          <a:xfrm>
            <a:off x="2514599" y="1396694"/>
            <a:ext cx="3352801" cy="24895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3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of the key ways of accessing relational data in Java EE are</a:t>
            </a:r>
          </a:p>
          <a:p>
            <a:r>
              <a:rPr lang="en-US" dirty="0" smtClean="0"/>
              <a:t>Java Database Connectivity (JDBC)</a:t>
            </a:r>
          </a:p>
          <a:p>
            <a:pPr lvl="1"/>
            <a:r>
              <a:rPr lang="en-US" dirty="0" smtClean="0"/>
              <a:t>Standard API for Java applications to interact with a database</a:t>
            </a:r>
          </a:p>
          <a:p>
            <a:pPr lvl="1"/>
            <a:r>
              <a:rPr lang="en-US" dirty="0" smtClean="0"/>
              <a:t>Although not part of Java EE it is very frequently used in Java EE applications</a:t>
            </a:r>
          </a:p>
          <a:p>
            <a:r>
              <a:rPr lang="en-US" dirty="0" smtClean="0"/>
              <a:t>Java Persistence API (JPA)</a:t>
            </a:r>
          </a:p>
          <a:p>
            <a:pPr lvl="1"/>
            <a:r>
              <a:rPr lang="en-US" dirty="0" smtClean="0"/>
              <a:t>Tools for mapping database entries to objects and persisting objects back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3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JavaDB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Window|Services</a:t>
            </a:r>
            <a:endParaRPr lang="en-US" dirty="0" smtClean="0"/>
          </a:p>
          <a:p>
            <a:r>
              <a:rPr lang="en-US" dirty="0" smtClean="0"/>
              <a:t>Expand Databases</a:t>
            </a:r>
          </a:p>
          <a:p>
            <a:r>
              <a:rPr lang="en-US" dirty="0" smtClean="0"/>
              <a:t>Right click on Java DB click start server</a:t>
            </a:r>
          </a:p>
          <a:p>
            <a:r>
              <a:rPr lang="en-US" dirty="0" smtClean="0"/>
              <a:t>Right click Java DB and choose Create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instance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876925" cy="3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39624" y="2601468"/>
            <a:ext cx="1600200" cy="903732"/>
          </a:xfrm>
          <a:prstGeom prst="wedgeRoundRectCallout">
            <a:avLst>
              <a:gd name="adj1" fmla="val 130824"/>
              <a:gd name="adj2" fmla="val 1905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Password: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43000" y="4191000"/>
            <a:ext cx="3124200" cy="1219200"/>
          </a:xfrm>
          <a:prstGeom prst="wedgeRoundRectCallout">
            <a:avLst>
              <a:gd name="adj1" fmla="val 65193"/>
              <a:gd name="adj2" fmla="val -7721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Change location to be directory where your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project 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495800" y="5410200"/>
            <a:ext cx="3962400" cy="1219200"/>
          </a:xfrm>
          <a:prstGeom prst="wedgeRoundRectCallout">
            <a:avLst>
              <a:gd name="adj1" fmla="val -88721"/>
              <a:gd name="adj2" fmla="val -673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isn’t required, but makes it easier for making sure you submit all of your files to 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1" y="2697887"/>
            <a:ext cx="114299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n-lt"/>
              </a:rPr>
              <a:t>APP</a:t>
            </a:r>
            <a:endParaRPr lang="en-US" sz="9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499" y="2320720"/>
            <a:ext cx="990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Lect8aDB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2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created instance and choose connect</a:t>
            </a:r>
          </a:p>
          <a:p>
            <a:r>
              <a:rPr lang="en-US" dirty="0" smtClean="0"/>
              <a:t>Expand and right click APP and select Set as default schema</a:t>
            </a:r>
          </a:p>
          <a:p>
            <a:r>
              <a:rPr lang="en-US" dirty="0" smtClean="0"/>
              <a:t>Click to expand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7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Tables folder and choose create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392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43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person table and choose view data</a:t>
            </a:r>
          </a:p>
          <a:p>
            <a:r>
              <a:rPr lang="en-US" dirty="0" smtClean="0"/>
              <a:t>Click on insert records icon</a:t>
            </a:r>
          </a:p>
          <a:p>
            <a:r>
              <a:rPr lang="en-US" dirty="0" smtClean="0"/>
              <a:t>Click on fields within table to add 3 records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457200" cy="4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451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1423</TotalTime>
  <Words>1434</Words>
  <Application>Microsoft Office PowerPoint</Application>
  <PresentationFormat>On-screen Show (4:3)</PresentationFormat>
  <Paragraphs>189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Courier New</vt:lpstr>
      <vt:lpstr>Georgia</vt:lpstr>
      <vt:lpstr>Times New Roman</vt:lpstr>
      <vt:lpstr>Trebuchet MS</vt:lpstr>
      <vt:lpstr>Wingdings 2</vt:lpstr>
      <vt:lpstr>TP030003381</vt:lpstr>
      <vt:lpstr>CS 416 Web Programming  Database Connectivity</vt:lpstr>
      <vt:lpstr>Review from last class – sample problem</vt:lpstr>
      <vt:lpstr>Database connectivity</vt:lpstr>
      <vt:lpstr>Database interaction</vt:lpstr>
      <vt:lpstr>Creating a JavaDB instance</vt:lpstr>
      <vt:lpstr>Create instance</vt:lpstr>
      <vt:lpstr>Creating schema</vt:lpstr>
      <vt:lpstr>Create PERSON table</vt:lpstr>
      <vt:lpstr>Create data</vt:lpstr>
      <vt:lpstr>Create ADDRESS table</vt:lpstr>
      <vt:lpstr>Add foreign key constraint</vt:lpstr>
      <vt:lpstr>Select SQL cheat sheet</vt:lpstr>
      <vt:lpstr>Executing queries</vt:lpstr>
      <vt:lpstr>Working with our database</vt:lpstr>
      <vt:lpstr>Connecting to our database</vt:lpstr>
      <vt:lpstr>Creating the connection pool</vt:lpstr>
      <vt:lpstr>Creating the connection pool cont. </vt:lpstr>
      <vt:lpstr>Creating connection pool cont.</vt:lpstr>
      <vt:lpstr>Registering data source</vt:lpstr>
      <vt:lpstr>Registering resource in project</vt:lpstr>
      <vt:lpstr>Add reference</vt:lpstr>
      <vt:lpstr>Connecting to our database</vt:lpstr>
      <vt:lpstr>Prepared Statements</vt:lpstr>
      <vt:lpstr>PreparedStatement parameters</vt:lpstr>
      <vt:lpstr>Application flow</vt:lpstr>
      <vt:lpstr>Insert statement cheatsheet</vt:lpstr>
      <vt:lpstr>Insert example</vt:lpstr>
      <vt:lpstr>Update statement cheatsheet</vt:lpstr>
      <vt:lpstr>Update example</vt:lpstr>
      <vt:lpstr>Delete statement cheatsheet</vt:lpstr>
      <vt:lpstr>Delete example</vt:lpstr>
      <vt:lpstr>Input revisited – it’s magic!</vt:lpstr>
      <vt:lpstr>Display names revisited</vt:lpstr>
      <vt:lpstr>Review problem revisited (use ReviewRevisited.java as your template)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123</cp:revision>
  <dcterms:created xsi:type="dcterms:W3CDTF">2012-01-17T17:23:45Z</dcterms:created>
  <dcterms:modified xsi:type="dcterms:W3CDTF">2015-09-21T15:55:49Z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