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37"/>
  </p:notesMasterIdLst>
  <p:sldIdLst>
    <p:sldId id="289" r:id="rId3"/>
    <p:sldId id="31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8" r:id="rId23"/>
    <p:sldId id="309" r:id="rId24"/>
    <p:sldId id="319" r:id="rId25"/>
    <p:sldId id="320" r:id="rId26"/>
    <p:sldId id="323" r:id="rId27"/>
    <p:sldId id="310" r:id="rId28"/>
    <p:sldId id="311" r:id="rId29"/>
    <p:sldId id="321" r:id="rId30"/>
    <p:sldId id="312" r:id="rId31"/>
    <p:sldId id="313" r:id="rId32"/>
    <p:sldId id="314" r:id="rId33"/>
    <p:sldId id="315" r:id="rId34"/>
    <p:sldId id="322" r:id="rId35"/>
    <p:sldId id="31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24" d="100"/>
          <a:sy n="124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AJAX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Sending a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GET","ajax_info.txt",true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50579"/>
              </p:ext>
            </p:extLst>
          </p:nvPr>
        </p:nvGraphicFramePr>
        <p:xfrm>
          <a:off x="0" y="2590797"/>
          <a:ext cx="9144000" cy="3810002"/>
        </p:xfrm>
        <a:graphic>
          <a:graphicData uri="http://schemas.openxmlformats.org/drawingml/2006/table">
            <a:tbl>
              <a:tblPr/>
              <a:tblGrid>
                <a:gridCol w="2971800"/>
                <a:gridCol w="6172200"/>
              </a:tblGrid>
              <a:tr h="3675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246661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open(</a:t>
                      </a:r>
                      <a:r>
                        <a:rPr lang="en-US" i="1" dirty="0" err="1">
                          <a:effectLst/>
                          <a:latin typeface="verdana"/>
                        </a:rPr>
                        <a:t>method,url,async</a:t>
                      </a:r>
                      <a:r>
                        <a:rPr lang="en-US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type of request, the URL, and if the request should be handled asynchronously or not.</a:t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>
                          <a:effectLst/>
                          <a:latin typeface="verdana"/>
                        </a:rPr>
                        <a:t/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 i="1">
                          <a:effectLst/>
                          <a:latin typeface="verdana"/>
                        </a:rPr>
                        <a:t>method</a:t>
                      </a:r>
                      <a:r>
                        <a:rPr lang="en-US">
                          <a:effectLst/>
                          <a:latin typeface="verdana"/>
                        </a:rPr>
                        <a:t>: the type of request: GET or POST</a:t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 i="1">
                          <a:effectLst/>
                          <a:latin typeface="verdana"/>
                        </a:rPr>
                        <a:t>url</a:t>
                      </a:r>
                      <a:r>
                        <a:rPr lang="en-US">
                          <a:effectLst/>
                          <a:latin typeface="verdana"/>
                        </a:rPr>
                        <a:t>: the location of the file on the server</a:t>
                      </a:r>
                      <a:br>
                        <a:rPr lang="en-US">
                          <a:effectLst/>
                          <a:latin typeface="verdana"/>
                        </a:rPr>
                      </a:br>
                      <a:r>
                        <a:rPr lang="en-US" i="1">
                          <a:effectLst/>
                          <a:latin typeface="verdana"/>
                        </a:rPr>
                        <a:t>async</a:t>
                      </a:r>
                      <a:r>
                        <a:rPr lang="en-US">
                          <a:effectLst/>
                          <a:latin typeface="verdana"/>
                        </a:rPr>
                        <a:t>: true (asynchronous) or false (synchronous)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586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send(</a:t>
                      </a:r>
                      <a:r>
                        <a:rPr lang="en-US" i="1">
                          <a:effectLst/>
                          <a:latin typeface="verdana"/>
                        </a:rPr>
                        <a:t>string</a:t>
                      </a:r>
                      <a:r>
                        <a:rPr lang="en-US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Sends the request off to the server.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/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i="1" dirty="0">
                          <a:effectLst/>
                          <a:latin typeface="verdana"/>
                        </a:rPr>
                        <a:t>string</a:t>
                      </a:r>
                      <a:r>
                        <a:rPr lang="en-US" dirty="0">
                          <a:effectLst/>
                          <a:latin typeface="verdana"/>
                        </a:rPr>
                        <a:t>: Only used for POST requests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176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HTTP Get vs.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For GET the URL is built by combining the parameters in the same way they appear for a form’s GET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MyServlet?loginId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chad&amp;password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=pass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encodeURIComponent</a:t>
            </a:r>
            <a:r>
              <a:rPr lang="en-US" dirty="0" smtClean="0"/>
              <a:t> function helps encode special </a:t>
            </a:r>
            <a:r>
              <a:rPr lang="en-US" sz="2000" dirty="0" smtClean="0"/>
              <a:t>characters “</a:t>
            </a:r>
            <a:r>
              <a:rPr lang="en-US" sz="2000" dirty="0" smtClean="0">
                <a:solidFill>
                  <a:srgbClr val="7030A0"/>
                </a:solidFill>
              </a:rPr>
              <a:t>Chad &amp; Patti</a:t>
            </a:r>
            <a:r>
              <a:rPr lang="en-US" sz="2000" dirty="0" smtClean="0"/>
              <a:t>” </a:t>
            </a:r>
            <a:r>
              <a:rPr lang="en-US" sz="2000" dirty="0"/>
              <a:t>get encoded </a:t>
            </a:r>
            <a:r>
              <a:rPr lang="en-US" sz="2000" dirty="0" smtClean="0"/>
              <a:t>to “</a:t>
            </a:r>
            <a:r>
              <a:rPr lang="en-US" sz="2000" dirty="0" smtClean="0">
                <a:solidFill>
                  <a:srgbClr val="7030A0"/>
                </a:solidFill>
              </a:rPr>
              <a:t>Chad</a:t>
            </a:r>
            <a:r>
              <a:rPr lang="en-US" sz="2000" dirty="0">
                <a:solidFill>
                  <a:srgbClr val="7030A0"/>
                </a:solidFill>
              </a:rPr>
              <a:t>+%</a:t>
            </a:r>
            <a:r>
              <a:rPr lang="en-US" sz="2000" dirty="0" smtClean="0">
                <a:solidFill>
                  <a:srgbClr val="7030A0"/>
                </a:solidFill>
              </a:rPr>
              <a:t>26+Patti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MyServlet?id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 +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encodeURIComponent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idField.value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  <a:latin typeface="courier new"/>
              </a:rPr>
              <a:t>xmlhttp.open</a:t>
            </a:r>
            <a:r>
              <a:rPr lang="en-US" sz="1800" dirty="0">
                <a:solidFill>
                  <a:srgbClr val="7030A0"/>
                </a:solidFill>
                <a:latin typeface="courier new"/>
              </a:rPr>
              <a:t>("GET","demo_get2.asp?fname=</a:t>
            </a:r>
            <a:r>
              <a:rPr lang="en-US" sz="1800" dirty="0" err="1">
                <a:solidFill>
                  <a:srgbClr val="7030A0"/>
                </a:solidFill>
                <a:latin typeface="courier new"/>
              </a:rPr>
              <a:t>Henry&amp;lname</a:t>
            </a:r>
            <a:r>
              <a:rPr lang="en-US" sz="1800" dirty="0">
                <a:solidFill>
                  <a:srgbClr val="7030A0"/>
                </a:solidFill>
                <a:latin typeface="courier new"/>
              </a:rPr>
              <a:t>=</a:t>
            </a:r>
            <a:r>
              <a:rPr lang="en-US" sz="1800" dirty="0" err="1">
                <a:solidFill>
                  <a:srgbClr val="7030A0"/>
                </a:solidFill>
                <a:latin typeface="courier new"/>
              </a:rPr>
              <a:t>Ford",true</a:t>
            </a:r>
            <a:r>
              <a:rPr lang="en-US" sz="1800" dirty="0">
                <a:solidFill>
                  <a:srgbClr val="7030A0"/>
                </a:solidFill>
                <a:latin typeface="courier new"/>
              </a:rPr>
              <a:t>);</a:t>
            </a:r>
            <a:br>
              <a:rPr lang="en-US" sz="1800" dirty="0">
                <a:solidFill>
                  <a:srgbClr val="7030A0"/>
                </a:solidFill>
                <a:latin typeface="courier new"/>
              </a:rPr>
            </a:br>
            <a:r>
              <a:rPr lang="en-US" sz="1800" dirty="0" err="1">
                <a:solidFill>
                  <a:srgbClr val="7030A0"/>
                </a:solidFill>
                <a:latin typeface="courier new"/>
              </a:rPr>
              <a:t>xmlhttp.send</a:t>
            </a:r>
            <a:r>
              <a:rPr lang="en-US" sz="1800" dirty="0">
                <a:solidFill>
                  <a:srgbClr val="7030A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2000" b="1" dirty="0" smtClean="0">
                <a:cs typeface="Courier New" pitchFamily="49" charset="0"/>
              </a:rPr>
              <a:t>Should not be used if cached page will not work or changing data on the server</a:t>
            </a:r>
            <a:endParaRPr lang="en-US" sz="2000" b="1" dirty="0"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332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Similar to GET, but must set request header and rather than send being empty, request parameters placed in send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xmlhttp.open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POST","ajax_test.asp",true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xmlhttp.setRequestHeader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("Content-type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application/x-www-form-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xmlhttp.send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Henry&amp;lname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=Ford");</a:t>
            </a:r>
          </a:p>
        </p:txBody>
      </p:sp>
    </p:spTree>
    <p:extLst>
      <p:ext uri="{BB962C8B-B14F-4D97-AF65-F5344CB8AC3E}">
        <p14:creationId xmlns:p14="http://schemas.microsoft.com/office/powerpoint/2010/main" val="40083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19400"/>
            <a:ext cx="7772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With response text, server can send back any text to be processed and placed on the form.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response xml, response is read using XML </a:t>
            </a:r>
            <a:r>
              <a:rPr lang="en-US" smtClean="0"/>
              <a:t>DOM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99490"/>
              </p:ext>
            </p:extLst>
          </p:nvPr>
        </p:nvGraphicFramePr>
        <p:xfrm>
          <a:off x="990600" y="1596390"/>
          <a:ext cx="7543800" cy="994410"/>
        </p:xfrm>
        <a:graphic>
          <a:graphicData uri="http://schemas.openxmlformats.org/drawingml/2006/table">
            <a:tbl>
              <a:tblPr/>
              <a:tblGrid>
                <a:gridCol w="2590800"/>
                <a:gridCol w="4953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  <a:latin typeface="verdana"/>
                        </a:rPr>
                        <a:t>xmlhttp.responseText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get the response data as a string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  <a:latin typeface="verdana"/>
                        </a:rPr>
                        <a:t>xmlhttp.responseXML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get the response data as XML data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95215"/>
              </p:ext>
            </p:extLst>
          </p:nvPr>
        </p:nvGraphicFramePr>
        <p:xfrm>
          <a:off x="152400" y="4191000"/>
          <a:ext cx="8991600" cy="350520"/>
        </p:xfrm>
        <a:graphic>
          <a:graphicData uri="http://schemas.openxmlformats.org/drawingml/2006/table">
            <a:tbl>
              <a:tblPr/>
              <a:tblGrid>
                <a:gridCol w="8991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/>
                        </a:rPr>
                        <a:t>document.getElementById</a:t>
                      </a:r>
                      <a:r>
                        <a:rPr lang="en-US" dirty="0">
                          <a:effectLst/>
                          <a:latin typeface="courier new"/>
                        </a:rPr>
                        <a:t>("</a:t>
                      </a:r>
                      <a:r>
                        <a:rPr lang="en-US" dirty="0" err="1">
                          <a:effectLst/>
                          <a:latin typeface="courier new"/>
                        </a:rPr>
                        <a:t>myDiv</a:t>
                      </a:r>
                      <a:r>
                        <a:rPr lang="en-US" dirty="0">
                          <a:effectLst/>
                          <a:latin typeface="courier new"/>
                        </a:rPr>
                        <a:t>").</a:t>
                      </a:r>
                      <a:r>
                        <a:rPr lang="en-US" dirty="0" err="1">
                          <a:effectLst/>
                          <a:latin typeface="courier new"/>
                        </a:rPr>
                        <a:t>innerHTML</a:t>
                      </a:r>
                      <a:r>
                        <a:rPr lang="en-US" dirty="0">
                          <a:effectLst/>
                          <a:latin typeface="courier new"/>
                        </a:rPr>
                        <a:t>=</a:t>
                      </a:r>
                      <a:r>
                        <a:rPr lang="en-US" dirty="0" err="1">
                          <a:effectLst/>
                          <a:latin typeface="courier new"/>
                        </a:rPr>
                        <a:t>xmlhttp.responseText</a:t>
                      </a:r>
                      <a:r>
                        <a:rPr lang="en-US" dirty="0">
                          <a:effectLst/>
                          <a:latin typeface="courier new"/>
                        </a:rPr>
                        <a:t>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6000" y="345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onreadystatechange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request is sent to the server the </a:t>
            </a:r>
            <a:r>
              <a:rPr lang="en-US" dirty="0" err="1" smtClean="0"/>
              <a:t>xmlhttp</a:t>
            </a:r>
            <a:r>
              <a:rPr lang="en-US" dirty="0" smtClean="0"/>
              <a:t> receives events relating to the status of the response</a:t>
            </a:r>
          </a:p>
          <a:p>
            <a:r>
              <a:rPr lang="en-US" dirty="0" smtClean="0"/>
              <a:t>To use it you specify a </a:t>
            </a:r>
            <a:r>
              <a:rPr lang="en-US" b="1" dirty="0" smtClean="0"/>
              <a:t>function </a:t>
            </a:r>
            <a:r>
              <a:rPr lang="en-US" dirty="0" smtClean="0"/>
              <a:t>to assign to the event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xmlhttp</a:t>
            </a:r>
            <a:r>
              <a:rPr lang="en-US" dirty="0" smtClean="0"/>
              <a:t> will then call that function every time the ready state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Ready state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0" y="206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3657600"/>
            <a:ext cx="9144000" cy="32004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xmlhttp.onreadystatechange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=function()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xmlhttp.readyState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xmlhttp.status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==200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xmlhttp.responseText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   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}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111844"/>
              </p:ext>
            </p:extLst>
          </p:nvPr>
        </p:nvGraphicFramePr>
        <p:xfrm>
          <a:off x="1371600" y="990600"/>
          <a:ext cx="7543800" cy="2583180"/>
        </p:xfrm>
        <a:graphic>
          <a:graphicData uri="http://schemas.openxmlformats.org/drawingml/2006/table">
            <a:tbl>
              <a:tblPr/>
              <a:tblGrid>
                <a:gridCol w="2074545"/>
                <a:gridCol w="546925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  <a:latin typeface="verdana"/>
                        </a:rPr>
                        <a:t>readyState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Holds the status of the </a:t>
                      </a:r>
                      <a:r>
                        <a:rPr lang="en-US" dirty="0" err="1">
                          <a:effectLst/>
                          <a:latin typeface="verdana"/>
                        </a:rPr>
                        <a:t>XMLHttpRequest</a:t>
                      </a:r>
                      <a:r>
                        <a:rPr lang="en-US" dirty="0">
                          <a:effectLst/>
                          <a:latin typeface="verdana"/>
                        </a:rPr>
                        <a:t>. Changes from 0 to 4: 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>0: request not initialized 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>1: server connection established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>2: request received 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>3: processing request 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>4: request finished and response is ready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status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200: "OK"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r>
                        <a:rPr lang="en-US" dirty="0">
                          <a:effectLst/>
                          <a:latin typeface="verdana"/>
                        </a:rPr>
                        <a:t>404: Page not found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user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 to any </a:t>
            </a:r>
            <a:r>
              <a:rPr lang="en-US" dirty="0" err="1" smtClean="0"/>
              <a:t>javascript</a:t>
            </a:r>
            <a:r>
              <a:rPr lang="en-US" dirty="0" smtClean="0"/>
              <a:t> event on the webpage and call a </a:t>
            </a:r>
            <a:r>
              <a:rPr lang="en-US" dirty="0" err="1" smtClean="0"/>
              <a:t>javascript</a:t>
            </a:r>
            <a:r>
              <a:rPr lang="en-US" dirty="0" smtClean="0"/>
              <a:t> function to retrieve content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Walkthrough of </a:t>
            </a:r>
            <a:r>
              <a:rPr lang="en-US" dirty="0" err="1" smtClean="0"/>
              <a:t>AJAXTable</a:t>
            </a:r>
            <a:endParaRPr lang="en-US" dirty="0" smtClean="0"/>
          </a:p>
          <a:p>
            <a:r>
              <a:rPr lang="en-US" dirty="0" smtClean="0"/>
              <a:t>Walkthrough </a:t>
            </a:r>
            <a:r>
              <a:rPr lang="en-US" dirty="0" err="1" smtClean="0"/>
              <a:t>AJAXAddition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0075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&lt;input type=“text” id=“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name=“id”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onkeyup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=“validate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();”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smtClean="0"/>
              <a:t>Temperature 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736972"/>
            <a:ext cx="6248400" cy="21210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You are given the shell of the page (AJAXTempConversion.html)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Complete page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Create Servlet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8"/>
          <a:stretch>
            <a:fillRect/>
          </a:stretch>
        </p:blipFill>
        <p:spPr bwMode="auto">
          <a:xfrm>
            <a:off x="3962400" y="2057400"/>
            <a:ext cx="4929187" cy="257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7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Create a page/servlet to return the average of all scores added via AJAX (there is a shell of the HTML named </a:t>
            </a:r>
            <a:r>
              <a:rPr lang="en-US" dirty="0" err="1" smtClean="0"/>
              <a:t>AJAXAverage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Behavior is every time the user clicks Add Score the new average is output to the page</a:t>
            </a:r>
          </a:p>
          <a:p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2800"/>
            <a:ext cx="3352800" cy="336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3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content</a:t>
            </a:r>
          </a:p>
          <a:p>
            <a:pPr lvl="1"/>
            <a:r>
              <a:rPr lang="en-US" dirty="0"/>
              <a:t>Creating structured content</a:t>
            </a:r>
          </a:p>
          <a:p>
            <a:pPr lvl="1"/>
            <a:r>
              <a:rPr lang="en-US" dirty="0" smtClean="0"/>
              <a:t>Processing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revisited – it’s magic!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Once of the input types we didn’t touch upon earlier was hidden input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type="hidden" name="name"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value="Chad"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Form element doesn’t show up on page but value of element gets submitted with rest of form</a:t>
            </a:r>
          </a:p>
          <a:p>
            <a:r>
              <a:rPr lang="en-US" dirty="0" smtClean="0">
                <a:cs typeface="Courier New" pitchFamily="49" charset="0"/>
              </a:rPr>
              <a:t>Why do I care?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Very useful for keeping track of identifier (or other info) without having to show it to the user!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9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XML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Often times a response from a server will be an xml document rather than plain text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Allows structured content, allowing the page to determine what to show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 server side this may be a static XML document, a document built from database results, or content built that is specific to that call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Key aspect is the page decides format rather than the server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More flexible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XML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en-US" dirty="0" smtClean="0"/>
              <a:t>Why XML response?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Page decides format rather than the server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general it is better to have display logic on server, but there are exceptions </a:t>
            </a:r>
          </a:p>
          <a:p>
            <a:pPr>
              <a:spcBef>
                <a:spcPts val="1200"/>
              </a:spcBef>
            </a:pPr>
            <a:r>
              <a:rPr lang="en-US" u="sng" dirty="0" smtClean="0"/>
              <a:t>Very useful if building shared service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Consider a feed of sports scores from the NFL to all news carriers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NFL builds single interface and XML response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News carriers specify how to handle the XML individually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&lt;CATALOG&gt;</a:t>
            </a:r>
          </a:p>
          <a:p>
            <a:pPr marL="400050" lvl="1" indent="0">
              <a:buNone/>
            </a:pPr>
            <a:r>
              <a:rPr lang="en-US" dirty="0" smtClean="0"/>
              <a:t>&lt;CD&gt;</a:t>
            </a:r>
          </a:p>
          <a:p>
            <a:pPr marL="800100" lvl="2" indent="0">
              <a:buNone/>
            </a:pPr>
            <a:r>
              <a:rPr lang="en-US" dirty="0" smtClean="0"/>
              <a:t>&lt;TITLE&gt;War&lt;/TITLE&gt;</a:t>
            </a:r>
          </a:p>
          <a:p>
            <a:pPr marL="800100" lvl="2" indent="0">
              <a:buNone/>
            </a:pPr>
            <a:r>
              <a:rPr lang="en-US" dirty="0" smtClean="0"/>
              <a:t>&lt;ARTIST&gt;U2&lt;/ARTIST&gt;</a:t>
            </a:r>
          </a:p>
          <a:p>
            <a:pPr marL="400050" lvl="1" indent="0">
              <a:buNone/>
            </a:pPr>
            <a:r>
              <a:rPr lang="en-US" dirty="0" smtClean="0"/>
              <a:t>&lt;/CD&gt;</a:t>
            </a:r>
          </a:p>
          <a:p>
            <a:pPr marL="400050" lvl="1" indent="0">
              <a:buNone/>
            </a:pPr>
            <a:r>
              <a:rPr lang="en-US" dirty="0" smtClean="0"/>
              <a:t>&lt;CD&gt;</a:t>
            </a:r>
          </a:p>
          <a:p>
            <a:pPr marL="800100" lvl="2" indent="0">
              <a:buNone/>
            </a:pPr>
            <a:r>
              <a:rPr lang="en-US" dirty="0" smtClean="0"/>
              <a:t>&lt;TITLE&gt;Wasting Light&lt;TITLE&gt;</a:t>
            </a:r>
          </a:p>
          <a:p>
            <a:pPr marL="800100" lvl="2" indent="0">
              <a:buNone/>
            </a:pPr>
            <a:r>
              <a:rPr lang="en-US" dirty="0" smtClean="0"/>
              <a:t>&lt;ARTIST&gt;Foo Fighters&lt;ARTIST&gt;</a:t>
            </a:r>
          </a:p>
          <a:p>
            <a:pPr marL="400050" lvl="1" indent="0">
              <a:buNone/>
            </a:pPr>
            <a:r>
              <a:rPr lang="en-US" dirty="0" smtClean="0"/>
              <a:t>&lt;/CD&gt;</a:t>
            </a:r>
          </a:p>
          <a:p>
            <a:pPr marL="0" indent="0">
              <a:buNone/>
            </a:pPr>
            <a:r>
              <a:rPr lang="en-US" dirty="0" smtClean="0"/>
              <a:t>&lt;/CATALOG&gt;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648200" y="1600200"/>
            <a:ext cx="990600" cy="457200"/>
          </a:xfrm>
          <a:prstGeom prst="wedgeRoundRectCallout">
            <a:avLst>
              <a:gd name="adj1" fmla="val -246474"/>
              <a:gd name="adj2" fmla="val 5738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Root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10200" y="2362200"/>
            <a:ext cx="1799844" cy="835152"/>
          </a:xfrm>
          <a:prstGeom prst="wedgeRoundRectCallout">
            <a:avLst>
              <a:gd name="adj1" fmla="val -226581"/>
              <a:gd name="adj2" fmla="val -29785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Child Elements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94960" y="2359152"/>
            <a:ext cx="1799844" cy="835152"/>
          </a:xfrm>
          <a:prstGeom prst="wedgeRoundRectCallout">
            <a:avLst>
              <a:gd name="adj1" fmla="val -80772"/>
              <a:gd name="adj2" fmla="val 4138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Child Elements</a:t>
            </a:r>
          </a:p>
        </p:txBody>
      </p:sp>
    </p:spTree>
    <p:extLst>
      <p:ext uri="{BB962C8B-B14F-4D97-AF65-F5344CB8AC3E}">
        <p14:creationId xmlns:p14="http://schemas.microsoft.com/office/powerpoint/2010/main" val="2994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library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AJAXCDArtistsTitle.html</a:t>
            </a:r>
          </a:p>
          <a:p>
            <a:r>
              <a:rPr lang="en-US" dirty="0" smtClean="0"/>
              <a:t>AJAXCDSecondClient.html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XML document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343400" cy="4745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Guidelines:</a:t>
            </a:r>
          </a:p>
          <a:p>
            <a:pPr marL="457200" indent="-457200">
              <a:spcBef>
                <a:spcPts val="1200"/>
              </a:spcBef>
            </a:pPr>
            <a:r>
              <a:rPr lang="en-US" dirty="0" smtClean="0"/>
              <a:t>Cross between object model and data model</a:t>
            </a:r>
          </a:p>
          <a:p>
            <a:pPr marL="457200" indent="-457200">
              <a:spcBef>
                <a:spcPts val="1200"/>
              </a:spcBef>
            </a:pPr>
            <a:r>
              <a:rPr lang="en-US" dirty="0" smtClean="0"/>
              <a:t>If there is a 0-1/1-1 relationship the tag should be directly on the object (ex. TITLE)</a:t>
            </a:r>
          </a:p>
          <a:p>
            <a:pPr marL="457200" indent="-457200">
              <a:spcBef>
                <a:spcPts val="1200"/>
              </a:spcBef>
            </a:pPr>
            <a:r>
              <a:rPr lang="en-US" dirty="0" smtClean="0"/>
              <a:t>If there is a 0-many there should be a tag labeling the collection then repeated tag inside (ex. CATALOG/CD and TRACKS/TRACK)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524000"/>
            <a:ext cx="447590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&lt;CATALOG&gt;</a:t>
            </a:r>
          </a:p>
          <a:p>
            <a:pPr marL="400050" lvl="1" indent="0">
              <a:buNone/>
            </a:pPr>
            <a:r>
              <a:rPr lang="en-US" sz="1600" dirty="0"/>
              <a:t>&lt;CD&gt;</a:t>
            </a:r>
          </a:p>
          <a:p>
            <a:pPr marL="800100" lvl="2" indent="0">
              <a:buNone/>
            </a:pPr>
            <a:r>
              <a:rPr lang="en-US" sz="1600" dirty="0"/>
              <a:t>&lt;TITLE&gt;War&lt;/TITLE&gt;</a:t>
            </a:r>
          </a:p>
          <a:p>
            <a:pPr marL="800100" lvl="2" indent="0">
              <a:buNone/>
            </a:pPr>
            <a:r>
              <a:rPr lang="en-US" sz="1600" dirty="0"/>
              <a:t>&lt;ARTIST&gt;U2&lt;/ARTIST&gt;</a:t>
            </a:r>
          </a:p>
          <a:p>
            <a:pPr marL="400050" lvl="1" indent="0">
              <a:buNone/>
            </a:pPr>
            <a:r>
              <a:rPr lang="en-US" sz="1600" dirty="0"/>
              <a:t>&lt;/CD&gt;</a:t>
            </a:r>
          </a:p>
          <a:p>
            <a:pPr marL="400050" lvl="1" indent="0">
              <a:buNone/>
            </a:pPr>
            <a:r>
              <a:rPr lang="en-US" sz="1600" dirty="0"/>
              <a:t>&lt;CD&gt;</a:t>
            </a:r>
          </a:p>
          <a:p>
            <a:pPr marL="800100" lvl="2" indent="0">
              <a:buNone/>
            </a:pPr>
            <a:r>
              <a:rPr lang="en-US" sz="1600" dirty="0"/>
              <a:t>&lt;TITLE&gt;Wasting Light</a:t>
            </a:r>
            <a:r>
              <a:rPr lang="en-US" sz="1600" dirty="0" smtClean="0"/>
              <a:t>&lt;/TITLE</a:t>
            </a:r>
            <a:r>
              <a:rPr lang="en-US" sz="1600" dirty="0"/>
              <a:t>&gt;</a:t>
            </a:r>
          </a:p>
          <a:p>
            <a:pPr marL="800100" lvl="2" indent="0">
              <a:buNone/>
            </a:pPr>
            <a:r>
              <a:rPr lang="en-US" sz="1600" dirty="0"/>
              <a:t>&lt;ARTIST&gt;Foo Fighters</a:t>
            </a:r>
            <a:r>
              <a:rPr lang="en-US" sz="1600" dirty="0" smtClean="0"/>
              <a:t>&lt;/ARTIST</a:t>
            </a:r>
            <a:r>
              <a:rPr lang="en-US" sz="1600" dirty="0"/>
              <a:t>&gt;</a:t>
            </a:r>
          </a:p>
          <a:p>
            <a:pPr marL="800100" lvl="2" indent="0">
              <a:buNone/>
            </a:pPr>
            <a:r>
              <a:rPr lang="en-US" sz="1600" dirty="0"/>
              <a:t>&lt;TRACKS&gt;</a:t>
            </a:r>
          </a:p>
          <a:p>
            <a:pPr marL="800100" lvl="2" indent="0">
              <a:buNone/>
            </a:pPr>
            <a:r>
              <a:rPr lang="en-US" sz="1600" dirty="0"/>
              <a:t>  &lt;TRACK&gt;Bridge Burning&lt;/TRACK&gt;</a:t>
            </a:r>
          </a:p>
          <a:p>
            <a:pPr marL="800100" lvl="2" indent="0">
              <a:buNone/>
            </a:pPr>
            <a:r>
              <a:rPr lang="en-US" sz="1600" dirty="0"/>
              <a:t>  &lt;TRACK&gt;Rope&lt;/TRACK&gt;</a:t>
            </a:r>
          </a:p>
          <a:p>
            <a:pPr marL="800100" lvl="2" indent="0">
              <a:buNone/>
            </a:pPr>
            <a:r>
              <a:rPr lang="en-US" sz="1600" dirty="0"/>
              <a:t>&lt;/TRACKS&gt;</a:t>
            </a:r>
          </a:p>
          <a:p>
            <a:pPr marL="400050" lvl="1" indent="0">
              <a:buNone/>
            </a:pPr>
            <a:r>
              <a:rPr lang="en-US" sz="1600" dirty="0"/>
              <a:t>&lt;/CD&gt;</a:t>
            </a:r>
          </a:p>
          <a:p>
            <a:r>
              <a:rPr lang="en-US" dirty="0"/>
              <a:t>&lt;/CATALOG&gt;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Creating XML phone book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dirty="0" smtClean="0"/>
              <a:t>Design the XML structure to return the following</a:t>
            </a:r>
          </a:p>
          <a:p>
            <a:pPr lvl="1"/>
            <a:r>
              <a:rPr lang="en-US" dirty="0" smtClean="0"/>
              <a:t>Multiple people</a:t>
            </a:r>
          </a:p>
          <a:p>
            <a:pPr lvl="1"/>
            <a:r>
              <a:rPr lang="en-US" dirty="0" smtClean="0"/>
              <a:t>Each person has a name, city, state and </a:t>
            </a:r>
            <a:r>
              <a:rPr lang="en-US" u="sng" dirty="0" smtClean="0"/>
              <a:t>zero to many</a:t>
            </a:r>
            <a:r>
              <a:rPr lang="en-US" dirty="0" smtClean="0"/>
              <a:t> work phone numbers AND </a:t>
            </a:r>
            <a:r>
              <a:rPr lang="en-US" u="sng" dirty="0" smtClean="0"/>
              <a:t>zero to many</a:t>
            </a:r>
            <a:r>
              <a:rPr lang="en-US" dirty="0" smtClean="0"/>
              <a:t> personal phone </a:t>
            </a:r>
            <a:r>
              <a:rPr lang="en-US" dirty="0" smtClean="0"/>
              <a:t>numbers</a:t>
            </a:r>
            <a:endParaRPr lang="en-US" dirty="0" smtClean="0"/>
          </a:p>
          <a:p>
            <a:r>
              <a:rPr lang="en-US" dirty="0" smtClean="0"/>
              <a:t>Create an example return document </a:t>
            </a:r>
            <a:endParaRPr lang="en-US" dirty="0"/>
          </a:p>
          <a:p>
            <a:r>
              <a:rPr lang="en-US" dirty="0" smtClean="0"/>
              <a:t>How might the XML structure change if each phone number had a description as well?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With Document Object Model(DOM) you are able to specify retrieving nodes or tags within the XML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root of the document (the tag which hold everything in the XML) can be retrieved using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xmlhttp.responseXML.documentElement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400"/>
              </a:spcBef>
            </a:pPr>
            <a:r>
              <a:rPr lang="en-US" dirty="0" smtClean="0"/>
              <a:t>With that element portions of the XML document can be retrieved by knowing what tags you are interested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Accessing child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Any child elements can be accessed by specifying the name of the tag you want to retrieve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rootNode.getElementsByTagName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Return will be an array of all elements matching that tag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From that tag element you can access sub tag(s) elements in the same way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(“TITLE”);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en-US" dirty="0"/>
              <a:t>Accessing child </a:t>
            </a:r>
            <a:r>
              <a:rPr lang="en-US" dirty="0" smtClean="0"/>
              <a:t>elements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 aware when you access the child elements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it will match all child tags with that name not just immediate child tags</a:t>
            </a:r>
          </a:p>
          <a:p>
            <a:pPr marL="109728" indent="0">
              <a:buNone/>
            </a:pPr>
            <a:r>
              <a:rPr lang="en-US" dirty="0" smtClean="0">
                <a:cs typeface="Courier New" pitchFamily="49" charset="0"/>
              </a:rPr>
              <a:t>&lt;CDs&gt;</a:t>
            </a:r>
          </a:p>
          <a:p>
            <a:pPr marL="411480" lvl="1" indent="0">
              <a:buNone/>
            </a:pPr>
            <a:r>
              <a:rPr lang="en-US" dirty="0" smtClean="0"/>
              <a:t>&lt;CD&gt;</a:t>
            </a:r>
          </a:p>
          <a:p>
            <a:pPr marL="676656" lvl="2" indent="0">
              <a:buNone/>
            </a:pPr>
            <a:r>
              <a:rPr lang="en-US" dirty="0"/>
              <a:t> </a:t>
            </a:r>
            <a:r>
              <a:rPr lang="en-US" dirty="0" smtClean="0"/>
              <a:t>&lt;ARTIST&gt;Bob Dylan&lt;/ARTIST&gt;</a:t>
            </a:r>
          </a:p>
          <a:p>
            <a:pPr marL="411480" lvl="1" indent="0">
              <a:buNone/>
            </a:pPr>
            <a:r>
              <a:rPr lang="en-US" dirty="0" smtClean="0"/>
              <a:t>&lt;/CD&gt;</a:t>
            </a:r>
          </a:p>
          <a:p>
            <a:pPr marL="411480" lvl="1" indent="0">
              <a:buNone/>
            </a:pPr>
            <a:r>
              <a:rPr lang="en-US" dirty="0" smtClean="0"/>
              <a:t>&lt;CD&gt;</a:t>
            </a:r>
          </a:p>
          <a:p>
            <a:pPr marL="676656" lvl="2" indent="0">
              <a:buNone/>
            </a:pPr>
            <a:r>
              <a:rPr lang="en-US" dirty="0" smtClean="0"/>
              <a:t>&lt;ARTIST&gt;Nine Inch Nails&lt;/ARTIST&gt;</a:t>
            </a:r>
          </a:p>
          <a:p>
            <a:pPr marL="411480" lvl="1" indent="0">
              <a:buNone/>
            </a:pPr>
            <a:r>
              <a:rPr lang="en-US" dirty="0" smtClean="0"/>
              <a:t>&lt;/CD&gt;</a:t>
            </a:r>
          </a:p>
          <a:p>
            <a:pPr marL="118872" indent="0">
              <a:buNone/>
            </a:pPr>
            <a:r>
              <a:rPr lang="en-US" dirty="0" smtClean="0"/>
              <a:t>&lt;/CDs&gt;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Accessing Tag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Once you have the tag you want the value of (ex. TITLE) you access the node value of that tag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value = titles[0].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firstChild.nodeValue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400"/>
              </a:spcBef>
            </a:pPr>
            <a:r>
              <a:rPr lang="en-US" dirty="0" smtClean="0"/>
              <a:t>By doing this structured data can be read from the response rather than just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</a:p>
          <a:p>
            <a:r>
              <a:rPr lang="en-US" dirty="0" smtClean="0"/>
              <a:t>Walkthrough of making a server based dynamic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CD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Artist and Title in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Street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StudentInfo.xml output the street and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structured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structured results is very useful when returning complex information often such as multiple results</a:t>
            </a:r>
          </a:p>
          <a:p>
            <a:r>
              <a:rPr lang="en-US" dirty="0" smtClean="0"/>
              <a:t>In creating the results you essentially use the servlet to build your xml file</a:t>
            </a:r>
          </a:p>
          <a:p>
            <a:endParaRPr lang="en-US" dirty="0"/>
          </a:p>
          <a:p>
            <a:r>
              <a:rPr lang="en-US" dirty="0"/>
              <a:t>Ex. </a:t>
            </a:r>
            <a:r>
              <a:rPr lang="en-US" dirty="0" err="1"/>
              <a:t>StudentGradesServlet</a:t>
            </a:r>
            <a:r>
              <a:rPr lang="en-US" dirty="0"/>
              <a:t>, </a:t>
            </a:r>
            <a:r>
              <a:rPr lang="en-US" dirty="0" err="1"/>
              <a:t>AJAXFindByNameServlet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XML phone book service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dirty="0" smtClean="0"/>
              <a:t>Using XML designed before…</a:t>
            </a:r>
          </a:p>
          <a:p>
            <a:pPr lvl="1"/>
            <a:endParaRPr lang="en-US" dirty="0"/>
          </a:p>
          <a:p>
            <a:r>
              <a:rPr lang="en-US" dirty="0" smtClean="0"/>
              <a:t>Write </a:t>
            </a:r>
            <a:r>
              <a:rPr lang="en-US" dirty="0" err="1" smtClean="0"/>
              <a:t>psuedo</a:t>
            </a:r>
            <a:r>
              <a:rPr lang="en-US" dirty="0" smtClean="0"/>
              <a:t> code for </a:t>
            </a:r>
            <a:r>
              <a:rPr lang="en-US" dirty="0" err="1" smtClean="0"/>
              <a:t>javascript</a:t>
            </a:r>
            <a:r>
              <a:rPr lang="en-US" dirty="0" smtClean="0"/>
              <a:t> side to output in this format with only the personal phone numbers printed:</a:t>
            </a:r>
          </a:p>
          <a:p>
            <a:pPr marL="411480" lvl="1" indent="0">
              <a:buNone/>
            </a:pPr>
            <a:r>
              <a:rPr lang="en-US" dirty="0" smtClean="0"/>
              <a:t>Bob – New Britain, CT</a:t>
            </a:r>
          </a:p>
          <a:p>
            <a:pPr marL="1019556" lvl="2" indent="-342900"/>
            <a:r>
              <a:rPr lang="en-US" dirty="0" smtClean="0"/>
              <a:t>860-867-5309</a:t>
            </a:r>
          </a:p>
          <a:p>
            <a:pPr marL="1019556" lvl="2" indent="-342900"/>
            <a:r>
              <a:rPr lang="en-US" dirty="0" smtClean="0"/>
              <a:t>888-345-1234</a:t>
            </a:r>
          </a:p>
          <a:p>
            <a:pPr marL="411480" lvl="1" indent="0">
              <a:buNone/>
            </a:pPr>
            <a:r>
              <a:rPr lang="en-US" dirty="0" smtClean="0"/>
              <a:t>Charles – Hamden, CT</a:t>
            </a:r>
          </a:p>
          <a:p>
            <a:pPr lvl="2"/>
            <a:r>
              <a:rPr lang="en-US" dirty="0" smtClean="0"/>
              <a:t>280-112-3581</a:t>
            </a:r>
          </a:p>
        </p:txBody>
      </p:sp>
    </p:spTree>
    <p:extLst>
      <p:ext uri="{BB962C8B-B14F-4D97-AF65-F5344CB8AC3E}">
        <p14:creationId xmlns:p14="http://schemas.microsoft.com/office/powerpoint/2010/main" val="31869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Student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102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/>
              <a:t>Step1:</a:t>
            </a:r>
            <a:r>
              <a:rPr lang="en-US" dirty="0" smtClean="0"/>
              <a:t> Create web page that looks like the previous ones, where you click to get student grades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Call the </a:t>
            </a:r>
            <a:r>
              <a:rPr lang="en-US" dirty="0" err="1" smtClean="0"/>
              <a:t>StudentGradesServlet</a:t>
            </a:r>
            <a:r>
              <a:rPr lang="en-US" dirty="0" smtClean="0"/>
              <a:t> to get the XML and display the student names and grades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Step2: </a:t>
            </a:r>
            <a:r>
              <a:rPr lang="en-US" dirty="0" smtClean="0"/>
              <a:t>Update your page so that there is a text box where the user can type characters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Modify the servlet so that the characters entered will filter so only names that begin with the characters entered will be returned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Step 3: </a:t>
            </a:r>
            <a:r>
              <a:rPr lang="en-US" dirty="0" smtClean="0"/>
              <a:t>Make it so you can add new names and grades on your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Asynchronous JavaScript Technology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It allows web pages to be dynamic based on server content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This is accomplished through using </a:t>
            </a:r>
            <a:r>
              <a:rPr lang="en-US" dirty="0" err="1" smtClean="0"/>
              <a:t>Javascript</a:t>
            </a:r>
            <a:r>
              <a:rPr lang="en-US" dirty="0" smtClean="0"/>
              <a:t> to make a connection to the server and rewriting portions of the page based on the response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Based on internet standards so works across browsers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23163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Some of its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dirty="0" smtClean="0"/>
              <a:t>Real-time form validation</a:t>
            </a:r>
          </a:p>
          <a:p>
            <a:pPr lvl="1"/>
            <a:r>
              <a:rPr lang="en-US" dirty="0" smtClean="0"/>
              <a:t>Checking serial numbers, zip codes, credit card validity</a:t>
            </a:r>
          </a:p>
          <a:p>
            <a:pPr>
              <a:spcBef>
                <a:spcPts val="2400"/>
              </a:spcBef>
            </a:pPr>
            <a:r>
              <a:rPr lang="en-US" dirty="0" err="1" smtClean="0"/>
              <a:t>Autocompletion</a:t>
            </a:r>
            <a:endParaRPr lang="en-US" dirty="0" smtClean="0"/>
          </a:p>
          <a:p>
            <a:pPr lvl="1"/>
            <a:r>
              <a:rPr lang="en-US" dirty="0" smtClean="0"/>
              <a:t>As the user types suggesting possible completions or useful completions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Load on demand</a:t>
            </a:r>
          </a:p>
          <a:p>
            <a:pPr lvl="1"/>
            <a:r>
              <a:rPr lang="en-US" dirty="0" smtClean="0"/>
              <a:t>Load portions of the page as they get downloaded (ex. Google maps)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26736"/>
          </a:xfrm>
        </p:spPr>
        <p:txBody>
          <a:bodyPr/>
          <a:lstStyle/>
          <a:p>
            <a:r>
              <a:rPr lang="en-US" dirty="0" smtClean="0"/>
              <a:t>Rich user interface controls</a:t>
            </a:r>
          </a:p>
          <a:p>
            <a:pPr lvl="1"/>
            <a:r>
              <a:rPr lang="en-US" dirty="0" smtClean="0"/>
              <a:t>Dynamically loaded trees, data tables, progress bars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Refreshing data and server push</a:t>
            </a:r>
          </a:p>
          <a:p>
            <a:pPr lvl="1"/>
            <a:r>
              <a:rPr lang="en-US" dirty="0" smtClean="0"/>
              <a:t>Live update of scores, stock ticker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Page as an application</a:t>
            </a:r>
          </a:p>
          <a:p>
            <a:pPr lvl="1"/>
            <a:r>
              <a:rPr lang="en-US" dirty="0" smtClean="0"/>
              <a:t>Create a single page as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553200" cy="685800"/>
          </a:xfrm>
        </p:spPr>
        <p:txBody>
          <a:bodyPr/>
          <a:lstStyle/>
          <a:p>
            <a:r>
              <a:rPr lang="en-US" dirty="0" smtClean="0"/>
              <a:t>AJAX flow</a:t>
            </a:r>
            <a:endParaRPr lang="en-US" dirty="0"/>
          </a:p>
        </p:txBody>
      </p:sp>
      <p:pic>
        <p:nvPicPr>
          <p:cNvPr id="1026" name="Picture 2" descr="Ajax Inter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0" y="914400"/>
            <a:ext cx="9148991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keystone of AJAX is the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This object is used to establish connection to server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Exchange data with the server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Allows update of parts of page without reloading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800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window.XMLHttpRequest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code for IE7+, Firefox, Chrome, Opera, Safari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}else{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xmlhttp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1462</TotalTime>
  <Words>1451</Words>
  <Application>Microsoft Office PowerPoint</Application>
  <PresentationFormat>On-screen Show (4:3)</PresentationFormat>
  <Paragraphs>214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courier new</vt:lpstr>
      <vt:lpstr>courier new</vt:lpstr>
      <vt:lpstr>Georgia</vt:lpstr>
      <vt:lpstr>Trebuchet MS</vt:lpstr>
      <vt:lpstr>verdana</vt:lpstr>
      <vt:lpstr>verdana</vt:lpstr>
      <vt:lpstr>Wingdings 2</vt:lpstr>
      <vt:lpstr>TP030003381</vt:lpstr>
      <vt:lpstr>CS 416 Web Programming  AJAX</vt:lpstr>
      <vt:lpstr>Input revisited – it’s magic!</vt:lpstr>
      <vt:lpstr>Topics for Lecture</vt:lpstr>
      <vt:lpstr>What is AJAX</vt:lpstr>
      <vt:lpstr>Some of its uses</vt:lpstr>
      <vt:lpstr>More uses</vt:lpstr>
      <vt:lpstr>AJAX flow</vt:lpstr>
      <vt:lpstr>XMLHttpRequest</vt:lpstr>
      <vt:lpstr>Creating XMLHttpRequest</vt:lpstr>
      <vt:lpstr>Sending a request</vt:lpstr>
      <vt:lpstr>HTTP Get vs. Post</vt:lpstr>
      <vt:lpstr>POST</vt:lpstr>
      <vt:lpstr>Server response</vt:lpstr>
      <vt:lpstr>onreadystatechange event</vt:lpstr>
      <vt:lpstr>Ready state</vt:lpstr>
      <vt:lpstr>Acting on user entry</vt:lpstr>
      <vt:lpstr>AJAX  Temperature conversion </vt:lpstr>
      <vt:lpstr>Review from last class</vt:lpstr>
      <vt:lpstr>Topics for Lecture</vt:lpstr>
      <vt:lpstr>XML responses</vt:lpstr>
      <vt:lpstr>XML responses</vt:lpstr>
      <vt:lpstr>XML document</vt:lpstr>
      <vt:lpstr>CD library service</vt:lpstr>
      <vt:lpstr>XML document design</vt:lpstr>
      <vt:lpstr>Creating XML phone book service</vt:lpstr>
      <vt:lpstr>XML syntax</vt:lpstr>
      <vt:lpstr>Accessing child elements</vt:lpstr>
      <vt:lpstr>Accessing child elements cont.</vt:lpstr>
      <vt:lpstr>Accessing Tag value</vt:lpstr>
      <vt:lpstr>Printing CD Info</vt:lpstr>
      <vt:lpstr>Printing Street and State</vt:lpstr>
      <vt:lpstr>Creating structured results</vt:lpstr>
      <vt:lpstr>XML phone book service revisited</vt:lpstr>
      <vt:lpstr>Student grades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139</cp:revision>
  <dcterms:created xsi:type="dcterms:W3CDTF">2012-01-17T17:23:45Z</dcterms:created>
  <dcterms:modified xsi:type="dcterms:W3CDTF">2015-09-28T17:42:32Z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