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28"/>
  </p:notesMasterIdLst>
  <p:sldIdLst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054" autoAdjust="0"/>
    <p:restoredTop sz="94660"/>
  </p:normalViewPr>
  <p:slideViewPr>
    <p:cSldViewPr>
      <p:cViewPr varScale="1">
        <p:scale>
          <a:sx n="82" d="100"/>
          <a:sy n="82" d="100"/>
        </p:scale>
        <p:origin x="138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4645C-1F4B-42CE-8707-D4D136963164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72DAE-9F19-4920-9FBF-1C9225C52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5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D9508-F9A5-4842-AFE6-020433AA642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7DD9508-F9A5-4842-AFE6-020433AA642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62200" y="533400"/>
            <a:ext cx="6096000" cy="5791200"/>
          </a:xfrm>
        </p:spPr>
        <p:txBody>
          <a:bodyPr anchor="t" anchorCtr="0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dirty="0" smtClean="0"/>
              <a:t>CS 416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Web Programming</a:t>
            </a:r>
            <a:br>
              <a:rPr lang="en-US" sz="36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800" dirty="0" smtClean="0"/>
              <a:t>Java Server Pages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191000"/>
            <a:ext cx="4386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Trebuchet MS" pitchFamily="34" charset="0"/>
            </a:endParaRPr>
          </a:p>
          <a:p>
            <a:r>
              <a:rPr lang="en-US" sz="2000" dirty="0" smtClean="0">
                <a:latin typeface="Trebuchet MS" pitchFamily="34" charset="0"/>
              </a:rPr>
              <a:t>Dr.  Williams</a:t>
            </a:r>
          </a:p>
          <a:p>
            <a:r>
              <a:rPr lang="en-US" sz="2000" dirty="0" smtClean="0">
                <a:latin typeface="Trebuchet MS" pitchFamily="34" charset="0"/>
              </a:rPr>
              <a:t>Central Connecticut State University</a:t>
            </a:r>
            <a:endParaRPr lang="en-US" sz="2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066800"/>
          </a:xfrm>
        </p:spPr>
        <p:txBody>
          <a:bodyPr/>
          <a:lstStyle/>
          <a:p>
            <a:r>
              <a:rPr lang="en-US" dirty="0" smtClean="0"/>
              <a:t>Implicit objects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86041"/>
              </p:ext>
            </p:extLst>
          </p:nvPr>
        </p:nvGraphicFramePr>
        <p:xfrm>
          <a:off x="0" y="1447800"/>
          <a:ext cx="9144003" cy="47890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6400"/>
                <a:gridCol w="3733800"/>
                <a:gridCol w="3733803"/>
              </a:tblGrid>
              <a:tr h="885741">
                <a:tc>
                  <a:txBody>
                    <a:bodyPr/>
                    <a:lstStyle/>
                    <a:p>
                      <a:r>
                        <a:rPr lang="en-US" dirty="0" smtClean="0"/>
                        <a:t>Implicit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94305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javax.servlet.jsp.PageContext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 several methods for managing</a:t>
                      </a:r>
                      <a:r>
                        <a:rPr lang="en-US" baseline="0" dirty="0" smtClean="0"/>
                        <a:t> various web application scopes (request, session, application)</a:t>
                      </a:r>
                      <a:endParaRPr lang="en-US" dirty="0"/>
                    </a:p>
                  </a:txBody>
                  <a:tcPr/>
                </a:tc>
              </a:tr>
              <a:tr h="885741">
                <a:tc>
                  <a:txBody>
                    <a:bodyPr/>
                    <a:lstStyle/>
                    <a:p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javax.servlet.ServletRequest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Equivalent</a:t>
                      </a:r>
                      <a:r>
                        <a:rPr lang="en-US" baseline="0" dirty="0" smtClean="0"/>
                        <a:t> to the instance of </a:t>
                      </a:r>
                      <a:r>
                        <a:rPr lang="en-US" baseline="0" dirty="0" err="1" smtClean="0"/>
                        <a:t>HttpServletRequest</a:t>
                      </a:r>
                      <a:r>
                        <a:rPr lang="en-US" baseline="0" dirty="0" smtClean="0"/>
                        <a:t> passed into </a:t>
                      </a:r>
                      <a:r>
                        <a:rPr lang="en-US" baseline="0" dirty="0" err="1" smtClean="0"/>
                        <a:t>doGet</a:t>
                      </a:r>
                      <a:r>
                        <a:rPr lang="en-US" baseline="0" dirty="0" smtClean="0"/>
                        <a:t>() / </a:t>
                      </a:r>
                      <a:r>
                        <a:rPr lang="en-US" baseline="0" dirty="0" err="1" smtClean="0"/>
                        <a:t>doPost</a:t>
                      </a:r>
                      <a:r>
                        <a:rPr lang="en-US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885741"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javax.servlet.ServletResponse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Equivalent to the instance of </a:t>
                      </a:r>
                      <a:r>
                        <a:rPr lang="en-US" dirty="0" err="1" smtClean="0"/>
                        <a:t>HttpServletResponse</a:t>
                      </a:r>
                      <a:r>
                        <a:rPr lang="en-US" baseline="0" dirty="0" smtClean="0"/>
                        <a:t> passed into </a:t>
                      </a:r>
                      <a:r>
                        <a:rPr lang="en-US" baseline="0" dirty="0" err="1" smtClean="0"/>
                        <a:t>doGet</a:t>
                      </a:r>
                      <a:r>
                        <a:rPr lang="en-US" baseline="0" dirty="0" smtClean="0"/>
                        <a:t>() / </a:t>
                      </a:r>
                      <a:r>
                        <a:rPr lang="en-US" baseline="0" dirty="0" err="1" smtClean="0"/>
                        <a:t>doPost</a:t>
                      </a:r>
                      <a:r>
                        <a:rPr lang="en-US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885741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javax.servlet.http.HttpSession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Equivalent to return value of </a:t>
                      </a:r>
                      <a:r>
                        <a:rPr lang="en-US" sz="1600" dirty="0" err="1" smtClean="0"/>
                        <a:t>HttpServletRequest.getSession</a:t>
                      </a:r>
                      <a:r>
                        <a:rPr lang="en-US" sz="1600" dirty="0" smtClean="0"/>
                        <a:t>() </a:t>
                      </a:r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026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en-US" dirty="0" smtClean="0"/>
              <a:t>Implicit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td&gt;session counter&lt;/td&gt;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&lt;%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Integer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sessionCounter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(Integer)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session.getAttribute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("counter");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if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sessionCounter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sessionCounter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Integer(0);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sessionCounter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session.setAttribute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("counter",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sessionCounter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sessionCounter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%&gt;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7980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066800"/>
          </a:xfrm>
        </p:spPr>
        <p:txBody>
          <a:bodyPr/>
          <a:lstStyle/>
          <a:p>
            <a:r>
              <a:rPr lang="en-US" dirty="0" smtClean="0"/>
              <a:t>JSP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01000" cy="48006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Within JSP there is a short hand when you want to simply output a variable referred to as </a:t>
            </a:r>
            <a:r>
              <a:rPr lang="en-US" b="1" dirty="0" smtClean="0"/>
              <a:t>JSP expressions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Syntax is &lt;%= variable %&gt;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&lt;%= </a:t>
            </a:r>
            <a:r>
              <a:rPr lang="en-US" dirty="0" err="1" smtClean="0"/>
              <a:t>session.getAttribute</a:t>
            </a:r>
            <a:r>
              <a:rPr lang="en-US" dirty="0" smtClean="0"/>
              <a:t>(“</a:t>
            </a:r>
            <a:r>
              <a:rPr lang="en-US" dirty="0" err="1" smtClean="0"/>
              <a:t>myVar</a:t>
            </a:r>
            <a:r>
              <a:rPr lang="en-US" dirty="0" smtClean="0"/>
              <a:t>”) %&gt;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1905000" y="4572000"/>
            <a:ext cx="3429000" cy="990600"/>
          </a:xfrm>
          <a:prstGeom prst="wedgeRoundRectCallout">
            <a:avLst>
              <a:gd name="adj1" fmla="val 76363"/>
              <a:gd name="adj2" fmla="val -106187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Note no semi-colon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at end of statement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585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229600" cy="1066800"/>
          </a:xfrm>
        </p:spPr>
        <p:txBody>
          <a:bodyPr/>
          <a:lstStyle/>
          <a:p>
            <a:r>
              <a:rPr lang="en-US" dirty="0" smtClean="0"/>
              <a:t>Errors and error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It is a good idea to specify an error page for any page you develop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This will ensure that any errors that occur can be gracefully handled by your application rather than displaying the server default page for when an exception occurs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To specify an error page: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errorPage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MyErrorPage.jsp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>
                <a:cs typeface="Courier New" pitchFamily="49" charset="0"/>
              </a:rPr>
              <a:t>Must be declared in the page directive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216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Error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6464"/>
            <a:ext cx="8229600" cy="5202936"/>
          </a:xfrm>
        </p:spPr>
        <p:txBody>
          <a:bodyPr/>
          <a:lstStyle/>
          <a:p>
            <a:r>
              <a:rPr lang="en-US" dirty="0" smtClean="0"/>
              <a:t>To declare that a page is an error page it must declare: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isErrorPage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true“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in the page directive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An error page then has access to the thrown exception in the implicit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dirty="0" smtClean="0"/>
              <a:t> object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The error page can then handle the error by logging it to the server etc. and then display a user friendly error to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79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JSPs and JavaBeans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JSPs are designed to make it very easy to retrieve and store information in JavaBean objects</a:t>
            </a:r>
          </a:p>
          <a:p>
            <a:r>
              <a:rPr lang="en-US" dirty="0" smtClean="0"/>
              <a:t>A JavaBean is a class that must possess the following attributes:</a:t>
            </a:r>
          </a:p>
          <a:p>
            <a:pPr lvl="1"/>
            <a:r>
              <a:rPr lang="en-US" dirty="0" smtClean="0"/>
              <a:t>Public constructor with no arguments</a:t>
            </a:r>
          </a:p>
          <a:p>
            <a:pPr lvl="1"/>
            <a:r>
              <a:rPr lang="en-US" dirty="0" smtClean="0"/>
              <a:t>Variables must be accessed via getter and setter methods</a:t>
            </a:r>
          </a:p>
          <a:p>
            <a:pPr lvl="1"/>
            <a:r>
              <a:rPr lang="en-US" dirty="0" smtClean="0"/>
              <a:t>Must implement </a:t>
            </a:r>
            <a:r>
              <a:rPr lang="en-US" dirty="0" err="1" smtClean="0"/>
              <a:t>java.io.Serializable</a:t>
            </a:r>
            <a:endParaRPr lang="en-US" dirty="0" smtClean="0"/>
          </a:p>
          <a:p>
            <a:pPr lvl="1"/>
            <a:r>
              <a:rPr lang="en-US" dirty="0" smtClean="0"/>
              <a:t>Good practice for variables to be private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74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6553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Bean ex.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Person implements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private 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public Person(){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public 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getFirstName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setFirstName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this.firstName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14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en-US" dirty="0" smtClean="0"/>
              <a:t>Using Beans in a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71600"/>
            <a:ext cx="7924800" cy="54864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Specify using a bean at the top of the page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id="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myPerson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scope="page" class="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edu.ccsu.Person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dirty="0" smtClean="0">
                <a:cs typeface="Courier New" pitchFamily="49" charset="0"/>
              </a:rPr>
              <a:t>id – how to refer to the bean throughout the rest of the page, can specify multiple beans of same class by specifying different ids</a:t>
            </a:r>
          </a:p>
          <a:p>
            <a:r>
              <a:rPr lang="en-US" dirty="0" smtClean="0">
                <a:cs typeface="Courier New" pitchFamily="49" charset="0"/>
              </a:rPr>
              <a:t>Scope of the bean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page/request/session/application</a:t>
            </a:r>
          </a:p>
          <a:p>
            <a:r>
              <a:rPr lang="en-US" dirty="0" smtClean="0">
                <a:cs typeface="Courier New" pitchFamily="49" charset="0"/>
              </a:rPr>
              <a:t>class – the fully specified class name</a:t>
            </a: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Bean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Bean properties can be used through out the page 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jsp:getProperty</a:t>
            </a:r>
            <a:r>
              <a:rPr lang="en-US" dirty="0" smtClean="0"/>
              <a:t>  name=“</a:t>
            </a:r>
            <a:r>
              <a:rPr lang="en-US" dirty="0" err="1" smtClean="0"/>
              <a:t>beanName</a:t>
            </a:r>
            <a:r>
              <a:rPr lang="en-US" dirty="0" smtClean="0"/>
              <a:t>” property=“</a:t>
            </a:r>
            <a:r>
              <a:rPr lang="en-US" dirty="0" err="1" smtClean="0"/>
              <a:t>beanProperty</a:t>
            </a:r>
            <a:r>
              <a:rPr lang="en-US" dirty="0" smtClean="0"/>
              <a:t>” /&gt;</a:t>
            </a:r>
          </a:p>
          <a:p>
            <a:r>
              <a:rPr lang="en-US" dirty="0" smtClean="0"/>
              <a:t>The name refers to the id specified at top of page</a:t>
            </a:r>
          </a:p>
          <a:p>
            <a:r>
              <a:rPr lang="en-US" dirty="0" smtClean="0"/>
              <a:t>Property refers to any attribute with a getter and setter on the bean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066800"/>
          </a:xfrm>
        </p:spPr>
        <p:txBody>
          <a:bodyPr/>
          <a:lstStyle/>
          <a:p>
            <a:r>
              <a:rPr lang="en-US" dirty="0" smtClean="0"/>
              <a:t>Beans in JSPs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&lt;%@page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contentType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="text/html"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pageEncoding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="UTF-8"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errorPage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="e.jsp"%&gt;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id="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myPerson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 scope="page"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class="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edu.ccsu.Person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&lt;head&gt;&lt;title&gt;Bean test&lt;/title&gt;&lt;/head&gt;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First name:&lt;input type="text" name="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value="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jsp:getProperty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myPerson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             property="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 /&gt;"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Server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</a:t>
            </a:r>
            <a:r>
              <a:rPr lang="en-US" dirty="0" smtClean="0"/>
              <a:t>ava </a:t>
            </a:r>
            <a:r>
              <a:rPr lang="en-US" b="1" dirty="0" smtClean="0"/>
              <a:t>S</a:t>
            </a:r>
            <a:r>
              <a:rPr lang="en-US" dirty="0" smtClean="0"/>
              <a:t>erver </a:t>
            </a:r>
            <a:r>
              <a:rPr lang="en-US" b="1" dirty="0" smtClean="0"/>
              <a:t>P</a:t>
            </a:r>
            <a:r>
              <a:rPr lang="en-US" dirty="0" smtClean="0"/>
              <a:t>ages (JSPs)</a:t>
            </a:r>
          </a:p>
          <a:p>
            <a:r>
              <a:rPr lang="en-US" dirty="0" smtClean="0"/>
              <a:t>Servlets are good for handling form data but they get messy if there is a lot of HTML</a:t>
            </a:r>
          </a:p>
          <a:p>
            <a:r>
              <a:rPr lang="en-US" dirty="0" smtClean="0"/>
              <a:t>JSPs use a combination of static HTML and dynamic content to render web pages</a:t>
            </a:r>
          </a:p>
          <a:p>
            <a:r>
              <a:rPr lang="en-US" dirty="0" smtClean="0"/>
              <a:t>Result is JSPs are a lot easier to maintain than servlets with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8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65532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Setting bean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6019800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Setting bean properties can be done in two ways: setting the property directly</a:t>
            </a:r>
          </a:p>
          <a:p>
            <a:pPr>
              <a:spcBef>
                <a:spcPts val="18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name=“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beanName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property=“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beanProperty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 value=“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”/&gt;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Or be set based on request values:</a:t>
            </a:r>
          </a:p>
          <a:p>
            <a:pPr>
              <a:spcBef>
                <a:spcPts val="18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name=“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beanName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property=“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beanProperty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requestParam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”/&gt;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Alternatively you can set </a:t>
            </a:r>
            <a:r>
              <a:rPr lang="en-US" b="1" dirty="0" smtClean="0"/>
              <a:t>all </a:t>
            </a:r>
            <a:r>
              <a:rPr lang="en-US" dirty="0" smtClean="0"/>
              <a:t>parameters on the bean that match parameters on the request</a:t>
            </a:r>
          </a:p>
          <a:p>
            <a:pPr>
              <a:spcBef>
                <a:spcPts val="18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name=“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beanName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  property=“*”/&gt;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en-US" dirty="0" smtClean="0"/>
              <a:t>Reusing JSP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924800" cy="4800600"/>
          </a:xfrm>
        </p:spPr>
        <p:txBody>
          <a:bodyPr/>
          <a:lstStyle/>
          <a:p>
            <a:r>
              <a:rPr lang="en-US" dirty="0" smtClean="0"/>
              <a:t>To prevent duplicating JSP content JSPs allow you to include the content from other pages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&lt;%@ include file=“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navigation.jspf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”%&gt;</a:t>
            </a:r>
          </a:p>
          <a:p>
            <a:r>
              <a:rPr lang="en-US" dirty="0" smtClean="0">
                <a:cs typeface="Courier New" pitchFamily="49" charset="0"/>
              </a:rPr>
              <a:t>File is included at location the tag is entered</a:t>
            </a:r>
          </a:p>
          <a:p>
            <a:r>
              <a:rPr lang="en-US" dirty="0" smtClean="0">
                <a:cs typeface="Courier New" pitchFamily="49" charset="0"/>
              </a:rPr>
              <a:t>Naming standard is “*.</a:t>
            </a:r>
            <a:r>
              <a:rPr lang="en-US" dirty="0" err="1" smtClean="0">
                <a:cs typeface="Courier New" pitchFamily="49" charset="0"/>
              </a:rPr>
              <a:t>jspf</a:t>
            </a:r>
            <a:r>
              <a:rPr lang="en-US" dirty="0" smtClean="0">
                <a:cs typeface="Courier New" pitchFamily="49" charset="0"/>
              </a:rPr>
              <a:t>” for Java Server Page </a:t>
            </a:r>
            <a:r>
              <a:rPr lang="en-US" b="1" dirty="0" smtClean="0">
                <a:cs typeface="Courier New" pitchFamily="49" charset="0"/>
              </a:rPr>
              <a:t>fragment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066800"/>
          </a:xfrm>
        </p:spPr>
        <p:txBody>
          <a:bodyPr/>
          <a:lstStyle/>
          <a:p>
            <a:r>
              <a:rPr lang="en-US" dirty="0" smtClean="0"/>
              <a:t>Creating a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543800" cy="48006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Create a JSP and Java Bean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input form </a:t>
            </a:r>
            <a:r>
              <a:rPr lang="en-US" dirty="0" err="1" smtClean="0"/>
              <a:t>CDEntry</a:t>
            </a:r>
            <a:r>
              <a:rPr lang="en-US" dirty="0" smtClean="0"/>
              <a:t> take a CDs artist, title, and rating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After submitting the form the next page should display both name and artist in a table.  The values should be set and read from bean properties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Create your own error page and link to it on error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Add a context variable that keeps track of the total number of </a:t>
            </a:r>
            <a:r>
              <a:rPr lang="en-US" dirty="0" err="1" smtClean="0"/>
              <a:t>cds</a:t>
            </a:r>
            <a:r>
              <a:rPr lang="en-US" dirty="0" smtClean="0"/>
              <a:t> entered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 ratings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the average rating of CDs for the current user on the next page (Using a bean or otherwise)</a:t>
            </a:r>
          </a:p>
        </p:txBody>
      </p:sp>
    </p:spTree>
    <p:extLst>
      <p:ext uri="{BB962C8B-B14F-4D97-AF65-F5344CB8AC3E}">
        <p14:creationId xmlns:p14="http://schemas.microsoft.com/office/powerpoint/2010/main" val="1878046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track of CDs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track of all CDs entered by the </a:t>
            </a:r>
            <a:r>
              <a:rPr lang="en-US" dirty="0"/>
              <a:t>user (either on a bean or otherwise)</a:t>
            </a:r>
            <a:endParaRPr lang="en-US" dirty="0" smtClean="0"/>
          </a:p>
          <a:p>
            <a:r>
              <a:rPr lang="en-US" dirty="0" smtClean="0"/>
              <a:t>On the display page list all CDs entered in a table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JSP 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Bean counter – page, session context</a:t>
            </a:r>
          </a:p>
          <a:p>
            <a:r>
              <a:rPr lang="en-US" dirty="0" smtClean="0"/>
              <a:t>Page context – accessing information available to page</a:t>
            </a:r>
          </a:p>
          <a:p>
            <a:r>
              <a:rPr lang="en-US" dirty="0" smtClean="0"/>
              <a:t>Page </a:t>
            </a:r>
            <a:r>
              <a:rPr lang="en-US" smtClean="0"/>
              <a:t>with error, error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0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Modern architecture typically follows the approach referred to as Model-View-Controller (MVC)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The purpose of the MVC architecture is to separate the object model and control of the application from how it is displayed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Object model is Model component </a:t>
            </a:r>
            <a:endParaRPr lang="en-US" dirty="0" smtClean="0"/>
          </a:p>
          <a:p>
            <a:pPr lvl="1">
              <a:spcBef>
                <a:spcPts val="1800"/>
              </a:spcBef>
            </a:pPr>
            <a:r>
              <a:rPr lang="en-US" dirty="0" smtClean="0"/>
              <a:t>JSPs are the View component 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Servlets the Controller component</a:t>
            </a:r>
          </a:p>
          <a:p>
            <a:pPr lvl="1">
              <a:spcBef>
                <a:spcPts val="18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6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en-US" dirty="0" smtClean="0"/>
              <a:t>What is a 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 JSP page is a text-based document that contains two types of text</a:t>
            </a:r>
          </a:p>
          <a:p>
            <a:pPr lvl="1"/>
            <a:r>
              <a:rPr lang="en-US" dirty="0" smtClean="0"/>
              <a:t>Static template data (HTML, XML, etc.)</a:t>
            </a:r>
          </a:p>
          <a:p>
            <a:pPr lvl="1"/>
            <a:r>
              <a:rPr lang="en-US" dirty="0" smtClean="0"/>
              <a:t>JSP elements which construct dynamic content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Essentially HTML code with snippets of Java code referred to as </a:t>
            </a:r>
            <a:r>
              <a:rPr lang="en-US" b="1" dirty="0" err="1" smtClean="0"/>
              <a:t>scriptlets</a:t>
            </a:r>
            <a:r>
              <a:rPr lang="en-US" dirty="0" smtClean="0"/>
              <a:t>, or by using standard or custom JSP tags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Page looks like a standard HTML page except there are additional sections to render dynamic content that are surrounded by “&lt;%” and “%&gt;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801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066800"/>
          </a:xfrm>
        </p:spPr>
        <p:txBody>
          <a:bodyPr/>
          <a:lstStyle/>
          <a:p>
            <a:r>
              <a:rPr lang="en-US" dirty="0" smtClean="0"/>
              <a:t>Simple 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&lt;%@page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contentType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="text/html"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pageEncoding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="UTF-8"%&gt;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&lt;%@page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import="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java.util.Date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 %&gt;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meta http-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equiv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="Content-Type" content="text/html; charset=UTF-8"&gt;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title&gt;JSP Page&lt;/title&gt;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p&gt;Server date and time: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&lt;%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(new Date()); %&gt;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248400" y="2142744"/>
            <a:ext cx="1447800" cy="609600"/>
          </a:xfrm>
          <a:prstGeom prst="wedgeRoundRectCallout">
            <a:avLst>
              <a:gd name="adj1" fmla="val -99225"/>
              <a:gd name="adj2" fmla="val -95333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Page directives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019800" y="5105400"/>
            <a:ext cx="1447800" cy="609600"/>
          </a:xfrm>
          <a:prstGeom prst="wedgeRoundRectCallout">
            <a:avLst>
              <a:gd name="adj1" fmla="val -99225"/>
              <a:gd name="adj2" fmla="val -95333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Scriptlet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54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1066800"/>
          </a:xfrm>
        </p:spPr>
        <p:txBody>
          <a:bodyPr/>
          <a:lstStyle/>
          <a:p>
            <a:r>
              <a:rPr lang="en-US" dirty="0" smtClean="0"/>
              <a:t>Heading of JSP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848600" cy="48006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The beginning of a JSP page contain the web page’s JSP </a:t>
            </a:r>
            <a:r>
              <a:rPr lang="en-US" b="1" dirty="0"/>
              <a:t>page </a:t>
            </a:r>
            <a:r>
              <a:rPr lang="en-US" b="1" dirty="0" smtClean="0"/>
              <a:t>directives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Page directives define attributes that apply to the entire JSP page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Indicate properties of page, type of page, and what the page has access to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Directives can appear on single line or more than one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0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Complete list of directives online, but the most commonly used are:</a:t>
            </a:r>
          </a:p>
          <a:p>
            <a:pPr lvl="1"/>
            <a:r>
              <a:rPr lang="en-US" b="1" dirty="0" smtClean="0"/>
              <a:t>import</a:t>
            </a:r>
            <a:r>
              <a:rPr lang="en-US" dirty="0" smtClean="0"/>
              <a:t> – classes imported by this page</a:t>
            </a:r>
            <a:endParaRPr lang="en-US" b="1" dirty="0" smtClean="0"/>
          </a:p>
          <a:p>
            <a:pPr lvl="1"/>
            <a:r>
              <a:rPr lang="en-US" b="1" dirty="0" smtClean="0"/>
              <a:t>extends</a:t>
            </a:r>
            <a:r>
              <a:rPr lang="en-US" dirty="0" smtClean="0"/>
              <a:t> – indicates the class which this page extends (must be a subclass of </a:t>
            </a:r>
            <a:r>
              <a:rPr lang="en-US" dirty="0" err="1" smtClean="0"/>
              <a:t>javax.servlet.GenericServlet</a:t>
            </a:r>
            <a:r>
              <a:rPr lang="en-US" dirty="0" smtClean="0"/>
              <a:t>  all JSPs extend this class)</a:t>
            </a:r>
          </a:p>
          <a:p>
            <a:pPr lvl="1"/>
            <a:r>
              <a:rPr lang="en-US" b="1" dirty="0" err="1" smtClean="0"/>
              <a:t>errorPage</a:t>
            </a:r>
            <a:r>
              <a:rPr lang="en-US" b="1" dirty="0" smtClean="0"/>
              <a:t> </a:t>
            </a:r>
            <a:r>
              <a:rPr lang="en-US" dirty="0" smtClean="0"/>
              <a:t>– Indicates which page to navigate to when this page throws an Exception</a:t>
            </a:r>
          </a:p>
          <a:p>
            <a:pPr lvl="1"/>
            <a:r>
              <a:rPr lang="en-US" b="1" dirty="0" err="1" smtClean="0"/>
              <a:t>isErrorPage</a:t>
            </a:r>
            <a:r>
              <a:rPr lang="en-US" b="1" dirty="0" smtClean="0"/>
              <a:t> </a:t>
            </a:r>
            <a:r>
              <a:rPr lang="en-US" dirty="0" smtClean="0"/>
              <a:t>– Determines if this page is an error page, by being marked as an error page the page will have access to the </a:t>
            </a:r>
            <a:r>
              <a:rPr lang="en-US" i="1" dirty="0" smtClean="0"/>
              <a:t>exception</a:t>
            </a:r>
            <a:r>
              <a:rPr lang="en-US" dirty="0" smtClean="0"/>
              <a:t>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2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implicit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JSP implicit objects are objects that can be used in the JSP without having to be declared or initialized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These objects are declared and initialized behind the scenes to provide quick access to the most commonly used functionality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 example writing to the page, reading request, session, and context variables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5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066800"/>
          </a:xfrm>
        </p:spPr>
        <p:txBody>
          <a:bodyPr/>
          <a:lstStyle/>
          <a:p>
            <a:r>
              <a:rPr lang="en-US" dirty="0" smtClean="0"/>
              <a:t>Implicit objects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865276"/>
              </p:ext>
            </p:extLst>
          </p:nvPr>
        </p:nvGraphicFramePr>
        <p:xfrm>
          <a:off x="0" y="1447800"/>
          <a:ext cx="9144001" cy="53717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6400"/>
                <a:gridCol w="3505200"/>
                <a:gridCol w="3962401"/>
              </a:tblGrid>
              <a:tr h="885741">
                <a:tc>
                  <a:txBody>
                    <a:bodyPr/>
                    <a:lstStyle/>
                    <a:p>
                      <a:r>
                        <a:rPr lang="en-US" dirty="0" smtClean="0"/>
                        <a:t>Implicit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943059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javax.servlet.ServletContext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Equivalent to calling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getServletContext</a:t>
                      </a:r>
                      <a:r>
                        <a:rPr lang="en-US" baseline="0" dirty="0" smtClean="0"/>
                        <a:t>() method</a:t>
                      </a:r>
                      <a:endParaRPr lang="en-US" dirty="0"/>
                    </a:p>
                  </a:txBody>
                  <a:tcPr/>
                </a:tc>
              </a:tr>
              <a:tr h="8857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config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javax.servlet.ServletConfig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Equivalent</a:t>
                      </a:r>
                      <a:r>
                        <a:rPr lang="en-US" baseline="0" dirty="0" smtClean="0"/>
                        <a:t> to calling </a:t>
                      </a:r>
                      <a:r>
                        <a:rPr lang="en-US" baseline="0" dirty="0" err="1" smtClean="0"/>
                        <a:t>getServletConfig</a:t>
                      </a:r>
                      <a:r>
                        <a:rPr lang="en-US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885741">
                <a:tc>
                  <a:txBody>
                    <a:bodyPr/>
                    <a:lstStyle/>
                    <a:p>
                      <a:r>
                        <a:rPr lang="en-US" dirty="0" smtClean="0"/>
                        <a:t>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java.lang.Throwable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accessible if</a:t>
                      </a:r>
                      <a:r>
                        <a:rPr lang="en-US" baseline="0" dirty="0" smtClean="0"/>
                        <a:t> page directive is </a:t>
                      </a:r>
                      <a:r>
                        <a:rPr lang="en-US" baseline="0" dirty="0" err="1" smtClean="0"/>
                        <a:t>isErrorPage</a:t>
                      </a:r>
                      <a:r>
                        <a:rPr lang="en-US" baseline="0" dirty="0" smtClean="0"/>
                        <a:t> is set to true</a:t>
                      </a:r>
                      <a:endParaRPr lang="en-US" dirty="0"/>
                    </a:p>
                  </a:txBody>
                  <a:tcPr/>
                </a:tc>
              </a:tr>
              <a:tr h="885741">
                <a:tc>
                  <a:txBody>
                    <a:bodyPr/>
                    <a:lstStyle/>
                    <a:p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javax.servlet.jsp.JspWriter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Equivalent</a:t>
                      </a:r>
                      <a:r>
                        <a:rPr lang="en-US" baseline="0" dirty="0" smtClean="0"/>
                        <a:t> to calling </a:t>
                      </a:r>
                      <a:r>
                        <a:rPr lang="en-US" baseline="0" dirty="0" err="1" smtClean="0"/>
                        <a:t>HttpServletResponse.getWriter</a:t>
                      </a:r>
                      <a:r>
                        <a:rPr lang="en-US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885741">
                <a:tc>
                  <a:txBody>
                    <a:bodyPr/>
                    <a:lstStyle/>
                    <a:p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java.lang.Object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 access</a:t>
                      </a:r>
                      <a:r>
                        <a:rPr lang="en-US" baseline="0" dirty="0" smtClean="0"/>
                        <a:t> to the page’s generated servlet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373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P03000338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8B0D7F-3EC7-4F96-A99E-32CE650BD4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TP030003381</Template>
  <TotalTime>1560</TotalTime>
  <Words>1339</Words>
  <Application>Microsoft Office PowerPoint</Application>
  <PresentationFormat>On-screen Show (4:3)</PresentationFormat>
  <Paragraphs>191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Courier New</vt:lpstr>
      <vt:lpstr>Georgia</vt:lpstr>
      <vt:lpstr>Trebuchet MS</vt:lpstr>
      <vt:lpstr>Verdana</vt:lpstr>
      <vt:lpstr>Wingdings 2</vt:lpstr>
      <vt:lpstr>TP030003381</vt:lpstr>
      <vt:lpstr>CS 416 Web Programming  Java Server Pages</vt:lpstr>
      <vt:lpstr>Java Server Pages</vt:lpstr>
      <vt:lpstr>Model-View-Controller</vt:lpstr>
      <vt:lpstr>What is a JSP</vt:lpstr>
      <vt:lpstr>Simple JSP</vt:lpstr>
      <vt:lpstr>Heading of JSP page</vt:lpstr>
      <vt:lpstr>Directives</vt:lpstr>
      <vt:lpstr>JSP implicit objects</vt:lpstr>
      <vt:lpstr>Implicit objects</vt:lpstr>
      <vt:lpstr>Implicit objects</vt:lpstr>
      <vt:lpstr>Implicit objects</vt:lpstr>
      <vt:lpstr>JSP Expressions</vt:lpstr>
      <vt:lpstr>Errors and error pages</vt:lpstr>
      <vt:lpstr>Error pages</vt:lpstr>
      <vt:lpstr>JSPs and JavaBeans</vt:lpstr>
      <vt:lpstr>Bean ex.</vt:lpstr>
      <vt:lpstr>Using Beans in a page</vt:lpstr>
      <vt:lpstr>Accessing Bean properties</vt:lpstr>
      <vt:lpstr>Beans in JSPs</vt:lpstr>
      <vt:lpstr>Setting bean properties</vt:lpstr>
      <vt:lpstr>Reusing JSP content</vt:lpstr>
      <vt:lpstr>Creating a page</vt:lpstr>
      <vt:lpstr>CD ratings</vt:lpstr>
      <vt:lpstr>Keeping track of CDs</vt:lpstr>
      <vt:lpstr>Additional JSP demos</vt:lpstr>
    </vt:vector>
  </TitlesOfParts>
  <Company>Central Connecticut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110 Introduction to Internet Programming  The Internet</dc:title>
  <dc:creator>Chad A. Williams</dc:creator>
  <cp:lastModifiedBy>Williams, Chad (Computer Science)</cp:lastModifiedBy>
  <cp:revision>138</cp:revision>
  <dcterms:created xsi:type="dcterms:W3CDTF">2012-01-17T17:23:45Z</dcterms:created>
  <dcterms:modified xsi:type="dcterms:W3CDTF">2015-09-29T18:17:48Z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TC300033819990</vt:lpwstr>
  </property>
</Properties>
</file>