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0"/>
  </p:notesMasterIdLst>
  <p:sldIdLst>
    <p:sldId id="289" r:id="rId3"/>
    <p:sldId id="290" r:id="rId4"/>
    <p:sldId id="291" r:id="rId5"/>
    <p:sldId id="293" r:id="rId6"/>
    <p:sldId id="294" r:id="rId7"/>
    <p:sldId id="295" r:id="rId8"/>
    <p:sldId id="292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302" r:id="rId17"/>
    <p:sldId id="303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86" d="100"/>
          <a:sy n="86" d="100"/>
        </p:scale>
        <p:origin x="84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Structured Content Part 2:  JSON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228600"/>
            <a:ext cx="8229600" cy="1066800"/>
          </a:xfrm>
        </p:spPr>
        <p:txBody>
          <a:bodyPr/>
          <a:lstStyle/>
          <a:p>
            <a:r>
              <a:rPr lang="en-US" dirty="0" smtClean="0"/>
              <a:t>JSON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31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artist":"Green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Day",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"title":”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Dookie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":1994,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"musician":[{"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first":"Billy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Joe","last":"Armstrong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first":"Tre","last":"Cool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artist":"Pear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Jam",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title":”Ten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year":1991,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"musician":[{"first":"Eddie","last":"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Vedder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first":"Mike","last":"McCready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105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24" y="8965"/>
            <a:ext cx="8229600" cy="5244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XML 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&lt;CD&gt;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&lt;artist&gt;Green Day&lt;/artist&gt;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&lt;musicians&gt;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&lt;first&gt;Billy Joe&lt;/first&gt;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&lt;last&gt;Armstrong&lt;/last&gt;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&lt;first&gt;Tre&lt;/first&gt;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&lt;last&gt;Cool&lt;/last&gt;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&lt;/musicians&gt;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Dookie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&lt;year&gt;1994&lt;/year&gt;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&lt;/CD&gt;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&lt;CD&gt;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&lt;artist&gt;Pearl Jam&lt;/artist&gt;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&lt;musicians&gt;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&lt;first&gt;Eddie&lt;/first&gt;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&lt;last&gt;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Vedder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&lt;/last&gt;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&lt;first&gt;Mike&lt;/first&gt;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&lt;last&gt;McCready&lt;/last&gt;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&lt;/musician&gt;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&lt;/musicians&gt;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&lt;title&gt;Ten&lt;/title&gt;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&lt;year&gt;1991&lt;/year&gt;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&lt;/CD&gt;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&lt;/CDs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83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JSON browser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Incoming JSON response: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brett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"country": "Australia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10972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AJAX processing of response:</a:t>
            </a:r>
          </a:p>
          <a:p>
            <a:pPr marL="109728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http_request.responseText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now contains the data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</a:p>
          <a:p>
            <a:pPr marL="109728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jsonObj.name;</a:t>
            </a:r>
          </a:p>
          <a:p>
            <a:pPr marL="109728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("Country").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jsonObj.country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44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JSON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javax.json</a:t>
            </a:r>
            <a:r>
              <a:rPr lang="en-US" dirty="0" smtClean="0"/>
              <a:t> package contains API for generation/parsing</a:t>
            </a:r>
          </a:p>
          <a:p>
            <a:r>
              <a:rPr lang="en-US" dirty="0" smtClean="0"/>
              <a:t>Uses builder pattern:</a:t>
            </a:r>
          </a:p>
          <a:p>
            <a:pPr marL="109728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JsonBuilderFactory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Json.createBuilderFactory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109728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factory.createArrayBuilder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.add(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factory.createObjectBuilder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.add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("name",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brett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.add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("country", "Australia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109728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factory.createObjectBuilder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.add("name",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"Sam")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.add("country",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"France"))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.build();</a:t>
            </a:r>
          </a:p>
          <a:p>
            <a:pPr marL="109728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brett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"country": "Australia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109728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{"name":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"Sam",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"country":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"France"}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59" y="381000"/>
            <a:ext cx="8229600" cy="1066800"/>
          </a:xfrm>
        </p:spPr>
        <p:txBody>
          <a:bodyPr/>
          <a:lstStyle/>
          <a:p>
            <a:r>
              <a:rPr lang="en-US" dirty="0" smtClean="0"/>
              <a:t>XML server side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745736"/>
          </a:xfrm>
        </p:spPr>
        <p:txBody>
          <a:bodyPr/>
          <a:lstStyle/>
          <a:p>
            <a:pPr marL="146304" indent="0">
              <a:buNone/>
            </a:pPr>
            <a:r>
              <a:rPr lang="en-US" dirty="0"/>
              <a:t>JAXB (Java Architecture for XML Binding) makes this easy</a:t>
            </a:r>
          </a:p>
          <a:p>
            <a:pPr marL="781812" lvl="1" indent="-342900"/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XmlRootElement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any class </a:t>
            </a:r>
          </a:p>
          <a:p>
            <a:pPr marL="1046988" lvl="2" indent="-342900"/>
            <a:r>
              <a:rPr lang="en-US" dirty="0" smtClean="0">
                <a:cs typeface="Courier New" panose="02070309020205020404" pitchFamily="49" charset="0"/>
              </a:rPr>
              <a:t>All public attributes or public getters have automatic XML generation </a:t>
            </a:r>
          </a:p>
          <a:p>
            <a:pPr marL="1046988" lvl="2" indent="-342900"/>
            <a:r>
              <a:rPr lang="en-US" dirty="0" smtClean="0">
                <a:cs typeface="Courier New" panose="02070309020205020404" pitchFamily="49" charset="0"/>
              </a:rPr>
              <a:t>Must have default constructor</a:t>
            </a:r>
            <a:endParaRPr lang="en-US" dirty="0">
              <a:cs typeface="Courier New" panose="02070309020205020404" pitchFamily="49" charset="0"/>
            </a:endParaRPr>
          </a:p>
          <a:p>
            <a:pPr marL="781812" lvl="1" indent="-342900"/>
            <a:r>
              <a:rPr lang="en-US" dirty="0" smtClean="0"/>
              <a:t>One </a:t>
            </a:r>
            <a:r>
              <a:rPr lang="en-US" dirty="0"/>
              <a:t>annoyance, need for wrapper </a:t>
            </a:r>
            <a:r>
              <a:rPr lang="en-US" dirty="0" smtClean="0"/>
              <a:t>classes for having parent element for multiples, </a:t>
            </a:r>
            <a:r>
              <a:rPr lang="en-US" dirty="0"/>
              <a:t>see Musicians class (inside of Musician file)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 server side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15400" cy="4745736"/>
          </a:xfrm>
        </p:spPr>
        <p:txBody>
          <a:bodyPr/>
          <a:lstStyle/>
          <a:p>
            <a:pPr marL="109728" lvl="1" indent="0">
              <a:buClr>
                <a:schemeClr val="accent3"/>
              </a:buClr>
              <a:buNone/>
            </a:pPr>
            <a:r>
              <a:rPr lang="en-US" dirty="0" smtClean="0"/>
              <a:t>Problem from before…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 smtClean="0"/>
              <a:t>Request </a:t>
            </a:r>
            <a:r>
              <a:rPr lang="en-US" dirty="0"/>
              <a:t>return of all CDs with matching name with:  artist, title, year, list of musicians with their first and last names 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AjaxJsonCDDemoServlet</a:t>
            </a:r>
            <a:endParaRPr lang="en-US" dirty="0" smtClean="0"/>
          </a:p>
          <a:p>
            <a:pPr lvl="1"/>
            <a:r>
              <a:rPr lang="en-US" dirty="0"/>
              <a:t>See </a:t>
            </a:r>
            <a:r>
              <a:rPr lang="en-US" dirty="0" err="1"/>
              <a:t>AjaxXmlCDDemoServlet</a:t>
            </a:r>
            <a:r>
              <a:rPr lang="en-US" dirty="0"/>
              <a:t> (</a:t>
            </a:r>
            <a:r>
              <a:rPr lang="en-US" dirty="0" smtClean="0"/>
              <a:t>and CD and Musician)</a:t>
            </a:r>
          </a:p>
          <a:p>
            <a:endParaRPr lang="en-US" dirty="0"/>
          </a:p>
          <a:p>
            <a:r>
              <a:rPr lang="en-US" dirty="0" smtClean="0"/>
              <a:t>AJAX use of output:</a:t>
            </a:r>
          </a:p>
          <a:p>
            <a:pPr lvl="1"/>
            <a:r>
              <a:rPr lang="en-US" dirty="0" smtClean="0"/>
              <a:t>AjaxJsonCDDemo.html</a:t>
            </a:r>
          </a:p>
          <a:p>
            <a:pPr lvl="1"/>
            <a:r>
              <a:rPr lang="en-US" dirty="0" smtClean="0"/>
              <a:t>AjaxXmlCDDemo.html</a:t>
            </a:r>
          </a:p>
        </p:txBody>
      </p:sp>
    </p:spTree>
    <p:extLst>
      <p:ext uri="{BB962C8B-B14F-4D97-AF65-F5344CB8AC3E}">
        <p14:creationId xmlns:p14="http://schemas.microsoft.com/office/powerpoint/2010/main" val="40291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FindByNames</a:t>
            </a:r>
            <a:r>
              <a:rPr lang="en-US" dirty="0" smtClean="0"/>
              <a:t> DB lookup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pPr lvl="1"/>
            <a:r>
              <a:rPr lang="en-US" dirty="0" err="1" smtClean="0"/>
              <a:t>JsonResultSetConverter</a:t>
            </a:r>
            <a:endParaRPr lang="en-US" dirty="0" smtClean="0"/>
          </a:p>
          <a:p>
            <a:pPr lvl="1"/>
            <a:r>
              <a:rPr lang="en-US" dirty="0" err="1" smtClean="0"/>
              <a:t>AjaxJsonFindByNameServlet</a:t>
            </a:r>
            <a:endParaRPr lang="en-US" dirty="0" smtClean="0"/>
          </a:p>
          <a:p>
            <a:pPr lvl="1"/>
            <a:r>
              <a:rPr lang="en-US" dirty="0" smtClean="0"/>
              <a:t>AjaxJsonPersonLookup.html</a:t>
            </a:r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Note using JPA for data retrieval as natural fit for JAXB</a:t>
            </a:r>
          </a:p>
          <a:p>
            <a:pPr lvl="1"/>
            <a:r>
              <a:rPr lang="en-US" dirty="0" err="1" smtClean="0"/>
              <a:t>AjaxJpaXmlFindByNameServlet</a:t>
            </a:r>
            <a:endParaRPr lang="en-US" dirty="0" smtClean="0"/>
          </a:p>
          <a:p>
            <a:pPr lvl="1"/>
            <a:r>
              <a:rPr lang="en-US" smtClean="0"/>
              <a:t>AjaxJpaXmlPersonLookup.html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situations either one is fine</a:t>
            </a:r>
          </a:p>
          <a:p>
            <a:pPr lvl="1"/>
            <a:r>
              <a:rPr lang="en-US" dirty="0" smtClean="0"/>
              <a:t>JSON</a:t>
            </a:r>
          </a:p>
          <a:p>
            <a:pPr lvl="2"/>
            <a:r>
              <a:rPr lang="en-US" dirty="0"/>
              <a:t>Flat structure like record sets easy</a:t>
            </a:r>
          </a:p>
          <a:p>
            <a:pPr lvl="2"/>
            <a:r>
              <a:rPr lang="en-US" b="1" dirty="0" smtClean="0"/>
              <a:t>Simple browser side processing</a:t>
            </a:r>
          </a:p>
          <a:p>
            <a:pPr lvl="1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Browser side can be somewhat more complex</a:t>
            </a:r>
          </a:p>
          <a:p>
            <a:pPr lvl="2"/>
            <a:r>
              <a:rPr lang="en-US" dirty="0" smtClean="0"/>
              <a:t>Very easy to add to existing class model</a:t>
            </a:r>
          </a:p>
          <a:p>
            <a:pPr lvl="2"/>
            <a:r>
              <a:rPr lang="en-US" b="1" dirty="0" smtClean="0"/>
              <a:t>Clear winner for deep structured data particularly with server side 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507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content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As seen with XML, structured content allows </a:t>
            </a:r>
            <a:r>
              <a:rPr lang="en-US" dirty="0"/>
              <a:t>the </a:t>
            </a:r>
            <a:r>
              <a:rPr lang="en-US" dirty="0" smtClean="0"/>
              <a:t>recipient to </a:t>
            </a:r>
            <a:r>
              <a:rPr lang="en-US" dirty="0"/>
              <a:t>determine what </a:t>
            </a:r>
            <a:r>
              <a:rPr lang="en-US" dirty="0" smtClean="0"/>
              <a:t>is important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Huge benefit in providing single interface to multiple consumers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XML is one option, another is JSON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304800"/>
            <a:ext cx="8229600" cy="1066800"/>
          </a:xfrm>
        </p:spPr>
        <p:txBody>
          <a:bodyPr/>
          <a:lstStyle/>
          <a:p>
            <a:r>
              <a:rPr lang="en-US" dirty="0" smtClean="0"/>
              <a:t>What is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05053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Text syntax for transmitting JavaScript objects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Result is rather than parsing and navigating structure, JavaScript can load objects automatically</a:t>
            </a:r>
          </a:p>
          <a:p>
            <a:pPr marL="411480" lvl="1" indent="0">
              <a:spcBef>
                <a:spcPts val="2400"/>
              </a:spcBef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 smtClean="0"/>
              <a:t>Thus, perfect for most AJAX applications!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So why did you learn XML then???</a:t>
            </a:r>
          </a:p>
        </p:txBody>
      </p:sp>
    </p:spTree>
    <p:extLst>
      <p:ext uri="{BB962C8B-B14F-4D97-AF65-F5344CB8AC3E}">
        <p14:creationId xmlns:p14="http://schemas.microsoft.com/office/powerpoint/2010/main" val="34309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 – less markup syntax overhead compared to XML</a:t>
            </a:r>
          </a:p>
          <a:p>
            <a:pPr lvl="1"/>
            <a:r>
              <a:rPr lang="en-US" dirty="0" smtClean="0"/>
              <a:t>JSON Schema – data type / structure validation</a:t>
            </a:r>
          </a:p>
          <a:p>
            <a:pPr lvl="1"/>
            <a:r>
              <a:rPr lang="en-US" dirty="0" smtClean="0"/>
              <a:t>Support for generation, parsing in most common web back-end languages (Java, C#, PHP, Ruby)</a:t>
            </a:r>
          </a:p>
          <a:p>
            <a:pPr lvl="1"/>
            <a:r>
              <a:rPr lang="en-US" dirty="0" smtClean="0"/>
              <a:t>Created for AJAX front-end, extremely simple on front-end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Limited to JavaScript data types</a:t>
            </a:r>
          </a:p>
          <a:p>
            <a:pPr lvl="1"/>
            <a:r>
              <a:rPr lang="en-US" dirty="0" smtClean="0"/>
              <a:t>Limited in ability to represent complex relationships and deep structures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XML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Generalized markup – ultimate in flexibility for representing relationships and any data type</a:t>
            </a:r>
          </a:p>
          <a:p>
            <a:pPr lvl="1"/>
            <a:r>
              <a:rPr lang="en-US" dirty="0" smtClean="0"/>
              <a:t>XML schema – </a:t>
            </a:r>
            <a:r>
              <a:rPr lang="en-US" dirty="0"/>
              <a:t>data type / structure </a:t>
            </a:r>
            <a:r>
              <a:rPr lang="en-US" dirty="0" smtClean="0"/>
              <a:t>validation, ability to define new data types</a:t>
            </a:r>
          </a:p>
          <a:p>
            <a:pPr lvl="1"/>
            <a:r>
              <a:rPr lang="en-US" dirty="0" smtClean="0"/>
              <a:t>XPath/XQuery – query language for extracting complex </a:t>
            </a:r>
            <a:r>
              <a:rPr lang="en-US" dirty="0" smtClean="0"/>
              <a:t>data – equivalent to SQL for DBs</a:t>
            </a:r>
            <a:endParaRPr lang="en-US" dirty="0" smtClean="0"/>
          </a:p>
          <a:p>
            <a:pPr lvl="1"/>
            <a:r>
              <a:rPr lang="en-US" dirty="0" smtClean="0"/>
              <a:t>XSLT – language independent specification for output transformation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Lots of syntax overhead</a:t>
            </a:r>
          </a:p>
          <a:p>
            <a:pPr lvl="1"/>
            <a:r>
              <a:rPr lang="en-US" dirty="0" smtClean="0"/>
              <a:t>Front-end (JavaScript) processing not as simple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Which one to use in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Complex relationships</a:t>
            </a:r>
          </a:p>
          <a:p>
            <a:pPr lvl="1"/>
            <a:r>
              <a:rPr lang="en-US" dirty="0" smtClean="0"/>
              <a:t>Deep data structures</a:t>
            </a:r>
          </a:p>
          <a:p>
            <a:pPr lvl="1"/>
            <a:r>
              <a:rPr lang="en-US" dirty="0" smtClean="0"/>
              <a:t>More specific datatype validation needed</a:t>
            </a:r>
          </a:p>
          <a:p>
            <a:pPr lvl="1"/>
            <a:r>
              <a:rPr lang="en-US" dirty="0" smtClean="0"/>
              <a:t>Providing generic interface to multiple consumers with multiple purposes i.e. not just front end</a:t>
            </a:r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Simple relationships</a:t>
            </a:r>
          </a:p>
          <a:p>
            <a:pPr lvl="1"/>
            <a:r>
              <a:rPr lang="en-US" dirty="0" smtClean="0"/>
              <a:t>Simple to medium data structures (arrays, object with 1-2 level of nested objects)</a:t>
            </a:r>
          </a:p>
          <a:p>
            <a:pPr lvl="1"/>
            <a:r>
              <a:rPr lang="en-US" dirty="0" smtClean="0"/>
              <a:t>Interface used exclusively by front-end  and/or back-ends that support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6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JSON syntax – human readable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2791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":"John",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":"Doe",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"age":25,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"address":{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"street":"1 Main St.",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Britain", 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state":"CT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"zipCode":"06050"},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{"type":"home","number":"860 867-5309"},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{"type":"fax","number":"860 123-4567"}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5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228600"/>
            <a:ext cx="8229600" cy="1066800"/>
          </a:xfrm>
        </p:spPr>
        <p:txBody>
          <a:bodyPr/>
          <a:lstStyle/>
          <a:p>
            <a:r>
              <a:rPr lang="en-US" dirty="0" smtClean="0"/>
              <a:t>JSON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5336"/>
          </a:xfrm>
        </p:spPr>
        <p:txBody>
          <a:bodyPr/>
          <a:lstStyle/>
          <a:p>
            <a:r>
              <a:rPr lang="en-US" dirty="0" smtClean="0"/>
              <a:t>Objects encapsulated in curly brackets {  }</a:t>
            </a:r>
          </a:p>
          <a:p>
            <a:r>
              <a:rPr lang="en-US" dirty="0"/>
              <a:t>Name value pairs</a:t>
            </a:r>
          </a:p>
          <a:p>
            <a:pPr marL="667512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":"Doe",</a:t>
            </a:r>
          </a:p>
          <a:p>
            <a:pPr marL="667512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"age":25,</a:t>
            </a:r>
          </a:p>
          <a:p>
            <a:r>
              <a:rPr lang="en-US" dirty="0" smtClean="0"/>
              <a:t>Arrays in square brackets [  ]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{"type":"home","number":"860 867-5309"},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{"type":"fax","number":"860 123-4567"}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example of XML and JSON of:</a:t>
            </a:r>
          </a:p>
          <a:p>
            <a:pPr lvl="1"/>
            <a:r>
              <a:rPr lang="en-US" dirty="0" smtClean="0"/>
              <a:t>Request return of all CDs with matching name with:  artist, title, year, list of musicians with their first and last names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Sample of syntax as reminder</a:t>
            </a:r>
            <a:endParaRPr lang="en-US" dirty="0" smtClean="0"/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Britain",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"age":25,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{"type":"home","number":"860 867-5309"},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{"type":"fax","number":"860 123-4567"}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41148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59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2564</TotalTime>
  <Words>1039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Structured Content Part 2:  JSON</vt:lpstr>
      <vt:lpstr>Structured content part 2</vt:lpstr>
      <vt:lpstr>What is JSON</vt:lpstr>
      <vt:lpstr>JSON pros/cons</vt:lpstr>
      <vt:lpstr>XML pros/cons</vt:lpstr>
      <vt:lpstr>Which one to use in practice?</vt:lpstr>
      <vt:lpstr>JSON syntax – human readable as well</vt:lpstr>
      <vt:lpstr>JSON basics </vt:lpstr>
      <vt:lpstr>Comparison</vt:lpstr>
      <vt:lpstr>JSON solution</vt:lpstr>
      <vt:lpstr>XML solution</vt:lpstr>
      <vt:lpstr>JSON browser side</vt:lpstr>
      <vt:lpstr>JSON server side</vt:lpstr>
      <vt:lpstr>XML server side generation</vt:lpstr>
      <vt:lpstr>JSON vs XML server side generation</vt:lpstr>
      <vt:lpstr>AJAX FindByNames DB lookup revisited</vt:lpstr>
      <vt:lpstr>Which to choose?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185</cp:revision>
  <dcterms:created xsi:type="dcterms:W3CDTF">2012-01-17T17:23:45Z</dcterms:created>
  <dcterms:modified xsi:type="dcterms:W3CDTF">2015-10-05T19:33:05Z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