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2"/>
  </p:sldMasterIdLst>
  <p:notesMasterIdLst>
    <p:notesMasterId r:id="rId24"/>
  </p:notesMasterIdLst>
  <p:sldIdLst>
    <p:sldId id="289" r:id="rId3"/>
    <p:sldId id="290" r:id="rId4"/>
    <p:sldId id="291" r:id="rId5"/>
    <p:sldId id="293" r:id="rId6"/>
    <p:sldId id="294" r:id="rId7"/>
    <p:sldId id="295" r:id="rId8"/>
    <p:sldId id="296" r:id="rId9"/>
    <p:sldId id="297" r:id="rId10"/>
    <p:sldId id="305" r:id="rId11"/>
    <p:sldId id="298" r:id="rId12"/>
    <p:sldId id="299" r:id="rId13"/>
    <p:sldId id="300" r:id="rId14"/>
    <p:sldId id="309" r:id="rId15"/>
    <p:sldId id="301" r:id="rId16"/>
    <p:sldId id="302" r:id="rId17"/>
    <p:sldId id="303" r:id="rId18"/>
    <p:sldId id="310" r:id="rId19"/>
    <p:sldId id="311" r:id="rId20"/>
    <p:sldId id="306" r:id="rId21"/>
    <p:sldId id="307" r:id="rId22"/>
    <p:sldId id="30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054" autoAdjust="0"/>
    <p:restoredTop sz="94660"/>
  </p:normalViewPr>
  <p:slideViewPr>
    <p:cSldViewPr>
      <p:cViewPr varScale="1">
        <p:scale>
          <a:sx n="78" d="100"/>
          <a:sy n="78" d="100"/>
        </p:scale>
        <p:origin x="150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4645C-1F4B-42CE-8707-D4D136963164}" type="datetimeFigureOut">
              <a:rPr lang="en-US" smtClean="0"/>
              <a:pPr/>
              <a:t>10/13/2015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872DAE-9F19-4920-9FBF-1C9225C527AD}" type="slidenum">
              <a:rPr lang="en-US" smtClean="0"/>
              <a:pPr/>
              <a:t>‹#›</a:t>
            </a:fld>
            <a:endParaRPr lang="en-US"/>
          </a:p>
        </p:txBody>
      </p:sp>
    </p:spTree>
    <p:extLst>
      <p:ext uri="{BB962C8B-B14F-4D97-AF65-F5344CB8AC3E}">
        <p14:creationId xmlns:p14="http://schemas.microsoft.com/office/powerpoint/2010/main" val="3501555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97DD9508-F9A5-4842-AFE6-020433AA6429}" type="datetimeFigureOut">
              <a:rPr lang="en-US" smtClean="0"/>
              <a:pPr/>
              <a:t>10/13/2015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AE96360-F51A-49E0-A110-463705E21E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066800"/>
          </a:xfrm>
        </p:spPr>
        <p:txBody>
          <a:bodyPr>
            <a:normAutofit/>
          </a:bodyPr>
          <a:lstStyle>
            <a:lvl1pPr>
              <a:defRPr sz="3600"/>
            </a:lvl1pPr>
          </a:lstStyle>
          <a:p>
            <a:r>
              <a:rPr kumimoji="0" lang="en-US" smtClean="0"/>
              <a:t>Click to edit Master title style</a:t>
            </a:r>
            <a:endParaRPr kumimoji="0" lang="en-US" dirty="0"/>
          </a:p>
        </p:txBody>
      </p:sp>
      <p:sp>
        <p:nvSpPr>
          <p:cNvPr id="3" name="Content Placeholder 2"/>
          <p:cNvSpPr>
            <a:spLocks noGrp="1"/>
          </p:cNvSpPr>
          <p:nvPr>
            <p:ph idx="1"/>
          </p:nvPr>
        </p:nvSpPr>
        <p:spPr>
          <a:xfrm>
            <a:off x="457200" y="1828800"/>
            <a:ext cx="82296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D9508-F9A5-4842-AFE6-020433AA6429}" type="datetimeFigureOut">
              <a:rPr lang="en-US" smtClean="0"/>
              <a:pPr/>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DD9508-F9A5-4842-AFE6-020433AA6429}" type="datetimeFigureOut">
              <a:rPr lang="en-US" smtClean="0"/>
              <a:pPr/>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D9508-F9A5-4842-AFE6-020433AA6429}" type="datetimeFigureOut">
              <a:rPr lang="en-US" smtClean="0"/>
              <a:pPr/>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97DD9508-F9A5-4842-AFE6-020433AA6429}" type="datetimeFigureOut">
              <a:rPr lang="en-US" smtClean="0"/>
              <a:pPr/>
              <a:t>10/13/2015</a:t>
            </a:fld>
            <a:endParaRPr lang="en-US"/>
          </a:p>
        </p:txBody>
      </p:sp>
      <p:sp>
        <p:nvSpPr>
          <p:cNvPr id="27" name="Slide Number Placeholder 26"/>
          <p:cNvSpPr>
            <a:spLocks noGrp="1"/>
          </p:cNvSpPr>
          <p:nvPr>
            <p:ph type="sldNum" sz="quarter" idx="11"/>
          </p:nvPr>
        </p:nvSpPr>
        <p:spPr/>
        <p:txBody>
          <a:bodyPr rtlCol="0"/>
          <a:lstStyle/>
          <a:p>
            <a:fld id="{1AE96360-F51A-49E0-A110-463705E21E43}"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97DD9508-F9A5-4842-AFE6-020433AA6429}" type="datetimeFigureOut">
              <a:rPr lang="en-US" smtClean="0"/>
              <a:pPr/>
              <a:t>10/13/2015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1AE96360-F51A-49E0-A110-463705E21E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D9508-F9A5-4842-AFE6-020433AA6429}" type="datetimeFigureOut">
              <a:rPr lang="en-US" smtClean="0"/>
              <a:pPr/>
              <a:t>10/13/2015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DD9508-F9A5-4842-AFE6-020433AA6429}" type="datetimeFigureOut">
              <a:rPr lang="en-US" smtClean="0"/>
              <a:pPr/>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7DD9508-F9A5-4842-AFE6-020433AA6429}" type="datetimeFigureOut">
              <a:rPr lang="en-US" smtClean="0"/>
              <a:pPr/>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96360-F51A-49E0-A110-463705E21E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97DD9508-F9A5-4842-AFE6-020433AA6429}" type="datetimeFigureOut">
              <a:rPr lang="en-US" smtClean="0"/>
              <a:pPr/>
              <a:t>10/13/2015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AE96360-F51A-49E0-A110-463705E21E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a:xfrm>
            <a:off x="2362200" y="533400"/>
            <a:ext cx="6096000" cy="5791200"/>
          </a:xfrm>
        </p:spPr>
        <p:txBody>
          <a:bodyPr anchor="t" anchorCtr="0">
            <a:normAutofit/>
          </a:bodyPr>
          <a:lstStyle/>
          <a:p>
            <a:pPr>
              <a:spcBef>
                <a:spcPts val="600"/>
              </a:spcBef>
            </a:pPr>
            <a:r>
              <a:rPr lang="en-US" sz="4800" dirty="0" smtClean="0"/>
              <a:t>CS 416</a:t>
            </a:r>
            <a:r>
              <a:rPr lang="en-US" dirty="0" smtClean="0"/>
              <a:t/>
            </a:r>
            <a:br>
              <a:rPr lang="en-US" dirty="0" smtClean="0"/>
            </a:br>
            <a:r>
              <a:rPr lang="en-US" sz="3600" dirty="0" smtClean="0"/>
              <a:t>Web Programming</a:t>
            </a:r>
            <a:br>
              <a:rPr lang="en-US" sz="3600" dirty="0" smtClean="0"/>
            </a:br>
            <a:r>
              <a:rPr lang="en-US" sz="1800" dirty="0" smtClean="0"/>
              <a:t/>
            </a:r>
            <a:br>
              <a:rPr lang="en-US" sz="1800" dirty="0" smtClean="0"/>
            </a:br>
            <a:r>
              <a:rPr lang="en-US" sz="2800" dirty="0" smtClean="0"/>
              <a:t>Midterm review</a:t>
            </a:r>
            <a:endParaRPr lang="en-US" dirty="0"/>
          </a:p>
        </p:txBody>
      </p:sp>
      <p:sp>
        <p:nvSpPr>
          <p:cNvPr id="3" name="TextBox 2"/>
          <p:cNvSpPr txBox="1"/>
          <p:nvPr/>
        </p:nvSpPr>
        <p:spPr>
          <a:xfrm>
            <a:off x="762000" y="4191000"/>
            <a:ext cx="4386137" cy="1015663"/>
          </a:xfrm>
          <a:prstGeom prst="rect">
            <a:avLst/>
          </a:prstGeom>
          <a:noFill/>
        </p:spPr>
        <p:txBody>
          <a:bodyPr wrap="none" rtlCol="0">
            <a:spAutoFit/>
          </a:bodyPr>
          <a:lstStyle/>
          <a:p>
            <a:endParaRPr lang="en-US" sz="2000" dirty="0">
              <a:latin typeface="Trebuchet MS" pitchFamily="34" charset="0"/>
            </a:endParaRPr>
          </a:p>
          <a:p>
            <a:r>
              <a:rPr lang="en-US" sz="2000" dirty="0" smtClean="0">
                <a:latin typeface="Trebuchet MS" pitchFamily="34" charset="0"/>
              </a:rPr>
              <a:t>Dr.  Williams</a:t>
            </a:r>
          </a:p>
          <a:p>
            <a:r>
              <a:rPr lang="en-US" sz="2000" dirty="0" smtClean="0">
                <a:latin typeface="Trebuchet MS" pitchFamily="34" charset="0"/>
              </a:rPr>
              <a:t>Central Connecticut State University</a:t>
            </a:r>
            <a:endParaRPr lang="en-US" sz="2000" dirty="0">
              <a:latin typeface="Trebuchet MS" pitchFamily="34" charset="0"/>
            </a:endParaRPr>
          </a:p>
        </p:txBody>
      </p:sp>
    </p:spTree>
    <p:extLst>
      <p:ext uri="{BB962C8B-B14F-4D97-AF65-F5344CB8AC3E}">
        <p14:creationId xmlns:p14="http://schemas.microsoft.com/office/powerpoint/2010/main" val="3228780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and listeners (</a:t>
            </a:r>
            <a:r>
              <a:rPr lang="en-US" dirty="0" err="1" smtClean="0"/>
              <a:t>Lec</a:t>
            </a:r>
            <a:r>
              <a:rPr lang="en-US" dirty="0" smtClean="0"/>
              <a:t> 9)</a:t>
            </a:r>
            <a:endParaRPr lang="en-US" dirty="0"/>
          </a:p>
        </p:txBody>
      </p:sp>
      <p:sp>
        <p:nvSpPr>
          <p:cNvPr id="3" name="Content Placeholder 2"/>
          <p:cNvSpPr>
            <a:spLocks noGrp="1"/>
          </p:cNvSpPr>
          <p:nvPr>
            <p:ph idx="1"/>
          </p:nvPr>
        </p:nvSpPr>
        <p:spPr/>
        <p:txBody>
          <a:bodyPr/>
          <a:lstStyle/>
          <a:p>
            <a:r>
              <a:rPr lang="en-US" dirty="0" smtClean="0"/>
              <a:t>Filters and listeners </a:t>
            </a:r>
          </a:p>
          <a:p>
            <a:pPr lvl="1"/>
            <a:r>
              <a:rPr lang="en-US" dirty="0" smtClean="0"/>
              <a:t>What are each</a:t>
            </a:r>
          </a:p>
          <a:p>
            <a:pPr lvl="1"/>
            <a:r>
              <a:rPr lang="en-US" dirty="0" smtClean="0"/>
              <a:t>When would you use them</a:t>
            </a:r>
          </a:p>
          <a:p>
            <a:pPr lvl="1"/>
            <a:r>
              <a:rPr lang="en-US" dirty="0" smtClean="0"/>
              <a:t>Sample use</a:t>
            </a:r>
          </a:p>
          <a:p>
            <a:pPr marL="457200" lvl="1" indent="0">
              <a:buNone/>
            </a:pPr>
            <a:r>
              <a:rPr lang="en-US" dirty="0" smtClean="0"/>
              <a:t>Ex.  </a:t>
            </a:r>
          </a:p>
          <a:p>
            <a:pPr marL="1200150" lvl="2" indent="-342900"/>
            <a:r>
              <a:rPr lang="en-US" dirty="0" smtClean="0"/>
              <a:t>For your application you want to track the number of times a particular session variable changes describe how you would do this</a:t>
            </a:r>
          </a:p>
          <a:p>
            <a:pPr marL="1200150" lvl="2" indent="-342900"/>
            <a:r>
              <a:rPr lang="en-US" dirty="0" smtClean="0"/>
              <a:t>There is a sensitive part of your website, you want to log the user id and time they accessed that page describe how you would do that</a:t>
            </a:r>
            <a:endParaRPr lang="en-US" dirty="0"/>
          </a:p>
        </p:txBody>
      </p:sp>
    </p:spTree>
    <p:extLst>
      <p:ext uri="{BB962C8B-B14F-4D97-AF65-F5344CB8AC3E}">
        <p14:creationId xmlns:p14="http://schemas.microsoft.com/office/powerpoint/2010/main" val="3001983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6553200" cy="609600"/>
          </a:xfrm>
        </p:spPr>
        <p:txBody>
          <a:bodyPr>
            <a:normAutofit fontScale="90000"/>
          </a:bodyPr>
          <a:lstStyle/>
          <a:p>
            <a:r>
              <a:rPr lang="en-US" dirty="0" smtClean="0"/>
              <a:t>Ajax (</a:t>
            </a:r>
            <a:r>
              <a:rPr lang="en-US" dirty="0" err="1" smtClean="0"/>
              <a:t>Lec</a:t>
            </a:r>
            <a:r>
              <a:rPr lang="en-US" dirty="0" smtClean="0"/>
              <a:t> 10)</a:t>
            </a:r>
            <a:endParaRPr lang="en-US" dirty="0"/>
          </a:p>
        </p:txBody>
      </p:sp>
      <p:sp>
        <p:nvSpPr>
          <p:cNvPr id="3" name="Content Placeholder 2"/>
          <p:cNvSpPr>
            <a:spLocks noGrp="1"/>
          </p:cNvSpPr>
          <p:nvPr>
            <p:ph idx="1"/>
          </p:nvPr>
        </p:nvSpPr>
        <p:spPr>
          <a:xfrm>
            <a:off x="990600" y="1219200"/>
            <a:ext cx="7543800" cy="4800600"/>
          </a:xfrm>
        </p:spPr>
        <p:txBody>
          <a:bodyPr/>
          <a:lstStyle/>
          <a:p>
            <a:r>
              <a:rPr lang="en-US" dirty="0" smtClean="0"/>
              <a:t>What capability does it give your web application/when would you use it</a:t>
            </a:r>
          </a:p>
          <a:p>
            <a:r>
              <a:rPr lang="en-US" dirty="0" smtClean="0"/>
              <a:t>Sample application, given a description of a dynamic page describe how you would use Ajax to solve it </a:t>
            </a:r>
            <a:r>
              <a:rPr lang="en-US" b="1" dirty="0" smtClean="0"/>
              <a:t>describing the steps in the Ajax flow</a:t>
            </a:r>
          </a:p>
          <a:p>
            <a:r>
              <a:rPr lang="en-US" dirty="0" smtClean="0"/>
              <a:t>Difference in how you would do a GET vs. POST, and when you would need to use one over the other</a:t>
            </a:r>
            <a:endParaRPr lang="en-US" dirty="0"/>
          </a:p>
        </p:txBody>
      </p:sp>
    </p:spTree>
    <p:extLst>
      <p:ext uri="{BB962C8B-B14F-4D97-AF65-F5344CB8AC3E}">
        <p14:creationId xmlns:p14="http://schemas.microsoft.com/office/powerpoint/2010/main" val="139487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cont.</a:t>
            </a:r>
            <a:r>
              <a:rPr lang="en-US" dirty="0"/>
              <a:t> (</a:t>
            </a:r>
            <a:r>
              <a:rPr lang="en-US" dirty="0" err="1"/>
              <a:t>Lec</a:t>
            </a:r>
            <a:r>
              <a:rPr lang="en-US" dirty="0"/>
              <a:t> </a:t>
            </a:r>
            <a:r>
              <a:rPr lang="en-US" dirty="0" smtClean="0"/>
              <a:t>10</a:t>
            </a:r>
            <a:r>
              <a:rPr lang="en-US" dirty="0"/>
              <a:t>)</a:t>
            </a:r>
          </a:p>
        </p:txBody>
      </p:sp>
      <p:sp>
        <p:nvSpPr>
          <p:cNvPr id="3" name="Content Placeholder 2"/>
          <p:cNvSpPr>
            <a:spLocks noGrp="1"/>
          </p:cNvSpPr>
          <p:nvPr>
            <p:ph idx="1"/>
          </p:nvPr>
        </p:nvSpPr>
        <p:spPr/>
        <p:txBody>
          <a:bodyPr/>
          <a:lstStyle/>
          <a:p>
            <a:r>
              <a:rPr lang="en-US" dirty="0" smtClean="0"/>
              <a:t>From server side what forms can the response take how does that effect how read on </a:t>
            </a:r>
            <a:r>
              <a:rPr lang="en-US" dirty="0" err="1" smtClean="0"/>
              <a:t>javascript</a:t>
            </a:r>
            <a:r>
              <a:rPr lang="en-US" dirty="0" smtClean="0"/>
              <a:t> side</a:t>
            </a:r>
          </a:p>
          <a:p>
            <a:r>
              <a:rPr lang="en-US" dirty="0" smtClean="0"/>
              <a:t>How do you write AJAX return to the page</a:t>
            </a:r>
          </a:p>
          <a:p>
            <a:r>
              <a:rPr lang="en-US" dirty="0" smtClean="0"/>
              <a:t>Conceptually why would you use an XML response?</a:t>
            </a:r>
            <a:endParaRPr lang="en-US" dirty="0"/>
          </a:p>
        </p:txBody>
      </p:sp>
    </p:spTree>
    <p:extLst>
      <p:ext uri="{BB962C8B-B14F-4D97-AF65-F5344CB8AC3E}">
        <p14:creationId xmlns:p14="http://schemas.microsoft.com/office/powerpoint/2010/main" val="2026058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a:t>
            </a:r>
            <a:r>
              <a:rPr lang="en-US" dirty="0" err="1" smtClean="0"/>
              <a:t>Lect</a:t>
            </a:r>
            <a:r>
              <a:rPr lang="en-US" dirty="0" smtClean="0"/>
              <a:t> 10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Conceptually how do you access elements within a XML document using the DOM in </a:t>
            </a:r>
            <a:r>
              <a:rPr lang="en-US" dirty="0" err="1" smtClean="0"/>
              <a:t>Javascript</a:t>
            </a:r>
            <a:endParaRPr lang="en-US" dirty="0" smtClean="0"/>
          </a:p>
          <a:p>
            <a:r>
              <a:rPr lang="en-US" dirty="0" smtClean="0"/>
              <a:t>XML document design</a:t>
            </a:r>
          </a:p>
          <a:p>
            <a:pPr lvl="1"/>
            <a:r>
              <a:rPr lang="en-US" dirty="0" smtClean="0"/>
              <a:t>Object to XML structure</a:t>
            </a:r>
          </a:p>
          <a:p>
            <a:pPr lvl="1"/>
            <a:r>
              <a:rPr lang="en-US" dirty="0" smtClean="0"/>
              <a:t>XML structure tailored to use</a:t>
            </a:r>
            <a:endParaRPr lang="en-US" dirty="0"/>
          </a:p>
        </p:txBody>
      </p:sp>
    </p:spTree>
    <p:extLst>
      <p:ext uri="{BB962C8B-B14F-4D97-AF65-F5344CB8AC3E}">
        <p14:creationId xmlns:p14="http://schemas.microsoft.com/office/powerpoint/2010/main" val="257020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a:t>
            </a:r>
            <a:r>
              <a:rPr lang="en-US" dirty="0" err="1" smtClean="0"/>
              <a:t>Lec</a:t>
            </a:r>
            <a:r>
              <a:rPr lang="en-US" dirty="0" smtClean="0"/>
              <a:t> 11-12)</a:t>
            </a:r>
            <a:endParaRPr lang="en-US" dirty="0"/>
          </a:p>
        </p:txBody>
      </p:sp>
      <p:sp>
        <p:nvSpPr>
          <p:cNvPr id="3" name="Content Placeholder 2"/>
          <p:cNvSpPr>
            <a:spLocks noGrp="1"/>
          </p:cNvSpPr>
          <p:nvPr>
            <p:ph idx="1"/>
          </p:nvPr>
        </p:nvSpPr>
        <p:spPr/>
        <p:txBody>
          <a:bodyPr/>
          <a:lstStyle/>
          <a:p>
            <a:r>
              <a:rPr lang="en-US" dirty="0" smtClean="0"/>
              <a:t>What is it, when would you use it over a servlet/when would you use a servlet instead</a:t>
            </a:r>
          </a:p>
          <a:p>
            <a:pPr lvl="1"/>
            <a:r>
              <a:rPr lang="en-US" dirty="0" smtClean="0"/>
              <a:t>Keep in mind HTML and XML very similar</a:t>
            </a:r>
          </a:p>
          <a:p>
            <a:r>
              <a:rPr lang="en-US" dirty="0" smtClean="0"/>
              <a:t>Using </a:t>
            </a:r>
            <a:r>
              <a:rPr lang="en-US" dirty="0" err="1" smtClean="0"/>
              <a:t>scriptlets</a:t>
            </a:r>
            <a:r>
              <a:rPr lang="en-US" dirty="0" smtClean="0"/>
              <a:t>, expressions</a:t>
            </a:r>
          </a:p>
          <a:p>
            <a:r>
              <a:rPr lang="en-US" dirty="0" smtClean="0"/>
              <a:t>Using and creating error pages</a:t>
            </a:r>
          </a:p>
          <a:p>
            <a:r>
              <a:rPr lang="en-US" dirty="0" smtClean="0"/>
              <a:t>Accessing request, session, context</a:t>
            </a:r>
          </a:p>
        </p:txBody>
      </p:sp>
    </p:spTree>
    <p:extLst>
      <p:ext uri="{BB962C8B-B14F-4D97-AF65-F5344CB8AC3E}">
        <p14:creationId xmlns:p14="http://schemas.microsoft.com/office/powerpoint/2010/main" val="3548429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239000" cy="990600"/>
          </a:xfrm>
        </p:spPr>
        <p:txBody>
          <a:bodyPr>
            <a:normAutofit fontScale="90000"/>
          </a:bodyPr>
          <a:lstStyle/>
          <a:p>
            <a:r>
              <a:rPr lang="en-US" dirty="0" smtClean="0"/>
              <a:t>JSPs and Java Beans </a:t>
            </a:r>
            <a:br>
              <a:rPr lang="en-US" dirty="0" smtClean="0"/>
            </a:br>
            <a:r>
              <a:rPr lang="en-US" dirty="0" smtClean="0"/>
              <a:t>(</a:t>
            </a:r>
            <a:r>
              <a:rPr lang="en-US" dirty="0" err="1"/>
              <a:t>Lec</a:t>
            </a:r>
            <a:r>
              <a:rPr lang="en-US" dirty="0"/>
              <a:t> </a:t>
            </a:r>
            <a:r>
              <a:rPr lang="en-US" dirty="0" smtClean="0"/>
              <a:t>11-12)</a:t>
            </a:r>
            <a:endParaRPr lang="en-US" dirty="0"/>
          </a:p>
        </p:txBody>
      </p:sp>
      <p:sp>
        <p:nvSpPr>
          <p:cNvPr id="3" name="Content Placeholder 2"/>
          <p:cNvSpPr>
            <a:spLocks noGrp="1"/>
          </p:cNvSpPr>
          <p:nvPr>
            <p:ph idx="1"/>
          </p:nvPr>
        </p:nvSpPr>
        <p:spPr/>
        <p:txBody>
          <a:bodyPr/>
          <a:lstStyle/>
          <a:p>
            <a:r>
              <a:rPr lang="en-US" dirty="0"/>
              <a:t>Know what is needed to create a java bean </a:t>
            </a:r>
          </a:p>
          <a:p>
            <a:r>
              <a:rPr lang="en-US" dirty="0"/>
              <a:t>How do you use a bean on a page </a:t>
            </a:r>
            <a:endParaRPr lang="en-US" dirty="0" smtClean="0"/>
          </a:p>
          <a:p>
            <a:r>
              <a:rPr lang="en-US" dirty="0" smtClean="0"/>
              <a:t>Scope of beans – how you would use beans of different scopes</a:t>
            </a:r>
            <a:endParaRPr lang="en-US" dirty="0"/>
          </a:p>
          <a:p>
            <a:endParaRPr lang="en-US" dirty="0"/>
          </a:p>
        </p:txBody>
      </p:sp>
    </p:spTree>
    <p:extLst>
      <p:ext uri="{BB962C8B-B14F-4D97-AF65-F5344CB8AC3E}">
        <p14:creationId xmlns:p14="http://schemas.microsoft.com/office/powerpoint/2010/main" val="4066873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smtClean="0"/>
              <a:t>Custom tags (</a:t>
            </a:r>
            <a:r>
              <a:rPr lang="en-US" dirty="0" err="1" smtClean="0"/>
              <a:t>Lec</a:t>
            </a:r>
            <a:r>
              <a:rPr lang="en-US" dirty="0" smtClean="0"/>
              <a:t> 12)</a:t>
            </a:r>
            <a:endParaRPr lang="en-US" dirty="0"/>
          </a:p>
        </p:txBody>
      </p:sp>
      <p:sp>
        <p:nvSpPr>
          <p:cNvPr id="3" name="Content Placeholder 2"/>
          <p:cNvSpPr>
            <a:spLocks noGrp="1"/>
          </p:cNvSpPr>
          <p:nvPr>
            <p:ph idx="1"/>
          </p:nvPr>
        </p:nvSpPr>
        <p:spPr>
          <a:xfrm>
            <a:off x="838200" y="1371600"/>
            <a:ext cx="7924800" cy="4800600"/>
          </a:xfrm>
        </p:spPr>
        <p:txBody>
          <a:bodyPr>
            <a:normAutofit/>
          </a:bodyPr>
          <a:lstStyle/>
          <a:p>
            <a:pPr>
              <a:spcBef>
                <a:spcPts val="1200"/>
              </a:spcBef>
            </a:pPr>
            <a:r>
              <a:rPr lang="en-US" dirty="0" smtClean="0"/>
              <a:t>What are they, why would you use them, and how they work/are used</a:t>
            </a:r>
          </a:p>
          <a:p>
            <a:pPr>
              <a:spcBef>
                <a:spcPts val="1200"/>
              </a:spcBef>
            </a:pPr>
            <a:r>
              <a:rPr lang="en-US" dirty="0" smtClean="0"/>
              <a:t>What are the two ways they can be created</a:t>
            </a:r>
          </a:p>
          <a:p>
            <a:pPr lvl="1">
              <a:spcBef>
                <a:spcPts val="600"/>
              </a:spcBef>
            </a:pPr>
            <a:r>
              <a:rPr lang="en-US" dirty="0" smtClean="0"/>
              <a:t>Tag handler (</a:t>
            </a:r>
            <a:r>
              <a:rPr lang="en-US" dirty="0" err="1" smtClean="0"/>
              <a:t>Lec</a:t>
            </a:r>
            <a:r>
              <a:rPr lang="en-US" dirty="0" smtClean="0"/>
              <a:t> 12)</a:t>
            </a:r>
          </a:p>
          <a:p>
            <a:pPr lvl="1">
              <a:spcBef>
                <a:spcPts val="600"/>
              </a:spcBef>
            </a:pPr>
            <a:r>
              <a:rPr lang="en-US" dirty="0" smtClean="0"/>
              <a:t>Tag file (</a:t>
            </a:r>
            <a:r>
              <a:rPr lang="en-US" dirty="0" err="1" smtClean="0"/>
              <a:t>Lec</a:t>
            </a:r>
            <a:r>
              <a:rPr lang="en-US" dirty="0" smtClean="0"/>
              <a:t> 13)</a:t>
            </a:r>
          </a:p>
          <a:p>
            <a:pPr>
              <a:spcBef>
                <a:spcPts val="1200"/>
              </a:spcBef>
            </a:pPr>
            <a:r>
              <a:rPr lang="en-US" dirty="0" smtClean="0"/>
              <a:t>How do they differ in creation, configuration</a:t>
            </a:r>
          </a:p>
          <a:p>
            <a:pPr>
              <a:spcBef>
                <a:spcPts val="1200"/>
              </a:spcBef>
            </a:pPr>
            <a:r>
              <a:rPr lang="en-US" dirty="0" smtClean="0"/>
              <a:t>When would you use one over the other</a:t>
            </a:r>
          </a:p>
          <a:p>
            <a:pPr>
              <a:spcBef>
                <a:spcPts val="1200"/>
              </a:spcBef>
            </a:pPr>
            <a:r>
              <a:rPr lang="en-US" dirty="0"/>
              <a:t>Using parameters, beans in tag file</a:t>
            </a:r>
          </a:p>
          <a:p>
            <a:pPr>
              <a:spcBef>
                <a:spcPts val="1200"/>
              </a:spcBef>
            </a:pPr>
            <a:r>
              <a:rPr lang="en-US" dirty="0"/>
              <a:t>Passing dynamic elements to custom tags</a:t>
            </a:r>
          </a:p>
          <a:p>
            <a:pPr marL="0" indent="0">
              <a:spcBef>
                <a:spcPts val="1200"/>
              </a:spcBef>
              <a:buNone/>
            </a:pPr>
            <a:endParaRPr lang="en-US" dirty="0" smtClean="0"/>
          </a:p>
        </p:txBody>
      </p:sp>
    </p:spTree>
    <p:extLst>
      <p:ext uri="{BB962C8B-B14F-4D97-AF65-F5344CB8AC3E}">
        <p14:creationId xmlns:p14="http://schemas.microsoft.com/office/powerpoint/2010/main" val="1638132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066800"/>
          </a:xfrm>
        </p:spPr>
        <p:txBody>
          <a:bodyPr/>
          <a:lstStyle/>
          <a:p>
            <a:r>
              <a:rPr lang="en-US" dirty="0" smtClean="0"/>
              <a:t>What to expect</a:t>
            </a:r>
            <a:endParaRPr lang="en-US" dirty="0"/>
          </a:p>
        </p:txBody>
      </p:sp>
      <p:sp>
        <p:nvSpPr>
          <p:cNvPr id="3" name="Content Placeholder 2"/>
          <p:cNvSpPr>
            <a:spLocks noGrp="1"/>
          </p:cNvSpPr>
          <p:nvPr>
            <p:ph idx="1"/>
          </p:nvPr>
        </p:nvSpPr>
        <p:spPr>
          <a:xfrm>
            <a:off x="457200" y="1295400"/>
            <a:ext cx="8229600" cy="5279136"/>
          </a:xfrm>
        </p:spPr>
        <p:txBody>
          <a:bodyPr/>
          <a:lstStyle/>
          <a:p>
            <a:r>
              <a:rPr lang="en-US" b="1" dirty="0" smtClean="0"/>
              <a:t>True/False</a:t>
            </a:r>
          </a:p>
          <a:p>
            <a:pPr lvl="1"/>
            <a:r>
              <a:rPr lang="en-US" dirty="0" smtClean="0"/>
              <a:t>For YYY the best way to do it is with XXX?</a:t>
            </a:r>
          </a:p>
          <a:p>
            <a:r>
              <a:rPr lang="en-US" b="1" dirty="0" smtClean="0"/>
              <a:t>Short answer:</a:t>
            </a:r>
            <a:endParaRPr lang="en-US" dirty="0" smtClean="0"/>
          </a:p>
          <a:p>
            <a:pPr lvl="1"/>
            <a:r>
              <a:rPr lang="en-US" dirty="0" smtClean="0"/>
              <a:t>What would you use technology XXX for?</a:t>
            </a:r>
          </a:p>
          <a:p>
            <a:pPr lvl="1"/>
            <a:r>
              <a:rPr lang="en-US" dirty="0" smtClean="0"/>
              <a:t>When would it make sense to use one technology over another</a:t>
            </a:r>
          </a:p>
        </p:txBody>
      </p:sp>
    </p:spTree>
    <p:extLst>
      <p:ext uri="{BB962C8B-B14F-4D97-AF65-F5344CB8AC3E}">
        <p14:creationId xmlns:p14="http://schemas.microsoft.com/office/powerpoint/2010/main" val="633585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066800"/>
          </a:xfrm>
        </p:spPr>
        <p:txBody>
          <a:bodyPr/>
          <a:lstStyle/>
          <a:p>
            <a:r>
              <a:rPr lang="en-US" dirty="0" smtClean="0"/>
              <a:t>Detailed design</a:t>
            </a:r>
            <a:endParaRPr lang="en-US" dirty="0"/>
          </a:p>
        </p:txBody>
      </p:sp>
      <p:sp>
        <p:nvSpPr>
          <p:cNvPr id="3" name="Content Placeholder 2"/>
          <p:cNvSpPr>
            <a:spLocks noGrp="1"/>
          </p:cNvSpPr>
          <p:nvPr>
            <p:ph idx="1"/>
          </p:nvPr>
        </p:nvSpPr>
        <p:spPr>
          <a:xfrm>
            <a:off x="457200" y="1295400"/>
            <a:ext cx="8229600" cy="5279136"/>
          </a:xfrm>
        </p:spPr>
        <p:txBody>
          <a:bodyPr>
            <a:normAutofit lnSpcReduction="10000"/>
          </a:bodyPr>
          <a:lstStyle/>
          <a:p>
            <a:pPr marL="109728" indent="0">
              <a:buNone/>
            </a:pPr>
            <a:r>
              <a:rPr lang="en-US" b="1" dirty="0" smtClean="0"/>
              <a:t>Sample question</a:t>
            </a:r>
          </a:p>
          <a:p>
            <a:r>
              <a:rPr lang="en-US" dirty="0" smtClean="0"/>
              <a:t>A credit agency wants to provide an XML service that takes in a user’s SSN and retrieves their credit cards.  They can have more than one card and each card should have its account number, expiration data, and a list (1-many) of names on the account</a:t>
            </a:r>
          </a:p>
          <a:p>
            <a:r>
              <a:rPr lang="en-US" dirty="0" smtClean="0"/>
              <a:t>Design </a:t>
            </a:r>
            <a:r>
              <a:rPr lang="en-US" dirty="0"/>
              <a:t>an appropriate XML document</a:t>
            </a:r>
          </a:p>
          <a:p>
            <a:r>
              <a:rPr lang="en-US" dirty="0"/>
              <a:t>From an implementation perspective what would be a good way to implement creating the document </a:t>
            </a:r>
          </a:p>
          <a:p>
            <a:pPr lvl="1"/>
            <a:r>
              <a:rPr lang="en-US" dirty="0"/>
              <a:t>Architecture – what components involved</a:t>
            </a:r>
          </a:p>
          <a:p>
            <a:pPr lvl="1"/>
            <a:r>
              <a:rPr lang="en-US" dirty="0" smtClean="0"/>
              <a:t>Flow of the application</a:t>
            </a:r>
            <a:endParaRPr lang="en-US" dirty="0"/>
          </a:p>
          <a:p>
            <a:endParaRPr lang="en-US" dirty="0"/>
          </a:p>
        </p:txBody>
      </p:sp>
    </p:spTree>
    <p:extLst>
      <p:ext uri="{BB962C8B-B14F-4D97-AF65-F5344CB8AC3E}">
        <p14:creationId xmlns:p14="http://schemas.microsoft.com/office/powerpoint/2010/main" val="1460171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698"/>
            <a:ext cx="8229600" cy="1066800"/>
          </a:xfrm>
        </p:spPr>
        <p:txBody>
          <a:bodyPr/>
          <a:lstStyle/>
          <a:p>
            <a:r>
              <a:rPr lang="en-US" dirty="0" smtClean="0"/>
              <a:t>Architectural solution problems</a:t>
            </a:r>
            <a:endParaRPr lang="en-US" dirty="0"/>
          </a:p>
        </p:txBody>
      </p:sp>
      <p:sp>
        <p:nvSpPr>
          <p:cNvPr id="3" name="Content Placeholder 2"/>
          <p:cNvSpPr>
            <a:spLocks noGrp="1"/>
          </p:cNvSpPr>
          <p:nvPr>
            <p:ph idx="1"/>
          </p:nvPr>
        </p:nvSpPr>
        <p:spPr>
          <a:xfrm>
            <a:off x="76200" y="838200"/>
            <a:ext cx="8991600" cy="4745736"/>
          </a:xfrm>
        </p:spPr>
        <p:txBody>
          <a:bodyPr>
            <a:noAutofit/>
          </a:bodyPr>
          <a:lstStyle/>
          <a:p>
            <a:r>
              <a:rPr lang="en-US" dirty="0" smtClean="0"/>
              <a:t>Your boss asks you to develop a web app where the functionality is: a person is filling out an insurance form.  The user enters some information to be populated in a simple HTML form and the application should lookup the results (which could change) in the database and update information in the context if it is unique then return the results.  Your application should return the associated content without refreshing the page.  You want to monitor how frequently the context variable is changing.  </a:t>
            </a:r>
          </a:p>
          <a:p>
            <a:r>
              <a:rPr lang="en-US" b="1" dirty="0" smtClean="0"/>
              <a:t>Describe the application flow of your solution and the technologies used along the way</a:t>
            </a:r>
          </a:p>
          <a:p>
            <a:r>
              <a:rPr lang="en-US" dirty="0" smtClean="0"/>
              <a:t>AJAX POST, Servlet (set context), </a:t>
            </a:r>
            <a:r>
              <a:rPr lang="en-US" dirty="0" err="1" smtClean="0"/>
              <a:t>WebListener</a:t>
            </a:r>
            <a:r>
              <a:rPr lang="en-US" dirty="0" smtClean="0"/>
              <a:t> to context</a:t>
            </a:r>
            <a:endParaRPr lang="en-US" dirty="0"/>
          </a:p>
        </p:txBody>
      </p:sp>
    </p:spTree>
    <p:extLst>
      <p:ext uri="{BB962C8B-B14F-4D97-AF65-F5344CB8AC3E}">
        <p14:creationId xmlns:p14="http://schemas.microsoft.com/office/powerpoint/2010/main" val="409821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553200" cy="381000"/>
          </a:xfrm>
        </p:spPr>
        <p:txBody>
          <a:bodyPr>
            <a:normAutofit fontScale="90000"/>
          </a:bodyPr>
          <a:lstStyle/>
          <a:p>
            <a:r>
              <a:rPr lang="en-US" dirty="0" smtClean="0"/>
              <a:t>Exam info</a:t>
            </a:r>
            <a:endParaRPr lang="en-US" dirty="0"/>
          </a:p>
        </p:txBody>
      </p:sp>
      <p:sp>
        <p:nvSpPr>
          <p:cNvPr id="3" name="Content Placeholder 2"/>
          <p:cNvSpPr>
            <a:spLocks noGrp="1"/>
          </p:cNvSpPr>
          <p:nvPr>
            <p:ph idx="1"/>
          </p:nvPr>
        </p:nvSpPr>
        <p:spPr>
          <a:xfrm>
            <a:off x="1143000" y="990600"/>
            <a:ext cx="6248400" cy="5486400"/>
          </a:xfrm>
        </p:spPr>
        <p:txBody>
          <a:bodyPr>
            <a:normAutofit lnSpcReduction="10000"/>
          </a:bodyPr>
          <a:lstStyle/>
          <a:p>
            <a:pPr>
              <a:spcBef>
                <a:spcPts val="600"/>
              </a:spcBef>
            </a:pPr>
            <a:r>
              <a:rPr lang="en-US" dirty="0" smtClean="0"/>
              <a:t>Midterm worth 20% of your grade</a:t>
            </a:r>
          </a:p>
          <a:p>
            <a:pPr>
              <a:spcBef>
                <a:spcPts val="600"/>
              </a:spcBef>
            </a:pPr>
            <a:r>
              <a:rPr lang="en-US" dirty="0" smtClean="0"/>
              <a:t>Exam will be a mix of:</a:t>
            </a:r>
          </a:p>
          <a:p>
            <a:pPr lvl="1">
              <a:spcBef>
                <a:spcPts val="600"/>
              </a:spcBef>
            </a:pPr>
            <a:r>
              <a:rPr lang="en-US" dirty="0" smtClean="0"/>
              <a:t>Short answer</a:t>
            </a:r>
          </a:p>
          <a:p>
            <a:pPr lvl="1">
              <a:spcBef>
                <a:spcPts val="600"/>
              </a:spcBef>
            </a:pPr>
            <a:r>
              <a:rPr lang="en-US" dirty="0" smtClean="0"/>
              <a:t>Detailed design</a:t>
            </a:r>
          </a:p>
          <a:p>
            <a:pPr lvl="1">
              <a:spcBef>
                <a:spcPts val="600"/>
              </a:spcBef>
            </a:pPr>
            <a:r>
              <a:rPr lang="en-US" dirty="0" smtClean="0"/>
              <a:t>Architecture level descriptive design and explanation</a:t>
            </a:r>
            <a:endParaRPr lang="en-US" dirty="0"/>
          </a:p>
          <a:p>
            <a:pPr>
              <a:spcBef>
                <a:spcPts val="600"/>
              </a:spcBef>
            </a:pPr>
            <a:r>
              <a:rPr lang="en-US" dirty="0" smtClean="0"/>
              <a:t>For detailed examples some pseudo code of the steps necessary might be required.  For example:</a:t>
            </a:r>
          </a:p>
          <a:p>
            <a:pPr marL="925830" lvl="1" indent="-514350">
              <a:spcBef>
                <a:spcPts val="600"/>
              </a:spcBef>
              <a:buFont typeface="+mj-lt"/>
              <a:buAutoNum type="arabicPeriod"/>
            </a:pPr>
            <a:r>
              <a:rPr lang="en-US" dirty="0" smtClean="0"/>
              <a:t>Create AJAX request</a:t>
            </a:r>
          </a:p>
          <a:p>
            <a:pPr marL="925830" lvl="1" indent="-514350">
              <a:spcBef>
                <a:spcPts val="600"/>
              </a:spcBef>
              <a:buFont typeface="+mj-lt"/>
              <a:buAutoNum type="arabicPeriod"/>
            </a:pPr>
            <a:r>
              <a:rPr lang="en-US" dirty="0" smtClean="0"/>
              <a:t>Register callback function</a:t>
            </a:r>
          </a:p>
          <a:p>
            <a:pPr marL="925830" lvl="1" indent="-514350">
              <a:spcBef>
                <a:spcPts val="600"/>
              </a:spcBef>
              <a:buFont typeface="+mj-lt"/>
              <a:buAutoNum type="arabicPeriod"/>
            </a:pPr>
            <a:r>
              <a:rPr lang="en-US" dirty="0" smtClean="0"/>
              <a:t>AJAX POST to server</a:t>
            </a:r>
          </a:p>
        </p:txBody>
      </p:sp>
    </p:spTree>
    <p:extLst>
      <p:ext uri="{BB962C8B-B14F-4D97-AF65-F5344CB8AC3E}">
        <p14:creationId xmlns:p14="http://schemas.microsoft.com/office/powerpoint/2010/main" val="2595256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762000"/>
          </a:xfrm>
          <a:solidFill>
            <a:schemeClr val="bg1"/>
          </a:solidFill>
        </p:spPr>
        <p:txBody>
          <a:bodyPr/>
          <a:lstStyle/>
          <a:p>
            <a:r>
              <a:rPr lang="en-US" dirty="0" smtClean="0"/>
              <a:t>Sample problem</a:t>
            </a:r>
            <a:endParaRPr lang="en-US" dirty="0"/>
          </a:p>
        </p:txBody>
      </p:sp>
      <p:sp>
        <p:nvSpPr>
          <p:cNvPr id="3" name="Content Placeholder 2"/>
          <p:cNvSpPr>
            <a:spLocks noGrp="1"/>
          </p:cNvSpPr>
          <p:nvPr>
            <p:ph idx="1"/>
          </p:nvPr>
        </p:nvSpPr>
        <p:spPr>
          <a:xfrm>
            <a:off x="0" y="685800"/>
            <a:ext cx="9144000" cy="4745736"/>
          </a:xfrm>
        </p:spPr>
        <p:txBody>
          <a:bodyPr>
            <a:noAutofit/>
          </a:bodyPr>
          <a:lstStyle/>
          <a:p>
            <a:r>
              <a:rPr lang="en-US" dirty="0" smtClean="0"/>
              <a:t>You are developing a web app that is going to be dynamic and very HTML rich search page.  On submission the user is taken to a page that is once again HTML rich, but that also has complex calculations results from the database </a:t>
            </a:r>
            <a:r>
              <a:rPr lang="en-US" dirty="0"/>
              <a:t>that must be performed prior to displaying the </a:t>
            </a:r>
            <a:r>
              <a:rPr lang="en-US" dirty="0" smtClean="0"/>
              <a:t>page.  These results will also be used throughout the session.  Finally the user should be able to bookmark the search results page so in the future they can come back with the same search.</a:t>
            </a:r>
          </a:p>
          <a:p>
            <a:r>
              <a:rPr lang="en-US" b="1" dirty="0" smtClean="0"/>
              <a:t>Describe the application flow and technologies</a:t>
            </a:r>
          </a:p>
          <a:p>
            <a:r>
              <a:rPr lang="en-US" dirty="0" smtClean="0"/>
              <a:t>Technologies: GET, JSP search page, complex </a:t>
            </a:r>
            <a:r>
              <a:rPr lang="en-US" dirty="0" err="1" smtClean="0"/>
              <a:t>calc</a:t>
            </a:r>
            <a:r>
              <a:rPr lang="en-US" dirty="0" smtClean="0"/>
              <a:t> and lookup so servlet enhance session, forward to JSP</a:t>
            </a:r>
            <a:endParaRPr lang="en-US" dirty="0"/>
          </a:p>
        </p:txBody>
      </p:sp>
    </p:spTree>
    <p:extLst>
      <p:ext uri="{BB962C8B-B14F-4D97-AF65-F5344CB8AC3E}">
        <p14:creationId xmlns:p14="http://schemas.microsoft.com/office/powerpoint/2010/main" val="164584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066800"/>
          </a:xfrm>
        </p:spPr>
        <p:txBody>
          <a:bodyPr/>
          <a:lstStyle/>
          <a:p>
            <a:r>
              <a:rPr lang="en-US" dirty="0" smtClean="0"/>
              <a:t>Sample problem</a:t>
            </a:r>
            <a:endParaRPr lang="en-US" dirty="0"/>
          </a:p>
        </p:txBody>
      </p:sp>
      <p:sp>
        <p:nvSpPr>
          <p:cNvPr id="3" name="Content Placeholder 2"/>
          <p:cNvSpPr>
            <a:spLocks noGrp="1"/>
          </p:cNvSpPr>
          <p:nvPr>
            <p:ph idx="1"/>
          </p:nvPr>
        </p:nvSpPr>
        <p:spPr>
          <a:xfrm>
            <a:off x="381000" y="1143000"/>
            <a:ext cx="8534400" cy="4745736"/>
          </a:xfrm>
        </p:spPr>
        <p:txBody>
          <a:bodyPr>
            <a:noAutofit/>
          </a:bodyPr>
          <a:lstStyle/>
          <a:p>
            <a:r>
              <a:rPr lang="en-US" sz="3200" dirty="0" smtClean="0"/>
              <a:t>A friend of yours has developed a web app that is a series of fairly simple servlets that responds to the user with a dynamic HTML rich web page.  On the pages you also notice that there are common calculations that repeatedly come up through out the site.  You decide to help him improve his application.  </a:t>
            </a:r>
            <a:r>
              <a:rPr lang="en-US" sz="3200" b="1" dirty="0" smtClean="0"/>
              <a:t>What do you recommend?</a:t>
            </a:r>
          </a:p>
          <a:p>
            <a:endParaRPr lang="en-US" sz="3200" b="1" dirty="0"/>
          </a:p>
          <a:p>
            <a:r>
              <a:rPr lang="en-US" sz="3200" dirty="0" smtClean="0"/>
              <a:t>Servlets-&gt;JSP, extract common dynamic elements to </a:t>
            </a:r>
            <a:r>
              <a:rPr lang="en-US" sz="3200" smtClean="0"/>
              <a:t>tag handler(s</a:t>
            </a:r>
            <a:r>
              <a:rPr lang="en-US" sz="3200" dirty="0" smtClean="0"/>
              <a:t>)</a:t>
            </a:r>
            <a:endParaRPr lang="en-US" sz="3200" dirty="0"/>
          </a:p>
        </p:txBody>
      </p:sp>
    </p:spTree>
    <p:extLst>
      <p:ext uri="{BB962C8B-B14F-4D97-AF65-F5344CB8AC3E}">
        <p14:creationId xmlns:p14="http://schemas.microsoft.com/office/powerpoint/2010/main" val="146490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066800"/>
          </a:xfrm>
        </p:spPr>
        <p:txBody>
          <a:bodyPr/>
          <a:lstStyle/>
          <a:p>
            <a:r>
              <a:rPr lang="en-US" dirty="0" smtClean="0"/>
              <a:t>Important details</a:t>
            </a:r>
            <a:endParaRPr lang="en-US" dirty="0"/>
          </a:p>
        </p:txBody>
      </p:sp>
      <p:sp>
        <p:nvSpPr>
          <p:cNvPr id="3" name="Content Placeholder 2"/>
          <p:cNvSpPr>
            <a:spLocks noGrp="1"/>
          </p:cNvSpPr>
          <p:nvPr>
            <p:ph idx="1"/>
          </p:nvPr>
        </p:nvSpPr>
        <p:spPr>
          <a:xfrm>
            <a:off x="1066800" y="1371600"/>
            <a:ext cx="7467600" cy="4800600"/>
          </a:xfrm>
        </p:spPr>
        <p:txBody>
          <a:bodyPr>
            <a:normAutofit lnSpcReduction="10000"/>
          </a:bodyPr>
          <a:lstStyle/>
          <a:p>
            <a:r>
              <a:rPr lang="en-US" dirty="0" smtClean="0">
                <a:solidFill>
                  <a:schemeClr val="tx2"/>
                </a:solidFill>
              </a:rPr>
              <a:t>Allowed one letter size page front </a:t>
            </a:r>
            <a:r>
              <a:rPr lang="en-US" smtClean="0">
                <a:solidFill>
                  <a:schemeClr val="tx2"/>
                </a:solidFill>
              </a:rPr>
              <a:t>and back of </a:t>
            </a:r>
            <a:r>
              <a:rPr lang="en-US" b="1" u="sng" dirty="0" smtClean="0">
                <a:solidFill>
                  <a:schemeClr val="tx2"/>
                </a:solidFill>
              </a:rPr>
              <a:t>handwritten</a:t>
            </a:r>
            <a:r>
              <a:rPr lang="en-US" dirty="0" smtClean="0">
                <a:solidFill>
                  <a:schemeClr val="tx2"/>
                </a:solidFill>
              </a:rPr>
              <a:t> notes</a:t>
            </a:r>
            <a:endParaRPr lang="en-US" b="1" dirty="0" smtClean="0">
              <a:solidFill>
                <a:schemeClr val="tx2"/>
              </a:solidFill>
            </a:endParaRPr>
          </a:p>
          <a:p>
            <a:pPr>
              <a:spcBef>
                <a:spcPts val="2400"/>
              </a:spcBef>
            </a:pPr>
            <a:r>
              <a:rPr lang="en-US" b="1" dirty="0" smtClean="0">
                <a:solidFill>
                  <a:srgbClr val="FF0000"/>
                </a:solidFill>
              </a:rPr>
              <a:t>I </a:t>
            </a:r>
            <a:r>
              <a:rPr lang="en-US" b="1" dirty="0">
                <a:solidFill>
                  <a:srgbClr val="FF0000"/>
                </a:solidFill>
              </a:rPr>
              <a:t>GIVE PARTIAL CREDIT </a:t>
            </a:r>
            <a:r>
              <a:rPr lang="en-US" dirty="0">
                <a:solidFill>
                  <a:srgbClr val="FF0000"/>
                </a:solidFill>
              </a:rPr>
              <a:t>– if you don’t know exactly how to </a:t>
            </a:r>
            <a:r>
              <a:rPr lang="en-US" dirty="0" smtClean="0">
                <a:solidFill>
                  <a:srgbClr val="FF0000"/>
                </a:solidFill>
              </a:rPr>
              <a:t>design something</a:t>
            </a:r>
            <a:r>
              <a:rPr lang="en-US" dirty="0">
                <a:solidFill>
                  <a:srgbClr val="FF0000"/>
                </a:solidFill>
              </a:rPr>
              <a:t>, describe what you know the </a:t>
            </a:r>
            <a:r>
              <a:rPr lang="en-US" dirty="0" smtClean="0">
                <a:solidFill>
                  <a:srgbClr val="FF0000"/>
                </a:solidFill>
              </a:rPr>
              <a:t>solution is </a:t>
            </a:r>
            <a:r>
              <a:rPr lang="en-US" dirty="0">
                <a:solidFill>
                  <a:srgbClr val="FF0000"/>
                </a:solidFill>
              </a:rPr>
              <a:t>suppose to do so I can give you partial credit for what you do understand</a:t>
            </a:r>
            <a:endParaRPr lang="en-US" b="1" dirty="0">
              <a:solidFill>
                <a:srgbClr val="FF0000"/>
              </a:solidFill>
            </a:endParaRPr>
          </a:p>
          <a:p>
            <a:pPr>
              <a:spcBef>
                <a:spcPts val="2400"/>
              </a:spcBef>
            </a:pPr>
            <a:r>
              <a:rPr lang="en-US" u="sng" dirty="0" smtClean="0"/>
              <a:t>If we didn’t cover it in class it won’t be on the exam.</a:t>
            </a:r>
            <a:r>
              <a:rPr lang="en-US" dirty="0" smtClean="0"/>
              <a:t>  The book goes into some details we didn’t touch upon in class.</a:t>
            </a:r>
            <a:endParaRPr lang="en-US" dirty="0"/>
          </a:p>
        </p:txBody>
      </p:sp>
    </p:spTree>
    <p:extLst>
      <p:ext uri="{BB962C8B-B14F-4D97-AF65-F5344CB8AC3E}">
        <p14:creationId xmlns:p14="http://schemas.microsoft.com/office/powerpoint/2010/main" val="492427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level what we have covered</a:t>
            </a:r>
            <a:endParaRPr lang="en-US" dirty="0"/>
          </a:p>
        </p:txBody>
      </p:sp>
      <p:sp>
        <p:nvSpPr>
          <p:cNvPr id="3" name="Content Placeholder 2"/>
          <p:cNvSpPr>
            <a:spLocks noGrp="1"/>
          </p:cNvSpPr>
          <p:nvPr>
            <p:ph idx="1"/>
          </p:nvPr>
        </p:nvSpPr>
        <p:spPr/>
        <p:txBody>
          <a:bodyPr/>
          <a:lstStyle/>
          <a:p>
            <a:r>
              <a:rPr lang="en-US" dirty="0" smtClean="0"/>
              <a:t>HTML (</a:t>
            </a:r>
            <a:r>
              <a:rPr lang="en-US" dirty="0" err="1" smtClean="0"/>
              <a:t>Lec</a:t>
            </a:r>
            <a:r>
              <a:rPr lang="en-US" dirty="0" smtClean="0"/>
              <a:t> 1-2)</a:t>
            </a:r>
          </a:p>
          <a:p>
            <a:r>
              <a:rPr lang="en-US" dirty="0" err="1" smtClean="0"/>
              <a:t>Javascript</a:t>
            </a:r>
            <a:r>
              <a:rPr lang="en-US" dirty="0" smtClean="0"/>
              <a:t> (</a:t>
            </a:r>
            <a:r>
              <a:rPr lang="en-US" dirty="0" err="1" smtClean="0"/>
              <a:t>Lec</a:t>
            </a:r>
            <a:r>
              <a:rPr lang="en-US" dirty="0" smtClean="0"/>
              <a:t> 2-5)</a:t>
            </a:r>
          </a:p>
          <a:p>
            <a:r>
              <a:rPr lang="en-US" dirty="0" smtClean="0"/>
              <a:t>Servlets (</a:t>
            </a:r>
            <a:r>
              <a:rPr lang="en-US" dirty="0" err="1" smtClean="0"/>
              <a:t>Lec</a:t>
            </a:r>
            <a:r>
              <a:rPr lang="en-US" dirty="0" smtClean="0"/>
              <a:t> 6-7)</a:t>
            </a:r>
          </a:p>
          <a:p>
            <a:r>
              <a:rPr lang="en-US" dirty="0" smtClean="0"/>
              <a:t>JDBC (</a:t>
            </a:r>
            <a:r>
              <a:rPr lang="en-US" dirty="0" err="1" smtClean="0"/>
              <a:t>Lec</a:t>
            </a:r>
            <a:r>
              <a:rPr lang="en-US" dirty="0" smtClean="0"/>
              <a:t> 8-8b)</a:t>
            </a:r>
          </a:p>
          <a:p>
            <a:r>
              <a:rPr lang="en-US" dirty="0" smtClean="0"/>
              <a:t>Filters and Listeners (</a:t>
            </a:r>
            <a:r>
              <a:rPr lang="en-US" dirty="0" err="1" smtClean="0"/>
              <a:t>Lec</a:t>
            </a:r>
            <a:r>
              <a:rPr lang="en-US" dirty="0" smtClean="0"/>
              <a:t> 9)</a:t>
            </a:r>
          </a:p>
          <a:p>
            <a:r>
              <a:rPr lang="en-US" dirty="0" smtClean="0"/>
              <a:t>Ajax (</a:t>
            </a:r>
            <a:r>
              <a:rPr lang="en-US" dirty="0" err="1" smtClean="0"/>
              <a:t>Lec</a:t>
            </a:r>
            <a:r>
              <a:rPr lang="en-US" dirty="0" smtClean="0"/>
              <a:t> 10)</a:t>
            </a:r>
          </a:p>
          <a:p>
            <a:r>
              <a:rPr lang="en-US" dirty="0" smtClean="0"/>
              <a:t>XML (</a:t>
            </a:r>
            <a:r>
              <a:rPr lang="en-US" dirty="0" err="1" smtClean="0"/>
              <a:t>Lec</a:t>
            </a:r>
            <a:r>
              <a:rPr lang="en-US" dirty="0" smtClean="0"/>
              <a:t> 10 cont.)</a:t>
            </a:r>
          </a:p>
          <a:p>
            <a:r>
              <a:rPr lang="en-US" dirty="0" smtClean="0"/>
              <a:t>JSON (</a:t>
            </a:r>
            <a:r>
              <a:rPr lang="en-US" dirty="0" err="1" smtClean="0"/>
              <a:t>Lec</a:t>
            </a:r>
            <a:r>
              <a:rPr lang="en-US" dirty="0" smtClean="0"/>
              <a:t> 11b)</a:t>
            </a:r>
          </a:p>
          <a:p>
            <a:r>
              <a:rPr lang="en-US" dirty="0" smtClean="0"/>
              <a:t>JSPs (</a:t>
            </a:r>
            <a:r>
              <a:rPr lang="en-US" dirty="0" err="1" smtClean="0"/>
              <a:t>Lec</a:t>
            </a:r>
            <a:r>
              <a:rPr lang="en-US" dirty="0" smtClean="0"/>
              <a:t> 11-12)</a:t>
            </a:r>
          </a:p>
        </p:txBody>
      </p:sp>
    </p:spTree>
    <p:extLst>
      <p:ext uri="{BB962C8B-B14F-4D97-AF65-F5344CB8AC3E}">
        <p14:creationId xmlns:p14="http://schemas.microsoft.com/office/powerpoint/2010/main" val="147284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a:t>
            </a:r>
            <a:r>
              <a:rPr lang="en-US" dirty="0" err="1" smtClean="0"/>
              <a:t>Lec</a:t>
            </a:r>
            <a:r>
              <a:rPr lang="en-US" dirty="0" smtClean="0"/>
              <a:t> 1-2)– What to know</a:t>
            </a:r>
            <a:endParaRPr lang="en-US" dirty="0"/>
          </a:p>
        </p:txBody>
      </p:sp>
      <p:sp>
        <p:nvSpPr>
          <p:cNvPr id="3" name="Content Placeholder 2"/>
          <p:cNvSpPr>
            <a:spLocks noGrp="1"/>
          </p:cNvSpPr>
          <p:nvPr>
            <p:ph idx="1"/>
          </p:nvPr>
        </p:nvSpPr>
        <p:spPr/>
        <p:txBody>
          <a:bodyPr/>
          <a:lstStyle/>
          <a:p>
            <a:r>
              <a:rPr lang="en-US" dirty="0" smtClean="0"/>
              <a:t>Headings, paragraphs, lists</a:t>
            </a:r>
          </a:p>
          <a:p>
            <a:r>
              <a:rPr lang="en-US" dirty="0" smtClean="0"/>
              <a:t>Hyperlinks, images</a:t>
            </a:r>
          </a:p>
          <a:p>
            <a:r>
              <a:rPr lang="en-US" dirty="0" smtClean="0"/>
              <a:t>How to create a table</a:t>
            </a:r>
          </a:p>
          <a:p>
            <a:r>
              <a:rPr lang="en-US" dirty="0" smtClean="0"/>
              <a:t>Forms</a:t>
            </a:r>
          </a:p>
          <a:p>
            <a:pPr lvl="1"/>
            <a:r>
              <a:rPr lang="en-US" dirty="0" smtClean="0"/>
              <a:t>Various input types</a:t>
            </a:r>
          </a:p>
          <a:p>
            <a:pPr lvl="1"/>
            <a:r>
              <a:rPr lang="en-US" dirty="0" smtClean="0"/>
              <a:t>Form actions</a:t>
            </a:r>
          </a:p>
          <a:p>
            <a:pPr lvl="1"/>
            <a:r>
              <a:rPr lang="en-US" dirty="0" smtClean="0"/>
              <a:t>Buttons</a:t>
            </a:r>
          </a:p>
          <a:p>
            <a:pPr lvl="1"/>
            <a:r>
              <a:rPr lang="en-US" b="1" dirty="0" smtClean="0"/>
              <a:t>GET vs. POST</a:t>
            </a:r>
          </a:p>
          <a:p>
            <a:endParaRPr lang="en-US" dirty="0"/>
          </a:p>
        </p:txBody>
      </p:sp>
    </p:spTree>
    <p:extLst>
      <p:ext uri="{BB962C8B-B14F-4D97-AF65-F5344CB8AC3E}">
        <p14:creationId xmlns:p14="http://schemas.microsoft.com/office/powerpoint/2010/main" val="44682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a:solidFill>
            <a:schemeClr val="bg1"/>
          </a:solidFill>
        </p:spPr>
        <p:txBody>
          <a:bodyPr/>
          <a:lstStyle/>
          <a:p>
            <a:endParaRPr lang="en-US" dirty="0" smtClean="0"/>
          </a:p>
          <a:p>
            <a:pPr>
              <a:spcBef>
                <a:spcPts val="600"/>
              </a:spcBef>
            </a:pPr>
            <a:r>
              <a:rPr lang="en-US" dirty="0" smtClean="0"/>
              <a:t>Know how to program an element to respond to events such as clicking or typing</a:t>
            </a:r>
          </a:p>
          <a:p>
            <a:pPr>
              <a:spcBef>
                <a:spcPts val="600"/>
              </a:spcBef>
            </a:pPr>
            <a:r>
              <a:rPr lang="en-US" dirty="0" err="1" smtClean="0"/>
              <a:t>Javascript</a:t>
            </a:r>
            <a:r>
              <a:rPr lang="en-US" dirty="0" smtClean="0"/>
              <a:t> actions:</a:t>
            </a:r>
          </a:p>
          <a:p>
            <a:pPr lvl="1">
              <a:spcBef>
                <a:spcPts val="600"/>
              </a:spcBef>
            </a:pPr>
            <a:r>
              <a:rPr lang="en-US" dirty="0" smtClean="0"/>
              <a:t>Read page elements, set page elements – textboxes in particular</a:t>
            </a:r>
          </a:p>
          <a:p>
            <a:pPr lvl="1">
              <a:spcBef>
                <a:spcPts val="600"/>
              </a:spcBef>
            </a:pPr>
            <a:r>
              <a:rPr lang="en-US" dirty="0"/>
              <a:t>Working with numbers</a:t>
            </a:r>
          </a:p>
          <a:p>
            <a:pPr lvl="1">
              <a:spcBef>
                <a:spcPts val="600"/>
              </a:spcBef>
            </a:pPr>
            <a:r>
              <a:rPr lang="en-US" dirty="0" smtClean="0"/>
              <a:t>Document write</a:t>
            </a:r>
          </a:p>
          <a:p>
            <a:pPr lvl="1">
              <a:spcBef>
                <a:spcPts val="600"/>
              </a:spcBef>
            </a:pPr>
            <a:r>
              <a:rPr lang="en-US" dirty="0" smtClean="0"/>
              <a:t>Conditional execution (if/while)</a:t>
            </a:r>
          </a:p>
          <a:p>
            <a:pPr>
              <a:spcBef>
                <a:spcPts val="600"/>
              </a:spcBef>
            </a:pPr>
            <a:r>
              <a:rPr lang="en-US" dirty="0" smtClean="0"/>
              <a:t>Arrays, String functions</a:t>
            </a:r>
            <a:endParaRPr lang="en-US" dirty="0"/>
          </a:p>
          <a:p>
            <a:pPr>
              <a:spcBef>
                <a:spcPts val="600"/>
              </a:spcBef>
            </a:pPr>
            <a:r>
              <a:rPr lang="en-US" dirty="0" smtClean="0"/>
              <a:t>Canceling form submit</a:t>
            </a:r>
          </a:p>
          <a:p>
            <a:pPr>
              <a:spcBef>
                <a:spcPts val="600"/>
              </a:spcBef>
            </a:pPr>
            <a:r>
              <a:rPr lang="en-US" dirty="0" smtClean="0"/>
              <a:t>Given some description using descriptive/pseudo code what would be the flow of execution</a:t>
            </a:r>
            <a:endParaRPr lang="en-US" dirty="0"/>
          </a:p>
        </p:txBody>
      </p:sp>
      <p:sp>
        <p:nvSpPr>
          <p:cNvPr id="2" name="Title 1"/>
          <p:cNvSpPr>
            <a:spLocks noGrp="1"/>
          </p:cNvSpPr>
          <p:nvPr>
            <p:ph type="title"/>
          </p:nvPr>
        </p:nvSpPr>
        <p:spPr>
          <a:xfrm>
            <a:off x="1447800" y="457200"/>
            <a:ext cx="6553200" cy="381000"/>
          </a:xfrm>
        </p:spPr>
        <p:txBody>
          <a:bodyPr>
            <a:normAutofit fontScale="90000"/>
          </a:bodyPr>
          <a:lstStyle/>
          <a:p>
            <a:r>
              <a:rPr lang="en-US" dirty="0" err="1" smtClean="0"/>
              <a:t>Javascript</a:t>
            </a:r>
            <a:r>
              <a:rPr lang="en-US" dirty="0" smtClean="0"/>
              <a:t> (</a:t>
            </a:r>
            <a:r>
              <a:rPr lang="en-US" dirty="0" err="1" smtClean="0"/>
              <a:t>Lec</a:t>
            </a:r>
            <a:r>
              <a:rPr lang="en-US" dirty="0" smtClean="0"/>
              <a:t> 2-5)</a:t>
            </a:r>
            <a:endParaRPr lang="en-US" dirty="0"/>
          </a:p>
        </p:txBody>
      </p:sp>
    </p:spTree>
    <p:extLst>
      <p:ext uri="{BB962C8B-B14F-4D97-AF65-F5344CB8AC3E}">
        <p14:creationId xmlns:p14="http://schemas.microsoft.com/office/powerpoint/2010/main" val="90072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Servlets (</a:t>
            </a:r>
            <a:r>
              <a:rPr lang="en-US" dirty="0" err="1" smtClean="0"/>
              <a:t>Lec</a:t>
            </a:r>
            <a:r>
              <a:rPr lang="en-US" dirty="0" smtClean="0"/>
              <a:t> 6-7)</a:t>
            </a:r>
            <a:endParaRPr lang="en-US" dirty="0"/>
          </a:p>
        </p:txBody>
      </p:sp>
      <p:sp>
        <p:nvSpPr>
          <p:cNvPr id="3" name="Content Placeholder 2"/>
          <p:cNvSpPr>
            <a:spLocks noGrp="1"/>
          </p:cNvSpPr>
          <p:nvPr>
            <p:ph idx="1"/>
          </p:nvPr>
        </p:nvSpPr>
        <p:spPr/>
        <p:txBody>
          <a:bodyPr/>
          <a:lstStyle/>
          <a:p>
            <a:r>
              <a:rPr lang="en-US" dirty="0" smtClean="0"/>
              <a:t>What is purpose of a Servlet</a:t>
            </a:r>
          </a:p>
          <a:p>
            <a:pPr>
              <a:spcBef>
                <a:spcPts val="1200"/>
              </a:spcBef>
            </a:pPr>
            <a:r>
              <a:rPr lang="en-US" dirty="0" smtClean="0"/>
              <a:t>Responding to requests</a:t>
            </a:r>
          </a:p>
          <a:p>
            <a:pPr>
              <a:spcBef>
                <a:spcPts val="1200"/>
              </a:spcBef>
            </a:pPr>
            <a:r>
              <a:rPr lang="en-US" dirty="0" smtClean="0"/>
              <a:t>What </a:t>
            </a:r>
            <a:r>
              <a:rPr lang="en-US" dirty="0"/>
              <a:t>is it, when would it be used, limitations</a:t>
            </a:r>
          </a:p>
          <a:p>
            <a:pPr lvl="1">
              <a:spcBef>
                <a:spcPts val="1200"/>
              </a:spcBef>
            </a:pPr>
            <a:r>
              <a:rPr lang="en-US" dirty="0" smtClean="0"/>
              <a:t>Request forwarding (</a:t>
            </a:r>
            <a:r>
              <a:rPr lang="en-US" dirty="0" err="1" smtClean="0"/>
              <a:t>Lec</a:t>
            </a:r>
            <a:r>
              <a:rPr lang="en-US" dirty="0" smtClean="0"/>
              <a:t> 6)</a:t>
            </a:r>
          </a:p>
          <a:p>
            <a:pPr lvl="1">
              <a:spcBef>
                <a:spcPts val="1200"/>
              </a:spcBef>
            </a:pPr>
            <a:r>
              <a:rPr lang="en-US" dirty="0" smtClean="0"/>
              <a:t>Response redirection (</a:t>
            </a:r>
            <a:r>
              <a:rPr lang="en-US" dirty="0" err="1" smtClean="0"/>
              <a:t>Lec</a:t>
            </a:r>
            <a:r>
              <a:rPr lang="en-US" dirty="0" smtClean="0"/>
              <a:t> 6)</a:t>
            </a:r>
          </a:p>
          <a:p>
            <a:pPr>
              <a:spcBef>
                <a:spcPts val="1200"/>
              </a:spcBef>
            </a:pPr>
            <a:r>
              <a:rPr lang="en-US" dirty="0" smtClean="0"/>
              <a:t>Accessing request data</a:t>
            </a:r>
          </a:p>
        </p:txBody>
      </p:sp>
    </p:spTree>
    <p:extLst>
      <p:ext uri="{BB962C8B-B14F-4D97-AF65-F5344CB8AC3E}">
        <p14:creationId xmlns:p14="http://schemas.microsoft.com/office/powerpoint/2010/main" val="85639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Servlets cont. </a:t>
            </a:r>
            <a:r>
              <a:rPr lang="en-US" dirty="0"/>
              <a:t>(</a:t>
            </a:r>
            <a:r>
              <a:rPr lang="en-US" dirty="0" err="1"/>
              <a:t>Lec</a:t>
            </a:r>
            <a:r>
              <a:rPr lang="en-US" dirty="0"/>
              <a:t> </a:t>
            </a:r>
            <a:r>
              <a:rPr lang="en-US" dirty="0" smtClean="0"/>
              <a:t>6-7)</a:t>
            </a:r>
            <a:endParaRPr lang="en-US" dirty="0"/>
          </a:p>
        </p:txBody>
      </p:sp>
      <p:sp>
        <p:nvSpPr>
          <p:cNvPr id="3" name="Content Placeholder 2"/>
          <p:cNvSpPr>
            <a:spLocks noGrp="1"/>
          </p:cNvSpPr>
          <p:nvPr>
            <p:ph idx="1"/>
          </p:nvPr>
        </p:nvSpPr>
        <p:spPr/>
        <p:txBody>
          <a:bodyPr/>
          <a:lstStyle/>
          <a:p>
            <a:r>
              <a:rPr lang="en-US" dirty="0"/>
              <a:t>Using request, session, context attributes – </a:t>
            </a:r>
            <a:r>
              <a:rPr lang="en-US" b="1" dirty="0"/>
              <a:t>make sure you know the </a:t>
            </a:r>
            <a:r>
              <a:rPr lang="en-US" b="1" dirty="0" smtClean="0"/>
              <a:t>difference and when you would use each</a:t>
            </a:r>
          </a:p>
          <a:p>
            <a:r>
              <a:rPr lang="en-US" dirty="0" smtClean="0"/>
              <a:t>You do not need to worry about configuration syntax</a:t>
            </a:r>
          </a:p>
          <a:p>
            <a:r>
              <a:rPr lang="en-US" dirty="0" smtClean="0"/>
              <a:t>Processing form data</a:t>
            </a:r>
          </a:p>
          <a:p>
            <a:pPr lvl="1"/>
            <a:r>
              <a:rPr lang="en-US" dirty="0" smtClean="0"/>
              <a:t>Reading single parameters, arrays of parameters</a:t>
            </a:r>
          </a:p>
          <a:p>
            <a:pPr lvl="1"/>
            <a:r>
              <a:rPr lang="en-US" dirty="0" smtClean="0"/>
              <a:t>Tabulating results across session/context</a:t>
            </a:r>
            <a:endParaRPr lang="en-US" dirty="0"/>
          </a:p>
          <a:p>
            <a:endParaRPr lang="en-US" dirty="0"/>
          </a:p>
        </p:txBody>
      </p:sp>
    </p:spTree>
    <p:extLst>
      <p:ext uri="{BB962C8B-B14F-4D97-AF65-F5344CB8AC3E}">
        <p14:creationId xmlns:p14="http://schemas.microsoft.com/office/powerpoint/2010/main" val="382484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a:t>
            </a:r>
            <a:r>
              <a:rPr lang="en-US" dirty="0" err="1" smtClean="0"/>
              <a:t>Lec</a:t>
            </a:r>
            <a:r>
              <a:rPr lang="en-US" dirty="0" smtClean="0"/>
              <a:t> 8-8b)</a:t>
            </a:r>
            <a:endParaRPr lang="en-US" dirty="0"/>
          </a:p>
        </p:txBody>
      </p:sp>
      <p:sp>
        <p:nvSpPr>
          <p:cNvPr id="3" name="Content Placeholder 2"/>
          <p:cNvSpPr>
            <a:spLocks noGrp="1"/>
          </p:cNvSpPr>
          <p:nvPr>
            <p:ph idx="1"/>
          </p:nvPr>
        </p:nvSpPr>
        <p:spPr/>
        <p:txBody>
          <a:bodyPr/>
          <a:lstStyle/>
          <a:p>
            <a:pPr>
              <a:spcBef>
                <a:spcPts val="1800"/>
              </a:spcBef>
            </a:pPr>
            <a:r>
              <a:rPr lang="en-US" dirty="0" smtClean="0"/>
              <a:t>What has to be done to be able to use a database within your application server?</a:t>
            </a:r>
          </a:p>
          <a:p>
            <a:pPr>
              <a:spcBef>
                <a:spcPts val="1800"/>
              </a:spcBef>
            </a:pPr>
            <a:r>
              <a:rPr lang="en-US" dirty="0" smtClean="0"/>
              <a:t>Select queries and working with record sets</a:t>
            </a:r>
          </a:p>
          <a:p>
            <a:pPr>
              <a:spcBef>
                <a:spcPts val="1800"/>
              </a:spcBef>
            </a:pPr>
            <a:r>
              <a:rPr lang="en-US" dirty="0" smtClean="0"/>
              <a:t>Executing insert, update, delete</a:t>
            </a:r>
          </a:p>
          <a:p>
            <a:pPr>
              <a:spcBef>
                <a:spcPts val="1800"/>
              </a:spcBef>
            </a:pPr>
            <a:r>
              <a:rPr lang="en-US" dirty="0" smtClean="0"/>
              <a:t>From the technologies we have discussed thus far which are the most appropriate places to interact with the database</a:t>
            </a:r>
            <a:endParaRPr lang="en-US" dirty="0"/>
          </a:p>
        </p:txBody>
      </p:sp>
    </p:spTree>
    <p:extLst>
      <p:ext uri="{BB962C8B-B14F-4D97-AF65-F5344CB8AC3E}">
        <p14:creationId xmlns:p14="http://schemas.microsoft.com/office/powerpoint/2010/main" val="601501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P030003381">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8B0D7F-3EC7-4F96-A99E-32CE650BD4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TP030003381</Template>
  <TotalTime>1774</TotalTime>
  <Words>1234</Words>
  <Application>Microsoft Office PowerPoint</Application>
  <PresentationFormat>On-screen Show (4:3)</PresentationFormat>
  <Paragraphs>131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Georgia</vt:lpstr>
      <vt:lpstr>Trebuchet MS</vt:lpstr>
      <vt:lpstr>Wingdings 2</vt:lpstr>
      <vt:lpstr>TP030003381</vt:lpstr>
      <vt:lpstr>CS 416 Web Programming  Midterm review</vt:lpstr>
      <vt:lpstr>Exam info</vt:lpstr>
      <vt:lpstr>Important details</vt:lpstr>
      <vt:lpstr>Broad level what we have covered</vt:lpstr>
      <vt:lpstr>HTML (Lec 1-2)– What to know</vt:lpstr>
      <vt:lpstr>Javascript (Lec 2-5)</vt:lpstr>
      <vt:lpstr>Servlets (Lec 6-7)</vt:lpstr>
      <vt:lpstr>Servlets cont. (Lec 6-7)</vt:lpstr>
      <vt:lpstr>JDBC (Lec 8-8b)</vt:lpstr>
      <vt:lpstr>Filters and listeners (Lec 9)</vt:lpstr>
      <vt:lpstr>Ajax (Lec 10)</vt:lpstr>
      <vt:lpstr>Ajax cont. (Lec 10)</vt:lpstr>
      <vt:lpstr>XML (Lect 10 cont)</vt:lpstr>
      <vt:lpstr>JSP (Lec 11-12)</vt:lpstr>
      <vt:lpstr>JSPs and Java Beans  (Lec 11-12)</vt:lpstr>
      <vt:lpstr>Custom tags (Lec 12)</vt:lpstr>
      <vt:lpstr>What to expect</vt:lpstr>
      <vt:lpstr>Detailed design</vt:lpstr>
      <vt:lpstr>Architectural solution problems</vt:lpstr>
      <vt:lpstr>Sample problem</vt:lpstr>
      <vt:lpstr>Sample problem</vt:lpstr>
    </vt:vector>
  </TitlesOfParts>
  <Company>Central Connecticut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Introduction to Internet Programming  The Internet</dc:title>
  <dc:creator>Chad A. Williams</dc:creator>
  <cp:lastModifiedBy>Williams, Chad (Computer Science)</cp:lastModifiedBy>
  <cp:revision>164</cp:revision>
  <dcterms:created xsi:type="dcterms:W3CDTF">2012-01-17T17:23:45Z</dcterms:created>
  <dcterms:modified xsi:type="dcterms:W3CDTF">2015-10-14T03:03:18Z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TC300033819990</vt:lpwstr>
  </property>
</Properties>
</file>