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6"/>
  </p:notesMasterIdLst>
  <p:handoutMasterIdLst>
    <p:handoutMasterId r:id="rId27"/>
  </p:handoutMasterIdLst>
  <p:sldIdLst>
    <p:sldId id="289" r:id="rId3"/>
    <p:sldId id="291" r:id="rId4"/>
    <p:sldId id="292" r:id="rId5"/>
    <p:sldId id="293" r:id="rId6"/>
    <p:sldId id="294" r:id="rId7"/>
    <p:sldId id="311" r:id="rId8"/>
    <p:sldId id="309" r:id="rId9"/>
    <p:sldId id="297" r:id="rId10"/>
    <p:sldId id="295" r:id="rId11"/>
    <p:sldId id="296" r:id="rId12"/>
    <p:sldId id="310" r:id="rId13"/>
    <p:sldId id="298" r:id="rId14"/>
    <p:sldId id="299" r:id="rId15"/>
    <p:sldId id="312" r:id="rId16"/>
    <p:sldId id="300" r:id="rId17"/>
    <p:sldId id="302" r:id="rId18"/>
    <p:sldId id="303" r:id="rId19"/>
    <p:sldId id="304" r:id="rId20"/>
    <p:sldId id="313" r:id="rId21"/>
    <p:sldId id="306" r:id="rId22"/>
    <p:sldId id="308" r:id="rId23"/>
    <p:sldId id="314" r:id="rId24"/>
    <p:sldId id="315" r:id="rId2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24" d="100"/>
          <a:sy n="124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258E4E6C-19F8-40A8-96E6-217FDB11950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8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E3199A07-202E-4F1A-9FBF-3CF69B3FA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6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482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smtClean="0"/>
              <a:t>CS </a:t>
            </a:r>
            <a:r>
              <a:rPr lang="en-US" sz="4800" smtClean="0"/>
              <a:t>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/>
              <a:t>Core JSTL tag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c:choose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c:when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test="${empty name}"&gt;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No name specified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c:when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&lt;c:when test="${name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'John'}"&gt;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John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rocks!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c:when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c:otherwise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value="Hi ${name}"/&gt;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c:otherwise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&lt;/c:choose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39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EnterData.jsp</a:t>
            </a:r>
          </a:p>
          <a:p>
            <a:r>
              <a:rPr lang="en-US" dirty="0" smtClean="0"/>
              <a:t>MyExample.jsp (c:out,if, choose, redirect)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Core JSTL provides functionality for performing loops using: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c:forEach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=“item” items=“${</a:t>
            </a:r>
            <a:r>
              <a:rPr lang="en-US" dirty="0" err="1" smtClean="0"/>
              <a:t>myCollection</a:t>
            </a:r>
            <a:r>
              <a:rPr lang="en-US" dirty="0" smtClean="0"/>
              <a:t>}”&gt;</a:t>
            </a:r>
          </a:p>
          <a:p>
            <a:r>
              <a:rPr lang="en-US" dirty="0" smtClean="0"/>
              <a:t>This can be used for iterating through any </a:t>
            </a:r>
            <a:r>
              <a:rPr lang="en-US" dirty="0" err="1" smtClean="0"/>
              <a:t>java.util.Collection</a:t>
            </a:r>
            <a:r>
              <a:rPr lang="en-US" dirty="0" smtClean="0"/>
              <a:t>, array or </a:t>
            </a:r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Within the </a:t>
            </a:r>
            <a:r>
              <a:rPr lang="en-US" dirty="0" err="1" smtClean="0"/>
              <a:t>forEach</a:t>
            </a:r>
            <a:r>
              <a:rPr lang="en-US" dirty="0" smtClean="0"/>
              <a:t> tags the variable item can then be used ${item}</a:t>
            </a:r>
          </a:p>
          <a:p>
            <a:r>
              <a:rPr lang="en-US" dirty="0" smtClean="0"/>
              <a:t>Note for Maps the item will be the Map Entry, you would then access the key using ${</a:t>
            </a:r>
            <a:r>
              <a:rPr lang="en-US" dirty="0" err="1" smtClean="0"/>
              <a:t>item.key</a:t>
            </a:r>
            <a:r>
              <a:rPr lang="en-US" dirty="0" smtClean="0"/>
              <a:t>} and the value using ${</a:t>
            </a:r>
            <a:r>
              <a:rPr lang="en-US" dirty="0" err="1" smtClean="0"/>
              <a:t>item.value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6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tokenize a string and loop through the values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c:set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scope="request" value="Here is my delimited string" 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c:forTokens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items="${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delims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 ,|"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myToken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c:out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value="Next token: ${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myToken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}"/&gt;&lt;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c:forTokens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err="1" smtClean="0">
                <a:cs typeface="Courier New" pitchFamily="49" charset="0"/>
              </a:rPr>
              <a:t>var</a:t>
            </a:r>
            <a:r>
              <a:rPr lang="en-US" dirty="0" smtClean="0">
                <a:cs typeface="Courier New" pitchFamily="49" charset="0"/>
              </a:rPr>
              <a:t> is the items is the String to be tokenized</a:t>
            </a:r>
          </a:p>
          <a:p>
            <a:r>
              <a:rPr lang="en-US" dirty="0" err="1" smtClean="0">
                <a:cs typeface="Courier New" pitchFamily="49" charset="0"/>
              </a:rPr>
              <a:t>delims</a:t>
            </a:r>
            <a:r>
              <a:rPr lang="en-US" dirty="0" smtClean="0">
                <a:cs typeface="Courier New" pitchFamily="49" charset="0"/>
              </a:rPr>
              <a:t> is a string containing each character that should be a delimiter</a:t>
            </a:r>
          </a:p>
          <a:p>
            <a:r>
              <a:rPr lang="en-US" dirty="0" err="1" smtClean="0">
                <a:cs typeface="Courier New" pitchFamily="49" charset="0"/>
              </a:rPr>
              <a:t>var</a:t>
            </a:r>
            <a:r>
              <a:rPr lang="en-US" dirty="0" smtClean="0">
                <a:cs typeface="Courier New" pitchFamily="49" charset="0"/>
              </a:rPr>
              <a:t> is the current token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8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Example3Entry.jsp</a:t>
            </a:r>
          </a:p>
          <a:p>
            <a:r>
              <a:rPr lang="en-US" dirty="0" smtClean="0"/>
              <a:t>Example3Servlet (enhance and forward to JSP)</a:t>
            </a:r>
          </a:p>
          <a:p>
            <a:r>
              <a:rPr lang="en-US" dirty="0" smtClean="0"/>
              <a:t>Example3Results (tokenizing, for loops)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Back at the beginning we talked about using </a:t>
            </a:r>
            <a:r>
              <a:rPr lang="en-US" dirty="0" err="1" smtClean="0"/>
              <a:t>errorPage</a:t>
            </a:r>
            <a:r>
              <a:rPr lang="en-US" dirty="0" smtClean="0"/>
              <a:t>=“</a:t>
            </a:r>
            <a:r>
              <a:rPr lang="en-US" dirty="0" err="1" smtClean="0"/>
              <a:t>error.jsp</a:t>
            </a:r>
            <a:r>
              <a:rPr lang="en-US" dirty="0" smtClean="0"/>
              <a:t>” to handle exceptions, exceptions can also be handled within the page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c:catch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Some good content then create an exception&lt;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&lt;Some bad code&gt;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This is never reached because of the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c:catch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c:out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value=“exception ${e}/&gt;</a:t>
            </a:r>
          </a:p>
        </p:txBody>
      </p:sp>
    </p:spTree>
    <p:extLst>
      <p:ext uri="{BB962C8B-B14F-4D97-AF65-F5344CB8AC3E}">
        <p14:creationId xmlns:p14="http://schemas.microsoft.com/office/powerpoint/2010/main" val="189748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Formatting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taglib prefix="fmt" uri="http://java.sun.com/jsp/jstl/fmt"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r>
              <a:rPr lang="en-US" dirty="0" smtClean="0"/>
              <a:t>Provides functions: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r>
              <a:rPr lang="en-US" dirty="0" smtClean="0"/>
              <a:t>Formatting output (Dates, numbers)</a:t>
            </a:r>
          </a:p>
          <a:p>
            <a:pPr lvl="1"/>
            <a:r>
              <a:rPr lang="en-US" dirty="0" smtClean="0"/>
              <a:t>Parsing text</a:t>
            </a:r>
          </a:p>
          <a:p>
            <a:r>
              <a:rPr lang="en-US" dirty="0" smtClean="0"/>
              <a:t>Internationalization functions allow you to set page content to a properties files and based on the user’s locale retrieve content based on properties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6553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&lt;</a:t>
            </a:r>
            <a:r>
              <a:rPr lang="en-US" dirty="0" err="1"/>
              <a:t>fmt:setLocale</a:t>
            </a:r>
            <a:r>
              <a:rPr lang="en-US" dirty="0"/>
              <a:t> value="</a:t>
            </a:r>
            <a:r>
              <a:rPr lang="en-US" dirty="0" err="1"/>
              <a:t>en_US</a:t>
            </a:r>
            <a:r>
              <a:rPr lang="en-US" dirty="0"/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</a:t>
            </a:r>
            <a:r>
              <a:rPr lang="en-US" dirty="0" err="1"/>
              <a:t>fmt:message</a:t>
            </a:r>
            <a:r>
              <a:rPr lang="en-US" dirty="0"/>
              <a:t> key='greeting'/&gt;&lt;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</a:t>
            </a:r>
            <a:r>
              <a:rPr lang="en-US" dirty="0" err="1"/>
              <a:t>fmt:message</a:t>
            </a:r>
            <a:r>
              <a:rPr lang="en-US" dirty="0"/>
              <a:t> key='message'/&gt;&lt;</a:t>
            </a:r>
            <a:r>
              <a:rPr lang="en-US" dirty="0" err="1"/>
              <a:t>br</a:t>
            </a:r>
            <a:r>
              <a:rPr lang="en-US" dirty="0" smtClean="0"/>
              <a:t>/&gt;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fmt:setLocale</a:t>
            </a:r>
            <a:r>
              <a:rPr lang="en-US" dirty="0"/>
              <a:t> value="</a:t>
            </a:r>
            <a:r>
              <a:rPr lang="en-US" dirty="0" err="1"/>
              <a:t>es_ES</a:t>
            </a:r>
            <a:r>
              <a:rPr lang="en-US" dirty="0"/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</a:t>
            </a:r>
            <a:r>
              <a:rPr lang="en-US" dirty="0" err="1"/>
              <a:t>fmt:message</a:t>
            </a:r>
            <a:r>
              <a:rPr lang="en-US" dirty="0"/>
              <a:t> </a:t>
            </a:r>
            <a:r>
              <a:rPr lang="en-US" dirty="0" smtClean="0"/>
              <a:t>key="greeting"/&gt;&lt;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</a:t>
            </a:r>
            <a:r>
              <a:rPr lang="en-US" dirty="0" err="1"/>
              <a:t>fmt:message</a:t>
            </a:r>
            <a:r>
              <a:rPr lang="en-US" dirty="0"/>
              <a:t> </a:t>
            </a:r>
            <a:r>
              <a:rPr lang="en-US" dirty="0" smtClean="0"/>
              <a:t>key="message"/&gt;&lt;</a:t>
            </a:r>
            <a:r>
              <a:rPr lang="en-US" dirty="0" err="1"/>
              <a:t>br</a:t>
            </a:r>
            <a:r>
              <a:rPr lang="en-US" dirty="0"/>
              <a:t>/&gt;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How </a:t>
            </a:r>
            <a:r>
              <a:rPr lang="en-US" dirty="0"/>
              <a:t>are you?</a:t>
            </a:r>
            <a:br>
              <a:rPr lang="en-US" dirty="0"/>
            </a:br>
            <a:r>
              <a:rPr lang="en-US" dirty="0" err="1"/>
              <a:t>Hola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estás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50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Formatting/parsing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1600" dirty="0" smtClean="0"/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fmt:parseDate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value="04/02/1976" pattern="MM/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fmt:parseNumber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value="40,000.00"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fmt:formatDate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value="${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}" pattern="M/d/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"/&gt;&lt;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fmt:formatNumber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value="${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}"/&gt;</a:t>
            </a:r>
          </a:p>
        </p:txBody>
      </p:sp>
    </p:spTree>
    <p:extLst>
      <p:ext uri="{BB962C8B-B14F-4D97-AF65-F5344CB8AC3E}">
        <p14:creationId xmlns:p14="http://schemas.microsoft.com/office/powerpoint/2010/main" val="114014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index.jsp – all elements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tag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JSP tags that perform common tasks preventing the need to create custom tags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Conditional logic and iteration</a:t>
            </a:r>
          </a:p>
          <a:p>
            <a:pPr lvl="1"/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SQL for interacting with the database</a:t>
            </a:r>
          </a:p>
          <a:p>
            <a:pPr lvl="1"/>
            <a:r>
              <a:rPr lang="en-US" dirty="0" smtClean="0"/>
              <a:t>XML tags for XML processing</a:t>
            </a:r>
          </a:p>
          <a:p>
            <a:r>
              <a:rPr lang="en-US" dirty="0" smtClean="0"/>
              <a:t>Used in the same way as custom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610600" cy="47457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entry template Example2Entry.jsp</a:t>
            </a:r>
          </a:p>
          <a:p>
            <a:r>
              <a:rPr lang="en-US" sz="2400" dirty="0" smtClean="0"/>
              <a:t>Create Example2Results.jsp</a:t>
            </a:r>
          </a:p>
          <a:p>
            <a:r>
              <a:rPr lang="en-US" sz="2400" dirty="0" smtClean="0"/>
              <a:t>Use c:choose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52400"/>
            <a:ext cx="65532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b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Conditional display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3810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495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00400"/>
            <a:ext cx="25717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8200" y="6172200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 redirect to entry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7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 </a:t>
            </a:r>
            <a:r>
              <a:rPr lang="en-US" smtClean="0"/>
              <a:t>form – Halloween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a page that submits 3 entries:</a:t>
            </a:r>
          </a:p>
          <a:p>
            <a:pPr lvl="1"/>
            <a:r>
              <a:rPr lang="en-US" dirty="0" smtClean="0"/>
              <a:t>text field  - person’s name</a:t>
            </a:r>
          </a:p>
          <a:p>
            <a:pPr lvl="1"/>
            <a:r>
              <a:rPr lang="en-US" dirty="0" smtClean="0"/>
              <a:t>Dropdown list – (2 options of costume)</a:t>
            </a:r>
          </a:p>
          <a:p>
            <a:pPr lvl="1"/>
            <a:r>
              <a:rPr lang="en-US" dirty="0" smtClean="0"/>
              <a:t>Check box (3 options candy preference)</a:t>
            </a:r>
          </a:p>
          <a:p>
            <a:r>
              <a:rPr lang="en-US" dirty="0" smtClean="0"/>
              <a:t>Have the target page use when to display different content for entries of each option</a:t>
            </a:r>
          </a:p>
          <a:p>
            <a:pPr lvl="1"/>
            <a:r>
              <a:rPr lang="en-US" dirty="0" smtClean="0"/>
              <a:t>For text field – if the entry matches you name display a special greeting  (if statement)</a:t>
            </a:r>
          </a:p>
          <a:p>
            <a:pPr lvl="1"/>
            <a:r>
              <a:rPr lang="en-US" dirty="0" smtClean="0"/>
              <a:t>Drop down list – have 2 options if option 1 is picked display 1 image if option 2 is picked display a different image (when statement)</a:t>
            </a:r>
          </a:p>
          <a:p>
            <a:pPr lvl="1"/>
            <a:r>
              <a:rPr lang="en-US" dirty="0" smtClean="0"/>
              <a:t>Display each of the options picked in a table (for loop)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Bob’s Moving Company wants you to design a web application that doesn’t require refresh</a:t>
            </a:r>
          </a:p>
          <a:p>
            <a:pPr lvl="1"/>
            <a:r>
              <a:rPr lang="en-US" dirty="0" smtClean="0"/>
              <a:t>As detailed estimates of belongings are provided complex calculations are performed to estimate num. boxes and moving van size</a:t>
            </a:r>
          </a:p>
          <a:p>
            <a:pPr lvl="1"/>
            <a:r>
              <a:rPr lang="en-US" dirty="0" smtClean="0"/>
              <a:t>Based on van size needed, it looks up available dates and prices for those dates</a:t>
            </a:r>
          </a:p>
          <a:p>
            <a:pPr lvl="1"/>
            <a:r>
              <a:rPr lang="en-US" dirty="0" smtClean="0"/>
              <a:t>Returns HTML rich site specific display of results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JUSTIFY YOUR DESIGN DECISIONS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6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CCSUMoveMe.com a moving company consolidator wants to be able to do the same as Kayak.com </a:t>
            </a:r>
            <a:r>
              <a:rPr lang="en-US" dirty="0"/>
              <a:t>for </a:t>
            </a:r>
            <a:r>
              <a:rPr lang="en-US" dirty="0" smtClean="0"/>
              <a:t>moving quotes.  They say Bob’s can be added if they provide their same functionality through their site, but they want to control the display.</a:t>
            </a:r>
          </a:p>
          <a:p>
            <a:pPr lvl="1"/>
            <a:endParaRPr lang="en-US" smtClean="0"/>
          </a:p>
          <a:p>
            <a:r>
              <a:rPr lang="en-US" smtClean="0"/>
              <a:t>How </a:t>
            </a:r>
            <a:r>
              <a:rPr lang="en-US" dirty="0" smtClean="0"/>
              <a:t>(if at all) would you change </a:t>
            </a:r>
            <a:r>
              <a:rPr lang="en-US" smtClean="0"/>
              <a:t>your architecture </a:t>
            </a:r>
            <a:r>
              <a:rPr lang="en-US" dirty="0" smtClean="0"/>
              <a:t>to meet this new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dirty="0" smtClean="0"/>
              <a:t>Including core 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Just like any other tag library the core JSTL tags must have an include statement as well</a:t>
            </a:r>
          </a:p>
          <a:p>
            <a:r>
              <a:rPr lang="en-US" dirty="0" smtClean="0"/>
              <a:t>For core tags reference java site as </a:t>
            </a:r>
            <a:r>
              <a:rPr lang="en-US" dirty="0" err="1" smtClean="0"/>
              <a:t>uri</a:t>
            </a:r>
            <a:endParaRPr lang="en-US" dirty="0" smtClean="0"/>
          </a:p>
          <a:p>
            <a:pPr marL="0" indent="0">
              <a:buNone/>
            </a:pPr>
            <a:r>
              <a:rPr lang="pt-BR" sz="2000" dirty="0"/>
              <a:t>&lt;%@taglib prefix="c" uri="http://java.sun.com/jsp/jstl/core" %&gt;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6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For accessing tags in the core JSTL library the standard tag prefix is “c”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With core library you can define variable to be used within the page using: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c:set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scope="session" value="${param.name}" /&gt;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Similar to being able to define the scope of bean (</a:t>
            </a:r>
            <a:r>
              <a:rPr lang="en-US" dirty="0" err="1" smtClean="0"/>
              <a:t>page,request,session,application</a:t>
            </a:r>
            <a:r>
              <a:rPr lang="en-US" dirty="0" smtClean="0"/>
              <a:t>) can define scope of variable</a:t>
            </a:r>
          </a:p>
        </p:txBody>
      </p:sp>
    </p:spTree>
    <p:extLst>
      <p:ext uri="{BB962C8B-B14F-4D97-AF65-F5344CB8AC3E}">
        <p14:creationId xmlns:p14="http://schemas.microsoft.com/office/powerpoint/2010/main" val="16410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variable should be output to the page is using:</a:t>
            </a:r>
          </a:p>
          <a:p>
            <a:pPr marL="0" indent="0">
              <a:buNone/>
            </a:pPr>
            <a:r>
              <a:rPr lang="en-US" dirty="0" smtClean="0"/>
              <a:t>&lt;c:out value="${</a:t>
            </a:r>
            <a:r>
              <a:rPr lang="en-US" dirty="0" err="1" smtClean="0"/>
              <a:t>myName</a:t>
            </a:r>
            <a:r>
              <a:rPr lang="en-US" dirty="0" smtClean="0"/>
              <a:t>}" /&gt;</a:t>
            </a:r>
          </a:p>
          <a:p>
            <a:r>
              <a:rPr lang="en-US" dirty="0" smtClean="0"/>
              <a:t>Why this rather than just ${</a:t>
            </a:r>
            <a:r>
              <a:rPr lang="en-US" dirty="0" err="1" smtClean="0"/>
              <a:t>myName</a:t>
            </a:r>
            <a:r>
              <a:rPr lang="en-US" dirty="0" smtClean="0"/>
              <a:t>}?</a:t>
            </a:r>
          </a:p>
          <a:p>
            <a:r>
              <a:rPr lang="en-US" dirty="0" smtClean="0"/>
              <a:t>By using &lt;</a:t>
            </a:r>
            <a:r>
              <a:rPr lang="en-US" dirty="0" err="1" smtClean="0"/>
              <a:t>c:out</a:t>
            </a:r>
            <a:r>
              <a:rPr lang="en-US" dirty="0" smtClean="0"/>
              <a:t>../&gt; the JSP will escape any special characters such as HTML characters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redirect within a servlet a JSP can redirect the browser using: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c:redirect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=“</a:t>
            </a:r>
            <a:r>
              <a:rPr lang="en-US" dirty="0" err="1" smtClean="0"/>
              <a:t>mypage.jsp</a:t>
            </a:r>
            <a:r>
              <a:rPr lang="en-US" dirty="0" smtClean="0"/>
              <a:t>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1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with 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test="${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param.guess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!='5'}"&gt;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You did not guess my number!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&lt;/c: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But there is no </a:t>
            </a:r>
            <a:r>
              <a:rPr lang="en-US" dirty="0" err="1" smtClean="0">
                <a:latin typeface="+mj-lt"/>
                <a:cs typeface="Courier New" pitchFamily="49" charset="0"/>
              </a:rPr>
              <a:t>elseif</a:t>
            </a:r>
            <a:r>
              <a:rPr lang="en-US" dirty="0" smtClean="0">
                <a:latin typeface="+mj-lt"/>
                <a:cs typeface="Courier New" pitchFamily="49" charset="0"/>
              </a:rPr>
              <a:t> or else using &lt;c:if…</a:t>
            </a:r>
          </a:p>
          <a:p>
            <a:pPr>
              <a:buNone/>
            </a:pP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20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Logical expressions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dirty="0" smtClean="0"/>
              <a:t> is similar to logical expression </a:t>
            </a:r>
            <a:r>
              <a:rPr lang="en-US" smtClean="0"/>
              <a:t>in Java if </a:t>
            </a:r>
            <a:r>
              <a:rPr lang="en-US" dirty="0" smtClean="0"/>
              <a:t>statement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“!” is not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“==“ is </a:t>
            </a:r>
            <a:r>
              <a:rPr lang="en-US" dirty="0" err="1" smtClean="0"/>
              <a:t>equivelent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“&amp;&amp;” “||”  and/or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There are a couple of additional ones as well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“empty </a:t>
            </a:r>
            <a:r>
              <a:rPr lang="en-US" dirty="0" err="1" smtClean="0"/>
              <a:t>myString</a:t>
            </a:r>
            <a:r>
              <a:rPr lang="en-US" dirty="0" smtClean="0"/>
              <a:t>” checks the string and returns true if the string is either null or has a length of 0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“E1?E2:E3”  check condition in E1, if true evaluates E2 else evaluates 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3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553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If else statements with JSTL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543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syntax for if statements within JSTL is created using 3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c:choose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c:when</a:t>
            </a:r>
            <a:r>
              <a:rPr lang="en-US" dirty="0" smtClean="0"/>
              <a:t> test=“</a:t>
            </a:r>
            <a:r>
              <a:rPr lang="en-US" dirty="0" smtClean="0">
                <a:solidFill>
                  <a:srgbClr val="FF0000"/>
                </a:solidFill>
              </a:rPr>
              <a:t>logical expression</a:t>
            </a:r>
            <a:r>
              <a:rPr lang="en-US" dirty="0" smtClean="0"/>
              <a:t>”&gt;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c:when</a:t>
            </a:r>
            <a:r>
              <a:rPr lang="en-US" dirty="0"/>
              <a:t> test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logical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&lt;c:otherwise&gt;</a:t>
            </a:r>
          </a:p>
          <a:p>
            <a:pPr lvl="1"/>
            <a:r>
              <a:rPr lang="en-US" dirty="0" smtClean="0"/>
              <a:t>&lt;/c:choose&gt;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c:choose</a:t>
            </a:r>
            <a:r>
              <a:rPr lang="en-US" dirty="0" smtClean="0"/>
              <a:t>&gt; indicates there will be a set of choices coming up defined by the when and otherwise tags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c:when</a:t>
            </a:r>
            <a:r>
              <a:rPr lang="en-US" dirty="0" smtClean="0"/>
              <a:t> </a:t>
            </a:r>
            <a:r>
              <a:rPr lang="en-US" dirty="0"/>
              <a:t>test=“</a:t>
            </a:r>
            <a:r>
              <a:rPr lang="en-US" dirty="0">
                <a:solidFill>
                  <a:srgbClr val="FF0000"/>
                </a:solidFill>
              </a:rPr>
              <a:t>logical expression</a:t>
            </a:r>
            <a:r>
              <a:rPr lang="en-US" dirty="0"/>
              <a:t>”</a:t>
            </a:r>
            <a:r>
              <a:rPr lang="en-US" dirty="0" smtClean="0"/>
              <a:t>&gt; is the if statement with the test being the condition to be checked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c:otherwise</a:t>
            </a:r>
            <a:r>
              <a:rPr lang="en-US" dirty="0" smtClean="0"/>
              <a:t>&gt;  is equivalent to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2171</TotalTime>
  <Words>1114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Core JSTL tag library</vt:lpstr>
      <vt:lpstr>JSTL tag library</vt:lpstr>
      <vt:lpstr>Including core JSTL</vt:lpstr>
      <vt:lpstr>Variables</vt:lpstr>
      <vt:lpstr>Output</vt:lpstr>
      <vt:lpstr>Redirection</vt:lpstr>
      <vt:lpstr>If statements with JSTL</vt:lpstr>
      <vt:lpstr>Logical expressions</vt:lpstr>
      <vt:lpstr>If else statements with JSTL</vt:lpstr>
      <vt:lpstr>Choose syntax</vt:lpstr>
      <vt:lpstr>Choose example</vt:lpstr>
      <vt:lpstr>Loops</vt:lpstr>
      <vt:lpstr>Tokenizing</vt:lpstr>
      <vt:lpstr>MVC Example</vt:lpstr>
      <vt:lpstr>Catching exceptions</vt:lpstr>
      <vt:lpstr>Formatting library</vt:lpstr>
      <vt:lpstr>Internationalization</vt:lpstr>
      <vt:lpstr>Formatting/parsing</vt:lpstr>
      <vt:lpstr>Example</vt:lpstr>
      <vt:lpstr>PowerPoint Presentation</vt:lpstr>
      <vt:lpstr>Free form – Halloween</vt:lpstr>
      <vt:lpstr>Design the app</vt:lpstr>
      <vt:lpstr>Revise the app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167</cp:revision>
  <cp:lastPrinted>2015-10-07T17:56:54Z</cp:lastPrinted>
  <dcterms:created xsi:type="dcterms:W3CDTF">2012-01-17T17:23:45Z</dcterms:created>
  <dcterms:modified xsi:type="dcterms:W3CDTF">2015-10-07T17:57:00Z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