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3"/>
  </p:notesMasterIdLst>
  <p:sldIdLst>
    <p:sldId id="289" r:id="rId3"/>
    <p:sldId id="290" r:id="rId4"/>
    <p:sldId id="291" r:id="rId5"/>
    <p:sldId id="292" r:id="rId6"/>
    <p:sldId id="293" r:id="rId7"/>
    <p:sldId id="294" r:id="rId8"/>
    <p:sldId id="311" r:id="rId9"/>
    <p:sldId id="295" r:id="rId10"/>
    <p:sldId id="296" r:id="rId11"/>
    <p:sldId id="297" r:id="rId12"/>
    <p:sldId id="298" r:id="rId13"/>
    <p:sldId id="299" r:id="rId14"/>
    <p:sldId id="300" r:id="rId15"/>
    <p:sldId id="312" r:id="rId16"/>
    <p:sldId id="313" r:id="rId17"/>
    <p:sldId id="315" r:id="rId18"/>
    <p:sldId id="316" r:id="rId19"/>
    <p:sldId id="301" r:id="rId20"/>
    <p:sldId id="302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24" d="100"/>
          <a:sy n="124" d="100"/>
        </p:scale>
        <p:origin x="18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smtClean="0"/>
              <a:t>CS </a:t>
            </a:r>
            <a:r>
              <a:rPr lang="en-US" sz="4800" smtClean="0"/>
              <a:t>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Java </a:t>
            </a:r>
            <a:r>
              <a:rPr lang="en-US" sz="2800" dirty="0" err="1" smtClean="0"/>
              <a:t>Persistance</a:t>
            </a:r>
            <a:r>
              <a:rPr lang="en-US" sz="2800" dirty="0" smtClean="0"/>
              <a:t> API (JPA)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553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Persistence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A persistence unit is a mapping of a persistence unit name to a connection pool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This configuration is specified in the persistence.xml file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&lt;persistence version="2.0" …&gt;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&lt;persistence-unit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name="Lec17DemosPU"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transaction-type="JTA"&gt;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jta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-data-source&gt;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jdbc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/Lect16DB&lt;/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jta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-data-source&gt;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&lt;exclude-unlisted-classes&gt;false&lt;/exclude-unlisted-classes&gt;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&lt;properties&gt;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&lt;/properties&gt;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&lt;/persistence-unit&gt;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&lt;/persistence&gt;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2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/>
          <a:lstStyle/>
          <a:p>
            <a:r>
              <a:rPr lang="en-US" dirty="0" smtClean="0"/>
              <a:t>Creating Persistence Unit in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r>
              <a:rPr lang="en-US" dirty="0" smtClean="0"/>
              <a:t>On the project right-click select New</a:t>
            </a:r>
          </a:p>
          <a:p>
            <a:r>
              <a:rPr lang="en-US" dirty="0" smtClean="0"/>
              <a:t>Under category select Persistence</a:t>
            </a:r>
          </a:p>
          <a:p>
            <a:r>
              <a:rPr lang="en-US" dirty="0" smtClean="0"/>
              <a:t>Under file types select Persistence Unit</a:t>
            </a:r>
          </a:p>
          <a:p>
            <a:r>
              <a:rPr lang="en-US" dirty="0" smtClean="0"/>
              <a:t>For the data source either select the JNDI name you gave the data source or you may need to select new data source and add it (</a:t>
            </a:r>
            <a:r>
              <a:rPr lang="en-US" dirty="0" err="1" smtClean="0"/>
              <a:t>jdbc</a:t>
            </a:r>
            <a:r>
              <a:rPr lang="en-US" dirty="0" smtClean="0"/>
              <a:t>/Lect16DB)</a:t>
            </a:r>
          </a:p>
          <a:p>
            <a:r>
              <a:rPr lang="en-US" dirty="0" smtClean="0"/>
              <a:t>Click 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1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4582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EntityManager</a:t>
            </a:r>
            <a:r>
              <a:rPr lang="en-US" dirty="0" smtClean="0"/>
              <a:t> and </a:t>
            </a:r>
            <a:r>
              <a:rPr lang="en-US" dirty="0" err="1" smtClean="0"/>
              <a:t>UserTransaction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816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the persistence unit has been defined it can be used to create an </a:t>
            </a:r>
            <a:r>
              <a:rPr lang="en-US" dirty="0" err="1" smtClean="0"/>
              <a:t>EntityManagerFactory</a:t>
            </a:r>
            <a:r>
              <a:rPr lang="en-US" dirty="0" smtClean="0"/>
              <a:t> that can then create a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>
              <a:spcBef>
                <a:spcPts val="6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PersistenceUnit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unitName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="Lec17DemosPU")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Your application also needs an instance of a </a:t>
            </a:r>
            <a:r>
              <a:rPr lang="en-US" dirty="0" err="1" smtClean="0"/>
              <a:t>UserTransaction</a:t>
            </a:r>
            <a:r>
              <a:rPr lang="en-US" dirty="0" smtClean="0"/>
              <a:t> to control commits and rollbacks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cs typeface="Courier New" pitchFamily="49" charset="0"/>
              </a:rPr>
              <a:t>If you are tying multiple things together you can get a generic transaction from the app server</a:t>
            </a:r>
            <a:endParaRPr lang="en-US" dirty="0" smtClean="0">
              <a:cs typeface="Courier New" pitchFamily="49" charset="0"/>
            </a:endParaRPr>
          </a:p>
          <a:p>
            <a:pPr marL="365125" indent="34925">
              <a:spcBef>
                <a:spcPts val="6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@Resource</a:t>
            </a:r>
          </a:p>
          <a:p>
            <a:pPr marL="365125" indent="34925">
              <a:spcBef>
                <a:spcPts val="60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userTransaction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08025" indent="-342900">
              <a:spcBef>
                <a:spcPts val="600"/>
              </a:spcBef>
            </a:pPr>
            <a:r>
              <a:rPr lang="en-US" sz="2400" dirty="0" smtClean="0">
                <a:cs typeface="Courier New" pitchFamily="49" charset="0"/>
              </a:rPr>
              <a:t>Alternatively if just the </a:t>
            </a:r>
            <a:r>
              <a:rPr lang="en-US" sz="2400" dirty="0" err="1" smtClean="0">
                <a:cs typeface="Courier New" pitchFamily="49" charset="0"/>
              </a:rPr>
              <a:t>EntityManager</a:t>
            </a:r>
            <a:r>
              <a:rPr lang="en-US" sz="2400" dirty="0" smtClean="0">
                <a:cs typeface="Courier New" pitchFamily="49" charset="0"/>
              </a:rPr>
              <a:t> just </a:t>
            </a:r>
            <a:r>
              <a:rPr lang="en-US" sz="2400" dirty="0" smtClean="0">
                <a:cs typeface="Courier New" pitchFamily="49" charset="0"/>
              </a:rPr>
              <a:t>use it’s transaction</a:t>
            </a:r>
          </a:p>
          <a:p>
            <a:pPr marL="365125" indent="0">
              <a:spcBef>
                <a:spcPts val="600"/>
              </a:spcBef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entityManager.getTransaction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3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Record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458200" cy="58674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create a record with JPA all that is involved is creating the object to be stored and telling the Entity Manager to persist it.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Person bean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Person();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person.setID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person.setFirstName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("John");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person.setLastName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("Doe");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person.setAge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(24);</a:t>
            </a:r>
          </a:p>
          <a:p>
            <a:pPr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Persist it to the database to create the record</a:t>
            </a:r>
          </a:p>
          <a:p>
            <a:pPr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pPr>
              <a:spcBef>
                <a:spcPts val="1800"/>
              </a:spcBef>
              <a:buNone/>
            </a:pPr>
            <a:r>
              <a:rPr lang="en-US" sz="3000" i="1" dirty="0" smtClean="0">
                <a:solidFill>
                  <a:srgbClr val="FF0000"/>
                </a:solidFill>
                <a:cs typeface="Courier New" pitchFamily="49" charset="0"/>
              </a:rPr>
              <a:t>Refer to </a:t>
            </a:r>
            <a:r>
              <a:rPr lang="en-US" sz="3000" i="1" dirty="0" err="1" smtClean="0">
                <a:solidFill>
                  <a:srgbClr val="FF0000"/>
                </a:solidFill>
                <a:cs typeface="Courier New" pitchFamily="49" charset="0"/>
              </a:rPr>
              <a:t>JPAAddPerson</a:t>
            </a:r>
            <a:endParaRPr lang="en-US" sz="3000" i="1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45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JPA do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to an existing table is great if you want complete control of table creation, however you can also let JPA do the work for you</a:t>
            </a:r>
          </a:p>
          <a:p>
            <a:r>
              <a:rPr lang="en-US" dirty="0" smtClean="0"/>
              <a:t>If you persist an object that has no table, JPA will automatically create the table with the attribute names as the column names</a:t>
            </a:r>
          </a:p>
          <a:p>
            <a:r>
              <a:rPr lang="en-US" dirty="0" smtClean="0"/>
              <a:t>Rather than handling </a:t>
            </a:r>
            <a:r>
              <a:rPr lang="en-US" dirty="0"/>
              <a:t>primary keys on our own.  </a:t>
            </a:r>
            <a:r>
              <a:rPr lang="en-US" dirty="0" smtClean="0"/>
              <a:t>Let </a:t>
            </a:r>
            <a:r>
              <a:rPr lang="en-US" dirty="0"/>
              <a:t>the system handle them for us by adding</a:t>
            </a:r>
          </a:p>
          <a:p>
            <a:pPr marL="109728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GeneratedValue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Pet implements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@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GeneratedValue</a:t>
            </a:r>
            <a:endParaRPr lang="en-US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private Integer ID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String name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String type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private Integer age = null;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cs typeface="Courier New" pitchFamily="49" charset="0"/>
              </a:rPr>
              <a:t>When class is deployed Pet table and sequence for generating value will be created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5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There are two ways to retrieve records (or in this case objects) from the database</a:t>
            </a:r>
          </a:p>
          <a:p>
            <a:r>
              <a:rPr lang="en-US" dirty="0" smtClean="0"/>
              <a:t>By primary key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Person person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entityManager.find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1);</a:t>
            </a:r>
          </a:p>
          <a:p>
            <a:pPr>
              <a:spcBef>
                <a:spcPts val="1800"/>
              </a:spcBef>
            </a:pPr>
            <a:r>
              <a:rPr lang="en-US" dirty="0" smtClean="0">
                <a:cs typeface="Courier New" pitchFamily="49" charset="0"/>
              </a:rPr>
              <a:t>Or by querying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matchingPeople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query.getResultList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Rather than retrieving record sets for you to process, it brings back prepopulated objects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3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JPA query is similar to a prepared statement with some minor differences</a:t>
            </a:r>
          </a:p>
          <a:p>
            <a:pPr marL="109728" indent="0">
              <a:buNone/>
            </a:pPr>
            <a:r>
              <a:rPr lang="en-US" dirty="0" smtClean="0"/>
              <a:t>The syntax is:</a:t>
            </a:r>
          </a:p>
          <a:p>
            <a:pPr marL="109728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"Select p from Person p 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p.firstName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: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 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entityManager.createQuery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queryString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query.setParameter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"Bob");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matchingPeople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query.getResultList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9728" indent="0">
              <a:spcBef>
                <a:spcPts val="1800"/>
              </a:spcBef>
              <a:buNone/>
            </a:pP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Refer to </a:t>
            </a:r>
            <a:r>
              <a:rPr lang="en-US" i="1" dirty="0" err="1" smtClean="0">
                <a:solidFill>
                  <a:srgbClr val="FF0000"/>
                </a:solidFill>
                <a:cs typeface="Courier New" pitchFamily="49" charset="0"/>
              </a:rPr>
              <a:t>NamesLikeServlet</a:t>
            </a:r>
            <a:endParaRPr lang="en-US" i="1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7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Record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To update a record a object instance that represents a record is retrieved from the database.  The field is updated and the object is persisted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Retrieve person from database as an object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entityManager.find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//update the object and write it back to the database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person.setFirstName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("Jon");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pPr>
              <a:spcBef>
                <a:spcPts val="1800"/>
              </a:spcBef>
              <a:buNone/>
            </a:pP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Refer to </a:t>
            </a:r>
            <a:r>
              <a:rPr lang="en-US" i="1" dirty="0" err="1" smtClean="0">
                <a:solidFill>
                  <a:srgbClr val="FF0000"/>
                </a:solidFill>
                <a:cs typeface="Courier New" pitchFamily="49" charset="0"/>
              </a:rPr>
              <a:t>JPASimpleUpdatePerson</a:t>
            </a:r>
            <a:endParaRPr lang="en-US" i="1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183351" y="3657600"/>
            <a:ext cx="2057400" cy="685800"/>
          </a:xfrm>
          <a:prstGeom prst="wedgeRoundRectCallout">
            <a:avLst>
              <a:gd name="adj1" fmla="val -107320"/>
              <a:gd name="adj2" fmla="val -79392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Shruti" pitchFamily="2"/>
              </a:rPr>
              <a:t>Finds an object by primary key</a:t>
            </a:r>
          </a:p>
        </p:txBody>
      </p:sp>
    </p:spTree>
    <p:extLst>
      <p:ext uri="{BB962C8B-B14F-4D97-AF65-F5344CB8AC3E}">
        <p14:creationId xmlns:p14="http://schemas.microsoft.com/office/powerpoint/2010/main" val="352302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Record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Like update a instance, to delete a record needs to be retrieved then </a:t>
            </a:r>
            <a:r>
              <a:rPr lang="en-US" dirty="0" err="1" smtClean="0"/>
              <a:t>EntityManager</a:t>
            </a:r>
            <a:r>
              <a:rPr lang="en-US" dirty="0" smtClean="0"/>
              <a:t> is called to remove the object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Retrieve person from database as an object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Person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entityManager.find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Person.class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1);</a:t>
            </a:r>
          </a:p>
          <a:p>
            <a:pPr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Delete a object from the database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entityManager.remove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(person);</a:t>
            </a:r>
          </a:p>
          <a:p>
            <a:pPr>
              <a:spcBef>
                <a:spcPts val="1800"/>
              </a:spcBef>
              <a:buNone/>
            </a:pP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Refer to </a:t>
            </a:r>
            <a:r>
              <a:rPr lang="en-US" i="1" dirty="0" err="1" smtClean="0">
                <a:solidFill>
                  <a:srgbClr val="FF0000"/>
                </a:solidFill>
                <a:cs typeface="Courier New" pitchFamily="49" charset="0"/>
              </a:rPr>
              <a:t>JPADeletePerson</a:t>
            </a:r>
            <a:endParaRPr lang="en-US" i="1" dirty="0">
              <a:solidFill>
                <a:srgbClr val="FF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JDBC database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JDBC in servlet to select and display all people that match the specified first name</a:t>
            </a:r>
          </a:p>
          <a:p>
            <a:endParaRPr lang="en-US" dirty="0"/>
          </a:p>
          <a:p>
            <a:pPr lvl="1"/>
            <a:r>
              <a:rPr lang="en-US" dirty="0" err="1" smtClean="0"/>
              <a:t>ReviewJDBCPeopleSearch</a:t>
            </a:r>
            <a:endParaRPr lang="en-US" dirty="0" smtClean="0"/>
          </a:p>
          <a:p>
            <a:pPr lvl="1"/>
            <a:r>
              <a:rPr lang="en-US" dirty="0" err="1" smtClean="0"/>
              <a:t>ReviewJDBCGetNamesServlet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53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err="1" smtClean="0"/>
              <a:t>JPAAddPet</a:t>
            </a:r>
            <a:r>
              <a:rPr lang="en-US" dirty="0" smtClean="0"/>
              <a:t> to insert the passed pet information into the database</a:t>
            </a:r>
          </a:p>
          <a:p>
            <a:pPr marL="624078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err="1" smtClean="0"/>
              <a:t>JPAUpdatePerson</a:t>
            </a:r>
            <a:r>
              <a:rPr lang="en-US" dirty="0" smtClean="0"/>
              <a:t> to search for ALL people with the specified first and last name and update them all to have the new last name</a:t>
            </a:r>
          </a:p>
          <a:p>
            <a:pPr marL="624078" indent="-514350">
              <a:spcBef>
                <a:spcPts val="1800"/>
              </a:spcBef>
              <a:buFont typeface="+mj-lt"/>
              <a:buAutoNum type="arabicPeriod"/>
            </a:pPr>
            <a:r>
              <a:rPr lang="en-US" smtClean="0"/>
              <a:t>JPAPetSearch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retrieve all </a:t>
            </a:r>
            <a:r>
              <a:rPr lang="en-US" dirty="0"/>
              <a:t>pets of the specified </a:t>
            </a:r>
            <a:r>
              <a:rPr lang="en-US" dirty="0" smtClean="0"/>
              <a:t>type – it should then enhance the request and forward to the </a:t>
            </a:r>
            <a:r>
              <a:rPr lang="en-US" dirty="0" err="1" smtClean="0"/>
              <a:t>PetDisplay.jsp</a:t>
            </a:r>
            <a:r>
              <a:rPr lang="en-US" dirty="0" smtClean="0"/>
              <a:t> to display the pets.  Modify that JSP to loop through and display their names and ages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86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Persistence API (JPA) </a:t>
            </a:r>
          </a:p>
          <a:p>
            <a:pPr lvl="1"/>
            <a:r>
              <a:rPr lang="en-US" dirty="0" smtClean="0"/>
              <a:t>Encapsulates “model” part of MVC</a:t>
            </a:r>
          </a:p>
          <a:p>
            <a:pPr lvl="1"/>
            <a:r>
              <a:rPr lang="en-US" dirty="0" smtClean="0"/>
              <a:t>Simplifies retrieval and population of objects</a:t>
            </a:r>
            <a:endParaRPr lang="en-US" dirty="0"/>
          </a:p>
          <a:p>
            <a:pPr lvl="1"/>
            <a:r>
              <a:rPr lang="en-US" dirty="0" smtClean="0"/>
              <a:t>Simplifies persisting objects to the database</a:t>
            </a:r>
          </a:p>
          <a:p>
            <a:r>
              <a:rPr lang="en-US" dirty="0" smtClean="0"/>
              <a:t>JPA allows a class to be mapped to a database table</a:t>
            </a:r>
          </a:p>
          <a:p>
            <a:pPr lvl="1"/>
            <a:r>
              <a:rPr lang="en-US" dirty="0" smtClean="0"/>
              <a:t>Records can be retrieved as the mapped objects</a:t>
            </a:r>
          </a:p>
          <a:p>
            <a:pPr lvl="1"/>
            <a:r>
              <a:rPr lang="en-US" dirty="0" smtClean="0"/>
              <a:t>Updates to objects can easily be saved off to their respective table </a:t>
            </a:r>
          </a:p>
          <a:p>
            <a:r>
              <a:rPr lang="en-US" dirty="0" smtClean="0"/>
              <a:t>Result is rather than using record sets can use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6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JPA’s mechanism for mapping a table to an object is to create </a:t>
            </a:r>
            <a:r>
              <a:rPr lang="en-US" i="1" dirty="0" smtClean="0"/>
              <a:t>Entity</a:t>
            </a:r>
            <a:r>
              <a:rPr lang="en-US" dirty="0" smtClean="0"/>
              <a:t> objects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 entity object is a normal java bean that has annotations to indicate it is an Entity and how to map the object to a database table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Adding @Entity above the class declaration lets the application server know the class maps to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Mapping the bean to the database is done through annotation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At the top of the class an annotation is made to indicate the table the bean is tied to: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@Table(name="Person")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With JPA if the bean name matches the table name this annotation isn’t required unless it maps to a different table than the name of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553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the mapping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791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Within, the bean annotation is used to map each class attribute to the appropriate field in the table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Attributes to columns is mapped using the annotation: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@Column(name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personName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Like with the table, if the attribute name matches the column name the annotation isn’t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annotation is required to identify the primary key of the table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Private Integer 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@Table(name="Person")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Person implements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@Id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@Column(name="ID")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Integer ID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@Column(name="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@Column(name="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@Column(name="age")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private Integer age = null;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All interaction between the Entity classes and the database is controlled by the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EntityManager</a:t>
            </a:r>
            <a:r>
              <a:rPr lang="en-US" dirty="0" smtClean="0"/>
              <a:t> provides functionality to lookup, add, update, and delete Entities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To function an Entity manager must be tied to a database connection which is specified as a persistence unit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2236</TotalTime>
  <Words>991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Courier New</vt:lpstr>
      <vt:lpstr>Georgia</vt:lpstr>
      <vt:lpstr>Shruti</vt:lpstr>
      <vt:lpstr>Trebuchet MS</vt:lpstr>
      <vt:lpstr>Verdana</vt:lpstr>
      <vt:lpstr>Wingdings 2</vt:lpstr>
      <vt:lpstr>TP030003381</vt:lpstr>
      <vt:lpstr>CS 416 Web Programming  Java Persistance API (JPA)</vt:lpstr>
      <vt:lpstr>Review JDBC database connectivity</vt:lpstr>
      <vt:lpstr>Java Persistence API</vt:lpstr>
      <vt:lpstr>Java EE Entities</vt:lpstr>
      <vt:lpstr>Creating the mapping</vt:lpstr>
      <vt:lpstr>Creating the mapping cont.</vt:lpstr>
      <vt:lpstr>Primary keys</vt:lpstr>
      <vt:lpstr>Annotations example</vt:lpstr>
      <vt:lpstr>Persisting beans</vt:lpstr>
      <vt:lpstr>Persistence unit</vt:lpstr>
      <vt:lpstr>Creating Persistence Unit in NetBeans</vt:lpstr>
      <vt:lpstr>EntityManager and UserTransaction</vt:lpstr>
      <vt:lpstr>Record creation</vt:lpstr>
      <vt:lpstr>Letting JPA do the work</vt:lpstr>
      <vt:lpstr>Annotations example</vt:lpstr>
      <vt:lpstr>JPA queries</vt:lpstr>
      <vt:lpstr>JPA query</vt:lpstr>
      <vt:lpstr>Record update</vt:lpstr>
      <vt:lpstr>Record Delete</vt:lpstr>
      <vt:lpstr>More examples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181</cp:revision>
  <dcterms:created xsi:type="dcterms:W3CDTF">2012-01-17T17:23:45Z</dcterms:created>
  <dcterms:modified xsi:type="dcterms:W3CDTF">2015-10-21T20:20:07Z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