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5"/>
  </p:notesMasterIdLst>
  <p:handoutMasterIdLst>
    <p:handoutMasterId r:id="rId26"/>
  </p:handoutMasterIdLst>
  <p:sldIdLst>
    <p:sldId id="289" r:id="rId3"/>
    <p:sldId id="307" r:id="rId4"/>
    <p:sldId id="308" r:id="rId5"/>
    <p:sldId id="309" r:id="rId6"/>
    <p:sldId id="310" r:id="rId7"/>
    <p:sldId id="312" r:id="rId8"/>
    <p:sldId id="311" r:id="rId9"/>
    <p:sldId id="313" r:id="rId10"/>
    <p:sldId id="314" r:id="rId11"/>
    <p:sldId id="316" r:id="rId12"/>
    <p:sldId id="317" r:id="rId13"/>
    <p:sldId id="318" r:id="rId14"/>
    <p:sldId id="320" r:id="rId15"/>
    <p:sldId id="319" r:id="rId16"/>
    <p:sldId id="321" r:id="rId17"/>
    <p:sldId id="322" r:id="rId18"/>
    <p:sldId id="323" r:id="rId19"/>
    <p:sldId id="325" r:id="rId20"/>
    <p:sldId id="326" r:id="rId21"/>
    <p:sldId id="327" r:id="rId22"/>
    <p:sldId id="328" r:id="rId23"/>
    <p:sldId id="329" r:id="rId2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71" d="100"/>
          <a:sy n="71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2C56-F88E-402F-B4BC-B4142FF3A82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4495-50CB-488E-80B4-55266D60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</a:t>
            </a:r>
            <a:r>
              <a:rPr lang="en-US" sz="4800" dirty="0" smtClean="0"/>
              <a:t>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</a:t>
            </a:r>
            <a:r>
              <a:rPr lang="en-US" sz="2800" dirty="0" err="1" smtClean="0"/>
              <a:t>Persistance</a:t>
            </a:r>
            <a:r>
              <a:rPr lang="en-US" sz="2800" dirty="0" smtClean="0"/>
              <a:t> API (JPA) Cont.</a:t>
            </a:r>
            <a:br>
              <a:rPr lang="en-US" sz="2800" dirty="0" smtClean="0"/>
            </a:br>
            <a:r>
              <a:rPr lang="en-US" sz="2800" dirty="0" smtClean="0"/>
              <a:t>Data and app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 one-to-one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 mapping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implements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id = null;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Maps to the name the class is called on the Login class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="person")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Login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0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relationships one-to-many/many-to-one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One-to-many mapping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Add the mapping to many addresses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specifying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field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that maps back to this bean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="person")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Set&lt;Address&gt; addresses;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06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relationships one-to-many/many-to-one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Many-to-one mapping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Address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id;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Person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37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relationships 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many-to-many mapping – the ugly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Phone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number;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PersonPhone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referencedColumnName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referencedColumnName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="id"))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Set&lt;Person&gt; persons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16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relationships 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many-to-many mapping – the clean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="persons")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Set&lt;Phone&gt; phones;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relationship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notice while JPA will manage mapping once it is established it is up to you to figure out DB structure for mapping!</a:t>
            </a:r>
          </a:p>
          <a:p>
            <a:r>
              <a:rPr lang="en-US" dirty="0" smtClean="0"/>
              <a:t>To create a good JPA model often requires more considerations than just building quick object model</a:t>
            </a:r>
          </a:p>
          <a:p>
            <a:pPr lvl="1"/>
            <a:r>
              <a:rPr lang="en-US" dirty="0" smtClean="0"/>
              <a:t>Consider whether relationship is strong enough to warrant DB connection or just the object(s) are used in a calculation in which case they should just be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relationship design – 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one-to-one relationships – </a:t>
            </a:r>
            <a:r>
              <a:rPr lang="en-US" dirty="0" smtClean="0"/>
              <a:t>do </a:t>
            </a:r>
            <a:r>
              <a:rPr lang="en-US" dirty="0" smtClean="0"/>
              <a:t>they really need to be separate objects/tables?</a:t>
            </a:r>
          </a:p>
          <a:p>
            <a:r>
              <a:rPr lang="en-US" dirty="0" smtClean="0"/>
              <a:t>If relationship is needed in order to enforce DB referential integrity of one-to-one you will need foreign key on both sides of the relationship</a:t>
            </a:r>
          </a:p>
          <a:p>
            <a:r>
              <a:rPr lang="en-US" dirty="0" smtClean="0"/>
              <a:t>In practice it is common in DB design to have FK on only one side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876799"/>
            <a:ext cx="5613581" cy="17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5257800" y="5772233"/>
            <a:ext cx="1828800" cy="53340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5257800" y="5772233"/>
            <a:ext cx="1828800" cy="53340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9850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06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relationship one-to-many/many-to-one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r>
              <a:rPr lang="en-US" dirty="0" smtClean="0"/>
              <a:t>Unlike a basic object model, for entity object model the “many” need to be in a Set and each must be uniquely defined</a:t>
            </a:r>
          </a:p>
          <a:p>
            <a:r>
              <a:rPr lang="en-US" dirty="0" smtClean="0"/>
              <a:t>Also for full power of JPA object relationship is bidirectional, which is often avoided in normal object model design</a:t>
            </a:r>
          </a:p>
          <a:p>
            <a:r>
              <a:rPr lang="en-US" dirty="0" smtClean="0"/>
              <a:t>From DB design perspective relationship is completely specified on many side through FK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456" y="4519246"/>
            <a:ext cx="6268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 bwMode="auto">
          <a:xfrm>
            <a:off x="3427856" y="5433646"/>
            <a:ext cx="2057400" cy="68580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4056" y="49002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7456" y="5890846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940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dirty="0" smtClean="0"/>
              <a:t>Like one-many, means every object in Sets on both side must be uniquely identified</a:t>
            </a:r>
          </a:p>
          <a:p>
            <a:r>
              <a:rPr lang="en-US" dirty="0" smtClean="0"/>
              <a:t>To create a many to many relationship a </a:t>
            </a:r>
            <a:r>
              <a:rPr lang="en-US" b="1" dirty="0" smtClean="0"/>
              <a:t>join table </a:t>
            </a:r>
            <a:r>
              <a:rPr lang="en-US" dirty="0" smtClean="0"/>
              <a:t>is required. The table structure to represent this type of relationship is: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800600"/>
            <a:ext cx="60685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 bwMode="auto">
          <a:xfrm>
            <a:off x="3276600" y="5410200"/>
            <a:ext cx="1066800" cy="38100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76600" y="5029200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5715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Many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943600" y="5334000"/>
            <a:ext cx="1066800" cy="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53124" y="4991100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Many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4953000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348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was discussed earlier when we covered XML structure, XML design needs to take into account purpose</a:t>
            </a:r>
          </a:p>
          <a:p>
            <a:r>
              <a:rPr lang="en-US" dirty="0" smtClean="0"/>
              <a:t>Just because we retrieve full JPA objects with their relationships doesn’t mean they all belong in the XML</a:t>
            </a:r>
          </a:p>
          <a:p>
            <a:r>
              <a:rPr lang="en-US" dirty="0" smtClean="0"/>
              <a:t>Further same objects may have many different XML presentations</a:t>
            </a:r>
          </a:p>
          <a:p>
            <a:pPr lvl="1"/>
            <a:r>
              <a:rPr lang="en-US" dirty="0" smtClean="0"/>
              <a:t>Remember based on perspective of interest</a:t>
            </a:r>
          </a:p>
          <a:p>
            <a:pPr lvl="1"/>
            <a:r>
              <a:rPr lang="en-US" dirty="0" smtClean="0"/>
              <a:t>Only information </a:t>
            </a:r>
            <a:r>
              <a:rPr lang="en-US" dirty="0" smtClean="0"/>
              <a:t>needed</a:t>
            </a:r>
          </a:p>
          <a:p>
            <a:r>
              <a:rPr lang="en-US" i="1" dirty="0" smtClean="0"/>
              <a:t>Note also applies to JSON, but particularly relevant if using @</a:t>
            </a:r>
            <a:r>
              <a:rPr lang="en-US" i="1" dirty="0" err="1" smtClean="0"/>
              <a:t>XmlRootElement</a:t>
            </a:r>
            <a:r>
              <a:rPr lang="en-US" i="1" dirty="0" smtClean="0"/>
              <a:t> annotations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91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highlights of JPA</a:t>
            </a:r>
          </a:p>
          <a:p>
            <a:r>
              <a:rPr lang="en-US" dirty="0" smtClean="0"/>
              <a:t>Application design – integration of data representation</a:t>
            </a:r>
          </a:p>
          <a:p>
            <a:pPr lvl="1"/>
            <a:r>
              <a:rPr lang="en-US" dirty="0" smtClean="0"/>
              <a:t>JPA object model</a:t>
            </a:r>
          </a:p>
          <a:p>
            <a:pPr lvl="1"/>
            <a:r>
              <a:rPr lang="en-US" dirty="0" smtClean="0"/>
              <a:t>Underlying database structure</a:t>
            </a:r>
          </a:p>
          <a:p>
            <a:pPr lvl="1"/>
            <a:r>
              <a:rPr lang="en-US" dirty="0" smtClean="0"/>
              <a:t>To JPA or not to JPA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JPA or not to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most part using JPA in your application (insert, update, delete, finds) will make your code cleaner and easier to maintain</a:t>
            </a:r>
          </a:p>
          <a:p>
            <a:pPr lvl="1"/>
            <a:r>
              <a:rPr lang="en-US" dirty="0" smtClean="0"/>
              <a:t>Also as we will see with JSF using JPA has HUGE advantages</a:t>
            </a:r>
          </a:p>
          <a:p>
            <a:r>
              <a:rPr lang="en-US" u="sng" dirty="0" smtClean="0"/>
              <a:t>HOWEVER</a:t>
            </a:r>
            <a:r>
              <a:rPr lang="en-US" dirty="0" smtClean="0"/>
              <a:t>, using the JPA Entity Manager object operations isn’t always the best choice</a:t>
            </a:r>
          </a:p>
          <a:p>
            <a:pPr lvl="1"/>
            <a:r>
              <a:rPr lang="en-US" dirty="0" smtClean="0"/>
              <a:t>Mass updates/deletes</a:t>
            </a:r>
          </a:p>
          <a:p>
            <a:pPr lvl="1"/>
            <a:r>
              <a:rPr lang="en-US" dirty="0" smtClean="0"/>
              <a:t>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6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JPA or not to </a:t>
            </a:r>
            <a:r>
              <a:rPr lang="en-US" dirty="0" smtClean="0"/>
              <a:t>JPA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Mass updates/deletes</a:t>
            </a:r>
          </a:p>
          <a:p>
            <a:pPr marL="109728" indent="0"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entityManager.createQuery</a:t>
            </a:r>
            <a:r>
              <a:rPr lang="en-US" dirty="0"/>
              <a:t>("update </a:t>
            </a:r>
            <a:r>
              <a:rPr lang="en-US" dirty="0" err="1"/>
              <a:t>MyEntity</a:t>
            </a:r>
            <a:r>
              <a:rPr lang="en-US" dirty="0"/>
              <a:t> set </a:t>
            </a:r>
            <a:r>
              <a:rPr lang="en-US" dirty="0" smtClean="0"/>
              <a:t>year </a:t>
            </a:r>
            <a:r>
              <a:rPr lang="en-US" dirty="0"/>
              <a:t>= </a:t>
            </a:r>
            <a:r>
              <a:rPr lang="en-US" dirty="0" smtClean="0"/>
              <a:t>:</a:t>
            </a:r>
            <a:r>
              <a:rPr lang="en-US" dirty="0" err="1" smtClean="0"/>
              <a:t>newyear</a:t>
            </a:r>
            <a:r>
              <a:rPr lang="en-US" dirty="0" smtClean="0"/>
              <a:t> where year = :</a:t>
            </a:r>
            <a:r>
              <a:rPr lang="en-US" dirty="0" err="1" smtClean="0"/>
              <a:t>oldyear</a:t>
            </a:r>
            <a:r>
              <a:rPr lang="en-US" dirty="0" smtClean="0"/>
              <a:t>"); </a:t>
            </a:r>
            <a:r>
              <a:rPr lang="en-US" dirty="0" err="1" smtClean="0"/>
              <a:t>query.setParameter</a:t>
            </a:r>
            <a:r>
              <a:rPr lang="en-US" dirty="0" smtClean="0"/>
              <a:t>(“</a:t>
            </a:r>
            <a:r>
              <a:rPr lang="en-US" dirty="0" err="1" smtClean="0"/>
              <a:t>newyear</a:t>
            </a:r>
            <a:r>
              <a:rPr lang="en-US" dirty="0" smtClean="0"/>
              <a:t>", “</a:t>
            </a:r>
            <a:r>
              <a:rPr lang="en-US" dirty="0" err="1" smtClean="0"/>
              <a:t>Sophmore</a:t>
            </a:r>
            <a:r>
              <a:rPr lang="en-US" dirty="0" smtClean="0"/>
              <a:t>”); </a:t>
            </a:r>
            <a:r>
              <a:rPr lang="en-US" dirty="0" err="1" smtClean="0"/>
              <a:t>query.setParameter</a:t>
            </a:r>
            <a:r>
              <a:rPr lang="en-US" dirty="0" smtClean="0"/>
              <a:t>(“</a:t>
            </a:r>
            <a:r>
              <a:rPr lang="en-US" dirty="0" err="1" smtClean="0"/>
              <a:t>oldyear</a:t>
            </a:r>
            <a:r>
              <a:rPr lang="en-US" dirty="0"/>
              <a:t>", </a:t>
            </a:r>
            <a:r>
              <a:rPr lang="en-US" dirty="0" smtClean="0"/>
              <a:t>“Freshman”); </a:t>
            </a:r>
          </a:p>
          <a:p>
            <a:pPr marL="109728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recordsAffected</a:t>
            </a:r>
            <a:r>
              <a:rPr lang="en-US" dirty="0" smtClean="0"/>
              <a:t> = </a:t>
            </a:r>
            <a:r>
              <a:rPr lang="en-US" dirty="0" err="1" smtClean="0"/>
              <a:t>query.executeUpdate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Goes against spirit of JPA, but performs MUCH better</a:t>
            </a:r>
          </a:p>
          <a:p>
            <a:r>
              <a:rPr lang="en-US" dirty="0" smtClean="0"/>
              <a:t>Alternatively could do same through JDBC</a:t>
            </a:r>
          </a:p>
          <a:p>
            <a:endParaRPr lang="en-US" dirty="0" smtClean="0"/>
          </a:p>
          <a:p>
            <a:r>
              <a:rPr lang="en-US" b="1" dirty="0" smtClean="0"/>
              <a:t>Either way </a:t>
            </a:r>
            <a:r>
              <a:rPr lang="en-US" dirty="0" smtClean="0"/>
              <a:t>– these invalidate JPA’s optimistic locks so all objects affected </a:t>
            </a:r>
            <a:r>
              <a:rPr lang="en-US" b="1" dirty="0" smtClean="0"/>
              <a:t>must</a:t>
            </a:r>
            <a:r>
              <a:rPr lang="en-US" dirty="0" smtClean="0"/>
              <a:t> be re-retrieved through Entity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9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JPA or not to JPA cont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When to use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 queries</a:t>
            </a:r>
          </a:p>
          <a:p>
            <a:pPr lvl="1"/>
            <a:r>
              <a:rPr lang="en-US" dirty="0" smtClean="0"/>
              <a:t>JPA is designed for simple queries and bringing back object model</a:t>
            </a:r>
          </a:p>
          <a:p>
            <a:pPr lvl="1"/>
            <a:r>
              <a:rPr lang="en-US" dirty="0" smtClean="0"/>
              <a:t>JPA is not designed for </a:t>
            </a:r>
          </a:p>
          <a:p>
            <a:pPr lvl="2"/>
            <a:r>
              <a:rPr lang="en-US" dirty="0" smtClean="0"/>
              <a:t>Complex joins where there are criteria on multiple tables</a:t>
            </a:r>
          </a:p>
          <a:p>
            <a:pPr lvl="2"/>
            <a:r>
              <a:rPr lang="en-US" dirty="0" smtClean="0"/>
              <a:t>Queries that involve calculations, ordering, grouping</a:t>
            </a:r>
          </a:p>
          <a:p>
            <a:r>
              <a:rPr lang="en-US" dirty="0" smtClean="0"/>
              <a:t>Use of results simpler without object model</a:t>
            </a:r>
          </a:p>
          <a:p>
            <a:pPr lvl="1"/>
            <a:r>
              <a:rPr lang="en-US" dirty="0" smtClean="0"/>
              <a:t>Ex. Selection of fields from multiple tables for a report – easy to do with SELECT statement, but requires work to accomplish same thing traversing object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1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API -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for linking object model to database representation</a:t>
            </a:r>
          </a:p>
          <a:p>
            <a:r>
              <a:rPr lang="en-US" dirty="0" smtClean="0"/>
              <a:t>Allows Beans to be mapped to tables</a:t>
            </a:r>
          </a:p>
          <a:p>
            <a:r>
              <a:rPr lang="en-US" dirty="0" smtClean="0"/>
              <a:t>Allows objects to be persisted rather than fields (add, update, delete)</a:t>
            </a:r>
          </a:p>
          <a:p>
            <a:r>
              <a:rPr lang="en-US" dirty="0" smtClean="0"/>
              <a:t>Allows queries to return lists of objects rather than records</a:t>
            </a:r>
          </a:p>
          <a:p>
            <a:r>
              <a:rPr lang="en-US" dirty="0" smtClean="0"/>
              <a:t>Allows object relationships to be mapped</a:t>
            </a:r>
          </a:p>
          <a:p>
            <a:r>
              <a:rPr lang="en-US" b="1" dirty="0" smtClean="0"/>
              <a:t>Partially automated mapping does not mean you don’t need to know DB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407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beans</a:t>
            </a:r>
          </a:p>
          <a:p>
            <a:pPr lvl="1"/>
            <a:r>
              <a:rPr lang="en-US" dirty="0" smtClean="0"/>
              <a:t>Must have @Entity annotation</a:t>
            </a:r>
          </a:p>
          <a:p>
            <a:pPr lvl="1"/>
            <a:r>
              <a:rPr lang="en-US" dirty="0" smtClean="0"/>
              <a:t>No mapping specified will map</a:t>
            </a:r>
            <a:r>
              <a:rPr lang="en-US" dirty="0"/>
              <a:t> </a:t>
            </a:r>
            <a:r>
              <a:rPr lang="en-US" dirty="0" smtClean="0"/>
              <a:t>(or create) bean directly to table and columns of same names</a:t>
            </a:r>
          </a:p>
          <a:p>
            <a:pPr lvl="1"/>
            <a:r>
              <a:rPr lang="en-US" dirty="0" smtClean="0"/>
              <a:t>Must annotate primary key, possible to have compound primary key through primary key class</a:t>
            </a:r>
          </a:p>
          <a:p>
            <a:pPr lvl="1"/>
            <a:r>
              <a:rPr lang="en-US" dirty="0" smtClean="0"/>
              <a:t>Option to have primary key generated on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persistence interaction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EntityManager</a:t>
            </a:r>
            <a:r>
              <a:rPr lang="en-US" dirty="0"/>
              <a:t> is controller of all things JPA</a:t>
            </a:r>
          </a:p>
          <a:p>
            <a:pPr lvl="1"/>
            <a:r>
              <a:rPr lang="en-US" dirty="0"/>
              <a:t>Controls persistence and </a:t>
            </a:r>
            <a:r>
              <a:rPr lang="en-US" dirty="0" smtClean="0"/>
              <a:t>retrieval</a:t>
            </a:r>
          </a:p>
          <a:p>
            <a:r>
              <a:rPr lang="en-US" dirty="0" smtClean="0"/>
              <a:t>All persistence must be enclosed in transaction</a:t>
            </a:r>
            <a:endParaRPr lang="en-US" dirty="0"/>
          </a:p>
          <a:p>
            <a:r>
              <a:rPr lang="en-US" dirty="0" smtClean="0"/>
              <a:t>Insert of bean</a:t>
            </a:r>
          </a:p>
          <a:p>
            <a:pPr lvl="1"/>
            <a:r>
              <a:rPr lang="en-US" dirty="0" smtClean="0"/>
              <a:t>Create new instance of bean class populate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r>
              <a:rPr lang="en-US" dirty="0" smtClean="0"/>
              <a:t>Update of bean</a:t>
            </a:r>
          </a:p>
          <a:p>
            <a:pPr lvl="1"/>
            <a:r>
              <a:rPr lang="en-US" dirty="0" smtClean="0"/>
              <a:t>Must retrieve bean from DB prior to update then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Must retrieve bean from DB prior to deletion then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3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retrieval by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Retrieval by primary key requires find including class of entity being retrieved + primary key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 p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</a:p>
          <a:p>
            <a:r>
              <a:rPr lang="en-US" dirty="0" smtClean="0"/>
              <a:t>With composite primary keys</a:t>
            </a:r>
          </a:p>
          <a:p>
            <a:pPr lvl="1"/>
            <a:r>
              <a:rPr lang="en-US" dirty="0" smtClean="0"/>
              <a:t>Requires entity to </a:t>
            </a:r>
            <a:r>
              <a:rPr lang="en-US" dirty="0" err="1" smtClean="0"/>
              <a:t>overide</a:t>
            </a:r>
            <a:r>
              <a:rPr lang="en-US" dirty="0" smtClean="0"/>
              <a:t> equals and </a:t>
            </a:r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dirty="0" smtClean="0"/>
              <a:t>Specify key class at top of entity:</a:t>
            </a:r>
          </a:p>
          <a:p>
            <a:pPr marL="41148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(value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EmailPK.class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Find requires key class</a:t>
            </a:r>
          </a:p>
          <a:p>
            <a:pPr marL="109728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 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Email.class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emailPK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query interaction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dirty="0" smtClean="0"/>
              <a:t>SQL query syntax: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Pet p where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r>
              <a:rPr lang="en-US" dirty="0" smtClean="0"/>
              <a:t>Table of entities given symbolic name like </a:t>
            </a:r>
            <a:r>
              <a:rPr lang="en-US" i="1" dirty="0" smtClean="0"/>
              <a:t>p</a:t>
            </a:r>
            <a:r>
              <a:rPr lang="en-US" dirty="0" smtClean="0"/>
              <a:t> then selection return is that name</a:t>
            </a:r>
          </a:p>
          <a:p>
            <a:pPr lvl="1"/>
            <a:r>
              <a:rPr lang="en-US" dirty="0" smtClean="0"/>
              <a:t>Parameter syntax slightly different from JDBC</a:t>
            </a:r>
          </a:p>
          <a:p>
            <a:pPr lvl="1"/>
            <a:r>
              <a:rPr lang="en-US" dirty="0" smtClean="0"/>
              <a:t>Setting parameters</a:t>
            </a:r>
          </a:p>
          <a:p>
            <a:pPr marL="704088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query.setParameter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("type", 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03504" indent="-457200"/>
            <a:r>
              <a:rPr lang="en-US" dirty="0" smtClean="0"/>
              <a:t>Retrieval of list of objects</a:t>
            </a:r>
          </a:p>
          <a:p>
            <a:pPr marL="146304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matchingPets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352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allows you to have relationships between entity classes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One-to-many/many-to-one</a:t>
            </a:r>
          </a:p>
          <a:p>
            <a:pPr lvl="1"/>
            <a:r>
              <a:rPr lang="en-US" dirty="0" smtClean="0"/>
              <a:t>Many-to-many</a:t>
            </a:r>
          </a:p>
          <a:p>
            <a:r>
              <a:rPr lang="en-US" dirty="0" smtClean="0"/>
              <a:t>Once relationships mapped retrieval of objects will also bring back related entity objects</a:t>
            </a:r>
          </a:p>
          <a:p>
            <a:r>
              <a:rPr lang="en-US" dirty="0" smtClean="0"/>
              <a:t>Persistence requires persisting each object individually however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 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One-to-one mapping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Login implements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foreign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 attribute declaration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Integer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Maps to foreign key column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Person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709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3320</TotalTime>
  <Words>1099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Georgia</vt:lpstr>
      <vt:lpstr>Trebuchet MS</vt:lpstr>
      <vt:lpstr>Wingdings 2</vt:lpstr>
      <vt:lpstr>TP030003381</vt:lpstr>
      <vt:lpstr>CS 416 Web Programming  Java Persistance API (JPA) Cont. Data and app design</vt:lpstr>
      <vt:lpstr>Agenda</vt:lpstr>
      <vt:lpstr>Java Persistence API - JPA</vt:lpstr>
      <vt:lpstr>Entity highlights</vt:lpstr>
      <vt:lpstr>DB persistence interaction highlights</vt:lpstr>
      <vt:lpstr>DB retrieval by primary key</vt:lpstr>
      <vt:lpstr>DB query interaction highlights</vt:lpstr>
      <vt:lpstr>Entity relationships</vt:lpstr>
      <vt:lpstr>Entity relationships one-to-one</vt:lpstr>
      <vt:lpstr>Entity relationships one-to-one cont.</vt:lpstr>
      <vt:lpstr>Entity relationships one-to-many/many-to-one</vt:lpstr>
      <vt:lpstr>Entity relationships one-to-many/many-to-one</vt:lpstr>
      <vt:lpstr>Entity relationships many-to-many</vt:lpstr>
      <vt:lpstr>Entity relationships many-to-many</vt:lpstr>
      <vt:lpstr>JPA relationship design</vt:lpstr>
      <vt:lpstr>JPA relationship design – one-to-one</vt:lpstr>
      <vt:lpstr>JPA relationship one-to-many/many-to-one</vt:lpstr>
      <vt:lpstr>Many-to-Many</vt:lpstr>
      <vt:lpstr>XML considerations</vt:lpstr>
      <vt:lpstr>To JPA or not to JPA</vt:lpstr>
      <vt:lpstr>To JPA or not to JPA cont.</vt:lpstr>
      <vt:lpstr>To JPA or not to JPA cont. When to use JDBC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234</cp:revision>
  <cp:lastPrinted>2013-10-28T18:06:19Z</cp:lastPrinted>
  <dcterms:created xsi:type="dcterms:W3CDTF">2012-01-17T17:23:45Z</dcterms:created>
  <dcterms:modified xsi:type="dcterms:W3CDTF">2015-10-26T03:42:20Z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