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39"/>
  </p:notesMasterIdLst>
  <p:handoutMasterIdLst>
    <p:handoutMasterId r:id="rId40"/>
  </p:handoutMasterIdLst>
  <p:sldIdLst>
    <p:sldId id="289" r:id="rId3"/>
    <p:sldId id="379" r:id="rId4"/>
    <p:sldId id="380" r:id="rId5"/>
    <p:sldId id="381" r:id="rId6"/>
    <p:sldId id="382" r:id="rId7"/>
    <p:sldId id="383" r:id="rId8"/>
    <p:sldId id="358" r:id="rId9"/>
    <p:sldId id="384" r:id="rId10"/>
    <p:sldId id="385" r:id="rId11"/>
    <p:sldId id="386" r:id="rId12"/>
    <p:sldId id="387" r:id="rId13"/>
    <p:sldId id="389" r:id="rId14"/>
    <p:sldId id="320" r:id="rId15"/>
    <p:sldId id="323" r:id="rId16"/>
    <p:sldId id="324" r:id="rId17"/>
    <p:sldId id="325" r:id="rId18"/>
    <p:sldId id="326" r:id="rId19"/>
    <p:sldId id="327" r:id="rId20"/>
    <p:sldId id="372" r:id="rId21"/>
    <p:sldId id="361" r:id="rId22"/>
    <p:sldId id="362" r:id="rId23"/>
    <p:sldId id="363" r:id="rId24"/>
    <p:sldId id="364" r:id="rId25"/>
    <p:sldId id="365" r:id="rId26"/>
    <p:sldId id="366" r:id="rId27"/>
    <p:sldId id="376" r:id="rId28"/>
    <p:sldId id="367" r:id="rId29"/>
    <p:sldId id="368" r:id="rId30"/>
    <p:sldId id="369" r:id="rId31"/>
    <p:sldId id="370" r:id="rId32"/>
    <p:sldId id="378" r:id="rId33"/>
    <p:sldId id="371" r:id="rId34"/>
    <p:sldId id="377" r:id="rId35"/>
    <p:sldId id="373" r:id="rId36"/>
    <p:sldId id="374" r:id="rId37"/>
    <p:sldId id="375" r:id="rId38"/>
  </p:sldIdLst>
  <p:sldSz cx="9144000" cy="6858000" type="screen4x3"/>
  <p:notesSz cx="92233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94660"/>
  </p:normalViewPr>
  <p:slideViewPr>
    <p:cSldViewPr>
      <p:cViewPr varScale="1">
        <p:scale>
          <a:sx n="81" d="100"/>
          <a:sy n="81" d="100"/>
        </p:scale>
        <p:origin x="-84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4445" y="0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DED092A7-2DE2-40ED-AADC-357AE37273B1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4445" y="6658664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63A258B3-3E4B-4B11-B451-73647854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87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4445" y="0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908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338" y="3329940"/>
            <a:ext cx="7378700" cy="3154680"/>
          </a:xfrm>
          <a:prstGeom prst="rect">
            <a:avLst/>
          </a:prstGeom>
        </p:spPr>
        <p:txBody>
          <a:bodyPr vert="horz" lIns="92757" tIns="46378" rIns="92757" bIns="463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4445" y="6658664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Java Server Faces cont.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cw1491\Downloads\slides\CS407Lec18 - JSF_Page_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94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cw1491\Downloads\slides\CS407Lec18 - JSF_Page_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6106180"/>
            <a:ext cx="3334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ValidationUtils.java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7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cw1491\Downloads\slides\CS407Lec18 - JSF_Page_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5105400"/>
            <a:ext cx="639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Example of all:  CarDataEntrySoln.java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6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MVC – Model</a:t>
            </a:r>
            <a:br>
              <a:rPr lang="en-US" dirty="0" smtClean="0"/>
            </a:br>
            <a:r>
              <a:rPr lang="en-US" dirty="0" smtClean="0"/>
              <a:t>Integration with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One of the main benefits of JSF is its seamless integration with the data model and the controller logic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Since there is nothing special about Managed beans other than the @</a:t>
            </a:r>
            <a:r>
              <a:rPr lang="en-US" dirty="0" err="1" smtClean="0"/>
              <a:t>ManagedBean</a:t>
            </a:r>
            <a:r>
              <a:rPr lang="en-US" dirty="0" smtClean="0"/>
              <a:t> annotation a managed bean can also be an entity bean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Binding values on page enables easy persistence and reading from DB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The last component of MVC is the controller which is responsible for the </a:t>
            </a:r>
            <a:r>
              <a:rPr lang="en-US" b="1" dirty="0" smtClean="0"/>
              <a:t>flow of the application </a:t>
            </a:r>
            <a:r>
              <a:rPr lang="en-US" dirty="0" smtClean="0"/>
              <a:t>and </a:t>
            </a:r>
            <a:r>
              <a:rPr lang="en-US" b="1" dirty="0" smtClean="0"/>
              <a:t>persistence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JSF framework does this by being able to direct control to managed beans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Managed bean provides method that command button (&lt;h:command&gt;) can bind to its action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Controller is responsible for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Enhancing object model values if needed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Persisting data if needed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Directing the application to the next page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05800" cy="47457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Like the other components in the JSF framework, the controller is also a managed bean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Functions that can be bound to the pages action need to take no parameters and return a String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String returned will be the page the application should be directed to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Controller and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For the controller to access a bean an attribute for that bean must be added as a property of the controller bean</a:t>
            </a:r>
          </a:p>
          <a:p>
            <a:r>
              <a:rPr lang="en-US" dirty="0" smtClean="0"/>
              <a:t>Property is then marked as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ManagedProperty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(value = "#{customer}")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Customer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Which binds the customer bean to the customer attribute</a:t>
            </a:r>
          </a:p>
          <a:p>
            <a:r>
              <a:rPr lang="en-US" dirty="0" smtClean="0"/>
              <a:t>The controller can then persist the bean by creating an instance of the </a:t>
            </a:r>
            <a:r>
              <a:rPr lang="en-US" dirty="0" err="1" smtClean="0"/>
              <a:t>entityManager</a:t>
            </a:r>
            <a:r>
              <a:rPr lang="en-US" dirty="0" smtClean="0"/>
              <a:t> and calling persist on the bean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customerDataEntry.xhtml</a:t>
            </a:r>
            <a:endParaRPr lang="en-US" dirty="0" smtClean="0"/>
          </a:p>
          <a:p>
            <a:r>
              <a:rPr lang="en-US" dirty="0" smtClean="0"/>
              <a:t>CustomerController.java</a:t>
            </a:r>
          </a:p>
          <a:p>
            <a:r>
              <a:rPr lang="en-US" dirty="0" err="1" smtClean="0"/>
              <a:t>confirmationSaved.xhtml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controller </a:t>
            </a:r>
            <a:r>
              <a:rPr lang="en-US" i="1" dirty="0" err="1" smtClean="0"/>
              <a:t>CarController</a:t>
            </a:r>
            <a:r>
              <a:rPr lang="en-US" i="1" dirty="0" smtClean="0"/>
              <a:t> </a:t>
            </a:r>
            <a:r>
              <a:rPr lang="en-US" dirty="0" smtClean="0"/>
              <a:t>to control submission of the car info page that persists the car before directing the browser to the display page </a:t>
            </a:r>
            <a:r>
              <a:rPr lang="en-US" i="1" dirty="0" err="1" smtClean="0"/>
              <a:t>CarSaved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304800" y="762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cw1491\Downloads\slides\CS407Lec18 - JSF_Page_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22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and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can be added to JSF </a:t>
            </a:r>
            <a:r>
              <a:rPr lang="en-US" dirty="0" err="1" smtClean="0"/>
              <a:t>facelets</a:t>
            </a:r>
            <a:r>
              <a:rPr lang="en-US" dirty="0" smtClean="0"/>
              <a:t> with very little code</a:t>
            </a:r>
          </a:p>
          <a:p>
            <a:r>
              <a:rPr lang="en-US" dirty="0" smtClean="0"/>
              <a:t>All of the client side JavaScript needed is generated</a:t>
            </a:r>
          </a:p>
          <a:p>
            <a:pPr lvl="1"/>
            <a:r>
              <a:rPr lang="en-US" dirty="0" smtClean="0"/>
              <a:t>Asynchronous call</a:t>
            </a:r>
          </a:p>
          <a:p>
            <a:pPr lvl="1"/>
            <a:r>
              <a:rPr lang="en-US" dirty="0" smtClean="0"/>
              <a:t>Waiting for </a:t>
            </a:r>
            <a:r>
              <a:rPr lang="en-US" dirty="0" err="1" smtClean="0"/>
              <a:t>readystate</a:t>
            </a:r>
            <a:endParaRPr lang="en-US" dirty="0" smtClean="0"/>
          </a:p>
          <a:p>
            <a:pPr lvl="1"/>
            <a:r>
              <a:rPr lang="en-US" dirty="0" smtClean="0"/>
              <a:t>Parsing and injecting results in the page</a:t>
            </a:r>
          </a:p>
          <a:p>
            <a:r>
              <a:rPr lang="en-US" dirty="0" smtClean="0"/>
              <a:t>Result is developer can focus on </a:t>
            </a:r>
            <a:r>
              <a:rPr lang="en-US" b="1" dirty="0" smtClean="0"/>
              <a:t>content </a:t>
            </a:r>
            <a:r>
              <a:rPr lang="en-US" dirty="0" smtClean="0"/>
              <a:t>rather than details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JSF page the Ajax tag of the JSF standard components:</a:t>
            </a:r>
          </a:p>
          <a:p>
            <a:pPr>
              <a:buNone/>
            </a:pPr>
            <a:r>
              <a:rPr lang="en-US" dirty="0" smtClean="0"/>
              <a:t>&lt;f:ajax</a:t>
            </a:r>
          </a:p>
          <a:p>
            <a:r>
              <a:rPr lang="en-US" dirty="0" smtClean="0"/>
              <a:t>The tag is used as a child of another tag</a:t>
            </a:r>
          </a:p>
          <a:p>
            <a:pPr lvl="1"/>
            <a:r>
              <a:rPr lang="en-US" dirty="0" smtClean="0"/>
              <a:t>Respond to event related to tag</a:t>
            </a:r>
          </a:p>
          <a:p>
            <a:pPr lvl="1"/>
            <a:r>
              <a:rPr lang="en-US" dirty="0" smtClean="0"/>
              <a:t>Respond to action of parent element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Tag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&lt;h:inputText id="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txtInput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value="#{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controller.text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}"&gt;</a:t>
            </a: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&lt;f:ajax render="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myTargetId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event="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keyup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&lt;/h:inputText&gt;</a:t>
            </a:r>
          </a:p>
          <a:p>
            <a:r>
              <a:rPr lang="en-US" dirty="0" smtClean="0"/>
              <a:t>Basic flow is when the </a:t>
            </a:r>
            <a:r>
              <a:rPr lang="en-US" dirty="0" err="1" smtClean="0"/>
              <a:t>keyup</a:t>
            </a:r>
            <a:r>
              <a:rPr lang="en-US" dirty="0" smtClean="0"/>
              <a:t> event is fired the value of the parent tag (</a:t>
            </a:r>
            <a:r>
              <a:rPr lang="en-US" dirty="0" err="1" smtClean="0"/>
              <a:t>txtInput</a:t>
            </a:r>
            <a:r>
              <a:rPr lang="en-US" dirty="0" smtClean="0"/>
              <a:t>) will be set to the bound variable (</a:t>
            </a:r>
            <a:r>
              <a:rPr lang="en-US" dirty="0" err="1" smtClean="0"/>
              <a:t>controller.text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render</a:t>
            </a:r>
            <a:r>
              <a:rPr lang="en-US" dirty="0" smtClean="0"/>
              <a:t> attribute specifies one or more target id’s that should be updated </a:t>
            </a:r>
            <a:r>
              <a:rPr lang="en-US" sz="1800" dirty="0" smtClean="0"/>
              <a:t>(if more than one, separated by spaces)</a:t>
            </a:r>
            <a:endParaRPr lang="en-US" dirty="0" smtClean="0"/>
          </a:p>
          <a:p>
            <a:pPr lvl="1"/>
            <a:r>
              <a:rPr lang="en-US" dirty="0" smtClean="0"/>
              <a:t>Render specifies the ids of the tags that should be updated with their new bound values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can be tied to any parent element’s actions</a:t>
            </a:r>
          </a:p>
          <a:p>
            <a:pPr lvl="1"/>
            <a:r>
              <a:rPr lang="en-US" dirty="0" smtClean="0"/>
              <a:t>Blur, change, click, </a:t>
            </a:r>
            <a:r>
              <a:rPr lang="en-US" dirty="0" err="1" smtClean="0"/>
              <a:t>dblclick</a:t>
            </a:r>
            <a:r>
              <a:rPr lang="en-US" dirty="0" smtClean="0"/>
              <a:t>, focus, </a:t>
            </a:r>
            <a:r>
              <a:rPr lang="en-US" dirty="0" err="1" smtClean="0"/>
              <a:t>keydown</a:t>
            </a:r>
            <a:r>
              <a:rPr lang="en-US" dirty="0" smtClean="0"/>
              <a:t>, </a:t>
            </a:r>
            <a:r>
              <a:rPr lang="en-US" dirty="0" err="1" smtClean="0"/>
              <a:t>keypress</a:t>
            </a:r>
            <a:r>
              <a:rPr lang="en-US" dirty="0" smtClean="0"/>
              <a:t>, </a:t>
            </a:r>
            <a:r>
              <a:rPr lang="en-US" dirty="0" err="1" smtClean="0"/>
              <a:t>keyup</a:t>
            </a:r>
            <a:r>
              <a:rPr lang="en-US" dirty="0" smtClean="0"/>
              <a:t>, </a:t>
            </a:r>
            <a:r>
              <a:rPr lang="en-US" dirty="0" err="1" smtClean="0"/>
              <a:t>mouseup</a:t>
            </a:r>
            <a:r>
              <a:rPr lang="en-US" dirty="0" smtClean="0"/>
              <a:t>, </a:t>
            </a:r>
            <a:r>
              <a:rPr lang="en-US" dirty="0" err="1" smtClean="0"/>
              <a:t>mousedown</a:t>
            </a:r>
            <a:r>
              <a:rPr lang="en-US" dirty="0" smtClean="0"/>
              <a:t>, </a:t>
            </a:r>
            <a:r>
              <a:rPr lang="en-US" dirty="0" err="1" smtClean="0"/>
              <a:t>mousemove</a:t>
            </a:r>
            <a:r>
              <a:rPr lang="en-US" dirty="0" smtClean="0"/>
              <a:t>, </a:t>
            </a:r>
            <a:r>
              <a:rPr lang="en-US" dirty="0" err="1" smtClean="0"/>
              <a:t>mouseout</a:t>
            </a:r>
            <a:r>
              <a:rPr lang="en-US" dirty="0" smtClean="0"/>
              <a:t>, </a:t>
            </a:r>
            <a:r>
              <a:rPr lang="en-US" dirty="0" err="1" smtClean="0"/>
              <a:t>mouseover</a:t>
            </a:r>
            <a:r>
              <a:rPr lang="en-US" dirty="0" smtClean="0"/>
              <a:t>, select, </a:t>
            </a:r>
            <a:r>
              <a:rPr lang="en-US" dirty="0" err="1" smtClean="0"/>
              <a:t>valueChange</a:t>
            </a:r>
            <a:endParaRPr lang="en-US" dirty="0" smtClean="0"/>
          </a:p>
          <a:p>
            <a:r>
              <a:rPr lang="en-US" dirty="0" smtClean="0"/>
              <a:t>Alternatively can be tied to action listener (covered later)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bound attribute is updated through the </a:t>
            </a:r>
            <a:r>
              <a:rPr lang="en-US" i="1" dirty="0" smtClean="0"/>
              <a:t>set </a:t>
            </a:r>
            <a:r>
              <a:rPr lang="en-US" dirty="0" smtClean="0"/>
              <a:t>method application takes action and updates relevant information so </a:t>
            </a:r>
            <a:r>
              <a:rPr lang="en-US" i="1" dirty="0" smtClean="0"/>
              <a:t>get</a:t>
            </a:r>
            <a:r>
              <a:rPr lang="en-US" dirty="0" smtClean="0"/>
              <a:t> on rendered elements return the results</a:t>
            </a:r>
          </a:p>
          <a:p>
            <a:r>
              <a:rPr lang="en-US" dirty="0" smtClean="0"/>
              <a:t>Generally:</a:t>
            </a:r>
          </a:p>
          <a:p>
            <a:pPr lvl="1"/>
            <a:r>
              <a:rPr lang="en-US" dirty="0" smtClean="0"/>
              <a:t>If updates are based on consistency of bean, Ajax is tied to bean element </a:t>
            </a:r>
          </a:p>
          <a:p>
            <a:pPr lvl="1"/>
            <a:r>
              <a:rPr lang="en-US" dirty="0" smtClean="0"/>
              <a:t>Otherwise </a:t>
            </a:r>
            <a:r>
              <a:rPr lang="en-US" i="1" dirty="0" err="1" smtClean="0"/>
              <a:t>set</a:t>
            </a:r>
            <a:r>
              <a:rPr lang="en-US" dirty="0" err="1" smtClean="0"/>
              <a:t>er</a:t>
            </a:r>
            <a:r>
              <a:rPr lang="en-US" dirty="0" smtClean="0"/>
              <a:t> is called on a controller which executes some logic then updates relevant fields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Multiple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800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By default the only value updated is parent of Ajax tag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To specify multiple bound attributes should be updated can be specified with the </a:t>
            </a:r>
            <a:r>
              <a:rPr lang="en-US" i="1" dirty="0" smtClean="0"/>
              <a:t>execute</a:t>
            </a:r>
            <a:r>
              <a:rPr lang="en-US" dirty="0" smtClean="0"/>
              <a:t> attribute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/>
              <a:t>&lt;f:ajax execute="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" render="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err="1" smtClean="0"/>
              <a:t>suggestedLogin</a:t>
            </a:r>
            <a:r>
              <a:rPr lang="en-US" dirty="0" smtClean="0"/>
              <a:t>"...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Result is parent and both </a:t>
            </a:r>
            <a:r>
              <a:rPr lang="en-US" dirty="0" err="1" smtClean="0"/>
              <a:t>firstName</a:t>
            </a:r>
            <a:r>
              <a:rPr lang="en-US" dirty="0" smtClean="0"/>
              <a:t> and </a:t>
            </a:r>
            <a:r>
              <a:rPr lang="en-US" dirty="0" err="1" smtClean="0"/>
              <a:t>lastName</a:t>
            </a:r>
            <a:r>
              <a:rPr lang="en-US" dirty="0" smtClean="0"/>
              <a:t> bound attributes updated and then render update on updated bound attributes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example (</a:t>
            </a:r>
            <a:r>
              <a:rPr lang="en-US" dirty="0" err="1" smtClean="0"/>
              <a:t>nameExample.xhtml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828800"/>
            <a:ext cx="4876800" cy="4745736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ajax</a:t>
            </a:r>
            <a:r>
              <a:rPr lang="en-US" dirty="0" smtClean="0"/>
              <a:t> to input fields	</a:t>
            </a:r>
          </a:p>
          <a:p>
            <a:r>
              <a:rPr lang="en-US" dirty="0" smtClean="0"/>
              <a:t>Respond to </a:t>
            </a:r>
            <a:r>
              <a:rPr lang="en-US" dirty="0" err="1" smtClean="0"/>
              <a:t>keyup</a:t>
            </a:r>
            <a:endParaRPr lang="en-US" dirty="0" smtClean="0"/>
          </a:p>
          <a:p>
            <a:r>
              <a:rPr lang="en-US" dirty="0" smtClean="0"/>
              <a:t>Tag’s field will be updated automatically – need to execute any other related fields</a:t>
            </a:r>
          </a:p>
          <a:p>
            <a:r>
              <a:rPr lang="en-US" dirty="0" smtClean="0"/>
              <a:t>Render full name which will take new bound values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3657600" cy="308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on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responding to events is to respond to actions</a:t>
            </a:r>
          </a:p>
          <a:p>
            <a:r>
              <a:rPr lang="en-US" dirty="0" smtClean="0"/>
              <a:t>Action is user clicking on a command button (button) or command link (appears as URL)</a:t>
            </a:r>
          </a:p>
          <a:p>
            <a:r>
              <a:rPr lang="en-US" dirty="0" smtClean="0"/>
              <a:t>Adding Ajax to command is typically done to update the page without actually changing the page Ex.</a:t>
            </a:r>
          </a:p>
          <a:p>
            <a:pPr lvl="1"/>
            <a:r>
              <a:rPr lang="en-US" dirty="0" smtClean="0"/>
              <a:t>Calculations</a:t>
            </a:r>
          </a:p>
          <a:p>
            <a:pPr lvl="1"/>
            <a:r>
              <a:rPr lang="en-US" dirty="0" smtClean="0"/>
              <a:t>Search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Actions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Rather than acting on setters a command can be bound to a method as an Action Listener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&lt;h:commandButton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="#{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controller.calculateTotal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value="Calculate Sum"&gt;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&lt;f:ajax execute="first second" render="sum"/&gt;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&lt;/h:commandButton&gt;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Action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Action listeners generally a method on a controller designed to perform functionality similar to submit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When combined with Ajax form processing result is page update without reload of submit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To implement action listener, any method that returns void and takes as parameters a </a:t>
            </a:r>
            <a:r>
              <a:rPr lang="en-US" dirty="0" err="1" smtClean="0"/>
              <a:t>javax.faces.event.ActionEvent</a:t>
            </a:r>
            <a:r>
              <a:rPr lang="en-US" dirty="0" smtClean="0"/>
              <a:t> as its argument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calculateTotal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event){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cw1491\Downloads\slides\CS407Lec18 - JSF_Page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23975" y="599155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c</a:t>
            </a:r>
            <a:r>
              <a:rPr lang="en-US" sz="2800" dirty="0" err="1" smtClean="0">
                <a:solidFill>
                  <a:srgbClr val="FF0000"/>
                </a:solidFill>
              </a:rPr>
              <a:t>onfirmation.xhtml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16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5532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685800"/>
            <a:ext cx="5410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basic sales calculator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Use Ajax event handler so that when price1 or price2 is updated the total price reflects the change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Use action listener to update total with tax when clicked calls listener method:</a:t>
            </a:r>
          </a:p>
          <a:p>
            <a:pPr marL="857250" lvl="1" indent="-457200">
              <a:buNone/>
            </a:pPr>
            <a:r>
              <a:rPr lang="en-US" sz="2400" dirty="0" err="1" smtClean="0"/>
              <a:t>priceCalculation.calcTotalWithTax</a:t>
            </a:r>
            <a:endParaRPr lang="en-US" sz="2400" dirty="0" smtClean="0"/>
          </a:p>
          <a:p>
            <a:pPr marL="857250" lvl="1" indent="-457200">
              <a:buNone/>
            </a:pPr>
            <a:r>
              <a:rPr lang="en-US" dirty="0" smtClean="0"/>
              <a:t>(this could also be just populated dynamically as above but this gives you an example of an action listener)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3505200" cy="351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8382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ajaxInActionWithTax</a:t>
            </a:r>
            <a:endParaRPr lang="en-US" dirty="0" smtClean="0"/>
          </a:p>
          <a:p>
            <a:r>
              <a:rPr lang="en-US" dirty="0" smtClean="0"/>
              <a:t>Update code so changing price1, price2 or tax displays the new tax amount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29721"/>
          <a:stretch>
            <a:fillRect/>
          </a:stretch>
        </p:blipFill>
        <p:spPr bwMode="auto">
          <a:xfrm>
            <a:off x="2590800" y="3467468"/>
            <a:ext cx="3810000" cy="278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" y="53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record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table of a list of items use </a:t>
            </a:r>
          </a:p>
          <a:p>
            <a:pPr>
              <a:buNone/>
            </a:pPr>
            <a:r>
              <a:rPr lang="en-US" dirty="0" smtClean="0"/>
              <a:t>&lt;h:dataTable</a:t>
            </a:r>
          </a:p>
          <a:p>
            <a:pPr>
              <a:buNone/>
            </a:pPr>
            <a:r>
              <a:rPr lang="en-US" dirty="0" smtClean="0"/>
              <a:t>Element and bind contents to controller method to retrieve matching records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See </a:t>
            </a:r>
            <a:r>
              <a:rPr lang="en-US" dirty="0" err="1" smtClean="0"/>
              <a:t>customerSearch.xhtml</a:t>
            </a:r>
            <a:r>
              <a:rPr lang="en-US" dirty="0" smtClean="0"/>
              <a:t> and </a:t>
            </a:r>
            <a:r>
              <a:rPr lang="en-US" dirty="0" err="1" smtClean="0"/>
              <a:t>CustomerController.getMatchingCustomers</a:t>
            </a: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5532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car search page</a:t>
            </a:r>
          </a:p>
          <a:p>
            <a:pPr marL="857250" lvl="1" indent="-457200">
              <a:buNone/>
            </a:pPr>
            <a:r>
              <a:rPr lang="en-US" dirty="0" smtClean="0"/>
              <a:t>User can enter part of car make and get results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Add lookup method to controller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jsf</a:t>
            </a:r>
            <a:r>
              <a:rPr lang="en-US" dirty="0" smtClean="0"/>
              <a:t> to call and display results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 marL="564642" indent="-457200">
              <a:buNone/>
            </a:pPr>
            <a:r>
              <a:rPr lang="en-US" dirty="0" smtClean="0"/>
              <a:t>How would you modify it so you could enter part of </a:t>
            </a:r>
            <a:r>
              <a:rPr lang="en-US" smtClean="0"/>
              <a:t>make AND </a:t>
            </a:r>
            <a:r>
              <a:rPr lang="en-US" dirty="0" smtClean="0"/>
              <a:t>part </a:t>
            </a:r>
            <a:r>
              <a:rPr lang="en-US" smtClean="0"/>
              <a:t>of model?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533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Project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848600" cy="480060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dirty="0" smtClean="0"/>
              <a:t>One of the features of JSF is for the application and application server to behave differently whether in development or production</a:t>
            </a:r>
          </a:p>
          <a:p>
            <a:pPr lvl="1"/>
            <a:r>
              <a:rPr lang="en-US" dirty="0" err="1" smtClean="0"/>
              <a:t>SystemTest</a:t>
            </a:r>
            <a:endParaRPr lang="en-US" dirty="0" smtClean="0"/>
          </a:p>
          <a:p>
            <a:pPr lvl="1"/>
            <a:r>
              <a:rPr lang="en-US" dirty="0" err="1" smtClean="0"/>
              <a:t>UnitTest</a:t>
            </a:r>
            <a:endParaRPr lang="en-US" dirty="0" smtClean="0"/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Production</a:t>
            </a:r>
          </a:p>
          <a:p>
            <a:r>
              <a:rPr lang="en-US" dirty="0" smtClean="0"/>
              <a:t>Specifically the application server will log differently depending on production stage – </a:t>
            </a:r>
            <a:r>
              <a:rPr lang="en-US" dirty="0" err="1" smtClean="0"/>
              <a:t>ie</a:t>
            </a:r>
            <a:r>
              <a:rPr lang="en-US" dirty="0" smtClean="0"/>
              <a:t>. More debugging information in development, no informational logging in production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6553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stages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In addition to having the application server automatically adjust its logging, your code can execute based on the property as well: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FacesContext.getCurrentInstance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Application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facesContext.getApplication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application.getProjectStage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().equals(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ProjectStage.Production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//do something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}else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application.getProjectStage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().equals(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ProjectStage.Development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Setting the project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To set the project stage a custom JNDI resource must be defined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GlassFish</a:t>
            </a:r>
            <a:r>
              <a:rPr lang="en-US" dirty="0" smtClean="0"/>
              <a:t> admin console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JNDI|Custom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Click new</a:t>
            </a:r>
          </a:p>
          <a:p>
            <a:pPr lvl="1"/>
            <a:r>
              <a:rPr lang="en-US" dirty="0" smtClean="0"/>
              <a:t>Enter:</a:t>
            </a:r>
          </a:p>
          <a:p>
            <a:pPr lvl="1">
              <a:buNone/>
            </a:pPr>
            <a:r>
              <a:rPr lang="en-US" dirty="0" smtClean="0"/>
              <a:t>JNDI Name:  </a:t>
            </a:r>
            <a:r>
              <a:rPr lang="en-US" dirty="0" err="1" smtClean="0"/>
              <a:t>java.faces.PROJECT_STAGE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Resource type:  </a:t>
            </a:r>
            <a:r>
              <a:rPr lang="en-US" dirty="0" err="1" smtClean="0"/>
              <a:t>java.lang.String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Factory Class: </a:t>
            </a:r>
            <a:r>
              <a:rPr lang="en-US" dirty="0" err="1" smtClean="0"/>
              <a:t>com.sun.faces.application.ProjectStageJndiFactory</a:t>
            </a:r>
            <a:endParaRPr lang="en-US" dirty="0" smtClean="0"/>
          </a:p>
          <a:p>
            <a:pPr lvl="1"/>
            <a:r>
              <a:rPr lang="en-US" dirty="0" smtClean="0"/>
              <a:t>Add a new property “stage” set its value to “Development” </a:t>
            </a:r>
            <a:r>
              <a:rPr lang="en-US" smtClean="0"/>
              <a:t>and click Save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carDataEntry.xhtml</a:t>
            </a:r>
            <a:endParaRPr lang="en-US" dirty="0" smtClean="0"/>
          </a:p>
          <a:p>
            <a:r>
              <a:rPr lang="en-US" dirty="0" err="1" smtClean="0"/>
              <a:t>carSaved.xhtml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Key things bind of input and output the same</a:t>
            </a:r>
          </a:p>
          <a:p>
            <a:endParaRPr lang="en-US" dirty="0" smtClean="0"/>
          </a:p>
          <a:p>
            <a:r>
              <a:rPr lang="en-US" dirty="0" smtClean="0"/>
              <a:t>Bound objects page to page no need to specify population of values – bindings specified in original page already populated on target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5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cw1491\Downloads\slides\CS407Lec18 - JSF_Page_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58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cw1491\Downloads\slides\CS407Lec18 - JSF_Page_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Validator</a:t>
            </a:r>
            <a:r>
              <a:rPr lang="en-US" dirty="0" smtClean="0"/>
              <a:t> review: Standard validation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03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&lt;f:validateLength minimum=“2” maximum=“5”&gt;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Verifies</a:t>
                      </a:r>
                      <a:r>
                        <a:rPr lang="en-US" baseline="0" dirty="0" smtClean="0"/>
                        <a:t> input length is between the tag’s minimum and maximum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&lt;f:validateDoubleRange minimum=“0.2” maximum=“75.5”&gt;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Verifies input is valid Double</a:t>
                      </a:r>
                      <a:r>
                        <a:rPr lang="en-US" baseline="0" dirty="0" smtClean="0"/>
                        <a:t> within the specified range inclusive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&lt;f:validateLongRange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minimum=“-56” maximum=“1234”&gt;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Verifies input</a:t>
                      </a:r>
                      <a:r>
                        <a:rPr lang="en-US" baseline="0" dirty="0" smtClean="0"/>
                        <a:t> is valid Long within the specified range inclusive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&lt;f:validateRequired&gt;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Validates that the tag is not empty</a:t>
                      </a:r>
                    </a:p>
                    <a:p>
                      <a:r>
                        <a:rPr lang="en-US" dirty="0" smtClean="0"/>
                        <a:t>(same as adding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required="true"</a:t>
                      </a:r>
                      <a:r>
                        <a:rPr lang="en-US" dirty="0" smtClean="0"/>
                        <a:t> in the input text tag)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&lt;f:validateRegex pattern=“[a-z]+”&gt;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Validates that the value is in the format specified by the regular expression in the pattern attribute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&lt;f:validateBean&gt;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validation to be done by annotations on the managed bean without having to add </a:t>
                      </a:r>
                      <a:r>
                        <a:rPr lang="en-US" dirty="0" err="1" smtClean="0"/>
                        <a:t>validators</a:t>
                      </a:r>
                      <a:r>
                        <a:rPr lang="en-US" dirty="0" smtClean="0"/>
                        <a:t> to the JSF tags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cw1491\Downloads\slides\CS407Lec18 - JSF_Page_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28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cw1491\Downloads\slides\CS407Lec18 - JSF_Page_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23975" y="5991552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EmailValidator.java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01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3618</TotalTime>
  <Words>1176</Words>
  <Application>Microsoft Office PowerPoint</Application>
  <PresentationFormat>On-screen Show (4:3)</PresentationFormat>
  <Paragraphs>171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TP030003381</vt:lpstr>
      <vt:lpstr>CS 416 Web Programming  Java Server Faces cont.</vt:lpstr>
      <vt:lpstr>PowerPoint Presentation</vt:lpstr>
      <vt:lpstr>PowerPoint Presentation</vt:lpstr>
      <vt:lpstr>Binding example</vt:lpstr>
      <vt:lpstr>PowerPoint Presentation</vt:lpstr>
      <vt:lpstr>PowerPoint Presentation</vt:lpstr>
      <vt:lpstr>Validator review: Standard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MVC – Model Integration with JPA</vt:lpstr>
      <vt:lpstr>MVC - Controller</vt:lpstr>
      <vt:lpstr>Controller cont.</vt:lpstr>
      <vt:lpstr>Controller setup</vt:lpstr>
      <vt:lpstr>Controller and data model</vt:lpstr>
      <vt:lpstr>MVC demo</vt:lpstr>
      <vt:lpstr>Creating your own MVC</vt:lpstr>
      <vt:lpstr>JSF and Ajax</vt:lpstr>
      <vt:lpstr>Ajax tag</vt:lpstr>
      <vt:lpstr>Tag structure</vt:lpstr>
      <vt:lpstr>Events</vt:lpstr>
      <vt:lpstr>Design of update</vt:lpstr>
      <vt:lpstr>Multiple arguments</vt:lpstr>
      <vt:lpstr>Name example (nameExample.xhtml)</vt:lpstr>
      <vt:lpstr>Ajax on actions</vt:lpstr>
      <vt:lpstr>Actions cont.</vt:lpstr>
      <vt:lpstr>Action listeners</vt:lpstr>
      <vt:lpstr>Ajax in action</vt:lpstr>
      <vt:lpstr>Your turn</vt:lpstr>
      <vt:lpstr>Working with record sets</vt:lpstr>
      <vt:lpstr>Ajax in action</vt:lpstr>
      <vt:lpstr>Project stages</vt:lpstr>
      <vt:lpstr>Project stages cont.</vt:lpstr>
      <vt:lpstr>Setting the project stage</vt:lpstr>
    </vt:vector>
  </TitlesOfParts>
  <Company>Central Connecticut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Chad A. Williams</cp:lastModifiedBy>
  <cp:revision>271</cp:revision>
  <cp:lastPrinted>2015-10-28T13:20:27Z</cp:lastPrinted>
  <dcterms:created xsi:type="dcterms:W3CDTF">2012-01-17T17:23:45Z</dcterms:created>
  <dcterms:modified xsi:type="dcterms:W3CDTF">2015-10-28T13:20:29Z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